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85" r:id="rId1"/>
    <p:sldMasterId id="2147483788" r:id="rId2"/>
  </p:sldMasterIdLst>
  <p:notesMasterIdLst>
    <p:notesMasterId r:id="rId13"/>
  </p:notesMasterIdLst>
  <p:handoutMasterIdLst>
    <p:handoutMasterId r:id="rId14"/>
  </p:handoutMasterIdLst>
  <p:sldIdLst>
    <p:sldId id="637" r:id="rId3"/>
    <p:sldId id="279" r:id="rId4"/>
    <p:sldId id="638" r:id="rId5"/>
    <p:sldId id="639" r:id="rId6"/>
    <p:sldId id="640" r:id="rId7"/>
    <p:sldId id="641" r:id="rId8"/>
    <p:sldId id="631" r:id="rId9"/>
    <p:sldId id="812" r:id="rId10"/>
    <p:sldId id="643" r:id="rId11"/>
    <p:sldId id="644"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a:srgbClr val="8FE2FF"/>
    <a:srgbClr val="FFB9BE"/>
    <a:srgbClr val="E6E6E6"/>
    <a:srgbClr val="EAEAEA"/>
    <a:srgbClr val="5D5635"/>
    <a:srgbClr val="FFF7F7"/>
    <a:srgbClr val="FFCCFF"/>
    <a:srgbClr val="FFFFCC"/>
    <a:srgbClr val="E5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94" autoAdjust="0"/>
  </p:normalViewPr>
  <p:slideViewPr>
    <p:cSldViewPr>
      <p:cViewPr varScale="1">
        <p:scale>
          <a:sx n="82" d="100"/>
          <a:sy n="82" d="100"/>
        </p:scale>
        <p:origin x="634"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8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986B2A-2DBC-8A21-C7EE-6B61D8F03CE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F1E8A-AD21-3E54-D1FF-6C6EC2D3684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7EB6EB-697F-47FF-ADF5-3A78A99D731F}" type="datetimeFigureOut">
              <a:rPr kumimoji="1" lang="ja-JP" altLang="en-US" smtClean="0"/>
              <a:t>2023/2/2</a:t>
            </a:fld>
            <a:endParaRPr kumimoji="1" lang="ja-JP" altLang="en-US"/>
          </a:p>
        </p:txBody>
      </p:sp>
      <p:sp>
        <p:nvSpPr>
          <p:cNvPr id="4" name="フッター プレースホルダー 3">
            <a:extLst>
              <a:ext uri="{FF2B5EF4-FFF2-40B4-BE49-F238E27FC236}">
                <a16:creationId xmlns:a16="http://schemas.microsoft.com/office/drawing/2014/main" id="{9923431E-838E-DE5A-AB7A-22C608CE1F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5FCA8-0D0C-D8A8-0326-75E64CCEE6C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F058F5D-3D49-4787-AEBF-175AC87576F1}" type="slidenum">
              <a:rPr kumimoji="1" lang="ja-JP" altLang="en-US" smtClean="0"/>
              <a:t>‹#›</a:t>
            </a:fld>
            <a:endParaRPr kumimoji="1" lang="ja-JP" altLang="en-US"/>
          </a:p>
        </p:txBody>
      </p:sp>
    </p:spTree>
    <p:extLst>
      <p:ext uri="{BB962C8B-B14F-4D97-AF65-F5344CB8AC3E}">
        <p14:creationId xmlns:p14="http://schemas.microsoft.com/office/powerpoint/2010/main" val="2287947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A9434B02-AC25-454D-89DF-A43D6B4513B0}"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4F58A4A-F2B9-FF35-C8A5-D77D29BADE98}"/>
              </a:ext>
            </a:extLst>
          </p:cNvPr>
          <p:cNvSpPr>
            <a:spLocks noGrp="1"/>
          </p:cNvSpPr>
          <p:nvPr>
            <p:ph type="sldNum" sz="quarter" idx="5"/>
          </p:nvPr>
        </p:nvSpPr>
        <p:spPr/>
        <p:txBody>
          <a:bodyPr/>
          <a:lstStyle/>
          <a:p>
            <a:fld id="{25EAF795-4E5A-4591-AB61-3F927A5355FE}" type="slidenum">
              <a:rPr kumimoji="1" lang="ja-JP" altLang="en-US" smtClean="0"/>
              <a:t>0</a:t>
            </a:fld>
            <a:endParaRPr kumimoji="1" lang="ja-JP" altLang="en-US"/>
          </a:p>
        </p:txBody>
      </p:sp>
    </p:spTree>
    <p:extLst>
      <p:ext uri="{BB962C8B-B14F-4D97-AF65-F5344CB8AC3E}">
        <p14:creationId xmlns:p14="http://schemas.microsoft.com/office/powerpoint/2010/main" val="101351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D0A38B0-4524-2658-849E-750B1F54B47C}"/>
              </a:ext>
            </a:extLst>
          </p:cNvPr>
          <p:cNvSpPr>
            <a:spLocks noGrp="1"/>
          </p:cNvSpPr>
          <p:nvPr>
            <p:ph type="sldNum" sz="quarter" idx="5"/>
          </p:nvPr>
        </p:nvSpPr>
        <p:spPr/>
        <p:txBody>
          <a:bodyPr/>
          <a:lstStyle/>
          <a:p>
            <a:fld id="{25EAF795-4E5A-4591-AB61-3F927A5355FE}" type="slidenum">
              <a:rPr kumimoji="1" lang="ja-JP" altLang="en-US" smtClean="0"/>
              <a:t>3</a:t>
            </a:fld>
            <a:endParaRPr kumimoji="1" lang="ja-JP" altLang="en-US"/>
          </a:p>
        </p:txBody>
      </p:sp>
    </p:spTree>
    <p:extLst>
      <p:ext uri="{BB962C8B-B14F-4D97-AF65-F5344CB8AC3E}">
        <p14:creationId xmlns:p14="http://schemas.microsoft.com/office/powerpoint/2010/main" val="351681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FCDD5FBF-C8CD-5F64-DF12-FFF18024B50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C9274058-CA56-A2C2-2AEC-51A2FC53AB0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2911AAC-5EE9-00BB-DF61-A469A8D78ECD}"/>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296797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FFAFE6E-17C5-F616-3CC7-E837DC651B55}"/>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BDA150B3-B9EC-9BED-CFD9-45DF2A72DEA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C60BB49-4E38-B123-668B-00C99DD78F75}"/>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185934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4EB265-8E9D-4247-5C82-4F5B8F1386A5}"/>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DD71449-53EB-BEE1-4D8C-85BB0EFA1EB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ECD3675-4AFB-6C10-985E-F472650DA4BC}"/>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318848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83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14CE1-F4B2-AD26-3C35-28EF5EC49E1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702230-EDE6-EB17-086F-9DF63ADD3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75DB3330-DE73-11BB-6E39-95A320E7ED6F}"/>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4CEE024-8CB8-2F93-0481-59B52C8A66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F8CF0-9DD9-F13E-B2EC-A63048A7B47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1458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A0660-A5CD-5F33-6721-9E4A2361E4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F1CAB2-065F-C6E4-1CE1-FF333422CC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606C9B-84F4-4144-80D0-1EA1071C1FA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CA0CFF4-C3E6-587E-28B5-3E3100059F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AF9A39-ED31-5B4C-F23D-8B081E63495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05397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DF160-005B-136B-F3FB-E991EA54D4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7ED907-9443-5087-9103-49A856C2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7A0AA418-84E6-FD68-59D5-0A3B15872DC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CE2FC01-BBB7-2AC7-0FCF-BB479DD251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713988-90CE-7B8A-6F59-422C208E99E1}"/>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38452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425A-2C15-5EFD-1CAB-EE5C3B3142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88C775-95FA-909B-2A22-0046366F23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183E45-F575-FA50-26F6-1DFA8AE083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67A9E87C-D204-890A-8D32-89ADDCA81753}"/>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7E861697-62F0-AE03-1200-36378AEEB83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13DBE67-A8C0-5914-A8A9-69B84AD41D39}"/>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00427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CEC3D-B0B4-F5BB-7AD9-5A56785D63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E8937-7EBD-8421-AC8C-50C4141A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6F617B-6062-6970-6DCB-5A6E96692F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ABDB99-A2F7-39DC-A59A-DF3ABCCFE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93202D-9B8C-ABAD-BEF6-75AA81102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06E2CE6-2E67-8C13-5A25-CF76C467200A}"/>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3DCB0032-DA79-3A3F-ACCC-0A877805F97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73AB51A-53C9-626C-5E16-D43F096BA8E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11872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719C-1814-1806-19F2-97808D63A042}"/>
              </a:ext>
            </a:extLst>
          </p:cNvPr>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A78D37D8-D321-16FA-0EFD-951B9EF2BF95}"/>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9B652837-BE8E-A310-CBF0-66E76FAD272C}"/>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B978B19-558A-3AE0-D08E-5B4ACE5F3AC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68806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BADB6F6-6C80-F58E-0EDF-411F293FDF2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71F32C-7981-0831-BA7D-6C696D3D89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71D434-2D68-4CA4-E1EE-A4A55071BC8B}"/>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2888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184241A-6B9E-A0C4-E412-613E85F51AE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BAB8EC0-9DE7-92AA-C1E8-5A922ED8285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AEA60E1-E720-C421-8A7F-BEA7E2BFAF6C}"/>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166783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0860C-5860-6871-9834-570F699C6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311A5-5C29-A3F5-916A-D63B0E02E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89D184-C791-078D-93DB-C3A7348D2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60CEFE92-71D9-0522-ED73-6772A62840C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2A44EDE-D1CD-4809-01D6-7E37590E1B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C92C33E-05A9-44CF-C26C-689F8ECC5698}"/>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9438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4E0E-B843-DD65-1C07-E19E7CCCC8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76E63E-D2F8-1130-D96E-326072AA9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0EA48D-38EE-70B5-C136-48C8456B7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1E693DB-430C-A935-A667-9E761364658B}"/>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68E75E18-B1F0-EF5B-BCC2-BE6A932AE6B8}"/>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F7991E4-81F0-46AE-C6DA-13A89B48F93A}"/>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40803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570B7-1E9A-6A05-C028-549379514B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CE3BE-095C-AA56-EABF-5CECBAE50F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CF9871-356D-0B4E-A047-20AF87042438}"/>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CE77A09-F0C6-E032-AAAB-996BCDA51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E83589-4E78-23FF-A392-C1EFE66B922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852179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29DF2-E09A-60A4-E77D-9F32CA3AD0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7B1DCE-072C-2262-3000-00ED6212CE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4A1A9E-853B-AD05-EE87-3D8B34F3C53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D2AAD78-1728-9D7A-04C4-5F71995699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2AFDF-AE27-A292-3E19-61B27B6585A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37183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128EA01A-C5E1-5F88-41A2-2631AA77DAF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7ABAC22-11FE-9449-1A2E-CAC4846F31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3ED1670-3F1C-E286-7402-AB471CF29268}"/>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391032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DFB8699B-B60C-4456-D189-43A6B805FBB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80E97801-5232-7224-7E93-2D3E5045B8C7}"/>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239B2514-77F8-6C62-14FC-691E2A5A7C95}"/>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293339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177B1D78-BD7C-48E4-01DF-AE6B06AA25B0}"/>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DEEA065E-F35C-0E33-31B9-FE38A0377E05}"/>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41CBF05-9F35-EE4C-A9DF-E2E1BF83C2F9}"/>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96661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C007F0CB-C2B2-D774-282E-3ADF8406D47A}"/>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E0050335-3D5A-6A8B-7480-D066B36859F4}"/>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912A904-1B73-D44F-2970-9DC2F4F5BC57}"/>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48150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0117A13D-FC60-986A-6503-9583D2B4675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570C20F1-88B9-4816-AD71-522F77CE1E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89F5B7-C51A-F77F-36FA-9CDDD8778EA2}"/>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360520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822E6A38-C2FB-098F-75F6-73D01406562C}"/>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94CC6F8A-7417-AFC2-1A4B-31FE80E65D4D}"/>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DC643CBD-C66F-0FBB-9700-AD745449BFDE}"/>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253455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1" name="日付プレースホルダー 10">
            <a:extLst>
              <a:ext uri="{FF2B5EF4-FFF2-40B4-BE49-F238E27FC236}">
                <a16:creationId xmlns:a16="http://schemas.microsoft.com/office/drawing/2014/main" id="{164F8E32-7C8A-5D4B-6482-FCCBE1E62049}"/>
              </a:ext>
            </a:extLst>
          </p:cNvPr>
          <p:cNvSpPr>
            <a:spLocks noGrp="1"/>
          </p:cNvSpPr>
          <p:nvPr>
            <p:ph type="dt" sz="half" idx="10"/>
          </p:nvPr>
        </p:nvSpPr>
        <p:spPr/>
        <p:txBody>
          <a:bodyPr/>
          <a:lstStyle/>
          <a:p>
            <a:endParaRPr kumimoji="1" lang="ja-JP" altLang="en-US"/>
          </a:p>
        </p:txBody>
      </p:sp>
      <p:sp>
        <p:nvSpPr>
          <p:cNvPr id="12" name="フッター プレースホルダー 11">
            <a:extLst>
              <a:ext uri="{FF2B5EF4-FFF2-40B4-BE49-F238E27FC236}">
                <a16:creationId xmlns:a16="http://schemas.microsoft.com/office/drawing/2014/main" id="{80298CA3-A5CB-F1AF-7D28-4B928B7C75A4}"/>
              </a:ext>
            </a:extLst>
          </p:cNvPr>
          <p:cNvSpPr>
            <a:spLocks noGrp="1"/>
          </p:cNvSpPr>
          <p:nvPr>
            <p:ph type="ftr" sz="quarter" idx="11"/>
          </p:nvPr>
        </p:nvSpPr>
        <p:spPr/>
        <p:txBody>
          <a:bodyPr/>
          <a:lstStyle/>
          <a:p>
            <a:endParaRPr kumimoji="1" lang="ja-JP" altLang="en-US"/>
          </a:p>
        </p:txBody>
      </p:sp>
      <p:sp>
        <p:nvSpPr>
          <p:cNvPr id="13" name="スライド番号プレースホルダー 12">
            <a:extLst>
              <a:ext uri="{FF2B5EF4-FFF2-40B4-BE49-F238E27FC236}">
                <a16:creationId xmlns:a16="http://schemas.microsoft.com/office/drawing/2014/main" id="{F588E112-BFC2-4657-0028-6765E7AD661F}"/>
              </a:ext>
            </a:extLst>
          </p:cNvPr>
          <p:cNvSpPr>
            <a:spLocks noGrp="1"/>
          </p:cNvSpPr>
          <p:nvPr>
            <p:ph type="sldNum" sz="quarter" idx="12"/>
          </p:nvPr>
        </p:nvSpPr>
        <p:spPr/>
        <p:txBody>
          <a:body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115890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807DC77-7598-1AD5-0C4B-910FBBAA7A2E}"/>
              </a:ext>
            </a:extLst>
          </p:cNvPr>
          <p:cNvSpPr>
            <a:spLocks noGrp="1"/>
          </p:cNvSpPr>
          <p:nvPr>
            <p:ph type="sldNum" sz="quarter" idx="4"/>
          </p:nvPr>
        </p:nvSpPr>
        <p:spPr>
          <a:xfrm>
            <a:off x="9436495"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8A894590-A3FC-4D3C-A2A8-3F59CB470500}" type="slidenum">
              <a:rPr lang="ja-JP" altLang="en-US" smtClean="0"/>
              <a:pPr/>
              <a:t>‹#›</a:t>
            </a:fld>
            <a:endParaRPr lang="ja-JP" altLang="en-US" dirty="0"/>
          </a:p>
        </p:txBody>
      </p:sp>
    </p:spTree>
    <p:extLst>
      <p:ext uri="{BB962C8B-B14F-4D97-AF65-F5344CB8AC3E}">
        <p14:creationId xmlns:p14="http://schemas.microsoft.com/office/powerpoint/2010/main" val="22889558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4A4F7F-59C7-77C7-607B-D89DE891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BC639D-0554-15CC-B5C1-B91A3D073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90B2B3-73B7-1069-D835-F94C6A75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CD9180-8A9F-FB3A-1CDC-B5B00604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822E5-1EB1-7F15-A7A1-59F0850D86BF}"/>
              </a:ext>
            </a:extLst>
          </p:cNvPr>
          <p:cNvSpPr>
            <a:spLocks noGrp="1"/>
          </p:cNvSpPr>
          <p:nvPr>
            <p:ph type="sldNum" sz="quarter" idx="4"/>
          </p:nvPr>
        </p:nvSpPr>
        <p:spPr>
          <a:xfrm>
            <a:off x="9422499" y="6475801"/>
            <a:ext cx="2743200" cy="365125"/>
          </a:xfrm>
          <a:prstGeom prst="rect">
            <a:avLst/>
          </a:prstGeom>
        </p:spPr>
        <p:txBody>
          <a:bodyPr vert="horz" lIns="91440" tIns="45720" rIns="91440" bIns="45720" rtlCol="0" anchor="ctr"/>
          <a:lstStyle>
            <a:lvl1pPr algn="r">
              <a:defRPr sz="1200" b="1">
                <a:solidFill>
                  <a:schemeClr val="tx1"/>
                </a:solidFill>
              </a:defRPr>
            </a:lvl1p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32938530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テーマ③　様々な働き方</a:t>
            </a:r>
          </a:p>
        </p:txBody>
      </p:sp>
    </p:spTree>
    <p:extLst>
      <p:ext uri="{BB962C8B-B14F-4D97-AF65-F5344CB8AC3E}">
        <p14:creationId xmlns:p14="http://schemas.microsoft.com/office/powerpoint/2010/main" val="28738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99455" y="1124744"/>
            <a:ext cx="10183069"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非正規雇用労働者は、正社員との待遇差の内容や理由などについて、使用者（企業）に対して説明を求めることができる。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rPr>
              <a:t>　雇入れ時の説明義務</a:t>
            </a:r>
            <a:endParaRPr kumimoji="1" lang="en-US" altLang="ja-JP"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非正規雇用労働者を雇い入れた際に、雇用管理上の措置の内容（賃金、教育訓練、</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福利厚生施設の利用、正社員転換の措置等）に関する説明をしなければならない</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rPr>
              <a:t>　労働者から説明の求めがあった場合の説明義務</a:t>
            </a:r>
            <a:endParaRPr kumimoji="1" lang="en-US" altLang="ja-JP"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非正規雇用労働者から求めがあった場合、正社員との間の待遇差の内容・理由等</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に関する説明をしなければならない</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rPr>
              <a:t>　不利益取扱いの禁止</a:t>
            </a:r>
            <a:endParaRPr kumimoji="1" lang="en-US" altLang="ja-JP" sz="20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説明を求めた非正規雇用労働者に対する不利益取扱いを禁止</a:t>
            </a:r>
          </a:p>
        </p:txBody>
      </p:sp>
      <p:sp>
        <p:nvSpPr>
          <p:cNvPr id="4" name="正方形/長方形 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119336" y="0"/>
            <a:ext cx="8648521" cy="490519"/>
          </a:xfrm>
          <a:prstGeom prst="rect">
            <a:avLst/>
          </a:prstGeom>
        </p:spPr>
        <p:txBody>
          <a:bodyPr wrap="none">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労働者への待遇に関する説明義務</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（パートタイム・有期雇用労働法）</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a:extLst>
              <a:ext uri="{FF2B5EF4-FFF2-40B4-BE49-F238E27FC236}">
                <a16:creationId xmlns:a16="http://schemas.microsoft.com/office/drawing/2014/main" id="{EF66BBF1-B325-CC86-3042-4890C08546B8}"/>
              </a:ext>
            </a:extLst>
          </p:cNvPr>
          <p:cNvSpPr txBox="1">
            <a:spLocks/>
          </p:cNvSpPr>
          <p:nvPr/>
        </p:nvSpPr>
        <p:spPr>
          <a:xfrm>
            <a:off x="1055440" y="5733256"/>
            <a:ext cx="7344816"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95885" indent="0" algn="just">
              <a:lnSpc>
                <a:spcPct val="106000"/>
              </a:lnSpc>
              <a:spcBef>
                <a:spcPts val="580"/>
              </a:spcBef>
              <a:buFont typeface="Arial" panose="020B0604020202020204" pitchFamily="34" charset="0"/>
              <a:buNone/>
            </a:pPr>
            <a:r>
              <a:rPr lang="ja-JP" altLang="en-US" sz="1400" dirty="0">
                <a:latin typeface="HGMaruGothicMPRO" panose="020F0600000000000000" pitchFamily="34" charset="-128"/>
                <a:ea typeface="HGMaruGothicMPRO" panose="020F0600000000000000" pitchFamily="34" charset="-128"/>
                <a:cs typeface="A-OTF Shin Maru Go Pro"/>
              </a:rPr>
              <a:t>　</a:t>
            </a:r>
            <a:r>
              <a:rPr lang="en-US" altLang="ja-JP" sz="1400" dirty="0">
                <a:latin typeface="HGMaruGothicMPRO" panose="020F0600000000000000" pitchFamily="34" charset="-128"/>
                <a:ea typeface="HGMaruGothicMPRO" panose="020F0600000000000000" pitchFamily="34" charset="-128"/>
                <a:cs typeface="A-OTF Shin Maru Go Pro"/>
              </a:rPr>
              <a:t>※(</a:t>
            </a:r>
            <a:r>
              <a:rPr lang="ja-JP" altLang="en-US" sz="1400" dirty="0">
                <a:latin typeface="HGMaruGothicMPRO" panose="020F0600000000000000" pitchFamily="34" charset="-128"/>
                <a:ea typeface="HGMaruGothicMPRO" panose="020F0600000000000000" pitchFamily="34" charset="-128"/>
                <a:cs typeface="A-OTF Shin Maru Go Pro"/>
              </a:rPr>
              <a:t>１</a:t>
            </a:r>
            <a:r>
              <a:rPr lang="en-US" altLang="ja-JP" sz="1400" dirty="0">
                <a:latin typeface="HGMaruGothicMPRO" panose="020F0600000000000000" pitchFamily="34" charset="-128"/>
                <a:ea typeface="HGMaruGothicMPRO" panose="020F0600000000000000" pitchFamily="34" charset="-128"/>
                <a:cs typeface="A-OTF Shin Maru Go Pro"/>
              </a:rPr>
              <a:t>)</a:t>
            </a:r>
            <a:r>
              <a:rPr lang="ja-JP" altLang="en-US" sz="1400" dirty="0">
                <a:latin typeface="HGMaruGothicMPRO" panose="020F0600000000000000" pitchFamily="34" charset="-128"/>
                <a:ea typeface="HGMaruGothicMPRO" panose="020F0600000000000000" pitchFamily="34" charset="-128"/>
                <a:cs typeface="A-OTF Shin Maru Go Pro"/>
              </a:rPr>
              <a:t>から</a:t>
            </a:r>
            <a:r>
              <a:rPr lang="en-US" altLang="ja-JP" sz="1400" dirty="0">
                <a:latin typeface="HGMaruGothicMPRO" panose="020F0600000000000000" pitchFamily="34" charset="-128"/>
                <a:ea typeface="HGMaruGothicMPRO" panose="020F0600000000000000" pitchFamily="34" charset="-128"/>
                <a:cs typeface="A-OTF Shin Maru Go Pro"/>
              </a:rPr>
              <a:t>(</a:t>
            </a:r>
            <a:r>
              <a:rPr lang="ja-JP" altLang="en-US" sz="1400" dirty="0">
                <a:latin typeface="HGMaruGothicMPRO" panose="020F0600000000000000" pitchFamily="34" charset="-128"/>
                <a:ea typeface="HGMaruGothicMPRO" panose="020F0600000000000000" pitchFamily="34" charset="-128"/>
                <a:cs typeface="A-OTF Shin Maru Go Pro"/>
              </a:rPr>
              <a:t>３</a:t>
            </a:r>
            <a:r>
              <a:rPr lang="en-US" altLang="ja-JP" sz="1400" dirty="0">
                <a:latin typeface="HGMaruGothicMPRO" panose="020F0600000000000000" pitchFamily="34" charset="-128"/>
                <a:ea typeface="HGMaruGothicMPRO" panose="020F0600000000000000" pitchFamily="34" charset="-128"/>
                <a:cs typeface="A-OTF Shin Maru Go Pro"/>
              </a:rPr>
              <a:t>)</a:t>
            </a:r>
            <a:r>
              <a:rPr lang="ja-JP" altLang="en-US" sz="1400" dirty="0">
                <a:latin typeface="HGMaruGothicMPRO" panose="020F0600000000000000" pitchFamily="34" charset="-128"/>
                <a:ea typeface="HGMaruGothicMPRO" panose="020F0600000000000000" pitchFamily="34" charset="-128"/>
                <a:cs typeface="A-OTF Shin Maru Go Pro"/>
              </a:rPr>
              <a:t>の内容は労働者派遣法においても同様の規定が設けられています。</a:t>
            </a:r>
          </a:p>
        </p:txBody>
      </p:sp>
      <p:sp>
        <p:nvSpPr>
          <p:cNvPr id="7" name="スライド番号プレースホルダー 6">
            <a:extLst>
              <a:ext uri="{FF2B5EF4-FFF2-40B4-BE49-F238E27FC236}">
                <a16:creationId xmlns:a16="http://schemas.microsoft.com/office/drawing/2014/main" id="{538D62FF-4B66-5527-18B7-4B2B2CC0D04F}"/>
              </a:ext>
            </a:extLst>
          </p:cNvPr>
          <p:cNvSpPr>
            <a:spLocks noGrp="1"/>
          </p:cNvSpPr>
          <p:nvPr>
            <p:ph type="sldNum" sz="quarter" idx="12"/>
          </p:nvPr>
        </p:nvSpPr>
        <p:spPr/>
        <p:txBody>
          <a:bodyPr/>
          <a:lstStyle/>
          <a:p>
            <a:fld id="{8A894590-A3FC-4D3C-A2A8-3F59CB470500}" type="slidenum">
              <a:rPr lang="ja-JP" altLang="en-US" smtClean="0"/>
              <a:pPr/>
              <a:t>9</a:t>
            </a:fld>
            <a:endParaRPr lang="ja-JP" altLang="en-US" dirty="0"/>
          </a:p>
        </p:txBody>
      </p:sp>
    </p:spTree>
    <p:extLst>
      <p:ext uri="{BB962C8B-B14F-4D97-AF65-F5344CB8AC3E}">
        <p14:creationId xmlns:p14="http://schemas.microsoft.com/office/powerpoint/2010/main" val="414454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4628EBE9-C2A2-3CD3-A905-05B467F4D2C3}"/>
              </a:ext>
            </a:extLst>
          </p:cNvPr>
          <p:cNvGrpSpPr/>
          <p:nvPr/>
        </p:nvGrpSpPr>
        <p:grpSpPr>
          <a:xfrm>
            <a:off x="479376" y="828000"/>
            <a:ext cx="11535904" cy="5400000"/>
            <a:chOff x="479376" y="828000"/>
            <a:chExt cx="11535904" cy="5400000"/>
          </a:xfrm>
        </p:grpSpPr>
        <p:pic>
          <p:nvPicPr>
            <p:cNvPr id="5" name="Picture 2">
              <a:extLst>
                <a:ext uri="{FF2B5EF4-FFF2-40B4-BE49-F238E27FC236}">
                  <a16:creationId xmlns:a16="http://schemas.microsoft.com/office/drawing/2014/main" id="{B46ED003-0809-1A01-0EF8-C855CACFDE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28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吹き出し 5">
              <a:extLst>
                <a:ext uri="{FF2B5EF4-FFF2-40B4-BE49-F238E27FC236}">
                  <a16:creationId xmlns:a16="http://schemas.microsoft.com/office/drawing/2014/main" id="{619EF178-1AE1-9FF6-D196-5E75B914044C}"/>
                </a:ext>
              </a:extLst>
            </p:cNvPr>
            <p:cNvSpPr/>
            <p:nvPr/>
          </p:nvSpPr>
          <p:spPr>
            <a:xfrm>
              <a:off x="479376" y="988912"/>
              <a:ext cx="2952000" cy="720000"/>
            </a:xfrm>
            <a:prstGeom prst="wedgeRoundRectCallout">
              <a:avLst>
                <a:gd name="adj1" fmla="val 67988"/>
                <a:gd name="adj2" fmla="val 137608"/>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君～。残念だけど、今回は更新ないからね。もう４年を超えたかな？ご苦労様でした。</a:t>
              </a:r>
            </a:p>
          </p:txBody>
        </p:sp>
        <p:sp>
          <p:nvSpPr>
            <p:cNvPr id="14" name="角丸四角形吹き出し 7">
              <a:extLst>
                <a:ext uri="{FF2B5EF4-FFF2-40B4-BE49-F238E27FC236}">
                  <a16:creationId xmlns:a16="http://schemas.microsoft.com/office/drawing/2014/main" id="{29F5D533-343C-00D8-0751-47D40AEDF9EC}"/>
                </a:ext>
              </a:extLst>
            </p:cNvPr>
            <p:cNvSpPr/>
            <p:nvPr/>
          </p:nvSpPr>
          <p:spPr>
            <a:xfrm>
              <a:off x="9062952" y="972990"/>
              <a:ext cx="2628000" cy="1008112"/>
            </a:xfrm>
            <a:prstGeom prst="wedgeRoundRectCallout">
              <a:avLst>
                <a:gd name="adj1" fmla="val -77446"/>
                <a:gd name="adj2" fmla="val 13436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5" name="雲形吹き出し 4">
              <a:extLst>
                <a:ext uri="{FF2B5EF4-FFF2-40B4-BE49-F238E27FC236}">
                  <a16:creationId xmlns:a16="http://schemas.microsoft.com/office/drawing/2014/main" id="{4164A13A-96DC-8693-AFA3-F435E3569937}"/>
                </a:ext>
              </a:extLst>
            </p:cNvPr>
            <p:cNvSpPr/>
            <p:nvPr/>
          </p:nvSpPr>
          <p:spPr>
            <a:xfrm>
              <a:off x="1067919" y="3356992"/>
              <a:ext cx="2520000" cy="1450661"/>
            </a:xfrm>
            <a:prstGeom prst="cloudCallout">
              <a:avLst>
                <a:gd name="adj1" fmla="val 67976"/>
                <a:gd name="adj2" fmla="val -537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雲形吹き出し 6">
              <a:extLst>
                <a:ext uri="{FF2B5EF4-FFF2-40B4-BE49-F238E27FC236}">
                  <a16:creationId xmlns:a16="http://schemas.microsoft.com/office/drawing/2014/main" id="{1F8D6790-E8DF-48E6-0BB2-64C96B848C7B}"/>
                </a:ext>
              </a:extLst>
            </p:cNvPr>
            <p:cNvSpPr/>
            <p:nvPr/>
          </p:nvSpPr>
          <p:spPr>
            <a:xfrm>
              <a:off x="9264238" y="2348880"/>
              <a:ext cx="2751042" cy="1560067"/>
            </a:xfrm>
            <a:prstGeom prst="cloudCallout">
              <a:avLst>
                <a:gd name="adj1" fmla="val -77286"/>
                <a:gd name="adj2" fmla="val 415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4" name="正方形/長方形 3"/>
          <p:cNvSpPr/>
          <p:nvPr/>
        </p:nvSpPr>
        <p:spPr>
          <a:xfrm>
            <a:off x="191344" y="94137"/>
            <a:ext cx="11593288"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月の初日に上司から、思いがけず月末での契約終了を告げられ、驚き、当惑してしまったフルタイムで働く契約社員。上司の言うことに従うしかないのでしょうか？</a:t>
            </a:r>
          </a:p>
        </p:txBody>
      </p:sp>
      <p:sp>
        <p:nvSpPr>
          <p:cNvPr id="6" name="角丸四角形吹き出し 5"/>
          <p:cNvSpPr/>
          <p:nvPr/>
        </p:nvSpPr>
        <p:spPr>
          <a:xfrm>
            <a:off x="479376" y="988912"/>
            <a:ext cx="2952000" cy="720000"/>
          </a:xfrm>
          <a:prstGeom prst="wedgeRoundRectCallout">
            <a:avLst>
              <a:gd name="adj1" fmla="val 67988"/>
              <a:gd name="adj2" fmla="val 137608"/>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君～。残念だけど、今回は更新ないからね。もう４年を超えたかな？ご苦労様でした。</a:t>
            </a:r>
          </a:p>
        </p:txBody>
      </p:sp>
      <p:sp>
        <p:nvSpPr>
          <p:cNvPr id="10" name="雲形吹き出し 2">
            <a:extLst>
              <a:ext uri="{FF2B5EF4-FFF2-40B4-BE49-F238E27FC236}">
                <a16:creationId xmlns:a16="http://schemas.microsoft.com/office/drawing/2014/main" id="{9F4A92FA-9D5B-44D0-A517-CAAE39BC9EC7}"/>
              </a:ext>
            </a:extLst>
          </p:cNvPr>
          <p:cNvSpPr/>
          <p:nvPr/>
        </p:nvSpPr>
        <p:spPr>
          <a:xfrm>
            <a:off x="1382283" y="3655645"/>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191344" y="103236"/>
            <a:ext cx="11737304" cy="698028"/>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スライド番号プレースホルダー 2">
            <a:extLst>
              <a:ext uri="{FF2B5EF4-FFF2-40B4-BE49-F238E27FC236}">
                <a16:creationId xmlns:a16="http://schemas.microsoft.com/office/drawing/2014/main" id="{07052F99-284A-1371-118E-556163A87925}"/>
              </a:ext>
            </a:extLst>
          </p:cNvPr>
          <p:cNvSpPr>
            <a:spLocks noGrp="1"/>
          </p:cNvSpPr>
          <p:nvPr>
            <p:ph type="sldNum" sz="quarter" idx="12"/>
          </p:nvPr>
        </p:nvSpPr>
        <p:spPr/>
        <p:txBody>
          <a:bodyPr/>
          <a:lstStyle/>
          <a:p>
            <a:fld id="{8A894590-A3FC-4D3C-A2A8-3F59CB470500}" type="slidenum">
              <a:rPr lang="ja-JP" altLang="en-US" smtClean="0"/>
              <a:pPr/>
              <a:t>1</a:t>
            </a:fld>
            <a:endParaRPr lang="ja-JP" altLang="en-US" dirty="0"/>
          </a:p>
        </p:txBody>
      </p:sp>
    </p:spTree>
    <p:extLst>
      <p:ext uri="{BB962C8B-B14F-4D97-AF65-F5344CB8AC3E}">
        <p14:creationId xmlns:p14="http://schemas.microsoft.com/office/powerpoint/2010/main" val="35793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28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1344" y="94137"/>
            <a:ext cx="11593288"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月の初日に上司から、思いがけず月末での契約終了を告げられ、驚き、当惑してしまったフルタイムで働く契約社員。上司の言うことに従うしかないのでしょうか？</a:t>
            </a:r>
          </a:p>
        </p:txBody>
      </p:sp>
      <p:sp>
        <p:nvSpPr>
          <p:cNvPr id="6" name="角丸四角形吹き出し 5"/>
          <p:cNvSpPr/>
          <p:nvPr/>
        </p:nvSpPr>
        <p:spPr>
          <a:xfrm>
            <a:off x="479376" y="988912"/>
            <a:ext cx="2952000" cy="720000"/>
          </a:xfrm>
          <a:prstGeom prst="wedgeRoundRectCallout">
            <a:avLst>
              <a:gd name="adj1" fmla="val 67988"/>
              <a:gd name="adj2" fmla="val 137608"/>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君～。残念だけど、今回は更新ないからね。もう４年を超えたかな？ご苦労様でした。</a:t>
            </a:r>
          </a:p>
        </p:txBody>
      </p:sp>
      <p:sp>
        <p:nvSpPr>
          <p:cNvPr id="8" name="角丸四角形吹き出し 7"/>
          <p:cNvSpPr/>
          <p:nvPr/>
        </p:nvSpPr>
        <p:spPr>
          <a:xfrm>
            <a:off x="9062952" y="972990"/>
            <a:ext cx="2628000" cy="1008112"/>
          </a:xfrm>
          <a:prstGeom prst="wedgeRoundRectCallout">
            <a:avLst>
              <a:gd name="adj1" fmla="val -77446"/>
              <a:gd name="adj2" fmla="val 13436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えっ</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err="1">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そんなあ</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聞いてません</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半年ごとにもう８回も更新してきたでしょう</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ひど過ぎます</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p>
        </p:txBody>
      </p:sp>
      <p:sp>
        <p:nvSpPr>
          <p:cNvPr id="9" name="雲形吹き出し 4">
            <a:extLst>
              <a:ext uri="{FF2B5EF4-FFF2-40B4-BE49-F238E27FC236}">
                <a16:creationId xmlns:a16="http://schemas.microsoft.com/office/drawing/2014/main" id="{5CCA114C-00FA-4112-965D-AEA8279200F3}"/>
              </a:ext>
            </a:extLst>
          </p:cNvPr>
          <p:cNvSpPr/>
          <p:nvPr/>
        </p:nvSpPr>
        <p:spPr>
          <a:xfrm>
            <a:off x="1067919" y="3356992"/>
            <a:ext cx="2520000" cy="1450661"/>
          </a:xfrm>
          <a:prstGeom prst="cloudCallout">
            <a:avLst>
              <a:gd name="adj1" fmla="val 67976"/>
              <a:gd name="adj2" fmla="val -537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雲形吹き出し 2">
            <a:extLst>
              <a:ext uri="{FF2B5EF4-FFF2-40B4-BE49-F238E27FC236}">
                <a16:creationId xmlns:a16="http://schemas.microsoft.com/office/drawing/2014/main" id="{9F4A92FA-9D5B-44D0-A517-CAAE39BC9EC7}"/>
              </a:ext>
            </a:extLst>
          </p:cNvPr>
          <p:cNvSpPr/>
          <p:nvPr/>
        </p:nvSpPr>
        <p:spPr>
          <a:xfrm>
            <a:off x="1235392" y="3626952"/>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正社員になれば人件費が増えてしまう。</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雲形吹き出し 6"/>
          <p:cNvSpPr/>
          <p:nvPr/>
        </p:nvSpPr>
        <p:spPr>
          <a:xfrm>
            <a:off x="9264238" y="2348880"/>
            <a:ext cx="2751042" cy="1560067"/>
          </a:xfrm>
          <a:prstGeom prst="cloudCallout">
            <a:avLst>
              <a:gd name="adj1" fmla="val -77286"/>
              <a:gd name="adj2" fmla="val 415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雲形吹き出し 2">
            <a:extLst>
              <a:ext uri="{FF2B5EF4-FFF2-40B4-BE49-F238E27FC236}">
                <a16:creationId xmlns:a16="http://schemas.microsoft.com/office/drawing/2014/main" id="{961BF0A4-7A8D-49B9-B102-4F71B5A3A8FD}"/>
              </a:ext>
            </a:extLst>
          </p:cNvPr>
          <p:cNvSpPr/>
          <p:nvPr/>
        </p:nvSpPr>
        <p:spPr>
          <a:xfrm>
            <a:off x="9567040" y="2678913"/>
            <a:ext cx="194415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冗談よしてよ</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ついこの前まで、</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また頼むね</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なんて調子良いこと言ってたくせに。</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雲形吹き出し 2">
            <a:extLst>
              <a:ext uri="{FF2B5EF4-FFF2-40B4-BE49-F238E27FC236}">
                <a16:creationId xmlns:a16="http://schemas.microsoft.com/office/drawing/2014/main" id="{401D8AB3-6116-446B-BEFC-E85B44D991EA}"/>
              </a:ext>
            </a:extLst>
          </p:cNvPr>
          <p:cNvSpPr/>
          <p:nvPr/>
        </p:nvSpPr>
        <p:spPr>
          <a:xfrm>
            <a:off x="8293054" y="2516885"/>
            <a:ext cx="3240359" cy="15841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79646">
                  <a:lumMod val="50000"/>
                </a:srgb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191344" y="103236"/>
            <a:ext cx="11737304" cy="69802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雲形吹き出し 2">
            <a:extLst>
              <a:ext uri="{FF2B5EF4-FFF2-40B4-BE49-F238E27FC236}">
                <a16:creationId xmlns:a16="http://schemas.microsoft.com/office/drawing/2014/main" id="{16908B25-6691-4ADD-8F87-F243132F57E2}"/>
              </a:ext>
            </a:extLst>
          </p:cNvPr>
          <p:cNvSpPr/>
          <p:nvPr/>
        </p:nvSpPr>
        <p:spPr>
          <a:xfrm>
            <a:off x="9062952" y="4099727"/>
            <a:ext cx="2751042" cy="2260880"/>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nchorCtr="0"/>
          <a:lstStyle/>
          <a:p>
            <a:pPr marL="216000" marR="0" lvl="0" indent="-216000" algn="l" defTabSz="914400" rtl="0" eaLnBrk="1" fontAlgn="auto" latinLnBrk="0" hangingPunct="1">
              <a:lnSpc>
                <a:spcPts val="18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■このシートからは、様々な雇用形態</a:t>
            </a:r>
            <a:r>
              <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いわゆる正社員などの無期契約とパート・アルバイト・契約社員・嘱託社員などの有期契約、直接雇用と派遣・請負など</a:t>
            </a:r>
            <a:r>
              <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があること、それぞれの問題点等について解説を展開させていきます。</a:t>
            </a:r>
          </a:p>
        </p:txBody>
      </p:sp>
      <p:sp>
        <p:nvSpPr>
          <p:cNvPr id="3" name="スライド番号プレースホルダー 2">
            <a:extLst>
              <a:ext uri="{FF2B5EF4-FFF2-40B4-BE49-F238E27FC236}">
                <a16:creationId xmlns:a16="http://schemas.microsoft.com/office/drawing/2014/main" id="{374299D7-0C04-3C59-3C12-917918DBF203}"/>
              </a:ext>
            </a:extLst>
          </p:cNvPr>
          <p:cNvSpPr>
            <a:spLocks noGrp="1"/>
          </p:cNvSpPr>
          <p:nvPr>
            <p:ph type="sldNum" sz="quarter" idx="12"/>
          </p:nvPr>
        </p:nvSpPr>
        <p:spPr/>
        <p:txBody>
          <a:bodyPr/>
          <a:lstStyle/>
          <a:p>
            <a:fld id="{8A894590-A3FC-4D3C-A2A8-3F59CB470500}" type="slidenum">
              <a:rPr lang="ja-JP" altLang="en-US" smtClean="0"/>
              <a:pPr/>
              <a:t>2</a:t>
            </a:fld>
            <a:endParaRPr lang="ja-JP" altLang="en-US" dirty="0"/>
          </a:p>
        </p:txBody>
      </p:sp>
    </p:spTree>
    <p:extLst>
      <p:ext uri="{BB962C8B-B14F-4D97-AF65-F5344CB8AC3E}">
        <p14:creationId xmlns:p14="http://schemas.microsoft.com/office/powerpoint/2010/main" val="280536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17406" y="84829"/>
            <a:ext cx="38779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「正社員」って何だろう？</a:t>
            </a:r>
          </a:p>
        </p:txBody>
      </p:sp>
      <p:sp>
        <p:nvSpPr>
          <p:cNvPr id="3" name="テキスト ボックス 2"/>
          <p:cNvSpPr txBox="1"/>
          <p:nvPr/>
        </p:nvSpPr>
        <p:spPr>
          <a:xfrm>
            <a:off x="695400" y="1268760"/>
            <a:ext cx="6340197"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「正しい」社員？</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「正規」の社員？</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では、非正規雇用は「正しくない」の？</a:t>
            </a:r>
          </a:p>
        </p:txBody>
      </p:sp>
      <p:sp>
        <p:nvSpPr>
          <p:cNvPr id="27" name="テキスト ボックス 26"/>
          <p:cNvSpPr txBox="1"/>
          <p:nvPr/>
        </p:nvSpPr>
        <p:spPr>
          <a:xfrm>
            <a:off x="695401" y="4221088"/>
            <a:ext cx="10801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実は「正社員」という言葉は、法律などに定義があるものではありません。</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多くの場合、その会社に直接雇用されており、基幹的な役割を果たすことが期待されていて、契約期間の定めなく（一般的には定年まで）フルタイムで働くことが想定されているような人を「正社員」と呼んでいます。</a:t>
            </a:r>
          </a:p>
        </p:txBody>
      </p:sp>
      <p:sp>
        <p:nvSpPr>
          <p:cNvPr id="5" name="下矢印 4"/>
          <p:cNvSpPr/>
          <p:nvPr/>
        </p:nvSpPr>
        <p:spPr>
          <a:xfrm>
            <a:off x="4943872" y="2864268"/>
            <a:ext cx="1872208" cy="9784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スライド番号プレースホルダー 5">
            <a:extLst>
              <a:ext uri="{FF2B5EF4-FFF2-40B4-BE49-F238E27FC236}">
                <a16:creationId xmlns:a16="http://schemas.microsoft.com/office/drawing/2014/main" id="{07812E00-BA88-AD3E-1FB2-4052C2DD9300}"/>
              </a:ext>
            </a:extLst>
          </p:cNvPr>
          <p:cNvSpPr>
            <a:spLocks noGrp="1"/>
          </p:cNvSpPr>
          <p:nvPr>
            <p:ph type="sldNum" sz="quarter" idx="12"/>
          </p:nvPr>
        </p:nvSpPr>
        <p:spPr/>
        <p:txBody>
          <a:bodyPr/>
          <a:lstStyle/>
          <a:p>
            <a:fld id="{8A894590-A3FC-4D3C-A2A8-3F59CB470500}" type="slidenum">
              <a:rPr lang="ja-JP" altLang="en-US" smtClean="0"/>
              <a:pPr/>
              <a:t>3</a:t>
            </a:fld>
            <a:endParaRPr lang="ja-JP" altLang="en-US" dirty="0"/>
          </a:p>
        </p:txBody>
      </p:sp>
    </p:spTree>
    <p:extLst>
      <p:ext uri="{BB962C8B-B14F-4D97-AF65-F5344CB8AC3E}">
        <p14:creationId xmlns:p14="http://schemas.microsoft.com/office/powerpoint/2010/main" val="107764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096000" y="3333109"/>
            <a:ext cx="5833296" cy="1070763"/>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労働者が派遣会社（派遣元）との間で労働契約を結んだ上で、派遣会社が労働者派遣契約を結んでいる会社（派遣先）に労働者を派遣し、労働者は派遣先の指揮命令を受けて働く。派遣は、労働者に賃金を支払う会社と指揮命令をする会社が異なることから、労働者派遣法において細かいルールを定め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角丸四角形 3"/>
          <p:cNvSpPr/>
          <p:nvPr/>
        </p:nvSpPr>
        <p:spPr>
          <a:xfrm>
            <a:off x="6096000" y="924138"/>
            <a:ext cx="5833296" cy="772842"/>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労働者と会社の合意に基づき労働契約に契約期間を定めた場合、</a:t>
            </a:r>
            <a:r>
              <a:rPr kumimoji="1" lang="ja-JP" altLang="en-US" sz="1400" b="0" i="0" u="none" strike="noStrike" kern="1200" cap="none" spc="-3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契約期間の満了によって労働契約は自動的に終了する（更新の場合もある）。</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１回の契約期間は、一定の場合を除いて最長３年間。</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角丸四角形 6"/>
          <p:cNvSpPr/>
          <p:nvPr/>
        </p:nvSpPr>
        <p:spPr>
          <a:xfrm>
            <a:off x="3178743" y="3333108"/>
            <a:ext cx="2724009" cy="1070763"/>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派遣労働者</a:t>
            </a: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角丸四角形 7"/>
          <p:cNvSpPr/>
          <p:nvPr/>
        </p:nvSpPr>
        <p:spPr>
          <a:xfrm>
            <a:off x="3184428" y="923287"/>
            <a:ext cx="2724009" cy="776966"/>
          </a:xfrm>
          <a:prstGeom prst="roundRect">
            <a:avLst>
              <a:gd name="adj" fmla="val 451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有期雇用労働者</a:t>
            </a: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（契約社員等）</a:t>
            </a: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角丸四角形 10"/>
          <p:cNvSpPr/>
          <p:nvPr/>
        </p:nvSpPr>
        <p:spPr>
          <a:xfrm>
            <a:off x="3178743" y="1981290"/>
            <a:ext cx="2724009" cy="1234628"/>
          </a:xfrm>
          <a:prstGeom prst="roundRect">
            <a:avLst>
              <a:gd name="adj" fmla="val 451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パートタイム労働者</a:t>
            </a: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3000"/>
              </a:lnSpc>
              <a:spcBef>
                <a:spcPts val="0"/>
              </a:spcBef>
              <a:spcAft>
                <a:spcPts val="0"/>
              </a:spcAft>
              <a:buClrTx/>
              <a:buSzTx/>
              <a:buFontTx/>
              <a:buNone/>
              <a:tabLst/>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（短時間労働者）</a:t>
            </a: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6096000" y="1969039"/>
            <a:ext cx="5833296" cy="1234628"/>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１週間の所定労働時間が同一の事業所に雇用されている通常の労働者と比べて短い労働者。パートタイム労働者も労働者であることに変わりないので、要件を満たしていれば、年次有給休暇の取得や雇用保険や健康保険、厚生年金保険の適用もあ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200"/>
              </a:lnSpc>
              <a:spcBef>
                <a:spcPts val="60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実態としては、所定労働時間が正社員と同じなのに、その会社では「パート」と</a:t>
            </a:r>
            <a:r>
              <a:rPr kumimoji="1" lang="ja-JP" altLang="en-US" sz="11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呼ば</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200"/>
              </a:lnSpc>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れて</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いる働き方も見られます。</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352" y="4219626"/>
            <a:ext cx="2521944" cy="930379"/>
          </a:xfrm>
          <a:prstGeom prst="rect">
            <a:avLst/>
          </a:prstGeom>
        </p:spPr>
      </p:pic>
      <p:sp>
        <p:nvSpPr>
          <p:cNvPr id="16" name="正方形/長方形 1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119336" y="33079"/>
            <a:ext cx="8228535" cy="490519"/>
          </a:xfrm>
          <a:prstGeom prst="rect">
            <a:avLst/>
          </a:prstGeom>
        </p:spPr>
        <p:txBody>
          <a:bodyPr wrap="none">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正社員以外の働き方には、どのようなものがあるのだろう</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テキスト ボックス 1"/>
          <p:cNvSpPr txBox="1"/>
          <p:nvPr/>
        </p:nvSpPr>
        <p:spPr>
          <a:xfrm>
            <a:off x="1199456" y="5833638"/>
            <a:ext cx="94179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☆「アルバイト」は、主として学生を対象に募集をかける職種で用いられることが多い。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（上記の整理だと有期雇用労働者、またはパートタイム労働者に該当することが多い）</a:t>
            </a:r>
          </a:p>
        </p:txBody>
      </p:sp>
      <p:sp>
        <p:nvSpPr>
          <p:cNvPr id="10" name="正方形/長方形 9"/>
          <p:cNvSpPr/>
          <p:nvPr/>
        </p:nvSpPr>
        <p:spPr>
          <a:xfrm>
            <a:off x="1848386" y="894145"/>
            <a:ext cx="1148479"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契約期間の定めがある</a:t>
            </a:r>
          </a:p>
        </p:txBody>
      </p:sp>
      <p:sp>
        <p:nvSpPr>
          <p:cNvPr id="17" name="正方形/長方形 16"/>
          <p:cNvSpPr/>
          <p:nvPr/>
        </p:nvSpPr>
        <p:spPr>
          <a:xfrm>
            <a:off x="1855851" y="1940960"/>
            <a:ext cx="1148479" cy="25254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契約期間の定めがある場合が多い</a:t>
            </a:r>
          </a:p>
        </p:txBody>
      </p:sp>
      <p:sp>
        <p:nvSpPr>
          <p:cNvPr id="15" name="角丸四角形 14"/>
          <p:cNvSpPr/>
          <p:nvPr/>
        </p:nvSpPr>
        <p:spPr>
          <a:xfrm>
            <a:off x="3169285" y="4513692"/>
            <a:ext cx="6073112" cy="1070763"/>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フリーランスなどの業務委託（請負）契約で働く人、会社社長、プロ野球選手、個人事業主、</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You Tuber</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正方形/長方形 17"/>
          <p:cNvSpPr/>
          <p:nvPr/>
        </p:nvSpPr>
        <p:spPr>
          <a:xfrm>
            <a:off x="1085806" y="906706"/>
            <a:ext cx="689713" cy="35459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労働者（雇用される人）</a:t>
            </a:r>
          </a:p>
        </p:txBody>
      </p:sp>
      <p:sp>
        <p:nvSpPr>
          <p:cNvPr id="19" name="正方形/長方形 18"/>
          <p:cNvSpPr/>
          <p:nvPr/>
        </p:nvSpPr>
        <p:spPr>
          <a:xfrm>
            <a:off x="1095106" y="4525910"/>
            <a:ext cx="1909224" cy="10707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雇用されない人</a:t>
            </a:r>
          </a:p>
        </p:txBody>
      </p:sp>
      <p:sp>
        <p:nvSpPr>
          <p:cNvPr id="13" name="スライド番号プレースホルダー 12">
            <a:extLst>
              <a:ext uri="{FF2B5EF4-FFF2-40B4-BE49-F238E27FC236}">
                <a16:creationId xmlns:a16="http://schemas.microsoft.com/office/drawing/2014/main" id="{4822AAEF-B234-1CE5-5FEC-A25A4F6A68BF}"/>
              </a:ext>
            </a:extLst>
          </p:cNvPr>
          <p:cNvSpPr>
            <a:spLocks noGrp="1"/>
          </p:cNvSpPr>
          <p:nvPr>
            <p:ph type="sldNum" sz="quarter" idx="12"/>
          </p:nvPr>
        </p:nvSpPr>
        <p:spPr/>
        <p:txBody>
          <a:bodyPr/>
          <a:lstStyle/>
          <a:p>
            <a:fld id="{8A894590-A3FC-4D3C-A2A8-3F59CB470500}" type="slidenum">
              <a:rPr lang="ja-JP" altLang="en-US" smtClean="0"/>
              <a:pPr/>
              <a:t>4</a:t>
            </a:fld>
            <a:endParaRPr lang="ja-JP" altLang="en-US" dirty="0"/>
          </a:p>
        </p:txBody>
      </p:sp>
    </p:spTree>
    <p:extLst>
      <p:ext uri="{BB962C8B-B14F-4D97-AF65-F5344CB8AC3E}">
        <p14:creationId xmlns:p14="http://schemas.microsoft.com/office/powerpoint/2010/main" val="145291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4163AAA8-5D55-9C4E-825B-7B6625AB8E59}"/>
              </a:ext>
            </a:extLst>
          </p:cNvPr>
          <p:cNvSpPr txBox="1">
            <a:spLocks/>
          </p:cNvSpPr>
          <p:nvPr/>
        </p:nvSpPr>
        <p:spPr>
          <a:xfrm>
            <a:off x="0" y="127124"/>
            <a:ext cx="4517098" cy="384456"/>
          </a:xfrm>
          <a:prstGeom prst="rect">
            <a:avLst/>
          </a:prstGeom>
        </p:spPr>
        <p:txBody>
          <a:bodyPr vert="horz" wrap="square" lIns="0" tIns="14978"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521" marR="0" lvl="0" indent="0" algn="l" defTabSz="1007943" rtl="0" eaLnBrk="1" fontAlgn="auto" latinLnBrk="0" hangingPunct="1">
              <a:lnSpc>
                <a:spcPct val="100000"/>
              </a:lnSpc>
              <a:spcBef>
                <a:spcPts val="118"/>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rPr>
              <a:t>「 労働契約法 」とは</a:t>
            </a:r>
          </a:p>
        </p:txBody>
      </p:sp>
      <p:sp>
        <p:nvSpPr>
          <p:cNvPr id="15" name="object 5">
            <a:extLst>
              <a:ext uri="{FF2B5EF4-FFF2-40B4-BE49-F238E27FC236}">
                <a16:creationId xmlns:a16="http://schemas.microsoft.com/office/drawing/2014/main" id="{A67CFEE6-9BFE-E14C-BB65-1E6415433533}"/>
              </a:ext>
            </a:extLst>
          </p:cNvPr>
          <p:cNvSpPr txBox="1"/>
          <p:nvPr/>
        </p:nvSpPr>
        <p:spPr>
          <a:xfrm>
            <a:off x="695400" y="1371002"/>
            <a:ext cx="10657183" cy="3310610"/>
          </a:xfrm>
          <a:prstGeom prst="rect">
            <a:avLst/>
          </a:prstGeom>
        </p:spPr>
        <p:txBody>
          <a:bodyPr vert="horz" wrap="square" lIns="0" tIns="10945" rIns="0" bIns="0" rtlCol="0">
            <a:spAutoFit/>
          </a:bodyPr>
          <a:lstStyle/>
          <a:p>
            <a:pPr marL="11521" marR="0" lvl="0" indent="0" algn="l" defTabSz="914400" rtl="0" eaLnBrk="1" fontAlgn="auto" latinLnBrk="0" hangingPunct="1">
              <a:lnSpc>
                <a:spcPct val="100000"/>
              </a:lnSpc>
              <a:spcBef>
                <a:spcPts val="86"/>
              </a:spcBef>
              <a:spcAft>
                <a:spcPts val="0"/>
              </a:spcAft>
              <a:buClrTx/>
              <a:buSzTx/>
              <a:buFontTx/>
              <a:buNone/>
              <a:tabLst/>
              <a:defRPr/>
            </a:pPr>
            <a:r>
              <a:rPr kumimoji="1" sz="303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働き方が多様化し、個別の労働トラブルが増加</a:t>
            </a:r>
            <a:endParaRPr kumimoji="1" sz="30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0" marR="0" lvl="0" indent="0" algn="l" defTabSz="914400" rtl="0" eaLnBrk="1" fontAlgn="auto" latinLnBrk="0" hangingPunct="1">
              <a:lnSpc>
                <a:spcPct val="100000"/>
              </a:lnSpc>
              <a:spcBef>
                <a:spcPts val="23"/>
              </a:spcBef>
              <a:spcAft>
                <a:spcPts val="0"/>
              </a:spcAft>
              <a:buClrTx/>
              <a:buSzTx/>
              <a:buFontTx/>
              <a:buNone/>
              <a:tabLst/>
              <a:defRPr/>
            </a:pPr>
            <a:endParaRPr kumimoji="1" sz="340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a:p>
            <a:pPr marL="11521" marR="4609" lvl="0" indent="0" algn="l" defTabSz="914400" rtl="0" eaLnBrk="1" fontAlgn="auto" latinLnBrk="0" hangingPunct="1">
              <a:lnSpc>
                <a:spcPts val="3602"/>
              </a:lnSpc>
              <a:spcBef>
                <a:spcPts val="0"/>
              </a:spcBef>
              <a:spcAft>
                <a:spcPts val="0"/>
              </a:spcAft>
              <a:buClrTx/>
              <a:buSzTx/>
              <a:buFontTx/>
              <a:buNone/>
              <a:tabLst/>
              <a:defRPr/>
            </a:pPr>
            <a:r>
              <a:rPr kumimoji="1" sz="303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3039"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使用者と労働者にとって、法によって示された民事的なルールに沿った合理的な行動をとることができるように</a:t>
            </a:r>
            <a:endParaRPr kumimoji="1" lang="en-US" sz="303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521" marR="4609" lvl="0" indent="0" algn="l" defTabSz="914400" rtl="0" eaLnBrk="1" fontAlgn="auto" latinLnBrk="0" hangingPunct="1">
              <a:lnSpc>
                <a:spcPts val="3602"/>
              </a:lnSpc>
              <a:spcBef>
                <a:spcPts val="0"/>
              </a:spcBef>
              <a:spcAft>
                <a:spcPts val="0"/>
              </a:spcAft>
              <a:buClrTx/>
              <a:buSzTx/>
              <a:buFontTx/>
              <a:buNone/>
              <a:tabLst/>
              <a:defRPr/>
            </a:pPr>
            <a:endParaRPr kumimoji="1" lang="en-US" sz="3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521" marR="4609" lvl="0" indent="0" algn="l" defTabSz="914400" rtl="0" eaLnBrk="1" fontAlgn="auto" latinLnBrk="0" hangingPunct="1">
              <a:lnSpc>
                <a:spcPts val="3602"/>
              </a:lnSpc>
              <a:spcBef>
                <a:spcPts val="0"/>
              </a:spcBef>
              <a:spcAft>
                <a:spcPts val="0"/>
              </a:spcAft>
              <a:buClrTx/>
              <a:buSzTx/>
              <a:buFontTx/>
              <a:buNone/>
              <a:tabLst/>
              <a:defRPr/>
            </a:pPr>
            <a:r>
              <a:rPr kumimoji="1" sz="3039"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労働契約の</a:t>
            </a:r>
            <a:r>
              <a:rPr kumimoji="1" sz="3039" b="1"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締結・変更・継続・終了</a:t>
            </a:r>
            <a:r>
              <a:rPr kumimoji="1" sz="3039"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等について基本的なルールができました</a:t>
            </a:r>
            <a:r>
              <a:rPr kumimoji="1" sz="303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30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6" name="object 6">
            <a:extLst>
              <a:ext uri="{FF2B5EF4-FFF2-40B4-BE49-F238E27FC236}">
                <a16:creationId xmlns:a16="http://schemas.microsoft.com/office/drawing/2014/main" id="{1D5F0A9F-DCE6-4D44-AE71-6A846B15F2F3}"/>
              </a:ext>
            </a:extLst>
          </p:cNvPr>
          <p:cNvSpPr txBox="1"/>
          <p:nvPr/>
        </p:nvSpPr>
        <p:spPr>
          <a:xfrm>
            <a:off x="4084218" y="5164213"/>
            <a:ext cx="6584624" cy="954342"/>
          </a:xfrm>
          <a:prstGeom prst="rect">
            <a:avLst/>
          </a:prstGeom>
        </p:spPr>
        <p:txBody>
          <a:bodyPr vert="horz" wrap="square" lIns="0" tIns="5185" rIns="0" bIns="0" rtlCol="0">
            <a:spAutoFit/>
          </a:bodyPr>
          <a:lstStyle/>
          <a:p>
            <a:pPr marL="11521" marR="4609" lvl="0" indent="0" algn="l" defTabSz="914400" rtl="0" eaLnBrk="1" fontAlgn="auto" latinLnBrk="0" hangingPunct="1">
              <a:lnSpc>
                <a:spcPct val="103299"/>
              </a:lnSpc>
              <a:spcBef>
                <a:spcPts val="41"/>
              </a:spcBef>
              <a:spcAft>
                <a:spcPts val="0"/>
              </a:spcAft>
              <a:buClrTx/>
              <a:buSzTx/>
              <a:buFontTx/>
              <a:buNone/>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使用者の指揮・命令のもとに働き、その報酬として賃金を受けている場合には「労働者」として労働契約法の対象になります。アルバイト、パートも「労働者」です。</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7" name="object 7">
            <a:extLst>
              <a:ext uri="{FF2B5EF4-FFF2-40B4-BE49-F238E27FC236}">
                <a16:creationId xmlns:a16="http://schemas.microsoft.com/office/drawing/2014/main" id="{42BF2655-53DA-E94D-B04A-AF21E6779581}"/>
              </a:ext>
            </a:extLst>
          </p:cNvPr>
          <p:cNvSpPr txBox="1"/>
          <p:nvPr/>
        </p:nvSpPr>
        <p:spPr>
          <a:xfrm>
            <a:off x="1798093" y="5164212"/>
            <a:ext cx="2286124" cy="322260"/>
          </a:xfrm>
          <a:prstGeom prst="rect">
            <a:avLst/>
          </a:prstGeom>
        </p:spPr>
        <p:txBody>
          <a:bodyPr vert="horz" wrap="square" lIns="0" tIns="14978" rIns="0" bIns="0" rtlCol="0">
            <a:spAutoFit/>
          </a:bodyPr>
          <a:lstStyle/>
          <a:p>
            <a:pPr marL="11521" marR="0" lvl="0" indent="0" algn="l" defTabSz="914400" rtl="0" eaLnBrk="1" fontAlgn="auto" latinLnBrk="0" hangingPunct="1">
              <a:lnSpc>
                <a:spcPct val="100000"/>
              </a:lnSpc>
              <a:spcBef>
                <a:spcPts val="118"/>
              </a:spcBef>
              <a:spcAft>
                <a:spcPts val="0"/>
              </a:spcAft>
              <a:buClrTx/>
              <a:buSzTx/>
              <a:buFontTx/>
              <a:buNone/>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労働者とは・・・</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grpSp>
        <p:nvGrpSpPr>
          <p:cNvPr id="22" name="グループ化 21">
            <a:extLst>
              <a:ext uri="{FF2B5EF4-FFF2-40B4-BE49-F238E27FC236}">
                <a16:creationId xmlns:a16="http://schemas.microsoft.com/office/drawing/2014/main" id="{A854F1DD-2635-6C4F-97F7-A5E35DA999E4}"/>
              </a:ext>
            </a:extLst>
          </p:cNvPr>
          <p:cNvGrpSpPr/>
          <p:nvPr/>
        </p:nvGrpSpPr>
        <p:grpSpPr>
          <a:xfrm>
            <a:off x="5810319" y="1928905"/>
            <a:ext cx="572028" cy="307724"/>
            <a:chOff x="5030995" y="2126259"/>
            <a:chExt cx="630555" cy="339209"/>
          </a:xfrm>
        </p:grpSpPr>
        <p:sp>
          <p:nvSpPr>
            <p:cNvPr id="18" name="object 8">
              <a:extLst>
                <a:ext uri="{FF2B5EF4-FFF2-40B4-BE49-F238E27FC236}">
                  <a16:creationId xmlns:a16="http://schemas.microsoft.com/office/drawing/2014/main" id="{764BC7D6-0C2E-BF45-B961-AB8A80BD9473}"/>
                </a:ext>
              </a:extLst>
            </p:cNvPr>
            <p:cNvSpPr/>
            <p:nvPr/>
          </p:nvSpPr>
          <p:spPr>
            <a:xfrm>
              <a:off x="5030995" y="2292748"/>
              <a:ext cx="630555" cy="172720"/>
            </a:xfrm>
            <a:custGeom>
              <a:avLst/>
              <a:gdLst/>
              <a:ahLst/>
              <a:cxnLst/>
              <a:rect l="l" t="t" r="r" b="b"/>
              <a:pathLst>
                <a:path w="630554" h="172719">
                  <a:moveTo>
                    <a:pt x="629996" y="0"/>
                  </a:moveTo>
                  <a:lnTo>
                    <a:pt x="0" y="0"/>
                  </a:lnTo>
                  <a:lnTo>
                    <a:pt x="314998" y="172186"/>
                  </a:lnTo>
                  <a:lnTo>
                    <a:pt x="629996" y="0"/>
                  </a:lnTo>
                  <a:close/>
                </a:path>
              </a:pathLst>
            </a:custGeom>
            <a:solidFill>
              <a:srgbClr val="00C0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9" name="object 9">
              <a:extLst>
                <a:ext uri="{FF2B5EF4-FFF2-40B4-BE49-F238E27FC236}">
                  <a16:creationId xmlns:a16="http://schemas.microsoft.com/office/drawing/2014/main" id="{5B9C5824-AE2F-514B-8962-9AC00A4A8400}"/>
                </a:ext>
              </a:extLst>
            </p:cNvPr>
            <p:cNvSpPr/>
            <p:nvPr/>
          </p:nvSpPr>
          <p:spPr>
            <a:xfrm>
              <a:off x="5216397" y="2126259"/>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grpSp>
        <p:nvGrpSpPr>
          <p:cNvPr id="23" name="グループ化 22">
            <a:extLst>
              <a:ext uri="{FF2B5EF4-FFF2-40B4-BE49-F238E27FC236}">
                <a16:creationId xmlns:a16="http://schemas.microsoft.com/office/drawing/2014/main" id="{05F08AB7-13D5-C140-B23B-10362A171E31}"/>
              </a:ext>
            </a:extLst>
          </p:cNvPr>
          <p:cNvGrpSpPr/>
          <p:nvPr/>
        </p:nvGrpSpPr>
        <p:grpSpPr>
          <a:xfrm>
            <a:off x="5809986" y="3429000"/>
            <a:ext cx="572028" cy="307732"/>
            <a:chOff x="5030995" y="3984752"/>
            <a:chExt cx="630555" cy="339218"/>
          </a:xfrm>
        </p:grpSpPr>
        <p:sp>
          <p:nvSpPr>
            <p:cNvPr id="20" name="object 10">
              <a:extLst>
                <a:ext uri="{FF2B5EF4-FFF2-40B4-BE49-F238E27FC236}">
                  <a16:creationId xmlns:a16="http://schemas.microsoft.com/office/drawing/2014/main" id="{88BCEC8D-398A-C84C-98A6-FA147EACDAD9}"/>
                </a:ext>
              </a:extLst>
            </p:cNvPr>
            <p:cNvSpPr/>
            <p:nvPr/>
          </p:nvSpPr>
          <p:spPr>
            <a:xfrm>
              <a:off x="5030995" y="4151250"/>
              <a:ext cx="630555" cy="172720"/>
            </a:xfrm>
            <a:custGeom>
              <a:avLst/>
              <a:gdLst/>
              <a:ahLst/>
              <a:cxnLst/>
              <a:rect l="l" t="t" r="r" b="b"/>
              <a:pathLst>
                <a:path w="630554" h="172720">
                  <a:moveTo>
                    <a:pt x="629996" y="0"/>
                  </a:moveTo>
                  <a:lnTo>
                    <a:pt x="0" y="0"/>
                  </a:lnTo>
                  <a:lnTo>
                    <a:pt x="314998" y="172186"/>
                  </a:lnTo>
                  <a:lnTo>
                    <a:pt x="629996" y="0"/>
                  </a:lnTo>
                  <a:close/>
                </a:path>
              </a:pathLst>
            </a:custGeom>
            <a:solidFill>
              <a:srgbClr val="00C0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1" name="object 11">
              <a:extLst>
                <a:ext uri="{FF2B5EF4-FFF2-40B4-BE49-F238E27FC236}">
                  <a16:creationId xmlns:a16="http://schemas.microsoft.com/office/drawing/2014/main" id="{EE05C646-6EDA-5242-A2C3-099ABB968601}"/>
                </a:ext>
              </a:extLst>
            </p:cNvPr>
            <p:cNvSpPr/>
            <p:nvPr/>
          </p:nvSpPr>
          <p:spPr>
            <a:xfrm>
              <a:off x="5216397" y="3984752"/>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24" name="正方形/長方形 2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4">
            <a:extLst>
              <a:ext uri="{FF2B5EF4-FFF2-40B4-BE49-F238E27FC236}">
                <a16:creationId xmlns:a16="http://schemas.microsoft.com/office/drawing/2014/main" id="{3CF7400B-490F-9A00-FCE8-495668260BFA}"/>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5</a:t>
            </a:fld>
            <a:endParaRPr lang="ja-JP" altLang="en-US" sz="1200" b="1"/>
          </a:p>
        </p:txBody>
      </p:sp>
    </p:spTree>
    <p:extLst>
      <p:ext uri="{BB962C8B-B14F-4D97-AF65-F5344CB8AC3E}">
        <p14:creationId xmlns:p14="http://schemas.microsoft.com/office/powerpoint/2010/main" val="23450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72121" y="1052736"/>
            <a:ext cx="9634377" cy="1569886"/>
          </a:xfrm>
          <a:prstGeom prst="roundRect">
            <a:avLst>
              <a:gd name="adj" fmla="val 2136"/>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36000" rtlCol="0" anchor="t" anchorCtr="0">
            <a:noAutofit/>
          </a:bodyPr>
          <a:lstStyle/>
          <a:p>
            <a:pPr marR="0" lvl="0" algn="l" defTabSz="914400" rtl="0" eaLnBrk="1" fontAlgn="auto" latinLnBrk="0" hangingPunct="1">
              <a:lnSpc>
                <a:spcPts val="2800"/>
              </a:lnSpc>
              <a:spcBef>
                <a:spcPts val="0"/>
              </a:spcBef>
              <a:spcAft>
                <a:spcPts val="0"/>
              </a:spcAft>
              <a:buClrTx/>
              <a:buSzTx/>
              <a:tabLst/>
              <a:defRPr/>
            </a:pPr>
            <a:r>
              <a:rPr lang="en-US" altLang="ja-JP" sz="2200" dirty="0">
                <a:solidFill>
                  <a:prstClr val="black"/>
                </a:solidFill>
                <a:latin typeface="HG丸ｺﾞｼｯｸM-PRO" pitchFamily="50" charset="-128"/>
                <a:ea typeface="HG丸ｺﾞｼｯｸM-PRO" pitchFamily="50" charset="-128"/>
              </a:rPr>
              <a:t>(1)  </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契約期間を定めた労働契約</a:t>
            </a:r>
            <a:r>
              <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有期労働契約</a:t>
            </a:r>
            <a:r>
              <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を繰り返し更新して通算</a:t>
            </a:r>
            <a:r>
              <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5</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a:t>
            </a:r>
            <a:endPar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lvl="0">
              <a:lnSpc>
                <a:spcPts val="2800"/>
              </a:lnSpc>
              <a:defRPr/>
            </a:pPr>
            <a:r>
              <a:rPr lang="en-US" altLang="ja-JP" sz="2200" dirty="0">
                <a:solidFill>
                  <a:prstClr val="black"/>
                </a:solidFill>
                <a:latin typeface="HG丸ｺﾞｼｯｸM-PRO" pitchFamily="50" charset="-128"/>
                <a:ea typeface="HG丸ｺﾞｼｯｸM-PRO" pitchFamily="50" charset="-128"/>
              </a:rPr>
              <a:t>   </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を超えた者</a:t>
            </a:r>
            <a:r>
              <a:rPr kumimoji="1" lang="ja-JP" altLang="en-US" sz="22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は、使用者（企業）に申込みをすることにより、次の</a:t>
            </a:r>
            <a:r>
              <a:rPr lang="ja-JP" altLang="en-US" sz="2200" dirty="0">
                <a:solidFill>
                  <a:prstClr val="black"/>
                </a:solidFill>
                <a:latin typeface="HG丸ｺﾞｼｯｸM-PRO" pitchFamily="50" charset="-128"/>
                <a:ea typeface="HG丸ｺﾞｼｯｸM-PRO" pitchFamily="50" charset="-128"/>
              </a:rPr>
              <a:t>契約か</a:t>
            </a:r>
            <a:endParaRPr lang="en-US" altLang="ja-JP" sz="2200" dirty="0">
              <a:solidFill>
                <a:prstClr val="black"/>
              </a:solidFill>
              <a:latin typeface="HG丸ｺﾞｼｯｸM-PRO" pitchFamily="50" charset="-128"/>
              <a:ea typeface="HG丸ｺﾞｼｯｸM-PRO" pitchFamily="50" charset="-128"/>
            </a:endParaRPr>
          </a:p>
          <a:p>
            <a:pPr lvl="0">
              <a:lnSpc>
                <a:spcPts val="2800"/>
              </a:lnSpc>
              <a:defRPr/>
            </a:pPr>
            <a:r>
              <a:rPr lang="en-US" altLang="ja-JP" sz="2200" dirty="0">
                <a:solidFill>
                  <a:prstClr val="black"/>
                </a:solidFill>
                <a:latin typeface="HG丸ｺﾞｼｯｸM-PRO" pitchFamily="50" charset="-128"/>
                <a:ea typeface="HG丸ｺﾞｼｯｸM-PRO" pitchFamily="50" charset="-128"/>
              </a:rPr>
              <a:t>   </a:t>
            </a:r>
            <a:r>
              <a:rPr lang="ja-JP" altLang="en-US" sz="2200" dirty="0">
                <a:solidFill>
                  <a:prstClr val="black"/>
                </a:solidFill>
                <a:latin typeface="HG丸ｺﾞｼｯｸM-PRO" pitchFamily="50" charset="-128"/>
                <a:ea typeface="HG丸ｺﾞｼｯｸM-PRO" pitchFamily="50" charset="-128"/>
              </a:rPr>
              <a:t>ら</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期間の定めのない労働契約（無期労働契約）に転換することができる。</a:t>
            </a:r>
            <a:endPar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2" name="角丸四角形 21"/>
          <p:cNvSpPr/>
          <p:nvPr/>
        </p:nvSpPr>
        <p:spPr>
          <a:xfrm>
            <a:off x="1271464" y="2733585"/>
            <a:ext cx="9649072" cy="913539"/>
          </a:xfrm>
          <a:prstGeom prst="roundRect">
            <a:avLst>
              <a:gd name="adj" fmla="val 2136"/>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36000" rtlCol="0" anchor="t" anchorCtr="0">
            <a:noAutofit/>
          </a:bodyPr>
          <a:lstStyle/>
          <a:p>
            <a:pPr marR="0" lvl="0" algn="l" defTabSz="914400" rtl="0" eaLnBrk="1" fontAlgn="auto" latinLnBrk="0" hangingPunct="1">
              <a:lnSpc>
                <a:spcPts val="2800"/>
              </a:lnSpc>
              <a:spcBef>
                <a:spcPts val="0"/>
              </a:spcBef>
              <a:spcAft>
                <a:spcPts val="0"/>
              </a:spcAft>
              <a:buClrTx/>
              <a:buSzTx/>
              <a:tabLst/>
              <a:defRPr/>
            </a:pPr>
            <a:r>
              <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(2)  </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無期契約に変わった後の労働条件</a:t>
            </a:r>
            <a:r>
              <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職務・勤務地・賃金・労働時間など</a:t>
            </a:r>
            <a:r>
              <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R="0" lvl="0" algn="l" defTabSz="914400" rtl="0" eaLnBrk="1" fontAlgn="auto" latinLnBrk="0" hangingPunct="1">
              <a:lnSpc>
                <a:spcPts val="2800"/>
              </a:lnSpc>
              <a:spcBef>
                <a:spcPts val="0"/>
              </a:spcBef>
              <a:spcAft>
                <a:spcPts val="0"/>
              </a:spcAft>
              <a:buClrTx/>
              <a:buSzTx/>
              <a:tabLst/>
              <a:defRPr/>
            </a:pPr>
            <a:r>
              <a:rPr lang="en-US" altLang="ja-JP" sz="2200" dirty="0">
                <a:solidFill>
                  <a:prstClr val="black"/>
                </a:solidFill>
                <a:latin typeface="HG丸ｺﾞｼｯｸM-PRO" pitchFamily="50" charset="-128"/>
                <a:ea typeface="HG丸ｺﾞｼｯｸM-PRO" pitchFamily="50" charset="-128"/>
              </a:rPr>
              <a:t>   </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は、原則としてそれまでと同じ</a:t>
            </a:r>
            <a:r>
              <a:rPr kumimoji="1" lang="ja-JP" altLang="en-US" sz="22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角丸四角形 5">
            <a:extLst>
              <a:ext uri="{FF2B5EF4-FFF2-40B4-BE49-F238E27FC236}">
                <a16:creationId xmlns:a16="http://schemas.microsoft.com/office/drawing/2014/main" id="{80F56CCC-61EE-422A-A73C-41CB8763F8E4}"/>
              </a:ext>
            </a:extLst>
          </p:cNvPr>
          <p:cNvSpPr/>
          <p:nvPr/>
        </p:nvSpPr>
        <p:spPr>
          <a:xfrm>
            <a:off x="2567608" y="2229528"/>
            <a:ext cx="8208912" cy="343686"/>
          </a:xfrm>
          <a:prstGeom prst="roundRect">
            <a:avLst>
              <a:gd name="adj" fmla="val 2136"/>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0" indent="0" algn="r"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契約社員・パートタイㇺ労働者・アルバイト・派遣社員・嘱託社員などその呼称の如何を問わない。</a:t>
            </a:r>
            <a:endParaRPr kumimoji="1" lang="en-US" altLang="ja-JP"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角丸四角形 21">
            <a:extLst>
              <a:ext uri="{FF2B5EF4-FFF2-40B4-BE49-F238E27FC236}">
                <a16:creationId xmlns:a16="http://schemas.microsoft.com/office/drawing/2014/main" id="{A61B9E17-F811-41E3-94D4-F28D85CA0382}"/>
              </a:ext>
            </a:extLst>
          </p:cNvPr>
          <p:cNvSpPr/>
          <p:nvPr/>
        </p:nvSpPr>
        <p:spPr>
          <a:xfrm>
            <a:off x="6852528" y="3190413"/>
            <a:ext cx="3996000" cy="431933"/>
          </a:xfrm>
          <a:prstGeom prst="roundRect">
            <a:avLst>
              <a:gd name="adj" fmla="val 2136"/>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労働協約や就業規則、それぞれの労働契約で</a:t>
            </a:r>
            <a:endParaRPr kumimoji="1" lang="en-US" altLang="ja-JP"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別段の定めをすれば、その定めに従う。</a:t>
            </a:r>
            <a:endParaRPr kumimoji="1" lang="en-US" altLang="ja-JP"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 name="角丸四角形 21">
            <a:extLst>
              <a:ext uri="{FF2B5EF4-FFF2-40B4-BE49-F238E27FC236}">
                <a16:creationId xmlns:a16="http://schemas.microsoft.com/office/drawing/2014/main" id="{DC356CB7-0DAA-47D8-9CD6-A8D780371DCE}"/>
              </a:ext>
            </a:extLst>
          </p:cNvPr>
          <p:cNvSpPr/>
          <p:nvPr/>
        </p:nvSpPr>
        <p:spPr>
          <a:xfrm>
            <a:off x="1273063" y="3766475"/>
            <a:ext cx="9649072" cy="1152125"/>
          </a:xfrm>
          <a:prstGeom prst="roundRect">
            <a:avLst>
              <a:gd name="adj" fmla="val 2136"/>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36000" rtlCol="0" anchor="t" anchorCtr="0">
            <a:noAutofit/>
          </a:bodyPr>
          <a:lstStyle/>
          <a:p>
            <a:pPr marR="0" lvl="0" algn="l" defTabSz="914400" rtl="0" eaLnBrk="1" fontAlgn="auto" latinLnBrk="0" hangingPunct="1">
              <a:lnSpc>
                <a:spcPts val="2800"/>
              </a:lnSpc>
              <a:spcBef>
                <a:spcPts val="0"/>
              </a:spcBef>
              <a:spcAft>
                <a:spcPts val="0"/>
              </a:spcAft>
              <a:buClrTx/>
              <a:buSzTx/>
              <a:tabLst/>
              <a:defRPr/>
            </a:pPr>
            <a:r>
              <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(3)  </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無期契約に変われば、雇止めの不安は解消され、安定的かつ意欲的に</a:t>
            </a:r>
            <a:endPar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R="0" lvl="0" algn="l" defTabSz="914400" rtl="0" eaLnBrk="1" fontAlgn="auto" latinLnBrk="0" hangingPunct="1">
              <a:lnSpc>
                <a:spcPts val="2800"/>
              </a:lnSpc>
              <a:spcBef>
                <a:spcPts val="0"/>
              </a:spcBef>
              <a:spcAft>
                <a:spcPts val="0"/>
              </a:spcAft>
              <a:buClrTx/>
              <a:buSzTx/>
              <a:tabLst/>
              <a:defRPr/>
            </a:pPr>
            <a:r>
              <a:rPr lang="en-US" altLang="ja-JP" sz="2200" dirty="0">
                <a:solidFill>
                  <a:prstClr val="black"/>
                </a:solidFill>
                <a:latin typeface="HG丸ｺﾞｼｯｸM-PRO" pitchFamily="50" charset="-128"/>
                <a:ea typeface="HG丸ｺﾞｼｯｸM-PRO" pitchFamily="50" charset="-128"/>
              </a:rPr>
              <a:t>   </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働くことができる、長期的なキャリア形成を図ることができるメリット</a:t>
            </a:r>
            <a:endPar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R="0" lvl="0" algn="l" defTabSz="914400" rtl="0" eaLnBrk="1" fontAlgn="auto" latinLnBrk="0" hangingPunct="1">
              <a:lnSpc>
                <a:spcPts val="2800"/>
              </a:lnSpc>
              <a:spcBef>
                <a:spcPts val="0"/>
              </a:spcBef>
              <a:spcAft>
                <a:spcPts val="0"/>
              </a:spcAft>
              <a:buClrTx/>
              <a:buSzTx/>
              <a:tabLst/>
              <a:defRPr/>
            </a:pPr>
            <a:r>
              <a:rPr lang="en-US" altLang="ja-JP" sz="2200" dirty="0">
                <a:solidFill>
                  <a:prstClr val="black"/>
                </a:solidFill>
                <a:latin typeface="HG丸ｺﾞｼｯｸM-PRO" pitchFamily="50" charset="-128"/>
                <a:ea typeface="HG丸ｺﾞｼｯｸM-PRO" pitchFamily="50" charset="-128"/>
              </a:rPr>
              <a:t>   </a:t>
            </a:r>
            <a:r>
              <a:rPr kumimoji="1" lang="ja-JP" altLang="en-US"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がある。</a:t>
            </a:r>
            <a:endParaRPr kumimoji="1" lang="en-US" altLang="ja-JP" sz="2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 name="矢印: 右 1">
            <a:extLst>
              <a:ext uri="{FF2B5EF4-FFF2-40B4-BE49-F238E27FC236}">
                <a16:creationId xmlns:a16="http://schemas.microsoft.com/office/drawing/2014/main" id="{1C1E6436-62B6-4B5F-9081-07CFF53D52A2}"/>
              </a:ext>
            </a:extLst>
          </p:cNvPr>
          <p:cNvSpPr/>
          <p:nvPr/>
        </p:nvSpPr>
        <p:spPr>
          <a:xfrm>
            <a:off x="1917103" y="5276013"/>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12" name="矢印: 右 11">
            <a:extLst>
              <a:ext uri="{FF2B5EF4-FFF2-40B4-BE49-F238E27FC236}">
                <a16:creationId xmlns:a16="http://schemas.microsoft.com/office/drawing/2014/main" id="{E918B4E4-A303-4087-84A3-94B0D3ACE0B5}"/>
              </a:ext>
            </a:extLst>
          </p:cNvPr>
          <p:cNvSpPr/>
          <p:nvPr/>
        </p:nvSpPr>
        <p:spPr>
          <a:xfrm>
            <a:off x="3071784" y="5280906"/>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13" name="矢印: 右 12">
            <a:extLst>
              <a:ext uri="{FF2B5EF4-FFF2-40B4-BE49-F238E27FC236}">
                <a16:creationId xmlns:a16="http://schemas.microsoft.com/office/drawing/2014/main" id="{95BC4F01-BBEB-4D2A-AE4E-DD60D5A06A26}"/>
              </a:ext>
            </a:extLst>
          </p:cNvPr>
          <p:cNvSpPr/>
          <p:nvPr/>
        </p:nvSpPr>
        <p:spPr>
          <a:xfrm>
            <a:off x="4223912" y="5280288"/>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14" name="矢印: 右 13">
            <a:extLst>
              <a:ext uri="{FF2B5EF4-FFF2-40B4-BE49-F238E27FC236}">
                <a16:creationId xmlns:a16="http://schemas.microsoft.com/office/drawing/2014/main" id="{EAF626EE-7997-41A2-84C8-F38693C0FA3A}"/>
              </a:ext>
            </a:extLst>
          </p:cNvPr>
          <p:cNvSpPr/>
          <p:nvPr/>
        </p:nvSpPr>
        <p:spPr>
          <a:xfrm>
            <a:off x="6528168" y="5291577"/>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15" name="矢印: 右 14">
            <a:extLst>
              <a:ext uri="{FF2B5EF4-FFF2-40B4-BE49-F238E27FC236}">
                <a16:creationId xmlns:a16="http://schemas.microsoft.com/office/drawing/2014/main" id="{28BCDE18-2ECB-4BAF-B684-68992FDE1F5A}"/>
              </a:ext>
            </a:extLst>
          </p:cNvPr>
          <p:cNvSpPr/>
          <p:nvPr/>
        </p:nvSpPr>
        <p:spPr>
          <a:xfrm>
            <a:off x="5376040" y="5291577"/>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16" name="矢印: 右 15">
            <a:extLst>
              <a:ext uri="{FF2B5EF4-FFF2-40B4-BE49-F238E27FC236}">
                <a16:creationId xmlns:a16="http://schemas.microsoft.com/office/drawing/2014/main" id="{923E6B70-9D22-4546-8981-7318F192B60D}"/>
              </a:ext>
            </a:extLst>
          </p:cNvPr>
          <p:cNvSpPr/>
          <p:nvPr/>
        </p:nvSpPr>
        <p:spPr>
          <a:xfrm>
            <a:off x="8832424" y="5290959"/>
            <a:ext cx="1679591"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D5635"/>
                </a:solidFill>
                <a:effectLst/>
                <a:uLnTx/>
                <a:uFillTx/>
                <a:latin typeface="HG丸ｺﾞｼｯｸM-PRO" panose="020F0600000000000000" pitchFamily="50" charset="-128"/>
                <a:ea typeface="HG丸ｺﾞｼｯｸM-PRO" panose="020F0600000000000000" pitchFamily="50" charset="-128"/>
                <a:cs typeface="+mn-cs"/>
              </a:rPr>
              <a:t>無期労働契約</a:t>
            </a:r>
          </a:p>
        </p:txBody>
      </p:sp>
      <p:sp>
        <p:nvSpPr>
          <p:cNvPr id="17" name="矢印: 右 16">
            <a:extLst>
              <a:ext uri="{FF2B5EF4-FFF2-40B4-BE49-F238E27FC236}">
                <a16:creationId xmlns:a16="http://schemas.microsoft.com/office/drawing/2014/main" id="{21C42377-5A31-4047-981E-F8829359AA4D}"/>
              </a:ext>
            </a:extLst>
          </p:cNvPr>
          <p:cNvSpPr/>
          <p:nvPr/>
        </p:nvSpPr>
        <p:spPr>
          <a:xfrm>
            <a:off x="7680295" y="5301968"/>
            <a:ext cx="1080000" cy="648072"/>
          </a:xfrm>
          <a:prstGeom prst="rightArrow">
            <a:avLst/>
          </a:prstGeom>
          <a:gradFill>
            <a:gsLst>
              <a:gs pos="0">
                <a:schemeClr val="bg2">
                  <a:lumMod val="90000"/>
                </a:schemeClr>
              </a:gs>
              <a:gs pos="43000">
                <a:schemeClr val="bg2">
                  <a:lumMod val="90000"/>
                </a:schemeClr>
              </a:gs>
              <a:gs pos="66000">
                <a:schemeClr val="bg2">
                  <a:lumMod val="75000"/>
                </a:schemeClr>
              </a:gs>
              <a:gs pos="100000">
                <a:schemeClr val="bg2">
                  <a:lumMod val="50000"/>
                </a:schemeClr>
              </a:gs>
            </a:gsLst>
            <a:lin ang="2700000" scaled="1"/>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a:t>
            </a:r>
          </a:p>
        </p:txBody>
      </p:sp>
      <p:sp>
        <p:nvSpPr>
          <p:cNvPr id="3" name="正方形/長方形 2">
            <a:extLst>
              <a:ext uri="{FF2B5EF4-FFF2-40B4-BE49-F238E27FC236}">
                <a16:creationId xmlns:a16="http://schemas.microsoft.com/office/drawing/2014/main" id="{7F3A5CBF-E0A5-498B-9854-3C0AC77FD478}"/>
              </a:ext>
            </a:extLst>
          </p:cNvPr>
          <p:cNvSpPr/>
          <p:nvPr/>
        </p:nvSpPr>
        <p:spPr>
          <a:xfrm>
            <a:off x="1743077" y="5769311"/>
            <a:ext cx="355091" cy="985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←締結</a:t>
            </a:r>
          </a:p>
        </p:txBody>
      </p:sp>
      <p:sp>
        <p:nvSpPr>
          <p:cNvPr id="19" name="正方形/長方形 18">
            <a:extLst>
              <a:ext uri="{FF2B5EF4-FFF2-40B4-BE49-F238E27FC236}">
                <a16:creationId xmlns:a16="http://schemas.microsoft.com/office/drawing/2014/main" id="{72CD6A81-46C6-4F01-9F84-D08A8D50B4C6}"/>
              </a:ext>
            </a:extLst>
          </p:cNvPr>
          <p:cNvSpPr/>
          <p:nvPr/>
        </p:nvSpPr>
        <p:spPr>
          <a:xfrm>
            <a:off x="2894457" y="5769311"/>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更新①</a:t>
            </a:r>
          </a:p>
        </p:txBody>
      </p:sp>
      <p:sp>
        <p:nvSpPr>
          <p:cNvPr id="23" name="正方形/長方形 22">
            <a:extLst>
              <a:ext uri="{FF2B5EF4-FFF2-40B4-BE49-F238E27FC236}">
                <a16:creationId xmlns:a16="http://schemas.microsoft.com/office/drawing/2014/main" id="{B57B588F-792B-4E51-A5E3-576B98104AA6}"/>
              </a:ext>
            </a:extLst>
          </p:cNvPr>
          <p:cNvSpPr/>
          <p:nvPr/>
        </p:nvSpPr>
        <p:spPr>
          <a:xfrm>
            <a:off x="7486731" y="5769311"/>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←更新⑤</a:t>
            </a:r>
          </a:p>
        </p:txBody>
      </p:sp>
      <p:sp>
        <p:nvSpPr>
          <p:cNvPr id="27" name="正方形/長方形 26">
            <a:extLst>
              <a:ext uri="{FF2B5EF4-FFF2-40B4-BE49-F238E27FC236}">
                <a16:creationId xmlns:a16="http://schemas.microsoft.com/office/drawing/2014/main" id="{06445F43-F6B9-4D7A-9DC0-B1C3DEFDD98B}"/>
              </a:ext>
            </a:extLst>
          </p:cNvPr>
          <p:cNvSpPr/>
          <p:nvPr/>
        </p:nvSpPr>
        <p:spPr>
          <a:xfrm>
            <a:off x="6343826" y="5769311"/>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←更新④</a:t>
            </a:r>
          </a:p>
        </p:txBody>
      </p:sp>
      <p:sp>
        <p:nvSpPr>
          <p:cNvPr id="28" name="正方形/長方形 27">
            <a:extLst>
              <a:ext uri="{FF2B5EF4-FFF2-40B4-BE49-F238E27FC236}">
                <a16:creationId xmlns:a16="http://schemas.microsoft.com/office/drawing/2014/main" id="{2D413E40-F000-4F6F-A84E-880C84BDA768}"/>
              </a:ext>
            </a:extLst>
          </p:cNvPr>
          <p:cNvSpPr/>
          <p:nvPr/>
        </p:nvSpPr>
        <p:spPr>
          <a:xfrm>
            <a:off x="5180409" y="5769311"/>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←更新③</a:t>
            </a:r>
          </a:p>
        </p:txBody>
      </p:sp>
      <p:sp>
        <p:nvSpPr>
          <p:cNvPr id="29" name="正方形/長方形 28">
            <a:extLst>
              <a:ext uri="{FF2B5EF4-FFF2-40B4-BE49-F238E27FC236}">
                <a16:creationId xmlns:a16="http://schemas.microsoft.com/office/drawing/2014/main" id="{50DFA61A-4808-4F2D-AA95-8D82B239F7A8}"/>
              </a:ext>
            </a:extLst>
          </p:cNvPr>
          <p:cNvSpPr/>
          <p:nvPr/>
        </p:nvSpPr>
        <p:spPr>
          <a:xfrm>
            <a:off x="4042415" y="5769311"/>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←更新②</a:t>
            </a:r>
          </a:p>
        </p:txBody>
      </p:sp>
      <p:sp>
        <p:nvSpPr>
          <p:cNvPr id="30" name="正方形/長方形 29">
            <a:extLst>
              <a:ext uri="{FF2B5EF4-FFF2-40B4-BE49-F238E27FC236}">
                <a16:creationId xmlns:a16="http://schemas.microsoft.com/office/drawing/2014/main" id="{50DBD4D6-BD95-40E1-B678-2F69AC53DEB3}"/>
              </a:ext>
            </a:extLst>
          </p:cNvPr>
          <p:cNvSpPr/>
          <p:nvPr/>
        </p:nvSpPr>
        <p:spPr>
          <a:xfrm>
            <a:off x="8636793" y="5780600"/>
            <a:ext cx="355091" cy="110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←転換</a:t>
            </a:r>
          </a:p>
        </p:txBody>
      </p:sp>
      <p:cxnSp>
        <p:nvCxnSpPr>
          <p:cNvPr id="5" name="直線矢印コネクタ 4">
            <a:extLst>
              <a:ext uri="{FF2B5EF4-FFF2-40B4-BE49-F238E27FC236}">
                <a16:creationId xmlns:a16="http://schemas.microsoft.com/office/drawing/2014/main" id="{A900EDE5-67F6-4CF0-9676-ADDD0F97B560}"/>
              </a:ext>
            </a:extLst>
          </p:cNvPr>
          <p:cNvCxnSpPr>
            <a:cxnSpLocks/>
          </p:cNvCxnSpPr>
          <p:nvPr/>
        </p:nvCxnSpPr>
        <p:spPr>
          <a:xfrm>
            <a:off x="7841822" y="6351859"/>
            <a:ext cx="794971"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102048E1-6030-4023-BAFA-A378836DA517}"/>
              </a:ext>
            </a:extLst>
          </p:cNvPr>
          <p:cNvSpPr/>
          <p:nvPr/>
        </p:nvSpPr>
        <p:spPr>
          <a:xfrm>
            <a:off x="8148255" y="5805264"/>
            <a:ext cx="133447" cy="98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転換申込</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み</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2" name="直線矢印コネクタ 31">
            <a:extLst>
              <a:ext uri="{FF2B5EF4-FFF2-40B4-BE49-F238E27FC236}">
                <a16:creationId xmlns:a16="http://schemas.microsoft.com/office/drawing/2014/main" id="{6C7B4302-4664-4015-972B-3BD238397A45}"/>
              </a:ext>
            </a:extLst>
          </p:cNvPr>
          <p:cNvCxnSpPr>
            <a:cxnSpLocks/>
          </p:cNvCxnSpPr>
          <p:nvPr/>
        </p:nvCxnSpPr>
        <p:spPr>
          <a:xfrm>
            <a:off x="1919535" y="5154019"/>
            <a:ext cx="5724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1B2657E2-3D0C-4759-91A3-ED285A70F9E0}"/>
              </a:ext>
            </a:extLst>
          </p:cNvPr>
          <p:cNvSpPr/>
          <p:nvPr/>
        </p:nvSpPr>
        <p:spPr>
          <a:xfrm>
            <a:off x="4511896" y="4983151"/>
            <a:ext cx="648000" cy="288000"/>
          </a:xfrm>
          <a:prstGeom prst="rect">
            <a:avLst/>
          </a:prstGeom>
          <a:solidFill>
            <a:schemeClr val="bg1"/>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５年</a:t>
            </a:r>
          </a:p>
        </p:txBody>
      </p:sp>
      <p:sp>
        <p:nvSpPr>
          <p:cNvPr id="26" name="正方形/長方形 2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144592" y="50282"/>
            <a:ext cx="4801314" cy="509755"/>
          </a:xfrm>
          <a:prstGeom prst="rect">
            <a:avLst/>
          </a:prstGeom>
        </p:spPr>
        <p:txBody>
          <a:bodyPr wrap="none">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無期転換ルールを知っていますか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スライド番号プレースホルダー 10">
            <a:extLst>
              <a:ext uri="{FF2B5EF4-FFF2-40B4-BE49-F238E27FC236}">
                <a16:creationId xmlns:a16="http://schemas.microsoft.com/office/drawing/2014/main" id="{74190C7F-EA64-1F93-9A77-FFA85F5CF69C}"/>
              </a:ext>
            </a:extLst>
          </p:cNvPr>
          <p:cNvSpPr>
            <a:spLocks noGrp="1"/>
          </p:cNvSpPr>
          <p:nvPr>
            <p:ph type="sldNum" sz="quarter" idx="12"/>
          </p:nvPr>
        </p:nvSpPr>
        <p:spPr/>
        <p:txBody>
          <a:bodyPr/>
          <a:lstStyle/>
          <a:p>
            <a:fld id="{8A894590-A3FC-4D3C-A2A8-3F59CB470500}" type="slidenum">
              <a:rPr lang="ja-JP" altLang="en-US" smtClean="0"/>
              <a:pPr/>
              <a:t>6</a:t>
            </a:fld>
            <a:endParaRPr lang="ja-JP" altLang="en-US" dirty="0"/>
          </a:p>
        </p:txBody>
      </p:sp>
    </p:spTree>
    <p:extLst>
      <p:ext uri="{BB962C8B-B14F-4D97-AF65-F5344CB8AC3E}">
        <p14:creationId xmlns:p14="http://schemas.microsoft.com/office/powerpoint/2010/main" val="11427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bg/>
                                          </p:spTgt>
                                        </p:tgtEl>
                                        <p:attrNameLst>
                                          <p:attrName>style.visibility</p:attrName>
                                        </p:attrNameLst>
                                      </p:cBhvr>
                                      <p:to>
                                        <p:strVal val="visible"/>
                                      </p:to>
                                    </p:set>
                                    <p:animEffect transition="in" filter="wipe(left)">
                                      <p:cBhvr>
                                        <p:cTn id="32" dur="500"/>
                                        <p:tgtEl>
                                          <p:spTgt spid="22">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wipe(left)">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wipe(left)">
                                      <p:cBhvr>
                                        <p:cTn id="42" dur="500"/>
                                        <p:tgtEl>
                                          <p:spTgt spid="2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Effect transition="in" filter="wipe(left)">
                                      <p:cBhvr>
                                        <p:cTn id="47" dur="500"/>
                                        <p:tgtEl>
                                          <p:spTgt spid="9">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ipe(left)">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left)">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bg/>
                                          </p:spTgt>
                                        </p:tgtEl>
                                        <p:attrNameLst>
                                          <p:attrName>style.visibility</p:attrName>
                                        </p:attrNameLst>
                                      </p:cBhvr>
                                      <p:to>
                                        <p:strVal val="visible"/>
                                      </p:to>
                                    </p:set>
                                    <p:animEffect transition="in" filter="wipe(left)">
                                      <p:cBhvr>
                                        <p:cTn id="62" dur="500"/>
                                        <p:tgtEl>
                                          <p:spTgt spid="10">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Effect transition="in" filter="wipe(left)">
                                      <p:cBhvr>
                                        <p:cTn id="67" dur="500"/>
                                        <p:tgtEl>
                                          <p:spTgt spid="1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
                                            <p:txEl>
                                              <p:pRg st="1" end="1"/>
                                            </p:txEl>
                                          </p:spTgt>
                                        </p:tgtEl>
                                        <p:attrNameLst>
                                          <p:attrName>style.visibility</p:attrName>
                                        </p:attrNameLst>
                                      </p:cBhvr>
                                      <p:to>
                                        <p:strVal val="visible"/>
                                      </p:to>
                                    </p:set>
                                    <p:animEffect transition="in" filter="wipe(left)">
                                      <p:cBhvr>
                                        <p:cTn id="72" dur="500"/>
                                        <p:tgtEl>
                                          <p:spTgt spid="10">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txEl>
                                              <p:pRg st="2" end="2"/>
                                            </p:txEl>
                                          </p:spTgt>
                                        </p:tgtEl>
                                        <p:attrNameLst>
                                          <p:attrName>style.visibility</p:attrName>
                                        </p:attrNameLst>
                                      </p:cBhvr>
                                      <p:to>
                                        <p:strVal val="visible"/>
                                      </p:to>
                                    </p:set>
                                    <p:animEffect transition="in" filter="wipe(left)">
                                      <p:cBhvr>
                                        <p:cTn id="77" dur="500"/>
                                        <p:tgtEl>
                                          <p:spTgt spid="10">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down)">
                                      <p:cBhvr>
                                        <p:cTn id="82" dur="5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ipe(left)">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down)">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left)">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down)">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down)">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wipe(left)">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down)">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wipe(left)">
                                      <p:cBhvr>
                                        <p:cTn id="127" dur="500"/>
                                        <p:tgtEl>
                                          <p:spTgt spid="1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down)">
                                      <p:cBhvr>
                                        <p:cTn id="132" dur="500"/>
                                        <p:tgtEl>
                                          <p:spTgt spid="23"/>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nodeType="click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barn(outVertical)">
                                      <p:cBhvr>
                                        <p:cTn id="137" dur="500"/>
                                        <p:tgtEl>
                                          <p:spTgt spid="32"/>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37"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barn(outVertical)">
                                      <p:cBhvr>
                                        <p:cTn id="142" dur="500"/>
                                        <p:tgtEl>
                                          <p:spTgt spid="3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wipe(left)">
                                      <p:cBhvr>
                                        <p:cTn id="147" dur="500"/>
                                        <p:tgtEl>
                                          <p:spTgt spid="17"/>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37" fill="hold" nodeType="click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barn(outVertical)">
                                      <p:cBhvr>
                                        <p:cTn id="152" dur="500"/>
                                        <p:tgtEl>
                                          <p:spTgt spid="5"/>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wipe(down)">
                                      <p:cBhvr>
                                        <p:cTn id="161" dur="5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6"/>
                                        </p:tgtEl>
                                        <p:attrNameLst>
                                          <p:attrName>style.visibility</p:attrName>
                                        </p:attrNameLst>
                                      </p:cBhvr>
                                      <p:to>
                                        <p:strVal val="visible"/>
                                      </p:to>
                                    </p:set>
                                    <p:animEffect transition="in" filter="wipe(left)">
                                      <p:cBhvr>
                                        <p:cTn id="1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2" grpId="0" build="p" animBg="1"/>
      <p:bldP spid="8" grpId="0" build="p"/>
      <p:bldP spid="9" grpId="0" build="p" animBg="1"/>
      <p:bldP spid="10" grpId="0" build="p" animBg="1"/>
      <p:bldP spid="2" grpId="0" animBg="1"/>
      <p:bldP spid="12" grpId="0" animBg="1"/>
      <p:bldP spid="13" grpId="0" animBg="1"/>
      <p:bldP spid="14" grpId="0" animBg="1"/>
      <p:bldP spid="15" grpId="0" animBg="1"/>
      <p:bldP spid="16" grpId="0" animBg="1"/>
      <p:bldP spid="17" grpId="0" animBg="1"/>
      <p:bldP spid="3" grpId="0"/>
      <p:bldP spid="19" grpId="0"/>
      <p:bldP spid="23" grpId="0"/>
      <p:bldP spid="27" grpId="0"/>
      <p:bldP spid="28" grpId="0"/>
      <p:bldP spid="29" grpId="0"/>
      <p:bldP spid="30" grpId="0"/>
      <p:bldP spid="31"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863" y="193337"/>
            <a:ext cx="10972800" cy="490066"/>
          </a:xfrm>
        </p:spPr>
        <p:txBody>
          <a:bodyPr>
            <a:normAutofit fontScale="90000"/>
          </a:bodyPr>
          <a:lstStyle/>
          <a:p>
            <a:pPr algn="l"/>
            <a:r>
              <a:rPr kumimoji="1" lang="ja-JP" altLang="en-US" sz="2400" b="1" dirty="0">
                <a:latin typeface="HG丸ｺﾞｼｯｸM-PRO" panose="020F0600000000000000" pitchFamily="50" charset="-128"/>
                <a:ea typeface="HG丸ｺﾞｼｯｸM-PRO" panose="020F0600000000000000" pitchFamily="50" charset="-128"/>
              </a:rPr>
              <a:t>「パートタイム・有期</a:t>
            </a:r>
            <a:r>
              <a:rPr lang="ja-JP" altLang="en-US" sz="2400" b="1" dirty="0">
                <a:latin typeface="HG丸ｺﾞｼｯｸM-PRO" panose="020F0600000000000000" pitchFamily="50" charset="-128"/>
                <a:ea typeface="HG丸ｺﾞｼｯｸM-PRO" panose="020F0600000000000000" pitchFamily="50" charset="-128"/>
              </a:rPr>
              <a:t>雇用</a:t>
            </a:r>
            <a:r>
              <a:rPr kumimoji="1" lang="ja-JP" altLang="en-US" sz="2400" b="1" dirty="0">
                <a:latin typeface="HG丸ｺﾞｼｯｸM-PRO" panose="020F0600000000000000" pitchFamily="50" charset="-128"/>
                <a:ea typeface="HG丸ｺﾞｼｯｸM-PRO" panose="020F0600000000000000" pitchFamily="50" charset="-128"/>
              </a:rPr>
              <a:t>労働法」とは</a:t>
            </a:r>
            <a:br>
              <a:rPr kumimoji="1" lang="en-US" altLang="ja-JP" sz="2400" b="1" dirty="0">
                <a:latin typeface="HG丸ｺﾞｼｯｸM-PRO" panose="020F0600000000000000" pitchFamily="50" charset="-128"/>
                <a:ea typeface="HG丸ｺﾞｼｯｸM-PRO" panose="020F0600000000000000" pitchFamily="50" charset="-128"/>
              </a:rPr>
            </a:b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51384" y="908720"/>
            <a:ext cx="11161240" cy="5163933"/>
          </a:xfrm>
        </p:spPr>
        <p:txBody>
          <a:bodyPr>
            <a:noAutofit/>
          </a:bodyPr>
          <a:lstStyle/>
          <a:p>
            <a:pPr marL="0" marR="95885" indent="0" algn="just">
              <a:lnSpc>
                <a:spcPts val="1800"/>
              </a:lnSpc>
              <a:spcBef>
                <a:spcPts val="1200"/>
              </a:spcBef>
              <a:buNone/>
            </a:pPr>
            <a:r>
              <a:rPr lang="ja-JP" altLang="en-US" sz="1400" dirty="0">
                <a:latin typeface="HGMaruGothicMPRO" panose="020F0600000000000000" pitchFamily="34" charset="-128"/>
                <a:ea typeface="HGMaruGothicMPRO" panose="020F0600000000000000" pitchFamily="34" charset="-128"/>
                <a:cs typeface="A-OTF Shin Maru Go Pro"/>
              </a:rPr>
              <a:t>　パートタイム労働者の能力を一層有効に発揮することができる雇用環境を整備するとともに、多様な就業形態で働く人々がそれぞれの意欲や能力を十分に発揮でき、その働きや貢献に応じた待遇を得ることのできる「公正な待遇の実現」を目指す法律です。</a:t>
            </a:r>
          </a:p>
          <a:p>
            <a:pPr marL="0" indent="0">
              <a:spcBef>
                <a:spcPts val="600"/>
              </a:spcBef>
              <a:buNone/>
            </a:pPr>
            <a:r>
              <a:rPr lang="ja-JP" altLang="en-US" sz="1400" b="1" dirty="0">
                <a:latin typeface="HG丸ｺﾞｼｯｸM-PRO" panose="020F0600000000000000" pitchFamily="50" charset="-128"/>
                <a:ea typeface="HG丸ｺﾞｼｯｸM-PRO" panose="020F0600000000000000" pitchFamily="50" charset="-128"/>
              </a:rPr>
              <a:t>＜パートタイム・有期雇用労働法のポイント＞</a:t>
            </a:r>
          </a:p>
          <a:p>
            <a:pPr marL="0" indent="0">
              <a:lnSpc>
                <a:spcPts val="1800"/>
              </a:lnSpc>
              <a:spcBef>
                <a:spcPts val="600"/>
              </a:spcBef>
              <a:buNone/>
            </a:pPr>
            <a:r>
              <a:rPr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rPr>
              <a:t>1</a:t>
            </a:r>
            <a:r>
              <a:rPr kumimoji="1"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2">
                    <a:lumMod val="75000"/>
                  </a:schemeClr>
                </a:solidFill>
                <a:latin typeface="HG丸ｺﾞｼｯｸM-PRO" panose="020F0600000000000000" pitchFamily="50" charset="-128"/>
                <a:ea typeface="HG丸ｺﾞｼｯｸM-PRO" panose="020F0600000000000000" pitchFamily="50" charset="-128"/>
              </a:rPr>
              <a:t>労働条件の文書交付・説明義務</a:t>
            </a:r>
            <a:endParaRPr kumimoji="1"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endParaRPr>
          </a:p>
          <a:p>
            <a:pPr marL="0" indent="0">
              <a:lnSpc>
                <a:spcPts val="1800"/>
              </a:lnSpc>
              <a:spcBef>
                <a:spcPts val="0"/>
              </a:spcBef>
              <a:buNone/>
            </a:pPr>
            <a:r>
              <a:rPr kumimoji="1" lang="ja-JP" altLang="en-US" sz="1400" dirty="0">
                <a:latin typeface="HG丸ｺﾞｼｯｸM-PRO" panose="020F0600000000000000" pitchFamily="50" charset="-128"/>
                <a:ea typeface="HG丸ｺﾞｼｯｸM-PRO" panose="020F0600000000000000" pitchFamily="50" charset="-128"/>
              </a:rPr>
              <a:t>　パートタイム・有期雇用労働者を雇い入れたとき等には、昇給・退職手当・賞与の有無や相談窓口の文書交付などによる明示、雇用管理の改善措置の内容についての説明を、事業主に義務付けています。</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lnSpc>
                <a:spcPts val="1800"/>
              </a:lnSpc>
              <a:spcBef>
                <a:spcPts val="600"/>
              </a:spcBef>
              <a:buNone/>
            </a:pPr>
            <a:r>
              <a:rPr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rPr>
              <a:t>2</a:t>
            </a:r>
            <a:r>
              <a:rPr kumimoji="1"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2">
                    <a:lumMod val="75000"/>
                  </a:schemeClr>
                </a:solidFill>
                <a:latin typeface="HG丸ｺﾞｼｯｸM-PRO" panose="020F0600000000000000" pitchFamily="50" charset="-128"/>
                <a:ea typeface="HG丸ｺﾞｼｯｸM-PRO" panose="020F0600000000000000" pitchFamily="50" charset="-128"/>
              </a:rPr>
              <a:t>不合理な待遇差の禁止</a:t>
            </a:r>
            <a:endParaRPr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endParaRPr>
          </a:p>
          <a:p>
            <a:pPr marL="0" indent="0">
              <a:lnSpc>
                <a:spcPts val="1800"/>
              </a:lnSpc>
              <a:spcBef>
                <a:spcPts val="0"/>
              </a:spcBef>
              <a:buNone/>
            </a:pPr>
            <a:r>
              <a:rPr kumimoji="1" lang="ja-JP" altLang="en-US" sz="1400" dirty="0">
                <a:latin typeface="HG丸ｺﾞｼｯｸM-PRO" panose="020F0600000000000000" pitchFamily="50" charset="-128"/>
                <a:ea typeface="HG丸ｺﾞｼｯｸM-PRO" panose="020F0600000000000000" pitchFamily="50" charset="-128"/>
              </a:rPr>
              <a:t>　正社員とパートタイム・有期雇用労働者との間で、①職務の内容、②職務の内容・配置の変更範囲、③その他の事情を考慮</a:t>
            </a:r>
            <a:r>
              <a:rPr lang="ja-JP" altLang="en-US" sz="1400" dirty="0">
                <a:latin typeface="HG丸ｺﾞｼｯｸM-PRO" panose="020F0600000000000000" pitchFamily="50" charset="-128"/>
                <a:ea typeface="HG丸ｺﾞｼｯｸM-PRO" panose="020F0600000000000000" pitchFamily="50" charset="-128"/>
              </a:rPr>
              <a:t>して、基本給や賞与などあらゆる待遇について不合理</a:t>
            </a:r>
            <a:r>
              <a:rPr kumimoji="1" lang="ja-JP" altLang="en-US" sz="1400" dirty="0">
                <a:latin typeface="HG丸ｺﾞｼｯｸM-PRO" panose="020F0600000000000000" pitchFamily="50" charset="-128"/>
                <a:ea typeface="HG丸ｺﾞｼｯｸM-PRO" panose="020F0600000000000000" pitchFamily="50" charset="-128"/>
              </a:rPr>
              <a:t>な</a:t>
            </a:r>
            <a:r>
              <a:rPr lang="ja-JP" altLang="en-US" sz="1400" dirty="0">
                <a:latin typeface="HG丸ｺﾞｼｯｸM-PRO" panose="020F0600000000000000" pitchFamily="50" charset="-128"/>
                <a:ea typeface="HG丸ｺﾞｼｯｸM-PRO" panose="020F0600000000000000" pitchFamily="50" charset="-128"/>
              </a:rPr>
              <a:t>待遇差を設けることは禁止されています。</a:t>
            </a:r>
            <a:endParaRPr lang="en-US" altLang="ja-JP" sz="1400" dirty="0">
              <a:latin typeface="HG丸ｺﾞｼｯｸM-PRO" panose="020F0600000000000000" pitchFamily="50" charset="-128"/>
              <a:ea typeface="HG丸ｺﾞｼｯｸM-PRO" panose="020F0600000000000000" pitchFamily="50" charset="-128"/>
            </a:endParaRPr>
          </a:p>
          <a:p>
            <a:pPr marL="0" indent="0">
              <a:lnSpc>
                <a:spcPts val="1800"/>
              </a:lnSpc>
              <a:spcBef>
                <a:spcPts val="0"/>
              </a:spcBef>
              <a:buNone/>
            </a:pPr>
            <a:r>
              <a:rPr lang="ja-JP" altLang="en-US" sz="1400" dirty="0">
                <a:latin typeface="HG丸ｺﾞｼｯｸM-PRO" panose="020F0600000000000000" pitchFamily="50" charset="-128"/>
                <a:ea typeface="HG丸ｺﾞｼｯｸM-PRO" panose="020F0600000000000000" pitchFamily="50" charset="-128"/>
              </a:rPr>
              <a:t>　また、正社員とパートタイム・有期雇用労働者の①職務の内容、②職務の内容・配置の変更範囲が同じ場合は、差別的な取扱いをすることは禁止されています。</a:t>
            </a:r>
            <a:endParaRPr lang="en-US" altLang="ja-JP" sz="14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a:pPr>
            <a:r>
              <a:rPr lang="ja-JP" altLang="en-US" sz="1400" b="1" dirty="0">
                <a:solidFill>
                  <a:schemeClr val="tx2">
                    <a:lumMod val="75000"/>
                  </a:schemeClr>
                </a:solidFill>
                <a:latin typeface="HG丸ｺﾞｼｯｸM-PRO" panose="020F0600000000000000" pitchFamily="50" charset="-128"/>
                <a:ea typeface="HG丸ｺﾞｼｯｸM-PRO" panose="020F0600000000000000" pitchFamily="50" charset="-128"/>
              </a:rPr>
              <a:t>３</a:t>
            </a:r>
            <a:r>
              <a:rPr kumimoji="1" lang="en-US" altLang="ja-JP" sz="1400" b="1"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400" b="1" dirty="0">
                <a:solidFill>
                  <a:schemeClr val="tx2">
                    <a:lumMod val="75000"/>
                  </a:schemeClr>
                </a:solidFill>
                <a:latin typeface="HG丸ｺﾞｼｯｸM-PRO" panose="020F0600000000000000" pitchFamily="50" charset="-128"/>
                <a:ea typeface="HG丸ｺﾞｼｯｸM-PRO" panose="020F0600000000000000" pitchFamily="50" charset="-128"/>
              </a:rPr>
              <a:t>待遇差の内容と理由等についての事業主の説明義務</a:t>
            </a:r>
            <a:r>
              <a:rPr kumimoji="1" lang="ja-JP" altLang="en-US" sz="1400" b="0" i="0" u="none" strike="noStrike" kern="1200" cap="none" spc="0" normalizeH="0" baseline="0" noProof="0" dirty="0">
                <a:ln>
                  <a:noFill/>
                </a:ln>
                <a:solidFill>
                  <a:schemeClr val="tx2">
                    <a:lumMod val="75000"/>
                  </a:scheme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lvl="0" indent="0">
              <a:lnSpc>
                <a:spcPts val="1800"/>
              </a:lnSpc>
              <a:spcBef>
                <a:spcPts val="0"/>
              </a:spcBef>
              <a:buNone/>
              <a:defRPr/>
            </a:pPr>
            <a:r>
              <a:rPr kumimoji="1" lang="ja-JP" altLang="en-US" sz="1400" b="0" i="0" u="none" strike="noStrike" kern="1200" cap="none" spc="-50" normalizeH="0" noProof="0" dirty="0">
                <a:ln>
                  <a:noFill/>
                </a:ln>
                <a:effectLst/>
                <a:uLnTx/>
                <a:uFillTx/>
                <a:latin typeface="HG丸ｺﾞｼｯｸM-PRO" panose="020F0600000000000000" pitchFamily="50" charset="-128"/>
                <a:ea typeface="HG丸ｺﾞｼｯｸM-PRO" panose="020F0600000000000000" pitchFamily="50" charset="-128"/>
                <a:cs typeface="+mn-cs"/>
              </a:rPr>
              <a:t>　パートタイム・有期雇用労働者から求めがあった場合、正社員との間の待遇差の内容・理由等について説明しなければなりません。</a:t>
            </a:r>
          </a:p>
          <a:p>
            <a:pPr marL="0" indent="0">
              <a:lnSpc>
                <a:spcPts val="1800"/>
              </a:lnSpc>
              <a:spcBef>
                <a:spcPts val="600"/>
              </a:spcBef>
              <a:buNone/>
            </a:pPr>
            <a:r>
              <a:rPr lang="ja-JP" altLang="en-US" sz="1400" b="1" dirty="0">
                <a:solidFill>
                  <a:schemeClr val="tx2">
                    <a:lumMod val="75000"/>
                  </a:schemeClr>
                </a:solidFill>
                <a:latin typeface="HG丸ｺﾞｼｯｸM-PRO" panose="020F0600000000000000" pitchFamily="50" charset="-128"/>
                <a:ea typeface="HG丸ｺﾞｼｯｸM-PRO" panose="020F0600000000000000" pitchFamily="50" charset="-128"/>
              </a:rPr>
              <a:t>４</a:t>
            </a:r>
            <a:r>
              <a:rPr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2">
                    <a:lumMod val="75000"/>
                  </a:schemeClr>
                </a:solidFill>
                <a:latin typeface="HG丸ｺﾞｼｯｸM-PRO" panose="020F0600000000000000" pitchFamily="50" charset="-128"/>
                <a:ea typeface="HG丸ｺﾞｼｯｸM-PRO" panose="020F0600000000000000" pitchFamily="50" charset="-128"/>
              </a:rPr>
              <a:t>通常の労働者への転換の推進</a:t>
            </a:r>
            <a:endParaRPr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endParaRPr>
          </a:p>
          <a:p>
            <a:pPr marL="0" indent="0">
              <a:lnSpc>
                <a:spcPts val="1800"/>
              </a:lnSpc>
              <a:spcBef>
                <a:spcPts val="0"/>
              </a:spcBef>
              <a:buNone/>
            </a:pPr>
            <a:r>
              <a:rPr lang="ja-JP" altLang="en-US" sz="1400" dirty="0">
                <a:latin typeface="HG丸ｺﾞｼｯｸM-PRO" panose="020F0600000000000000" pitchFamily="50" charset="-128"/>
                <a:ea typeface="HG丸ｺﾞｼｯｸM-PRO" panose="020F0600000000000000" pitchFamily="50" charset="-128"/>
              </a:rPr>
              <a:t>　正社員への転換を推進するための措置を事業主に義務付けています（正社員の募集を行う場合のパートタイム・有期雇用労働者への周知、新たに正社員を配置する場合の応募の機会の付与、正社員への転換のための試験制度等）。</a:t>
            </a:r>
            <a:endParaRPr lang="en-US" altLang="ja-JP" sz="1400" dirty="0">
              <a:latin typeface="HG丸ｺﾞｼｯｸM-PRO" panose="020F0600000000000000" pitchFamily="50" charset="-128"/>
              <a:ea typeface="HG丸ｺﾞｼｯｸM-PRO" panose="020F0600000000000000" pitchFamily="50" charset="-128"/>
            </a:endParaRPr>
          </a:p>
          <a:p>
            <a:pPr marL="0" indent="0">
              <a:lnSpc>
                <a:spcPts val="1800"/>
              </a:lnSpc>
              <a:spcBef>
                <a:spcPts val="600"/>
              </a:spcBef>
              <a:buNone/>
            </a:pPr>
            <a:r>
              <a:rPr lang="ja-JP" altLang="en-US" sz="1400" b="1" dirty="0">
                <a:solidFill>
                  <a:schemeClr val="tx2">
                    <a:lumMod val="75000"/>
                  </a:schemeClr>
                </a:solidFill>
                <a:latin typeface="HG丸ｺﾞｼｯｸM-PRO" panose="020F0600000000000000" pitchFamily="50" charset="-128"/>
                <a:ea typeface="HG丸ｺﾞｼｯｸM-PRO" panose="020F0600000000000000" pitchFamily="50" charset="-128"/>
              </a:rPr>
              <a:t>５</a:t>
            </a:r>
            <a:r>
              <a:rPr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2">
                    <a:lumMod val="75000"/>
                  </a:schemeClr>
                </a:solidFill>
                <a:latin typeface="HG丸ｺﾞｼｯｸM-PRO" panose="020F0600000000000000" pitchFamily="50" charset="-128"/>
                <a:ea typeface="HG丸ｺﾞｼｯｸM-PRO" panose="020F0600000000000000" pitchFamily="50" charset="-128"/>
              </a:rPr>
              <a:t>苦情処理・紛争解決援助</a:t>
            </a:r>
            <a:endParaRPr kumimoji="1" lang="en-US" altLang="ja-JP" sz="1400" b="1" dirty="0">
              <a:solidFill>
                <a:schemeClr val="tx2">
                  <a:lumMod val="75000"/>
                </a:schemeClr>
              </a:solidFill>
              <a:latin typeface="HG丸ｺﾞｼｯｸM-PRO" panose="020F0600000000000000" pitchFamily="50" charset="-128"/>
              <a:ea typeface="HG丸ｺﾞｼｯｸM-PRO" panose="020F0600000000000000" pitchFamily="50" charset="-128"/>
            </a:endParaRPr>
          </a:p>
          <a:p>
            <a:pPr marL="0" indent="0">
              <a:lnSpc>
                <a:spcPts val="1800"/>
              </a:lnSpc>
              <a:spcBef>
                <a:spcPts val="0"/>
              </a:spcBef>
              <a:buNone/>
            </a:pPr>
            <a:r>
              <a:rPr kumimoji="1" lang="ja-JP" altLang="en-US" sz="1400" dirty="0">
                <a:latin typeface="HG丸ｺﾞｼｯｸM-PRO" panose="020F0600000000000000" pitchFamily="50" charset="-128"/>
                <a:ea typeface="HG丸ｺﾞｼｯｸM-PRO" panose="020F0600000000000000" pitchFamily="50" charset="-128"/>
              </a:rPr>
              <a:t>　事業主はパートタイム・有期雇用労働者から苦情の申出を受けたときは、自主的な解決を図るように努めることとされているほか、パートタイム・有期雇用労働法で事業主に義務付けられている事項の紛争については、</a:t>
            </a:r>
            <a:endParaRPr kumimoji="1" lang="en-US" altLang="ja-JP" sz="1400" dirty="0">
              <a:latin typeface="HG丸ｺﾞｼｯｸM-PRO" panose="020F0600000000000000" pitchFamily="50" charset="-128"/>
              <a:ea typeface="HG丸ｺﾞｼｯｸM-PRO" panose="020F0600000000000000" pitchFamily="50" charset="-128"/>
            </a:endParaRPr>
          </a:p>
          <a:p>
            <a:pPr marL="0" indent="0">
              <a:lnSpc>
                <a:spcPts val="1800"/>
              </a:lnSpc>
              <a:spcBef>
                <a:spcPts val="0"/>
              </a:spcBef>
              <a:buNone/>
            </a:pPr>
            <a:r>
              <a:rPr kumimoji="1" lang="ja-JP" altLang="en-US" sz="1400" dirty="0">
                <a:latin typeface="HG丸ｺﾞｼｯｸM-PRO" panose="020F0600000000000000" pitchFamily="50" charset="-128"/>
                <a:ea typeface="HG丸ｺﾞｼｯｸM-PRO" panose="020F0600000000000000" pitchFamily="50" charset="-128"/>
              </a:rPr>
              <a:t>　　①都道府県労働局長による紛争解決の援助、②調停の２つの解決の仕組みが設けられています。</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object 10">
            <a:extLst>
              <a:ext uri="{FF2B5EF4-FFF2-40B4-BE49-F238E27FC236}">
                <a16:creationId xmlns:a16="http://schemas.microsoft.com/office/drawing/2014/main" id="{1BF11315-144F-B241-AD3A-58CFF0001E77}"/>
              </a:ext>
            </a:extLst>
          </p:cNvPr>
          <p:cNvSpPr txBox="1"/>
          <p:nvPr/>
        </p:nvSpPr>
        <p:spPr>
          <a:xfrm>
            <a:off x="3671392" y="6060754"/>
            <a:ext cx="8280920" cy="507831"/>
          </a:xfrm>
          <a:prstGeom prst="rect">
            <a:avLst/>
          </a:prstGeom>
        </p:spPr>
        <p:txBody>
          <a:bodyPr vert="horz" wrap="square" lIns="0" tIns="124460" rIns="0" bIns="0" rtlCol="0">
            <a:spAutoFit/>
          </a:bodyPr>
          <a:lstStyle/>
          <a:p>
            <a:pPr marL="4650740" marR="0" lvl="0" indent="0" algn="l" defTabSz="914400" rtl="0" eaLnBrk="1" fontAlgn="auto" latinLnBrk="0" hangingPunct="1">
              <a:lnSpc>
                <a:spcPct val="100000"/>
              </a:lnSpc>
              <a:spcBef>
                <a:spcPts val="7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　　</a:t>
            </a:r>
            <a:r>
              <a:rPr kumimoji="1" sz="1200" b="1"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詳しくは</a:t>
            </a:r>
            <a:r>
              <a:rPr kumimoji="1" sz="12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 ⇒</a:t>
            </a:r>
            <a:r>
              <a:rPr kumimoji="1" lang="ja-JP" altLang="en-US" sz="1200" b="1" i="0" u="none" strike="noStrike" kern="1200" cap="none" spc="0" normalizeH="0" baseline="0" noProof="0" dirty="0">
                <a:ln>
                  <a:noFill/>
                </a:ln>
                <a:solidFill>
                  <a:srgbClr val="F79646">
                    <a:lumMod val="75000"/>
                  </a:srgbClr>
                </a:solidFill>
                <a:effectLst/>
                <a:uLnTx/>
                <a:uFillTx/>
                <a:latin typeface="HGMaruGothicMPRO" panose="020F0600000000000000" pitchFamily="34" charset="-128"/>
                <a:ea typeface="HGMaruGothicMPRO" panose="020F0600000000000000" pitchFamily="34" charset="-128"/>
                <a:cs typeface="ShinMGoPro-Medium"/>
              </a:rPr>
              <a:t>多様な働き方の実現応援サイト</a:t>
            </a:r>
            <a:endParaRPr kumimoji="1" lang="en-US" altLang="ja-JP" sz="1200" b="1" i="0" u="none" strike="noStrike" kern="1200" cap="none" spc="0" normalizeH="0" baseline="0" noProof="0" dirty="0">
              <a:ln>
                <a:noFill/>
              </a:ln>
              <a:solidFill>
                <a:srgbClr val="F79646">
                  <a:lumMod val="75000"/>
                </a:srgbClr>
              </a:solidFill>
              <a:effectLst/>
              <a:uLnTx/>
              <a:uFillTx/>
              <a:latin typeface="HGMaruGothicMPRO" panose="020F0600000000000000" pitchFamily="34" charset="-128"/>
              <a:ea typeface="HGMaruGothicMPRO" panose="020F0600000000000000" pitchFamily="34" charset="-128"/>
              <a:cs typeface="ShinMGoPro-Medium"/>
            </a:endParaRPr>
          </a:p>
          <a:p>
            <a:pPr marL="5645150" marR="0" lvl="0" indent="0" algn="l" defTabSz="914400" rtl="0" eaLnBrk="1" fontAlgn="auto" latinLnBrk="0" hangingPunct="1">
              <a:lnSpc>
                <a:spcPct val="100000"/>
              </a:lnSpc>
              <a:spcBef>
                <a:spcPts val="7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https://part-tanjikan.mhlw.go.jp/</a:t>
            </a:r>
            <a:endParaRPr kumimoji="1" lang="en-US" altLang="ja-JP"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p:txBody>
      </p:sp>
      <p:sp>
        <p:nvSpPr>
          <p:cNvPr id="7" name="コンテンツ プレースホルダー 2"/>
          <p:cNvSpPr txBox="1">
            <a:spLocks/>
          </p:cNvSpPr>
          <p:nvPr/>
        </p:nvSpPr>
        <p:spPr>
          <a:xfrm>
            <a:off x="623392" y="6021288"/>
            <a:ext cx="7848872" cy="6399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95885" lvl="0" indent="0" algn="just"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200" b="1" i="0" u="none" strike="noStrike" kern="1200" cap="none" spc="0" normalizeH="0" baseline="0" noProof="0" dirty="0">
                <a:ln>
                  <a:noFill/>
                </a:ln>
                <a:solidFill>
                  <a:schemeClr val="tx2">
                    <a:lumMod val="75000"/>
                  </a:schemeClr>
                </a:solidFill>
                <a:effectLst/>
                <a:uLnTx/>
                <a:uFillTx/>
                <a:latin typeface="HGMaruGothicMPRO" panose="020F0600000000000000" pitchFamily="34" charset="-128"/>
                <a:ea typeface="HGMaruGothicMPRO" panose="020F0600000000000000" pitchFamily="34" charset="-128"/>
                <a:cs typeface="A-OTF Shin Maru Go Pro"/>
              </a:rPr>
              <a:t>１</a:t>
            </a:r>
            <a:r>
              <a:rPr kumimoji="1" lang="ja-JP" altLang="en-US"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から</a:t>
            </a:r>
            <a:r>
              <a:rPr kumimoji="1" lang="ja-JP" altLang="en-US" sz="1200" b="1" i="0" u="none" strike="noStrike" kern="1200" cap="none" spc="0" normalizeH="0" baseline="0" noProof="0" dirty="0">
                <a:ln>
                  <a:noFill/>
                </a:ln>
                <a:solidFill>
                  <a:schemeClr val="tx2">
                    <a:lumMod val="75000"/>
                  </a:schemeClr>
                </a:solidFill>
                <a:effectLst/>
                <a:uLnTx/>
                <a:uFillTx/>
                <a:latin typeface="HGMaruGothicMPRO" panose="020F0600000000000000" pitchFamily="34" charset="-128"/>
                <a:ea typeface="HGMaruGothicMPRO" panose="020F0600000000000000" pitchFamily="34" charset="-128"/>
                <a:cs typeface="A-OTF Shin Maru Go Pro"/>
              </a:rPr>
              <a:t>５</a:t>
            </a:r>
            <a:r>
              <a:rPr kumimoji="1" lang="ja-JP" altLang="en-US"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200" b="1" i="0" u="none" strike="noStrike" kern="1200" cap="none" spc="0" normalizeH="0" baseline="0" noProof="0" dirty="0">
                <a:ln>
                  <a:noFill/>
                </a:ln>
                <a:solidFill>
                  <a:schemeClr val="tx2">
                    <a:lumMod val="75000"/>
                  </a:schemeClr>
                </a:solidFill>
                <a:effectLst/>
                <a:uLnTx/>
                <a:uFillTx/>
                <a:latin typeface="HGMaruGothicMPRO" panose="020F0600000000000000" pitchFamily="34" charset="-128"/>
                <a:ea typeface="HGMaruGothicMPRO" panose="020F0600000000000000" pitchFamily="34" charset="-128"/>
                <a:cs typeface="A-OTF Shin Maru Go Pro"/>
              </a:rPr>
              <a:t>４</a:t>
            </a:r>
            <a:r>
              <a:rPr kumimoji="1" lang="ja-JP" altLang="en-US"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を除く）の内容は労働者派遣法においても同様の規定が設けられています。</a:t>
            </a:r>
            <a:endParaRPr kumimoji="1" lang="en-US" altLang="ja-JP"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endParaRPr>
          </a:p>
          <a:p>
            <a:pPr marL="0" marR="95885" lvl="0" indent="0" algn="just"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　　なお、労働者派遣法は、一定の派遣労働者について、派遣先への直接雇用の依頼、新たな派遣先等の提供、</a:t>
            </a:r>
            <a:endParaRPr kumimoji="1" lang="en-US" altLang="ja-JP"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endParaRPr>
          </a:p>
          <a:p>
            <a:pPr marL="0" marR="95885" lvl="0" indent="0" algn="just"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　　派遣元事業主における無期雇用等の措置を派遣元事業主に義務付けています。</a:t>
            </a:r>
          </a:p>
        </p:txBody>
      </p:sp>
      <p:sp>
        <p:nvSpPr>
          <p:cNvPr id="8" name="スライド番号プレースホルダー 7">
            <a:extLst>
              <a:ext uri="{FF2B5EF4-FFF2-40B4-BE49-F238E27FC236}">
                <a16:creationId xmlns:a16="http://schemas.microsoft.com/office/drawing/2014/main" id="{10CA9447-DC9F-FF6C-AECC-820F398D3FA6}"/>
              </a:ext>
            </a:extLst>
          </p:cNvPr>
          <p:cNvSpPr>
            <a:spLocks noGrp="1"/>
          </p:cNvSpPr>
          <p:nvPr>
            <p:ph type="sldNum" sz="quarter" idx="12"/>
          </p:nvPr>
        </p:nvSpPr>
        <p:spPr/>
        <p:txBody>
          <a:bodyPr/>
          <a:lstStyle/>
          <a:p>
            <a:fld id="{8A894590-A3FC-4D3C-A2A8-3F59CB470500}" type="slidenum">
              <a:rPr lang="ja-JP" altLang="en-US" smtClean="0"/>
              <a:pPr/>
              <a:t>7</a:t>
            </a:fld>
            <a:endParaRPr lang="ja-JP" altLang="en-US" dirty="0"/>
          </a:p>
        </p:txBody>
      </p:sp>
    </p:spTree>
    <p:extLst>
      <p:ext uri="{BB962C8B-B14F-4D97-AF65-F5344CB8AC3E}">
        <p14:creationId xmlns:p14="http://schemas.microsoft.com/office/powerpoint/2010/main" val="143445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675297" y="2000422"/>
            <a:ext cx="5833296" cy="1623246"/>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均衡</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待遇」（不合理な待遇差の禁止）</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①職務内容</a:t>
            </a:r>
            <a:r>
              <a:rPr kumimoji="1" lang="en-US" altLang="ja-JP" sz="15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②職務内容・配置の変更範囲、③その他の事情を考慮して不合理な待遇差を禁止</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均等</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待遇」（差別的取扱いの禁止）</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①職務内容</a:t>
            </a:r>
            <a:r>
              <a:rPr kumimoji="1" lang="en-US" altLang="ja-JP" sz="15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②職務内容・配置の変更範囲が同じ場合は、差別的取扱い禁止</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職務内容とは、業務の内容＋責任の程度をいう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角丸四角形 3"/>
          <p:cNvSpPr/>
          <p:nvPr/>
        </p:nvSpPr>
        <p:spPr>
          <a:xfrm>
            <a:off x="4675297" y="3754682"/>
            <a:ext cx="5833296" cy="1492231"/>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①「派遣先均等・均衡方式」（派遣労働者と派遣先労働者との</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均等・均衡</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待遇）、②「労使協定方式」（派遣元事業主が、一定の要件を満たす労使協定を締結し、当該協定に基づいて待遇を決定）のいずれかにより派遣労働者の待遇を確保</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派遣先には、派遣元事業主が上記を順守できるよう派遣料金の額の配慮義務</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角丸四角形 6"/>
          <p:cNvSpPr/>
          <p:nvPr/>
        </p:nvSpPr>
        <p:spPr>
          <a:xfrm>
            <a:off x="1715807" y="2000422"/>
            <a:ext cx="2808072" cy="1623246"/>
          </a:xfrm>
          <a:prstGeom prst="roundRect">
            <a:avLst>
              <a:gd name="adj" fmla="val 358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パートタイム労働者</a:t>
            </a: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有期雇用労働者</a:t>
            </a: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角丸四角形 7"/>
          <p:cNvSpPr/>
          <p:nvPr/>
        </p:nvSpPr>
        <p:spPr>
          <a:xfrm>
            <a:off x="1715807" y="3776541"/>
            <a:ext cx="2808072" cy="1470372"/>
          </a:xfrm>
          <a:prstGeom prst="roundRect">
            <a:avLst>
              <a:gd name="adj" fmla="val 451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派遣労働者</a:t>
            </a: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p:cNvSpPr txBox="1"/>
          <p:nvPr/>
        </p:nvSpPr>
        <p:spPr>
          <a:xfrm>
            <a:off x="1704000" y="910461"/>
            <a:ext cx="88045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同一企業内において、正社員と非正規雇用労働者との間で、基本給や賞与などあらゆる待遇について不合理な待遇差を設けることが禁止される。</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p>
        </p:txBody>
      </p:sp>
      <p:sp>
        <p:nvSpPr>
          <p:cNvPr id="38" name="テキスト ボックス 37"/>
          <p:cNvSpPr txBox="1"/>
          <p:nvPr/>
        </p:nvSpPr>
        <p:spPr>
          <a:xfrm>
            <a:off x="1715807" y="5445224"/>
            <a:ext cx="6900473" cy="1123384"/>
          </a:xfrm>
          <a:prstGeom prst="rect">
            <a:avLst/>
          </a:prstGeom>
          <a:noFill/>
        </p:spPr>
        <p:txBody>
          <a:bodyPr wrap="square" rtlCol="0">
            <a:spAutoFit/>
          </a:bodyPr>
          <a:lstStyle/>
          <a:p>
            <a:pPr lvl="0">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「同一労働同一賃金</a:t>
            </a:r>
            <a:r>
              <a:rPr lang="ja-JP" altLang="en-US" dirty="0">
                <a:solidFill>
                  <a:prstClr val="black"/>
                </a:solidFill>
                <a:latin typeface="HG丸ｺﾞｼｯｸM-PRO" panose="020F0600000000000000" pitchFamily="50" charset="-128"/>
                <a:ea typeface="HG丸ｺﾞｼｯｸM-PRO" panose="020F0600000000000000" pitchFamily="50" charset="-128"/>
              </a:rPr>
              <a:t>ガイドライン」</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（短時間・有期雇用労働者及び派遣労働者に対する不合理な待遇の禁止等に関する指針）</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正社員と非正規雇用労働者との間で待遇差がある場合に、どのような待遇差が不合理なものかなど、原則となる考え方及び具体例を示したもの。</a:t>
            </a:r>
          </a:p>
        </p:txBody>
      </p:sp>
      <p:sp>
        <p:nvSpPr>
          <p:cNvPr id="10" name="右矢印 9"/>
          <p:cNvSpPr/>
          <p:nvPr/>
        </p:nvSpPr>
        <p:spPr>
          <a:xfrm>
            <a:off x="8832304" y="5772293"/>
            <a:ext cx="813240" cy="484632"/>
          </a:xfrm>
          <a:prstGeom prst="rightArrow">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08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角丸四角形 38"/>
          <p:cNvSpPr/>
          <p:nvPr/>
        </p:nvSpPr>
        <p:spPr>
          <a:xfrm>
            <a:off x="1704000" y="5376623"/>
            <a:ext cx="6912280" cy="1233299"/>
          </a:xfrm>
          <a:prstGeom prst="roundRect">
            <a:avLst>
              <a:gd name="adj" fmla="val 4514"/>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36000" bIns="360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正方形/長方形 1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191344" y="50612"/>
            <a:ext cx="8571577" cy="490519"/>
          </a:xfrm>
          <a:prstGeom prst="rect">
            <a:avLst/>
          </a:prstGeom>
        </p:spPr>
        <p:txBody>
          <a:bodyPr wrap="none">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不合理な待遇差の禁止</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（パートタイム・有期雇用労働法、労働者派遣法）</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047" name="Object"/>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9690100" y="5410200"/>
            <a:ext cx="11811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
        <p:nvSpPr>
          <p:cNvPr id="9" name="スライド番号プレースホルダー 8">
            <a:extLst>
              <a:ext uri="{FF2B5EF4-FFF2-40B4-BE49-F238E27FC236}">
                <a16:creationId xmlns:a16="http://schemas.microsoft.com/office/drawing/2014/main" id="{BA565EC1-6C8C-B64F-F8D9-5EDEEE2B9817}"/>
              </a:ext>
            </a:extLst>
          </p:cNvPr>
          <p:cNvSpPr>
            <a:spLocks noGrp="1"/>
          </p:cNvSpPr>
          <p:nvPr>
            <p:ph type="sldNum" sz="quarter" idx="12"/>
          </p:nvPr>
        </p:nvSpPr>
        <p:spPr/>
        <p:txBody>
          <a:bodyPr/>
          <a:lstStyle/>
          <a:p>
            <a:fld id="{8A894590-A3FC-4D3C-A2A8-3F59CB470500}" type="slidenum">
              <a:rPr lang="ja-JP" altLang="en-US" smtClean="0"/>
              <a:pPr/>
              <a:t>8</a:t>
            </a:fld>
            <a:endParaRPr lang="ja-JP" altLang="en-US" dirty="0"/>
          </a:p>
        </p:txBody>
      </p:sp>
    </p:spTree>
    <p:extLst>
      <p:ext uri="{BB962C8B-B14F-4D97-AF65-F5344CB8AC3E}">
        <p14:creationId xmlns:p14="http://schemas.microsoft.com/office/powerpoint/2010/main" val="2686183739"/>
      </p:ext>
    </p:extLst>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2010</Words>
  <Application>Microsoft Office PowerPoint</Application>
  <PresentationFormat>ワイド画面</PresentationFormat>
  <Paragraphs>133</Paragraphs>
  <Slides>10</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10</vt:i4>
      </vt:variant>
    </vt:vector>
  </HeadingPairs>
  <TitlesOfParts>
    <vt:vector size="22" baseType="lpstr">
      <vt:lpstr>HGS創英角ﾎﾟｯﾌﾟ体</vt:lpstr>
      <vt:lpstr>HGMaruGothicMPRO</vt:lpstr>
      <vt:lpstr>HGMaruGothicMPRO</vt:lpstr>
      <vt:lpstr>HG明朝E</vt:lpstr>
      <vt:lpstr>Meiryo UI</vt:lpstr>
      <vt:lpstr>游ゴシック</vt:lpstr>
      <vt:lpstr>游ゴシック Light</vt:lpstr>
      <vt:lpstr>Arial</vt:lpstr>
      <vt:lpstr>Calibri</vt:lpstr>
      <vt:lpstr>Wingdings</vt:lpstr>
      <vt:lpstr>2_Office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「パートタイム・有期雇用労働法」とは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2023-02-02T06:19:46Z</dcterms:modified>
</cp:coreProperties>
</file>