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44" saveSubsetFonts="1" autoCompressPictures="0">
  <p:sldMasterIdLst>
    <p:sldMasterId id="2147483660" r:id="rId1"/>
  </p:sldMasterIdLst>
  <p:notesMasterIdLst>
    <p:notesMasterId r:id="rId42"/>
  </p:notesMasterIdLst>
  <p:handoutMasterIdLst>
    <p:handoutMasterId r:id="rId43"/>
  </p:handoutMasterIdLst>
  <p:sldIdLst>
    <p:sldId id="409" r:id="rId2"/>
    <p:sldId id="410" r:id="rId3"/>
    <p:sldId id="257" r:id="rId4"/>
    <p:sldId id="258" r:id="rId5"/>
    <p:sldId id="259" r:id="rId6"/>
    <p:sldId id="260" r:id="rId7"/>
    <p:sldId id="445" r:id="rId8"/>
    <p:sldId id="411" r:id="rId9"/>
    <p:sldId id="412" r:id="rId10"/>
    <p:sldId id="413" r:id="rId11"/>
    <p:sldId id="265" r:id="rId12"/>
    <p:sldId id="446" r:id="rId13"/>
    <p:sldId id="267" r:id="rId14"/>
    <p:sldId id="268" r:id="rId15"/>
    <p:sldId id="269" r:id="rId16"/>
    <p:sldId id="270" r:id="rId17"/>
    <p:sldId id="271" r:id="rId18"/>
    <p:sldId id="272" r:id="rId19"/>
    <p:sldId id="443" r:id="rId20"/>
    <p:sldId id="444" r:id="rId21"/>
    <p:sldId id="414" r:id="rId22"/>
    <p:sldId id="276" r:id="rId23"/>
    <p:sldId id="415" r:id="rId24"/>
    <p:sldId id="278" r:id="rId25"/>
    <p:sldId id="279" r:id="rId26"/>
    <p:sldId id="280" r:id="rId27"/>
    <p:sldId id="416" r:id="rId28"/>
    <p:sldId id="282" r:id="rId29"/>
    <p:sldId id="283" r:id="rId30"/>
    <p:sldId id="417" r:id="rId31"/>
    <p:sldId id="418" r:id="rId32"/>
    <p:sldId id="286" r:id="rId33"/>
    <p:sldId id="419" r:id="rId34"/>
    <p:sldId id="420" r:id="rId35"/>
    <p:sldId id="421" r:id="rId36"/>
    <p:sldId id="422" r:id="rId37"/>
    <p:sldId id="423" r:id="rId38"/>
    <p:sldId id="424" r:id="rId39"/>
    <p:sldId id="294" r:id="rId40"/>
    <p:sldId id="295" r:id="rId41"/>
  </p:sldIdLst>
  <p:sldSz cx="10691813" cy="7559675"/>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FD1"/>
    <a:srgbClr val="A244EA"/>
    <a:srgbClr val="EBFFEB"/>
    <a:srgbClr val="FFFFDD"/>
    <a:srgbClr val="FFEFEF"/>
    <a:srgbClr val="FFDDDD"/>
    <a:srgbClr val="FFE1E1"/>
    <a:srgbClr val="E6E7E8"/>
    <a:srgbClr val="FDE9F1"/>
    <a:srgbClr val="B319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93741" autoAdjust="0"/>
  </p:normalViewPr>
  <p:slideViewPr>
    <p:cSldViewPr snapToGrid="0" snapToObjects="1">
      <p:cViewPr varScale="1">
        <p:scale>
          <a:sx n="84" d="100"/>
          <a:sy n="84" d="100"/>
        </p:scale>
        <p:origin x="941" y="72"/>
      </p:cViewPr>
      <p:guideLst>
        <p:guide orient="horz" pos="2381"/>
        <p:guide pos="336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0" d="100"/>
          <a:sy n="50" d="100"/>
        </p:scale>
        <p:origin x="298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32000494757965E-2"/>
          <c:y val="4.3108048065866982E-2"/>
          <c:w val="0.92495920347662253"/>
          <c:h val="0.85656409693682534"/>
        </c:manualLayout>
      </c:layout>
      <c:barChart>
        <c:barDir val="col"/>
        <c:grouping val="clustered"/>
        <c:varyColors val="0"/>
        <c:ser>
          <c:idx val="0"/>
          <c:order val="0"/>
          <c:tx>
            <c:strRef>
              <c:f>Sheet1!$B$1</c:f>
              <c:strCache>
                <c:ptCount val="1"/>
                <c:pt idx="0">
                  <c:v>列2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日本</c:v>
                </c:pt>
                <c:pt idx="1">
                  <c:v>アメリカ</c:v>
                </c:pt>
                <c:pt idx="2">
                  <c:v>カナダ</c:v>
                </c:pt>
                <c:pt idx="3">
                  <c:v>ドイツ</c:v>
                </c:pt>
                <c:pt idx="4">
                  <c:v>フランス</c:v>
                </c:pt>
              </c:strCache>
            </c:strRef>
          </c:cat>
          <c:val>
            <c:numRef>
              <c:f>Sheet1!$B$2:$B$6</c:f>
              <c:numCache>
                <c:formatCode>General</c:formatCode>
                <c:ptCount val="5"/>
                <c:pt idx="0">
                  <c:v>15.1</c:v>
                </c:pt>
                <c:pt idx="1">
                  <c:v>14.6</c:v>
                </c:pt>
                <c:pt idx="2">
                  <c:v>10.8</c:v>
                </c:pt>
                <c:pt idx="3">
                  <c:v>5.7</c:v>
                </c:pt>
                <c:pt idx="4">
                  <c:v>9.1</c:v>
                </c:pt>
              </c:numCache>
            </c:numRef>
          </c:val>
          <c:extLst>
            <c:ext xmlns:c16="http://schemas.microsoft.com/office/drawing/2014/chart" uri="{C3380CC4-5D6E-409C-BE32-E72D297353CC}">
              <c16:uniqueId val="{00000000-E38A-E145-9C2C-81FC43F84380}"/>
            </c:ext>
          </c:extLst>
        </c:ser>
        <c:dLbls>
          <c:dLblPos val="outEnd"/>
          <c:showLegendKey val="0"/>
          <c:showVal val="1"/>
          <c:showCatName val="0"/>
          <c:showSerName val="0"/>
          <c:showPercent val="0"/>
          <c:showBubbleSize val="0"/>
        </c:dLbls>
        <c:gapWidth val="219"/>
        <c:overlap val="-27"/>
        <c:axId val="1735964384"/>
        <c:axId val="1724124527"/>
      </c:barChart>
      <c:catAx>
        <c:axId val="1735964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724124527"/>
        <c:crosses val="autoZero"/>
        <c:auto val="1"/>
        <c:lblAlgn val="ctr"/>
        <c:lblOffset val="100"/>
        <c:noMultiLvlLbl val="0"/>
      </c:catAx>
      <c:valAx>
        <c:axId val="1724124527"/>
        <c:scaling>
          <c:orientation val="minMax"/>
          <c:max val="2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735964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全年代の男性</c:v>
                </c:pt>
              </c:strCache>
            </c:strRef>
          </c:tx>
          <c:spPr>
            <a:ln w="28575" cap="rnd">
              <a:solidFill>
                <a:schemeClr val="tx1"/>
              </a:solidFill>
              <a:prstDash val="sysDash"/>
              <a:round/>
            </a:ln>
            <a:effectLst/>
          </c:spPr>
          <c:marker>
            <c:symbol val="circle"/>
            <c:size val="5"/>
            <c:spPr>
              <a:solidFill>
                <a:schemeClr val="tx1"/>
              </a:solidFill>
              <a:ln w="9525">
                <a:solidFill>
                  <a:schemeClr val="tx1"/>
                </a:solidFill>
              </a:ln>
              <a:effectLst/>
            </c:spPr>
          </c:marker>
          <c:cat>
            <c:strRef>
              <c:f>Sheet1!$A$2:$A$23</c:f>
              <c:strCache>
                <c:ptCount val="2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元</c:v>
                </c:pt>
                <c:pt idx="20">
                  <c:v>2</c:v>
                </c:pt>
                <c:pt idx="21">
                  <c:v>3</c:v>
                </c:pt>
              </c:strCache>
            </c:strRef>
          </c:cat>
          <c:val>
            <c:numRef>
              <c:f>Sheet1!$B$2:$B$23</c:f>
              <c:numCache>
                <c:formatCode>General</c:formatCode>
                <c:ptCount val="22"/>
                <c:pt idx="0">
                  <c:v>22</c:v>
                </c:pt>
                <c:pt idx="1">
                  <c:v>22.2</c:v>
                </c:pt>
                <c:pt idx="2">
                  <c:v>23</c:v>
                </c:pt>
                <c:pt idx="3">
                  <c:v>23.3</c:v>
                </c:pt>
                <c:pt idx="4">
                  <c:v>23</c:v>
                </c:pt>
                <c:pt idx="5">
                  <c:v>22.8</c:v>
                </c:pt>
                <c:pt idx="6">
                  <c:v>20.3</c:v>
                </c:pt>
                <c:pt idx="7">
                  <c:v>19.8</c:v>
                </c:pt>
                <c:pt idx="8">
                  <c:v>19.5</c:v>
                </c:pt>
                <c:pt idx="9">
                  <c:v>18</c:v>
                </c:pt>
                <c:pt idx="10">
                  <c:v>18.5</c:v>
                </c:pt>
                <c:pt idx="11">
                  <c:v>18.3</c:v>
                </c:pt>
                <c:pt idx="12">
                  <c:v>17.8</c:v>
                </c:pt>
                <c:pt idx="13">
                  <c:v>17.8</c:v>
                </c:pt>
                <c:pt idx="14">
                  <c:v>17.600000000000001</c:v>
                </c:pt>
                <c:pt idx="15">
                  <c:v>17</c:v>
                </c:pt>
                <c:pt idx="16">
                  <c:v>16.600000000000001</c:v>
                </c:pt>
                <c:pt idx="17">
                  <c:v>16</c:v>
                </c:pt>
                <c:pt idx="18">
                  <c:v>15.2</c:v>
                </c:pt>
                <c:pt idx="19">
                  <c:v>14</c:v>
                </c:pt>
                <c:pt idx="20">
                  <c:v>11.8</c:v>
                </c:pt>
                <c:pt idx="21">
                  <c:v>11.6</c:v>
                </c:pt>
              </c:numCache>
            </c:numRef>
          </c:val>
          <c:smooth val="0"/>
          <c:extLst>
            <c:ext xmlns:c16="http://schemas.microsoft.com/office/drawing/2014/chart" uri="{C3380CC4-5D6E-409C-BE32-E72D297353CC}">
              <c16:uniqueId val="{00000000-DAB8-1046-BA9D-9A8D404B6BCA}"/>
            </c:ext>
          </c:extLst>
        </c:ser>
        <c:ser>
          <c:idx val="1"/>
          <c:order val="1"/>
          <c:tx>
            <c:strRef>
              <c:f>Sheet1!$C$1</c:f>
              <c:strCache>
                <c:ptCount val="1"/>
                <c:pt idx="0">
                  <c:v>男20〜29歳</c:v>
                </c:pt>
              </c:strCache>
            </c:strRef>
          </c:tx>
          <c:spPr>
            <a:ln w="28575" cap="rnd">
              <a:solidFill>
                <a:schemeClr val="tx1"/>
              </a:solidFill>
              <a:prstDash val="dash"/>
              <a:round/>
            </a:ln>
            <a:effectLst/>
          </c:spPr>
          <c:marker>
            <c:symbol val="circle"/>
            <c:size val="5"/>
            <c:spPr>
              <a:solidFill>
                <a:schemeClr val="tx1"/>
              </a:solidFill>
              <a:ln w="9525">
                <a:solidFill>
                  <a:schemeClr val="tx1"/>
                </a:solidFill>
              </a:ln>
              <a:effectLst/>
            </c:spPr>
          </c:marker>
          <c:cat>
            <c:strRef>
              <c:f>Sheet1!$A$2:$A$23</c:f>
              <c:strCache>
                <c:ptCount val="2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元</c:v>
                </c:pt>
                <c:pt idx="20">
                  <c:v>2</c:v>
                </c:pt>
                <c:pt idx="21">
                  <c:v>3</c:v>
                </c:pt>
              </c:strCache>
            </c:strRef>
          </c:cat>
          <c:val>
            <c:numRef>
              <c:f>Sheet1!$C$2:$C$23</c:f>
              <c:numCache>
                <c:formatCode>General</c:formatCode>
                <c:ptCount val="22"/>
                <c:pt idx="0">
                  <c:v>21</c:v>
                </c:pt>
                <c:pt idx="1">
                  <c:v>21.2</c:v>
                </c:pt>
                <c:pt idx="2">
                  <c:v>21.8</c:v>
                </c:pt>
                <c:pt idx="3">
                  <c:v>22.5</c:v>
                </c:pt>
                <c:pt idx="4">
                  <c:v>22.4</c:v>
                </c:pt>
                <c:pt idx="5">
                  <c:v>20.5</c:v>
                </c:pt>
                <c:pt idx="6">
                  <c:v>18.5</c:v>
                </c:pt>
                <c:pt idx="7">
                  <c:v>17.5</c:v>
                </c:pt>
                <c:pt idx="8">
                  <c:v>16.5</c:v>
                </c:pt>
                <c:pt idx="9">
                  <c:v>16</c:v>
                </c:pt>
                <c:pt idx="10">
                  <c:v>16.3</c:v>
                </c:pt>
                <c:pt idx="11">
                  <c:v>16.5</c:v>
                </c:pt>
                <c:pt idx="12">
                  <c:v>16.3</c:v>
                </c:pt>
                <c:pt idx="13">
                  <c:v>15.5</c:v>
                </c:pt>
                <c:pt idx="14">
                  <c:v>16</c:v>
                </c:pt>
                <c:pt idx="15">
                  <c:v>15</c:v>
                </c:pt>
                <c:pt idx="16">
                  <c:v>13.5</c:v>
                </c:pt>
                <c:pt idx="17">
                  <c:v>13.3</c:v>
                </c:pt>
                <c:pt idx="18">
                  <c:v>12.8</c:v>
                </c:pt>
                <c:pt idx="19">
                  <c:v>11.5</c:v>
                </c:pt>
                <c:pt idx="20">
                  <c:v>9.6</c:v>
                </c:pt>
                <c:pt idx="21">
                  <c:v>9.1</c:v>
                </c:pt>
              </c:numCache>
            </c:numRef>
          </c:val>
          <c:smooth val="0"/>
          <c:extLst>
            <c:ext xmlns:c16="http://schemas.microsoft.com/office/drawing/2014/chart" uri="{C3380CC4-5D6E-409C-BE32-E72D297353CC}">
              <c16:uniqueId val="{00000001-DAB8-1046-BA9D-9A8D404B6BCA}"/>
            </c:ext>
          </c:extLst>
        </c:ser>
        <c:ser>
          <c:idx val="2"/>
          <c:order val="2"/>
          <c:tx>
            <c:strRef>
              <c:f>Sheet1!$D$1</c:f>
              <c:strCache>
                <c:ptCount val="1"/>
                <c:pt idx="0">
                  <c:v>男30〜39歳</c:v>
                </c:pt>
              </c:strCache>
            </c:strRef>
          </c:tx>
          <c:spPr>
            <a:ln w="28575" cap="sq">
              <a:solidFill>
                <a:schemeClr val="tx1"/>
              </a:solidFill>
              <a:round/>
            </a:ln>
            <a:effectLst>
              <a:outerShdw dist="50800" dir="5400000" algn="ctr" rotWithShape="0">
                <a:schemeClr val="bg1"/>
              </a:outerShdw>
            </a:effectLst>
          </c:spPr>
          <c:marker>
            <c:symbol val="circle"/>
            <c:size val="5"/>
            <c:spPr>
              <a:solidFill>
                <a:schemeClr val="tx1"/>
              </a:solidFill>
              <a:ln w="9525">
                <a:solidFill>
                  <a:schemeClr val="accent3"/>
                </a:solidFill>
              </a:ln>
              <a:effectLst>
                <a:outerShdw dist="50800" dir="5400000" algn="ctr" rotWithShape="0">
                  <a:schemeClr val="bg1"/>
                </a:outerShdw>
              </a:effectLst>
            </c:spPr>
          </c:marker>
          <c:cat>
            <c:strRef>
              <c:f>Sheet1!$A$2:$A$23</c:f>
              <c:strCache>
                <c:ptCount val="2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元</c:v>
                </c:pt>
                <c:pt idx="20">
                  <c:v>2</c:v>
                </c:pt>
                <c:pt idx="21">
                  <c:v>3</c:v>
                </c:pt>
              </c:strCache>
            </c:strRef>
          </c:cat>
          <c:val>
            <c:numRef>
              <c:f>Sheet1!$D$2:$D$23</c:f>
              <c:numCache>
                <c:formatCode>General</c:formatCode>
                <c:ptCount val="22"/>
                <c:pt idx="0">
                  <c:v>26.6</c:v>
                </c:pt>
                <c:pt idx="1">
                  <c:v>26.3</c:v>
                </c:pt>
                <c:pt idx="2">
                  <c:v>27.5</c:v>
                </c:pt>
                <c:pt idx="3">
                  <c:v>27.3</c:v>
                </c:pt>
                <c:pt idx="4">
                  <c:v>26.9</c:v>
                </c:pt>
                <c:pt idx="5">
                  <c:v>26.6</c:v>
                </c:pt>
                <c:pt idx="6">
                  <c:v>24</c:v>
                </c:pt>
                <c:pt idx="7">
                  <c:v>23</c:v>
                </c:pt>
                <c:pt idx="8">
                  <c:v>23.3</c:v>
                </c:pt>
                <c:pt idx="9">
                  <c:v>21.5</c:v>
                </c:pt>
                <c:pt idx="10">
                  <c:v>22</c:v>
                </c:pt>
                <c:pt idx="11">
                  <c:v>21.8</c:v>
                </c:pt>
                <c:pt idx="12">
                  <c:v>21.5</c:v>
                </c:pt>
                <c:pt idx="13">
                  <c:v>21</c:v>
                </c:pt>
                <c:pt idx="14">
                  <c:v>20.5</c:v>
                </c:pt>
                <c:pt idx="15">
                  <c:v>19</c:v>
                </c:pt>
                <c:pt idx="16">
                  <c:v>18</c:v>
                </c:pt>
                <c:pt idx="17">
                  <c:v>17</c:v>
                </c:pt>
                <c:pt idx="18">
                  <c:v>16</c:v>
                </c:pt>
                <c:pt idx="19">
                  <c:v>15.5</c:v>
                </c:pt>
                <c:pt idx="20">
                  <c:v>13.1</c:v>
                </c:pt>
                <c:pt idx="21">
                  <c:v>12.7</c:v>
                </c:pt>
              </c:numCache>
            </c:numRef>
          </c:val>
          <c:smooth val="0"/>
          <c:extLst>
            <c:ext xmlns:c16="http://schemas.microsoft.com/office/drawing/2014/chart" uri="{C3380CC4-5D6E-409C-BE32-E72D297353CC}">
              <c16:uniqueId val="{00000002-DAB8-1046-BA9D-9A8D404B6BCA}"/>
            </c:ext>
          </c:extLst>
        </c:ser>
        <c:ser>
          <c:idx val="3"/>
          <c:order val="3"/>
          <c:tx>
            <c:strRef>
              <c:f>Sheet1!$E$1</c:f>
              <c:strCache>
                <c:ptCount val="1"/>
                <c:pt idx="0">
                  <c:v>男40〜49歳</c:v>
                </c:pt>
              </c:strCache>
            </c:strRef>
          </c:tx>
          <c:spPr>
            <a:ln w="28575" cap="rnd">
              <a:solidFill>
                <a:schemeClr val="tx1"/>
              </a:solidFill>
              <a:prstDash val="sysDot"/>
              <a:miter lim="800000"/>
            </a:ln>
            <a:effectLst/>
          </c:spPr>
          <c:marker>
            <c:symbol val="circle"/>
            <c:size val="5"/>
            <c:spPr>
              <a:solidFill>
                <a:schemeClr val="tx1"/>
              </a:solidFill>
              <a:ln w="9525">
                <a:solidFill>
                  <a:schemeClr val="tx1"/>
                </a:solidFill>
              </a:ln>
              <a:effectLst/>
            </c:spPr>
          </c:marker>
          <c:cat>
            <c:strRef>
              <c:f>Sheet1!$A$2:$A$23</c:f>
              <c:strCache>
                <c:ptCount val="2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元</c:v>
                </c:pt>
                <c:pt idx="20">
                  <c:v>2</c:v>
                </c:pt>
                <c:pt idx="21">
                  <c:v>3</c:v>
                </c:pt>
              </c:strCache>
            </c:strRef>
          </c:cat>
          <c:val>
            <c:numRef>
              <c:f>Sheet1!$E$2:$E$23</c:f>
              <c:numCache>
                <c:formatCode>General</c:formatCode>
                <c:ptCount val="22"/>
                <c:pt idx="0">
                  <c:v>23.5</c:v>
                </c:pt>
                <c:pt idx="1">
                  <c:v>23.7</c:v>
                </c:pt>
                <c:pt idx="2">
                  <c:v>24.5</c:v>
                </c:pt>
                <c:pt idx="3">
                  <c:v>25</c:v>
                </c:pt>
                <c:pt idx="4">
                  <c:v>24.5</c:v>
                </c:pt>
                <c:pt idx="5">
                  <c:v>24</c:v>
                </c:pt>
                <c:pt idx="6">
                  <c:v>22.5</c:v>
                </c:pt>
                <c:pt idx="7">
                  <c:v>22.6</c:v>
                </c:pt>
                <c:pt idx="8">
                  <c:v>22.5</c:v>
                </c:pt>
                <c:pt idx="9">
                  <c:v>21.3</c:v>
                </c:pt>
                <c:pt idx="10">
                  <c:v>21</c:v>
                </c:pt>
                <c:pt idx="11">
                  <c:v>21.3</c:v>
                </c:pt>
                <c:pt idx="12">
                  <c:v>20</c:v>
                </c:pt>
                <c:pt idx="13">
                  <c:v>20.8</c:v>
                </c:pt>
                <c:pt idx="14">
                  <c:v>20.5</c:v>
                </c:pt>
                <c:pt idx="15">
                  <c:v>19.5</c:v>
                </c:pt>
                <c:pt idx="16">
                  <c:v>18.8</c:v>
                </c:pt>
                <c:pt idx="17">
                  <c:v>17.3</c:v>
                </c:pt>
                <c:pt idx="18">
                  <c:v>16.8</c:v>
                </c:pt>
                <c:pt idx="19">
                  <c:v>15.5</c:v>
                </c:pt>
                <c:pt idx="20">
                  <c:v>13.1</c:v>
                </c:pt>
                <c:pt idx="21">
                  <c:v>12.9</c:v>
                </c:pt>
              </c:numCache>
            </c:numRef>
          </c:val>
          <c:smooth val="0"/>
          <c:extLst>
            <c:ext xmlns:c16="http://schemas.microsoft.com/office/drawing/2014/chart" uri="{C3380CC4-5D6E-409C-BE32-E72D297353CC}">
              <c16:uniqueId val="{00000003-DAB8-1046-BA9D-9A8D404B6BCA}"/>
            </c:ext>
          </c:extLst>
        </c:ser>
        <c:ser>
          <c:idx val="4"/>
          <c:order val="4"/>
          <c:tx>
            <c:strRef>
              <c:f>Sheet1!$F$1</c:f>
              <c:strCache>
                <c:ptCount val="1"/>
                <c:pt idx="0">
                  <c:v>男50〜59歳</c:v>
                </c:pt>
              </c:strCache>
            </c:strRef>
          </c:tx>
          <c:spPr>
            <a:ln w="28575" cap="rnd">
              <a:solidFill>
                <a:schemeClr val="tx1">
                  <a:lumMod val="50000"/>
                  <a:lumOff val="50000"/>
                </a:schemeClr>
              </a:solidFill>
              <a:prstDash val="lgDash"/>
              <a:round/>
            </a:ln>
            <a:effectLst/>
          </c:spPr>
          <c:marker>
            <c:symbol val="circle"/>
            <c:size val="5"/>
            <c:spPr>
              <a:solidFill>
                <a:schemeClr val="tx1"/>
              </a:solidFill>
              <a:ln w="9525">
                <a:solidFill>
                  <a:schemeClr val="tx1"/>
                </a:solidFill>
              </a:ln>
              <a:effectLst/>
            </c:spPr>
          </c:marker>
          <c:cat>
            <c:strRef>
              <c:f>Sheet1!$A$2:$A$23</c:f>
              <c:strCache>
                <c:ptCount val="2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元</c:v>
                </c:pt>
                <c:pt idx="20">
                  <c:v>2</c:v>
                </c:pt>
                <c:pt idx="21">
                  <c:v>3</c:v>
                </c:pt>
              </c:strCache>
            </c:strRef>
          </c:cat>
          <c:val>
            <c:numRef>
              <c:f>Sheet1!$F$2:$F$23</c:f>
              <c:numCache>
                <c:formatCode>General</c:formatCode>
                <c:ptCount val="22"/>
                <c:pt idx="0">
                  <c:v>18</c:v>
                </c:pt>
                <c:pt idx="1">
                  <c:v>18.2</c:v>
                </c:pt>
                <c:pt idx="2">
                  <c:v>19.5</c:v>
                </c:pt>
                <c:pt idx="3">
                  <c:v>19.3</c:v>
                </c:pt>
                <c:pt idx="4">
                  <c:v>19.5</c:v>
                </c:pt>
                <c:pt idx="5">
                  <c:v>18.8</c:v>
                </c:pt>
                <c:pt idx="6">
                  <c:v>17</c:v>
                </c:pt>
                <c:pt idx="7">
                  <c:v>16.8</c:v>
                </c:pt>
                <c:pt idx="8">
                  <c:v>16</c:v>
                </c:pt>
                <c:pt idx="9">
                  <c:v>15.5</c:v>
                </c:pt>
                <c:pt idx="10">
                  <c:v>16</c:v>
                </c:pt>
                <c:pt idx="11">
                  <c:v>15.8</c:v>
                </c:pt>
                <c:pt idx="12">
                  <c:v>15.3</c:v>
                </c:pt>
                <c:pt idx="13">
                  <c:v>15.9</c:v>
                </c:pt>
                <c:pt idx="14">
                  <c:v>16</c:v>
                </c:pt>
                <c:pt idx="15">
                  <c:v>15.3</c:v>
                </c:pt>
                <c:pt idx="16">
                  <c:v>15.2</c:v>
                </c:pt>
                <c:pt idx="17">
                  <c:v>15</c:v>
                </c:pt>
                <c:pt idx="18">
                  <c:v>15</c:v>
                </c:pt>
                <c:pt idx="19">
                  <c:v>14.5</c:v>
                </c:pt>
                <c:pt idx="20">
                  <c:v>12</c:v>
                </c:pt>
                <c:pt idx="21">
                  <c:v>12</c:v>
                </c:pt>
              </c:numCache>
            </c:numRef>
          </c:val>
          <c:smooth val="0"/>
          <c:extLst>
            <c:ext xmlns:c16="http://schemas.microsoft.com/office/drawing/2014/chart" uri="{C3380CC4-5D6E-409C-BE32-E72D297353CC}">
              <c16:uniqueId val="{00000004-DAB8-1046-BA9D-9A8D404B6BCA}"/>
            </c:ext>
          </c:extLst>
        </c:ser>
        <c:ser>
          <c:idx val="5"/>
          <c:order val="5"/>
          <c:tx>
            <c:strRef>
              <c:f>Sheet1!$G$1</c:f>
              <c:strCache>
                <c:ptCount val="1"/>
                <c:pt idx="0">
                  <c:v>男60歳以上</c:v>
                </c:pt>
              </c:strCache>
            </c:strRef>
          </c:tx>
          <c:spPr>
            <a:ln w="28575" cap="rnd">
              <a:solidFill>
                <a:schemeClr val="tx1"/>
              </a:solidFill>
              <a:prstDash val="solid"/>
              <a:round/>
            </a:ln>
            <a:effectLst/>
          </c:spPr>
          <c:marker>
            <c:symbol val="circle"/>
            <c:size val="5"/>
            <c:spPr>
              <a:solidFill>
                <a:schemeClr val="tx1"/>
              </a:solidFill>
              <a:ln w="9525">
                <a:solidFill>
                  <a:schemeClr val="tx1"/>
                </a:solidFill>
              </a:ln>
              <a:effectLst/>
            </c:spPr>
          </c:marker>
          <c:cat>
            <c:strRef>
              <c:f>Sheet1!$A$2:$A$23</c:f>
              <c:strCache>
                <c:ptCount val="2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元</c:v>
                </c:pt>
                <c:pt idx="20">
                  <c:v>2</c:v>
                </c:pt>
                <c:pt idx="21">
                  <c:v>3</c:v>
                </c:pt>
              </c:strCache>
            </c:strRef>
          </c:cat>
          <c:val>
            <c:numRef>
              <c:f>Sheet1!$G$2:$G$23</c:f>
              <c:numCache>
                <c:formatCode>General</c:formatCode>
                <c:ptCount val="22"/>
                <c:pt idx="0">
                  <c:v>17</c:v>
                </c:pt>
                <c:pt idx="1">
                  <c:v>17.5</c:v>
                </c:pt>
                <c:pt idx="2">
                  <c:v>19</c:v>
                </c:pt>
                <c:pt idx="3">
                  <c:v>19.3</c:v>
                </c:pt>
                <c:pt idx="4">
                  <c:v>18.3</c:v>
                </c:pt>
                <c:pt idx="5">
                  <c:v>18.8</c:v>
                </c:pt>
                <c:pt idx="6">
                  <c:v>16.3</c:v>
                </c:pt>
                <c:pt idx="7">
                  <c:v>16.3</c:v>
                </c:pt>
                <c:pt idx="8">
                  <c:v>16</c:v>
                </c:pt>
                <c:pt idx="9">
                  <c:v>15.8</c:v>
                </c:pt>
                <c:pt idx="10">
                  <c:v>15.5</c:v>
                </c:pt>
                <c:pt idx="11">
                  <c:v>15</c:v>
                </c:pt>
                <c:pt idx="12">
                  <c:v>14.5</c:v>
                </c:pt>
                <c:pt idx="13">
                  <c:v>14.8</c:v>
                </c:pt>
                <c:pt idx="14">
                  <c:v>14</c:v>
                </c:pt>
                <c:pt idx="15">
                  <c:v>13.5</c:v>
                </c:pt>
                <c:pt idx="16">
                  <c:v>12.5</c:v>
                </c:pt>
                <c:pt idx="17">
                  <c:v>12</c:v>
                </c:pt>
                <c:pt idx="18">
                  <c:v>11.7</c:v>
                </c:pt>
                <c:pt idx="19">
                  <c:v>11.5</c:v>
                </c:pt>
                <c:pt idx="20">
                  <c:v>9.6</c:v>
                </c:pt>
                <c:pt idx="21">
                  <c:v>9.3000000000000007</c:v>
                </c:pt>
              </c:numCache>
            </c:numRef>
          </c:val>
          <c:smooth val="0"/>
          <c:extLst>
            <c:ext xmlns:c16="http://schemas.microsoft.com/office/drawing/2014/chart" uri="{C3380CC4-5D6E-409C-BE32-E72D297353CC}">
              <c16:uniqueId val="{00000005-DAB8-1046-BA9D-9A8D404B6BCA}"/>
            </c:ext>
          </c:extLst>
        </c:ser>
        <c:ser>
          <c:idx val="6"/>
          <c:order val="6"/>
          <c:tx>
            <c:strRef>
              <c:f>Sheet1!$H$1</c:f>
              <c:strCache>
                <c:ptCount val="1"/>
                <c:pt idx="0">
                  <c:v>全年代の女性</c:v>
                </c:pt>
              </c:strCache>
            </c:strRef>
          </c:tx>
          <c:spPr>
            <a:ln w="28575" cap="rnd">
              <a:solidFill>
                <a:srgbClr val="00B0F0"/>
              </a:solidFill>
              <a:prstDash val="solid"/>
              <a:round/>
            </a:ln>
            <a:effectLst/>
          </c:spPr>
          <c:marker>
            <c:symbol val="circle"/>
            <c:size val="5"/>
            <c:spPr>
              <a:solidFill>
                <a:srgbClr val="00B0F0"/>
              </a:solidFill>
              <a:ln w="9525">
                <a:solidFill>
                  <a:srgbClr val="00B0F0"/>
                </a:solidFill>
              </a:ln>
              <a:effectLst/>
            </c:spPr>
          </c:marker>
          <c:cat>
            <c:strRef>
              <c:f>Sheet1!$A$2:$A$23</c:f>
              <c:strCache>
                <c:ptCount val="2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元</c:v>
                </c:pt>
                <c:pt idx="20">
                  <c:v>2</c:v>
                </c:pt>
                <c:pt idx="21">
                  <c:v>3</c:v>
                </c:pt>
              </c:strCache>
            </c:strRef>
          </c:cat>
          <c:val>
            <c:numRef>
              <c:f>Sheet1!$H$2:$H$23</c:f>
              <c:numCache>
                <c:formatCode>General</c:formatCode>
                <c:ptCount val="22"/>
                <c:pt idx="0">
                  <c:v>10.3</c:v>
                </c:pt>
                <c:pt idx="1">
                  <c:v>10.4</c:v>
                </c:pt>
                <c:pt idx="2">
                  <c:v>10.8</c:v>
                </c:pt>
                <c:pt idx="3">
                  <c:v>10.8</c:v>
                </c:pt>
                <c:pt idx="4">
                  <c:v>10.4</c:v>
                </c:pt>
                <c:pt idx="5">
                  <c:v>9.5</c:v>
                </c:pt>
                <c:pt idx="6">
                  <c:v>8.5</c:v>
                </c:pt>
                <c:pt idx="7">
                  <c:v>9</c:v>
                </c:pt>
                <c:pt idx="8">
                  <c:v>8.5</c:v>
                </c:pt>
                <c:pt idx="9">
                  <c:v>8.3000000000000007</c:v>
                </c:pt>
                <c:pt idx="10">
                  <c:v>8.5</c:v>
                </c:pt>
                <c:pt idx="11">
                  <c:v>8.8000000000000007</c:v>
                </c:pt>
                <c:pt idx="12">
                  <c:v>8.3000000000000007</c:v>
                </c:pt>
                <c:pt idx="13">
                  <c:v>8.8000000000000007</c:v>
                </c:pt>
                <c:pt idx="14">
                  <c:v>9.3000000000000007</c:v>
                </c:pt>
                <c:pt idx="15">
                  <c:v>8.3000000000000007</c:v>
                </c:pt>
                <c:pt idx="16">
                  <c:v>7.3</c:v>
                </c:pt>
                <c:pt idx="17">
                  <c:v>6.5</c:v>
                </c:pt>
                <c:pt idx="18">
                  <c:v>7.3</c:v>
                </c:pt>
                <c:pt idx="19">
                  <c:v>6</c:v>
                </c:pt>
                <c:pt idx="20">
                  <c:v>5.5</c:v>
                </c:pt>
                <c:pt idx="21">
                  <c:v>5.0999999999999996</c:v>
                </c:pt>
              </c:numCache>
            </c:numRef>
          </c:val>
          <c:smooth val="0"/>
          <c:extLst>
            <c:ext xmlns:c16="http://schemas.microsoft.com/office/drawing/2014/chart" uri="{C3380CC4-5D6E-409C-BE32-E72D297353CC}">
              <c16:uniqueId val="{00000006-DAB8-1046-BA9D-9A8D404B6BCA}"/>
            </c:ext>
          </c:extLst>
        </c:ser>
        <c:ser>
          <c:idx val="7"/>
          <c:order val="7"/>
          <c:tx>
            <c:strRef>
              <c:f>Sheet1!$I$1</c:f>
              <c:strCache>
                <c:ptCount val="1"/>
                <c:pt idx="0">
                  <c:v>女20〜29歳</c:v>
                </c:pt>
              </c:strCache>
            </c:strRef>
          </c:tx>
          <c:spPr>
            <a:ln w="28575" cap="rnd">
              <a:solidFill>
                <a:srgbClr val="0070C0"/>
              </a:solidFill>
              <a:prstDash val="sysDash"/>
              <a:round/>
            </a:ln>
            <a:effectLst/>
          </c:spPr>
          <c:marker>
            <c:symbol val="circle"/>
            <c:size val="5"/>
            <c:spPr>
              <a:solidFill>
                <a:srgbClr val="0070C0"/>
              </a:solidFill>
              <a:ln w="9525">
                <a:solidFill>
                  <a:srgbClr val="0070C0"/>
                </a:solidFill>
              </a:ln>
              <a:effectLst/>
            </c:spPr>
          </c:marker>
          <c:cat>
            <c:strRef>
              <c:f>Sheet1!$A$2:$A$23</c:f>
              <c:strCache>
                <c:ptCount val="2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元</c:v>
                </c:pt>
                <c:pt idx="20">
                  <c:v>2</c:v>
                </c:pt>
                <c:pt idx="21">
                  <c:v>3</c:v>
                </c:pt>
              </c:strCache>
            </c:strRef>
          </c:cat>
          <c:val>
            <c:numRef>
              <c:f>Sheet1!$I$2:$I$23</c:f>
              <c:numCache>
                <c:formatCode>General</c:formatCode>
                <c:ptCount val="22"/>
                <c:pt idx="0">
                  <c:v>7</c:v>
                </c:pt>
                <c:pt idx="1">
                  <c:v>7.3</c:v>
                </c:pt>
                <c:pt idx="2">
                  <c:v>7.8</c:v>
                </c:pt>
                <c:pt idx="3">
                  <c:v>8</c:v>
                </c:pt>
                <c:pt idx="4">
                  <c:v>7.8</c:v>
                </c:pt>
                <c:pt idx="5">
                  <c:v>7.3</c:v>
                </c:pt>
                <c:pt idx="6">
                  <c:v>7.3</c:v>
                </c:pt>
                <c:pt idx="7">
                  <c:v>7.5</c:v>
                </c:pt>
                <c:pt idx="8">
                  <c:v>7</c:v>
                </c:pt>
                <c:pt idx="9">
                  <c:v>7.8</c:v>
                </c:pt>
                <c:pt idx="10">
                  <c:v>8.3000000000000007</c:v>
                </c:pt>
                <c:pt idx="11">
                  <c:v>7.3</c:v>
                </c:pt>
                <c:pt idx="12">
                  <c:v>8</c:v>
                </c:pt>
                <c:pt idx="13">
                  <c:v>8.3000000000000007</c:v>
                </c:pt>
                <c:pt idx="14">
                  <c:v>8.8000000000000007</c:v>
                </c:pt>
                <c:pt idx="15">
                  <c:v>7.5</c:v>
                </c:pt>
                <c:pt idx="16">
                  <c:v>6.8</c:v>
                </c:pt>
                <c:pt idx="17">
                  <c:v>7.5</c:v>
                </c:pt>
                <c:pt idx="18">
                  <c:v>6.5</c:v>
                </c:pt>
                <c:pt idx="19">
                  <c:v>6</c:v>
                </c:pt>
                <c:pt idx="20">
                  <c:v>4.7</c:v>
                </c:pt>
                <c:pt idx="21">
                  <c:v>4.9000000000000004</c:v>
                </c:pt>
              </c:numCache>
            </c:numRef>
          </c:val>
          <c:smooth val="1"/>
          <c:extLst>
            <c:ext xmlns:c16="http://schemas.microsoft.com/office/drawing/2014/chart" uri="{C3380CC4-5D6E-409C-BE32-E72D297353CC}">
              <c16:uniqueId val="{00000007-DAB8-1046-BA9D-9A8D404B6BCA}"/>
            </c:ext>
          </c:extLst>
        </c:ser>
        <c:ser>
          <c:idx val="8"/>
          <c:order val="8"/>
          <c:tx>
            <c:strRef>
              <c:f>Sheet1!$J$1</c:f>
              <c:strCache>
                <c:ptCount val="1"/>
                <c:pt idx="0">
                  <c:v>女30〜39歳</c:v>
                </c:pt>
              </c:strCache>
            </c:strRef>
          </c:tx>
          <c:spPr>
            <a:ln w="28575" cap="rnd">
              <a:solidFill>
                <a:srgbClr val="00B0F0"/>
              </a:solidFill>
              <a:prstDash val="solid"/>
              <a:round/>
            </a:ln>
            <a:effectLst/>
          </c:spPr>
          <c:marker>
            <c:symbol val="circle"/>
            <c:size val="5"/>
            <c:spPr>
              <a:solidFill>
                <a:srgbClr val="00B0F0"/>
              </a:solidFill>
              <a:ln w="9525">
                <a:solidFill>
                  <a:srgbClr val="00B0F0"/>
                </a:solidFill>
              </a:ln>
              <a:effectLst/>
            </c:spPr>
          </c:marker>
          <c:cat>
            <c:strRef>
              <c:f>Sheet1!$A$2:$A$23</c:f>
              <c:strCache>
                <c:ptCount val="2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元</c:v>
                </c:pt>
                <c:pt idx="20">
                  <c:v>2</c:v>
                </c:pt>
                <c:pt idx="21">
                  <c:v>3</c:v>
                </c:pt>
              </c:strCache>
            </c:strRef>
          </c:cat>
          <c:val>
            <c:numRef>
              <c:f>Sheet1!$J$2:$J$23</c:f>
              <c:numCache>
                <c:formatCode>General</c:formatCode>
                <c:ptCount val="22"/>
                <c:pt idx="0">
                  <c:v>8</c:v>
                </c:pt>
                <c:pt idx="1">
                  <c:v>8.3000000000000007</c:v>
                </c:pt>
                <c:pt idx="2">
                  <c:v>8.8000000000000007</c:v>
                </c:pt>
                <c:pt idx="3">
                  <c:v>8</c:v>
                </c:pt>
                <c:pt idx="4">
                  <c:v>8.3000000000000007</c:v>
                </c:pt>
                <c:pt idx="5">
                  <c:v>8</c:v>
                </c:pt>
                <c:pt idx="6">
                  <c:v>7.5</c:v>
                </c:pt>
                <c:pt idx="7">
                  <c:v>7</c:v>
                </c:pt>
                <c:pt idx="8">
                  <c:v>7.2</c:v>
                </c:pt>
                <c:pt idx="9">
                  <c:v>7.5</c:v>
                </c:pt>
                <c:pt idx="10">
                  <c:v>7.3</c:v>
                </c:pt>
                <c:pt idx="11">
                  <c:v>6.8</c:v>
                </c:pt>
                <c:pt idx="12">
                  <c:v>6.2</c:v>
                </c:pt>
                <c:pt idx="13">
                  <c:v>6.5</c:v>
                </c:pt>
                <c:pt idx="14">
                  <c:v>6.1</c:v>
                </c:pt>
                <c:pt idx="15">
                  <c:v>5.9</c:v>
                </c:pt>
                <c:pt idx="16">
                  <c:v>5.8</c:v>
                </c:pt>
                <c:pt idx="17">
                  <c:v>5.8</c:v>
                </c:pt>
                <c:pt idx="18">
                  <c:v>5.8</c:v>
                </c:pt>
                <c:pt idx="19">
                  <c:v>5.3</c:v>
                </c:pt>
                <c:pt idx="20">
                  <c:v>4.8</c:v>
                </c:pt>
                <c:pt idx="21">
                  <c:v>4.7</c:v>
                </c:pt>
              </c:numCache>
            </c:numRef>
          </c:val>
          <c:smooth val="0"/>
          <c:extLst>
            <c:ext xmlns:c16="http://schemas.microsoft.com/office/drawing/2014/chart" uri="{C3380CC4-5D6E-409C-BE32-E72D297353CC}">
              <c16:uniqueId val="{00000008-DAB8-1046-BA9D-9A8D404B6BCA}"/>
            </c:ext>
          </c:extLst>
        </c:ser>
        <c:ser>
          <c:idx val="9"/>
          <c:order val="9"/>
          <c:tx>
            <c:strRef>
              <c:f>Sheet1!$K$1</c:f>
              <c:strCache>
                <c:ptCount val="1"/>
                <c:pt idx="0">
                  <c:v>女40〜49歳</c:v>
                </c:pt>
              </c:strCache>
            </c:strRef>
          </c:tx>
          <c:spPr>
            <a:ln w="28575" cap="rnd">
              <a:solidFill>
                <a:srgbClr val="00B0F0"/>
              </a:solidFill>
              <a:prstDash val="sysDot"/>
              <a:round/>
            </a:ln>
            <a:effectLst/>
          </c:spPr>
          <c:marker>
            <c:symbol val="circle"/>
            <c:size val="5"/>
            <c:spPr>
              <a:solidFill>
                <a:srgbClr val="00B0F0"/>
              </a:solidFill>
              <a:ln w="9525">
                <a:solidFill>
                  <a:srgbClr val="00B0F0"/>
                </a:solidFill>
              </a:ln>
              <a:effectLst/>
            </c:spPr>
          </c:marker>
          <c:cat>
            <c:strRef>
              <c:f>Sheet1!$A$2:$A$23</c:f>
              <c:strCache>
                <c:ptCount val="2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元</c:v>
                </c:pt>
                <c:pt idx="20">
                  <c:v>2</c:v>
                </c:pt>
                <c:pt idx="21">
                  <c:v>3</c:v>
                </c:pt>
              </c:strCache>
            </c:strRef>
          </c:cat>
          <c:val>
            <c:numRef>
              <c:f>Sheet1!$K$2:$K$23</c:f>
              <c:numCache>
                <c:formatCode>General</c:formatCode>
                <c:ptCount val="22"/>
                <c:pt idx="0">
                  <c:v>9.8000000000000007</c:v>
                </c:pt>
                <c:pt idx="1">
                  <c:v>9.6999999999999993</c:v>
                </c:pt>
                <c:pt idx="2">
                  <c:v>9.6</c:v>
                </c:pt>
                <c:pt idx="3">
                  <c:v>9.9</c:v>
                </c:pt>
                <c:pt idx="4">
                  <c:v>9</c:v>
                </c:pt>
                <c:pt idx="5">
                  <c:v>8</c:v>
                </c:pt>
                <c:pt idx="6">
                  <c:v>7.5</c:v>
                </c:pt>
                <c:pt idx="7">
                  <c:v>7.3</c:v>
                </c:pt>
                <c:pt idx="8">
                  <c:v>7</c:v>
                </c:pt>
                <c:pt idx="9">
                  <c:v>7.3</c:v>
                </c:pt>
                <c:pt idx="10">
                  <c:v>7</c:v>
                </c:pt>
                <c:pt idx="11">
                  <c:v>7.5</c:v>
                </c:pt>
                <c:pt idx="12">
                  <c:v>7.5</c:v>
                </c:pt>
                <c:pt idx="13">
                  <c:v>7.5</c:v>
                </c:pt>
                <c:pt idx="14">
                  <c:v>7</c:v>
                </c:pt>
                <c:pt idx="15">
                  <c:v>6.5</c:v>
                </c:pt>
                <c:pt idx="16">
                  <c:v>5.8</c:v>
                </c:pt>
                <c:pt idx="17">
                  <c:v>5.3</c:v>
                </c:pt>
                <c:pt idx="18">
                  <c:v>5.8</c:v>
                </c:pt>
                <c:pt idx="19">
                  <c:v>5.3</c:v>
                </c:pt>
                <c:pt idx="20">
                  <c:v>4.4000000000000004</c:v>
                </c:pt>
                <c:pt idx="21">
                  <c:v>4.8</c:v>
                </c:pt>
              </c:numCache>
            </c:numRef>
          </c:val>
          <c:smooth val="0"/>
          <c:extLst>
            <c:ext xmlns:c16="http://schemas.microsoft.com/office/drawing/2014/chart" uri="{C3380CC4-5D6E-409C-BE32-E72D297353CC}">
              <c16:uniqueId val="{00000009-DAB8-1046-BA9D-9A8D404B6BCA}"/>
            </c:ext>
          </c:extLst>
        </c:ser>
        <c:ser>
          <c:idx val="10"/>
          <c:order val="10"/>
          <c:tx>
            <c:strRef>
              <c:f>Sheet1!$L$1</c:f>
              <c:strCache>
                <c:ptCount val="1"/>
                <c:pt idx="0">
                  <c:v>女50〜59歳</c:v>
                </c:pt>
              </c:strCache>
            </c:strRef>
          </c:tx>
          <c:spPr>
            <a:ln w="28575" cap="rnd">
              <a:solidFill>
                <a:srgbClr val="00B0F0"/>
              </a:solidFill>
              <a:prstDash val="dashDot"/>
              <a:round/>
            </a:ln>
            <a:effectLst/>
          </c:spPr>
          <c:marker>
            <c:symbol val="circle"/>
            <c:size val="5"/>
            <c:spPr>
              <a:solidFill>
                <a:srgbClr val="00B0F0"/>
              </a:solidFill>
              <a:ln w="9525">
                <a:solidFill>
                  <a:srgbClr val="00B0F0"/>
                </a:solidFill>
              </a:ln>
              <a:effectLst/>
            </c:spPr>
          </c:marker>
          <c:cat>
            <c:strRef>
              <c:f>Sheet1!$A$2:$A$23</c:f>
              <c:strCache>
                <c:ptCount val="2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元</c:v>
                </c:pt>
                <c:pt idx="20">
                  <c:v>2</c:v>
                </c:pt>
                <c:pt idx="21">
                  <c:v>3</c:v>
                </c:pt>
              </c:strCache>
            </c:strRef>
          </c:cat>
          <c:val>
            <c:numRef>
              <c:f>Sheet1!$L$2:$L$23</c:f>
              <c:numCache>
                <c:formatCode>General</c:formatCode>
                <c:ptCount val="22"/>
                <c:pt idx="0">
                  <c:v>13</c:v>
                </c:pt>
                <c:pt idx="1">
                  <c:v>13.2</c:v>
                </c:pt>
                <c:pt idx="2">
                  <c:v>13</c:v>
                </c:pt>
                <c:pt idx="3">
                  <c:v>13</c:v>
                </c:pt>
                <c:pt idx="4">
                  <c:v>12.5</c:v>
                </c:pt>
                <c:pt idx="5">
                  <c:v>11</c:v>
                </c:pt>
                <c:pt idx="6">
                  <c:v>9.5</c:v>
                </c:pt>
                <c:pt idx="7">
                  <c:v>9.3000000000000007</c:v>
                </c:pt>
                <c:pt idx="8">
                  <c:v>9</c:v>
                </c:pt>
                <c:pt idx="9">
                  <c:v>9.5</c:v>
                </c:pt>
                <c:pt idx="10">
                  <c:v>8.5</c:v>
                </c:pt>
                <c:pt idx="11">
                  <c:v>9</c:v>
                </c:pt>
                <c:pt idx="12">
                  <c:v>8.3000000000000007</c:v>
                </c:pt>
                <c:pt idx="13">
                  <c:v>8.5</c:v>
                </c:pt>
                <c:pt idx="14">
                  <c:v>9</c:v>
                </c:pt>
                <c:pt idx="15">
                  <c:v>8</c:v>
                </c:pt>
                <c:pt idx="16">
                  <c:v>7</c:v>
                </c:pt>
                <c:pt idx="17">
                  <c:v>6.3</c:v>
                </c:pt>
                <c:pt idx="18">
                  <c:v>7</c:v>
                </c:pt>
                <c:pt idx="19">
                  <c:v>6.3</c:v>
                </c:pt>
                <c:pt idx="20">
                  <c:v>5.7</c:v>
                </c:pt>
                <c:pt idx="21">
                  <c:v>5</c:v>
                </c:pt>
              </c:numCache>
            </c:numRef>
          </c:val>
          <c:smooth val="0"/>
          <c:extLst>
            <c:ext xmlns:c16="http://schemas.microsoft.com/office/drawing/2014/chart" uri="{C3380CC4-5D6E-409C-BE32-E72D297353CC}">
              <c16:uniqueId val="{0000000A-DAB8-1046-BA9D-9A8D404B6BCA}"/>
            </c:ext>
          </c:extLst>
        </c:ser>
        <c:ser>
          <c:idx val="11"/>
          <c:order val="11"/>
          <c:tx>
            <c:strRef>
              <c:f>Sheet1!$M$1</c:f>
              <c:strCache>
                <c:ptCount val="1"/>
                <c:pt idx="0">
                  <c:v>女60歳以上</c:v>
                </c:pt>
              </c:strCache>
            </c:strRef>
          </c:tx>
          <c:spPr>
            <a:ln w="28575" cap="rnd">
              <a:solidFill>
                <a:srgbClr val="0070C0"/>
              </a:solidFill>
              <a:prstDash val="sysDot"/>
              <a:round/>
            </a:ln>
            <a:effectLst/>
          </c:spPr>
          <c:marker>
            <c:symbol val="circle"/>
            <c:size val="5"/>
            <c:spPr>
              <a:solidFill>
                <a:schemeClr val="tx1"/>
              </a:solidFill>
              <a:ln w="9525">
                <a:solidFill>
                  <a:schemeClr val="tx1"/>
                </a:solidFill>
              </a:ln>
              <a:effectLst/>
            </c:spPr>
          </c:marker>
          <c:cat>
            <c:strRef>
              <c:f>Sheet1!$A$2:$A$23</c:f>
              <c:strCache>
                <c:ptCount val="22"/>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元</c:v>
                </c:pt>
                <c:pt idx="20">
                  <c:v>2</c:v>
                </c:pt>
                <c:pt idx="21">
                  <c:v>3</c:v>
                </c:pt>
              </c:strCache>
            </c:strRef>
          </c:cat>
          <c:val>
            <c:numRef>
              <c:f>Sheet1!$M$2:$M$23</c:f>
              <c:numCache>
                <c:formatCode>General</c:formatCode>
                <c:ptCount val="22"/>
                <c:pt idx="0">
                  <c:v>18.8</c:v>
                </c:pt>
                <c:pt idx="1">
                  <c:v>18.8</c:v>
                </c:pt>
                <c:pt idx="2">
                  <c:v>19.5</c:v>
                </c:pt>
                <c:pt idx="3">
                  <c:v>19.3</c:v>
                </c:pt>
                <c:pt idx="4">
                  <c:v>18.5</c:v>
                </c:pt>
                <c:pt idx="5">
                  <c:v>18</c:v>
                </c:pt>
                <c:pt idx="6">
                  <c:v>16.5</c:v>
                </c:pt>
                <c:pt idx="7">
                  <c:v>17</c:v>
                </c:pt>
                <c:pt idx="8">
                  <c:v>15.8</c:v>
                </c:pt>
                <c:pt idx="9">
                  <c:v>15.3</c:v>
                </c:pt>
                <c:pt idx="10">
                  <c:v>15.3</c:v>
                </c:pt>
                <c:pt idx="11">
                  <c:v>16</c:v>
                </c:pt>
                <c:pt idx="12">
                  <c:v>13</c:v>
                </c:pt>
                <c:pt idx="13">
                  <c:v>14.5</c:v>
                </c:pt>
                <c:pt idx="14">
                  <c:v>14.8</c:v>
                </c:pt>
                <c:pt idx="15">
                  <c:v>13</c:v>
                </c:pt>
                <c:pt idx="16">
                  <c:v>13</c:v>
                </c:pt>
                <c:pt idx="17">
                  <c:v>11.5</c:v>
                </c:pt>
                <c:pt idx="18">
                  <c:v>11.3</c:v>
                </c:pt>
                <c:pt idx="19">
                  <c:v>11</c:v>
                </c:pt>
                <c:pt idx="20">
                  <c:v>8.6999999999999993</c:v>
                </c:pt>
                <c:pt idx="21">
                  <c:v>7.6</c:v>
                </c:pt>
              </c:numCache>
            </c:numRef>
          </c:val>
          <c:smooth val="0"/>
          <c:extLst>
            <c:ext xmlns:c16="http://schemas.microsoft.com/office/drawing/2014/chart" uri="{C3380CC4-5D6E-409C-BE32-E72D297353CC}">
              <c16:uniqueId val="{0000000B-DAB8-1046-BA9D-9A8D404B6BCA}"/>
            </c:ext>
          </c:extLst>
        </c:ser>
        <c:dLbls>
          <c:showLegendKey val="0"/>
          <c:showVal val="0"/>
          <c:showCatName val="0"/>
          <c:showSerName val="0"/>
          <c:showPercent val="0"/>
          <c:showBubbleSize val="0"/>
        </c:dLbls>
        <c:marker val="1"/>
        <c:smooth val="0"/>
        <c:axId val="503901712"/>
        <c:axId val="503657248"/>
      </c:lineChart>
      <c:catAx>
        <c:axId val="50390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03657248"/>
        <c:crosses val="autoZero"/>
        <c:auto val="1"/>
        <c:lblAlgn val="ctr"/>
        <c:lblOffset val="100"/>
        <c:noMultiLvlLbl val="0"/>
      </c:catAx>
      <c:valAx>
        <c:axId val="503657248"/>
        <c:scaling>
          <c:orientation val="minMax"/>
          <c:max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0390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100" b="1" i="0" u="none" strike="noStrike" kern="1200" baseline="0">
                <a:solidFill>
                  <a:schemeClr val="tx2"/>
                </a:solidFill>
                <a:latin typeface="+mn-lt"/>
                <a:ea typeface="+mn-ea"/>
                <a:cs typeface="+mn-cs"/>
              </a:defRPr>
            </a:pPr>
            <a:r>
              <a:rPr lang="en-US" altLang="ja-JP" sz="1100" b="1" dirty="0"/>
              <a:t>【</a:t>
            </a:r>
            <a:r>
              <a:rPr lang="ja-JP" altLang="en-US" sz="1100" b="1"/>
              <a:t>脳・心臓疾患に係る労災請求件数の推移</a:t>
            </a:r>
            <a:r>
              <a:rPr lang="en-US" altLang="ja-JP" sz="1100" b="1" dirty="0"/>
              <a:t>】</a:t>
            </a:r>
            <a:endParaRPr lang="ja-JP" sz="1100" b="1"/>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15</c:v>
                </c:pt>
              </c:strCache>
            </c:strRef>
          </c:tx>
          <c:spPr>
            <a:gradFill rotWithShape="1">
              <a:gsLst>
                <a:gs pos="0">
                  <a:schemeClr val="dk1">
                    <a:tint val="88500"/>
                    <a:satMod val="103000"/>
                    <a:lumMod val="102000"/>
                    <a:tint val="94000"/>
                  </a:schemeClr>
                </a:gs>
                <a:gs pos="50000">
                  <a:schemeClr val="dk1">
                    <a:tint val="88500"/>
                    <a:satMod val="110000"/>
                    <a:lumMod val="100000"/>
                    <a:shade val="100000"/>
                  </a:schemeClr>
                </a:gs>
                <a:gs pos="100000">
                  <a:schemeClr val="dk1">
                    <a:tint val="885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Sheet1!$B$2</c:f>
              <c:numCache>
                <c:formatCode>General</c:formatCode>
                <c:ptCount val="1"/>
                <c:pt idx="0">
                  <c:v>742</c:v>
                </c:pt>
              </c:numCache>
            </c:numRef>
          </c:val>
          <c:extLst>
            <c:ext xmlns:c16="http://schemas.microsoft.com/office/drawing/2014/chart" uri="{C3380CC4-5D6E-409C-BE32-E72D297353CC}">
              <c16:uniqueId val="{00000000-93D7-B14D-9AF4-1856041AF062}"/>
            </c:ext>
          </c:extLst>
        </c:ser>
        <c:ser>
          <c:idx val="1"/>
          <c:order val="1"/>
          <c:tx>
            <c:strRef>
              <c:f>Sheet1!$C$1</c:f>
              <c:strCache>
                <c:ptCount val="1"/>
                <c:pt idx="0">
                  <c:v>16</c:v>
                </c:pt>
              </c:strCache>
            </c:strRef>
          </c:tx>
          <c:spPr>
            <a:gradFill rotWithShape="1">
              <a:gsLst>
                <a:gs pos="0">
                  <a:schemeClr val="dk1">
                    <a:tint val="55000"/>
                    <a:satMod val="103000"/>
                    <a:lumMod val="102000"/>
                    <a:tint val="94000"/>
                  </a:schemeClr>
                </a:gs>
                <a:gs pos="50000">
                  <a:schemeClr val="dk1">
                    <a:tint val="55000"/>
                    <a:satMod val="110000"/>
                    <a:lumMod val="100000"/>
                    <a:shade val="100000"/>
                  </a:schemeClr>
                </a:gs>
                <a:gs pos="100000">
                  <a:schemeClr val="dk1">
                    <a:tint val="55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Sheet1!$C$2</c:f>
              <c:numCache>
                <c:formatCode>General</c:formatCode>
                <c:ptCount val="1"/>
                <c:pt idx="0">
                  <c:v>816</c:v>
                </c:pt>
              </c:numCache>
            </c:numRef>
          </c:val>
          <c:extLst>
            <c:ext xmlns:c16="http://schemas.microsoft.com/office/drawing/2014/chart" uri="{C3380CC4-5D6E-409C-BE32-E72D297353CC}">
              <c16:uniqueId val="{00000001-93D7-B14D-9AF4-1856041AF062}"/>
            </c:ext>
          </c:extLst>
        </c:ser>
        <c:ser>
          <c:idx val="2"/>
          <c:order val="2"/>
          <c:tx>
            <c:strRef>
              <c:f>Sheet1!$D$1</c:f>
              <c:strCache>
                <c:ptCount val="1"/>
                <c:pt idx="0">
                  <c:v>17</c:v>
                </c:pt>
              </c:strCache>
            </c:strRef>
          </c:tx>
          <c:spPr>
            <a:gradFill rotWithShape="1">
              <a:gsLst>
                <a:gs pos="0">
                  <a:schemeClr val="dk1">
                    <a:tint val="75000"/>
                    <a:satMod val="103000"/>
                    <a:lumMod val="102000"/>
                    <a:tint val="94000"/>
                  </a:schemeClr>
                </a:gs>
                <a:gs pos="50000">
                  <a:schemeClr val="dk1">
                    <a:tint val="75000"/>
                    <a:satMod val="110000"/>
                    <a:lumMod val="100000"/>
                    <a:shade val="100000"/>
                  </a:schemeClr>
                </a:gs>
                <a:gs pos="100000">
                  <a:schemeClr val="dk1">
                    <a:tint val="75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Sheet1!$D$2</c:f>
              <c:numCache>
                <c:formatCode>General</c:formatCode>
                <c:ptCount val="1"/>
                <c:pt idx="0">
                  <c:v>869</c:v>
                </c:pt>
              </c:numCache>
            </c:numRef>
          </c:val>
          <c:extLst>
            <c:ext xmlns:c16="http://schemas.microsoft.com/office/drawing/2014/chart" uri="{C3380CC4-5D6E-409C-BE32-E72D297353CC}">
              <c16:uniqueId val="{00000002-93D7-B14D-9AF4-1856041AF062}"/>
            </c:ext>
          </c:extLst>
        </c:ser>
        <c:ser>
          <c:idx val="3"/>
          <c:order val="3"/>
          <c:tx>
            <c:strRef>
              <c:f>Sheet1!$E$1</c:f>
              <c:strCache>
                <c:ptCount val="1"/>
                <c:pt idx="0">
                  <c:v>18</c:v>
                </c:pt>
              </c:strCache>
            </c:strRef>
          </c:tx>
          <c:spPr>
            <a:gradFill rotWithShape="1">
              <a:gsLst>
                <a:gs pos="0">
                  <a:schemeClr val="dk1">
                    <a:tint val="98500"/>
                    <a:satMod val="103000"/>
                    <a:lumMod val="102000"/>
                    <a:tint val="94000"/>
                  </a:schemeClr>
                </a:gs>
                <a:gs pos="50000">
                  <a:schemeClr val="dk1">
                    <a:tint val="98500"/>
                    <a:satMod val="110000"/>
                    <a:lumMod val="100000"/>
                    <a:shade val="100000"/>
                  </a:schemeClr>
                </a:gs>
                <a:gs pos="100000">
                  <a:schemeClr val="dk1">
                    <a:tint val="985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Sheet1!$E$2</c:f>
              <c:numCache>
                <c:formatCode>General</c:formatCode>
                <c:ptCount val="1"/>
                <c:pt idx="0">
                  <c:v>938</c:v>
                </c:pt>
              </c:numCache>
            </c:numRef>
          </c:val>
          <c:extLst>
            <c:ext xmlns:c16="http://schemas.microsoft.com/office/drawing/2014/chart" uri="{C3380CC4-5D6E-409C-BE32-E72D297353CC}">
              <c16:uniqueId val="{00000003-93D7-B14D-9AF4-1856041AF062}"/>
            </c:ext>
          </c:extLst>
        </c:ser>
        <c:ser>
          <c:idx val="4"/>
          <c:order val="4"/>
          <c:tx>
            <c:strRef>
              <c:f>Sheet1!$F$1</c:f>
              <c:strCache>
                <c:ptCount val="1"/>
                <c:pt idx="0">
                  <c:v>19</c:v>
                </c:pt>
              </c:strCache>
            </c:strRef>
          </c:tx>
          <c:spPr>
            <a:gradFill rotWithShape="1">
              <a:gsLst>
                <a:gs pos="0">
                  <a:schemeClr val="dk1">
                    <a:tint val="30000"/>
                    <a:satMod val="103000"/>
                    <a:lumMod val="102000"/>
                    <a:tint val="94000"/>
                  </a:schemeClr>
                </a:gs>
                <a:gs pos="50000">
                  <a:schemeClr val="dk1">
                    <a:tint val="30000"/>
                    <a:satMod val="110000"/>
                    <a:lumMod val="100000"/>
                    <a:shade val="100000"/>
                  </a:schemeClr>
                </a:gs>
                <a:gs pos="100000">
                  <a:schemeClr val="dk1">
                    <a:tint val="3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Sheet1!$F$2</c:f>
              <c:numCache>
                <c:formatCode>General</c:formatCode>
                <c:ptCount val="1"/>
                <c:pt idx="0">
                  <c:v>931</c:v>
                </c:pt>
              </c:numCache>
            </c:numRef>
          </c:val>
          <c:extLst>
            <c:ext xmlns:c16="http://schemas.microsoft.com/office/drawing/2014/chart" uri="{C3380CC4-5D6E-409C-BE32-E72D297353CC}">
              <c16:uniqueId val="{00000004-93D7-B14D-9AF4-1856041AF062}"/>
            </c:ext>
          </c:extLst>
        </c:ser>
        <c:ser>
          <c:idx val="5"/>
          <c:order val="5"/>
          <c:tx>
            <c:strRef>
              <c:f>Sheet1!$G$1</c:f>
              <c:strCache>
                <c:ptCount val="1"/>
                <c:pt idx="0">
                  <c:v>20</c:v>
                </c:pt>
              </c:strCache>
            </c:strRef>
          </c:tx>
          <c:spPr>
            <a:gradFill rotWithShape="1">
              <a:gsLst>
                <a:gs pos="0">
                  <a:schemeClr val="dk1">
                    <a:tint val="60000"/>
                    <a:satMod val="103000"/>
                    <a:lumMod val="102000"/>
                    <a:tint val="94000"/>
                  </a:schemeClr>
                </a:gs>
                <a:gs pos="50000">
                  <a:schemeClr val="dk1">
                    <a:tint val="60000"/>
                    <a:satMod val="110000"/>
                    <a:lumMod val="100000"/>
                    <a:shade val="100000"/>
                  </a:schemeClr>
                </a:gs>
                <a:gs pos="100000">
                  <a:schemeClr val="dk1">
                    <a:tint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Sheet1!$G$2</c:f>
              <c:numCache>
                <c:formatCode>General</c:formatCode>
                <c:ptCount val="1"/>
                <c:pt idx="0">
                  <c:v>889</c:v>
                </c:pt>
              </c:numCache>
            </c:numRef>
          </c:val>
          <c:extLst>
            <c:ext xmlns:c16="http://schemas.microsoft.com/office/drawing/2014/chart" uri="{C3380CC4-5D6E-409C-BE32-E72D297353CC}">
              <c16:uniqueId val="{00000005-93D7-B14D-9AF4-1856041AF062}"/>
            </c:ext>
          </c:extLst>
        </c:ser>
        <c:ser>
          <c:idx val="6"/>
          <c:order val="6"/>
          <c:tx>
            <c:strRef>
              <c:f>Sheet1!$H$1</c:f>
              <c:strCache>
                <c:ptCount val="1"/>
                <c:pt idx="0">
                  <c:v>21</c:v>
                </c:pt>
              </c:strCache>
            </c:strRef>
          </c:tx>
          <c:spPr>
            <a:gradFill rotWithShape="1">
              <a:gsLst>
                <a:gs pos="0">
                  <a:schemeClr val="dk1">
                    <a:tint val="80000"/>
                    <a:satMod val="103000"/>
                    <a:lumMod val="102000"/>
                    <a:tint val="94000"/>
                  </a:schemeClr>
                </a:gs>
                <a:gs pos="50000">
                  <a:schemeClr val="dk1">
                    <a:tint val="80000"/>
                    <a:satMod val="110000"/>
                    <a:lumMod val="100000"/>
                    <a:shade val="100000"/>
                  </a:schemeClr>
                </a:gs>
                <a:gs pos="100000">
                  <a:schemeClr val="dk1">
                    <a:tint val="8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Sheet1!$H$2</c:f>
              <c:numCache>
                <c:formatCode>General</c:formatCode>
                <c:ptCount val="1"/>
                <c:pt idx="0">
                  <c:v>767</c:v>
                </c:pt>
              </c:numCache>
            </c:numRef>
          </c:val>
          <c:extLst>
            <c:ext xmlns:c16="http://schemas.microsoft.com/office/drawing/2014/chart" uri="{C3380CC4-5D6E-409C-BE32-E72D297353CC}">
              <c16:uniqueId val="{00000006-93D7-B14D-9AF4-1856041AF062}"/>
            </c:ext>
          </c:extLst>
        </c:ser>
        <c:ser>
          <c:idx val="7"/>
          <c:order val="7"/>
          <c:tx>
            <c:strRef>
              <c:f>Sheet1!$I$1</c:f>
              <c:strCache>
                <c:ptCount val="1"/>
                <c:pt idx="0">
                  <c:v>22</c:v>
                </c:pt>
              </c:strCache>
            </c:strRef>
          </c:tx>
          <c:spPr>
            <a:gradFill rotWithShape="1">
              <a:gsLst>
                <a:gs pos="0">
                  <a:schemeClr val="dk1">
                    <a:tint val="88500"/>
                    <a:satMod val="103000"/>
                    <a:lumMod val="102000"/>
                    <a:tint val="94000"/>
                  </a:schemeClr>
                </a:gs>
                <a:gs pos="50000">
                  <a:schemeClr val="dk1">
                    <a:tint val="88500"/>
                    <a:satMod val="110000"/>
                    <a:lumMod val="100000"/>
                    <a:shade val="100000"/>
                  </a:schemeClr>
                </a:gs>
                <a:gs pos="100000">
                  <a:schemeClr val="dk1">
                    <a:tint val="885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Sheet1!$I$2</c:f>
              <c:numCache>
                <c:formatCode>General</c:formatCode>
                <c:ptCount val="1"/>
                <c:pt idx="0">
                  <c:v>802</c:v>
                </c:pt>
              </c:numCache>
            </c:numRef>
          </c:val>
          <c:extLst>
            <c:ext xmlns:c16="http://schemas.microsoft.com/office/drawing/2014/chart" uri="{C3380CC4-5D6E-409C-BE32-E72D297353CC}">
              <c16:uniqueId val="{00000007-93D7-B14D-9AF4-1856041AF062}"/>
            </c:ext>
          </c:extLst>
        </c:ser>
        <c:ser>
          <c:idx val="8"/>
          <c:order val="8"/>
          <c:tx>
            <c:strRef>
              <c:f>Sheet1!$J$1</c:f>
              <c:strCache>
                <c:ptCount val="1"/>
                <c:pt idx="0">
                  <c:v>23</c:v>
                </c:pt>
              </c:strCache>
            </c:strRef>
          </c:tx>
          <c:spPr>
            <a:gradFill rotWithShape="1">
              <a:gsLst>
                <a:gs pos="0">
                  <a:schemeClr val="dk1">
                    <a:tint val="55000"/>
                    <a:satMod val="103000"/>
                    <a:lumMod val="102000"/>
                    <a:tint val="94000"/>
                  </a:schemeClr>
                </a:gs>
                <a:gs pos="50000">
                  <a:schemeClr val="dk1">
                    <a:tint val="55000"/>
                    <a:satMod val="110000"/>
                    <a:lumMod val="100000"/>
                    <a:shade val="100000"/>
                  </a:schemeClr>
                </a:gs>
                <a:gs pos="100000">
                  <a:schemeClr val="dk1">
                    <a:tint val="55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Sheet1!$J$2</c:f>
              <c:numCache>
                <c:formatCode>General</c:formatCode>
                <c:ptCount val="1"/>
                <c:pt idx="0">
                  <c:v>898</c:v>
                </c:pt>
              </c:numCache>
            </c:numRef>
          </c:val>
          <c:extLst>
            <c:ext xmlns:c16="http://schemas.microsoft.com/office/drawing/2014/chart" uri="{C3380CC4-5D6E-409C-BE32-E72D297353CC}">
              <c16:uniqueId val="{00000008-93D7-B14D-9AF4-1856041AF062}"/>
            </c:ext>
          </c:extLst>
        </c:ser>
        <c:ser>
          <c:idx val="9"/>
          <c:order val="9"/>
          <c:tx>
            <c:strRef>
              <c:f>Sheet1!$K$1</c:f>
              <c:strCache>
                <c:ptCount val="1"/>
                <c:pt idx="0">
                  <c:v>24</c:v>
                </c:pt>
              </c:strCache>
            </c:strRef>
          </c:tx>
          <c:spPr>
            <a:gradFill rotWithShape="1">
              <a:gsLst>
                <a:gs pos="0">
                  <a:schemeClr val="dk1">
                    <a:tint val="75000"/>
                    <a:satMod val="103000"/>
                    <a:lumMod val="102000"/>
                    <a:tint val="94000"/>
                  </a:schemeClr>
                </a:gs>
                <a:gs pos="50000">
                  <a:schemeClr val="dk1">
                    <a:tint val="75000"/>
                    <a:satMod val="110000"/>
                    <a:lumMod val="100000"/>
                    <a:shade val="100000"/>
                  </a:schemeClr>
                </a:gs>
                <a:gs pos="100000">
                  <a:schemeClr val="dk1">
                    <a:tint val="75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Sheet1!$K$2</c:f>
              <c:numCache>
                <c:formatCode>General</c:formatCode>
                <c:ptCount val="1"/>
                <c:pt idx="0">
                  <c:v>842</c:v>
                </c:pt>
              </c:numCache>
            </c:numRef>
          </c:val>
          <c:extLst>
            <c:ext xmlns:c16="http://schemas.microsoft.com/office/drawing/2014/chart" uri="{C3380CC4-5D6E-409C-BE32-E72D297353CC}">
              <c16:uniqueId val="{00000009-93D7-B14D-9AF4-1856041AF062}"/>
            </c:ext>
          </c:extLst>
        </c:ser>
        <c:ser>
          <c:idx val="10"/>
          <c:order val="10"/>
          <c:tx>
            <c:strRef>
              <c:f>Sheet1!$L$1</c:f>
              <c:strCache>
                <c:ptCount val="1"/>
                <c:pt idx="0">
                  <c:v>25</c:v>
                </c:pt>
              </c:strCache>
            </c:strRef>
          </c:tx>
          <c:spPr>
            <a:gradFill rotWithShape="1">
              <a:gsLst>
                <a:gs pos="0">
                  <a:schemeClr val="dk1">
                    <a:tint val="98500"/>
                    <a:satMod val="103000"/>
                    <a:lumMod val="102000"/>
                    <a:tint val="94000"/>
                  </a:schemeClr>
                </a:gs>
                <a:gs pos="50000">
                  <a:schemeClr val="dk1">
                    <a:tint val="98500"/>
                    <a:satMod val="110000"/>
                    <a:lumMod val="100000"/>
                    <a:shade val="100000"/>
                  </a:schemeClr>
                </a:gs>
                <a:gs pos="100000">
                  <a:schemeClr val="dk1">
                    <a:tint val="985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Sheet1!$L$2</c:f>
              <c:numCache>
                <c:formatCode>General</c:formatCode>
                <c:ptCount val="1"/>
                <c:pt idx="0">
                  <c:v>784</c:v>
                </c:pt>
              </c:numCache>
            </c:numRef>
          </c:val>
          <c:extLst>
            <c:ext xmlns:c16="http://schemas.microsoft.com/office/drawing/2014/chart" uri="{C3380CC4-5D6E-409C-BE32-E72D297353CC}">
              <c16:uniqueId val="{0000000A-93D7-B14D-9AF4-1856041AF062}"/>
            </c:ext>
          </c:extLst>
        </c:ser>
        <c:ser>
          <c:idx val="11"/>
          <c:order val="11"/>
          <c:tx>
            <c:strRef>
              <c:f>Sheet1!$M$1</c:f>
              <c:strCache>
                <c:ptCount val="1"/>
                <c:pt idx="0">
                  <c:v>26</c:v>
                </c:pt>
              </c:strCache>
            </c:strRef>
          </c:tx>
          <c:spPr>
            <a:gradFill rotWithShape="1">
              <a:gsLst>
                <a:gs pos="0">
                  <a:schemeClr val="dk1">
                    <a:tint val="30000"/>
                    <a:satMod val="103000"/>
                    <a:lumMod val="102000"/>
                    <a:tint val="94000"/>
                  </a:schemeClr>
                </a:gs>
                <a:gs pos="50000">
                  <a:schemeClr val="dk1">
                    <a:tint val="30000"/>
                    <a:satMod val="110000"/>
                    <a:lumMod val="100000"/>
                    <a:shade val="100000"/>
                  </a:schemeClr>
                </a:gs>
                <a:gs pos="100000">
                  <a:schemeClr val="dk1">
                    <a:tint val="3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Sheet1!$M$2</c:f>
              <c:numCache>
                <c:formatCode>General</c:formatCode>
                <c:ptCount val="1"/>
                <c:pt idx="0">
                  <c:v>763</c:v>
                </c:pt>
              </c:numCache>
            </c:numRef>
          </c:val>
          <c:extLst>
            <c:ext xmlns:c16="http://schemas.microsoft.com/office/drawing/2014/chart" uri="{C3380CC4-5D6E-409C-BE32-E72D297353CC}">
              <c16:uniqueId val="{0000000B-93D7-B14D-9AF4-1856041AF062}"/>
            </c:ext>
          </c:extLst>
        </c:ser>
        <c:ser>
          <c:idx val="12"/>
          <c:order val="12"/>
          <c:tx>
            <c:strRef>
              <c:f>Sheet1!$N$1</c:f>
              <c:strCache>
                <c:ptCount val="1"/>
                <c:pt idx="0">
                  <c:v>27</c:v>
                </c:pt>
              </c:strCache>
            </c:strRef>
          </c:tx>
          <c:spPr>
            <a:gradFill rotWithShape="1">
              <a:gsLst>
                <a:gs pos="0">
                  <a:schemeClr val="dk1">
                    <a:tint val="60000"/>
                    <a:satMod val="103000"/>
                    <a:lumMod val="102000"/>
                    <a:tint val="94000"/>
                  </a:schemeClr>
                </a:gs>
                <a:gs pos="50000">
                  <a:schemeClr val="dk1">
                    <a:tint val="60000"/>
                    <a:satMod val="110000"/>
                    <a:lumMod val="100000"/>
                    <a:shade val="100000"/>
                  </a:schemeClr>
                </a:gs>
                <a:gs pos="100000">
                  <a:schemeClr val="dk1">
                    <a:tint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Sheet1!$N$2</c:f>
              <c:numCache>
                <c:formatCode>General</c:formatCode>
                <c:ptCount val="1"/>
                <c:pt idx="0">
                  <c:v>795</c:v>
                </c:pt>
              </c:numCache>
            </c:numRef>
          </c:val>
          <c:extLst>
            <c:ext xmlns:c16="http://schemas.microsoft.com/office/drawing/2014/chart" uri="{C3380CC4-5D6E-409C-BE32-E72D297353CC}">
              <c16:uniqueId val="{0000000C-93D7-B14D-9AF4-1856041AF062}"/>
            </c:ext>
          </c:extLst>
        </c:ser>
        <c:ser>
          <c:idx val="13"/>
          <c:order val="13"/>
          <c:tx>
            <c:strRef>
              <c:f>Sheet1!$O$1</c:f>
              <c:strCache>
                <c:ptCount val="1"/>
                <c:pt idx="0">
                  <c:v>28</c:v>
                </c:pt>
              </c:strCache>
            </c:strRef>
          </c:tx>
          <c:spPr>
            <a:gradFill rotWithShape="1">
              <a:gsLst>
                <a:gs pos="0">
                  <a:schemeClr val="dk1">
                    <a:tint val="80000"/>
                    <a:satMod val="103000"/>
                    <a:lumMod val="102000"/>
                    <a:tint val="94000"/>
                  </a:schemeClr>
                </a:gs>
                <a:gs pos="50000">
                  <a:schemeClr val="dk1">
                    <a:tint val="80000"/>
                    <a:satMod val="110000"/>
                    <a:lumMod val="100000"/>
                    <a:shade val="100000"/>
                  </a:schemeClr>
                </a:gs>
                <a:gs pos="100000">
                  <a:schemeClr val="dk1">
                    <a:tint val="8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Sheet1!$O$2</c:f>
              <c:numCache>
                <c:formatCode>General</c:formatCode>
                <c:ptCount val="1"/>
                <c:pt idx="0">
                  <c:v>825</c:v>
                </c:pt>
              </c:numCache>
            </c:numRef>
          </c:val>
          <c:extLst>
            <c:ext xmlns:c16="http://schemas.microsoft.com/office/drawing/2014/chart" uri="{C3380CC4-5D6E-409C-BE32-E72D297353CC}">
              <c16:uniqueId val="{0000000D-93D7-B14D-9AF4-1856041AF062}"/>
            </c:ext>
          </c:extLst>
        </c:ser>
        <c:ser>
          <c:idx val="14"/>
          <c:order val="14"/>
          <c:tx>
            <c:strRef>
              <c:f>Sheet1!$P$1</c:f>
              <c:strCache>
                <c:ptCount val="1"/>
                <c:pt idx="0">
                  <c:v>29</c:v>
                </c:pt>
              </c:strCache>
            </c:strRef>
          </c:tx>
          <c:spPr>
            <a:gradFill rotWithShape="1">
              <a:gsLst>
                <a:gs pos="0">
                  <a:schemeClr val="dk1">
                    <a:tint val="88500"/>
                    <a:satMod val="103000"/>
                    <a:lumMod val="102000"/>
                    <a:tint val="94000"/>
                  </a:schemeClr>
                </a:gs>
                <a:gs pos="50000">
                  <a:schemeClr val="dk1">
                    <a:tint val="88500"/>
                    <a:satMod val="110000"/>
                    <a:lumMod val="100000"/>
                    <a:shade val="100000"/>
                  </a:schemeClr>
                </a:gs>
                <a:gs pos="100000">
                  <a:schemeClr val="dk1">
                    <a:tint val="885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Sheet1!$P$2</c:f>
              <c:numCache>
                <c:formatCode>General</c:formatCode>
                <c:ptCount val="1"/>
                <c:pt idx="0">
                  <c:v>840</c:v>
                </c:pt>
              </c:numCache>
            </c:numRef>
          </c:val>
          <c:extLst>
            <c:ext xmlns:c16="http://schemas.microsoft.com/office/drawing/2014/chart" uri="{C3380CC4-5D6E-409C-BE32-E72D297353CC}">
              <c16:uniqueId val="{0000000E-93D7-B14D-9AF4-1856041AF062}"/>
            </c:ext>
          </c:extLst>
        </c:ser>
        <c:ser>
          <c:idx val="15"/>
          <c:order val="15"/>
          <c:tx>
            <c:strRef>
              <c:f>Sheet1!$Q$1</c:f>
              <c:strCache>
                <c:ptCount val="1"/>
                <c:pt idx="0">
                  <c:v>30</c:v>
                </c:pt>
              </c:strCache>
            </c:strRef>
          </c:tx>
          <c:spPr>
            <a:gradFill rotWithShape="1">
              <a:gsLst>
                <a:gs pos="0">
                  <a:schemeClr val="dk1">
                    <a:tint val="55000"/>
                    <a:satMod val="103000"/>
                    <a:lumMod val="102000"/>
                    <a:tint val="94000"/>
                  </a:schemeClr>
                </a:gs>
                <a:gs pos="50000">
                  <a:schemeClr val="dk1">
                    <a:tint val="55000"/>
                    <a:satMod val="110000"/>
                    <a:lumMod val="100000"/>
                    <a:shade val="100000"/>
                  </a:schemeClr>
                </a:gs>
                <a:gs pos="100000">
                  <a:schemeClr val="dk1">
                    <a:tint val="55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Sheet1!$Q$2</c:f>
              <c:numCache>
                <c:formatCode>General</c:formatCode>
                <c:ptCount val="1"/>
                <c:pt idx="0">
                  <c:v>877</c:v>
                </c:pt>
              </c:numCache>
            </c:numRef>
          </c:val>
          <c:extLst>
            <c:ext xmlns:c16="http://schemas.microsoft.com/office/drawing/2014/chart" uri="{C3380CC4-5D6E-409C-BE32-E72D297353CC}">
              <c16:uniqueId val="{0000000F-93D7-B14D-9AF4-1856041AF062}"/>
            </c:ext>
          </c:extLst>
        </c:ser>
        <c:ser>
          <c:idx val="16"/>
          <c:order val="16"/>
          <c:tx>
            <c:strRef>
              <c:f>Sheet1!$R$1</c:f>
              <c:strCache>
                <c:ptCount val="1"/>
                <c:pt idx="0">
                  <c:v>元</c:v>
                </c:pt>
              </c:strCache>
            </c:strRef>
          </c:tx>
          <c:spPr>
            <a:gradFill rotWithShape="1">
              <a:gsLst>
                <a:gs pos="0">
                  <a:schemeClr val="dk1">
                    <a:tint val="75000"/>
                    <a:satMod val="103000"/>
                    <a:lumMod val="102000"/>
                    <a:tint val="94000"/>
                  </a:schemeClr>
                </a:gs>
                <a:gs pos="50000">
                  <a:schemeClr val="dk1">
                    <a:tint val="75000"/>
                    <a:satMod val="110000"/>
                    <a:lumMod val="100000"/>
                    <a:shade val="100000"/>
                  </a:schemeClr>
                </a:gs>
                <a:gs pos="100000">
                  <a:schemeClr val="dk1">
                    <a:tint val="75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Sheet1!$R$2</c:f>
              <c:numCache>
                <c:formatCode>General</c:formatCode>
                <c:ptCount val="1"/>
                <c:pt idx="0">
                  <c:v>936</c:v>
                </c:pt>
              </c:numCache>
            </c:numRef>
          </c:val>
          <c:extLst>
            <c:ext xmlns:c16="http://schemas.microsoft.com/office/drawing/2014/chart" uri="{C3380CC4-5D6E-409C-BE32-E72D297353CC}">
              <c16:uniqueId val="{00000010-93D7-B14D-9AF4-1856041AF062}"/>
            </c:ext>
          </c:extLst>
        </c:ser>
        <c:ser>
          <c:idx val="17"/>
          <c:order val="17"/>
          <c:tx>
            <c:strRef>
              <c:f>Sheet1!$S$1</c:f>
              <c:strCache>
                <c:ptCount val="1"/>
                <c:pt idx="0">
                  <c:v>2</c:v>
                </c:pt>
              </c:strCache>
            </c:strRef>
          </c:tx>
          <c:spPr>
            <a:gradFill rotWithShape="1">
              <a:gsLst>
                <a:gs pos="0">
                  <a:schemeClr val="dk1">
                    <a:tint val="98500"/>
                    <a:satMod val="103000"/>
                    <a:lumMod val="102000"/>
                    <a:tint val="94000"/>
                  </a:schemeClr>
                </a:gs>
                <a:gs pos="50000">
                  <a:schemeClr val="dk1">
                    <a:tint val="98500"/>
                    <a:satMod val="110000"/>
                    <a:lumMod val="100000"/>
                    <a:shade val="100000"/>
                  </a:schemeClr>
                </a:gs>
                <a:gs pos="100000">
                  <a:schemeClr val="dk1">
                    <a:tint val="985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Sheet1!$S$2</c:f>
              <c:numCache>
                <c:formatCode>General</c:formatCode>
                <c:ptCount val="1"/>
                <c:pt idx="0">
                  <c:v>784</c:v>
                </c:pt>
              </c:numCache>
            </c:numRef>
          </c:val>
          <c:extLst>
            <c:ext xmlns:c16="http://schemas.microsoft.com/office/drawing/2014/chart" uri="{C3380CC4-5D6E-409C-BE32-E72D297353CC}">
              <c16:uniqueId val="{00000011-93D7-B14D-9AF4-1856041AF062}"/>
            </c:ext>
          </c:extLst>
        </c:ser>
        <c:ser>
          <c:idx val="18"/>
          <c:order val="18"/>
          <c:tx>
            <c:strRef>
              <c:f>Sheet1!$T$1</c:f>
              <c:strCache>
                <c:ptCount val="1"/>
                <c:pt idx="0">
                  <c:v>3</c:v>
                </c:pt>
              </c:strCache>
            </c:strRef>
          </c:tx>
          <c:spPr>
            <a:gradFill rotWithShape="1">
              <a:gsLst>
                <a:gs pos="0">
                  <a:schemeClr val="dk1">
                    <a:tint val="30000"/>
                    <a:satMod val="103000"/>
                    <a:lumMod val="102000"/>
                    <a:tint val="94000"/>
                  </a:schemeClr>
                </a:gs>
                <a:gs pos="50000">
                  <a:schemeClr val="dk1">
                    <a:tint val="30000"/>
                    <a:satMod val="110000"/>
                    <a:lumMod val="100000"/>
                    <a:shade val="100000"/>
                  </a:schemeClr>
                </a:gs>
                <a:gs pos="100000">
                  <a:schemeClr val="dk1">
                    <a:tint val="3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Sheet1!$T$2</c:f>
              <c:numCache>
                <c:formatCode>General</c:formatCode>
                <c:ptCount val="1"/>
                <c:pt idx="0">
                  <c:v>753</c:v>
                </c:pt>
              </c:numCache>
            </c:numRef>
          </c:val>
          <c:extLst>
            <c:ext xmlns:c16="http://schemas.microsoft.com/office/drawing/2014/chart" uri="{C3380CC4-5D6E-409C-BE32-E72D297353CC}">
              <c16:uniqueId val="{00000013-93D7-B14D-9AF4-1856041AF062}"/>
            </c:ext>
          </c:extLst>
        </c:ser>
        <c:ser>
          <c:idx val="19"/>
          <c:order val="19"/>
          <c:tx>
            <c:strRef>
              <c:f>Sheet1!$U$1</c:f>
              <c:strCache>
                <c:ptCount val="1"/>
                <c:pt idx="0">
                  <c:v>4</c:v>
                </c:pt>
              </c:strCache>
            </c:strRef>
          </c:tx>
          <c:spPr>
            <a:gradFill rotWithShape="1">
              <a:gsLst>
                <a:gs pos="0">
                  <a:schemeClr val="dk1">
                    <a:tint val="60000"/>
                    <a:satMod val="103000"/>
                    <a:lumMod val="102000"/>
                    <a:tint val="94000"/>
                  </a:schemeClr>
                </a:gs>
                <a:gs pos="50000">
                  <a:schemeClr val="dk1">
                    <a:tint val="60000"/>
                    <a:satMod val="110000"/>
                    <a:lumMod val="100000"/>
                    <a:shade val="100000"/>
                  </a:schemeClr>
                </a:gs>
                <a:gs pos="100000">
                  <a:schemeClr val="dk1">
                    <a:tint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カテゴリ 1</c:v>
                </c:pt>
              </c:strCache>
            </c:strRef>
          </c:cat>
          <c:val>
            <c:numRef>
              <c:f>Sheet1!$U$2</c:f>
              <c:numCache>
                <c:formatCode>General</c:formatCode>
                <c:ptCount val="1"/>
                <c:pt idx="0">
                  <c:v>803</c:v>
                </c:pt>
              </c:numCache>
            </c:numRef>
          </c:val>
          <c:extLst>
            <c:ext xmlns:c16="http://schemas.microsoft.com/office/drawing/2014/chart" uri="{C3380CC4-5D6E-409C-BE32-E72D297353CC}">
              <c16:uniqueId val="{00000014-93D7-B14D-9AF4-1856041AF062}"/>
            </c:ext>
          </c:extLst>
        </c:ser>
        <c:dLbls>
          <c:dLblPos val="outEnd"/>
          <c:showLegendKey val="0"/>
          <c:showVal val="1"/>
          <c:showCatName val="0"/>
          <c:showSerName val="0"/>
          <c:showPercent val="0"/>
          <c:showBubbleSize val="0"/>
        </c:dLbls>
        <c:gapWidth val="500"/>
        <c:overlap val="-100"/>
        <c:axId val="494122464"/>
        <c:axId val="494124192"/>
      </c:barChart>
      <c:catAx>
        <c:axId val="494122464"/>
        <c:scaling>
          <c:orientation val="minMax"/>
        </c:scaling>
        <c:delete val="1"/>
        <c:axPos val="b"/>
        <c:numFmt formatCode="General" sourceLinked="1"/>
        <c:majorTickMark val="none"/>
        <c:minorTickMark val="none"/>
        <c:tickLblPos val="nextTo"/>
        <c:crossAx val="494124192"/>
        <c:crosses val="autoZero"/>
        <c:auto val="1"/>
        <c:lblAlgn val="ctr"/>
        <c:lblOffset val="100"/>
        <c:noMultiLvlLbl val="0"/>
      </c:catAx>
      <c:valAx>
        <c:axId val="49412419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2"/>
                </a:solidFill>
                <a:latin typeface="+mn-lt"/>
                <a:ea typeface="+mn-ea"/>
                <a:cs typeface="+mn-cs"/>
              </a:defRPr>
            </a:pPr>
            <a:endParaRPr lang="ja-JP"/>
          </a:p>
        </c:txPr>
        <c:crossAx val="494122464"/>
        <c:crosses val="autoZero"/>
        <c:crossBetween val="between"/>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n-US" altLang="ja-JP" sz="1100" b="1" dirty="0"/>
              <a:t>【</a:t>
            </a:r>
            <a:r>
              <a:rPr lang="ja-JP" altLang="en-US" sz="1100" b="1"/>
              <a:t>脳・心臓疾患に係る支給決定（認定）件数の推移</a:t>
            </a:r>
            <a:r>
              <a:rPr lang="en-US" altLang="ja-JP" sz="1100" b="1" dirty="0"/>
              <a:t>】</a:t>
            </a:r>
            <a:endParaRPr lang="ja-JP" altLang="en-US" sz="1100" b="1"/>
          </a:p>
        </c:rich>
      </c:tx>
      <c:layout>
        <c:manualLayout>
          <c:xMode val="edge"/>
          <c:yMode val="edge"/>
          <c:x val="0.1546636269575434"/>
          <c:y val="1.6035633619021543E-2"/>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7023060870175191E-2"/>
          <c:y val="0.12954140402704845"/>
          <c:w val="0.9080326184171299"/>
          <c:h val="0.72752007242550742"/>
        </c:manualLayout>
      </c:layout>
      <c:barChart>
        <c:barDir val="col"/>
        <c:grouping val="clustered"/>
        <c:varyColors val="0"/>
        <c:ser>
          <c:idx val="0"/>
          <c:order val="0"/>
          <c:tx>
            <c:strRef>
              <c:f>Sheet1!$B$1</c:f>
              <c:strCache>
                <c:ptCount val="1"/>
                <c:pt idx="0">
                  <c:v>支給決定件数</c:v>
                </c:pt>
              </c:strCache>
            </c:strRef>
          </c:tx>
          <c:spPr>
            <a:solidFill>
              <a:schemeClr val="dk1">
                <a:tint val="885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元</c:v>
                </c:pt>
                <c:pt idx="17">
                  <c:v>2</c:v>
                </c:pt>
                <c:pt idx="18">
                  <c:v>3</c:v>
                </c:pt>
                <c:pt idx="19">
                  <c:v>4</c:v>
                </c:pt>
              </c:strCache>
            </c:strRef>
          </c:cat>
          <c:val>
            <c:numRef>
              <c:f>Sheet1!$B$2:$B$21</c:f>
              <c:numCache>
                <c:formatCode>General</c:formatCode>
                <c:ptCount val="20"/>
                <c:pt idx="0">
                  <c:v>314</c:v>
                </c:pt>
                <c:pt idx="1">
                  <c:v>294</c:v>
                </c:pt>
                <c:pt idx="2">
                  <c:v>330</c:v>
                </c:pt>
                <c:pt idx="3">
                  <c:v>355</c:v>
                </c:pt>
                <c:pt idx="4">
                  <c:v>392</c:v>
                </c:pt>
                <c:pt idx="5">
                  <c:v>377</c:v>
                </c:pt>
                <c:pt idx="6">
                  <c:v>293</c:v>
                </c:pt>
                <c:pt idx="7">
                  <c:v>285</c:v>
                </c:pt>
                <c:pt idx="8">
                  <c:v>310</c:v>
                </c:pt>
                <c:pt idx="9">
                  <c:v>338</c:v>
                </c:pt>
                <c:pt idx="10">
                  <c:v>306</c:v>
                </c:pt>
                <c:pt idx="11">
                  <c:v>277</c:v>
                </c:pt>
                <c:pt idx="12">
                  <c:v>251</c:v>
                </c:pt>
                <c:pt idx="13">
                  <c:v>260</c:v>
                </c:pt>
                <c:pt idx="14">
                  <c:v>253</c:v>
                </c:pt>
                <c:pt idx="15">
                  <c:v>238</c:v>
                </c:pt>
                <c:pt idx="16">
                  <c:v>216</c:v>
                </c:pt>
                <c:pt idx="17">
                  <c:v>194</c:v>
                </c:pt>
                <c:pt idx="18">
                  <c:v>172</c:v>
                </c:pt>
                <c:pt idx="19">
                  <c:v>194</c:v>
                </c:pt>
              </c:numCache>
            </c:numRef>
          </c:val>
          <c:extLst>
            <c:ext xmlns:c16="http://schemas.microsoft.com/office/drawing/2014/chart" uri="{C3380CC4-5D6E-409C-BE32-E72D297353CC}">
              <c16:uniqueId val="{00000000-4BDE-2446-A4BC-D90F31FCA42E}"/>
            </c:ext>
          </c:extLst>
        </c:ser>
        <c:ser>
          <c:idx val="1"/>
          <c:order val="1"/>
          <c:tx>
            <c:strRef>
              <c:f>Sheet1!$C$1</c:f>
              <c:strCache>
                <c:ptCount val="1"/>
                <c:pt idx="0">
                  <c:v>支給決定件数（うち死亡）</c:v>
                </c:pt>
              </c:strCache>
            </c:strRef>
          </c:tx>
          <c:spPr>
            <a:solidFill>
              <a:schemeClr val="dk1">
                <a:tint val="55000"/>
              </a:schemeClr>
            </a:solidFill>
            <a:ln>
              <a:noFill/>
            </a:ln>
            <a:effectLst/>
          </c:spPr>
          <c:invertIfNegative val="0"/>
          <c:dLbls>
            <c:dLbl>
              <c:idx val="6"/>
              <c:spPr>
                <a:noFill/>
                <a:ln>
                  <a:noFill/>
                </a:ln>
                <a:effectLst/>
              </c:spPr>
              <c:txPr>
                <a:bodyPr rot="0" spcFirstLastPara="1" vertOverflow="ellipsis" vert="horz" wrap="square" lIns="38100" tIns="19050" rIns="38100" bIns="19050" anchor="b" anchorCtr="1">
                  <a:spAutoFit/>
                </a:bodyPr>
                <a:lstStyle/>
                <a:p>
                  <a:pPr algn="r">
                    <a:defRPr sz="5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4BDE-2446-A4BC-D90F31FCA42E}"/>
                </c:ext>
              </c:extLst>
            </c:dLbl>
            <c:spPr>
              <a:noFill/>
              <a:ln>
                <a:noFill/>
              </a:ln>
              <a:effectLst/>
            </c:spPr>
            <c:txPr>
              <a:bodyPr rot="0" spcFirstLastPara="1" vertOverflow="ellipsis" vert="horz" wrap="square" lIns="38100" tIns="19050" rIns="38100" bIns="19050" anchor="ctr" anchorCtr="0">
                <a:spAutoFit/>
              </a:bodyPr>
              <a:lstStyle/>
              <a:p>
                <a:pPr algn="r">
                  <a:defRPr sz="5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元</c:v>
                </c:pt>
                <c:pt idx="17">
                  <c:v>2</c:v>
                </c:pt>
                <c:pt idx="18">
                  <c:v>3</c:v>
                </c:pt>
                <c:pt idx="19">
                  <c:v>4</c:v>
                </c:pt>
              </c:strCache>
            </c:strRef>
          </c:cat>
          <c:val>
            <c:numRef>
              <c:f>Sheet1!$C$2:$C$21</c:f>
              <c:numCache>
                <c:formatCode>General</c:formatCode>
                <c:ptCount val="20"/>
                <c:pt idx="0">
                  <c:v>158</c:v>
                </c:pt>
                <c:pt idx="1">
                  <c:v>150</c:v>
                </c:pt>
                <c:pt idx="2">
                  <c:v>157</c:v>
                </c:pt>
                <c:pt idx="3">
                  <c:v>147</c:v>
                </c:pt>
                <c:pt idx="4">
                  <c:v>142</c:v>
                </c:pt>
                <c:pt idx="5">
                  <c:v>158</c:v>
                </c:pt>
                <c:pt idx="6">
                  <c:v>106</c:v>
                </c:pt>
                <c:pt idx="7">
                  <c:v>113</c:v>
                </c:pt>
                <c:pt idx="8">
                  <c:v>121</c:v>
                </c:pt>
                <c:pt idx="9">
                  <c:v>123</c:v>
                </c:pt>
                <c:pt idx="10">
                  <c:v>133</c:v>
                </c:pt>
                <c:pt idx="11">
                  <c:v>121</c:v>
                </c:pt>
                <c:pt idx="12">
                  <c:v>96</c:v>
                </c:pt>
                <c:pt idx="13">
                  <c:v>107</c:v>
                </c:pt>
                <c:pt idx="14">
                  <c:v>92</c:v>
                </c:pt>
                <c:pt idx="15">
                  <c:v>82</c:v>
                </c:pt>
                <c:pt idx="16">
                  <c:v>86</c:v>
                </c:pt>
                <c:pt idx="17">
                  <c:v>67</c:v>
                </c:pt>
                <c:pt idx="18">
                  <c:v>57</c:v>
                </c:pt>
                <c:pt idx="19">
                  <c:v>54</c:v>
                </c:pt>
              </c:numCache>
            </c:numRef>
          </c:val>
          <c:extLst>
            <c:ext xmlns:c16="http://schemas.microsoft.com/office/drawing/2014/chart" uri="{C3380CC4-5D6E-409C-BE32-E72D297353CC}">
              <c16:uniqueId val="{00000001-4BDE-2446-A4BC-D90F31FCA42E}"/>
            </c:ext>
          </c:extLst>
        </c:ser>
        <c:dLbls>
          <c:dLblPos val="outEnd"/>
          <c:showLegendKey val="0"/>
          <c:showVal val="1"/>
          <c:showCatName val="0"/>
          <c:showSerName val="0"/>
          <c:showPercent val="0"/>
          <c:showBubbleSize val="0"/>
        </c:dLbls>
        <c:gapWidth val="39"/>
        <c:overlap val="-40"/>
        <c:axId val="781735856"/>
        <c:axId val="1771922383"/>
      </c:barChart>
      <c:catAx>
        <c:axId val="78173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771922383"/>
        <c:crosses val="autoZero"/>
        <c:auto val="1"/>
        <c:lblAlgn val="ctr"/>
        <c:lblOffset val="100"/>
        <c:noMultiLvlLbl val="0"/>
      </c:catAx>
      <c:valAx>
        <c:axId val="17719223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81735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ltLang="ja-JP" sz="1200" dirty="0"/>
              <a:t>【</a:t>
            </a:r>
            <a:r>
              <a:rPr lang="ja-JP" altLang="en-US" sz="1200"/>
              <a:t>精神障害に係る労災請求件数の推移</a:t>
            </a:r>
            <a:r>
              <a:rPr lang="en-US" altLang="ja-JP" sz="1200" dirty="0"/>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系列 1</c:v>
                </c:pt>
              </c:strCache>
            </c:strRef>
          </c:tx>
          <c:spPr>
            <a:solidFill>
              <a:schemeClr val="dk1">
                <a:tint val="885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元</c:v>
                </c:pt>
                <c:pt idx="17">
                  <c:v>2</c:v>
                </c:pt>
                <c:pt idx="18">
                  <c:v>3</c:v>
                </c:pt>
                <c:pt idx="19">
                  <c:v>4</c:v>
                </c:pt>
              </c:strCache>
            </c:strRef>
          </c:cat>
          <c:val>
            <c:numRef>
              <c:f>Sheet1!$B$2:$B$21</c:f>
              <c:numCache>
                <c:formatCode>General</c:formatCode>
                <c:ptCount val="20"/>
                <c:pt idx="0">
                  <c:v>447</c:v>
                </c:pt>
                <c:pt idx="1">
                  <c:v>524</c:v>
                </c:pt>
                <c:pt idx="2">
                  <c:v>656</c:v>
                </c:pt>
                <c:pt idx="3">
                  <c:v>819</c:v>
                </c:pt>
                <c:pt idx="4">
                  <c:v>952</c:v>
                </c:pt>
                <c:pt idx="5">
                  <c:v>927</c:v>
                </c:pt>
                <c:pt idx="6">
                  <c:v>1136</c:v>
                </c:pt>
                <c:pt idx="7">
                  <c:v>1181</c:v>
                </c:pt>
                <c:pt idx="8">
                  <c:v>1272</c:v>
                </c:pt>
                <c:pt idx="9">
                  <c:v>1257</c:v>
                </c:pt>
                <c:pt idx="10">
                  <c:v>1409</c:v>
                </c:pt>
                <c:pt idx="11">
                  <c:v>1456</c:v>
                </c:pt>
                <c:pt idx="12">
                  <c:v>1515</c:v>
                </c:pt>
                <c:pt idx="13">
                  <c:v>1586</c:v>
                </c:pt>
                <c:pt idx="14">
                  <c:v>1732</c:v>
                </c:pt>
                <c:pt idx="15">
                  <c:v>1820</c:v>
                </c:pt>
                <c:pt idx="16">
                  <c:v>2060</c:v>
                </c:pt>
                <c:pt idx="17">
                  <c:v>2051</c:v>
                </c:pt>
                <c:pt idx="18">
                  <c:v>2346</c:v>
                </c:pt>
                <c:pt idx="19">
                  <c:v>2683</c:v>
                </c:pt>
              </c:numCache>
            </c:numRef>
          </c:val>
          <c:extLst>
            <c:ext xmlns:c16="http://schemas.microsoft.com/office/drawing/2014/chart" uri="{C3380CC4-5D6E-409C-BE32-E72D297353CC}">
              <c16:uniqueId val="{00000000-448A-904B-A2CD-943D1C91D428}"/>
            </c:ext>
          </c:extLst>
        </c:ser>
        <c:dLbls>
          <c:dLblPos val="outEnd"/>
          <c:showLegendKey val="0"/>
          <c:showVal val="1"/>
          <c:showCatName val="0"/>
          <c:showSerName val="0"/>
          <c:showPercent val="0"/>
          <c:showBubbleSize val="0"/>
        </c:dLbls>
        <c:gapWidth val="219"/>
        <c:axId val="528906368"/>
        <c:axId val="528578208"/>
      </c:barChart>
      <c:catAx>
        <c:axId val="52890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8578208"/>
        <c:crosses val="autoZero"/>
        <c:auto val="1"/>
        <c:lblAlgn val="ctr"/>
        <c:lblOffset val="100"/>
        <c:noMultiLvlLbl val="0"/>
      </c:catAx>
      <c:valAx>
        <c:axId val="528578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528906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ltLang="ja-JP" sz="1200" dirty="0"/>
              <a:t>【</a:t>
            </a:r>
            <a:r>
              <a:rPr lang="ja-JP" altLang="en-US" sz="1200"/>
              <a:t>精神障害に係る支給決定</a:t>
            </a:r>
            <a:r>
              <a:rPr lang="en-US" altLang="ja-JP" sz="1200" dirty="0"/>
              <a:t>(</a:t>
            </a:r>
            <a:r>
              <a:rPr lang="ja-JP" altLang="en-US" sz="1200"/>
              <a:t>認定</a:t>
            </a:r>
            <a:r>
              <a:rPr lang="en-US" altLang="ja-JP" sz="1200" dirty="0"/>
              <a:t>)</a:t>
            </a:r>
            <a:r>
              <a:rPr lang="ja-JP" altLang="en-US" sz="1200"/>
              <a:t>件数の推移</a:t>
            </a:r>
            <a:r>
              <a:rPr lang="en-US" altLang="ja-JP" sz="1200" dirty="0"/>
              <a:t>】</a:t>
            </a:r>
            <a:endParaRPr lang="ja-JP" altLang="en-US" sz="120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支給決定件数</c:v>
                </c:pt>
              </c:strCache>
            </c:strRef>
          </c:tx>
          <c:spPr>
            <a:solidFill>
              <a:schemeClr val="dk1">
                <a:tint val="885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元</c:v>
                </c:pt>
                <c:pt idx="17">
                  <c:v>2</c:v>
                </c:pt>
                <c:pt idx="18">
                  <c:v>3</c:v>
                </c:pt>
                <c:pt idx="19">
                  <c:v>4</c:v>
                </c:pt>
              </c:strCache>
            </c:strRef>
          </c:cat>
          <c:val>
            <c:numRef>
              <c:f>Sheet1!$B$2:$B$21</c:f>
              <c:numCache>
                <c:formatCode>General</c:formatCode>
                <c:ptCount val="20"/>
                <c:pt idx="0">
                  <c:v>108</c:v>
                </c:pt>
                <c:pt idx="1">
                  <c:v>130</c:v>
                </c:pt>
                <c:pt idx="2">
                  <c:v>127</c:v>
                </c:pt>
                <c:pt idx="3">
                  <c:v>205</c:v>
                </c:pt>
                <c:pt idx="4">
                  <c:v>268</c:v>
                </c:pt>
                <c:pt idx="5">
                  <c:v>269</c:v>
                </c:pt>
                <c:pt idx="6">
                  <c:v>234</c:v>
                </c:pt>
                <c:pt idx="7">
                  <c:v>308</c:v>
                </c:pt>
                <c:pt idx="8">
                  <c:v>325</c:v>
                </c:pt>
                <c:pt idx="9">
                  <c:v>475</c:v>
                </c:pt>
                <c:pt idx="10">
                  <c:v>436</c:v>
                </c:pt>
                <c:pt idx="11">
                  <c:v>497</c:v>
                </c:pt>
                <c:pt idx="12">
                  <c:v>472</c:v>
                </c:pt>
                <c:pt idx="13">
                  <c:v>498</c:v>
                </c:pt>
                <c:pt idx="14">
                  <c:v>506</c:v>
                </c:pt>
                <c:pt idx="15">
                  <c:v>465</c:v>
                </c:pt>
                <c:pt idx="16">
                  <c:v>509</c:v>
                </c:pt>
                <c:pt idx="17">
                  <c:v>608</c:v>
                </c:pt>
                <c:pt idx="18">
                  <c:v>629</c:v>
                </c:pt>
                <c:pt idx="19">
                  <c:v>710</c:v>
                </c:pt>
              </c:numCache>
            </c:numRef>
          </c:val>
          <c:extLst>
            <c:ext xmlns:c16="http://schemas.microsoft.com/office/drawing/2014/chart" uri="{C3380CC4-5D6E-409C-BE32-E72D297353CC}">
              <c16:uniqueId val="{00000000-5DDD-5642-AA4E-15187E9192B1}"/>
            </c:ext>
          </c:extLst>
        </c:ser>
        <c:ser>
          <c:idx val="1"/>
          <c:order val="1"/>
          <c:tx>
            <c:strRef>
              <c:f>Sheet1!$C$1</c:f>
              <c:strCache>
                <c:ptCount val="1"/>
                <c:pt idx="0">
                  <c:v>支給決定件数(うち自殺(未遂を含む))</c:v>
                </c:pt>
              </c:strCache>
            </c:strRef>
          </c:tx>
          <c:spPr>
            <a:solidFill>
              <a:schemeClr val="dk1">
                <a:tint val="5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元</c:v>
                </c:pt>
                <c:pt idx="17">
                  <c:v>2</c:v>
                </c:pt>
                <c:pt idx="18">
                  <c:v>3</c:v>
                </c:pt>
                <c:pt idx="19">
                  <c:v>4</c:v>
                </c:pt>
              </c:strCache>
            </c:strRef>
          </c:cat>
          <c:val>
            <c:numRef>
              <c:f>Sheet1!$C$2:$C$21</c:f>
              <c:numCache>
                <c:formatCode>General</c:formatCode>
                <c:ptCount val="20"/>
                <c:pt idx="0">
                  <c:v>40</c:v>
                </c:pt>
                <c:pt idx="1">
                  <c:v>45</c:v>
                </c:pt>
                <c:pt idx="2">
                  <c:v>42</c:v>
                </c:pt>
                <c:pt idx="3">
                  <c:v>66</c:v>
                </c:pt>
                <c:pt idx="4">
                  <c:v>81</c:v>
                </c:pt>
                <c:pt idx="5">
                  <c:v>66</c:v>
                </c:pt>
                <c:pt idx="6">
                  <c:v>63</c:v>
                </c:pt>
                <c:pt idx="7">
                  <c:v>65</c:v>
                </c:pt>
                <c:pt idx="8">
                  <c:v>66</c:v>
                </c:pt>
                <c:pt idx="9">
                  <c:v>93</c:v>
                </c:pt>
                <c:pt idx="10">
                  <c:v>63</c:v>
                </c:pt>
                <c:pt idx="11">
                  <c:v>99</c:v>
                </c:pt>
                <c:pt idx="12">
                  <c:v>93</c:v>
                </c:pt>
                <c:pt idx="13">
                  <c:v>84</c:v>
                </c:pt>
                <c:pt idx="14">
                  <c:v>98</c:v>
                </c:pt>
                <c:pt idx="15">
                  <c:v>76</c:v>
                </c:pt>
                <c:pt idx="16">
                  <c:v>88</c:v>
                </c:pt>
                <c:pt idx="17">
                  <c:v>81</c:v>
                </c:pt>
                <c:pt idx="18">
                  <c:v>79</c:v>
                </c:pt>
                <c:pt idx="19">
                  <c:v>67</c:v>
                </c:pt>
              </c:numCache>
            </c:numRef>
          </c:val>
          <c:extLst>
            <c:ext xmlns:c16="http://schemas.microsoft.com/office/drawing/2014/chart" uri="{C3380CC4-5D6E-409C-BE32-E72D297353CC}">
              <c16:uniqueId val="{00000001-5DDD-5642-AA4E-15187E9192B1}"/>
            </c:ext>
          </c:extLst>
        </c:ser>
        <c:dLbls>
          <c:dLblPos val="outEnd"/>
          <c:showLegendKey val="0"/>
          <c:showVal val="1"/>
          <c:showCatName val="0"/>
          <c:showSerName val="0"/>
          <c:showPercent val="0"/>
          <c:showBubbleSize val="0"/>
        </c:dLbls>
        <c:gapWidth val="61"/>
        <c:overlap val="-27"/>
        <c:axId val="60101616"/>
        <c:axId val="60103344"/>
      </c:barChart>
      <c:catAx>
        <c:axId val="6010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0103344"/>
        <c:crosses val="autoZero"/>
        <c:auto val="1"/>
        <c:lblAlgn val="ctr"/>
        <c:lblOffset val="100"/>
        <c:noMultiLvlLbl val="0"/>
      </c:catAx>
      <c:valAx>
        <c:axId val="6010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60101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sz="1600"/>
              <a:t>■週労働時間</a:t>
            </a:r>
            <a:r>
              <a:rPr lang="en-US" altLang="ja-JP" sz="1600" dirty="0"/>
              <a:t>60</a:t>
            </a:r>
            <a:r>
              <a:rPr lang="ja-JP" altLang="en-US" sz="1600"/>
              <a:t>時間以上の雇用者の割合の推移</a:t>
            </a:r>
            <a:endParaRPr lang="en-US" altLang="ja-JP" sz="1600" dirty="0"/>
          </a:p>
          <a:p>
            <a:pPr>
              <a:defRPr/>
            </a:pPr>
            <a:r>
              <a:rPr lang="en-US" altLang="ja-JP" sz="1400" dirty="0"/>
              <a:t>(</a:t>
            </a:r>
            <a:r>
              <a:rPr lang="ja-JP" altLang="en-US" sz="1400"/>
              <a:t>週間就業時間</a:t>
            </a:r>
            <a:r>
              <a:rPr lang="en-US" altLang="ja-JP" sz="1400" dirty="0"/>
              <a:t>40</a:t>
            </a:r>
            <a:r>
              <a:rPr lang="ja-JP" altLang="en-US" sz="1400"/>
              <a:t>時間以上の雇用者に占める割合</a:t>
            </a:r>
            <a:r>
              <a:rPr lang="en-US" altLang="ja-JP" sz="1400" dirty="0"/>
              <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Sheet1!$A$2:$A$10</c:f>
              <c:strCache>
                <c:ptCount val="9"/>
                <c:pt idx="0">
                  <c:v>平成26年</c:v>
                </c:pt>
                <c:pt idx="1">
                  <c:v>27年</c:v>
                </c:pt>
                <c:pt idx="2">
                  <c:v>28年</c:v>
                </c:pt>
                <c:pt idx="3">
                  <c:v>29年</c:v>
                </c:pt>
                <c:pt idx="4">
                  <c:v>30年</c:v>
                </c:pt>
                <c:pt idx="5">
                  <c:v>令和元年</c:v>
                </c:pt>
                <c:pt idx="6">
                  <c:v>2年</c:v>
                </c:pt>
                <c:pt idx="7">
                  <c:v>3年</c:v>
                </c:pt>
                <c:pt idx="8">
                  <c:v>4年</c:v>
                </c:pt>
              </c:strCache>
            </c:strRef>
          </c:cat>
          <c:val>
            <c:numRef>
              <c:f>Sheet1!$B$2:$B$10</c:f>
              <c:numCache>
                <c:formatCode>0.00%</c:formatCode>
                <c:ptCount val="9"/>
                <c:pt idx="0" formatCode="0%">
                  <c:v>0.14000000000000001</c:v>
                </c:pt>
                <c:pt idx="1">
                  <c:v>0.13300000000000001</c:v>
                </c:pt>
                <c:pt idx="2">
                  <c:v>0.126</c:v>
                </c:pt>
                <c:pt idx="3">
                  <c:v>0.121</c:v>
                </c:pt>
                <c:pt idx="4">
                  <c:v>0.11600000000000001</c:v>
                </c:pt>
                <c:pt idx="5">
                  <c:v>0.109</c:v>
                </c:pt>
                <c:pt idx="6" formatCode="0%">
                  <c:v>0.09</c:v>
                </c:pt>
                <c:pt idx="7">
                  <c:v>8.7999999999999995E-2</c:v>
                </c:pt>
                <c:pt idx="8">
                  <c:v>8.8999999999999996E-2</c:v>
                </c:pt>
              </c:numCache>
            </c:numRef>
          </c:val>
          <c:smooth val="0"/>
          <c:extLst>
            <c:ext xmlns:c16="http://schemas.microsoft.com/office/drawing/2014/chart" uri="{C3380CC4-5D6E-409C-BE32-E72D297353CC}">
              <c16:uniqueId val="{00000000-8825-E044-93E1-FE45F73773D7}"/>
            </c:ext>
          </c:extLst>
        </c:ser>
        <c:dLbls>
          <c:showLegendKey val="0"/>
          <c:showVal val="0"/>
          <c:showCatName val="0"/>
          <c:showSerName val="0"/>
          <c:showPercent val="0"/>
          <c:showBubbleSize val="0"/>
        </c:dLbls>
        <c:marker val="1"/>
        <c:smooth val="0"/>
        <c:axId val="1881359855"/>
        <c:axId val="1881361583"/>
      </c:lineChart>
      <c:catAx>
        <c:axId val="1881359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881361583"/>
        <c:crosses val="autoZero"/>
        <c:auto val="1"/>
        <c:lblAlgn val="ctr"/>
        <c:lblOffset val="100"/>
        <c:noMultiLvlLbl val="0"/>
      </c:catAx>
      <c:valAx>
        <c:axId val="1881361583"/>
        <c:scaling>
          <c:orientation val="minMax"/>
          <c:max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881359855"/>
        <c:crosses val="autoZero"/>
        <c:crossBetween val="between"/>
        <c:minorUnit val="0.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284768211920529"/>
          <c:y val="0"/>
          <c:w val="0.61986754966887403"/>
          <c:h val="1"/>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9F7A542-86DA-0907-3B83-90B4383BDD32}"/>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1012AFC-F068-8B88-5FE8-AD5CAF9FF650}"/>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A03A261C-D727-4DEB-AC34-06F4B3EC306C}" type="datetimeFigureOut">
              <a:rPr kumimoji="1" lang="ja-JP" altLang="en-US" smtClean="0"/>
              <a:t>2023/11/20</a:t>
            </a:fld>
            <a:endParaRPr kumimoji="1" lang="ja-JP" altLang="en-US"/>
          </a:p>
        </p:txBody>
      </p:sp>
      <p:sp>
        <p:nvSpPr>
          <p:cNvPr id="4" name="フッター プレースホルダー 3">
            <a:extLst>
              <a:ext uri="{FF2B5EF4-FFF2-40B4-BE49-F238E27FC236}">
                <a16:creationId xmlns:a16="http://schemas.microsoft.com/office/drawing/2014/main" id="{BFB05D71-9BE4-B1C4-E467-555E718771D0}"/>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646B2FAA-79E6-92E0-7469-30771BB632E5}"/>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7EEA656E-7A5E-4804-B93F-0908D9B02524}" type="slidenum">
              <a:rPr kumimoji="1" lang="ja-JP" altLang="en-US" smtClean="0"/>
              <a:t>‹#›</a:t>
            </a:fld>
            <a:endParaRPr kumimoji="1" lang="ja-JP" altLang="en-US"/>
          </a:p>
        </p:txBody>
      </p:sp>
    </p:spTree>
    <p:extLst>
      <p:ext uri="{BB962C8B-B14F-4D97-AF65-F5344CB8AC3E}">
        <p14:creationId xmlns:p14="http://schemas.microsoft.com/office/powerpoint/2010/main" val="11979890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8B3FBE52-22F1-4D61-9582-110ACEFFB485}" type="datetimeFigureOut">
              <a:rPr kumimoji="1" lang="ja-JP" altLang="en-US" smtClean="0"/>
              <a:t>2023/11/20</a:t>
            </a:fld>
            <a:endParaRPr kumimoji="1" lang="ja-JP" altLang="en-US"/>
          </a:p>
        </p:txBody>
      </p:sp>
      <p:sp>
        <p:nvSpPr>
          <p:cNvPr id="4" name="スライド イメージ プレースホルダー 3"/>
          <p:cNvSpPr>
            <a:spLocks noGrp="1" noRot="1" noChangeAspect="1"/>
          </p:cNvSpPr>
          <p:nvPr>
            <p:ph type="sldImg" idx="2"/>
          </p:nvPr>
        </p:nvSpPr>
        <p:spPr>
          <a:xfrm>
            <a:off x="1014413" y="1233488"/>
            <a:ext cx="47069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80D24821-8630-4C3D-962A-04892FB17D1D}" type="slidenum">
              <a:rPr kumimoji="1" lang="ja-JP" altLang="en-US" smtClean="0"/>
              <a:t>‹#›</a:t>
            </a:fld>
            <a:endParaRPr kumimoji="1" lang="ja-JP" altLang="en-US"/>
          </a:p>
        </p:txBody>
      </p:sp>
    </p:spTree>
    <p:extLst>
      <p:ext uri="{BB962C8B-B14F-4D97-AF65-F5344CB8AC3E}">
        <p14:creationId xmlns:p14="http://schemas.microsoft.com/office/powerpoint/2010/main" val="274824308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96397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6549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19906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14413" y="1233488"/>
            <a:ext cx="4706937" cy="3328987"/>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88456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14413" y="1233488"/>
            <a:ext cx="4706937" cy="3328987"/>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43094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878530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スライド番号プレースホルダー 2">
            <a:extLst>
              <a:ext uri="{FF2B5EF4-FFF2-40B4-BE49-F238E27FC236}">
                <a16:creationId xmlns:a16="http://schemas.microsoft.com/office/drawing/2014/main" id="{1A0D90A8-F417-3504-5130-81D561251A4A}"/>
              </a:ext>
            </a:extLst>
          </p:cNvPr>
          <p:cNvSpPr>
            <a:spLocks noGrp="1"/>
          </p:cNvSpPr>
          <p:nvPr>
            <p:ph type="sldNum" sz="quarter" idx="4"/>
          </p:nvPr>
        </p:nvSpPr>
        <p:spPr>
          <a:xfrm>
            <a:off x="8286751" y="7158037"/>
            <a:ext cx="2405062" cy="401638"/>
          </a:xfrm>
          <a:prstGeom prst="rect">
            <a:avLst/>
          </a:prstGeom>
        </p:spPr>
        <p:txBody>
          <a:bodyPr vert="horz" lIns="91440" tIns="45720" rIns="91440" bIns="45720" rtlCol="0" anchor="ctr"/>
          <a:lstStyle>
            <a:lvl1pPr algn="r">
              <a:defRPr sz="1320" b="1">
                <a:solidFill>
                  <a:schemeClr val="tx1">
                    <a:tint val="75000"/>
                  </a:schemeClr>
                </a:solidFill>
                <a:latin typeface="游ゴシック" panose="020B0400000000000000" pitchFamily="50" charset="-128"/>
                <a:ea typeface="游ゴシック" panose="020B0400000000000000" pitchFamily="50" charset="-128"/>
              </a:defRPr>
            </a:lvl1pPr>
          </a:lstStyle>
          <a:p>
            <a:fld id="{D3820996-99A6-45B1-B0B6-BCD4CC5F84A1}" type="slidenum">
              <a:rPr lang="ja-JP" altLang="en-US" smtClean="0"/>
              <a:pPr/>
              <a:t>‹#›</a:t>
            </a:fld>
            <a:endParaRPr lang="ja-JP" altLang="en-US" dirty="0"/>
          </a:p>
        </p:txBody>
      </p:sp>
    </p:spTree>
    <p:extLst>
      <p:ext uri="{BB962C8B-B14F-4D97-AF65-F5344CB8AC3E}">
        <p14:creationId xmlns:p14="http://schemas.microsoft.com/office/powerpoint/2010/main" val="97548889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B8C4B81-CE80-F7D3-3D6B-D6E8EC0E2E94}"/>
              </a:ext>
            </a:extLst>
          </p:cNvPr>
          <p:cNvSpPr>
            <a:spLocks noGrp="1"/>
          </p:cNvSpPr>
          <p:nvPr>
            <p:ph type="title"/>
          </p:nvPr>
        </p:nvSpPr>
        <p:spPr>
          <a:xfrm>
            <a:off x="735014" y="403225"/>
            <a:ext cx="9221787" cy="14605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4" name="テキスト プレースホルダー 3">
            <a:extLst>
              <a:ext uri="{FF2B5EF4-FFF2-40B4-BE49-F238E27FC236}">
                <a16:creationId xmlns:a16="http://schemas.microsoft.com/office/drawing/2014/main" id="{44172D91-8E9A-BF0A-4D6C-90C2A3FCADF9}"/>
              </a:ext>
            </a:extLst>
          </p:cNvPr>
          <p:cNvSpPr>
            <a:spLocks noGrp="1"/>
          </p:cNvSpPr>
          <p:nvPr>
            <p:ph type="body" idx="1"/>
          </p:nvPr>
        </p:nvSpPr>
        <p:spPr>
          <a:xfrm>
            <a:off x="735014" y="2012950"/>
            <a:ext cx="9221787" cy="47958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86F5514-EECF-7088-8F37-F2EE396E1A5F}"/>
              </a:ext>
            </a:extLst>
          </p:cNvPr>
          <p:cNvSpPr>
            <a:spLocks noGrp="1"/>
          </p:cNvSpPr>
          <p:nvPr>
            <p:ph type="dt" sz="half" idx="2"/>
          </p:nvPr>
        </p:nvSpPr>
        <p:spPr>
          <a:xfrm>
            <a:off x="735013" y="7007225"/>
            <a:ext cx="2405062" cy="401638"/>
          </a:xfrm>
          <a:prstGeom prst="rect">
            <a:avLst/>
          </a:prstGeom>
        </p:spPr>
        <p:txBody>
          <a:bodyPr vert="horz" lIns="91440" tIns="45720" rIns="91440" bIns="45720" rtlCol="0" anchor="ctr"/>
          <a:lstStyle>
            <a:lvl1pPr algn="l">
              <a:defRPr sz="1131">
                <a:solidFill>
                  <a:schemeClr val="tx1">
                    <a:tint val="75000"/>
                  </a:schemeClr>
                </a:solidFill>
              </a:defRPr>
            </a:lvl1pPr>
          </a:lstStyle>
          <a:p>
            <a:endParaRPr kumimoji="1" lang="ja-JP" altLang="en-US"/>
          </a:p>
        </p:txBody>
      </p:sp>
      <p:sp>
        <p:nvSpPr>
          <p:cNvPr id="7" name="フッター プレースホルダー 6">
            <a:extLst>
              <a:ext uri="{FF2B5EF4-FFF2-40B4-BE49-F238E27FC236}">
                <a16:creationId xmlns:a16="http://schemas.microsoft.com/office/drawing/2014/main" id="{7EDC376F-1D82-36D4-0AAA-B39D4D7D1328}"/>
              </a:ext>
            </a:extLst>
          </p:cNvPr>
          <p:cNvSpPr>
            <a:spLocks noGrp="1"/>
          </p:cNvSpPr>
          <p:nvPr>
            <p:ph type="ftr" sz="quarter" idx="3"/>
          </p:nvPr>
        </p:nvSpPr>
        <p:spPr>
          <a:xfrm>
            <a:off x="3541714" y="7007225"/>
            <a:ext cx="3608387" cy="401638"/>
          </a:xfrm>
          <a:prstGeom prst="rect">
            <a:avLst/>
          </a:prstGeom>
        </p:spPr>
        <p:txBody>
          <a:bodyPr vert="horz" lIns="91440" tIns="45720" rIns="91440" bIns="45720" rtlCol="0" anchor="ctr"/>
          <a:lstStyle>
            <a:lvl1pPr algn="ctr">
              <a:defRPr sz="1131">
                <a:solidFill>
                  <a:schemeClr val="tx1">
                    <a:tint val="75000"/>
                  </a:schemeClr>
                </a:solidFill>
              </a:defRPr>
            </a:lvl1pPr>
          </a:lstStyle>
          <a:p>
            <a:endParaRPr kumimoji="1" lang="ja-JP" altLang="en-US"/>
          </a:p>
        </p:txBody>
      </p:sp>
      <p:sp>
        <p:nvSpPr>
          <p:cNvPr id="8" name="スライド番号プレースホルダー 7">
            <a:extLst>
              <a:ext uri="{FF2B5EF4-FFF2-40B4-BE49-F238E27FC236}">
                <a16:creationId xmlns:a16="http://schemas.microsoft.com/office/drawing/2014/main" id="{56A1CBE1-37FB-DFE7-3F4D-47C8A72FB165}"/>
              </a:ext>
            </a:extLst>
          </p:cNvPr>
          <p:cNvSpPr>
            <a:spLocks noGrp="1"/>
          </p:cNvSpPr>
          <p:nvPr>
            <p:ph type="sldNum" sz="quarter" idx="4"/>
          </p:nvPr>
        </p:nvSpPr>
        <p:spPr>
          <a:xfrm>
            <a:off x="7551738" y="7007225"/>
            <a:ext cx="2405062" cy="401638"/>
          </a:xfrm>
          <a:prstGeom prst="rect">
            <a:avLst/>
          </a:prstGeom>
        </p:spPr>
        <p:txBody>
          <a:bodyPr vert="horz" lIns="91440" tIns="45720" rIns="91440" bIns="45720" rtlCol="0" anchor="ctr"/>
          <a:lstStyle>
            <a:lvl1pPr algn="r">
              <a:defRPr sz="1131">
                <a:solidFill>
                  <a:schemeClr val="tx1">
                    <a:tint val="75000"/>
                  </a:schemeClr>
                </a:solidFill>
              </a:defRPr>
            </a:lvl1pPr>
          </a:lstStyle>
          <a:p>
            <a:fld id="{620C0CC6-3871-4737-A75A-475111A74BAF}" type="slidenum">
              <a:rPr kumimoji="1" lang="ja-JP" altLang="en-US" smtClean="0"/>
              <a:t>‹#›</a:t>
            </a:fld>
            <a:endParaRPr kumimoji="1" lang="ja-JP" altLang="en-US"/>
          </a:p>
        </p:txBody>
      </p:sp>
    </p:spTree>
    <p:extLst>
      <p:ext uri="{BB962C8B-B14F-4D97-AF65-F5344CB8AC3E}">
        <p14:creationId xmlns:p14="http://schemas.microsoft.com/office/powerpoint/2010/main" val="3722293355"/>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950188" rtl="0" eaLnBrk="1" latinLnBrk="0" hangingPunct="1">
        <a:lnSpc>
          <a:spcPct val="90000"/>
        </a:lnSpc>
        <a:spcBef>
          <a:spcPct val="0"/>
        </a:spcBef>
        <a:buNone/>
        <a:defRPr kumimoji="1" sz="4572" kern="1200">
          <a:solidFill>
            <a:schemeClr val="tx1"/>
          </a:solidFill>
          <a:latin typeface="+mj-lt"/>
          <a:ea typeface="+mj-ea"/>
          <a:cs typeface="+mj-cs"/>
        </a:defRPr>
      </a:lvl1pPr>
    </p:titleStyle>
    <p:bodyStyle>
      <a:lvl1pPr marL="237547" indent="-237547" algn="l" defTabSz="950188" rtl="0" eaLnBrk="1" latinLnBrk="0" hangingPunct="1">
        <a:lnSpc>
          <a:spcPct val="90000"/>
        </a:lnSpc>
        <a:spcBef>
          <a:spcPts val="1039"/>
        </a:spcBef>
        <a:buFont typeface="Arial" panose="020B0604020202020204" pitchFamily="34" charset="0"/>
        <a:buChar char="•"/>
        <a:defRPr kumimoji="1" sz="2909" kern="1200">
          <a:solidFill>
            <a:schemeClr val="tx1"/>
          </a:solidFill>
          <a:latin typeface="+mn-lt"/>
          <a:ea typeface="+mn-ea"/>
          <a:cs typeface="+mn-cs"/>
        </a:defRPr>
      </a:lvl1pPr>
      <a:lvl2pPr marL="712641" indent="-237547" algn="l" defTabSz="950188" rtl="0" eaLnBrk="1" latinLnBrk="0" hangingPunct="1">
        <a:lnSpc>
          <a:spcPct val="90000"/>
        </a:lnSpc>
        <a:spcBef>
          <a:spcPts val="519"/>
        </a:spcBef>
        <a:buFont typeface="Arial" panose="020B0604020202020204" pitchFamily="34" charset="0"/>
        <a:buChar char="•"/>
        <a:defRPr kumimoji="1" sz="2494" kern="1200">
          <a:solidFill>
            <a:schemeClr val="tx1"/>
          </a:solidFill>
          <a:latin typeface="+mn-lt"/>
          <a:ea typeface="+mn-ea"/>
          <a:cs typeface="+mn-cs"/>
        </a:defRPr>
      </a:lvl2pPr>
      <a:lvl3pPr marL="1187735" indent="-237547" algn="l" defTabSz="950188" rtl="0" eaLnBrk="1" latinLnBrk="0" hangingPunct="1">
        <a:lnSpc>
          <a:spcPct val="90000"/>
        </a:lnSpc>
        <a:spcBef>
          <a:spcPts val="519"/>
        </a:spcBef>
        <a:buFont typeface="Arial" panose="020B0604020202020204" pitchFamily="34" charset="0"/>
        <a:buChar char="•"/>
        <a:defRPr kumimoji="1" sz="2079" kern="1200">
          <a:solidFill>
            <a:schemeClr val="tx1"/>
          </a:solidFill>
          <a:latin typeface="+mn-lt"/>
          <a:ea typeface="+mn-ea"/>
          <a:cs typeface="+mn-cs"/>
        </a:defRPr>
      </a:lvl3pPr>
      <a:lvl4pPr marL="1662829" indent="-237547" algn="l" defTabSz="950188" rtl="0" eaLnBrk="1" latinLnBrk="0" hangingPunct="1">
        <a:lnSpc>
          <a:spcPct val="90000"/>
        </a:lnSpc>
        <a:spcBef>
          <a:spcPts val="519"/>
        </a:spcBef>
        <a:buFont typeface="Arial" panose="020B0604020202020204" pitchFamily="34" charset="0"/>
        <a:buChar char="•"/>
        <a:defRPr kumimoji="1" sz="1870" kern="1200">
          <a:solidFill>
            <a:schemeClr val="tx1"/>
          </a:solidFill>
          <a:latin typeface="+mn-lt"/>
          <a:ea typeface="+mn-ea"/>
          <a:cs typeface="+mn-cs"/>
        </a:defRPr>
      </a:lvl4pPr>
      <a:lvl5pPr marL="2137923" indent="-237547" algn="l" defTabSz="950188" rtl="0" eaLnBrk="1" latinLnBrk="0" hangingPunct="1">
        <a:lnSpc>
          <a:spcPct val="90000"/>
        </a:lnSpc>
        <a:spcBef>
          <a:spcPts val="519"/>
        </a:spcBef>
        <a:buFont typeface="Arial" panose="020B0604020202020204" pitchFamily="34" charset="0"/>
        <a:buChar char="•"/>
        <a:defRPr kumimoji="1" sz="1870" kern="1200">
          <a:solidFill>
            <a:schemeClr val="tx1"/>
          </a:solidFill>
          <a:latin typeface="+mn-lt"/>
          <a:ea typeface="+mn-ea"/>
          <a:cs typeface="+mn-cs"/>
        </a:defRPr>
      </a:lvl5pPr>
      <a:lvl6pPr marL="2613017" indent="-237547" algn="l" defTabSz="950188" rtl="0" eaLnBrk="1" latinLnBrk="0" hangingPunct="1">
        <a:lnSpc>
          <a:spcPct val="90000"/>
        </a:lnSpc>
        <a:spcBef>
          <a:spcPts val="519"/>
        </a:spcBef>
        <a:buFont typeface="Arial" panose="020B0604020202020204" pitchFamily="34" charset="0"/>
        <a:buChar char="•"/>
        <a:defRPr kumimoji="1" sz="1870" kern="1200">
          <a:solidFill>
            <a:schemeClr val="tx1"/>
          </a:solidFill>
          <a:latin typeface="+mn-lt"/>
          <a:ea typeface="+mn-ea"/>
          <a:cs typeface="+mn-cs"/>
        </a:defRPr>
      </a:lvl6pPr>
      <a:lvl7pPr marL="3088111" indent="-237547" algn="l" defTabSz="950188" rtl="0" eaLnBrk="1" latinLnBrk="0" hangingPunct="1">
        <a:lnSpc>
          <a:spcPct val="90000"/>
        </a:lnSpc>
        <a:spcBef>
          <a:spcPts val="519"/>
        </a:spcBef>
        <a:buFont typeface="Arial" panose="020B0604020202020204" pitchFamily="34" charset="0"/>
        <a:buChar char="•"/>
        <a:defRPr kumimoji="1" sz="1870" kern="1200">
          <a:solidFill>
            <a:schemeClr val="tx1"/>
          </a:solidFill>
          <a:latin typeface="+mn-lt"/>
          <a:ea typeface="+mn-ea"/>
          <a:cs typeface="+mn-cs"/>
        </a:defRPr>
      </a:lvl7pPr>
      <a:lvl8pPr marL="3563205" indent="-237547" algn="l" defTabSz="950188" rtl="0" eaLnBrk="1" latinLnBrk="0" hangingPunct="1">
        <a:lnSpc>
          <a:spcPct val="90000"/>
        </a:lnSpc>
        <a:spcBef>
          <a:spcPts val="519"/>
        </a:spcBef>
        <a:buFont typeface="Arial" panose="020B0604020202020204" pitchFamily="34" charset="0"/>
        <a:buChar char="•"/>
        <a:defRPr kumimoji="1" sz="1870" kern="1200">
          <a:solidFill>
            <a:schemeClr val="tx1"/>
          </a:solidFill>
          <a:latin typeface="+mn-lt"/>
          <a:ea typeface="+mn-ea"/>
          <a:cs typeface="+mn-cs"/>
        </a:defRPr>
      </a:lvl8pPr>
      <a:lvl9pPr marL="4038299" indent="-237547" algn="l" defTabSz="950188" rtl="0" eaLnBrk="1" latinLnBrk="0" hangingPunct="1">
        <a:lnSpc>
          <a:spcPct val="90000"/>
        </a:lnSpc>
        <a:spcBef>
          <a:spcPts val="519"/>
        </a:spcBef>
        <a:buFont typeface="Arial" panose="020B0604020202020204" pitchFamily="34" charset="0"/>
        <a:buChar char="•"/>
        <a:defRPr kumimoji="1" sz="1870" kern="1200">
          <a:solidFill>
            <a:schemeClr val="tx1"/>
          </a:solidFill>
          <a:latin typeface="+mn-lt"/>
          <a:ea typeface="+mn-ea"/>
          <a:cs typeface="+mn-cs"/>
        </a:defRPr>
      </a:lvl9pPr>
    </p:bodyStyle>
    <p:otherStyle>
      <a:defPPr>
        <a:defRPr lang="en-US"/>
      </a:defPPr>
      <a:lvl1pPr marL="0" algn="l" defTabSz="950188" rtl="0" eaLnBrk="1" latinLnBrk="0" hangingPunct="1">
        <a:defRPr kumimoji="1" sz="1870" kern="1200">
          <a:solidFill>
            <a:schemeClr val="tx1"/>
          </a:solidFill>
          <a:latin typeface="+mn-lt"/>
          <a:ea typeface="+mn-ea"/>
          <a:cs typeface="+mn-cs"/>
        </a:defRPr>
      </a:lvl1pPr>
      <a:lvl2pPr marL="475094" algn="l" defTabSz="950188" rtl="0" eaLnBrk="1" latinLnBrk="0" hangingPunct="1">
        <a:defRPr kumimoji="1" sz="1870" kern="1200">
          <a:solidFill>
            <a:schemeClr val="tx1"/>
          </a:solidFill>
          <a:latin typeface="+mn-lt"/>
          <a:ea typeface="+mn-ea"/>
          <a:cs typeface="+mn-cs"/>
        </a:defRPr>
      </a:lvl2pPr>
      <a:lvl3pPr marL="950188" algn="l" defTabSz="950188" rtl="0" eaLnBrk="1" latinLnBrk="0" hangingPunct="1">
        <a:defRPr kumimoji="1" sz="1870" kern="1200">
          <a:solidFill>
            <a:schemeClr val="tx1"/>
          </a:solidFill>
          <a:latin typeface="+mn-lt"/>
          <a:ea typeface="+mn-ea"/>
          <a:cs typeface="+mn-cs"/>
        </a:defRPr>
      </a:lvl3pPr>
      <a:lvl4pPr marL="1425282" algn="l" defTabSz="950188" rtl="0" eaLnBrk="1" latinLnBrk="0" hangingPunct="1">
        <a:defRPr kumimoji="1" sz="1870" kern="1200">
          <a:solidFill>
            <a:schemeClr val="tx1"/>
          </a:solidFill>
          <a:latin typeface="+mn-lt"/>
          <a:ea typeface="+mn-ea"/>
          <a:cs typeface="+mn-cs"/>
        </a:defRPr>
      </a:lvl4pPr>
      <a:lvl5pPr marL="1900376" algn="l" defTabSz="950188" rtl="0" eaLnBrk="1" latinLnBrk="0" hangingPunct="1">
        <a:defRPr kumimoji="1" sz="1870" kern="1200">
          <a:solidFill>
            <a:schemeClr val="tx1"/>
          </a:solidFill>
          <a:latin typeface="+mn-lt"/>
          <a:ea typeface="+mn-ea"/>
          <a:cs typeface="+mn-cs"/>
        </a:defRPr>
      </a:lvl5pPr>
      <a:lvl6pPr marL="2375470" algn="l" defTabSz="950188" rtl="0" eaLnBrk="1" latinLnBrk="0" hangingPunct="1">
        <a:defRPr kumimoji="1" sz="1870" kern="1200">
          <a:solidFill>
            <a:schemeClr val="tx1"/>
          </a:solidFill>
          <a:latin typeface="+mn-lt"/>
          <a:ea typeface="+mn-ea"/>
          <a:cs typeface="+mn-cs"/>
        </a:defRPr>
      </a:lvl6pPr>
      <a:lvl7pPr marL="2850564" algn="l" defTabSz="950188" rtl="0" eaLnBrk="1" latinLnBrk="0" hangingPunct="1">
        <a:defRPr kumimoji="1" sz="1870" kern="1200">
          <a:solidFill>
            <a:schemeClr val="tx1"/>
          </a:solidFill>
          <a:latin typeface="+mn-lt"/>
          <a:ea typeface="+mn-ea"/>
          <a:cs typeface="+mn-cs"/>
        </a:defRPr>
      </a:lvl7pPr>
      <a:lvl8pPr marL="3325658" algn="l" defTabSz="950188" rtl="0" eaLnBrk="1" latinLnBrk="0" hangingPunct="1">
        <a:defRPr kumimoji="1" sz="1870" kern="1200">
          <a:solidFill>
            <a:schemeClr val="tx1"/>
          </a:solidFill>
          <a:latin typeface="+mn-lt"/>
          <a:ea typeface="+mn-ea"/>
          <a:cs typeface="+mn-cs"/>
        </a:defRPr>
      </a:lvl8pPr>
      <a:lvl9pPr marL="3800751" algn="l" defTabSz="950188" rtl="0" eaLnBrk="1" latinLnBrk="0" hangingPunct="1">
        <a:defRPr kumimoji="1" sz="187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chart" Target="../charts/chart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3">
            <a:extLst>
              <a:ext uri="{FF2B5EF4-FFF2-40B4-BE49-F238E27FC236}">
                <a16:creationId xmlns:a16="http://schemas.microsoft.com/office/drawing/2014/main" id="{03482F3E-72A8-664A-98A0-F971A8E30CF2}"/>
              </a:ext>
            </a:extLst>
          </p:cNvPr>
          <p:cNvSpPr/>
          <p:nvPr/>
        </p:nvSpPr>
        <p:spPr>
          <a:xfrm>
            <a:off x="594467" y="305775"/>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defTabSz="862005">
              <a:defRPr/>
            </a:pPr>
            <a:endParaRPr sz="1697" dirty="0">
              <a:solidFill>
                <a:prstClr val="black"/>
              </a:solidFill>
              <a:latin typeface="HGMaruGothicMPRO" panose="020F0600000000000000" pitchFamily="34" charset="-128"/>
              <a:ea typeface="HGMaruGothicMPRO" panose="020F0600000000000000" pitchFamily="34" charset="-128"/>
            </a:endParaRPr>
          </a:p>
        </p:txBody>
      </p:sp>
      <p:sp>
        <p:nvSpPr>
          <p:cNvPr id="5" name="角丸四角形 4"/>
          <p:cNvSpPr/>
          <p:nvPr/>
        </p:nvSpPr>
        <p:spPr>
          <a:xfrm>
            <a:off x="593346" y="2465528"/>
            <a:ext cx="9504000" cy="4556367"/>
          </a:xfrm>
          <a:prstGeom prst="roundRect">
            <a:avLst>
              <a:gd name="adj" fmla="val 3225"/>
            </a:avLst>
          </a:prstGeom>
          <a:solidFill>
            <a:srgbClr val="CCECFF"/>
          </a:solidFill>
          <a:ln>
            <a:solidFill>
              <a:srgbClr val="1B93C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2005">
              <a:defRPr/>
            </a:pPr>
            <a:endParaRPr lang="ja-JP" altLang="en-US" sz="1697" dirty="0">
              <a:solidFill>
                <a:prstClr val="black"/>
              </a:solidFill>
              <a:latin typeface="Verdana"/>
              <a:ea typeface="ＭＳ ゴシック" panose="020B0609070205080204" pitchFamily="49" charset="-128"/>
            </a:endParaRPr>
          </a:p>
        </p:txBody>
      </p:sp>
      <p:sp>
        <p:nvSpPr>
          <p:cNvPr id="2" name="角丸四角形 1"/>
          <p:cNvSpPr/>
          <p:nvPr/>
        </p:nvSpPr>
        <p:spPr>
          <a:xfrm>
            <a:off x="593346" y="1298253"/>
            <a:ext cx="9504000" cy="747314"/>
          </a:xfrm>
          <a:prstGeom prst="roundRect">
            <a:avLst/>
          </a:prstGeom>
          <a:solidFill>
            <a:srgbClr val="CCECFF"/>
          </a:solidFill>
          <a:ln>
            <a:solidFill>
              <a:srgbClr val="1B93C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2005">
              <a:defRPr/>
            </a:pPr>
            <a:endParaRPr lang="ja-JP" altLang="en-US" sz="1697" dirty="0">
              <a:solidFill>
                <a:prstClr val="black"/>
              </a:solidFill>
              <a:latin typeface="Verdana"/>
              <a:ea typeface="ＭＳ ゴシック" panose="020B0609070205080204" pitchFamily="49" charset="-128"/>
            </a:endParaRPr>
          </a:p>
        </p:txBody>
      </p:sp>
      <p:sp>
        <p:nvSpPr>
          <p:cNvPr id="3" name="角丸四角形 2"/>
          <p:cNvSpPr/>
          <p:nvPr/>
        </p:nvSpPr>
        <p:spPr>
          <a:xfrm>
            <a:off x="596017" y="2157940"/>
            <a:ext cx="1607787" cy="316864"/>
          </a:xfrm>
          <a:prstGeom prst="roundRect">
            <a:avLst/>
          </a:prstGeom>
          <a:solidFill>
            <a:schemeClr val="bg1"/>
          </a:solidFill>
          <a:ln>
            <a:solidFill>
              <a:srgbClr val="1B93C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2005">
              <a:defRPr/>
            </a:pPr>
            <a:endParaRPr lang="ja-JP" altLang="en-US" sz="1697" dirty="0">
              <a:solidFill>
                <a:prstClr val="black"/>
              </a:solidFill>
              <a:latin typeface="Verdana"/>
              <a:ea typeface="ＭＳ ゴシック" panose="020B0609070205080204" pitchFamily="49" charset="-128"/>
            </a:endParaRPr>
          </a:p>
        </p:txBody>
      </p:sp>
      <p:sp>
        <p:nvSpPr>
          <p:cNvPr id="9" name="テキスト ボックス 8"/>
          <p:cNvSpPr txBox="1"/>
          <p:nvPr/>
        </p:nvSpPr>
        <p:spPr>
          <a:xfrm>
            <a:off x="710080" y="2131361"/>
            <a:ext cx="1575519" cy="353495"/>
          </a:xfrm>
          <a:prstGeom prst="rect">
            <a:avLst/>
          </a:prstGeom>
          <a:noFill/>
        </p:spPr>
        <p:txBody>
          <a:bodyPr wrap="square">
            <a:spAutoFit/>
          </a:bodyPr>
          <a:lstStyle/>
          <a:p>
            <a:pPr defTabSz="862005">
              <a:defRPr/>
            </a:pPr>
            <a:r>
              <a:rPr lang="ja-JP" altLang="en-US" sz="1697" dirty="0">
                <a:solidFill>
                  <a:prstClr val="black"/>
                </a:solidFill>
                <a:latin typeface="HG丸ｺﾞｼｯｸM-PRO" pitchFamily="50" charset="-128"/>
                <a:ea typeface="HG丸ｺﾞｼｯｸM-PRO" pitchFamily="50" charset="-128"/>
              </a:rPr>
              <a:t>アウトライン</a:t>
            </a:r>
          </a:p>
        </p:txBody>
      </p:sp>
      <p:sp>
        <p:nvSpPr>
          <p:cNvPr id="10" name="角丸四角形 9"/>
          <p:cNvSpPr/>
          <p:nvPr/>
        </p:nvSpPr>
        <p:spPr>
          <a:xfrm>
            <a:off x="596017" y="1056284"/>
            <a:ext cx="1607787" cy="316864"/>
          </a:xfrm>
          <a:prstGeom prst="roundRect">
            <a:avLst/>
          </a:prstGeom>
          <a:solidFill>
            <a:schemeClr val="bg1"/>
          </a:solidFill>
          <a:ln>
            <a:solidFill>
              <a:srgbClr val="1B93C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2005">
              <a:defRPr/>
            </a:pPr>
            <a:endParaRPr lang="ja-JP" altLang="en-US" sz="1697" dirty="0">
              <a:solidFill>
                <a:prstClr val="black"/>
              </a:solidFill>
              <a:latin typeface="Verdana"/>
              <a:ea typeface="ＭＳ ゴシック" panose="020B0609070205080204" pitchFamily="49" charset="-128"/>
            </a:endParaRPr>
          </a:p>
        </p:txBody>
      </p:sp>
      <p:sp>
        <p:nvSpPr>
          <p:cNvPr id="11" name="テキスト ボックス 10"/>
          <p:cNvSpPr txBox="1"/>
          <p:nvPr/>
        </p:nvSpPr>
        <p:spPr>
          <a:xfrm>
            <a:off x="864422" y="1023239"/>
            <a:ext cx="1055097" cy="353495"/>
          </a:xfrm>
          <a:prstGeom prst="rect">
            <a:avLst/>
          </a:prstGeom>
          <a:noFill/>
        </p:spPr>
        <p:txBody>
          <a:bodyPr wrap="none">
            <a:spAutoFit/>
          </a:bodyPr>
          <a:lstStyle/>
          <a:p>
            <a:pPr defTabSz="862005">
              <a:defRPr/>
            </a:pPr>
            <a:r>
              <a:rPr lang="ja-JP" altLang="en-US" sz="1697" dirty="0">
                <a:solidFill>
                  <a:prstClr val="black"/>
                </a:solidFill>
                <a:latin typeface="HG丸ｺﾞｼｯｸM-PRO" pitchFamily="50" charset="-128"/>
                <a:ea typeface="HG丸ｺﾞｼｯｸM-PRO" pitchFamily="50" charset="-128"/>
              </a:rPr>
              <a:t>概   　略</a:t>
            </a:r>
          </a:p>
        </p:txBody>
      </p:sp>
      <p:sp>
        <p:nvSpPr>
          <p:cNvPr id="13" name="object 7">
            <a:extLst>
              <a:ext uri="{FF2B5EF4-FFF2-40B4-BE49-F238E27FC236}">
                <a16:creationId xmlns:a16="http://schemas.microsoft.com/office/drawing/2014/main" id="{84E2029D-7BD0-8E4B-8531-84EB30475EAC}"/>
              </a:ext>
            </a:extLst>
          </p:cNvPr>
          <p:cNvSpPr txBox="1"/>
          <p:nvPr/>
        </p:nvSpPr>
        <p:spPr>
          <a:xfrm>
            <a:off x="1436622" y="3112681"/>
            <a:ext cx="6030193" cy="498046"/>
          </a:xfrm>
          <a:prstGeom prst="rect">
            <a:avLst/>
          </a:prstGeom>
        </p:spPr>
        <p:txBody>
          <a:bodyPr vert="horz" wrap="square" lIns="0" tIns="13169"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1972" defTabSz="862005">
              <a:defRPr/>
            </a:pPr>
            <a:r>
              <a:rPr lang="ja-JP" altLang="en-US" sz="1050" dirty="0">
                <a:solidFill>
                  <a:srgbClr val="0070C0"/>
                </a:solidFill>
                <a:latin typeface="HG丸ｺﾞｼｯｸM-PRO" pitchFamily="50" charset="-128"/>
                <a:ea typeface="HG丸ｺﾞｼｯｸM-PRO" pitchFamily="50" charset="-128"/>
                <a:cs typeface="A-OTF Shin Maru Go Pro"/>
              </a:rPr>
              <a:t>★★★</a:t>
            </a:r>
            <a:r>
              <a:rPr lang="en-US" altLang="ja-JP" sz="1050" dirty="0">
                <a:solidFill>
                  <a:prstClr val="black"/>
                </a:solidFill>
                <a:latin typeface="HG丸ｺﾞｼｯｸM-PRO" pitchFamily="50" charset="-128"/>
                <a:ea typeface="HG丸ｺﾞｼｯｸM-PRO" pitchFamily="50" charset="-128"/>
                <a:cs typeface="A-OTF Shin Maru Go Pro"/>
              </a:rPr>
              <a:t>…</a:t>
            </a:r>
            <a:r>
              <a:rPr lang="ja-JP" altLang="en-US" sz="1050" dirty="0">
                <a:solidFill>
                  <a:prstClr val="black"/>
                </a:solidFill>
                <a:latin typeface="HG丸ｺﾞｼｯｸM-PRO" pitchFamily="50" charset="-128"/>
                <a:ea typeface="HG丸ｺﾞｼｯｸM-PRO" pitchFamily="50" charset="-128"/>
                <a:cs typeface="A-OTF Shin Maru Go Pro"/>
              </a:rPr>
              <a:t>「労働法」等に関連する絶対知っておくべき重要なスライド</a:t>
            </a:r>
          </a:p>
          <a:p>
            <a:pPr marL="11972" defTabSz="862005">
              <a:defRPr/>
            </a:pPr>
            <a:r>
              <a:rPr lang="ja-JP" altLang="en-US" sz="1050" dirty="0">
                <a:solidFill>
                  <a:srgbClr val="0070C0"/>
                </a:solidFill>
                <a:latin typeface="HG丸ｺﾞｼｯｸM-PRO" pitchFamily="50" charset="-128"/>
                <a:ea typeface="HG丸ｺﾞｼｯｸM-PRO" pitchFamily="50" charset="-128"/>
                <a:cs typeface="A-OTF Shin Maru Go Pro"/>
              </a:rPr>
              <a:t>★★</a:t>
            </a:r>
            <a:r>
              <a:rPr lang="en-US" altLang="ja-JP" sz="1050" dirty="0">
                <a:solidFill>
                  <a:prstClr val="black"/>
                </a:solidFill>
                <a:latin typeface="HG丸ｺﾞｼｯｸM-PRO" pitchFamily="50" charset="-128"/>
                <a:ea typeface="HG丸ｺﾞｼｯｸM-PRO" pitchFamily="50" charset="-128"/>
                <a:cs typeface="A-OTF Shin Maru Go Pro"/>
              </a:rPr>
              <a:t>……</a:t>
            </a:r>
            <a:r>
              <a:rPr lang="ja-JP" altLang="en-US" sz="1050" dirty="0">
                <a:solidFill>
                  <a:prstClr val="black"/>
                </a:solidFill>
                <a:latin typeface="HG丸ｺﾞｼｯｸM-PRO" pitchFamily="50" charset="-128"/>
                <a:ea typeface="HG丸ｺﾞｼｯｸM-PRO" pitchFamily="50" charset="-128"/>
                <a:cs typeface="A-OTF Shin Maru Go Pro"/>
              </a:rPr>
              <a:t>知っておくとさらに良いデータや「労働法」等の補足的なスライド</a:t>
            </a:r>
          </a:p>
          <a:p>
            <a:pPr marL="11972" defTabSz="862005">
              <a:defRPr/>
            </a:pPr>
            <a:r>
              <a:rPr lang="ja-JP" altLang="en-US" sz="1050" dirty="0">
                <a:solidFill>
                  <a:srgbClr val="0070C0"/>
                </a:solidFill>
                <a:latin typeface="HG丸ｺﾞｼｯｸM-PRO" pitchFamily="50" charset="-128"/>
                <a:ea typeface="HG丸ｺﾞｼｯｸM-PRO" pitchFamily="50" charset="-128"/>
                <a:cs typeface="A-OTF Shin Maru Go Pro"/>
              </a:rPr>
              <a:t>★</a:t>
            </a:r>
            <a:r>
              <a:rPr lang="en-US" altLang="ja-JP" sz="1050" dirty="0">
                <a:solidFill>
                  <a:prstClr val="black"/>
                </a:solidFill>
                <a:latin typeface="HG丸ｺﾞｼｯｸM-PRO" pitchFamily="50" charset="-128"/>
                <a:ea typeface="HG丸ｺﾞｼｯｸM-PRO" pitchFamily="50" charset="-128"/>
                <a:cs typeface="A-OTF Shin Maru Go Pro"/>
              </a:rPr>
              <a:t>………</a:t>
            </a:r>
            <a:r>
              <a:rPr lang="ja-JP" altLang="en-US" sz="1050" dirty="0">
                <a:solidFill>
                  <a:prstClr val="black"/>
                </a:solidFill>
                <a:latin typeface="HG丸ｺﾞｼｯｸM-PRO" pitchFamily="50" charset="-128"/>
                <a:ea typeface="HG丸ｺﾞｼｯｸM-PRO" pitchFamily="50" charset="-128"/>
                <a:cs typeface="A-OTF Shin Maru Go Pro"/>
              </a:rPr>
              <a:t>データやクイズ、その他参考となる「労働法」等のスライド</a:t>
            </a:r>
            <a:endParaRPr sz="1050" dirty="0">
              <a:solidFill>
                <a:prstClr val="black"/>
              </a:solidFill>
              <a:latin typeface="HG丸ｺﾞｼｯｸM-PRO" pitchFamily="50" charset="-128"/>
              <a:ea typeface="HG丸ｺﾞｼｯｸM-PRO" pitchFamily="50" charset="-128"/>
              <a:cs typeface="A-OTF Shin Maru Go Pro"/>
            </a:endParaRPr>
          </a:p>
        </p:txBody>
      </p:sp>
      <p:sp>
        <p:nvSpPr>
          <p:cNvPr id="14" name="テキスト ボックス 17"/>
          <p:cNvSpPr txBox="1">
            <a:spLocks noChangeArrowheads="1"/>
          </p:cNvSpPr>
          <p:nvPr/>
        </p:nvSpPr>
        <p:spPr bwMode="auto">
          <a:xfrm>
            <a:off x="1348827" y="2714643"/>
            <a:ext cx="1415704" cy="276999"/>
          </a:xfrm>
          <a:prstGeom prst="rect">
            <a:avLst/>
          </a:prstGeom>
          <a:noFill/>
          <a:ln w="9525">
            <a:noFill/>
            <a:miter lim="800000"/>
            <a:headEnd/>
            <a:tailEnd/>
          </a:ln>
        </p:spPr>
        <p:txBody>
          <a:bodyPr wrap="square">
            <a:spAutoFit/>
          </a:bodyPr>
          <a:lstStyle/>
          <a:p>
            <a:pPr defTabSz="862005">
              <a:buFont typeface="Wingdings" pitchFamily="2" charset="2"/>
              <a:buChar char="p"/>
              <a:defRPr/>
            </a:pPr>
            <a:r>
              <a:rPr lang="ja-JP" altLang="en-US" sz="1200" dirty="0">
                <a:solidFill>
                  <a:prstClr val="black"/>
                </a:solidFill>
                <a:latin typeface="HG丸ｺﾞｼｯｸM-PRO" pitchFamily="50" charset="-128"/>
                <a:ea typeface="HG丸ｺﾞｼｯｸM-PRO" pitchFamily="50" charset="-128"/>
              </a:rPr>
              <a:t> 解説スライド　　</a:t>
            </a:r>
          </a:p>
        </p:txBody>
      </p:sp>
      <p:sp>
        <p:nvSpPr>
          <p:cNvPr id="15" name="テキスト ボックス 18"/>
          <p:cNvSpPr txBox="1">
            <a:spLocks noChangeArrowheads="1"/>
          </p:cNvSpPr>
          <p:nvPr/>
        </p:nvSpPr>
        <p:spPr bwMode="auto">
          <a:xfrm>
            <a:off x="5867019" y="2714643"/>
            <a:ext cx="1927131" cy="276999"/>
          </a:xfrm>
          <a:prstGeom prst="rect">
            <a:avLst/>
          </a:prstGeom>
          <a:noFill/>
          <a:ln w="9525">
            <a:noFill/>
            <a:miter lim="800000"/>
            <a:headEnd/>
            <a:tailEnd/>
          </a:ln>
        </p:spPr>
        <p:txBody>
          <a:bodyPr wrap="none">
            <a:spAutoFit/>
          </a:bodyPr>
          <a:lstStyle/>
          <a:p>
            <a:pPr defTabSz="862005">
              <a:buFont typeface="Wingdings" pitchFamily="2" charset="2"/>
              <a:buChar char="u"/>
              <a:defRPr/>
            </a:pPr>
            <a:r>
              <a:rPr lang="ja-JP" altLang="en-US" sz="1200" dirty="0">
                <a:solidFill>
                  <a:prstClr val="black"/>
                </a:solidFill>
                <a:latin typeface="HG丸ｺﾞｼｯｸM-PRO" pitchFamily="50" charset="-128"/>
                <a:ea typeface="HG丸ｺﾞｼｯｸM-PRO" pitchFamily="50" charset="-128"/>
              </a:rPr>
              <a:t> データ・スライド　　</a:t>
            </a:r>
          </a:p>
        </p:txBody>
      </p:sp>
      <p:sp>
        <p:nvSpPr>
          <p:cNvPr id="16" name="テキスト ボックス 19"/>
          <p:cNvSpPr txBox="1">
            <a:spLocks noChangeArrowheads="1"/>
          </p:cNvSpPr>
          <p:nvPr/>
        </p:nvSpPr>
        <p:spPr bwMode="auto">
          <a:xfrm>
            <a:off x="3079913" y="2714643"/>
            <a:ext cx="2737069" cy="276999"/>
          </a:xfrm>
          <a:prstGeom prst="rect">
            <a:avLst/>
          </a:prstGeom>
          <a:noFill/>
          <a:ln w="9525">
            <a:noFill/>
            <a:miter lim="800000"/>
            <a:headEnd/>
            <a:tailEnd/>
          </a:ln>
        </p:spPr>
        <p:txBody>
          <a:bodyPr wrap="square">
            <a:spAutoFit/>
          </a:bodyPr>
          <a:lstStyle/>
          <a:p>
            <a:pPr defTabSz="862005">
              <a:buFont typeface="Wingdings" pitchFamily="2" charset="2"/>
              <a:buChar char="l"/>
              <a:defRPr/>
            </a:pPr>
            <a:r>
              <a:rPr lang="ja-JP" altLang="en-US" sz="1200" dirty="0">
                <a:solidFill>
                  <a:prstClr val="black"/>
                </a:solidFill>
                <a:latin typeface="HG丸ｺﾞｼｯｸM-PRO" pitchFamily="50" charset="-128"/>
                <a:ea typeface="HG丸ｺﾞｼｯｸM-PRO" pitchFamily="50" charset="-128"/>
              </a:rPr>
              <a:t> ケーススタディ・スライド　　</a:t>
            </a:r>
          </a:p>
        </p:txBody>
      </p:sp>
      <p:sp>
        <p:nvSpPr>
          <p:cNvPr id="23" name="object 4">
            <a:extLst>
              <a:ext uri="{FF2B5EF4-FFF2-40B4-BE49-F238E27FC236}">
                <a16:creationId xmlns:a16="http://schemas.microsoft.com/office/drawing/2014/main" id="{97CD6287-2280-9049-A653-22C64B5D5753}"/>
              </a:ext>
            </a:extLst>
          </p:cNvPr>
          <p:cNvSpPr txBox="1">
            <a:spLocks/>
          </p:cNvSpPr>
          <p:nvPr/>
        </p:nvSpPr>
        <p:spPr>
          <a:xfrm>
            <a:off x="2107672" y="439424"/>
            <a:ext cx="6476570"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defTabSz="950188">
              <a:lnSpc>
                <a:spcPct val="100000"/>
              </a:lnSpc>
              <a:spcBef>
                <a:spcPts val="123"/>
              </a:spcBef>
              <a:defRPr/>
            </a:pPr>
            <a:r>
              <a:rPr lang="ja-JP" altLang="en-US" sz="2074" b="1" dirty="0">
                <a:solidFill>
                  <a:prstClr val="white"/>
                </a:solidFill>
                <a:latin typeface="HGMaruGothicMPRO" panose="020F0600000000000000" pitchFamily="34" charset="-128"/>
                <a:ea typeface="HGMaruGothicMPRO" panose="020F0600000000000000" pitchFamily="34" charset="-128"/>
              </a:rPr>
              <a:t>テーマ⑥　働きすぎと心身の健康</a:t>
            </a:r>
          </a:p>
        </p:txBody>
      </p:sp>
      <p:sp>
        <p:nvSpPr>
          <p:cNvPr id="18" name="テキスト ボックス 17"/>
          <p:cNvSpPr txBox="1"/>
          <p:nvPr/>
        </p:nvSpPr>
        <p:spPr>
          <a:xfrm>
            <a:off x="2563687" y="1387425"/>
            <a:ext cx="5452134" cy="579326"/>
          </a:xfrm>
          <a:prstGeom prst="rect">
            <a:avLst/>
          </a:prstGeom>
          <a:noFill/>
        </p:spPr>
        <p:txBody>
          <a:bodyPr wrap="none">
            <a:spAutoFit/>
          </a:bodyPr>
          <a:lstStyle/>
          <a:p>
            <a:pPr defTabSz="862005">
              <a:lnSpc>
                <a:spcPts val="1697"/>
              </a:lnSpc>
              <a:spcBef>
                <a:spcPts val="566"/>
              </a:spcBef>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労働契約の締結にあたって、その契約の最低基準となる法律について</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defTabSz="862005">
              <a:lnSpc>
                <a:spcPts val="1697"/>
              </a:lnSpc>
              <a:spcBef>
                <a:spcPts val="566"/>
              </a:spcBef>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詳しく説明するとともに、○</a:t>
            </a:r>
            <a:r>
              <a:rPr lang="en-US" altLang="ja-JP" sz="1320" dirty="0">
                <a:solidFill>
                  <a:prstClr val="black"/>
                </a:solidFill>
                <a:latin typeface="HG丸ｺﾞｼｯｸM-PRO" panose="020F0600000000000000" pitchFamily="50" charset="-128"/>
                <a:ea typeface="HG丸ｺﾞｼｯｸM-PRO" panose="020F0600000000000000" pitchFamily="50" charset="-128"/>
              </a:rPr>
              <a:t>×</a:t>
            </a:r>
            <a:r>
              <a:rPr lang="ja-JP" altLang="en-US" sz="1320" dirty="0">
                <a:solidFill>
                  <a:prstClr val="black"/>
                </a:solidFill>
                <a:latin typeface="HG丸ｺﾞｼｯｸM-PRO" panose="020F0600000000000000" pitchFamily="50" charset="-128"/>
                <a:ea typeface="HG丸ｺﾞｼｯｸM-PRO" panose="020F0600000000000000" pitchFamily="50" charset="-128"/>
              </a:rPr>
              <a:t>クイズ形式を入れ事例を解説。</a:t>
            </a:r>
          </a:p>
        </p:txBody>
      </p:sp>
      <p:sp>
        <p:nvSpPr>
          <p:cNvPr id="19" name="正方形/長方形 18"/>
          <p:cNvSpPr/>
          <p:nvPr/>
        </p:nvSpPr>
        <p:spPr>
          <a:xfrm>
            <a:off x="864422" y="3814379"/>
            <a:ext cx="8702272" cy="2810000"/>
          </a:xfrm>
          <a:prstGeom prst="rect">
            <a:avLst/>
          </a:prstGeom>
        </p:spPr>
        <p:txBody>
          <a:bodyPr wrap="square">
            <a:spAutoFit/>
          </a:bodyPr>
          <a:lstStyle/>
          <a:p>
            <a:pPr marL="251418" indent="-233460" defTabSz="862005">
              <a:lnSpc>
                <a:spcPct val="150000"/>
              </a:lnSpc>
              <a:buFont typeface="+mj-lt"/>
              <a:buAutoNum type="arabicPeriod"/>
              <a:defRPr/>
            </a:pPr>
            <a:r>
              <a:rPr lang="ja-JP" altLang="en-US" sz="1320" b="1" dirty="0">
                <a:solidFill>
                  <a:prstClr val="black"/>
                </a:solidFill>
                <a:latin typeface="HG丸ｺﾞｼｯｸM-PRO" panose="020F0600000000000000" pitchFamily="50" charset="-128"/>
                <a:ea typeface="HG丸ｺﾞｼｯｸM-PRO" panose="020F0600000000000000" pitchFamily="50" charset="-128"/>
              </a:rPr>
              <a:t>「働く目的」の意識調査／労働時間の現状　</a:t>
            </a:r>
            <a:r>
              <a:rPr lang="en-US" altLang="ja-JP" sz="1320" b="1" dirty="0">
                <a:solidFill>
                  <a:prstClr val="black"/>
                </a:solidFill>
                <a:latin typeface="HG丸ｺﾞｼｯｸM-PRO" panose="020F0600000000000000" pitchFamily="50" charset="-128"/>
                <a:ea typeface="HG丸ｺﾞｼｯｸM-PRO" panose="020F0600000000000000" pitchFamily="50" charset="-128"/>
              </a:rPr>
              <a:t>PPT6-3</a:t>
            </a:r>
          </a:p>
          <a:p>
            <a:pPr marL="646504" lvl="1" indent="-215501" defTabSz="862005">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◆年齢別の「働く目的」の意識調査</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646504" lvl="1" indent="-215501" defTabSz="862005">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◆「心の豊かさか、物の豊かさか」の意識調査</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646504" lvl="1" indent="-215501" defTabSz="862005">
              <a:buFont typeface="Wingdings" pitchFamily="2" charset="2"/>
              <a:buChar char="u"/>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週</a:t>
            </a:r>
            <a:r>
              <a:rPr lang="en-US" altLang="ja-JP" sz="1320" dirty="0">
                <a:solidFill>
                  <a:prstClr val="black"/>
                </a:solidFill>
                <a:latin typeface="HG丸ｺﾞｼｯｸM-PRO" panose="020F0600000000000000" pitchFamily="50" charset="-128"/>
                <a:ea typeface="HG丸ｺﾞｼｯｸM-PRO" panose="020F0600000000000000" pitchFamily="50" charset="-128"/>
              </a:rPr>
              <a:t>50</a:t>
            </a:r>
            <a:r>
              <a:rPr lang="ja-JP" altLang="en-US" sz="1320" dirty="0">
                <a:solidFill>
                  <a:prstClr val="black"/>
                </a:solidFill>
                <a:latin typeface="HG丸ｺﾞｼｯｸM-PRO" panose="020F0600000000000000" pitchFamily="50" charset="-128"/>
                <a:ea typeface="HG丸ｺﾞｼｯｸM-PRO" panose="020F0600000000000000" pitchFamily="50" charset="-128"/>
              </a:rPr>
              <a:t>時間以上働いている雇用者割合</a:t>
            </a:r>
            <a:r>
              <a:rPr lang="en-US" altLang="ja-JP" sz="1320" dirty="0">
                <a:solidFill>
                  <a:prstClr val="black"/>
                </a:solidFill>
                <a:latin typeface="HG丸ｺﾞｼｯｸM-PRO" panose="020F0600000000000000" pitchFamily="50" charset="-128"/>
                <a:ea typeface="HG丸ｺﾞｼｯｸM-PRO" panose="020F0600000000000000" pitchFamily="50" charset="-128"/>
              </a:rPr>
              <a:t>(</a:t>
            </a:r>
            <a:r>
              <a:rPr lang="ja-JP" altLang="en-US" sz="1320" dirty="0">
                <a:solidFill>
                  <a:prstClr val="black"/>
                </a:solidFill>
                <a:latin typeface="HG丸ｺﾞｼｯｸM-PRO" panose="020F0600000000000000" pitchFamily="50" charset="-128"/>
                <a:ea typeface="HG丸ｺﾞｼｯｸM-PRO" panose="020F0600000000000000" pitchFamily="50" charset="-128"/>
              </a:rPr>
              <a:t>国際比較</a:t>
            </a:r>
            <a:r>
              <a:rPr lang="en-US" altLang="ja-JP" sz="1320" dirty="0">
                <a:solidFill>
                  <a:prstClr val="black"/>
                </a:solidFill>
                <a:latin typeface="HG丸ｺﾞｼｯｸM-PRO" panose="020F0600000000000000" pitchFamily="50" charset="-128"/>
                <a:ea typeface="HG丸ｺﾞｼｯｸM-PRO" panose="020F0600000000000000" pitchFamily="50" charset="-128"/>
              </a:rPr>
              <a:t>)</a:t>
            </a:r>
          </a:p>
          <a:p>
            <a:pPr marL="646504" lvl="1" indent="-215501" defTabSz="862005">
              <a:buFont typeface="Wingdings" pitchFamily="2" charset="2"/>
              <a:buChar char="u"/>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月末</a:t>
            </a:r>
            <a:r>
              <a:rPr lang="en-US" altLang="ja-JP" sz="1320" dirty="0">
                <a:solidFill>
                  <a:prstClr val="black"/>
                </a:solidFill>
                <a:latin typeface="HG丸ｺﾞｼｯｸM-PRO" panose="020F0600000000000000" pitchFamily="50" charset="-128"/>
                <a:ea typeface="HG丸ｺﾞｼｯｸM-PRO" panose="020F0600000000000000" pitchFamily="50" charset="-128"/>
              </a:rPr>
              <a:t>1</a:t>
            </a:r>
            <a:r>
              <a:rPr lang="ja-JP" altLang="en-US" sz="1320" dirty="0">
                <a:solidFill>
                  <a:prstClr val="black"/>
                </a:solidFill>
                <a:latin typeface="HG丸ｺﾞｼｯｸM-PRO" panose="020F0600000000000000" pitchFamily="50" charset="-128"/>
                <a:ea typeface="HG丸ｺﾞｼｯｸM-PRO" panose="020F0600000000000000" pitchFamily="50" charset="-128"/>
              </a:rPr>
              <a:t>週間の就業時間が</a:t>
            </a:r>
            <a:r>
              <a:rPr lang="en-US" altLang="ja-JP" sz="1320" dirty="0">
                <a:solidFill>
                  <a:prstClr val="black"/>
                </a:solidFill>
                <a:latin typeface="HG丸ｺﾞｼｯｸM-PRO" panose="020F0600000000000000" pitchFamily="50" charset="-128"/>
                <a:ea typeface="HG丸ｺﾞｼｯｸM-PRO" panose="020F0600000000000000" pitchFamily="50" charset="-128"/>
              </a:rPr>
              <a:t>60</a:t>
            </a:r>
            <a:r>
              <a:rPr lang="ja-JP" altLang="en-US" sz="1320" dirty="0">
                <a:solidFill>
                  <a:prstClr val="black"/>
                </a:solidFill>
                <a:latin typeface="HG丸ｺﾞｼｯｸM-PRO" panose="020F0600000000000000" pitchFamily="50" charset="-128"/>
                <a:ea typeface="HG丸ｺﾞｼｯｸM-PRO" panose="020F0600000000000000" pitchFamily="50" charset="-128"/>
              </a:rPr>
              <a:t>時間以上の就業者の割合（週間就業時間</a:t>
            </a:r>
            <a:r>
              <a:rPr lang="en-US" altLang="ja-JP" sz="1320" dirty="0">
                <a:solidFill>
                  <a:prstClr val="black"/>
                </a:solidFill>
                <a:latin typeface="HG丸ｺﾞｼｯｸM-PRO" panose="020F0600000000000000" pitchFamily="50" charset="-128"/>
                <a:ea typeface="HG丸ｺﾞｼｯｸM-PRO" panose="020F0600000000000000" pitchFamily="50" charset="-128"/>
              </a:rPr>
              <a:t>40</a:t>
            </a:r>
            <a:r>
              <a:rPr lang="ja-JP" altLang="en-US" sz="1320" dirty="0">
                <a:solidFill>
                  <a:prstClr val="black"/>
                </a:solidFill>
                <a:latin typeface="HG丸ｺﾞｼｯｸM-PRO" panose="020F0600000000000000" pitchFamily="50" charset="-128"/>
                <a:ea typeface="HG丸ｺﾞｼｯｸM-PRO" panose="020F0600000000000000" pitchFamily="50" charset="-128"/>
              </a:rPr>
              <a:t>時間以上の就業者に占める割合）　　</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341210" indent="-341210" defTabSz="862005">
              <a:lnSpc>
                <a:spcPct val="150000"/>
              </a:lnSpc>
              <a:spcBef>
                <a:spcPts val="600"/>
              </a:spcBef>
              <a:defRPr/>
            </a:pPr>
            <a:r>
              <a:rPr lang="en-US" altLang="ja-JP" sz="1320" b="1" dirty="0">
                <a:solidFill>
                  <a:prstClr val="black"/>
                </a:solidFill>
                <a:latin typeface="HG丸ｺﾞｼｯｸM-PRO" panose="020F0600000000000000" pitchFamily="50" charset="-128"/>
                <a:ea typeface="HG丸ｺﾞｼｯｸM-PRO" panose="020F0600000000000000" pitchFamily="50" charset="-128"/>
              </a:rPr>
              <a:t>2.</a:t>
            </a:r>
            <a:r>
              <a:rPr lang="ja-JP" altLang="en-US" sz="1320" b="1" dirty="0">
                <a:solidFill>
                  <a:prstClr val="black"/>
                </a:solidFill>
                <a:latin typeface="HG丸ｺﾞｼｯｸM-PRO" panose="020F0600000000000000" pitchFamily="50" charset="-128"/>
                <a:ea typeface="HG丸ｺﾞｼｯｸM-PRO" panose="020F0600000000000000" pitchFamily="50" charset="-128"/>
              </a:rPr>
              <a:t>　過労死等について   </a:t>
            </a:r>
            <a:r>
              <a:rPr lang="en-US" altLang="ja-JP" sz="1320" b="1" dirty="0">
                <a:solidFill>
                  <a:prstClr val="black"/>
                </a:solidFill>
                <a:latin typeface="HG丸ｺﾞｼｯｸM-PRO" panose="020F0600000000000000" pitchFamily="50" charset="-128"/>
                <a:ea typeface="HG丸ｺﾞｼｯｸM-PRO" panose="020F0600000000000000" pitchFamily="50" charset="-128"/>
              </a:rPr>
              <a:t>PPT6-8</a:t>
            </a:r>
          </a:p>
          <a:p>
            <a:pPr marL="646504" lvl="1" indent="-215501" defTabSz="862005">
              <a:buFont typeface="Wingdings" pitchFamily="2" charset="2"/>
              <a:buChar char="p"/>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過労死の定義</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646504" lvl="1" indent="-215501" defTabSz="862005">
              <a:buFont typeface="Wingdings" pitchFamily="2" charset="2"/>
              <a:buChar char="p"/>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若者の過労死等事例　ケース</a:t>
            </a:r>
            <a:r>
              <a:rPr lang="en-US" altLang="ja-JP" sz="1320" dirty="0">
                <a:solidFill>
                  <a:prstClr val="black"/>
                </a:solidFill>
                <a:latin typeface="HG丸ｺﾞｼｯｸM-PRO" panose="020F0600000000000000" pitchFamily="50" charset="-128"/>
                <a:ea typeface="HG丸ｺﾞｼｯｸM-PRO" panose="020F0600000000000000" pitchFamily="50" charset="-128"/>
              </a:rPr>
              <a:t>1</a:t>
            </a:r>
            <a:r>
              <a:rPr lang="ja-JP" altLang="en-US" sz="1320" dirty="0">
                <a:solidFill>
                  <a:prstClr val="black"/>
                </a:solidFill>
                <a:latin typeface="HG丸ｺﾞｼｯｸM-PRO" panose="020F0600000000000000" pitchFamily="50" charset="-128"/>
                <a:ea typeface="HG丸ｺﾞｼｯｸM-PRO" panose="020F0600000000000000" pitchFamily="50" charset="-128"/>
              </a:rPr>
              <a:t>　</a:t>
            </a:r>
            <a:r>
              <a:rPr lang="en-US" altLang="ja-JP" sz="1320" dirty="0">
                <a:solidFill>
                  <a:prstClr val="black"/>
                </a:solidFill>
                <a:latin typeface="HG丸ｺﾞｼｯｸM-PRO" panose="020F0600000000000000" pitchFamily="50" charset="-128"/>
                <a:ea typeface="HG丸ｺﾞｼｯｸM-PRO" panose="020F0600000000000000" pitchFamily="50" charset="-128"/>
              </a:rPr>
              <a:t>(</a:t>
            </a:r>
            <a:r>
              <a:rPr lang="ja-JP" altLang="en-US" sz="1320" dirty="0">
                <a:solidFill>
                  <a:prstClr val="black"/>
                </a:solidFill>
                <a:latin typeface="HG丸ｺﾞｼｯｸM-PRO" panose="020F0600000000000000" pitchFamily="50" charset="-128"/>
                <a:ea typeface="HG丸ｺﾞｼｯｸM-PRO" panose="020F0600000000000000" pitchFamily="50" charset="-128"/>
              </a:rPr>
              <a:t>脳血管疾患・心臓疾患を原因とする死亡</a:t>
            </a:r>
            <a:r>
              <a:rPr lang="en-US" altLang="ja-JP" sz="1320" dirty="0">
                <a:solidFill>
                  <a:prstClr val="black"/>
                </a:solidFill>
                <a:latin typeface="HG丸ｺﾞｼｯｸM-PRO" panose="020F0600000000000000" pitchFamily="50" charset="-128"/>
                <a:ea typeface="HG丸ｺﾞｼｯｸM-PRO" panose="020F0600000000000000" pitchFamily="50" charset="-128"/>
              </a:rPr>
              <a:t>)</a:t>
            </a:r>
          </a:p>
          <a:p>
            <a:pPr marL="646504" lvl="1" indent="-215501" defTabSz="862005">
              <a:buFont typeface="Wingdings" pitchFamily="2" charset="2"/>
              <a:buChar char="p"/>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若者の過労死等事例　ケース</a:t>
            </a:r>
            <a:r>
              <a:rPr lang="en-US" altLang="ja-JP" sz="1320" dirty="0">
                <a:solidFill>
                  <a:prstClr val="black"/>
                </a:solidFill>
                <a:latin typeface="HG丸ｺﾞｼｯｸM-PRO" panose="020F0600000000000000" pitchFamily="50" charset="-128"/>
                <a:ea typeface="HG丸ｺﾞｼｯｸM-PRO" panose="020F0600000000000000" pitchFamily="50" charset="-128"/>
              </a:rPr>
              <a:t>2</a:t>
            </a:r>
            <a:r>
              <a:rPr lang="ja-JP" altLang="en-US" sz="1320" dirty="0">
                <a:solidFill>
                  <a:prstClr val="black"/>
                </a:solidFill>
                <a:latin typeface="HG丸ｺﾞｼｯｸM-PRO" panose="020F0600000000000000" pitchFamily="50" charset="-128"/>
                <a:ea typeface="HG丸ｺﾞｼｯｸM-PRO" panose="020F0600000000000000" pitchFamily="50" charset="-128"/>
              </a:rPr>
              <a:t>　</a:t>
            </a:r>
            <a:r>
              <a:rPr lang="en-US" altLang="ja-JP" sz="1320" dirty="0">
                <a:solidFill>
                  <a:prstClr val="black"/>
                </a:solidFill>
                <a:latin typeface="HG丸ｺﾞｼｯｸM-PRO" panose="020F0600000000000000" pitchFamily="50" charset="-128"/>
                <a:ea typeface="HG丸ｺﾞｼｯｸM-PRO" panose="020F0600000000000000" pitchFamily="50" charset="-128"/>
              </a:rPr>
              <a:t>(</a:t>
            </a:r>
            <a:r>
              <a:rPr lang="ja-JP" altLang="en-US" sz="1320" dirty="0">
                <a:solidFill>
                  <a:prstClr val="black"/>
                </a:solidFill>
                <a:latin typeface="HG丸ｺﾞｼｯｸM-PRO" panose="020F0600000000000000" pitchFamily="50" charset="-128"/>
                <a:ea typeface="HG丸ｺﾞｼｯｸM-PRO" panose="020F0600000000000000" pitchFamily="50" charset="-128"/>
              </a:rPr>
              <a:t>精神疾患を原因とする自殺による死亡</a:t>
            </a:r>
            <a:r>
              <a:rPr lang="en-US" altLang="ja-JP" sz="1320" dirty="0">
                <a:solidFill>
                  <a:prstClr val="black"/>
                </a:solidFill>
                <a:latin typeface="HG丸ｺﾞｼｯｸM-PRO" panose="020F0600000000000000" pitchFamily="50" charset="-128"/>
                <a:ea typeface="HG丸ｺﾞｼｯｸM-PRO" panose="020F0600000000000000" pitchFamily="50" charset="-128"/>
              </a:rPr>
              <a:t>)</a:t>
            </a:r>
          </a:p>
          <a:p>
            <a:pPr marL="646504" lvl="1" indent="-215501" defTabSz="862005">
              <a:buFont typeface="Wingdings" pitchFamily="2" charset="2"/>
              <a:buChar char="p"/>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時間外・休日労働時間と健康障害リスクの関係</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646504" lvl="1" indent="-215501" defTabSz="862005">
              <a:buFont typeface="Wingdings" pitchFamily="2" charset="2"/>
              <a:buChar char="u"/>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過労死等の労災補償状況</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646504" lvl="1" indent="-215501" defTabSz="862005">
              <a:buFont typeface="Wingdings" pitchFamily="2" charset="2"/>
              <a:buChar char="u"/>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勤務問題を原因・動機の</a:t>
            </a:r>
            <a:r>
              <a:rPr lang="en-US" altLang="ja-JP" sz="1320" dirty="0">
                <a:solidFill>
                  <a:prstClr val="black"/>
                </a:solidFill>
                <a:latin typeface="HG丸ｺﾞｼｯｸM-PRO" panose="020F0600000000000000" pitchFamily="50" charset="-128"/>
                <a:ea typeface="HG丸ｺﾞｼｯｸM-PRO" panose="020F0600000000000000" pitchFamily="50" charset="-128"/>
              </a:rPr>
              <a:t>1</a:t>
            </a:r>
            <a:r>
              <a:rPr lang="ja-JP" altLang="en-US" sz="1320" dirty="0">
                <a:solidFill>
                  <a:prstClr val="black"/>
                </a:solidFill>
                <a:latin typeface="HG丸ｺﾞｼｯｸM-PRO" panose="020F0600000000000000" pitchFamily="50" charset="-128"/>
                <a:ea typeface="HG丸ｺﾞｼｯｸM-PRO" panose="020F0600000000000000" pitchFamily="50" charset="-128"/>
              </a:rPr>
              <a:t>つとする自殺者数の推移</a:t>
            </a:r>
            <a:r>
              <a:rPr lang="en-US" altLang="ja-JP" sz="1320" dirty="0">
                <a:solidFill>
                  <a:prstClr val="black"/>
                </a:solidFill>
                <a:latin typeface="HG丸ｺﾞｼｯｸM-PRO" panose="020F0600000000000000" pitchFamily="50" charset="-128"/>
                <a:ea typeface="HG丸ｺﾞｼｯｸM-PRO" panose="020F0600000000000000" pitchFamily="50" charset="-128"/>
              </a:rPr>
              <a:t>(</a:t>
            </a:r>
            <a:r>
              <a:rPr lang="ja-JP" altLang="en-US" sz="1320" dirty="0">
                <a:solidFill>
                  <a:prstClr val="black"/>
                </a:solidFill>
                <a:latin typeface="HG丸ｺﾞｼｯｸM-PRO" panose="020F0600000000000000" pitchFamily="50" charset="-128"/>
                <a:ea typeface="HG丸ｺﾞｼｯｸM-PRO" panose="020F0600000000000000" pitchFamily="50" charset="-128"/>
              </a:rPr>
              <a:t>年齢層別</a:t>
            </a:r>
            <a:r>
              <a:rPr lang="en-US" altLang="ja-JP" sz="1320" dirty="0">
                <a:solidFill>
                  <a:prstClr val="black"/>
                </a:solidFill>
                <a:latin typeface="HG丸ｺﾞｼｯｸM-PRO" panose="020F0600000000000000" pitchFamily="50" charset="-128"/>
                <a:ea typeface="HG丸ｺﾞｼｯｸM-PRO" panose="020F0600000000000000" pitchFamily="50" charset="-128"/>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7932C588-FFC5-A44E-B018-29917E5151F8}"/>
              </a:ext>
            </a:extLst>
          </p:cNvPr>
          <p:cNvSpPr/>
          <p:nvPr/>
        </p:nvSpPr>
        <p:spPr>
          <a:xfrm>
            <a:off x="594846" y="810526"/>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defTabSz="862005">
              <a:defRPr/>
            </a:pPr>
            <a:endParaRPr sz="1697" dirty="0">
              <a:solidFill>
                <a:prstClr val="black"/>
              </a:solidFill>
              <a:latin typeface="HGMaruGothicMPRO" panose="020F0600000000000000" pitchFamily="34" charset="-128"/>
              <a:ea typeface="HGMaruGothicMPRO" panose="020F0600000000000000" pitchFamily="34" charset="-128"/>
            </a:endParaRPr>
          </a:p>
        </p:txBody>
      </p:sp>
      <p:sp>
        <p:nvSpPr>
          <p:cNvPr id="4" name="object 4">
            <a:extLst>
              <a:ext uri="{FF2B5EF4-FFF2-40B4-BE49-F238E27FC236}">
                <a16:creationId xmlns:a16="http://schemas.microsoft.com/office/drawing/2014/main" id="{050E5BC9-64FE-4646-967B-30F03186C1E1}"/>
              </a:ext>
            </a:extLst>
          </p:cNvPr>
          <p:cNvSpPr txBox="1">
            <a:spLocks/>
          </p:cNvSpPr>
          <p:nvPr/>
        </p:nvSpPr>
        <p:spPr>
          <a:xfrm>
            <a:off x="858945" y="929807"/>
            <a:ext cx="8844711"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defTabSz="950188">
              <a:lnSpc>
                <a:spcPct val="100000"/>
              </a:lnSpc>
              <a:spcBef>
                <a:spcPts val="123"/>
              </a:spcBef>
              <a:defRPr/>
            </a:pP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若者の過労死</a:t>
            </a:r>
            <a:r>
              <a:rPr lang="ja-JP" altLang="en-US" sz="2074" b="1" dirty="0">
                <a:solidFill>
                  <a:schemeClr val="bg1"/>
                </a:solidFill>
                <a:latin typeface="HGMaruGothicMPRO" panose="020F0600000000000000" pitchFamily="34" charset="-128"/>
                <a:ea typeface="HGMaruGothicMPRO" panose="020F0600000000000000" pitchFamily="34" charset="-128"/>
                <a:cs typeface="ShinMGoPro-DeBold"/>
              </a:rPr>
              <a:t>等</a:t>
            </a: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事例　ケース</a:t>
            </a:r>
            <a:r>
              <a:rPr lang="en-US" altLang="ja-JP" sz="2074" b="1" dirty="0">
                <a:solidFill>
                  <a:srgbClr val="FFFFFF"/>
                </a:solidFill>
                <a:latin typeface="HGMaruGothicMPRO" panose="020F0600000000000000" pitchFamily="34" charset="-128"/>
                <a:ea typeface="HGMaruGothicMPRO" panose="020F0600000000000000" pitchFamily="34" charset="-128"/>
                <a:cs typeface="ShinMGoPro-DeBold"/>
              </a:rPr>
              <a:t>2</a:t>
            </a: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 </a:t>
            </a:r>
            <a:r>
              <a:rPr lang="en-US" altLang="ja-JP" sz="1744"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1744" b="1" dirty="0">
                <a:solidFill>
                  <a:srgbClr val="FFFFFF"/>
                </a:solidFill>
                <a:latin typeface="HGMaruGothicMPRO" panose="020F0600000000000000" pitchFamily="34" charset="-128"/>
                <a:ea typeface="HGMaruGothicMPRO" panose="020F0600000000000000" pitchFamily="34" charset="-128"/>
                <a:cs typeface="ShinMGoPro-DeBold"/>
              </a:rPr>
              <a:t>精神疾患を原因とする自殺による死亡</a:t>
            </a:r>
            <a:r>
              <a:rPr lang="en-US" altLang="ja-JP" sz="1744" b="1" dirty="0">
                <a:solidFill>
                  <a:srgbClr val="FFFFFF"/>
                </a:solidFill>
                <a:latin typeface="HGMaruGothicMPRO" panose="020F0600000000000000" pitchFamily="34" charset="-128"/>
                <a:ea typeface="HGMaruGothicMPRO" panose="020F0600000000000000" pitchFamily="34" charset="-128"/>
                <a:cs typeface="ShinMGoPro-DeBold"/>
              </a:rPr>
              <a:t>)</a:t>
            </a:r>
            <a:endParaRPr lang="ja-JP" altLang="en-US" sz="1744" dirty="0">
              <a:solidFill>
                <a:prstClr val="black"/>
              </a:solidFill>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BECBD060-3A90-594B-BC4C-01B000F41EE6}"/>
              </a:ext>
            </a:extLst>
          </p:cNvPr>
          <p:cNvSpPr txBox="1"/>
          <p:nvPr/>
        </p:nvSpPr>
        <p:spPr>
          <a:xfrm>
            <a:off x="761282" y="1670079"/>
            <a:ext cx="9336443" cy="3853339"/>
          </a:xfrm>
          <a:prstGeom prst="rect">
            <a:avLst/>
          </a:prstGeom>
        </p:spPr>
        <p:txBody>
          <a:bodyPr vert="horz" wrap="square" lIns="0" tIns="125707" rIns="0" bIns="0" rtlCol="0">
            <a:spAutoFit/>
          </a:bodyPr>
          <a:lstStyle/>
          <a:p>
            <a:pPr marL="130498" defTabSz="862005">
              <a:spcBef>
                <a:spcPts val="990"/>
              </a:spcBef>
              <a:defRPr/>
            </a:pPr>
            <a:r>
              <a:rPr sz="1838" b="1" dirty="0">
                <a:solidFill>
                  <a:srgbClr val="231F20"/>
                </a:solidFill>
                <a:latin typeface="HGMaruGothicMPRO" panose="020F0600000000000000" pitchFamily="34" charset="-128"/>
                <a:ea typeface="HGMaruGothicMPRO" panose="020F0600000000000000" pitchFamily="34" charset="-128"/>
                <a:cs typeface="ShinMGoPro-DeBold"/>
              </a:rPr>
              <a:t>○　ケース２</a:t>
            </a:r>
            <a:r>
              <a:rPr lang="en-US" sz="1838" b="1" dirty="0">
                <a:solidFill>
                  <a:srgbClr val="231F20"/>
                </a:solidFill>
                <a:latin typeface="HGMaruGothicMPRO" panose="020F0600000000000000" pitchFamily="34" charset="-128"/>
                <a:ea typeface="HGMaruGothicMPRO" panose="020F0600000000000000" pitchFamily="34" charset="-128"/>
                <a:cs typeface="ShinMGoPro-DeBold"/>
              </a:rPr>
              <a:t>(</a:t>
            </a:r>
            <a:r>
              <a:rPr sz="1838" b="1" dirty="0">
                <a:solidFill>
                  <a:srgbClr val="231F20"/>
                </a:solidFill>
                <a:latin typeface="HGMaruGothicMPRO" panose="020F0600000000000000" pitchFamily="34" charset="-128"/>
                <a:ea typeface="HGMaruGothicMPRO" panose="020F0600000000000000" pitchFamily="34" charset="-128"/>
                <a:cs typeface="ShinMGoPro-DeBold"/>
              </a:rPr>
              <a:t>うつ病</a:t>
            </a:r>
            <a:r>
              <a:rPr lang="en-US" sz="1838" b="1" dirty="0">
                <a:solidFill>
                  <a:srgbClr val="231F20"/>
                </a:solidFill>
                <a:latin typeface="HGMaruGothicMPRO" panose="020F0600000000000000" pitchFamily="34" charset="-128"/>
                <a:ea typeface="HGMaruGothicMPRO" panose="020F0600000000000000" pitchFamily="34" charset="-128"/>
                <a:cs typeface="ShinMGoPro-DeBold"/>
              </a:rPr>
              <a:t>)</a:t>
            </a:r>
            <a:endParaRPr sz="1838" dirty="0">
              <a:solidFill>
                <a:prstClr val="black"/>
              </a:solidFill>
              <a:latin typeface="HGMaruGothicMPRO" panose="020F0600000000000000" pitchFamily="34" charset="-128"/>
              <a:ea typeface="HGMaruGothicMPRO" panose="020F0600000000000000" pitchFamily="34" charset="-128"/>
              <a:cs typeface="ShinMGoPro-DeBold"/>
            </a:endParaRPr>
          </a:p>
          <a:p>
            <a:pPr marL="122116" marR="4789" indent="7782" defTabSz="862005">
              <a:lnSpc>
                <a:spcPts val="3035"/>
              </a:lnSpc>
              <a:spcBef>
                <a:spcPts val="137"/>
              </a:spcBef>
              <a:defRPr/>
            </a:pPr>
            <a:r>
              <a:rPr sz="1744" dirty="0">
                <a:latin typeface="HGMaruGothicMPRO" panose="020F0600000000000000" pitchFamily="34" charset="-128"/>
                <a:ea typeface="HGMaruGothicMPRO" panose="020F0600000000000000" pitchFamily="34" charset="-128"/>
                <a:cs typeface="A-OTF Shin Maru Go Pro"/>
              </a:rPr>
              <a:t>　労働者Bさん</a:t>
            </a:r>
            <a:r>
              <a:rPr lang="en-US" sz="1744" dirty="0">
                <a:latin typeface="HGMaruGothicMPRO" panose="020F0600000000000000" pitchFamily="34" charset="-128"/>
                <a:ea typeface="HGMaruGothicMPRO" panose="020F0600000000000000" pitchFamily="34" charset="-128"/>
                <a:cs typeface="A-OTF Shin Maru Go Pro"/>
              </a:rPr>
              <a:t>(</a:t>
            </a:r>
            <a:r>
              <a:rPr sz="1744" dirty="0">
                <a:latin typeface="HGMaruGothicMPRO" panose="020F0600000000000000" pitchFamily="34" charset="-128"/>
                <a:ea typeface="HGMaruGothicMPRO" panose="020F0600000000000000" pitchFamily="34" charset="-128"/>
                <a:cs typeface="A-OTF Shin Maru Go Pro"/>
              </a:rPr>
              <a:t>20代</a:t>
            </a:r>
            <a:r>
              <a:rPr lang="en-US" sz="1744" dirty="0">
                <a:latin typeface="HGMaruGothicMPRO" panose="020F0600000000000000" pitchFamily="34" charset="-128"/>
                <a:ea typeface="HGMaruGothicMPRO" panose="020F0600000000000000" pitchFamily="34" charset="-128"/>
                <a:cs typeface="A-OTF Shin Maru Go Pro"/>
              </a:rPr>
              <a:t>)</a:t>
            </a:r>
            <a:r>
              <a:rPr sz="1744" dirty="0">
                <a:latin typeface="HGMaruGothicMPRO" panose="020F0600000000000000" pitchFamily="34" charset="-128"/>
                <a:ea typeface="HGMaruGothicMPRO" panose="020F0600000000000000" pitchFamily="34" charset="-128"/>
                <a:cs typeface="A-OTF Shin Maru Go Pro"/>
              </a:rPr>
              <a:t>は、社員寮の自室内で自殺しているところを発見された。家族などの証言からAさんは、自殺以前から不眠、体重減少などの変化が認められていたことから、うつ病を発症していたものと判断された。</a:t>
            </a:r>
          </a:p>
          <a:p>
            <a:pPr defTabSz="862005">
              <a:spcBef>
                <a:spcPts val="5"/>
              </a:spcBef>
              <a:defRPr/>
            </a:pPr>
            <a:endParaRPr sz="3252" dirty="0">
              <a:latin typeface="HGMaruGothicMPRO" panose="020F0600000000000000" pitchFamily="34" charset="-128"/>
              <a:ea typeface="HGMaruGothicMPRO" panose="020F0600000000000000" pitchFamily="34" charset="-128"/>
              <a:cs typeface="Times New Roman"/>
            </a:endParaRPr>
          </a:p>
          <a:p>
            <a:pPr marL="11972" defTabSz="862005">
              <a:spcBef>
                <a:spcPts val="5"/>
              </a:spcBef>
              <a:defRPr/>
            </a:pPr>
            <a:r>
              <a:rPr sz="1838" b="1" dirty="0">
                <a:latin typeface="HGMaruGothicMPRO" panose="020F0600000000000000" pitchFamily="34" charset="-128"/>
                <a:ea typeface="HGMaruGothicMPRO" panose="020F0600000000000000" pitchFamily="34" charset="-128"/>
                <a:cs typeface="ShinMGoPro-DeBold"/>
              </a:rPr>
              <a:t>【就労の状況】</a:t>
            </a:r>
            <a:endParaRPr sz="1838" dirty="0">
              <a:latin typeface="HGMaruGothicMPRO" panose="020F0600000000000000" pitchFamily="34" charset="-128"/>
              <a:ea typeface="HGMaruGothicMPRO" panose="020F0600000000000000" pitchFamily="34" charset="-128"/>
              <a:cs typeface="ShinMGoPro-DeBold"/>
            </a:endParaRPr>
          </a:p>
          <a:p>
            <a:pPr marL="117927" marR="91588" indent="11972" algn="just" defTabSz="862005">
              <a:lnSpc>
                <a:spcPts val="3035"/>
              </a:lnSpc>
              <a:spcBef>
                <a:spcPts val="137"/>
              </a:spcBef>
              <a:defRPr/>
            </a:pPr>
            <a:r>
              <a:rPr lang="en-US" sz="1744" dirty="0">
                <a:latin typeface="HGMaruGothicMPRO" panose="020F0600000000000000" pitchFamily="34" charset="-128"/>
                <a:ea typeface="HGMaruGothicMPRO" panose="020F0600000000000000" pitchFamily="34" charset="-128"/>
                <a:cs typeface="A-OTF Shin Maru Go Pro"/>
              </a:rPr>
              <a:t>  </a:t>
            </a:r>
            <a:r>
              <a:rPr sz="1744" dirty="0">
                <a:latin typeface="HGMaruGothicMPRO" panose="020F0600000000000000" pitchFamily="34" charset="-128"/>
                <a:ea typeface="HGMaruGothicMPRO" panose="020F0600000000000000" pitchFamily="34" charset="-128"/>
                <a:cs typeface="A-OTF Shin Maru Go Pro"/>
              </a:rPr>
              <a:t>労働者Bさんは、大学を卒業後、金融機関に入社したが、入社３年目になって、担当する仕事量が急激に増えたために、業務がうまく進まなくなった。その状況の中、直属の上司からは「早くしろ馬鹿」「</a:t>
            </a:r>
            <a:r>
              <a:rPr sz="1744" dirty="0" err="1">
                <a:latin typeface="HGMaruGothicMPRO" panose="020F0600000000000000" pitchFamily="34" charset="-128"/>
                <a:ea typeface="HGMaruGothicMPRO" panose="020F0600000000000000" pitchFamily="34" charset="-128"/>
                <a:cs typeface="A-OTF Shin Maru Go Pro"/>
              </a:rPr>
              <a:t>死んでしまえ」など業務指導</a:t>
            </a:r>
            <a:r>
              <a:rPr lang="ja-JP" altLang="en-US" sz="1744" dirty="0">
                <a:latin typeface="HGMaruGothicMPRO" panose="020F0600000000000000" pitchFamily="34" charset="-128"/>
                <a:ea typeface="HGMaruGothicMPRO" panose="020F0600000000000000" pitchFamily="34" charset="-128"/>
                <a:cs typeface="A-OTF Shin Maru Go Pro"/>
              </a:rPr>
              <a:t>とは無縁の人格否定の発言</a:t>
            </a:r>
            <a:r>
              <a:rPr sz="1744" dirty="0" err="1">
                <a:latin typeface="HGMaruGothicMPRO" panose="020F0600000000000000" pitchFamily="34" charset="-128"/>
                <a:ea typeface="HGMaruGothicMPRO" panose="020F0600000000000000" pitchFamily="34" charset="-128"/>
                <a:cs typeface="A-OTF Shin Maru Go Pro"/>
              </a:rPr>
              <a:t>を繰り返し受けるようになったため、不眠などの体調不良を訴えていた</a:t>
            </a:r>
            <a:r>
              <a:rPr sz="1744" dirty="0">
                <a:latin typeface="HGMaruGothicMPRO" panose="020F0600000000000000" pitchFamily="34" charset="-128"/>
                <a:ea typeface="HGMaruGothicMPRO" panose="020F0600000000000000" pitchFamily="34" charset="-128"/>
                <a:cs typeface="A-OTF Shin Maru Go Pro"/>
              </a:rPr>
              <a:t>。</a:t>
            </a:r>
          </a:p>
        </p:txBody>
      </p:sp>
      <p:sp>
        <p:nvSpPr>
          <p:cNvPr id="8"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defTabSz="862005">
              <a:spcBef>
                <a:spcPts val="108"/>
              </a:spcBef>
              <a:defRPr/>
            </a:pPr>
            <a:r>
              <a:rPr sz="1290" baseline="8888" dirty="0">
                <a:solidFill>
                  <a:srgbClr val="0070C0"/>
                </a:solidFill>
                <a:latin typeface="HGMaruGothicMPRO" panose="020F0600000000000000" pitchFamily="34" charset="-128"/>
                <a:ea typeface="HGMaruGothicMPRO" panose="020F0600000000000000" pitchFamily="34" charset="-128"/>
                <a:cs typeface="A-OTF Shin Maru Go Pro"/>
              </a:rPr>
              <a:t>▶</a:t>
            </a:r>
            <a:r>
              <a:rPr sz="1290" baseline="8888" dirty="0">
                <a:solidFill>
                  <a:prstClr val="black"/>
                </a:solidFill>
                <a:latin typeface="HGMaruGothicMPRO" panose="020F0600000000000000" pitchFamily="34" charset="-128"/>
                <a:ea typeface="HGMaruGothicMPRO" panose="020F0600000000000000" pitchFamily="34" charset="-128"/>
                <a:cs typeface="A-OTF Shin Maru Go Pro"/>
              </a:rPr>
              <a:t> </a:t>
            </a:r>
            <a:r>
              <a:rPr sz="1290" dirty="0">
                <a:solidFill>
                  <a:prstClr val="black"/>
                </a:solidFill>
                <a:latin typeface="HGMaruGothicMPRO" panose="020F0600000000000000" pitchFamily="34" charset="-128"/>
                <a:ea typeface="HGMaruGothicMPRO" panose="020F0600000000000000" pitchFamily="34" charset="-128"/>
                <a:cs typeface="A-OTF Shin Maru Go Pro"/>
              </a:rPr>
              <a:t>PPT</a:t>
            </a:r>
            <a:r>
              <a:rPr lang="en-US" sz="1290" dirty="0">
                <a:solidFill>
                  <a:prstClr val="black"/>
                </a:solidFill>
                <a:latin typeface="HGMaruGothicMPRO" panose="020F0600000000000000" pitchFamily="34" charset="-128"/>
                <a:ea typeface="HGMaruGothicMPRO" panose="020F0600000000000000" pitchFamily="34" charset="-128"/>
                <a:cs typeface="A-OTF Shin Maru Go Pro"/>
              </a:rPr>
              <a:t>6-10</a:t>
            </a:r>
            <a:endParaRPr sz="1290" dirty="0">
              <a:solidFill>
                <a:prstClr val="black"/>
              </a:solidFill>
              <a:latin typeface="HGMaruGothicMPRO" panose="020F0600000000000000" pitchFamily="34" charset="-128"/>
              <a:ea typeface="HGMaruGothicMPRO" panose="020F0600000000000000" pitchFamily="34" charset="-128"/>
              <a:cs typeface="A-OTF Shin Maru Go Pro"/>
            </a:endParaRPr>
          </a:p>
        </p:txBody>
      </p:sp>
      <p:sp>
        <p:nvSpPr>
          <p:cNvPr id="9" name="テキスト ボックス 8"/>
          <p:cNvSpPr txBox="1"/>
          <p:nvPr/>
        </p:nvSpPr>
        <p:spPr>
          <a:xfrm>
            <a:off x="9516791" y="401298"/>
            <a:ext cx="617477" cy="266355"/>
          </a:xfrm>
          <a:prstGeom prst="rect">
            <a:avLst/>
          </a:prstGeom>
          <a:noFill/>
        </p:spPr>
        <p:txBody>
          <a:bodyPr wrap="none" rtlCol="0">
            <a:spAutoFit/>
          </a:bodyPr>
          <a:lstStyle/>
          <a:p>
            <a:pPr defTabSz="862005">
              <a:defRPr/>
            </a:pPr>
            <a:r>
              <a:rPr lang="ja-JP" altLang="en-US" sz="1131" dirty="0">
                <a:solidFill>
                  <a:srgbClr val="1B93C9"/>
                </a:solidFill>
                <a:latin typeface="ＭＳ ゴシック" pitchFamily="49" charset="-128"/>
                <a:ea typeface="ＭＳ ゴシック" pitchFamily="49" charset="-128"/>
              </a:rPr>
              <a:t>  ★★</a:t>
            </a:r>
          </a:p>
        </p:txBody>
      </p:sp>
    </p:spTree>
    <p:extLst>
      <p:ext uri="{BB962C8B-B14F-4D97-AF65-F5344CB8AC3E}">
        <p14:creationId xmlns:p14="http://schemas.microsoft.com/office/powerpoint/2010/main" val="924806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8">
            <a:extLst>
              <a:ext uri="{FF2B5EF4-FFF2-40B4-BE49-F238E27FC236}">
                <a16:creationId xmlns:a16="http://schemas.microsoft.com/office/drawing/2014/main" id="{6089CB72-70D8-3C45-BE70-D0E344A9C771}"/>
              </a:ext>
            </a:extLst>
          </p:cNvPr>
          <p:cNvSpPr/>
          <p:nvPr/>
        </p:nvSpPr>
        <p:spPr>
          <a:xfrm>
            <a:off x="907709" y="1107477"/>
            <a:ext cx="8894096" cy="5642465"/>
          </a:xfrm>
          <a:prstGeom prst="roundRect">
            <a:avLst>
              <a:gd name="adj" fmla="val 4008"/>
            </a:avLst>
          </a:prstGeom>
          <a:solidFill>
            <a:srgbClr val="ABE1FA"/>
          </a:solidFill>
          <a:ln w="15875">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1"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6-11</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6" name="テキスト ボックス 15"/>
          <p:cNvSpPr txBox="1"/>
          <p:nvPr/>
        </p:nvSpPr>
        <p:spPr>
          <a:xfrm>
            <a:off x="9516791" y="401298"/>
            <a:ext cx="617477"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pic>
        <p:nvPicPr>
          <p:cNvPr id="5" name="図 4">
            <a:extLst>
              <a:ext uri="{FF2B5EF4-FFF2-40B4-BE49-F238E27FC236}">
                <a16:creationId xmlns:a16="http://schemas.microsoft.com/office/drawing/2014/main" id="{C6194D17-9F98-87E9-CCCD-25ECABFEF716}"/>
              </a:ext>
            </a:extLst>
          </p:cNvPr>
          <p:cNvPicPr>
            <a:picLocks noChangeAspect="1"/>
          </p:cNvPicPr>
          <p:nvPr/>
        </p:nvPicPr>
        <p:blipFill>
          <a:blip r:embed="rId2"/>
          <a:stretch>
            <a:fillRect/>
          </a:stretch>
        </p:blipFill>
        <p:spPr>
          <a:xfrm>
            <a:off x="3512543" y="1318431"/>
            <a:ext cx="3684429" cy="5220557"/>
          </a:xfrm>
          <a:prstGeom prst="rect">
            <a:avLst/>
          </a:prstGeom>
          <a:ln>
            <a:solidFill>
              <a:schemeClr val="tx1"/>
            </a:solidFill>
          </a:ln>
        </p:spPr>
      </p:pic>
    </p:spTree>
    <p:extLst>
      <p:ext uri="{BB962C8B-B14F-4D97-AF65-F5344CB8AC3E}">
        <p14:creationId xmlns:p14="http://schemas.microsoft.com/office/powerpoint/2010/main" val="3562417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9372D39B-E24C-9245-856F-4031326DEBC4}"/>
              </a:ext>
            </a:extLst>
          </p:cNvPr>
          <p:cNvSpPr/>
          <p:nvPr/>
        </p:nvSpPr>
        <p:spPr>
          <a:xfrm>
            <a:off x="594847" y="810526"/>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4" name="object 4">
            <a:extLst>
              <a:ext uri="{FF2B5EF4-FFF2-40B4-BE49-F238E27FC236}">
                <a16:creationId xmlns:a16="http://schemas.microsoft.com/office/drawing/2014/main" id="{EE8272B2-287C-EC43-A860-448D3981A08A}"/>
              </a:ext>
            </a:extLst>
          </p:cNvPr>
          <p:cNvSpPr txBox="1">
            <a:spLocks/>
          </p:cNvSpPr>
          <p:nvPr/>
        </p:nvSpPr>
        <p:spPr>
          <a:xfrm>
            <a:off x="858945" y="929807"/>
            <a:ext cx="8806229"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1007943"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時間外・休日労働時間と健康障害リスクの関係</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1D19C70D-0628-6C41-8BF0-4EFA8C1D20D3}"/>
              </a:ext>
            </a:extLst>
          </p:cNvPr>
          <p:cNvSpPr txBox="1"/>
          <p:nvPr/>
        </p:nvSpPr>
        <p:spPr>
          <a:xfrm>
            <a:off x="786278" y="6748546"/>
            <a:ext cx="8951562" cy="409831"/>
          </a:xfrm>
          <a:prstGeom prst="rect">
            <a:avLst/>
          </a:prstGeom>
        </p:spPr>
        <p:txBody>
          <a:bodyPr vert="horz" wrap="square" lIns="0" tIns="40107" rIns="0" bIns="0" rtlCol="0">
            <a:spAutoFit/>
          </a:bodyPr>
          <a:lstStyle/>
          <a:p>
            <a:pPr marL="11972"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出典：厚生労働省</a:t>
            </a:r>
            <a:r>
              <a:rPr kumimoji="1" lang="en-US" altLang="ja-JP" sz="12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『11</a:t>
            </a:r>
            <a:r>
              <a:rPr kumimoji="1" lang="ja-JP" altLang="en-US" sz="1200" b="0" i="0" u="none" strike="noStrike" kern="1200" cap="none" spc="0" normalizeH="0" baseline="0" noProof="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月は</a:t>
            </a:r>
            <a:r>
              <a:rPr kumimoji="1" lang="en-US" altLang="ja-JP" sz="12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lang="ja-JP" altLang="en-US" sz="1200" b="0" i="0" u="none" strike="noStrike" kern="1200" cap="none" spc="0" normalizeH="0" baseline="0" noProof="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過労死等防止啓発月間</a:t>
            </a:r>
            <a:r>
              <a:rPr kumimoji="1" lang="en-US" altLang="ja-JP" sz="12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lang="ja-JP" altLang="en-US" sz="1200" b="0" i="0" u="none" strike="noStrike" kern="1200" cap="none" spc="0" normalizeH="0" baseline="0" noProof="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です</a:t>
            </a:r>
            <a:r>
              <a:rPr kumimoji="1" lang="en-US" altLang="ja-JP" sz="12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lang="ja-JP" altLang="en-US" sz="1200" b="0" i="0" u="none" strike="noStrike" kern="1200" cap="none" spc="0" normalizeH="0" baseline="0" noProof="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https://</a:t>
            </a:r>
            <a:r>
              <a:rPr kumimoji="1" lang="en-US" altLang="ja-JP" sz="1200"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www.mhlw.go.jp</a:t>
            </a:r>
            <a:r>
              <a:rPr kumimoji="1" lang="en-US" altLang="ja-JP" sz="12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lang="en-US" altLang="ja-JP" sz="1200"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stf</a:t>
            </a:r>
            <a:r>
              <a:rPr kumimoji="1" lang="en-US" altLang="ja-JP" sz="12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/newpage_28319.html</a:t>
            </a:r>
            <a:endParaRPr kumimoji="1" lang="en-US" sz="12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0" name="テキスト ボックス 9"/>
          <p:cNvSpPr txBox="1"/>
          <p:nvPr/>
        </p:nvSpPr>
        <p:spPr>
          <a:xfrm>
            <a:off x="9444957" y="401298"/>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2" name="object 5">
            <a:extLst>
              <a:ext uri="{FF2B5EF4-FFF2-40B4-BE49-F238E27FC236}">
                <a16:creationId xmlns:a16="http://schemas.microsoft.com/office/drawing/2014/main" id="{5E351E43-EBE5-02C6-07BF-61F168A2BBEB}"/>
              </a:ext>
            </a:extLst>
          </p:cNvPr>
          <p:cNvSpPr txBox="1"/>
          <p:nvPr/>
        </p:nvSpPr>
        <p:spPr>
          <a:xfrm>
            <a:off x="594847" y="5508529"/>
            <a:ext cx="9502879" cy="963828"/>
          </a:xfrm>
          <a:prstGeom prst="rect">
            <a:avLst/>
          </a:prstGeom>
          <a:solidFill>
            <a:schemeClr val="bg1"/>
          </a:solidFill>
          <a:ln>
            <a:noFill/>
          </a:ln>
        </p:spPr>
        <p:txBody>
          <a:bodyPr vert="horz" wrap="square" lIns="0" tIns="40107" rIns="0" bIns="0" rtlCol="0">
            <a:spAutoFit/>
          </a:bodyPr>
          <a:lstStyle/>
          <a:p>
            <a:pPr marL="11972"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上の図は、労災補償に係る脳・心臓疾患の労災認定基準の考え方の基礎となった医学的検討結果を踏まえたものです。</a:t>
            </a:r>
          </a:p>
          <a:p>
            <a:pPr marL="11972"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　業務の過重性は、労働時間のみによって評価されるものではなく、就労態様の諸要因も含めて総合的に評価されます。</a:t>
            </a:r>
          </a:p>
          <a:p>
            <a:pPr marL="11972"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③　「時間外・休日労働時間」とは、</a:t>
            </a:r>
            <a:r>
              <a:rPr kumimoji="1" lang="ja-JP" altLang="en-US" sz="12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休憩時間を除き </a:t>
            </a:r>
            <a:r>
              <a:rPr kumimoji="1" lang="en-US" altLang="ja-JP" sz="12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1 </a:t>
            </a:r>
            <a:r>
              <a:rPr kumimoji="1" lang="ja-JP" altLang="en-US" sz="12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週間当たり </a:t>
            </a:r>
            <a:r>
              <a:rPr kumimoji="1" lang="en-US" altLang="ja-JP" sz="12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40 </a:t>
            </a:r>
            <a:r>
              <a:rPr kumimoji="1" lang="ja-JP" altLang="en-US" sz="12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時間を超えて労働させた場合におけるその超えた時間</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のことです。</a:t>
            </a:r>
          </a:p>
          <a:p>
            <a:pPr marL="11972"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④　２～６か月平均で月 </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80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時間を超える時間外・休日労働時間とは、過去２か月間、３か月間、４か月間、５か月間</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６か月間の</a:t>
            </a:r>
            <a:r>
              <a:rPr kumimoji="1" lang="ja-JP" altLang="en-US" sz="1200" b="0" i="0" u="none"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いずれか</a:t>
            </a:r>
            <a:endParaRPr kumimoji="1" lang="en-US" altLang="ja-JP" sz="12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11972"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　　の月</a:t>
            </a:r>
            <a:r>
              <a:rPr kumimoji="1" lang="ja-JP" altLang="en-US" sz="12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平均で時間外・休日労働時間が </a:t>
            </a:r>
            <a:r>
              <a:rPr kumimoji="1" lang="en-US" altLang="ja-JP" sz="12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80 </a:t>
            </a:r>
            <a:r>
              <a:rPr kumimoji="1" lang="ja-JP" altLang="en-US" sz="12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時間を超える</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という意味です。</a:t>
            </a:r>
            <a:endParaRPr kumimoji="1"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OTF Shin Maru Go Pro"/>
            </a:endParaRPr>
          </a:p>
        </p:txBody>
      </p:sp>
      <p:pic>
        <p:nvPicPr>
          <p:cNvPr id="6" name="図 5" descr="ダイアグラム&#10;&#10;自動的に生成された説明">
            <a:extLst>
              <a:ext uri="{FF2B5EF4-FFF2-40B4-BE49-F238E27FC236}">
                <a16:creationId xmlns:a16="http://schemas.microsoft.com/office/drawing/2014/main" id="{BF216A44-E24A-78E6-3C8A-12E25749A12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681411" y="1569232"/>
            <a:ext cx="7328989" cy="3771375"/>
          </a:xfrm>
          <a:prstGeom prst="rect">
            <a:avLst/>
          </a:prstGeom>
        </p:spPr>
      </p:pic>
      <p:sp>
        <p:nvSpPr>
          <p:cNvPr id="7" name="object 4">
            <a:extLst>
              <a:ext uri="{FF2B5EF4-FFF2-40B4-BE49-F238E27FC236}">
                <a16:creationId xmlns:a16="http://schemas.microsoft.com/office/drawing/2014/main" id="{7167BCA4-E32B-5E93-3102-E65FB8891835}"/>
              </a:ext>
            </a:extLst>
          </p:cNvPr>
          <p:cNvSpPr txBox="1"/>
          <p:nvPr/>
        </p:nvSpPr>
        <p:spPr>
          <a:xfrm>
            <a:off x="8511366" y="445638"/>
            <a:ext cx="998068"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12</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Tree>
    <p:extLst>
      <p:ext uri="{BB962C8B-B14F-4D97-AF65-F5344CB8AC3E}">
        <p14:creationId xmlns:p14="http://schemas.microsoft.com/office/powerpoint/2010/main" val="3323730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DAFA99E-22DC-C445-AA3C-3E8F36F144FD}"/>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3">
            <a:extLst>
              <a:ext uri="{FF2B5EF4-FFF2-40B4-BE49-F238E27FC236}">
                <a16:creationId xmlns:a16="http://schemas.microsoft.com/office/drawing/2014/main" id="{B01C3E05-24C3-9A47-A6F8-62E9230A2708}"/>
              </a:ext>
            </a:extLst>
          </p:cNvPr>
          <p:cNvSpPr txBox="1">
            <a:spLocks/>
          </p:cNvSpPr>
          <p:nvPr/>
        </p:nvSpPr>
        <p:spPr>
          <a:xfrm>
            <a:off x="858943" y="989199"/>
            <a:ext cx="5381900"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1007943"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過労死等の労災補償状況</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EF580219-D63A-5E46-8BF1-ACA4127329A5}"/>
              </a:ext>
            </a:extLst>
          </p:cNvPr>
          <p:cNvSpPr txBox="1"/>
          <p:nvPr/>
        </p:nvSpPr>
        <p:spPr>
          <a:xfrm>
            <a:off x="685650" y="1618131"/>
            <a:ext cx="9308701" cy="563111"/>
          </a:xfrm>
          <a:prstGeom prst="rect">
            <a:avLst/>
          </a:prstGeom>
        </p:spPr>
        <p:txBody>
          <a:bodyPr vert="horz" wrap="square" lIns="0" tIns="11374" rIns="0" bIns="0" rtlCol="0">
            <a:spAutoFit/>
          </a:bodyPr>
          <a:lstStyle/>
          <a:p>
            <a:pPr marL="11972" marR="4789" lvl="0" indent="0" algn="l" defTabSz="914400" rtl="0" eaLnBrk="1" fontAlgn="auto" latinLnBrk="0" hangingPunct="1">
              <a:lnSpc>
                <a:spcPct val="117300"/>
              </a:lnSpc>
              <a:spcBef>
                <a:spcPts val="90"/>
              </a:spcBef>
              <a:spcAft>
                <a:spcPts val="0"/>
              </a:spcAft>
              <a:buClrTx/>
              <a:buSzTx/>
              <a:buFontTx/>
              <a:buNone/>
              <a:tabLst/>
              <a:defRPr/>
            </a:pPr>
            <a:r>
              <a:rPr kumimoji="1" lang="ja-JP" altLang="en-US" sz="16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脳・心臓疾患に係る支給決定（認定）件数は、平成</a:t>
            </a:r>
            <a:r>
              <a:rPr kumimoji="1" lang="en-US" altLang="ja-JP" sz="16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14</a:t>
            </a:r>
            <a:r>
              <a:rPr kumimoji="1" lang="ja-JP" altLang="en-US" sz="16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年度に</a:t>
            </a:r>
            <a:r>
              <a:rPr kumimoji="1" lang="en-US" altLang="ja-JP" sz="16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300</a:t>
            </a:r>
            <a:r>
              <a:rPr kumimoji="1" lang="ja-JP" altLang="en-US" sz="16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件を超え、平成</a:t>
            </a:r>
            <a:r>
              <a:rPr kumimoji="1" lang="en-US" altLang="ja-JP" sz="16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19</a:t>
            </a:r>
            <a:r>
              <a:rPr kumimoji="1" lang="ja-JP" altLang="en-US" sz="16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年度に</a:t>
            </a:r>
            <a:r>
              <a:rPr kumimoji="1" lang="en-US" altLang="ja-JP" sz="16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392</a:t>
            </a:r>
            <a:r>
              <a:rPr kumimoji="1" lang="ja-JP" altLang="en-US" sz="16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件に至ったが、近年は減少傾向。</a:t>
            </a:r>
            <a:endParaRPr kumimoji="1" sz="16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6" name="object 6">
            <a:extLst>
              <a:ext uri="{FF2B5EF4-FFF2-40B4-BE49-F238E27FC236}">
                <a16:creationId xmlns:a16="http://schemas.microsoft.com/office/drawing/2014/main" id="{7362D3BD-C555-C14F-AD80-94FB4437BD7A}"/>
              </a:ext>
            </a:extLst>
          </p:cNvPr>
          <p:cNvSpPr txBox="1"/>
          <p:nvPr/>
        </p:nvSpPr>
        <p:spPr>
          <a:xfrm>
            <a:off x="527173" y="6771652"/>
            <a:ext cx="4258507" cy="234623"/>
          </a:xfrm>
          <a:prstGeom prst="rect">
            <a:avLst/>
          </a:prstGeom>
        </p:spPr>
        <p:txBody>
          <a:bodyPr vert="horz" wrap="square" lIns="0" tIns="11374" rIns="0" bIns="0" rtlCol="0">
            <a:spAutoFit/>
          </a:bodyPr>
          <a:lstStyle/>
          <a:p>
            <a:pPr marL="11972" marR="4789" lvl="0" indent="0" algn="l" defTabSz="914400" rtl="0" eaLnBrk="1" fontAlgn="auto" latinLnBrk="0" hangingPunct="1">
              <a:lnSpc>
                <a:spcPct val="116300"/>
              </a:lnSpc>
              <a:spcBef>
                <a:spcPts val="9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OTF Shin Maru Go Pro"/>
              </a:rPr>
              <a:t>（資料出所）厚生労働省「過労死等の労災補償状況」</a:t>
            </a:r>
            <a:endParaRPr kumimoji="1"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OTF Shin Maru Go Pro"/>
            </a:endParaRPr>
          </a:p>
        </p:txBody>
      </p:sp>
      <p:sp>
        <p:nvSpPr>
          <p:cNvPr id="13"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6-13</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4" name="テキスト ボックス 13"/>
          <p:cNvSpPr txBox="1"/>
          <p:nvPr/>
        </p:nvSpPr>
        <p:spPr>
          <a:xfrm>
            <a:off x="9444957" y="401298"/>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grpSp>
        <p:nvGrpSpPr>
          <p:cNvPr id="9" name="グループ化 8">
            <a:extLst>
              <a:ext uri="{FF2B5EF4-FFF2-40B4-BE49-F238E27FC236}">
                <a16:creationId xmlns:a16="http://schemas.microsoft.com/office/drawing/2014/main" id="{922F7726-5F95-1DD5-3611-5836771E4368}"/>
              </a:ext>
            </a:extLst>
          </p:cNvPr>
          <p:cNvGrpSpPr/>
          <p:nvPr/>
        </p:nvGrpSpPr>
        <p:grpSpPr>
          <a:xfrm>
            <a:off x="594847" y="2181242"/>
            <a:ext cx="4861712" cy="3646468"/>
            <a:chOff x="3325554" y="2448241"/>
            <a:chExt cx="8480728" cy="5057556"/>
          </a:xfrm>
        </p:grpSpPr>
        <p:graphicFrame>
          <p:nvGraphicFramePr>
            <p:cNvPr id="4" name="グラフ 3">
              <a:extLst>
                <a:ext uri="{FF2B5EF4-FFF2-40B4-BE49-F238E27FC236}">
                  <a16:creationId xmlns:a16="http://schemas.microsoft.com/office/drawing/2014/main" id="{B568A8CC-B7E2-2198-B972-655E57D29D7B}"/>
                </a:ext>
              </a:extLst>
            </p:cNvPr>
            <p:cNvGraphicFramePr/>
            <p:nvPr/>
          </p:nvGraphicFramePr>
          <p:xfrm>
            <a:off x="3325554" y="2448241"/>
            <a:ext cx="8287705" cy="4751917"/>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20656E1D-4CD5-BD70-E93D-9B07AC560FE1}"/>
                </a:ext>
              </a:extLst>
            </p:cNvPr>
            <p:cNvSpPr txBox="1"/>
            <p:nvPr/>
          </p:nvSpPr>
          <p:spPr>
            <a:xfrm>
              <a:off x="9465731" y="7206982"/>
              <a:ext cx="2340551" cy="2988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（平成</a:t>
              </a:r>
              <a:r>
                <a:rPr kumimoji="1" lang="en-US" altLang="ja-JP" sz="8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a:t>
              </a:r>
              <a:r>
                <a:rPr kumimoji="1" lang="ja-JP" altLang="en-US" sz="8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令和・年）</a:t>
              </a:r>
            </a:p>
          </p:txBody>
        </p:sp>
      </p:grpSp>
      <p:graphicFrame>
        <p:nvGraphicFramePr>
          <p:cNvPr id="10" name="グラフ 9">
            <a:extLst>
              <a:ext uri="{FF2B5EF4-FFF2-40B4-BE49-F238E27FC236}">
                <a16:creationId xmlns:a16="http://schemas.microsoft.com/office/drawing/2014/main" id="{A3260E68-ED2E-DFD3-5C86-4788AD7F4FE8}"/>
              </a:ext>
            </a:extLst>
          </p:cNvPr>
          <p:cNvGraphicFramePr/>
          <p:nvPr/>
        </p:nvGraphicFramePr>
        <p:xfrm>
          <a:off x="5387422" y="2181242"/>
          <a:ext cx="4476279" cy="3426104"/>
        </p:xfrm>
        <a:graphic>
          <a:graphicData uri="http://schemas.openxmlformats.org/drawingml/2006/chart">
            <c:chart xmlns:c="http://schemas.openxmlformats.org/drawingml/2006/chart" xmlns:r="http://schemas.openxmlformats.org/officeDocument/2006/relationships" r:id="rId4"/>
          </a:graphicData>
        </a:graphic>
      </p:graphicFrame>
      <p:sp>
        <p:nvSpPr>
          <p:cNvPr id="15" name="テキスト ボックス 14">
            <a:extLst>
              <a:ext uri="{FF2B5EF4-FFF2-40B4-BE49-F238E27FC236}">
                <a16:creationId xmlns:a16="http://schemas.microsoft.com/office/drawing/2014/main" id="{4A98D2BF-BF58-C290-E0BD-27B35E9D9747}"/>
              </a:ext>
            </a:extLst>
          </p:cNvPr>
          <p:cNvSpPr txBox="1"/>
          <p:nvPr/>
        </p:nvSpPr>
        <p:spPr>
          <a:xfrm>
            <a:off x="638758" y="2359421"/>
            <a:ext cx="5084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（件）</a:t>
            </a:r>
          </a:p>
        </p:txBody>
      </p:sp>
      <p:sp>
        <p:nvSpPr>
          <p:cNvPr id="17" name="テキスト ボックス 16">
            <a:extLst>
              <a:ext uri="{FF2B5EF4-FFF2-40B4-BE49-F238E27FC236}">
                <a16:creationId xmlns:a16="http://schemas.microsoft.com/office/drawing/2014/main" id="{DC26F981-50C7-59F1-CE16-07ECDF7138B3}"/>
              </a:ext>
            </a:extLst>
          </p:cNvPr>
          <p:cNvSpPr txBox="1"/>
          <p:nvPr/>
        </p:nvSpPr>
        <p:spPr>
          <a:xfrm>
            <a:off x="1147188" y="5478926"/>
            <a:ext cx="44831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15  16  17  18 19  20 21  22 23  24  25  26 27  28  29  30  </a:t>
            </a:r>
            <a:r>
              <a:rPr kumimoji="1" lang="ja-JP" altLang="en-US" sz="8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元</a:t>
            </a:r>
            <a:r>
              <a:rPr kumimoji="1" lang="en-US" altLang="ja-JP" sz="8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  2   3   4</a:t>
            </a:r>
            <a:endParaRPr kumimoji="1" lang="ja-JP" altLang="en-US" sz="8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endParaRPr>
          </a:p>
        </p:txBody>
      </p:sp>
      <p:sp>
        <p:nvSpPr>
          <p:cNvPr id="19" name="テキスト ボックス 18">
            <a:extLst>
              <a:ext uri="{FF2B5EF4-FFF2-40B4-BE49-F238E27FC236}">
                <a16:creationId xmlns:a16="http://schemas.microsoft.com/office/drawing/2014/main" id="{011D68EC-D95D-E31B-506E-AC0AE6AB3770}"/>
              </a:ext>
            </a:extLst>
          </p:cNvPr>
          <p:cNvSpPr txBox="1"/>
          <p:nvPr/>
        </p:nvSpPr>
        <p:spPr>
          <a:xfrm>
            <a:off x="8873746" y="5286640"/>
            <a:ext cx="134175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（平成</a:t>
            </a:r>
            <a:r>
              <a:rPr kumimoji="1" lang="en-US" altLang="ja-JP" sz="8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a:t>
            </a:r>
            <a:r>
              <a:rPr kumimoji="1" lang="ja-JP" altLang="en-US" sz="8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令和・年）</a:t>
            </a:r>
          </a:p>
        </p:txBody>
      </p:sp>
      <p:sp>
        <p:nvSpPr>
          <p:cNvPr id="20" name="テキスト ボックス 19">
            <a:extLst>
              <a:ext uri="{FF2B5EF4-FFF2-40B4-BE49-F238E27FC236}">
                <a16:creationId xmlns:a16="http://schemas.microsoft.com/office/drawing/2014/main" id="{B4ED2C48-11D5-99F0-880D-F010C301B931}"/>
              </a:ext>
            </a:extLst>
          </p:cNvPr>
          <p:cNvSpPr txBox="1"/>
          <p:nvPr/>
        </p:nvSpPr>
        <p:spPr>
          <a:xfrm>
            <a:off x="5273895" y="2311726"/>
            <a:ext cx="5084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（件）</a:t>
            </a:r>
          </a:p>
        </p:txBody>
      </p:sp>
      <p:sp>
        <p:nvSpPr>
          <p:cNvPr id="21" name="テキスト ボックス 20">
            <a:extLst>
              <a:ext uri="{FF2B5EF4-FFF2-40B4-BE49-F238E27FC236}">
                <a16:creationId xmlns:a16="http://schemas.microsoft.com/office/drawing/2014/main" id="{5C7CC0A9-D921-3EE3-5116-CF96B290E5E3}"/>
              </a:ext>
            </a:extLst>
          </p:cNvPr>
          <p:cNvSpPr txBox="1"/>
          <p:nvPr/>
        </p:nvSpPr>
        <p:spPr>
          <a:xfrm>
            <a:off x="6444947" y="5323883"/>
            <a:ext cx="102878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支給決定件数</a:t>
            </a:r>
          </a:p>
        </p:txBody>
      </p:sp>
      <p:sp>
        <p:nvSpPr>
          <p:cNvPr id="22" name="テキスト ボックス 21">
            <a:extLst>
              <a:ext uri="{FF2B5EF4-FFF2-40B4-BE49-F238E27FC236}">
                <a16:creationId xmlns:a16="http://schemas.microsoft.com/office/drawing/2014/main" id="{E6243282-0F59-2592-E501-A45F8674E0E6}"/>
              </a:ext>
            </a:extLst>
          </p:cNvPr>
          <p:cNvSpPr txBox="1"/>
          <p:nvPr/>
        </p:nvSpPr>
        <p:spPr>
          <a:xfrm>
            <a:off x="7440096" y="5323883"/>
            <a:ext cx="15799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支給決定件数（うち死亡）</a:t>
            </a:r>
          </a:p>
        </p:txBody>
      </p:sp>
      <p:sp>
        <p:nvSpPr>
          <p:cNvPr id="23" name="正方形/長方形 22">
            <a:extLst>
              <a:ext uri="{FF2B5EF4-FFF2-40B4-BE49-F238E27FC236}">
                <a16:creationId xmlns:a16="http://schemas.microsoft.com/office/drawing/2014/main" id="{4AF83BDE-114C-7A4B-B392-268D21990057}"/>
              </a:ext>
            </a:extLst>
          </p:cNvPr>
          <p:cNvSpPr/>
          <p:nvPr/>
        </p:nvSpPr>
        <p:spPr>
          <a:xfrm>
            <a:off x="6335273" y="5431767"/>
            <a:ext cx="180012" cy="45719"/>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a:ea typeface="ＭＳ ゴシック" panose="020B0609070205080204" pitchFamily="49" charset="-128"/>
              <a:cs typeface="+mn-cs"/>
            </a:endParaRPr>
          </a:p>
        </p:txBody>
      </p:sp>
      <p:sp>
        <p:nvSpPr>
          <p:cNvPr id="24" name="正方形/長方形 23">
            <a:extLst>
              <a:ext uri="{FF2B5EF4-FFF2-40B4-BE49-F238E27FC236}">
                <a16:creationId xmlns:a16="http://schemas.microsoft.com/office/drawing/2014/main" id="{161EBE54-9A78-22C7-0B12-6CE28BE6F5CB}"/>
              </a:ext>
            </a:extLst>
          </p:cNvPr>
          <p:cNvSpPr/>
          <p:nvPr/>
        </p:nvSpPr>
        <p:spPr>
          <a:xfrm>
            <a:off x="7311142" y="5428162"/>
            <a:ext cx="180012" cy="4571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a:ea typeface="ＭＳ ゴシック" panose="020B0609070205080204" pitchFamily="49" charset="-128"/>
              <a:cs typeface="+mn-cs"/>
            </a:endParaRPr>
          </a:p>
        </p:txBody>
      </p:sp>
      <p:sp>
        <p:nvSpPr>
          <p:cNvPr id="25" name="テキスト ボックス 24">
            <a:extLst>
              <a:ext uri="{FF2B5EF4-FFF2-40B4-BE49-F238E27FC236}">
                <a16:creationId xmlns:a16="http://schemas.microsoft.com/office/drawing/2014/main" id="{BC20A2ED-8E22-9382-34E7-1595CFE0B797}"/>
              </a:ext>
            </a:extLst>
          </p:cNvPr>
          <p:cNvSpPr txBox="1"/>
          <p:nvPr/>
        </p:nvSpPr>
        <p:spPr>
          <a:xfrm>
            <a:off x="594847" y="6048085"/>
            <a:ext cx="95028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a:t>
            </a:r>
            <a:r>
              <a:rPr kumimoji="1" lang="ja-JP" altLang="en-US" sz="14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注</a:t>
            </a:r>
            <a:r>
              <a:rPr kumimoji="1" lang="en-US" altLang="ja-JP" sz="14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a:t>
            </a:r>
            <a:r>
              <a:rPr kumimoji="1" lang="ja-JP" altLang="en-US" sz="14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労災支給決定</a:t>
            </a:r>
            <a:r>
              <a:rPr kumimoji="1" lang="en-US" altLang="ja-JP" sz="14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a:t>
            </a:r>
            <a:r>
              <a:rPr kumimoji="1" lang="ja-JP" altLang="en-US" sz="14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認定</a:t>
            </a:r>
            <a:r>
              <a:rPr kumimoji="1" lang="en-US" altLang="ja-JP" sz="14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a:t>
            </a:r>
            <a:r>
              <a:rPr kumimoji="1" lang="ja-JP" altLang="en-US" sz="14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件数は、当該年度内に</a:t>
            </a:r>
            <a:r>
              <a:rPr kumimoji="1" lang="en-US" altLang="ja-JP" sz="14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a:t>
            </a:r>
            <a:r>
              <a:rPr kumimoji="1" lang="ja-JP" altLang="en-US" sz="14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業務上」と認定した件数で、当該年度以前に請求があったものを含む。</a:t>
            </a:r>
          </a:p>
        </p:txBody>
      </p:sp>
    </p:spTree>
    <p:extLst>
      <p:ext uri="{BB962C8B-B14F-4D97-AF65-F5344CB8AC3E}">
        <p14:creationId xmlns:p14="http://schemas.microsoft.com/office/powerpoint/2010/main" val="666717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D61E741-5CAA-CC4E-B4FA-5314C858CD8A}"/>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3">
            <a:extLst>
              <a:ext uri="{FF2B5EF4-FFF2-40B4-BE49-F238E27FC236}">
                <a16:creationId xmlns:a16="http://schemas.microsoft.com/office/drawing/2014/main" id="{D560FB28-7B12-804F-8866-B8AF7959DCD9}"/>
              </a:ext>
            </a:extLst>
          </p:cNvPr>
          <p:cNvSpPr txBox="1">
            <a:spLocks/>
          </p:cNvSpPr>
          <p:nvPr/>
        </p:nvSpPr>
        <p:spPr>
          <a:xfrm>
            <a:off x="858943" y="989199"/>
            <a:ext cx="6355590"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1007943"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過労死等の労災補償状況</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E64A84D3-1A57-D64C-AF71-1D72A71C7817}"/>
              </a:ext>
            </a:extLst>
          </p:cNvPr>
          <p:cNvSpPr txBox="1"/>
          <p:nvPr/>
        </p:nvSpPr>
        <p:spPr>
          <a:xfrm>
            <a:off x="695325" y="1656885"/>
            <a:ext cx="9402401" cy="562935"/>
          </a:xfrm>
          <a:prstGeom prst="rect">
            <a:avLst/>
          </a:prstGeom>
        </p:spPr>
        <p:txBody>
          <a:bodyPr vert="horz" wrap="square" lIns="0" tIns="13169" rIns="0" bIns="0" rtlCol="0">
            <a:spAutoFit/>
          </a:bodyPr>
          <a:lstStyle/>
          <a:p>
            <a:pPr marL="11972" marR="0" lvl="0" indent="0" algn="l" defTabSz="914400" rtl="0" eaLnBrk="1" fontAlgn="auto" latinLnBrk="0" hangingPunct="1">
              <a:lnSpc>
                <a:spcPct val="100000"/>
              </a:lnSpc>
              <a:spcBef>
                <a:spcPts val="104"/>
              </a:spcBef>
              <a:spcAft>
                <a:spcPts val="0"/>
              </a:spcAft>
              <a:buClrTx/>
              <a:buSzTx/>
              <a:buFontTx/>
              <a:buNone/>
              <a:tabLst/>
              <a:defRPr/>
            </a:pPr>
            <a:r>
              <a:rPr kumimoji="1" lang="ja-JP" altLang="en-US"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精神障害に係る支給決定（認定）件数は、平成</a:t>
            </a:r>
            <a:r>
              <a:rPr kumimoji="1" lang="en-US" altLang="ja-JP"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24</a:t>
            </a:r>
            <a:r>
              <a:rPr kumimoji="1" lang="ja-JP" altLang="en-US"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年度以降</a:t>
            </a:r>
            <a:r>
              <a:rPr kumimoji="1" lang="en-US" altLang="ja-JP"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500</a:t>
            </a:r>
            <a:r>
              <a:rPr kumimoji="1" lang="ja-JP" altLang="en-US"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件前後で推移していたが、</a:t>
            </a:r>
          </a:p>
          <a:p>
            <a:pPr marL="11972" marR="0" lvl="0" indent="0" algn="l" defTabSz="914400" rtl="0" eaLnBrk="1" fontAlgn="auto" latinLnBrk="0" hangingPunct="1">
              <a:lnSpc>
                <a:spcPct val="100000"/>
              </a:lnSpc>
              <a:spcBef>
                <a:spcPts val="104"/>
              </a:spcBef>
              <a:spcAft>
                <a:spcPts val="0"/>
              </a:spcAft>
              <a:buClrTx/>
              <a:buSzTx/>
              <a:buFontTx/>
              <a:buNone/>
              <a:tabLst/>
              <a:defRPr/>
            </a:pPr>
            <a:r>
              <a:rPr kumimoji="1" lang="ja-JP" altLang="en-US"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令和</a:t>
            </a:r>
            <a:r>
              <a:rPr kumimoji="1" lang="en-US" altLang="ja-JP"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2</a:t>
            </a:r>
            <a:r>
              <a:rPr kumimoji="1" lang="ja-JP" altLang="en-US"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年度に</a:t>
            </a:r>
            <a:r>
              <a:rPr kumimoji="1" lang="en-US" altLang="ja-JP"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600</a:t>
            </a:r>
            <a:r>
              <a:rPr kumimoji="1" lang="ja-JP" altLang="en-US"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件を超え増加している。</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3"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6-1</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4</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4" name="テキスト ボックス 13"/>
          <p:cNvSpPr txBox="1"/>
          <p:nvPr/>
        </p:nvSpPr>
        <p:spPr>
          <a:xfrm>
            <a:off x="9444957" y="401298"/>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0" name="object 6">
            <a:extLst>
              <a:ext uri="{FF2B5EF4-FFF2-40B4-BE49-F238E27FC236}">
                <a16:creationId xmlns:a16="http://schemas.microsoft.com/office/drawing/2014/main" id="{CC802C6D-3C25-7B3E-452B-572E13C81292}"/>
              </a:ext>
            </a:extLst>
          </p:cNvPr>
          <p:cNvSpPr txBox="1"/>
          <p:nvPr/>
        </p:nvSpPr>
        <p:spPr>
          <a:xfrm>
            <a:off x="558004" y="6727915"/>
            <a:ext cx="4439856" cy="234623"/>
          </a:xfrm>
          <a:prstGeom prst="rect">
            <a:avLst/>
          </a:prstGeom>
        </p:spPr>
        <p:txBody>
          <a:bodyPr vert="horz" wrap="square" lIns="0" tIns="11374" rIns="0" bIns="0" rtlCol="0">
            <a:spAutoFit/>
          </a:bodyPr>
          <a:lstStyle/>
          <a:p>
            <a:pPr marL="11972" marR="4789" lvl="0" indent="0" algn="l" defTabSz="914400" rtl="0" eaLnBrk="1" fontAlgn="auto" latinLnBrk="0" hangingPunct="1">
              <a:lnSpc>
                <a:spcPct val="116300"/>
              </a:lnSpc>
              <a:spcBef>
                <a:spcPts val="9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OTF Shin Maru Go Pro"/>
              </a:rPr>
              <a:t>（資料出所）厚生労働省「過労死等の労災補償状況」</a:t>
            </a:r>
            <a:endParaRPr kumimoji="1"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OTF Shin Maru Go Pro"/>
            </a:endParaRPr>
          </a:p>
        </p:txBody>
      </p:sp>
      <p:graphicFrame>
        <p:nvGraphicFramePr>
          <p:cNvPr id="4" name="グラフ 3">
            <a:extLst>
              <a:ext uri="{FF2B5EF4-FFF2-40B4-BE49-F238E27FC236}">
                <a16:creationId xmlns:a16="http://schemas.microsoft.com/office/drawing/2014/main" id="{FB8313D9-829A-BA26-6097-FCC082969D30}"/>
              </a:ext>
            </a:extLst>
          </p:cNvPr>
          <p:cNvGraphicFramePr/>
          <p:nvPr/>
        </p:nvGraphicFramePr>
        <p:xfrm>
          <a:off x="558004" y="2488733"/>
          <a:ext cx="4344798" cy="30757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グラフ 7">
            <a:extLst>
              <a:ext uri="{FF2B5EF4-FFF2-40B4-BE49-F238E27FC236}">
                <a16:creationId xmlns:a16="http://schemas.microsoft.com/office/drawing/2014/main" id="{95EC5B16-8A09-7E9B-CCCD-D508DA6C8DD5}"/>
              </a:ext>
            </a:extLst>
          </p:cNvPr>
          <p:cNvGraphicFramePr/>
          <p:nvPr/>
        </p:nvGraphicFramePr>
        <p:xfrm>
          <a:off x="4742547" y="2412370"/>
          <a:ext cx="5355179" cy="3319665"/>
        </p:xfrm>
        <a:graphic>
          <a:graphicData uri="http://schemas.openxmlformats.org/drawingml/2006/chart">
            <c:chart xmlns:c="http://schemas.openxmlformats.org/drawingml/2006/chart" xmlns:r="http://schemas.openxmlformats.org/officeDocument/2006/relationships" r:id="rId3"/>
          </a:graphicData>
        </a:graphic>
      </p:graphicFrame>
      <p:sp>
        <p:nvSpPr>
          <p:cNvPr id="9" name="テキスト ボックス 8">
            <a:extLst>
              <a:ext uri="{FF2B5EF4-FFF2-40B4-BE49-F238E27FC236}">
                <a16:creationId xmlns:a16="http://schemas.microsoft.com/office/drawing/2014/main" id="{DF221507-D237-CEEA-944C-B1E1B80E074D}"/>
              </a:ext>
            </a:extLst>
          </p:cNvPr>
          <p:cNvSpPr txBox="1"/>
          <p:nvPr/>
        </p:nvSpPr>
        <p:spPr>
          <a:xfrm>
            <a:off x="3771771" y="5460940"/>
            <a:ext cx="134175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（平成</a:t>
            </a:r>
            <a:r>
              <a:rPr kumimoji="1" lang="en-US" altLang="ja-JP" sz="9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a:t>
            </a:r>
            <a:r>
              <a:rPr kumimoji="1" lang="ja-JP" altLang="en-US" sz="9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令和・年）</a:t>
            </a:r>
          </a:p>
        </p:txBody>
      </p:sp>
      <p:sp>
        <p:nvSpPr>
          <p:cNvPr id="11" name="テキスト ボックス 10">
            <a:extLst>
              <a:ext uri="{FF2B5EF4-FFF2-40B4-BE49-F238E27FC236}">
                <a16:creationId xmlns:a16="http://schemas.microsoft.com/office/drawing/2014/main" id="{C90180CC-C2DB-8896-5D3E-3C6BDDF7E8C8}"/>
              </a:ext>
            </a:extLst>
          </p:cNvPr>
          <p:cNvSpPr txBox="1"/>
          <p:nvPr/>
        </p:nvSpPr>
        <p:spPr>
          <a:xfrm>
            <a:off x="8940851" y="5224439"/>
            <a:ext cx="134175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（平成</a:t>
            </a:r>
            <a:r>
              <a:rPr kumimoji="1" lang="en-US" altLang="ja-JP" sz="8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a:t>
            </a:r>
            <a:r>
              <a:rPr kumimoji="1" lang="ja-JP" altLang="en-US" sz="8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令和・年）</a:t>
            </a:r>
          </a:p>
        </p:txBody>
      </p:sp>
      <p:sp>
        <p:nvSpPr>
          <p:cNvPr id="12" name="テキスト ボックス 11">
            <a:extLst>
              <a:ext uri="{FF2B5EF4-FFF2-40B4-BE49-F238E27FC236}">
                <a16:creationId xmlns:a16="http://schemas.microsoft.com/office/drawing/2014/main" id="{69EE5AB6-C6A4-2CBB-AD8B-458AA111F970}"/>
              </a:ext>
            </a:extLst>
          </p:cNvPr>
          <p:cNvSpPr txBox="1"/>
          <p:nvPr/>
        </p:nvSpPr>
        <p:spPr>
          <a:xfrm>
            <a:off x="651835" y="2653437"/>
            <a:ext cx="5084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（件）</a:t>
            </a:r>
          </a:p>
        </p:txBody>
      </p:sp>
      <p:sp>
        <p:nvSpPr>
          <p:cNvPr id="15" name="テキスト ボックス 14">
            <a:extLst>
              <a:ext uri="{FF2B5EF4-FFF2-40B4-BE49-F238E27FC236}">
                <a16:creationId xmlns:a16="http://schemas.microsoft.com/office/drawing/2014/main" id="{AF0C2678-16D3-CE89-7AC9-232D039E23BD}"/>
              </a:ext>
            </a:extLst>
          </p:cNvPr>
          <p:cNvSpPr txBox="1"/>
          <p:nvPr/>
        </p:nvSpPr>
        <p:spPr>
          <a:xfrm>
            <a:off x="4790864" y="2574865"/>
            <a:ext cx="5084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（件）</a:t>
            </a:r>
          </a:p>
        </p:txBody>
      </p:sp>
      <p:sp>
        <p:nvSpPr>
          <p:cNvPr id="17" name="テキスト ボックス 16">
            <a:extLst>
              <a:ext uri="{FF2B5EF4-FFF2-40B4-BE49-F238E27FC236}">
                <a16:creationId xmlns:a16="http://schemas.microsoft.com/office/drawing/2014/main" id="{4EC9CB18-45CA-D77A-92A4-F34B694E6AFC}"/>
              </a:ext>
            </a:extLst>
          </p:cNvPr>
          <p:cNvSpPr txBox="1"/>
          <p:nvPr/>
        </p:nvSpPr>
        <p:spPr>
          <a:xfrm>
            <a:off x="594847" y="6048085"/>
            <a:ext cx="95028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a:t>
            </a:r>
            <a:r>
              <a:rPr kumimoji="1" lang="ja-JP" altLang="en-US" sz="14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注</a:t>
            </a:r>
            <a:r>
              <a:rPr kumimoji="1" lang="en-US" altLang="ja-JP" sz="14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a:t>
            </a:r>
            <a:r>
              <a:rPr kumimoji="1" lang="ja-JP" altLang="en-US" sz="14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労災支給決定</a:t>
            </a:r>
            <a:r>
              <a:rPr kumimoji="1" lang="en-US" altLang="ja-JP" sz="14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a:t>
            </a:r>
            <a:r>
              <a:rPr kumimoji="1" lang="ja-JP" altLang="en-US" sz="14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認定</a:t>
            </a:r>
            <a:r>
              <a:rPr kumimoji="1" lang="en-US" altLang="ja-JP" sz="14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a:t>
            </a:r>
            <a:r>
              <a:rPr kumimoji="1" lang="ja-JP" altLang="en-US" sz="14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件数は、当該年度内に</a:t>
            </a:r>
            <a:r>
              <a:rPr kumimoji="1" lang="en-US" altLang="ja-JP" sz="14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a:t>
            </a:r>
            <a:r>
              <a:rPr kumimoji="1" lang="ja-JP" altLang="en-US" sz="14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業務上」と認定した件数で、当該年度以前に請求があったものを含む。</a:t>
            </a:r>
          </a:p>
        </p:txBody>
      </p:sp>
    </p:spTree>
    <p:extLst>
      <p:ext uri="{BB962C8B-B14F-4D97-AF65-F5344CB8AC3E}">
        <p14:creationId xmlns:p14="http://schemas.microsoft.com/office/powerpoint/2010/main" val="2998167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28098B8-A5AA-FD48-87EB-0243A95BC1AA}"/>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5" name="object 5">
            <a:extLst>
              <a:ext uri="{FF2B5EF4-FFF2-40B4-BE49-F238E27FC236}">
                <a16:creationId xmlns:a16="http://schemas.microsoft.com/office/drawing/2014/main" id="{1ABBABA8-D600-2647-BC23-C9B93FB568DF}"/>
              </a:ext>
            </a:extLst>
          </p:cNvPr>
          <p:cNvSpPr txBox="1"/>
          <p:nvPr/>
        </p:nvSpPr>
        <p:spPr>
          <a:xfrm>
            <a:off x="858945" y="989200"/>
            <a:ext cx="9460421" cy="1063439"/>
          </a:xfrm>
          <a:prstGeom prst="rect">
            <a:avLst/>
          </a:prstGeom>
        </p:spPr>
        <p:txBody>
          <a:bodyPr vert="horz" wrap="square" lIns="0" tIns="15564" rIns="0" bIns="0" rtlCol="0">
            <a:spAutoFit/>
          </a:bodyPr>
          <a:lstStyle/>
          <a:p>
            <a:pPr marL="11972" marR="0" lvl="0" indent="0" algn="l" defTabSz="914400" rtl="0" eaLnBrk="1" fontAlgn="auto" latinLnBrk="0" hangingPunct="1">
              <a:lnSpc>
                <a:spcPct val="100000"/>
              </a:lnSpc>
              <a:spcBef>
                <a:spcPts val="123"/>
              </a:spcBef>
              <a:spcAft>
                <a:spcPts val="0"/>
              </a:spcAft>
              <a:buClrTx/>
              <a:buSzTx/>
              <a:buFontTx/>
              <a:buNone/>
              <a:tabLst/>
              <a:defRPr/>
            </a:pPr>
            <a:r>
              <a:rPr kumimoji="1"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勤務問題を原因･動機の1つとする自殺者数の推移</a:t>
            </a:r>
            <a:r>
              <a:rPr kumimoji="1" 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a:t>
            </a:r>
            <a:r>
              <a:rPr kumimoji="1"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年齢層別</a:t>
            </a:r>
            <a:r>
              <a:rPr kumimoji="1" 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a:t>
            </a:r>
            <a:endParaRPr kumimoji="1"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a:p>
            <a:pPr marL="32325" marR="0" lvl="0" indent="0" algn="l" defTabSz="914400" rtl="0" eaLnBrk="1" fontAlgn="auto" latinLnBrk="0" hangingPunct="1">
              <a:lnSpc>
                <a:spcPct val="100000"/>
              </a:lnSpc>
              <a:spcBef>
                <a:spcPts val="2394"/>
              </a:spcBef>
              <a:spcAft>
                <a:spcPts val="0"/>
              </a:spcAft>
              <a:buClrTx/>
              <a:buSzTx/>
              <a:buFontTx/>
              <a:buNone/>
              <a:tabLst/>
              <a:defRPr/>
            </a:pPr>
            <a:r>
              <a:rPr kumimoji="1" sz="136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勤務問題が原因･動機の一つと推定される自殺者数の推移を年齢層別にみると、おおむね、40～49歳、</a:t>
            </a:r>
            <a:r>
              <a:rPr kumimoji="1" lang="en-US" altLang="ja-JP" sz="136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50</a:t>
            </a:r>
            <a:r>
              <a:rPr kumimoji="1" lang="ja-JP" altLang="en-US" sz="136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lang="en-US" altLang="ja-JP" sz="136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59</a:t>
            </a:r>
            <a:r>
              <a:rPr kumimoji="1" lang="ja-JP" altLang="en-US" sz="136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歳、 </a:t>
            </a:r>
            <a:r>
              <a:rPr kumimoji="1" sz="136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30～39歳、20～29歳の順に多く、これらの階層はいずれも、おおむね全体の４分の１から５分の１を占めている。</a:t>
            </a:r>
            <a:endParaRPr kumimoji="1" sz="136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0"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6-1</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5</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1" name="テキスト ボックス 10"/>
          <p:cNvSpPr txBox="1"/>
          <p:nvPr/>
        </p:nvSpPr>
        <p:spPr>
          <a:xfrm>
            <a:off x="9444957" y="401298"/>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7" name="object 6">
            <a:extLst>
              <a:ext uri="{FF2B5EF4-FFF2-40B4-BE49-F238E27FC236}">
                <a16:creationId xmlns:a16="http://schemas.microsoft.com/office/drawing/2014/main" id="{9BA49B96-3465-7D93-D1F9-A3A5D64C8934}"/>
              </a:ext>
            </a:extLst>
          </p:cNvPr>
          <p:cNvSpPr txBox="1"/>
          <p:nvPr/>
        </p:nvSpPr>
        <p:spPr>
          <a:xfrm>
            <a:off x="1070775" y="6613558"/>
            <a:ext cx="5607449" cy="425188"/>
          </a:xfrm>
          <a:prstGeom prst="rect">
            <a:avLst/>
          </a:prstGeom>
        </p:spPr>
        <p:txBody>
          <a:bodyPr vert="horz" wrap="square" lIns="0" tIns="11374" rIns="0" bIns="0" rtlCol="0">
            <a:spAutoFit/>
          </a:bodyPr>
          <a:lstStyle/>
          <a:p>
            <a:pPr marL="11972" marR="4789" lvl="0" indent="0" algn="l" defTabSz="914400" rtl="0" eaLnBrk="1" fontAlgn="auto" latinLnBrk="0" hangingPunct="1">
              <a:lnSpc>
                <a:spcPct val="116300"/>
              </a:lnSpc>
              <a:spcBef>
                <a:spcPts val="90"/>
              </a:spcBef>
              <a:spcAft>
                <a:spcPts val="0"/>
              </a:spcAft>
              <a:buClrTx/>
              <a:buSzTx/>
              <a:buFontTx/>
              <a:buNone/>
              <a:tabLst/>
              <a:defRPr/>
            </a:pPr>
            <a:r>
              <a:rPr kumimoji="1" sz="1200" b="0" i="0" u="none" strike="noStrike" kern="1200" cap="none" spc="0" normalizeH="0" baseline="0" noProof="0" dirty="0" err="1">
                <a:ln>
                  <a:noFill/>
                </a:ln>
                <a:solidFill>
                  <a:prstClr val="black"/>
                </a:solidFill>
                <a:effectLst/>
                <a:uLnTx/>
                <a:uFillTx/>
                <a:latin typeface="HG丸ｺﾞｼｯｸM-PRO" panose="020F0600000000000000" pitchFamily="50" charset="-128"/>
                <a:ea typeface="HG丸ｺﾞｼｯｸM-PRO" panose="020F0600000000000000" pitchFamily="50" charset="-128"/>
                <a:cs typeface="A-OTF Shin Maru Go Pro"/>
              </a:rPr>
              <a:t>出典：厚生労働省</a:t>
            </a:r>
            <a:r>
              <a:rPr kumimoji="1" 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OTF Shin Maru Go Pro"/>
              </a:rPr>
              <a:t> </a:t>
            </a:r>
            <a:r>
              <a:rPr kumimoji="1"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OTF Shin Maru Go Pro"/>
              </a:rPr>
              <a:t>『</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OTF Shin Maru Go Pro"/>
              </a:rPr>
              <a:t>令和４年</a:t>
            </a:r>
            <a:r>
              <a:rPr kumimoji="1"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OTF Shin Maru Go Pro"/>
              </a:rPr>
              <a:t>版</a:t>
            </a:r>
            <a:r>
              <a:rPr kumimoji="1" 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OTF Shin Maru Go Pro"/>
              </a:rPr>
              <a:t> </a:t>
            </a:r>
            <a:r>
              <a:rPr kumimoji="1"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OTF Shin Maru Go Pro"/>
              </a:rPr>
              <a:t>過労死等防止対策白書』</a:t>
            </a:r>
            <a:r>
              <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OTF Shin Maru Go Pro"/>
              </a:rPr>
              <a:t>52</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OTF Shin Maru Go Pro"/>
              </a:rPr>
              <a:t>ページ</a:t>
            </a:r>
            <a:endParaRPr kumimoji="1" 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OTF Shin Maru Go Pro"/>
            </a:endParaRPr>
          </a:p>
          <a:p>
            <a:pPr marL="11972" marR="4789" lvl="0" indent="0" algn="l" defTabSz="914400" rtl="0" eaLnBrk="1" fontAlgn="auto" latinLnBrk="0" hangingPunct="1">
              <a:lnSpc>
                <a:spcPct val="116300"/>
              </a:lnSpc>
              <a:spcBef>
                <a:spcPts val="90"/>
              </a:spcBef>
              <a:spcAft>
                <a:spcPts val="0"/>
              </a:spcAft>
              <a:buClrTx/>
              <a:buSzTx/>
              <a:buFontTx/>
              <a:buNone/>
              <a:tabLst/>
              <a:defRPr/>
            </a:pPr>
            <a:r>
              <a:rPr kumimoji="1" 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A-OTF Shin Maru Go Pro"/>
              </a:rPr>
              <a:t>https://www.mhlw.go.jp/content/11200000/001001668.pdf</a:t>
            </a:r>
          </a:p>
        </p:txBody>
      </p:sp>
      <p:pic>
        <p:nvPicPr>
          <p:cNvPr id="4" name="図 3">
            <a:extLst>
              <a:ext uri="{FF2B5EF4-FFF2-40B4-BE49-F238E27FC236}">
                <a16:creationId xmlns:a16="http://schemas.microsoft.com/office/drawing/2014/main" id="{9122C11C-9532-23E6-B7B2-9E289983FCD1}"/>
              </a:ext>
            </a:extLst>
          </p:cNvPr>
          <p:cNvPicPr>
            <a:picLocks noChangeAspect="1"/>
          </p:cNvPicPr>
          <p:nvPr/>
        </p:nvPicPr>
        <p:blipFill>
          <a:blip r:embed="rId2"/>
          <a:stretch>
            <a:fillRect/>
          </a:stretch>
        </p:blipFill>
        <p:spPr>
          <a:xfrm>
            <a:off x="509863" y="2284268"/>
            <a:ext cx="9559552" cy="4162382"/>
          </a:xfrm>
          <a:prstGeom prst="rect">
            <a:avLst/>
          </a:prstGeom>
        </p:spPr>
      </p:pic>
    </p:spTree>
    <p:extLst>
      <p:ext uri="{BB962C8B-B14F-4D97-AF65-F5344CB8AC3E}">
        <p14:creationId xmlns:p14="http://schemas.microsoft.com/office/powerpoint/2010/main" val="2182446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8">
            <a:extLst>
              <a:ext uri="{FF2B5EF4-FFF2-40B4-BE49-F238E27FC236}">
                <a16:creationId xmlns:a16="http://schemas.microsoft.com/office/drawing/2014/main" id="{144A0AD5-773D-C240-90F1-A64D1D909C46}"/>
              </a:ext>
            </a:extLst>
          </p:cNvPr>
          <p:cNvSpPr/>
          <p:nvPr/>
        </p:nvSpPr>
        <p:spPr>
          <a:xfrm>
            <a:off x="907709" y="1107479"/>
            <a:ext cx="8894096" cy="5642465"/>
          </a:xfrm>
          <a:prstGeom prst="roundRect">
            <a:avLst>
              <a:gd name="adj" fmla="val 4008"/>
            </a:avLst>
          </a:prstGeom>
          <a:solidFill>
            <a:srgbClr val="D5EAD8"/>
          </a:solidFill>
          <a:ln w="15875">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4" name="object 4">
            <a:extLst>
              <a:ext uri="{FF2B5EF4-FFF2-40B4-BE49-F238E27FC236}">
                <a16:creationId xmlns:a16="http://schemas.microsoft.com/office/drawing/2014/main" id="{FD907DDF-BFDA-A545-8AEC-620F7B477768}"/>
              </a:ext>
            </a:extLst>
          </p:cNvPr>
          <p:cNvSpPr txBox="1"/>
          <p:nvPr/>
        </p:nvSpPr>
        <p:spPr>
          <a:xfrm>
            <a:off x="1473725" y="2884607"/>
            <a:ext cx="7729667" cy="2149469"/>
          </a:xfrm>
          <a:prstGeom prst="rect">
            <a:avLst/>
          </a:prstGeom>
        </p:spPr>
        <p:txBody>
          <a:bodyPr vert="horz" wrap="square" lIns="0" tIns="11972" rIns="0" bIns="0" rtlCol="0">
            <a:spAutoFit/>
          </a:bodyPr>
          <a:lstStyle/>
          <a:p>
            <a:pPr marL="11972" marR="4789" lvl="0" indent="0" algn="just" defTabSz="914400" rtl="0" eaLnBrk="1" fontAlgn="auto" latinLnBrk="0" hangingPunct="1">
              <a:lnSpc>
                <a:spcPct val="123300"/>
              </a:lnSpc>
              <a:spcBef>
                <a:spcPts val="94"/>
              </a:spcBef>
              <a:spcAft>
                <a:spcPts val="0"/>
              </a:spcAft>
              <a:buClrTx/>
              <a:buSzTx/>
              <a:buFontTx/>
              <a:buNone/>
              <a:tabLst/>
              <a:defRPr/>
            </a:pPr>
            <a:r>
              <a:rPr kumimoji="1" sz="2922"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憲法第27条において、国民の勤労の権利と義務が規定され、その具体的な中身については、労働基準法をはじめとした労働法において定められている。</a:t>
            </a:r>
            <a:endParaRPr kumimoji="1" sz="2922"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8"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6-16 </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9" name="テキスト ボックス 8"/>
          <p:cNvSpPr txBox="1"/>
          <p:nvPr/>
        </p:nvSpPr>
        <p:spPr>
          <a:xfrm>
            <a:off x="9444957" y="401298"/>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Tree>
    <p:extLst>
      <p:ext uri="{BB962C8B-B14F-4D97-AF65-F5344CB8AC3E}">
        <p14:creationId xmlns:p14="http://schemas.microsoft.com/office/powerpoint/2010/main" val="1210078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7B98FE9F-21FD-4F4B-BDCA-99F2969D006B}"/>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8" name="object 4">
            <a:extLst>
              <a:ext uri="{FF2B5EF4-FFF2-40B4-BE49-F238E27FC236}">
                <a16:creationId xmlns:a16="http://schemas.microsoft.com/office/drawing/2014/main" id="{FEA11A5D-67D5-4A40-A19D-1F7F2F7475B3}"/>
              </a:ext>
            </a:extLst>
          </p:cNvPr>
          <p:cNvSpPr txBox="1"/>
          <p:nvPr/>
        </p:nvSpPr>
        <p:spPr>
          <a:xfrm>
            <a:off x="854137" y="989200"/>
            <a:ext cx="9088107" cy="973286"/>
          </a:xfrm>
          <a:prstGeom prst="rect">
            <a:avLst/>
          </a:prstGeom>
        </p:spPr>
        <p:txBody>
          <a:bodyPr vert="horz" wrap="square" lIns="0" tIns="15564" rIns="0" bIns="0" rtlCol="0">
            <a:spAutoFit/>
          </a:bodyPr>
          <a:lstStyle/>
          <a:p>
            <a:pPr marL="11972" marR="0" lvl="0" indent="0" algn="l" defTabSz="914400" rtl="0" eaLnBrk="1" fontAlgn="auto" latinLnBrk="0" hangingPunct="1">
              <a:lnSpc>
                <a:spcPct val="100000"/>
              </a:lnSpc>
              <a:spcBef>
                <a:spcPts val="123"/>
              </a:spcBef>
              <a:spcAft>
                <a:spcPts val="0"/>
              </a:spcAft>
              <a:buClrTx/>
              <a:buSzTx/>
              <a:buFontTx/>
              <a:buNone/>
              <a:tabLst/>
              <a:defRPr/>
            </a:pPr>
            <a:r>
              <a:rPr kumimoji="1"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日本ではどのくらいの時間を働くことを認めているのかな？</a:t>
            </a:r>
            <a:endParaRPr kumimoji="1"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a:p>
            <a:pPr marL="0" marR="0" lvl="0" indent="0" algn="l" defTabSz="914400" rtl="0" eaLnBrk="1" fontAlgn="auto" latinLnBrk="0" hangingPunct="1">
              <a:lnSpc>
                <a:spcPct val="100000"/>
              </a:lnSpc>
              <a:spcBef>
                <a:spcPts val="28"/>
              </a:spcBef>
              <a:spcAft>
                <a:spcPts val="0"/>
              </a:spcAft>
              <a:buClrTx/>
              <a:buSzTx/>
              <a:buFontTx/>
              <a:buNone/>
              <a:tabLst/>
              <a:defRPr/>
            </a:pPr>
            <a:endParaRPr kumimoji="1" sz="240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Times New Roman"/>
            </a:endParaRPr>
          </a:p>
          <a:p>
            <a:pPr marL="37114" marR="0" lvl="0" indent="0" algn="l" defTabSz="914400" rtl="0" eaLnBrk="1" fontAlgn="auto" latinLnBrk="0" hangingPunct="1">
              <a:lnSpc>
                <a:spcPct val="100000"/>
              </a:lnSpc>
              <a:spcBef>
                <a:spcPts val="0"/>
              </a:spcBef>
              <a:spcAft>
                <a:spcPts val="0"/>
              </a:spcAft>
              <a:buClrTx/>
              <a:buSzTx/>
              <a:buFontTx/>
              <a:buNone/>
              <a:tabLst/>
              <a:defRPr/>
            </a:pPr>
            <a:r>
              <a:rPr kumimoji="1"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744"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労働基準法という法律で労働時間や休憩・休日などについての</a:t>
            </a:r>
            <a:r>
              <a:rPr kumimoji="1" lang="ja-JP" altLang="en-US"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決</a:t>
            </a:r>
            <a:r>
              <a:rPr kumimoji="1" sz="1744"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まりを定めています</a:t>
            </a:r>
            <a:r>
              <a:rPr kumimoji="1"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98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p:txBody>
      </p:sp>
      <p:sp>
        <p:nvSpPr>
          <p:cNvPr id="9" name="object 4">
            <a:extLst>
              <a:ext uri="{FF2B5EF4-FFF2-40B4-BE49-F238E27FC236}">
                <a16:creationId xmlns:a16="http://schemas.microsoft.com/office/drawing/2014/main" id="{6A6FB058-8506-B748-A545-D20C40171CDD}"/>
              </a:ext>
            </a:extLst>
          </p:cNvPr>
          <p:cNvSpPr txBox="1"/>
          <p:nvPr/>
        </p:nvSpPr>
        <p:spPr>
          <a:xfrm>
            <a:off x="854136" y="2128265"/>
            <a:ext cx="8771382" cy="4215392"/>
          </a:xfrm>
          <a:prstGeom prst="rect">
            <a:avLst/>
          </a:prstGeom>
        </p:spPr>
        <p:txBody>
          <a:bodyPr vert="horz" wrap="square" lIns="0" tIns="15564" rIns="0" bIns="0" rtlCol="0">
            <a:spAutoFit/>
          </a:bodyPr>
          <a:lstStyle/>
          <a:p>
            <a:pPr marL="37114" marR="0" lvl="0" indent="0" algn="l" defTabSz="914400" rtl="0" eaLnBrk="1" fontAlgn="auto" latinLnBrk="0" hangingPunct="1">
              <a:lnSpc>
                <a:spcPct val="100000"/>
              </a:lnSpc>
              <a:spcBef>
                <a:spcPts val="2065"/>
              </a:spcBef>
              <a:spcAft>
                <a:spcPts val="0"/>
              </a:spcAft>
              <a:buClrTx/>
              <a:buSzTx/>
              <a:buFontTx/>
              <a:buNone/>
              <a:tabLst/>
              <a:defRPr/>
            </a:pPr>
            <a:r>
              <a:rPr kumimoji="1" sz="2970" b="1" i="0" u="none" strike="noStrike" kern="1200" cap="none" spc="0" normalizeH="0" baseline="3968"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a:t>
            </a:r>
            <a:r>
              <a:rPr kumimoji="1" sz="2310" b="1"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働く時間の</a:t>
            </a:r>
            <a:r>
              <a:rPr kumimoji="1" lang="ja-JP" altLang="en-US" sz="231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決</a:t>
            </a:r>
            <a:r>
              <a:rPr kumimoji="1" sz="2310" b="1"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まり</a:t>
            </a:r>
            <a:r>
              <a:rPr kumimoji="1" lang="en-US" sz="231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a:t>
            </a:r>
            <a:r>
              <a:rPr kumimoji="1" sz="231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法定労働時間</a:t>
            </a:r>
            <a:r>
              <a:rPr kumimoji="1" lang="en-US" sz="231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a:t>
            </a:r>
            <a:endParaRPr kumimoji="1" sz="231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567487" marR="0" lvl="0" indent="-193352" algn="l" defTabSz="914400" rtl="0" eaLnBrk="1" fontAlgn="auto" latinLnBrk="0" hangingPunct="1">
              <a:lnSpc>
                <a:spcPct val="100000"/>
              </a:lnSpc>
              <a:spcBef>
                <a:spcPts val="523"/>
              </a:spcBef>
              <a:spcAft>
                <a:spcPts val="0"/>
              </a:spcAft>
              <a:buClrTx/>
              <a:buSzPct val="93750"/>
              <a:buFontTx/>
              <a:buChar char="○"/>
              <a:tabLst>
                <a:tab pos="568085" algn="l"/>
              </a:tabLst>
              <a:defRPr/>
            </a:pPr>
            <a:r>
              <a:rPr kumimoji="1" sz="2262" b="0" i="0" u="none" strike="noStrike" kern="1200" cap="none" spc="0" normalizeH="0" baseline="6944"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lang="en-US" altLang="ja-JP" sz="2922"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1</a:t>
            </a:r>
            <a:r>
              <a:rPr kumimoji="1" lang="ja-JP" altLang="en-US" sz="2922"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週間</a:t>
            </a:r>
            <a:r>
              <a:rPr kumimoji="1" lang="ja-JP" altLang="en-US" sz="198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につき</a:t>
            </a:r>
            <a:r>
              <a:rPr kumimoji="1" lang="en-US" altLang="ja-JP" sz="2922"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40</a:t>
            </a:r>
            <a:r>
              <a:rPr kumimoji="1" lang="ja-JP" altLang="en-US" sz="2922"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時間</a:t>
            </a:r>
            <a:r>
              <a:rPr kumimoji="1" lang="ja-JP" altLang="en-US" sz="1980"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以内</a:t>
            </a:r>
            <a:endParaRPr kumimoji="1" lang="en-US" sz="2262" b="0" i="0" u="none" strike="noStrike" kern="1200" cap="none" spc="0" normalizeH="0" baseline="6944"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endParaRPr>
          </a:p>
          <a:p>
            <a:pPr marL="567487" marR="0" lvl="0" indent="-193352" algn="l" defTabSz="914400" rtl="0" eaLnBrk="1" fontAlgn="auto" latinLnBrk="0" hangingPunct="1">
              <a:lnSpc>
                <a:spcPct val="100000"/>
              </a:lnSpc>
              <a:spcBef>
                <a:spcPts val="523"/>
              </a:spcBef>
              <a:spcAft>
                <a:spcPts val="0"/>
              </a:spcAft>
              <a:buClrTx/>
              <a:buSzPct val="93750"/>
              <a:buFontTx/>
              <a:buChar char="○"/>
              <a:tabLst>
                <a:tab pos="568085" algn="l"/>
              </a:tabLst>
              <a:defRPr/>
            </a:pPr>
            <a:r>
              <a:rPr kumimoji="1" sz="2262" b="0" i="0" u="none" strike="noStrike" kern="1200" cap="none" spc="0" normalizeH="0" baseline="6944"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lang="en-US" altLang="ja-JP" sz="2922"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1</a:t>
            </a:r>
            <a:r>
              <a:rPr kumimoji="1" lang="ja-JP" altLang="en-US" sz="2922"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日</a:t>
            </a:r>
            <a:r>
              <a:rPr kumimoji="1" lang="ja-JP" altLang="en-US" sz="198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につき</a:t>
            </a:r>
            <a:r>
              <a:rPr kumimoji="1" lang="en-US" altLang="ja-JP" sz="2922"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8</a:t>
            </a:r>
            <a:r>
              <a:rPr kumimoji="1" lang="ja-JP" altLang="en-US" sz="2922"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時間</a:t>
            </a:r>
            <a:r>
              <a:rPr kumimoji="1" lang="ja-JP" altLang="en-US" sz="1980"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以内</a:t>
            </a:r>
            <a:endParaRPr kumimoji="1" lang="ja-JP" altLang="en-US" sz="198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37114" marR="0" lvl="0" indent="0" algn="l" defTabSz="914400" rtl="0" eaLnBrk="1" fontAlgn="auto" latinLnBrk="0" hangingPunct="1">
              <a:lnSpc>
                <a:spcPct val="100000"/>
              </a:lnSpc>
              <a:spcBef>
                <a:spcPts val="2352"/>
              </a:spcBef>
              <a:spcAft>
                <a:spcPts val="0"/>
              </a:spcAft>
              <a:buClrTx/>
              <a:buSzTx/>
              <a:buFontTx/>
              <a:buNone/>
              <a:tabLst/>
              <a:defRPr/>
            </a:pPr>
            <a:r>
              <a:rPr kumimoji="1" sz="2970" b="1" i="0" u="none" strike="noStrike" kern="1200" cap="none" spc="0" normalizeH="0" baseline="3968"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a:t>
            </a:r>
            <a:r>
              <a:rPr kumimoji="1" sz="2310" b="1"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休憩時間の</a:t>
            </a:r>
            <a:r>
              <a:rPr kumimoji="1" lang="ja-JP" altLang="en-US" sz="231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決まり</a:t>
            </a:r>
            <a:endParaRPr kumimoji="1" sz="231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567487" marR="0" lvl="0" indent="-193352" algn="l" defTabSz="914400" rtl="0" eaLnBrk="1" fontAlgn="auto" latinLnBrk="0" hangingPunct="1">
              <a:lnSpc>
                <a:spcPct val="100000"/>
              </a:lnSpc>
              <a:spcBef>
                <a:spcPts val="523"/>
              </a:spcBef>
              <a:spcAft>
                <a:spcPts val="0"/>
              </a:spcAft>
              <a:buClrTx/>
              <a:buSzPct val="93750"/>
              <a:buFontTx/>
              <a:buChar char="○"/>
              <a:tabLst>
                <a:tab pos="568085" algn="l"/>
              </a:tabLst>
              <a:defRPr/>
            </a:pPr>
            <a:r>
              <a:rPr kumimoji="1" sz="2262" b="0" i="0" u="none" strike="noStrike" kern="1200" cap="none" spc="0" normalizeH="0" baseline="6944"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lang="en-US" altLang="ja-JP" sz="198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1</a:t>
            </a:r>
            <a:r>
              <a:rPr kumimoji="1" sz="198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日の労働時間が</a:t>
            </a:r>
            <a:r>
              <a:rPr kumimoji="1" lang="en-US" altLang="ja-JP" sz="2922"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6</a:t>
            </a:r>
            <a:r>
              <a:rPr kumimoji="1" sz="2922"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時間</a:t>
            </a:r>
            <a:r>
              <a:rPr kumimoji="1" sz="198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を超える場合　</a:t>
            </a:r>
            <a:r>
              <a:rPr kumimoji="1" lang="en-US" altLang="ja-JP" sz="2922"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45</a:t>
            </a:r>
            <a:r>
              <a:rPr kumimoji="1" sz="2922"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分</a:t>
            </a:r>
            <a:r>
              <a:rPr kumimoji="1" sz="2970" b="1" i="0" u="none" strike="noStrike" kern="1200" cap="none" spc="0" normalizeH="0" baseline="-2645"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以上</a:t>
            </a:r>
            <a:endParaRPr kumimoji="1" sz="2970" b="0" i="0" u="none" strike="noStrike" kern="1200" cap="none" spc="0" normalizeH="0" baseline="-2645"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a:p>
            <a:pPr marL="567487" marR="0" lvl="0" indent="-193352" algn="l" defTabSz="914400" rtl="0" eaLnBrk="1" fontAlgn="auto" latinLnBrk="0" hangingPunct="1">
              <a:lnSpc>
                <a:spcPct val="100000"/>
              </a:lnSpc>
              <a:spcBef>
                <a:spcPts val="118"/>
              </a:spcBef>
              <a:spcAft>
                <a:spcPts val="0"/>
              </a:spcAft>
              <a:buClrTx/>
              <a:buSzPct val="93750"/>
              <a:buFontTx/>
              <a:buChar char="○"/>
              <a:tabLst>
                <a:tab pos="568085" algn="l"/>
              </a:tabLst>
              <a:defRPr/>
            </a:pPr>
            <a:r>
              <a:rPr kumimoji="1" sz="2262" b="0" i="0" u="none" strike="noStrike" kern="1200" cap="none" spc="0" normalizeH="0" baseline="6944"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lang="en-US" altLang="ja-JP" sz="198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1</a:t>
            </a:r>
            <a:r>
              <a:rPr kumimoji="1" sz="198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日の労働時間が</a:t>
            </a:r>
            <a:r>
              <a:rPr kumimoji="1" lang="en-US" altLang="ja-JP" sz="2922"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8</a:t>
            </a:r>
            <a:r>
              <a:rPr kumimoji="1" sz="2922"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時間</a:t>
            </a:r>
            <a:r>
              <a:rPr kumimoji="1" sz="198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を超える場合　</a:t>
            </a:r>
            <a:r>
              <a:rPr kumimoji="1" lang="en-US" altLang="ja-JP" sz="2922"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1</a:t>
            </a:r>
            <a:r>
              <a:rPr kumimoji="1" lang="ja-JP" altLang="en-US" sz="2922"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時間</a:t>
            </a:r>
            <a:r>
              <a:rPr kumimoji="1" sz="2970" b="1" i="0" u="none" strike="noStrike" kern="1200" cap="none" spc="0" normalizeH="0" baseline="-2645"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以上</a:t>
            </a:r>
            <a:endParaRPr kumimoji="1" sz="2970" b="0" i="0" u="none" strike="noStrike" kern="1200" cap="none" spc="0" normalizeH="0" baseline="-2645"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a:p>
            <a:pPr marL="37114" marR="0" lvl="0" indent="0" algn="l" defTabSz="914400" rtl="0" eaLnBrk="1" fontAlgn="auto" latinLnBrk="0" hangingPunct="1">
              <a:lnSpc>
                <a:spcPct val="100000"/>
              </a:lnSpc>
              <a:spcBef>
                <a:spcPts val="2352"/>
              </a:spcBef>
              <a:spcAft>
                <a:spcPts val="0"/>
              </a:spcAft>
              <a:buClrTx/>
              <a:buSzTx/>
              <a:buFontTx/>
              <a:buNone/>
              <a:tabLst/>
              <a:defRPr/>
            </a:pPr>
            <a:r>
              <a:rPr kumimoji="1" sz="2970" b="1" i="0" u="none" strike="noStrike" kern="1200" cap="none" spc="0" normalizeH="0" baseline="3968"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　</a:t>
            </a:r>
            <a:r>
              <a:rPr kumimoji="1" sz="2310" b="1"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休日の</a:t>
            </a:r>
            <a:r>
              <a:rPr kumimoji="1" lang="ja-JP" altLang="en-US" sz="231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決まり</a:t>
            </a:r>
            <a:r>
              <a:rPr kumimoji="1" lang="en-US" sz="231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a:t>
            </a:r>
            <a:r>
              <a:rPr kumimoji="1" sz="231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法定休日</a:t>
            </a:r>
            <a:r>
              <a:rPr kumimoji="1" lang="en-US" sz="231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a:t>
            </a:r>
            <a:endParaRPr kumimoji="1" sz="231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567487" marR="0" lvl="0" indent="-193352" algn="l" defTabSz="914400" rtl="0" eaLnBrk="1" fontAlgn="auto" latinLnBrk="0" hangingPunct="1">
              <a:lnSpc>
                <a:spcPct val="100000"/>
              </a:lnSpc>
              <a:spcBef>
                <a:spcPts val="523"/>
              </a:spcBef>
              <a:spcAft>
                <a:spcPts val="0"/>
              </a:spcAft>
              <a:buClrTx/>
              <a:buSzPct val="93750"/>
              <a:buFontTx/>
              <a:buChar char="○"/>
              <a:tabLst>
                <a:tab pos="568085" algn="l"/>
              </a:tabLst>
              <a:defRPr/>
            </a:pPr>
            <a:r>
              <a:rPr kumimoji="1" sz="2262" b="0" i="0" u="none" strike="noStrike" kern="1200" cap="none" spc="0" normalizeH="0" baseline="6944"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lang="en-US" altLang="ja-JP" sz="2922"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1</a:t>
            </a:r>
            <a:r>
              <a:rPr kumimoji="1" sz="2922"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週間</a:t>
            </a:r>
            <a:r>
              <a:rPr kumimoji="1" sz="198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に</a:t>
            </a:r>
            <a:r>
              <a:rPr kumimoji="1" lang="en-US" altLang="ja-JP" sz="2922"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1</a:t>
            </a:r>
            <a:r>
              <a:rPr kumimoji="1" sz="2922"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日</a:t>
            </a:r>
            <a:r>
              <a:rPr kumimoji="1" sz="1980"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以上</a:t>
            </a:r>
            <a:r>
              <a:rPr kumimoji="1" lang="ja-JP" altLang="en-US" sz="1980"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　または</a:t>
            </a:r>
            <a:r>
              <a:rPr kumimoji="1" lang="ja-JP" altLang="en-US" sz="198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rPr>
              <a:t>　</a:t>
            </a:r>
            <a:r>
              <a:rPr kumimoji="1" lang="en-US" altLang="ja-JP" sz="2922"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4</a:t>
            </a:r>
            <a:r>
              <a:rPr kumimoji="1" sz="2922"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週間</a:t>
            </a:r>
            <a:r>
              <a:rPr kumimoji="1" sz="198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に</a:t>
            </a:r>
            <a:r>
              <a:rPr kumimoji="1" lang="en-US" altLang="ja-JP" sz="2922"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4</a:t>
            </a:r>
            <a:r>
              <a:rPr kumimoji="1" sz="2922"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日</a:t>
            </a:r>
            <a:r>
              <a:rPr kumimoji="1" sz="1980"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以上</a:t>
            </a:r>
            <a:endParaRPr kumimoji="1" sz="198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p:txBody>
      </p:sp>
      <p:sp>
        <p:nvSpPr>
          <p:cNvPr id="11"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6-17</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2" name="テキスト ボックス 11"/>
          <p:cNvSpPr txBox="1"/>
          <p:nvPr/>
        </p:nvSpPr>
        <p:spPr>
          <a:xfrm>
            <a:off x="9444957" y="401298"/>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Tree>
    <p:extLst>
      <p:ext uri="{BB962C8B-B14F-4D97-AF65-F5344CB8AC3E}">
        <p14:creationId xmlns:p14="http://schemas.microsoft.com/office/powerpoint/2010/main" val="14393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DDAF7CA-0443-9445-BEC6-D2A7373A7A5B}"/>
              </a:ext>
            </a:extLst>
          </p:cNvPr>
          <p:cNvSpPr/>
          <p:nvPr/>
        </p:nvSpPr>
        <p:spPr>
          <a:xfrm>
            <a:off x="451182"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8" name="object 6">
            <a:extLst>
              <a:ext uri="{FF2B5EF4-FFF2-40B4-BE49-F238E27FC236}">
                <a16:creationId xmlns:a16="http://schemas.microsoft.com/office/drawing/2014/main" id="{94266089-F3CC-8B4C-AA84-2F870142B6BE}"/>
              </a:ext>
            </a:extLst>
          </p:cNvPr>
          <p:cNvSpPr txBox="1"/>
          <p:nvPr/>
        </p:nvSpPr>
        <p:spPr>
          <a:xfrm>
            <a:off x="858944" y="1635690"/>
            <a:ext cx="8942856" cy="1485984"/>
          </a:xfrm>
          <a:prstGeom prst="rect">
            <a:avLst/>
          </a:prstGeom>
        </p:spPr>
        <p:txBody>
          <a:bodyPr vert="horz" wrap="square" lIns="0" tIns="0" rIns="0" bIns="0" rtlCol="0">
            <a:spAutoFit/>
          </a:bodyPr>
          <a:lstStyle/>
          <a:p>
            <a:pPr marL="18557" marR="4789" lvl="0" indent="13767" algn="l" defTabSz="862005" rtl="0" eaLnBrk="1" fontAlgn="auto" latinLnBrk="0" hangingPunct="1">
              <a:lnSpc>
                <a:spcPts val="3000"/>
              </a:lnSpc>
              <a:spcBef>
                <a:spcPts val="600"/>
              </a:spcBef>
              <a:spcAft>
                <a:spcPts val="0"/>
              </a:spcAft>
              <a:buClrTx/>
              <a:buSzTx/>
              <a:buFontTx/>
              <a:buNone/>
              <a:tabLst/>
              <a:defRPr/>
            </a:pPr>
            <a:r>
              <a:rPr kumimoji="1" sz="20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法律で1日や1週間の働く時間が決まっていますが、業務を遂行する</a:t>
            </a:r>
            <a:r>
              <a:rPr kumimoji="1" lang="ja-JP" altLang="en-US" sz="20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上で</a:t>
            </a:r>
            <a:r>
              <a:rPr kumimoji="1" sz="2000"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やむを得</a:t>
            </a:r>
            <a:r>
              <a:rPr kumimoji="1" lang="ja-JP" altLang="en-US" sz="20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ず法定労働時間・休日を超えて働かなければならない</a:t>
            </a:r>
            <a:r>
              <a:rPr kumimoji="1" sz="2000"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事情が生じることがあります。そのため、我が国では労使間の一定の手続きの上で残業を</a:t>
            </a:r>
            <a:r>
              <a:rPr kumimoji="1" lang="ja-JP" altLang="en-US" sz="20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行うことを</a:t>
            </a:r>
            <a:r>
              <a:rPr kumimoji="1" sz="2000"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認めています</a:t>
            </a:r>
            <a:r>
              <a:rPr kumimoji="1" sz="20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endParaRPr kumimoji="1" sz="16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2" name="object 6">
            <a:extLst>
              <a:ext uri="{FF2B5EF4-FFF2-40B4-BE49-F238E27FC236}">
                <a16:creationId xmlns:a16="http://schemas.microsoft.com/office/drawing/2014/main" id="{860BFEF0-5FC9-F847-816B-6A4E0CA8B6E5}"/>
              </a:ext>
            </a:extLst>
          </p:cNvPr>
          <p:cNvSpPr txBox="1"/>
          <p:nvPr/>
        </p:nvSpPr>
        <p:spPr>
          <a:xfrm>
            <a:off x="858945" y="989200"/>
            <a:ext cx="8980295" cy="334906"/>
          </a:xfrm>
          <a:prstGeom prst="rect">
            <a:avLst/>
          </a:prstGeom>
        </p:spPr>
        <p:txBody>
          <a:bodyPr vert="horz" wrap="square" lIns="0" tIns="15564" rIns="0" bIns="0" rtlCol="0">
            <a:spAutoFit/>
          </a:bodyPr>
          <a:lstStyle/>
          <a:p>
            <a:pPr marL="11972" marR="0" lvl="0" indent="0" algn="l" defTabSz="862005" rtl="0" eaLnBrk="1" fontAlgn="auto" latinLnBrk="0" hangingPunct="1">
              <a:lnSpc>
                <a:spcPct val="100000"/>
              </a:lnSpc>
              <a:spcBef>
                <a:spcPts val="123"/>
              </a:spcBef>
              <a:spcAft>
                <a:spcPts val="0"/>
              </a:spcAft>
              <a:buClrTx/>
              <a:buSzTx/>
              <a:buFontTx/>
              <a:buNone/>
              <a:tabLst/>
              <a:defRPr/>
            </a:pPr>
            <a:r>
              <a:rPr kumimoji="1"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なぜ法律で決まっている時間を超えて残業できるの？</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6" name="テキスト ボックス 15"/>
          <p:cNvSpPr txBox="1"/>
          <p:nvPr/>
        </p:nvSpPr>
        <p:spPr>
          <a:xfrm>
            <a:off x="9444957" y="401298"/>
            <a:ext cx="689612" cy="266355"/>
          </a:xfrm>
          <a:prstGeom prst="rect">
            <a:avLst/>
          </a:prstGeom>
          <a:noFill/>
        </p:spPr>
        <p:txBody>
          <a:bodyPr wrap="none" rtlCol="0">
            <a:spAutoFit/>
          </a:bodyPr>
          <a:lstStyle/>
          <a:p>
            <a:pPr marL="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7"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6-18</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8" name="object 63">
            <a:extLst>
              <a:ext uri="{FF2B5EF4-FFF2-40B4-BE49-F238E27FC236}">
                <a16:creationId xmlns:a16="http://schemas.microsoft.com/office/drawing/2014/main" id="{B29A0A4F-C7DD-7149-A82B-D9DAD19CCB7B}"/>
              </a:ext>
            </a:extLst>
          </p:cNvPr>
          <p:cNvSpPr/>
          <p:nvPr/>
        </p:nvSpPr>
        <p:spPr>
          <a:xfrm>
            <a:off x="735270" y="3312235"/>
            <a:ext cx="9190202" cy="3469565"/>
          </a:xfrm>
          <a:prstGeom prst="roundRect">
            <a:avLst>
              <a:gd name="adj" fmla="val 4840"/>
            </a:avLst>
          </a:prstGeom>
          <a:solidFill>
            <a:srgbClr val="FFFDE8"/>
          </a:solidFill>
          <a:ln w="15875">
            <a:solidFill>
              <a:srgbClr val="00B0F0"/>
            </a:solidFill>
          </a:ln>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9" name="object 6">
            <a:extLst>
              <a:ext uri="{FF2B5EF4-FFF2-40B4-BE49-F238E27FC236}">
                <a16:creationId xmlns:a16="http://schemas.microsoft.com/office/drawing/2014/main" id="{B1B3BAF7-8783-DA47-80C2-79FA39822A1E}"/>
              </a:ext>
            </a:extLst>
          </p:cNvPr>
          <p:cNvSpPr txBox="1"/>
          <p:nvPr/>
        </p:nvSpPr>
        <p:spPr>
          <a:xfrm>
            <a:off x="839895" y="3388242"/>
            <a:ext cx="8980296" cy="3196715"/>
          </a:xfrm>
          <a:prstGeom prst="rect">
            <a:avLst/>
          </a:prstGeom>
        </p:spPr>
        <p:txBody>
          <a:bodyPr vert="horz" wrap="square" lIns="0" tIns="15564" rIns="0" bIns="0" rtlCol="0">
            <a:spAutoFit/>
          </a:bodyPr>
          <a:lstStyle/>
          <a:p>
            <a:pPr marL="108000" marR="0" lvl="0" indent="0" algn="l" defTabSz="862005" rtl="0" eaLnBrk="1" fontAlgn="auto" latinLnBrk="0" hangingPunct="1">
              <a:lnSpc>
                <a:spcPct val="100000"/>
              </a:lnSpc>
              <a:spcBef>
                <a:spcPts val="2460"/>
              </a:spcBef>
              <a:spcAft>
                <a:spcPts val="0"/>
              </a:spcAft>
              <a:buClrTx/>
              <a:buSzTx/>
              <a:buFontTx/>
              <a:buNone/>
              <a:tabLst/>
              <a:defRPr/>
            </a:pPr>
            <a:r>
              <a:rPr kumimoji="1" sz="3771"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　</a:t>
            </a:r>
            <a:r>
              <a:rPr kumimoji="1" lang="en-US" altLang="ja-JP" sz="3771"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36</a:t>
            </a:r>
            <a:r>
              <a:rPr kumimoji="1" sz="3771"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協定</a:t>
            </a:r>
            <a:r>
              <a:rPr kumimoji="1" lang="en-US" sz="3771"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 </a:t>
            </a:r>
            <a:r>
              <a:rPr kumimoji="1" lang="en-US" sz="1791"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a:t>
            </a:r>
            <a:r>
              <a:rPr kumimoji="1" sz="1791"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一般に『サブロク協定』と称されます</a:t>
            </a:r>
            <a:r>
              <a:rPr kumimoji="1" lang="en-US" sz="1791"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lang="en-US" sz="1791"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08000" marR="0" lvl="0" indent="0" algn="l" defTabSz="862005" rtl="0" eaLnBrk="1" fontAlgn="auto" latinLnBrk="0" hangingPunct="1">
              <a:lnSpc>
                <a:spcPct val="100000"/>
              </a:lnSpc>
              <a:spcBef>
                <a:spcPts val="1200"/>
              </a:spcBef>
              <a:spcAft>
                <a:spcPts val="0"/>
              </a:spcAft>
              <a:buClrTx/>
              <a:buSzTx/>
              <a:buFontTx/>
              <a:buNone/>
              <a:tabLst/>
              <a:defRPr/>
            </a:pPr>
            <a:r>
              <a:rPr kumimoji="1" lang="ja-JP" altLang="en-US" sz="1791"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lang="ja-JP" altLang="en-US" sz="18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法定労働時間を超え、または法定休日に労働をさせるためには、あらかじめ延長</a:t>
            </a:r>
            <a:endParaRPr kumimoji="1" lang="en-US" altLang="ja-JP" sz="18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endParaRPr>
          </a:p>
          <a:p>
            <a:pPr marL="10800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8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で</a:t>
            </a:r>
            <a:r>
              <a:rPr kumimoji="1" lang="ja-JP" altLang="en-US" sz="18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き</a:t>
            </a:r>
            <a:r>
              <a:rPr kumimoji="1" sz="1800"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る時間数や、休日労働させることができる回数について</a:t>
            </a:r>
            <a:r>
              <a:rPr kumimoji="1" sz="1800" b="1" i="0" u="none" strike="noStrike" kern="1200" cap="none" spc="0" normalizeH="0" baseline="0" noProof="0" dirty="0" err="1">
                <a:ln>
                  <a:noFill/>
                </a:ln>
                <a:solidFill>
                  <a:srgbClr val="00B0F0"/>
                </a:solidFill>
                <a:effectLst/>
                <a:uLnTx/>
                <a:uFillTx/>
                <a:latin typeface="HGMaruGothicMPRO" panose="020F0600000000000000" pitchFamily="34" charset="-128"/>
                <a:ea typeface="HGMaruGothicMPRO" panose="020F0600000000000000" pitchFamily="34" charset="-128"/>
                <a:cs typeface="A-OTF Shin Maru Go Pro"/>
              </a:rPr>
              <a:t>「</a:t>
            </a:r>
            <a:r>
              <a:rPr kumimoji="1" sz="1800" b="1" i="0" u="none" strike="noStrike" kern="1200" cap="none" spc="0" normalizeH="0" baseline="0" noProof="0" dirty="0" err="1">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時間外労働・休</a:t>
            </a:r>
            <a:r>
              <a:rPr kumimoji="1" lang="ja-JP" altLang="en-US" sz="1800"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日労</a:t>
            </a:r>
            <a:endParaRPr kumimoji="1" lang="en-US" altLang="ja-JP" sz="1800"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endParaRPr>
          </a:p>
          <a:p>
            <a:pPr marL="10800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　</a:t>
            </a:r>
            <a:r>
              <a:rPr kumimoji="1" sz="1800" b="1" i="0" u="none" strike="noStrike" kern="1200" cap="none" spc="0" normalizeH="0" baseline="0" noProof="0" dirty="0" err="1">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働に関する労使協定」</a:t>
            </a:r>
            <a:r>
              <a:rPr kumimoji="1" sz="1800"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を締結しておくことが必要です</a:t>
            </a:r>
            <a:r>
              <a:rPr kumimoji="1" sz="18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lang="en-US" sz="18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8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労働基準法第</a:t>
            </a:r>
            <a:r>
              <a:rPr kumimoji="1" lang="en-US" altLang="ja-JP" sz="18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36</a:t>
            </a:r>
            <a:r>
              <a:rPr kumimoji="1" sz="18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条</a:t>
            </a:r>
            <a:r>
              <a:rPr kumimoji="1" lang="en-US" sz="18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p>
          <a:p>
            <a:pPr marL="108000" marR="0" lvl="0" indent="0" algn="just" defTabSz="862005" rtl="0" eaLnBrk="1" fontAlgn="auto" latinLnBrk="0" hangingPunct="1">
              <a:lnSpc>
                <a:spcPct val="100000"/>
              </a:lnSpc>
              <a:spcBef>
                <a:spcPts val="566"/>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延長できる時間数は、原則、限度時間</a:t>
            </a:r>
            <a:r>
              <a:rPr kumimoji="1" lang="en-US" altLang="ja-JP"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lang="ja-JP" altLang="en-US"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月</a:t>
            </a:r>
            <a:r>
              <a:rPr kumimoji="1" lang="en-US" altLang="ja-JP"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45</a:t>
            </a:r>
            <a:r>
              <a:rPr kumimoji="1" lang="ja-JP" altLang="en-US"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時間・年</a:t>
            </a:r>
            <a:r>
              <a:rPr kumimoji="1" lang="en-US" altLang="ja-JP"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360</a:t>
            </a:r>
            <a:r>
              <a:rPr kumimoji="1" lang="ja-JP" altLang="en-US"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時間</a:t>
            </a:r>
            <a:r>
              <a:rPr kumimoji="1" lang="en-US" altLang="ja-JP"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lang="ja-JP" altLang="en-US"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の範囲内で協定を</a:t>
            </a:r>
            <a:endParaRPr kumimoji="1" lang="en-US" altLang="ja-JP"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08000" marR="0" lvl="0" indent="0" algn="just" defTabSz="86200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結ぶ必要があります。</a:t>
            </a:r>
          </a:p>
          <a:p>
            <a:pPr marL="108000" marR="0" lvl="0" indent="0" algn="l" defTabSz="862005" rtl="0" eaLnBrk="1" fontAlgn="auto" latinLnBrk="0" hangingPunct="1">
              <a:lnSpc>
                <a:spcPct val="100000"/>
              </a:lnSpc>
              <a:spcBef>
                <a:spcPts val="566"/>
              </a:spcBef>
              <a:spcAft>
                <a:spcPts val="0"/>
              </a:spcAft>
              <a:buClrTx/>
              <a:buSzTx/>
              <a:buFontTx/>
              <a:buNone/>
              <a:tabLst/>
              <a:defRPr/>
            </a:pPr>
            <a:r>
              <a:rPr kumimoji="1"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800"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労使協定で定めた範囲を超える時間外、休日労働は違法です</a:t>
            </a:r>
            <a:r>
              <a:rPr kumimoji="1"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endParaRPr kumimoji="1" lang="en-US"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08000" marR="0" lvl="0" indent="0" algn="l" defTabSz="862005" rtl="0" eaLnBrk="1" fontAlgn="auto" latinLnBrk="0" hangingPunct="1">
              <a:lnSpc>
                <a:spcPct val="100000"/>
              </a:lnSpc>
              <a:spcBef>
                <a:spcPts val="566"/>
              </a:spcBef>
              <a:spcAft>
                <a:spcPts val="0"/>
              </a:spcAft>
              <a:buClrTx/>
              <a:buSzTx/>
              <a:buFontTx/>
              <a:buNone/>
              <a:tabLst/>
              <a:defRPr/>
            </a:pPr>
            <a:r>
              <a:rPr kumimoji="1" lang="ja-JP" altLang="en-US" sz="1800" b="0" i="0" u="none" strike="noStrike" kern="1200" cap="none" spc="-28"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800" b="0" i="0" u="none" strike="noStrike" kern="1200" cap="none" spc="-28"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法定労働時間を超え、または法定休日に労働させたとき</a:t>
            </a:r>
            <a:r>
              <a:rPr kumimoji="1" sz="1800" b="0" i="0" u="none" strike="noStrike" kern="1200" cap="none" spc="-28"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lang="ja-JP" altLang="en-US" sz="1800" b="0" i="0" u="none" strike="noStrike" kern="1200" cap="none" spc="-28"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また</a:t>
            </a:r>
            <a:r>
              <a:rPr kumimoji="1" sz="1800" b="0" i="0" u="none" strike="noStrike" kern="1200" cap="none" spc="-28"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は深夜に労働</a:t>
            </a:r>
            <a:r>
              <a:rPr kumimoji="1" lang="ja-JP" altLang="en-US" sz="1800" b="0" i="0" u="none" strike="noStrike" kern="1200" cap="none" spc="-28"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させた</a:t>
            </a:r>
            <a:endParaRPr kumimoji="1" lang="en-US" sz="1800" b="0" i="0" u="none" strike="noStrike" kern="1200" cap="none" spc="-28"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0800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28"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と</a:t>
            </a:r>
            <a:r>
              <a:rPr kumimoji="1" sz="1800" b="0" i="0" u="none" strike="noStrike" kern="1200" cap="none" spc="-28"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きは</a:t>
            </a:r>
            <a:r>
              <a:rPr kumimoji="1" sz="1800" b="0" i="0" u="none" strike="noStrike" kern="1200" cap="none" spc="-28"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、その時間の</a:t>
            </a:r>
            <a:r>
              <a:rPr kumimoji="1" sz="1800" b="1" i="0" u="none" strike="noStrike" kern="1200" cap="none" spc="-28" normalizeH="0" baseline="0" noProof="0" dirty="0" err="1">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通常の賃金に加え、割増賃金</a:t>
            </a:r>
            <a:r>
              <a:rPr kumimoji="1" lang="en-US" sz="1800" b="1" i="0" u="none" strike="noStrike" kern="1200" cap="none" spc="-28"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a:t>
            </a:r>
            <a:r>
              <a:rPr kumimoji="1" sz="1800" b="1" i="0" u="none" strike="noStrike" kern="1200" cap="none" spc="-28"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残業代</a:t>
            </a:r>
            <a:r>
              <a:rPr kumimoji="1" lang="en-US" sz="1800" b="1" i="0" u="none" strike="noStrike" kern="1200" cap="none" spc="-28"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a:t>
            </a:r>
            <a:r>
              <a:rPr kumimoji="1" sz="1800" b="1" i="0" u="none" strike="noStrike" kern="1200" cap="none" spc="-28" normalizeH="0" baseline="0" noProof="0" dirty="0" err="1">
                <a:ln>
                  <a:noFill/>
                </a:ln>
                <a:solidFill>
                  <a:srgbClr val="00AEEF"/>
                </a:solidFill>
                <a:effectLst/>
                <a:uLnTx/>
                <a:uFillTx/>
                <a:latin typeface="HGMaruGothicMPRO" panose="020F0600000000000000" pitchFamily="34" charset="-128"/>
                <a:ea typeface="HGMaruGothicMPRO" panose="020F0600000000000000" pitchFamily="34" charset="-128"/>
                <a:cs typeface="ShinMGoPro-Medium"/>
              </a:rPr>
              <a:t>を支払う必要</a:t>
            </a:r>
            <a:r>
              <a:rPr kumimoji="1" sz="1800" b="0" i="0" u="none" strike="noStrike" kern="1200" cap="none" spc="-28"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があ</a:t>
            </a:r>
            <a:r>
              <a:rPr kumimoji="1" lang="ja-JP" altLang="en-US" sz="1800" b="0" i="0" u="none" strike="noStrike" kern="1200" cap="none" spc="-28"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ります</a:t>
            </a:r>
            <a:r>
              <a:rPr kumimoji="1" sz="1800" b="0" i="0" u="none" strike="noStrike" kern="1200" cap="none" spc="-28"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800" b="0" i="0" u="none" strike="noStrike" kern="1200" cap="none" spc="-28"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Tree>
    <p:extLst>
      <p:ext uri="{BB962C8B-B14F-4D97-AF65-F5344CB8AC3E}">
        <p14:creationId xmlns:p14="http://schemas.microsoft.com/office/powerpoint/2010/main" val="1968568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F39E8021-DD41-5E41-9F5F-A2D67026C4BB}"/>
              </a:ext>
            </a:extLst>
          </p:cNvPr>
          <p:cNvSpPr/>
          <p:nvPr/>
        </p:nvSpPr>
        <p:spPr>
          <a:xfrm>
            <a:off x="594847" y="869919"/>
            <a:ext cx="9502879" cy="1154979"/>
          </a:xfrm>
          <a:custGeom>
            <a:avLst/>
            <a:gdLst/>
            <a:ahLst/>
            <a:cxnLst/>
            <a:rect l="l" t="t" r="r" b="b"/>
            <a:pathLst>
              <a:path w="10080625" h="1323339">
                <a:moveTo>
                  <a:pt x="9902342" y="0"/>
                </a:moveTo>
                <a:lnTo>
                  <a:pt x="177660" y="0"/>
                </a:lnTo>
                <a:lnTo>
                  <a:pt x="74950" y="2775"/>
                </a:lnTo>
                <a:lnTo>
                  <a:pt x="22207" y="22207"/>
                </a:lnTo>
                <a:lnTo>
                  <a:pt x="2775" y="74950"/>
                </a:lnTo>
                <a:lnTo>
                  <a:pt x="0" y="177660"/>
                </a:lnTo>
                <a:lnTo>
                  <a:pt x="0" y="1145336"/>
                </a:lnTo>
                <a:lnTo>
                  <a:pt x="2775" y="1248046"/>
                </a:lnTo>
                <a:lnTo>
                  <a:pt x="22207" y="1300789"/>
                </a:lnTo>
                <a:lnTo>
                  <a:pt x="74950" y="1320221"/>
                </a:lnTo>
                <a:lnTo>
                  <a:pt x="177660" y="1322997"/>
                </a:lnTo>
                <a:lnTo>
                  <a:pt x="9902342" y="1322997"/>
                </a:lnTo>
                <a:lnTo>
                  <a:pt x="10005052" y="1320221"/>
                </a:lnTo>
                <a:lnTo>
                  <a:pt x="10057795" y="1300789"/>
                </a:lnTo>
                <a:lnTo>
                  <a:pt x="10077226" y="1248046"/>
                </a:lnTo>
                <a:lnTo>
                  <a:pt x="10080002" y="1145336"/>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4" name="object 3">
            <a:extLst>
              <a:ext uri="{FF2B5EF4-FFF2-40B4-BE49-F238E27FC236}">
                <a16:creationId xmlns:a16="http://schemas.microsoft.com/office/drawing/2014/main" id="{16AAEC51-AEC1-D64B-8A30-C9FB853913BA}"/>
              </a:ext>
            </a:extLst>
          </p:cNvPr>
          <p:cNvSpPr txBox="1">
            <a:spLocks/>
          </p:cNvSpPr>
          <p:nvPr/>
        </p:nvSpPr>
        <p:spPr>
          <a:xfrm>
            <a:off x="858945" y="980885"/>
            <a:ext cx="8903208" cy="972682"/>
          </a:xfrm>
          <a:prstGeom prst="rect">
            <a:avLst/>
          </a:prstGeom>
        </p:spPr>
        <p:txBody>
          <a:bodyPr vert="horz" wrap="square" lIns="0" tIns="10775"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388501" marR="4789" lvl="0" indent="-377127" algn="just" defTabSz="950188" rtl="0" eaLnBrk="1" fontAlgn="auto" latinLnBrk="0" hangingPunct="1">
              <a:lnSpc>
                <a:spcPts val="2640"/>
              </a:lnSpc>
              <a:spcBef>
                <a:spcPts val="85"/>
              </a:spcBef>
              <a:spcAft>
                <a:spcPts val="0"/>
              </a:spcAft>
              <a:buClrTx/>
              <a:buSzTx/>
              <a:buFontTx/>
              <a:buNone/>
              <a:tabLst/>
              <a:defRPr/>
            </a:pPr>
            <a:r>
              <a:rPr kumimoji="1" 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 </a:t>
            </a:r>
            <a:r>
              <a:rPr kumimoji="1" lang="en-US" altLang="ja-JP"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Q</a:t>
            </a: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　なぜ１か月</a:t>
            </a:r>
            <a:r>
              <a:rPr kumimoji="1" lang="en-US" altLang="ja-JP"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45</a:t>
            </a: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時間までしか時間外労働ができないのに、労災認定では</a:t>
            </a:r>
            <a:r>
              <a:rPr kumimoji="1" lang="en-US" altLang="ja-JP"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1</a:t>
            </a: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か月</a:t>
            </a:r>
            <a:r>
              <a:rPr kumimoji="1" lang="en-US" altLang="ja-JP"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100</a:t>
            </a: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時間や、２～６か月平均で</a:t>
            </a:r>
            <a:r>
              <a:rPr kumimoji="1" lang="en-US" altLang="ja-JP"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80</a:t>
            </a: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時間といった時間外労働の基準が出てくるのですか？</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6" name="object 7">
            <a:extLst>
              <a:ext uri="{FF2B5EF4-FFF2-40B4-BE49-F238E27FC236}">
                <a16:creationId xmlns:a16="http://schemas.microsoft.com/office/drawing/2014/main" id="{2BE3E6B5-4502-C94F-860B-58DD7B943D4C}"/>
              </a:ext>
            </a:extLst>
          </p:cNvPr>
          <p:cNvSpPr txBox="1"/>
          <p:nvPr/>
        </p:nvSpPr>
        <p:spPr>
          <a:xfrm>
            <a:off x="768696" y="2024897"/>
            <a:ext cx="5887762" cy="2441778"/>
          </a:xfrm>
          <a:prstGeom prst="rect">
            <a:avLst/>
          </a:prstGeom>
        </p:spPr>
        <p:txBody>
          <a:bodyPr vert="horz" wrap="square" lIns="0" tIns="144863" rIns="0" bIns="0" rtlCol="0">
            <a:spAutoFit/>
          </a:bodyPr>
          <a:lstStyle/>
          <a:p>
            <a:pPr marL="122716" marR="0" lvl="0" indent="0" algn="l" defTabSz="862005" rtl="0" eaLnBrk="1" fontAlgn="auto" latinLnBrk="0" hangingPunct="1">
              <a:lnSpc>
                <a:spcPts val="2640"/>
              </a:lnSpc>
              <a:spcBef>
                <a:spcPts val="0"/>
              </a:spcBef>
              <a:spcAft>
                <a:spcPts val="0"/>
              </a:spcAft>
              <a:buClrTx/>
              <a:buSzTx/>
              <a:buFontTx/>
              <a:buNone/>
              <a:tabLst/>
              <a:defRPr/>
            </a:pPr>
            <a:r>
              <a:rPr kumimoji="1" lang="en-US" altLang="ja-JP"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A</a:t>
            </a:r>
            <a:r>
              <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　確かに、時間外労働の上限時間は定められていますが、この上限時間が適用されない業種や職種の労働者もいますし、そもそも労働時間規制の対象とならない労働者もいます。また、現実的には、</a:t>
            </a:r>
            <a:r>
              <a:rPr kumimoji="1" lang="en-US" altLang="ja-JP"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36</a:t>
            </a:r>
            <a:r>
              <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協定を超える違法な</a:t>
            </a:r>
            <a:r>
              <a:rPr kumimoji="1" lang="ja-JP" altLang="en-US" sz="2074" b="0" i="0" u="none" strike="noStrike" kern="1200" cap="none" spc="0" normalizeH="0" baseline="0" noProof="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長時間労働が生じている場合もあります</a:t>
            </a:r>
            <a:r>
              <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。したがって、現行のような労災認定基準が設けられています。</a:t>
            </a:r>
          </a:p>
        </p:txBody>
      </p:sp>
      <p:pic>
        <p:nvPicPr>
          <p:cNvPr id="9" name="図 8"/>
          <p:cNvPicPr>
            <a:picLocks noChangeAspect="1"/>
          </p:cNvPicPr>
          <p:nvPr/>
        </p:nvPicPr>
        <p:blipFill rotWithShape="1">
          <a:blip r:embed="rId3"/>
          <a:srcRect t="19439"/>
          <a:stretch/>
        </p:blipFill>
        <p:spPr>
          <a:xfrm>
            <a:off x="6734729" y="3029259"/>
            <a:ext cx="3407074" cy="4160799"/>
          </a:xfrm>
          <a:prstGeom prst="rect">
            <a:avLst/>
          </a:prstGeom>
        </p:spPr>
      </p:pic>
      <p:sp>
        <p:nvSpPr>
          <p:cNvPr id="15" name="object 4">
            <a:extLst>
              <a:ext uri="{FF2B5EF4-FFF2-40B4-BE49-F238E27FC236}">
                <a16:creationId xmlns:a16="http://schemas.microsoft.com/office/drawing/2014/main" id="{94DDF144-212B-394A-B960-501165CF0E00}"/>
              </a:ext>
            </a:extLst>
          </p:cNvPr>
          <p:cNvSpPr txBox="1"/>
          <p:nvPr/>
        </p:nvSpPr>
        <p:spPr>
          <a:xfrm>
            <a:off x="8598268" y="556220"/>
            <a:ext cx="998068"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19</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6" name="テキスト ボックス 15"/>
          <p:cNvSpPr txBox="1"/>
          <p:nvPr/>
        </p:nvSpPr>
        <p:spPr>
          <a:xfrm>
            <a:off x="9516791" y="531860"/>
            <a:ext cx="617477" cy="266355"/>
          </a:xfrm>
          <a:prstGeom prst="rect">
            <a:avLst/>
          </a:prstGeom>
          <a:noFill/>
        </p:spPr>
        <p:txBody>
          <a:bodyPr wrap="none" rtlCol="0">
            <a:spAutoFit/>
          </a:bodyPr>
          <a:lstStyle/>
          <a:p>
            <a:pPr marL="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a:t>
            </a:r>
          </a:p>
        </p:txBody>
      </p:sp>
      <p:sp>
        <p:nvSpPr>
          <p:cNvPr id="8" name="テキスト ボックス 7">
            <a:extLst>
              <a:ext uri="{FF2B5EF4-FFF2-40B4-BE49-F238E27FC236}">
                <a16:creationId xmlns:a16="http://schemas.microsoft.com/office/drawing/2014/main" id="{54335888-FF87-3AB7-427A-98DC539A5CF4}"/>
              </a:ext>
            </a:extLst>
          </p:cNvPr>
          <p:cNvSpPr txBox="1"/>
          <p:nvPr/>
        </p:nvSpPr>
        <p:spPr>
          <a:xfrm>
            <a:off x="1305517" y="4581909"/>
            <a:ext cx="4832915" cy="203133"/>
          </a:xfrm>
          <a:prstGeom prst="rect">
            <a:avLst/>
          </a:prstGeom>
          <a:noFill/>
        </p:spPr>
        <p:txBody>
          <a:bodyPr wrap="square" lIns="0" tIns="0" rIns="0" bIns="0" rtlCol="0">
            <a:spAutoFit/>
          </a:bodyPr>
          <a:lstStyle/>
          <a:p>
            <a:pPr marL="0" marR="0" lvl="0" indent="0" algn="ctr" defTabSz="431002" rtl="0" eaLnBrk="1" fontAlgn="auto" latinLnBrk="0" hangingPunct="1">
              <a:lnSpc>
                <a:spcPct val="100000"/>
              </a:lnSpc>
              <a:spcBef>
                <a:spcPts val="0"/>
              </a:spcBef>
              <a:spcAft>
                <a:spcPts val="0"/>
              </a:spcAft>
              <a:buClrTx/>
              <a:buSzTx/>
              <a:buFontTx/>
              <a:buNone/>
              <a:tabLst/>
              <a:defRPr/>
            </a:pPr>
            <a:r>
              <a:rPr kumimoji="1" lang="ja-JP" altLang="en-US" sz="132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≪過労死等の労災認定基準による労働時間の目安≫</a:t>
            </a:r>
          </a:p>
        </p:txBody>
      </p:sp>
      <p:sp>
        <p:nvSpPr>
          <p:cNvPr id="12" name="object 2">
            <a:extLst>
              <a:ext uri="{FF2B5EF4-FFF2-40B4-BE49-F238E27FC236}">
                <a16:creationId xmlns:a16="http://schemas.microsoft.com/office/drawing/2014/main" id="{9B3E0403-D8DC-495B-90C6-323CC716FBB0}"/>
              </a:ext>
            </a:extLst>
          </p:cNvPr>
          <p:cNvSpPr/>
          <p:nvPr/>
        </p:nvSpPr>
        <p:spPr>
          <a:xfrm>
            <a:off x="6773912" y="2266016"/>
            <a:ext cx="3168797" cy="662559"/>
          </a:xfrm>
          <a:custGeom>
            <a:avLst/>
            <a:gdLst/>
            <a:ahLst/>
            <a:cxnLst/>
            <a:rect l="l" t="t" r="r" b="b"/>
            <a:pathLst>
              <a:path w="10080625" h="1323339">
                <a:moveTo>
                  <a:pt x="9902342" y="0"/>
                </a:moveTo>
                <a:lnTo>
                  <a:pt x="177660" y="0"/>
                </a:lnTo>
                <a:lnTo>
                  <a:pt x="74950" y="2775"/>
                </a:lnTo>
                <a:lnTo>
                  <a:pt x="22207" y="22207"/>
                </a:lnTo>
                <a:lnTo>
                  <a:pt x="2775" y="74950"/>
                </a:lnTo>
                <a:lnTo>
                  <a:pt x="0" y="177660"/>
                </a:lnTo>
                <a:lnTo>
                  <a:pt x="0" y="1145336"/>
                </a:lnTo>
                <a:lnTo>
                  <a:pt x="2775" y="1248046"/>
                </a:lnTo>
                <a:lnTo>
                  <a:pt x="22207" y="1300789"/>
                </a:lnTo>
                <a:lnTo>
                  <a:pt x="74950" y="1320221"/>
                </a:lnTo>
                <a:lnTo>
                  <a:pt x="177660" y="1322997"/>
                </a:lnTo>
                <a:lnTo>
                  <a:pt x="9902342" y="1322997"/>
                </a:lnTo>
                <a:lnTo>
                  <a:pt x="10005052" y="1320221"/>
                </a:lnTo>
                <a:lnTo>
                  <a:pt x="10057795" y="1300789"/>
                </a:lnTo>
                <a:lnTo>
                  <a:pt x="10077226" y="1248046"/>
                </a:lnTo>
                <a:lnTo>
                  <a:pt x="10080002" y="1145336"/>
                </a:lnTo>
                <a:lnTo>
                  <a:pt x="10080002" y="177660"/>
                </a:lnTo>
                <a:lnTo>
                  <a:pt x="10077226" y="74950"/>
                </a:lnTo>
                <a:lnTo>
                  <a:pt x="10057795" y="22207"/>
                </a:lnTo>
                <a:lnTo>
                  <a:pt x="10005052" y="2775"/>
                </a:lnTo>
                <a:lnTo>
                  <a:pt x="9902342" y="0"/>
                </a:lnTo>
                <a:close/>
              </a:path>
            </a:pathLst>
          </a:custGeom>
          <a:solidFill>
            <a:srgbClr val="002060"/>
          </a:solidFill>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3" name="object 3">
            <a:extLst>
              <a:ext uri="{FF2B5EF4-FFF2-40B4-BE49-F238E27FC236}">
                <a16:creationId xmlns:a16="http://schemas.microsoft.com/office/drawing/2014/main" id="{162175B2-5253-FC5E-BF4A-CB1FE44B139D}"/>
              </a:ext>
            </a:extLst>
          </p:cNvPr>
          <p:cNvSpPr txBox="1">
            <a:spLocks/>
          </p:cNvSpPr>
          <p:nvPr/>
        </p:nvSpPr>
        <p:spPr>
          <a:xfrm>
            <a:off x="6888884" y="2376983"/>
            <a:ext cx="3014642" cy="417145"/>
          </a:xfrm>
          <a:prstGeom prst="rect">
            <a:avLst/>
          </a:prstGeom>
        </p:spPr>
        <p:txBody>
          <a:bodyPr vert="horz" wrap="square" lIns="0" tIns="10775"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388501" marR="4789" lvl="0" indent="-377127" algn="l" defTabSz="950188" rtl="0" eaLnBrk="1" fontAlgn="auto" latinLnBrk="0" hangingPunct="1">
              <a:lnSpc>
                <a:spcPct val="100000"/>
              </a:lnSpc>
              <a:spcBef>
                <a:spcPts val="0"/>
              </a:spcBef>
              <a:spcAft>
                <a:spcPts val="0"/>
              </a:spcAft>
              <a:buClrTx/>
              <a:buSzTx/>
              <a:buFontTx/>
              <a:buNone/>
              <a:tabLst/>
              <a:defRPr/>
            </a:pPr>
            <a:r>
              <a:rPr kumimoji="1" lang="ja-JP" altLang="en-US" sz="1320" b="1" i="0" u="none" strike="noStrike" kern="1200" cap="none" spc="-38"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ShinMGoPro-DeBold"/>
              </a:rPr>
              <a:t>法律で残業時間の上限が定められており、</a:t>
            </a:r>
            <a:endParaRPr kumimoji="1" lang="en-US" altLang="ja-JP" sz="1320" b="1" i="0" u="none" strike="noStrike" kern="1200" cap="none" spc="-38"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ShinMGoPro-DeBold"/>
            </a:endParaRPr>
          </a:p>
          <a:p>
            <a:pPr marL="388501" marR="4789" lvl="0" indent="-377127" algn="l" defTabSz="950188" rtl="0" eaLnBrk="1" fontAlgn="auto" latinLnBrk="0" hangingPunct="1">
              <a:lnSpc>
                <a:spcPct val="100000"/>
              </a:lnSpc>
              <a:spcBef>
                <a:spcPts val="0"/>
              </a:spcBef>
              <a:spcAft>
                <a:spcPts val="0"/>
              </a:spcAft>
              <a:buClrTx/>
              <a:buSzTx/>
              <a:buFontTx/>
              <a:buNone/>
              <a:tabLst/>
              <a:defRPr/>
            </a:pPr>
            <a:r>
              <a:rPr kumimoji="1" lang="ja-JP" altLang="en-US" sz="132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ShinMGoPro-DeBold"/>
              </a:rPr>
              <a:t>これを超える残業はできません。</a:t>
            </a:r>
            <a:endParaRPr kumimoji="1" lang="ja-JP" altLang="en-US" sz="132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ShinMGoPro-DeBold"/>
            </a:endParaRPr>
          </a:p>
        </p:txBody>
      </p:sp>
      <p:pic>
        <p:nvPicPr>
          <p:cNvPr id="7" name="図 6">
            <a:extLst>
              <a:ext uri="{FF2B5EF4-FFF2-40B4-BE49-F238E27FC236}">
                <a16:creationId xmlns:a16="http://schemas.microsoft.com/office/drawing/2014/main" id="{DF04B18A-D3A3-AA47-5B9C-972456541B04}"/>
              </a:ext>
            </a:extLst>
          </p:cNvPr>
          <p:cNvPicPr>
            <a:picLocks noChangeAspect="1"/>
          </p:cNvPicPr>
          <p:nvPr/>
        </p:nvPicPr>
        <p:blipFill rotWithShape="1">
          <a:blip r:embed="rId4">
            <a:alphaModFix/>
          </a:blip>
          <a:srcRect l="12769" t="-2" r="12925" b="27072"/>
          <a:stretch/>
        </p:blipFill>
        <p:spPr>
          <a:xfrm>
            <a:off x="1305517" y="4826940"/>
            <a:ext cx="4832915" cy="2407671"/>
          </a:xfrm>
          <a:prstGeom prst="rect">
            <a:avLst/>
          </a:prstGeom>
        </p:spPr>
      </p:pic>
    </p:spTree>
    <p:extLst>
      <p:ext uri="{BB962C8B-B14F-4D97-AF65-F5344CB8AC3E}">
        <p14:creationId xmlns:p14="http://schemas.microsoft.com/office/powerpoint/2010/main" val="437142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593906" y="697358"/>
            <a:ext cx="9504000" cy="5645965"/>
          </a:xfrm>
          <a:prstGeom prst="roundRect">
            <a:avLst>
              <a:gd name="adj" fmla="val 2793"/>
            </a:avLst>
          </a:prstGeom>
          <a:solidFill>
            <a:srgbClr val="CCECFF"/>
          </a:solidFill>
          <a:ln>
            <a:solidFill>
              <a:srgbClr val="1B93C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2005">
              <a:defRPr/>
            </a:pPr>
            <a:endParaRPr lang="ja-JP" altLang="en-US" sz="1697" dirty="0">
              <a:solidFill>
                <a:prstClr val="black"/>
              </a:solidFill>
              <a:latin typeface="Verdana"/>
              <a:ea typeface="ＭＳ ゴシック" panose="020B0609070205080204" pitchFamily="49" charset="-128"/>
            </a:endParaRPr>
          </a:p>
        </p:txBody>
      </p:sp>
      <p:sp>
        <p:nvSpPr>
          <p:cNvPr id="3" name="角丸四角形 2"/>
          <p:cNvSpPr/>
          <p:nvPr/>
        </p:nvSpPr>
        <p:spPr>
          <a:xfrm>
            <a:off x="588128" y="397746"/>
            <a:ext cx="1607787" cy="316864"/>
          </a:xfrm>
          <a:prstGeom prst="roundRect">
            <a:avLst/>
          </a:prstGeom>
          <a:solidFill>
            <a:schemeClr val="bg1"/>
          </a:solidFill>
          <a:ln>
            <a:solidFill>
              <a:srgbClr val="1B93C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2005">
              <a:defRPr/>
            </a:pPr>
            <a:endParaRPr lang="ja-JP" altLang="en-US" sz="1697" dirty="0">
              <a:solidFill>
                <a:prstClr val="black"/>
              </a:solidFill>
              <a:latin typeface="Verdana"/>
              <a:ea typeface="ＭＳ ゴシック" panose="020B0609070205080204" pitchFamily="49" charset="-128"/>
            </a:endParaRPr>
          </a:p>
        </p:txBody>
      </p:sp>
      <p:sp>
        <p:nvSpPr>
          <p:cNvPr id="4" name="テキスト ボックス 3"/>
          <p:cNvSpPr txBox="1"/>
          <p:nvPr/>
        </p:nvSpPr>
        <p:spPr>
          <a:xfrm>
            <a:off x="693565" y="371166"/>
            <a:ext cx="1575519" cy="353495"/>
          </a:xfrm>
          <a:prstGeom prst="rect">
            <a:avLst/>
          </a:prstGeom>
          <a:noFill/>
        </p:spPr>
        <p:txBody>
          <a:bodyPr wrap="square">
            <a:spAutoFit/>
          </a:bodyPr>
          <a:lstStyle/>
          <a:p>
            <a:pPr defTabSz="862005">
              <a:defRPr/>
            </a:pPr>
            <a:r>
              <a:rPr lang="ja-JP" altLang="en-US" sz="1697" dirty="0">
                <a:solidFill>
                  <a:prstClr val="black"/>
                </a:solidFill>
                <a:latin typeface="HG丸ｺﾞｼｯｸM-PRO" pitchFamily="50" charset="-128"/>
                <a:ea typeface="HG丸ｺﾞｼｯｸM-PRO" pitchFamily="50" charset="-128"/>
              </a:rPr>
              <a:t>アウトライン</a:t>
            </a:r>
          </a:p>
        </p:txBody>
      </p:sp>
      <p:sp>
        <p:nvSpPr>
          <p:cNvPr id="10" name="正方形/長方形 9"/>
          <p:cNvSpPr/>
          <p:nvPr/>
        </p:nvSpPr>
        <p:spPr>
          <a:xfrm>
            <a:off x="1022648" y="1216352"/>
            <a:ext cx="8546362" cy="4256550"/>
          </a:xfrm>
          <a:prstGeom prst="rect">
            <a:avLst/>
          </a:prstGeom>
        </p:spPr>
        <p:txBody>
          <a:bodyPr wrap="square">
            <a:spAutoFit/>
          </a:bodyPr>
          <a:lstStyle/>
          <a:p>
            <a:pPr marL="251418" indent="-251418" defTabSz="862005">
              <a:lnSpc>
                <a:spcPct val="150000"/>
              </a:lnSpc>
              <a:buFont typeface="+mj-lt"/>
              <a:buAutoNum type="arabicPeriod" startAt="3"/>
              <a:defRPr/>
            </a:pPr>
            <a:r>
              <a:rPr lang="ja-JP" altLang="en-US" sz="1320" b="1" dirty="0">
                <a:solidFill>
                  <a:prstClr val="black"/>
                </a:solidFill>
                <a:latin typeface="HG丸ｺﾞｼｯｸM-PRO" panose="020F0600000000000000" pitchFamily="50" charset="-128"/>
                <a:ea typeface="HG丸ｺﾞｼｯｸM-PRO" panose="020F0600000000000000" pitchFamily="50" charset="-128"/>
              </a:rPr>
              <a:t>労働関係法令について    </a:t>
            </a:r>
            <a:r>
              <a:rPr lang="en-US" altLang="ja-JP" sz="1320" b="1" dirty="0">
                <a:solidFill>
                  <a:prstClr val="black"/>
                </a:solidFill>
                <a:latin typeface="HG丸ｺﾞｼｯｸM-PRO" panose="020F0600000000000000" pitchFamily="50" charset="-128"/>
                <a:ea typeface="HG丸ｺﾞｼｯｸM-PRO" panose="020F0600000000000000" pitchFamily="50" charset="-128"/>
              </a:rPr>
              <a:t>PPT6-16</a:t>
            </a:r>
          </a:p>
          <a:p>
            <a:pPr marL="646504" lvl="1" indent="-215501" defTabSz="862005">
              <a:buFont typeface="Wingdings" pitchFamily="2" charset="2"/>
              <a:buChar char="p"/>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日本ではどのくらいの時間を働くことを認めているのかな？</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646504" lvl="1" indent="-215501" defTabSz="862005">
              <a:buFont typeface="Wingdings" pitchFamily="2" charset="2"/>
              <a:buChar char="p"/>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なぜ法律で決まっている時間を超えて残業できるの？</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646504" lvl="1" indent="-215501" defTabSz="862005">
              <a:buFont typeface="Wingdings" pitchFamily="2" charset="2"/>
              <a:buChar char="l"/>
              <a:defRPr/>
            </a:pPr>
            <a:r>
              <a:rPr lang="en-US" altLang="ja-JP" sz="1320" dirty="0">
                <a:solidFill>
                  <a:prstClr val="black"/>
                </a:solidFill>
                <a:latin typeface="HG丸ｺﾞｼｯｸM-PRO" panose="020F0600000000000000" pitchFamily="50" charset="-128"/>
                <a:ea typeface="HG丸ｺﾞｼｯｸM-PRO" panose="020F0600000000000000" pitchFamily="50" charset="-128"/>
              </a:rPr>
              <a:t>(Q&amp;A)</a:t>
            </a:r>
            <a:r>
              <a:rPr lang="ja-JP" altLang="en-US" sz="1320" dirty="0">
                <a:solidFill>
                  <a:prstClr val="black"/>
                </a:solidFill>
                <a:latin typeface="HG丸ｺﾞｼｯｸM-PRO" panose="020F0600000000000000" pitchFamily="50" charset="-128"/>
                <a:ea typeface="HG丸ｺﾞｼｯｸM-PRO" panose="020F0600000000000000" pitchFamily="50" charset="-128"/>
              </a:rPr>
              <a:t>なぜ</a:t>
            </a:r>
            <a:r>
              <a:rPr lang="en-US" altLang="ja-JP" sz="1320" dirty="0">
                <a:solidFill>
                  <a:prstClr val="black"/>
                </a:solidFill>
                <a:latin typeface="HG丸ｺﾞｼｯｸM-PRO" panose="020F0600000000000000" pitchFamily="50" charset="-128"/>
                <a:ea typeface="HG丸ｺﾞｼｯｸM-PRO" panose="020F0600000000000000" pitchFamily="50" charset="-128"/>
              </a:rPr>
              <a:t>1</a:t>
            </a:r>
            <a:r>
              <a:rPr lang="ja-JP" altLang="en-US" sz="1320" dirty="0">
                <a:solidFill>
                  <a:prstClr val="black"/>
                </a:solidFill>
                <a:latin typeface="HG丸ｺﾞｼｯｸM-PRO" panose="020F0600000000000000" pitchFamily="50" charset="-128"/>
                <a:ea typeface="HG丸ｺﾞｼｯｸM-PRO" panose="020F0600000000000000" pitchFamily="50" charset="-128"/>
              </a:rPr>
              <a:t>か月</a:t>
            </a:r>
            <a:r>
              <a:rPr lang="en-US" altLang="ja-JP" sz="1320" dirty="0">
                <a:solidFill>
                  <a:prstClr val="black"/>
                </a:solidFill>
                <a:latin typeface="HG丸ｺﾞｼｯｸM-PRO" panose="020F0600000000000000" pitchFamily="50" charset="-128"/>
                <a:ea typeface="HG丸ｺﾞｼｯｸM-PRO" panose="020F0600000000000000" pitchFamily="50" charset="-128"/>
              </a:rPr>
              <a:t>45</a:t>
            </a:r>
            <a:r>
              <a:rPr lang="ja-JP" altLang="en-US" sz="1320" dirty="0">
                <a:solidFill>
                  <a:prstClr val="black"/>
                </a:solidFill>
                <a:latin typeface="HG丸ｺﾞｼｯｸM-PRO" panose="020F0600000000000000" pitchFamily="50" charset="-128"/>
                <a:ea typeface="HG丸ｺﾞｼｯｸM-PRO" panose="020F0600000000000000" pitchFamily="50" charset="-128"/>
              </a:rPr>
              <a:t>時間までしか時間外労働ができないのに、労災認定では</a:t>
            </a:r>
            <a:r>
              <a:rPr lang="en-US" altLang="ja-JP" sz="1320" dirty="0">
                <a:solidFill>
                  <a:prstClr val="black"/>
                </a:solidFill>
                <a:latin typeface="HG丸ｺﾞｼｯｸM-PRO" panose="020F0600000000000000" pitchFamily="50" charset="-128"/>
                <a:ea typeface="HG丸ｺﾞｼｯｸM-PRO" panose="020F0600000000000000" pitchFamily="50" charset="-128"/>
              </a:rPr>
              <a:t>1</a:t>
            </a:r>
            <a:r>
              <a:rPr lang="ja-JP" altLang="en-US" sz="1320" dirty="0">
                <a:solidFill>
                  <a:prstClr val="black"/>
                </a:solidFill>
                <a:latin typeface="HG丸ｺﾞｼｯｸM-PRO" panose="020F0600000000000000" pitchFamily="50" charset="-128"/>
                <a:ea typeface="HG丸ｺﾞｼｯｸM-PRO" panose="020F0600000000000000" pitchFamily="50" charset="-128"/>
              </a:rPr>
              <a:t>か月</a:t>
            </a:r>
            <a:r>
              <a:rPr lang="en-US" altLang="ja-JP" sz="1320" dirty="0">
                <a:solidFill>
                  <a:prstClr val="black"/>
                </a:solidFill>
                <a:latin typeface="HG丸ｺﾞｼｯｸM-PRO" panose="020F0600000000000000" pitchFamily="50" charset="-128"/>
                <a:ea typeface="HG丸ｺﾞｼｯｸM-PRO" panose="020F0600000000000000" pitchFamily="50" charset="-128"/>
              </a:rPr>
              <a:t>100</a:t>
            </a:r>
            <a:r>
              <a:rPr lang="ja-JP" altLang="en-US" sz="1320" dirty="0">
                <a:solidFill>
                  <a:prstClr val="black"/>
                </a:solidFill>
                <a:latin typeface="HG丸ｺﾞｼｯｸM-PRO" panose="020F0600000000000000" pitchFamily="50" charset="-128"/>
                <a:ea typeface="HG丸ｺﾞｼｯｸM-PRO" panose="020F0600000000000000" pitchFamily="50" charset="-128"/>
              </a:rPr>
              <a:t>時間や、</a:t>
            </a:r>
            <a:r>
              <a:rPr lang="en-US" altLang="ja-JP" sz="1320" dirty="0">
                <a:solidFill>
                  <a:prstClr val="black"/>
                </a:solidFill>
                <a:latin typeface="HG丸ｺﾞｼｯｸM-PRO" panose="020F0600000000000000" pitchFamily="50" charset="-128"/>
                <a:ea typeface="HG丸ｺﾞｼｯｸM-PRO" panose="020F0600000000000000" pitchFamily="50" charset="-128"/>
              </a:rPr>
              <a:t>2</a:t>
            </a:r>
            <a:r>
              <a:rPr lang="ja-JP" altLang="en-US" sz="1320" dirty="0">
                <a:solidFill>
                  <a:prstClr val="black"/>
                </a:solidFill>
                <a:latin typeface="HG丸ｺﾞｼｯｸM-PRO" panose="020F0600000000000000" pitchFamily="50" charset="-128"/>
                <a:ea typeface="HG丸ｺﾞｼｯｸM-PRO" panose="020F0600000000000000" pitchFamily="50" charset="-128"/>
              </a:rPr>
              <a:t>～</a:t>
            </a:r>
            <a:r>
              <a:rPr lang="en-US" altLang="ja-JP" sz="1320" dirty="0">
                <a:solidFill>
                  <a:prstClr val="black"/>
                </a:solidFill>
                <a:latin typeface="HG丸ｺﾞｼｯｸM-PRO" panose="020F0600000000000000" pitchFamily="50" charset="-128"/>
                <a:ea typeface="HG丸ｺﾞｼｯｸM-PRO" panose="020F0600000000000000" pitchFamily="50" charset="-128"/>
              </a:rPr>
              <a:t>6</a:t>
            </a:r>
            <a:r>
              <a:rPr lang="ja-JP" altLang="en-US" sz="1320" dirty="0">
                <a:solidFill>
                  <a:prstClr val="black"/>
                </a:solidFill>
                <a:latin typeface="HG丸ｺﾞｼｯｸM-PRO" panose="020F0600000000000000" pitchFamily="50" charset="-128"/>
                <a:ea typeface="HG丸ｺﾞｼｯｸM-PRO" panose="020F0600000000000000" pitchFamily="50" charset="-128"/>
              </a:rPr>
              <a:t>か月平均で</a:t>
            </a:r>
            <a:r>
              <a:rPr lang="en-US" altLang="ja-JP" sz="1320" dirty="0">
                <a:solidFill>
                  <a:prstClr val="black"/>
                </a:solidFill>
                <a:latin typeface="HG丸ｺﾞｼｯｸM-PRO" panose="020F0600000000000000" pitchFamily="50" charset="-128"/>
                <a:ea typeface="HG丸ｺﾞｼｯｸM-PRO" panose="020F0600000000000000" pitchFamily="50" charset="-128"/>
              </a:rPr>
              <a:t>80</a:t>
            </a:r>
            <a:r>
              <a:rPr lang="ja-JP" altLang="en-US" sz="1320" dirty="0">
                <a:solidFill>
                  <a:prstClr val="black"/>
                </a:solidFill>
                <a:latin typeface="HG丸ｺﾞｼｯｸM-PRO" panose="020F0600000000000000" pitchFamily="50" charset="-128"/>
                <a:ea typeface="HG丸ｺﾞｼｯｸM-PRO" panose="020F0600000000000000" pitchFamily="50" charset="-128"/>
              </a:rPr>
              <a:t>時間といった時間外労働の基準が出てくるのですか？</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646504" marR="0" lvl="1" indent="-215501" algn="l" defTabSz="862005" rtl="0" eaLnBrk="1" fontAlgn="auto" latinLnBrk="0" hangingPunct="1">
              <a:lnSpc>
                <a:spcPct val="100000"/>
              </a:lnSpc>
              <a:spcBef>
                <a:spcPts val="0"/>
              </a:spcBef>
              <a:spcAft>
                <a:spcPts val="0"/>
              </a:spcAft>
              <a:buClrTx/>
              <a:buSzTx/>
              <a:buFont typeface="Wingdings" pitchFamily="2" charset="2"/>
              <a:buChar char="p"/>
              <a:tabLst/>
              <a:defRPr/>
            </a:pPr>
            <a:r>
              <a:rPr kumimoji="1" lang="ja-JP" altLang="en-US" sz="132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時間外労働の上限規則</a:t>
            </a:r>
            <a:endParaRPr kumimoji="1" lang="en-US" altLang="ja-JP" sz="132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646504" lvl="1" indent="-215501" defTabSz="862005">
              <a:buFont typeface="Wingdings" pitchFamily="2" charset="2"/>
              <a:buChar char="p"/>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心身リフレッシュのための休暇ルールってどうなっているの？</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646504" lvl="1" indent="-215501" defTabSz="862005">
              <a:buFont typeface="Wingdings" pitchFamily="2" charset="2"/>
              <a:buChar char="p"/>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健康的に働くために会社が行うべき義務</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646504" lvl="1" indent="-215501" defTabSz="862005">
              <a:buFont typeface="Wingdings" pitchFamily="2" charset="2"/>
              <a:buChar char="u"/>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週</a:t>
            </a:r>
            <a:r>
              <a:rPr lang="en-US" altLang="ja-JP" sz="1320" dirty="0">
                <a:solidFill>
                  <a:prstClr val="black"/>
                </a:solidFill>
                <a:latin typeface="HG丸ｺﾞｼｯｸM-PRO" panose="020F0600000000000000" pitchFamily="50" charset="-128"/>
                <a:ea typeface="HG丸ｺﾞｼｯｸM-PRO" panose="020F0600000000000000" pitchFamily="50" charset="-128"/>
              </a:rPr>
              <a:t>60</a:t>
            </a:r>
            <a:r>
              <a:rPr lang="ja-JP" altLang="en-US" sz="1320" dirty="0">
                <a:solidFill>
                  <a:prstClr val="black"/>
                </a:solidFill>
                <a:latin typeface="HG丸ｺﾞｼｯｸM-PRO" panose="020F0600000000000000" pitchFamily="50" charset="-128"/>
                <a:ea typeface="HG丸ｺﾞｼｯｸM-PRO" panose="020F0600000000000000" pitchFamily="50" charset="-128"/>
              </a:rPr>
              <a:t>時間以上の雇用者比率の抑制</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646504" lvl="1" indent="-215501" defTabSz="862005">
              <a:buFont typeface="Wingdings" pitchFamily="2" charset="2"/>
              <a:buChar char="u"/>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年次有給休暇の取得促進</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251418" indent="-251418" defTabSz="862005">
              <a:lnSpc>
                <a:spcPct val="150000"/>
              </a:lnSpc>
              <a:buFont typeface="+mj-lt"/>
              <a:buAutoNum type="arabicPeriod" startAt="4"/>
              <a:defRPr/>
            </a:pPr>
            <a:r>
              <a:rPr lang="ja-JP" altLang="en-US" sz="1320" b="1" dirty="0">
                <a:solidFill>
                  <a:prstClr val="black"/>
                </a:solidFill>
                <a:latin typeface="HG丸ｺﾞｼｯｸM-PRO" panose="020F0600000000000000" pitchFamily="50" charset="-128"/>
                <a:ea typeface="HG丸ｺﾞｼｯｸM-PRO" panose="020F0600000000000000" pitchFamily="50" charset="-128"/>
              </a:rPr>
              <a:t>業務における過重な負荷による精神障害と自殺　　</a:t>
            </a:r>
            <a:r>
              <a:rPr lang="en-US" altLang="ja-JP" sz="1320" b="1" dirty="0">
                <a:solidFill>
                  <a:prstClr val="black"/>
                </a:solidFill>
                <a:latin typeface="HG丸ｺﾞｼｯｸM-PRO" panose="020F0600000000000000" pitchFamily="50" charset="-128"/>
                <a:ea typeface="HG丸ｺﾞｼｯｸM-PRO" panose="020F0600000000000000" pitchFamily="50" charset="-128"/>
              </a:rPr>
              <a:t>PPT6-27</a:t>
            </a:r>
          </a:p>
          <a:p>
            <a:pPr marL="646504" lvl="1" indent="-215501" defTabSz="862005">
              <a:buFont typeface="Wingdings" pitchFamily="2" charset="2"/>
              <a:buChar char="p"/>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○○ハラスメントが心身の健康を損なう元凶になる</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700379" lvl="1" indent="-269377" defTabSz="862005">
              <a:buFont typeface="Wingdings" pitchFamily="2" charset="2"/>
              <a:buChar char="p"/>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セクハラってどんなことを指すの？</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700379" lvl="1" indent="-269377" defTabSz="862005">
              <a:buFont typeface="Wingdings" pitchFamily="2" charset="2"/>
              <a:buChar char="p"/>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どんなことがパワハラになるの？</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700379" lvl="1" indent="-269377" defTabSz="862005">
              <a:buFont typeface="Wingdings" pitchFamily="2" charset="2"/>
              <a:buChar char="p"/>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もし自分がハラスメントをやってしまったら？　</a:t>
            </a:r>
            <a:r>
              <a:rPr lang="en-US" altLang="ja-JP" sz="1320" dirty="0">
                <a:solidFill>
                  <a:prstClr val="black"/>
                </a:solidFill>
                <a:latin typeface="HG丸ｺﾞｼｯｸM-PRO" panose="020F0600000000000000" pitchFamily="50" charset="-128"/>
                <a:ea typeface="HG丸ｺﾞｼｯｸM-PRO" panose="020F0600000000000000" pitchFamily="50" charset="-128"/>
              </a:rPr>
              <a:t>《</a:t>
            </a:r>
            <a:r>
              <a:rPr lang="ja-JP" altLang="en-US" sz="1320" dirty="0">
                <a:solidFill>
                  <a:prstClr val="black"/>
                </a:solidFill>
                <a:latin typeface="HG丸ｺﾞｼｯｸM-PRO" panose="020F0600000000000000" pitchFamily="50" charset="-128"/>
                <a:ea typeface="HG丸ｺﾞｼｯｸM-PRO" panose="020F0600000000000000" pitchFamily="50" charset="-128"/>
              </a:rPr>
              <a:t>行為者責任</a:t>
            </a:r>
            <a:r>
              <a:rPr lang="en-US" altLang="ja-JP" sz="1320" dirty="0">
                <a:solidFill>
                  <a:prstClr val="black"/>
                </a:solidFill>
                <a:latin typeface="HG丸ｺﾞｼｯｸM-PRO" panose="020F0600000000000000" pitchFamily="50" charset="-128"/>
                <a:ea typeface="HG丸ｺﾞｼｯｸM-PRO" panose="020F0600000000000000" pitchFamily="50" charset="-128"/>
              </a:rPr>
              <a:t>》</a:t>
            </a:r>
          </a:p>
          <a:p>
            <a:pPr marL="700379" lvl="1" indent="-269377" defTabSz="862005">
              <a:buFont typeface="Wingdings" pitchFamily="2" charset="2"/>
              <a:buChar char="u"/>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パワハラの実態ってどうなっているの？</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215501" indent="-215501" defTabSz="862005">
              <a:lnSpc>
                <a:spcPct val="150000"/>
              </a:lnSpc>
              <a:buFont typeface="+mj-lt"/>
              <a:buAutoNum type="arabicPeriod" startAt="4"/>
              <a:defRPr/>
            </a:pPr>
            <a:r>
              <a:rPr lang="ja-JP" altLang="en-US" sz="1320" b="1" dirty="0">
                <a:solidFill>
                  <a:prstClr val="black"/>
                </a:solidFill>
                <a:latin typeface="HG丸ｺﾞｼｯｸM-PRO" panose="020F0600000000000000" pitchFamily="50" charset="-128"/>
                <a:ea typeface="HG丸ｺﾞｼｯｸM-PRO" panose="020F0600000000000000" pitchFamily="50" charset="-128"/>
              </a:rPr>
              <a:t> 自分でもおかしいなと少しでも気づいたら</a:t>
            </a:r>
            <a:r>
              <a:rPr lang="en-US" altLang="ja-JP" sz="1320" b="1" dirty="0">
                <a:solidFill>
                  <a:prstClr val="black"/>
                </a:solidFill>
                <a:latin typeface="HG丸ｺﾞｼｯｸM-PRO" panose="020F0600000000000000" pitchFamily="50" charset="-128"/>
                <a:ea typeface="HG丸ｺﾞｼｯｸM-PRO" panose="020F0600000000000000" pitchFamily="50" charset="-128"/>
              </a:rPr>
              <a:t>   PPT6-33</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700379" lvl="1" indent="-269377" defTabSz="862005">
              <a:buFont typeface="Wingdings" pitchFamily="2" charset="2"/>
              <a:buChar char="p"/>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心身を壊して会社を長期に休まなくてはいけなくなった場合</a:t>
            </a:r>
            <a:endParaRPr lang="en-US" altLang="ja-JP" sz="1320" dirty="0">
              <a:solidFill>
                <a:prstClr val="black"/>
              </a:solidFill>
              <a:latin typeface="HG丸ｺﾞｼｯｸM-PRO" panose="020F0600000000000000" pitchFamily="50" charset="-128"/>
              <a:ea typeface="HG丸ｺﾞｼｯｸM-PRO" panose="020F0600000000000000" pitchFamily="50" charset="-128"/>
            </a:endParaRPr>
          </a:p>
          <a:p>
            <a:pPr marL="700379" lvl="1" indent="-269377" defTabSz="862005">
              <a:buFont typeface="Wingdings" pitchFamily="2" charset="2"/>
              <a:buChar char="p"/>
              <a:defRPr/>
            </a:pPr>
            <a:r>
              <a:rPr lang="ja-JP" altLang="en-US" sz="1320" dirty="0">
                <a:solidFill>
                  <a:prstClr val="black"/>
                </a:solidFill>
                <a:latin typeface="HG丸ｺﾞｼｯｸM-PRO" panose="020F0600000000000000" pitchFamily="50" charset="-128"/>
                <a:ea typeface="HG丸ｺﾞｼｯｸM-PRO" panose="020F0600000000000000" pitchFamily="50" charset="-128"/>
              </a:rPr>
              <a:t>労働に関する相談先を押さえよう　</a:t>
            </a:r>
            <a:endParaRPr lang="en-US" altLang="ja-JP" sz="990" dirty="0">
              <a:solidFill>
                <a:srgbClr val="FF0000"/>
              </a:solidFill>
              <a:latin typeface="Calibri" pitchFamily="34" charset="0"/>
              <a:ea typeface="ＭＳ Ｐゴシック" pitchFamily="50" charset="-128"/>
            </a:endParaRPr>
          </a:p>
        </p:txBody>
      </p:sp>
      <p:sp>
        <p:nvSpPr>
          <p:cNvPr id="7" name="テキスト ボックス 17"/>
          <p:cNvSpPr txBox="1">
            <a:spLocks noChangeArrowheads="1"/>
          </p:cNvSpPr>
          <p:nvPr/>
        </p:nvSpPr>
        <p:spPr bwMode="auto">
          <a:xfrm>
            <a:off x="1461742" y="926215"/>
            <a:ext cx="1415704" cy="295466"/>
          </a:xfrm>
          <a:prstGeom prst="rect">
            <a:avLst/>
          </a:prstGeom>
          <a:noFill/>
          <a:ln w="9525">
            <a:noFill/>
            <a:miter lim="800000"/>
            <a:headEnd/>
            <a:tailEnd/>
          </a:ln>
        </p:spPr>
        <p:txBody>
          <a:bodyPr wrap="square">
            <a:spAutoFit/>
          </a:bodyPr>
          <a:lstStyle/>
          <a:p>
            <a:pPr defTabSz="862005">
              <a:buFont typeface="Wingdings" pitchFamily="2" charset="2"/>
              <a:buChar char="p"/>
              <a:defRPr/>
            </a:pPr>
            <a:r>
              <a:rPr lang="ja-JP" altLang="en-US" sz="1320" dirty="0">
                <a:solidFill>
                  <a:prstClr val="black"/>
                </a:solidFill>
                <a:latin typeface="HG丸ｺﾞｼｯｸM-PRO" pitchFamily="50" charset="-128"/>
                <a:ea typeface="HG丸ｺﾞｼｯｸM-PRO" pitchFamily="50" charset="-128"/>
              </a:rPr>
              <a:t> 解説スライド　　</a:t>
            </a:r>
          </a:p>
        </p:txBody>
      </p:sp>
      <p:sp>
        <p:nvSpPr>
          <p:cNvPr id="8" name="テキスト ボックス 19"/>
          <p:cNvSpPr txBox="1">
            <a:spLocks noChangeArrowheads="1"/>
          </p:cNvSpPr>
          <p:nvPr/>
        </p:nvSpPr>
        <p:spPr bwMode="auto">
          <a:xfrm>
            <a:off x="3030091" y="926215"/>
            <a:ext cx="2737069" cy="295466"/>
          </a:xfrm>
          <a:prstGeom prst="rect">
            <a:avLst/>
          </a:prstGeom>
          <a:noFill/>
          <a:ln w="9525">
            <a:noFill/>
            <a:miter lim="800000"/>
            <a:headEnd/>
            <a:tailEnd/>
          </a:ln>
        </p:spPr>
        <p:txBody>
          <a:bodyPr wrap="square">
            <a:spAutoFit/>
          </a:bodyPr>
          <a:lstStyle/>
          <a:p>
            <a:pPr defTabSz="862005">
              <a:buFont typeface="Wingdings" pitchFamily="2" charset="2"/>
              <a:buChar char="l"/>
              <a:defRPr/>
            </a:pPr>
            <a:r>
              <a:rPr lang="ja-JP" altLang="en-US" sz="1320" dirty="0">
                <a:solidFill>
                  <a:prstClr val="black"/>
                </a:solidFill>
                <a:latin typeface="HG丸ｺﾞｼｯｸM-PRO" pitchFamily="50" charset="-128"/>
                <a:ea typeface="HG丸ｺﾞｼｯｸM-PRO" pitchFamily="50" charset="-128"/>
              </a:rPr>
              <a:t> ケーススタディ・スライド　　</a:t>
            </a:r>
          </a:p>
        </p:txBody>
      </p:sp>
      <p:sp>
        <p:nvSpPr>
          <p:cNvPr id="9" name="テキスト ボックス 18"/>
          <p:cNvSpPr txBox="1">
            <a:spLocks noChangeArrowheads="1"/>
          </p:cNvSpPr>
          <p:nvPr/>
        </p:nvSpPr>
        <p:spPr bwMode="auto">
          <a:xfrm>
            <a:off x="5767160" y="926215"/>
            <a:ext cx="2106667" cy="295466"/>
          </a:xfrm>
          <a:prstGeom prst="rect">
            <a:avLst/>
          </a:prstGeom>
          <a:noFill/>
          <a:ln w="9525">
            <a:noFill/>
            <a:miter lim="800000"/>
            <a:headEnd/>
            <a:tailEnd/>
          </a:ln>
        </p:spPr>
        <p:txBody>
          <a:bodyPr wrap="none">
            <a:spAutoFit/>
          </a:bodyPr>
          <a:lstStyle/>
          <a:p>
            <a:pPr defTabSz="862005">
              <a:buFont typeface="Wingdings" pitchFamily="2" charset="2"/>
              <a:buChar char="u"/>
              <a:defRPr/>
            </a:pPr>
            <a:r>
              <a:rPr lang="ja-JP" altLang="en-US" sz="1320" dirty="0">
                <a:solidFill>
                  <a:prstClr val="black"/>
                </a:solidFill>
                <a:latin typeface="HG丸ｺﾞｼｯｸM-PRO" pitchFamily="50" charset="-128"/>
                <a:ea typeface="HG丸ｺﾞｼｯｸM-PRO" pitchFamily="50" charset="-128"/>
              </a:rPr>
              <a:t> データ・スライド　　</a:t>
            </a:r>
          </a:p>
        </p:txBody>
      </p:sp>
      <p:sp>
        <p:nvSpPr>
          <p:cNvPr id="6" name="テキスト ボックス 18">
            <a:extLst>
              <a:ext uri="{FF2B5EF4-FFF2-40B4-BE49-F238E27FC236}">
                <a16:creationId xmlns:a16="http://schemas.microsoft.com/office/drawing/2014/main" id="{B2D8658E-0E22-328D-3BDC-69DBFF2CB44E}"/>
              </a:ext>
            </a:extLst>
          </p:cNvPr>
          <p:cNvSpPr txBox="1">
            <a:spLocks noChangeArrowheads="1"/>
          </p:cNvSpPr>
          <p:nvPr/>
        </p:nvSpPr>
        <p:spPr bwMode="auto">
          <a:xfrm>
            <a:off x="1135544" y="5773808"/>
            <a:ext cx="7080419" cy="400110"/>
          </a:xfrm>
          <a:prstGeom prst="rect">
            <a:avLst/>
          </a:prstGeom>
          <a:noFill/>
          <a:ln w="9525">
            <a:noFill/>
            <a:miter lim="800000"/>
            <a:headEnd/>
            <a:tailEnd/>
          </a:ln>
        </p:spPr>
        <p:txBody>
          <a:bodyPr wrap="square">
            <a:spAutoFit/>
          </a:bodyPr>
          <a:lstStyle/>
          <a:p>
            <a:pPr defTabSz="862005">
              <a:defRPr/>
            </a:pPr>
            <a:r>
              <a:rPr lang="en-US" altLang="ja-JP" sz="1000" dirty="0">
                <a:solidFill>
                  <a:prstClr val="black"/>
                </a:solidFill>
                <a:latin typeface="HG丸ｺﾞｼｯｸM-PRO" pitchFamily="50" charset="-128"/>
                <a:ea typeface="HG丸ｺﾞｼｯｸM-PRO" pitchFamily="50" charset="-128"/>
              </a:rPr>
              <a:t>【</a:t>
            </a:r>
            <a:r>
              <a:rPr lang="ja-JP" altLang="en-US" sz="1000" dirty="0">
                <a:solidFill>
                  <a:prstClr val="black"/>
                </a:solidFill>
                <a:latin typeface="HG丸ｺﾞｼｯｸM-PRO" pitchFamily="50" charset="-128"/>
                <a:ea typeface="HG丸ｺﾞｼｯｸM-PRO" pitchFamily="50" charset="-128"/>
              </a:rPr>
              <a:t>本資料のスライド番号表記例</a:t>
            </a:r>
            <a:r>
              <a:rPr lang="en-US" altLang="ja-JP" sz="1000" dirty="0">
                <a:solidFill>
                  <a:prstClr val="black"/>
                </a:solidFill>
                <a:latin typeface="HG丸ｺﾞｼｯｸM-PRO" pitchFamily="50" charset="-128"/>
                <a:ea typeface="HG丸ｺﾞｼｯｸM-PRO" pitchFamily="50" charset="-128"/>
              </a:rPr>
              <a:t>】</a:t>
            </a:r>
          </a:p>
          <a:p>
            <a:pPr defTabSz="862005">
              <a:defRPr/>
            </a:pPr>
            <a:r>
              <a:rPr lang="ja-JP" altLang="en-US" sz="1000" dirty="0">
                <a:solidFill>
                  <a:prstClr val="black"/>
                </a:solidFill>
                <a:latin typeface="HG丸ｺﾞｼｯｸM-PRO" pitchFamily="50" charset="-128"/>
                <a:ea typeface="HG丸ｺﾞｼｯｸM-PRO" pitchFamily="50" charset="-128"/>
              </a:rPr>
              <a:t>［</a:t>
            </a:r>
            <a:r>
              <a:rPr lang="en-US" altLang="ja-JP" sz="1000" dirty="0">
                <a:solidFill>
                  <a:prstClr val="black"/>
                </a:solidFill>
                <a:latin typeface="HG丸ｺﾞｼｯｸM-PRO" pitchFamily="50" charset="-128"/>
                <a:ea typeface="HG丸ｺﾞｼｯｸM-PRO" pitchFamily="50" charset="-128"/>
              </a:rPr>
              <a:t>PPT6-3</a:t>
            </a:r>
            <a:r>
              <a:rPr lang="ja-JP" altLang="en-US" sz="1000" dirty="0">
                <a:solidFill>
                  <a:prstClr val="black"/>
                </a:solidFill>
                <a:latin typeface="HG丸ｺﾞｼｯｸM-PRO" pitchFamily="50" charset="-128"/>
                <a:ea typeface="HG丸ｺﾞｼｯｸM-PRO" pitchFamily="50" charset="-128"/>
              </a:rPr>
              <a:t>とは「パワーポイント資料テーマ⑥（働きすぎと心身の健康）</a:t>
            </a:r>
            <a:r>
              <a:rPr lang="en-US" altLang="ja-JP" sz="1000" dirty="0">
                <a:solidFill>
                  <a:prstClr val="black"/>
                </a:solidFill>
                <a:latin typeface="HG丸ｺﾞｼｯｸM-PRO" pitchFamily="50" charset="-128"/>
                <a:ea typeface="HG丸ｺﾞｼｯｸM-PRO" pitchFamily="50" charset="-128"/>
              </a:rPr>
              <a:t>3</a:t>
            </a:r>
            <a:r>
              <a:rPr lang="ja-JP" altLang="en-US" sz="1000" dirty="0">
                <a:solidFill>
                  <a:prstClr val="black"/>
                </a:solidFill>
                <a:latin typeface="HG丸ｺﾞｼｯｸM-PRO" pitchFamily="50" charset="-128"/>
                <a:ea typeface="HG丸ｺﾞｼｯｸM-PRO" pitchFamily="50" charset="-128"/>
              </a:rPr>
              <a:t>枚目のスライド」の意］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9444957" y="401298"/>
            <a:ext cx="689612" cy="266355"/>
          </a:xfrm>
          <a:prstGeom prst="rect">
            <a:avLst/>
          </a:prstGeom>
          <a:noFill/>
        </p:spPr>
        <p:txBody>
          <a:bodyPr wrap="none" rtlCol="0">
            <a:spAutoFit/>
          </a:bodyPr>
          <a:lstStyle/>
          <a:p>
            <a:pPr marL="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2" name="object 4">
            <a:extLst>
              <a:ext uri="{FF2B5EF4-FFF2-40B4-BE49-F238E27FC236}">
                <a16:creationId xmlns:a16="http://schemas.microsoft.com/office/drawing/2014/main" id="{94DDF144-212B-394A-B960-501165CF0E00}"/>
              </a:ext>
            </a:extLst>
          </p:cNvPr>
          <p:cNvSpPr txBox="1"/>
          <p:nvPr/>
        </p:nvSpPr>
        <p:spPr>
          <a:xfrm>
            <a:off x="8541329" y="401912"/>
            <a:ext cx="1044000"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20</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2" name="object 201">
            <a:extLst>
              <a:ext uri="{FF2B5EF4-FFF2-40B4-BE49-F238E27FC236}">
                <a16:creationId xmlns:a16="http://schemas.microsoft.com/office/drawing/2014/main" id="{DCC95242-C34C-48DD-0936-5F08D587FE6F}"/>
              </a:ext>
            </a:extLst>
          </p:cNvPr>
          <p:cNvSpPr/>
          <p:nvPr/>
        </p:nvSpPr>
        <p:spPr>
          <a:xfrm>
            <a:off x="1090020" y="4505666"/>
            <a:ext cx="8674283" cy="2073125"/>
          </a:xfrm>
          <a:prstGeom prst="rect">
            <a:avLst/>
          </a:prstGeom>
          <a:solidFill>
            <a:schemeClr val="bg1">
              <a:lumMod val="95000"/>
            </a:schemeClr>
          </a:solidFill>
          <a:ln w="15875">
            <a:solidFill>
              <a:srgbClr val="00B0F0"/>
            </a:solidFill>
          </a:ln>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7">
            <a:extLst>
              <a:ext uri="{FF2B5EF4-FFF2-40B4-BE49-F238E27FC236}">
                <a16:creationId xmlns:a16="http://schemas.microsoft.com/office/drawing/2014/main" id="{C22EC7FB-852C-70EC-B000-CD05B13EA9F0}"/>
              </a:ext>
            </a:extLst>
          </p:cNvPr>
          <p:cNvSpPr txBox="1"/>
          <p:nvPr/>
        </p:nvSpPr>
        <p:spPr>
          <a:xfrm>
            <a:off x="927512" y="4582890"/>
            <a:ext cx="8684218" cy="1888101"/>
          </a:xfrm>
          <a:prstGeom prst="rect">
            <a:avLst/>
          </a:prstGeom>
        </p:spPr>
        <p:txBody>
          <a:bodyPr vert="horz" wrap="square" lIns="0" tIns="144863" rIns="0" bIns="0" rtlCol="0">
            <a:spAutoFit/>
          </a:bodyPr>
          <a:lstStyle/>
          <a:p>
            <a:pPr marL="360366" marR="0" lvl="0" indent="0" algn="l" defTabSz="862005" rtl="0" eaLnBrk="1" fontAlgn="auto" latinLnBrk="0" hangingPunct="1">
              <a:lnSpc>
                <a:spcPts val="1639"/>
              </a:lnSpc>
              <a:spcBef>
                <a:spcPts val="0"/>
              </a:spcBef>
              <a:spcAft>
                <a:spcPts val="0"/>
              </a:spcAft>
              <a:buClrTx/>
              <a:buSzTx/>
              <a:buFontTx/>
              <a:buNone/>
              <a:tabLst>
                <a:tab pos="842550" algn="l"/>
                <a:tab pos="848537" algn="l"/>
              </a:tabLst>
              <a:defRPr/>
            </a:pPr>
            <a:r>
              <a:rPr kumimoji="1" lang="ja-JP" altLang="en-US" sz="188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OTF Shin Maru Go Pro"/>
              </a:rPr>
              <a:t>■「時間外労働の上限規制」に関する注意すべきポイント</a:t>
            </a:r>
            <a:endParaRPr kumimoji="1" lang="en-US" altLang="ja-JP" sz="188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OTF Shin Maru Go Pro"/>
            </a:endParaRPr>
          </a:p>
          <a:p>
            <a:pPr marL="360366" marR="0" lvl="0" indent="0" algn="l" defTabSz="862005" rtl="0" eaLnBrk="1" fontAlgn="auto" latinLnBrk="0" hangingPunct="1">
              <a:lnSpc>
                <a:spcPct val="100000"/>
              </a:lnSpc>
              <a:spcBef>
                <a:spcPts val="566"/>
              </a:spcBef>
              <a:spcAft>
                <a:spcPts val="0"/>
              </a:spcAft>
              <a:buClrTx/>
              <a:buSzTx/>
              <a:buFontTx/>
              <a:buNone/>
              <a:tabLst>
                <a:tab pos="842550" algn="l"/>
                <a:tab pos="848537" algn="l"/>
              </a:tabLst>
              <a:defRPr/>
            </a:pP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時間外労働の上限について、月</a:t>
            </a:r>
            <a:r>
              <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45</a:t>
            </a: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時間、年</a:t>
            </a:r>
            <a:r>
              <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360</a:t>
            </a: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時間を原則とし、臨時的な特別な</a:t>
            </a:r>
            <a:endPar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60366" marR="0" lvl="0" indent="0" algn="l" defTabSz="862005" rtl="0" eaLnBrk="1" fontAlgn="auto" latinLnBrk="0" hangingPunct="1">
              <a:lnSpc>
                <a:spcPct val="100000"/>
              </a:lnSpc>
              <a:spcBef>
                <a:spcPts val="283"/>
              </a:spcBef>
              <a:spcAft>
                <a:spcPts val="0"/>
              </a:spcAft>
              <a:buClrTx/>
              <a:buSzTx/>
              <a:buFontTx/>
              <a:buNone/>
              <a:tabLst>
                <a:tab pos="842550" algn="l"/>
                <a:tab pos="848537" algn="l"/>
              </a:tabLst>
              <a:defRPr/>
            </a:pP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事情があり労使が合意している場合でも、年</a:t>
            </a:r>
            <a:r>
              <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720</a:t>
            </a: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時間、単月</a:t>
            </a:r>
            <a:r>
              <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100</a:t>
            </a: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時間未満（休日労働</a:t>
            </a:r>
            <a:endPar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60366" marR="0" lvl="0" indent="0" algn="l" defTabSz="862005" rtl="0" eaLnBrk="1" fontAlgn="auto" latinLnBrk="0" hangingPunct="1">
              <a:lnSpc>
                <a:spcPct val="100000"/>
              </a:lnSpc>
              <a:spcBef>
                <a:spcPts val="283"/>
              </a:spcBef>
              <a:spcAft>
                <a:spcPts val="0"/>
              </a:spcAft>
              <a:buClrTx/>
              <a:buSzTx/>
              <a:buFontTx/>
              <a:buNone/>
              <a:tabLst>
                <a:tab pos="842550" algn="l"/>
                <a:tab pos="848537" algn="l"/>
              </a:tabLst>
              <a:defRPr/>
            </a:pP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含む）、限度時間（月</a:t>
            </a:r>
            <a:r>
              <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45</a:t>
            </a: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時間）を超えて労働させることができる月数は年６か月（６</a:t>
            </a:r>
            <a:endPar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60366" marR="0" lvl="0" indent="0" algn="l" defTabSz="862005" rtl="0" eaLnBrk="1" fontAlgn="auto" latinLnBrk="0" hangingPunct="1">
              <a:lnSpc>
                <a:spcPct val="100000"/>
              </a:lnSpc>
              <a:spcBef>
                <a:spcPts val="283"/>
              </a:spcBef>
              <a:spcAft>
                <a:spcPts val="0"/>
              </a:spcAft>
              <a:buClrTx/>
              <a:buSzTx/>
              <a:buFontTx/>
              <a:buNone/>
              <a:tabLst>
                <a:tab pos="842550" algn="l"/>
                <a:tab pos="848537" algn="l"/>
              </a:tabLst>
              <a:defRPr/>
            </a:pP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回）以内）、「</a:t>
            </a:r>
            <a:r>
              <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2</a:t>
            </a: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か月平均」「</a:t>
            </a:r>
            <a:r>
              <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3</a:t>
            </a: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か月平均」「</a:t>
            </a:r>
            <a:r>
              <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4</a:t>
            </a: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か月平均」「</a:t>
            </a:r>
            <a:r>
              <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5</a:t>
            </a: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か月平均」「</a:t>
            </a:r>
            <a:r>
              <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か月平</a:t>
            </a:r>
            <a:endPar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60366" marR="0" lvl="0" indent="0" algn="l" defTabSz="862005" rtl="0" eaLnBrk="1" fontAlgn="auto" latinLnBrk="0" hangingPunct="1">
              <a:lnSpc>
                <a:spcPct val="100000"/>
              </a:lnSpc>
              <a:spcBef>
                <a:spcPts val="283"/>
              </a:spcBef>
              <a:spcAft>
                <a:spcPts val="0"/>
              </a:spcAft>
              <a:buClrTx/>
              <a:buSzTx/>
              <a:buFontTx/>
              <a:buNone/>
              <a:tabLst>
                <a:tab pos="842550" algn="l"/>
                <a:tab pos="848537" algn="l"/>
              </a:tabLst>
              <a:defRPr/>
            </a:pP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均」が全て</a:t>
            </a:r>
            <a:r>
              <a:rPr kumimoji="1" lang="en-US" altLang="ja-JP"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80</a:t>
            </a:r>
            <a:r>
              <a:rPr kumimoji="1" lang="ja-JP" altLang="en-US"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時間以内（休日労働含む）を限度に設定する必要があります。</a:t>
            </a:r>
          </a:p>
        </p:txBody>
      </p:sp>
      <p:sp>
        <p:nvSpPr>
          <p:cNvPr id="4" name="object 2">
            <a:extLst>
              <a:ext uri="{FF2B5EF4-FFF2-40B4-BE49-F238E27FC236}">
                <a16:creationId xmlns:a16="http://schemas.microsoft.com/office/drawing/2014/main" id="{77DFBF76-3D14-44D6-8840-31F3BF9EF99D}"/>
              </a:ext>
            </a:extLst>
          </p:cNvPr>
          <p:cNvSpPr/>
          <p:nvPr/>
        </p:nvSpPr>
        <p:spPr>
          <a:xfrm>
            <a:off x="594847" y="869920"/>
            <a:ext cx="9502879" cy="571137"/>
          </a:xfrm>
          <a:custGeom>
            <a:avLst/>
            <a:gdLst/>
            <a:ahLst/>
            <a:cxnLst/>
            <a:rect l="l" t="t" r="r" b="b"/>
            <a:pathLst>
              <a:path w="10080625" h="1323339">
                <a:moveTo>
                  <a:pt x="9902342" y="0"/>
                </a:moveTo>
                <a:lnTo>
                  <a:pt x="177660" y="0"/>
                </a:lnTo>
                <a:lnTo>
                  <a:pt x="74950" y="2775"/>
                </a:lnTo>
                <a:lnTo>
                  <a:pt x="22207" y="22207"/>
                </a:lnTo>
                <a:lnTo>
                  <a:pt x="2775" y="74950"/>
                </a:lnTo>
                <a:lnTo>
                  <a:pt x="0" y="177660"/>
                </a:lnTo>
                <a:lnTo>
                  <a:pt x="0" y="1145336"/>
                </a:lnTo>
                <a:lnTo>
                  <a:pt x="2775" y="1248046"/>
                </a:lnTo>
                <a:lnTo>
                  <a:pt x="22207" y="1300789"/>
                </a:lnTo>
                <a:lnTo>
                  <a:pt x="74950" y="1320221"/>
                </a:lnTo>
                <a:lnTo>
                  <a:pt x="177660" y="1322997"/>
                </a:lnTo>
                <a:lnTo>
                  <a:pt x="9902342" y="1322997"/>
                </a:lnTo>
                <a:lnTo>
                  <a:pt x="10005052" y="1320221"/>
                </a:lnTo>
                <a:lnTo>
                  <a:pt x="10057795" y="1300789"/>
                </a:lnTo>
                <a:lnTo>
                  <a:pt x="10077226" y="1248046"/>
                </a:lnTo>
                <a:lnTo>
                  <a:pt x="10080002" y="1145336"/>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5" name="object 3">
            <a:extLst>
              <a:ext uri="{FF2B5EF4-FFF2-40B4-BE49-F238E27FC236}">
                <a16:creationId xmlns:a16="http://schemas.microsoft.com/office/drawing/2014/main" id="{62C1023F-D530-0431-E904-8A4D763C84B8}"/>
              </a:ext>
            </a:extLst>
          </p:cNvPr>
          <p:cNvSpPr txBox="1">
            <a:spLocks/>
          </p:cNvSpPr>
          <p:nvPr/>
        </p:nvSpPr>
        <p:spPr>
          <a:xfrm>
            <a:off x="858946" y="980886"/>
            <a:ext cx="4207997" cy="305833"/>
          </a:xfrm>
          <a:prstGeom prst="rect">
            <a:avLst/>
          </a:prstGeom>
        </p:spPr>
        <p:txBody>
          <a:bodyPr vert="horz" wrap="square" lIns="0" tIns="10775"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388501" marR="4789" lvl="0" indent="-377127" algn="just" defTabSz="950188" rtl="0" eaLnBrk="1" fontAlgn="auto" latinLnBrk="0" hangingPunct="1">
              <a:lnSpc>
                <a:spcPts val="2640"/>
              </a:lnSpc>
              <a:spcBef>
                <a:spcPts val="85"/>
              </a:spcBef>
              <a:spcAft>
                <a:spcPts val="0"/>
              </a:spcAft>
              <a:buClrTx/>
              <a:buSzTx/>
              <a:buFontTx/>
              <a:buNone/>
              <a:tabLst/>
              <a:defRPr/>
            </a:pPr>
            <a:r>
              <a:rPr kumimoji="1" 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 </a:t>
            </a: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（参考）時間外労働の上限規制</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7" name="object 7">
            <a:extLst>
              <a:ext uri="{FF2B5EF4-FFF2-40B4-BE49-F238E27FC236}">
                <a16:creationId xmlns:a16="http://schemas.microsoft.com/office/drawing/2014/main" id="{F8F99E1F-AEF8-8F2B-09B3-C2E2FD557F22}"/>
              </a:ext>
            </a:extLst>
          </p:cNvPr>
          <p:cNvSpPr txBox="1"/>
          <p:nvPr/>
        </p:nvSpPr>
        <p:spPr>
          <a:xfrm>
            <a:off x="741287" y="1628096"/>
            <a:ext cx="9064172" cy="2436905"/>
          </a:xfrm>
          <a:prstGeom prst="rect">
            <a:avLst/>
          </a:prstGeom>
        </p:spPr>
        <p:txBody>
          <a:bodyPr vert="horz" wrap="square" lIns="0" tIns="144863" rIns="0" bIns="0" rtlCol="0">
            <a:spAutoFit/>
          </a:bodyPr>
          <a:lstStyle/>
          <a:p>
            <a:pPr marL="122716" marR="0" lvl="0" indent="0" algn="l" defTabSz="862005" rtl="0" eaLnBrk="1" fontAlgn="auto" latinLnBrk="0" hangingPunct="1">
              <a:lnSpc>
                <a:spcPct val="100000"/>
              </a:lnSpc>
              <a:spcBef>
                <a:spcPts val="1131"/>
              </a:spcBef>
              <a:spcAft>
                <a:spcPts val="0"/>
              </a:spcAft>
              <a:buClrTx/>
              <a:buSzTx/>
              <a:buFontTx/>
              <a:buNone/>
              <a:tabLst/>
              <a:defRPr/>
            </a:pPr>
            <a:r>
              <a:rPr kumimoji="1" sz="1885"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A-OTF Shin Maru Go Pro"/>
              </a:rPr>
              <a:t>【特別条項とは】</a:t>
            </a:r>
          </a:p>
          <a:p>
            <a:pPr marL="122716" marR="4789" lvl="0" indent="0" algn="just" defTabSz="862005" rtl="0" eaLnBrk="1" fontAlgn="auto" latinLnBrk="0" hangingPunct="1">
              <a:lnSpc>
                <a:spcPct val="100000"/>
              </a:lnSpc>
              <a:spcBef>
                <a:spcPts val="566"/>
              </a:spcBef>
              <a:spcAft>
                <a:spcPts val="0"/>
              </a:spcAft>
              <a:buClrTx/>
              <a:buSzTx/>
              <a:buFontTx/>
              <a:buNone/>
              <a:tabLst/>
              <a:defRPr/>
            </a:pPr>
            <a:r>
              <a:rPr kumimoji="1" sz="1885"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臨時的に限度時間を超えて時間外労働を行わなければならない</a:t>
            </a:r>
            <a:r>
              <a:rPr kumimoji="1" sz="1885" b="1" i="0" u="none" strike="noStrike" kern="1200" cap="none" spc="0" normalizeH="0" baseline="0" noProof="0" dirty="0">
                <a:ln>
                  <a:noFill/>
                </a:ln>
                <a:solidFill>
                  <a:srgbClr val="00B0F0"/>
                </a:solidFill>
                <a:effectLst/>
                <a:uLnTx/>
                <a:uFillTx/>
                <a:latin typeface="HGMaruGothicMPRO" panose="020F0600000000000000" pitchFamily="34" charset="-128"/>
                <a:ea typeface="HGMaruGothicMPRO" panose="020F0600000000000000" pitchFamily="34" charset="-128"/>
                <a:cs typeface="ShinMGoPro-Medium"/>
              </a:rPr>
              <a:t>特別の事情</a:t>
            </a:r>
            <a:r>
              <a:rPr kumimoji="1" lang="en-US" sz="1885" b="0" i="0" u="none" strike="noStrike" kern="1200" cap="none" spc="0" normalizeH="0" baseline="11111"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rPr>
              <a:t>(</a:t>
            </a:r>
            <a:r>
              <a:rPr kumimoji="1" sz="1885" b="0" i="0" u="none" strike="noStrike" kern="1200" cap="none" spc="0" normalizeH="0" baseline="11111"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lang="en-US" sz="1885" b="0" i="0" u="none" strike="noStrike" kern="1200" cap="none" spc="0" normalizeH="0" baseline="11111"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sz="1885"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が</a:t>
            </a:r>
            <a:endParaRPr kumimoji="1" lang="en-US" sz="1885"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22716" marR="4789" lvl="0" indent="0" algn="just" defTabSz="862005" rtl="0" eaLnBrk="1" fontAlgn="auto" latinLnBrk="0" hangingPunct="1">
              <a:lnSpc>
                <a:spcPct val="100000"/>
              </a:lnSpc>
              <a:spcBef>
                <a:spcPts val="566"/>
              </a:spcBef>
              <a:spcAft>
                <a:spcPts val="0"/>
              </a:spcAft>
              <a:buClrTx/>
              <a:buSzTx/>
              <a:buFontTx/>
              <a:buNone/>
              <a:tabLst/>
              <a:defRPr/>
            </a:pPr>
            <a:r>
              <a:rPr kumimoji="1" sz="1885"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予想される場合には</a:t>
            </a:r>
            <a:r>
              <a:rPr kumimoji="1" sz="1885"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sz="1885" b="1" i="0" u="none" strike="noStrike" kern="1200" cap="none" spc="0" normalizeH="0" baseline="0" noProof="0" dirty="0">
                <a:ln>
                  <a:noFill/>
                </a:ln>
                <a:solidFill>
                  <a:srgbClr val="00B0F0"/>
                </a:solidFill>
                <a:effectLst/>
                <a:uLnTx/>
                <a:uFillTx/>
                <a:latin typeface="HGMaruGothicMPRO" panose="020F0600000000000000" pitchFamily="34" charset="-128"/>
                <a:ea typeface="HGMaruGothicMPRO" panose="020F0600000000000000" pitchFamily="34" charset="-128"/>
                <a:cs typeface="ShinMGoPro-Medium"/>
              </a:rPr>
              <a:t>｢特別条項付き36協定｣</a:t>
            </a:r>
            <a:r>
              <a:rPr kumimoji="1" sz="1885"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を締結することにより、限度時間を</a:t>
            </a:r>
            <a:endParaRPr kumimoji="1" lang="en-US" sz="1885"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22716" marR="4789" lvl="0" indent="0" algn="just" defTabSz="862005" rtl="0" eaLnBrk="1" fontAlgn="auto" latinLnBrk="0" hangingPunct="1">
              <a:lnSpc>
                <a:spcPct val="100000"/>
              </a:lnSpc>
              <a:spcBef>
                <a:spcPts val="566"/>
              </a:spcBef>
              <a:spcAft>
                <a:spcPts val="0"/>
              </a:spcAft>
              <a:buClrTx/>
              <a:buSzTx/>
              <a:buFontTx/>
              <a:buNone/>
              <a:tabLst/>
              <a:defRPr/>
            </a:pPr>
            <a:r>
              <a:rPr kumimoji="1" sz="1885"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超える時間を延長時間とすることができる制度</a:t>
            </a:r>
            <a:r>
              <a:rPr kumimoji="1" sz="1885"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endParaRPr kumimoji="1" lang="en-US" sz="1885"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562698" marR="193352" lvl="0" indent="-510020" algn="l" defTabSz="862005" rtl="0" eaLnBrk="1" fontAlgn="auto" latinLnBrk="0" hangingPunct="1">
              <a:lnSpc>
                <a:spcPct val="100000"/>
              </a:lnSpc>
              <a:spcBef>
                <a:spcPts val="0"/>
              </a:spcBef>
              <a:spcAft>
                <a:spcPts val="0"/>
              </a:spcAft>
              <a:buClrTx/>
              <a:buSzTx/>
              <a:buFontTx/>
              <a:buNone/>
              <a:tabLst/>
              <a:defRPr/>
            </a:pPr>
            <a:endParaRPr kumimoji="1" lang="en-US" sz="1885"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562698" marR="193352" lvl="0" indent="-510020" algn="l" defTabSz="862005" rtl="0" eaLnBrk="1" fontAlgn="auto" latinLnBrk="0" hangingPunct="1">
              <a:lnSpc>
                <a:spcPct val="100000"/>
              </a:lnSpc>
              <a:spcBef>
                <a:spcPts val="0"/>
              </a:spcBef>
              <a:spcAft>
                <a:spcPts val="0"/>
              </a:spcAft>
              <a:buClrTx/>
              <a:buSzTx/>
              <a:buFontTx/>
              <a:buNone/>
              <a:tabLst/>
              <a:defRPr/>
            </a:pPr>
            <a:r>
              <a:rPr kumimoji="1" lang="ja-JP" altLang="en-US" sz="132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lang="en-US" sz="132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sz="132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lang="en-US" sz="132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sz="1320"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特別の事情はできるだけ具体的に定めること、臨時的なもの</a:t>
            </a:r>
            <a:r>
              <a:rPr kumimoji="1" lang="en-US" sz="132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sz="1320"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一時的または</a:t>
            </a:r>
            <a:r>
              <a:rPr kumimoji="1" lang="ja-JP" altLang="en-US" sz="132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突発的</a:t>
            </a:r>
            <a:r>
              <a:rPr kumimoji="1" sz="132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であること。全体として1年の半分を超えないことが見込まれること</a:t>
            </a:r>
            <a:r>
              <a:rPr kumimoji="1" lang="en-US" sz="132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sz="132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が必要です</a:t>
            </a:r>
            <a:r>
              <a:rPr kumimoji="1" lang="en-US" sz="132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lang="ja-JP" altLang="en-US" sz="132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例えば、予算・決算業務、ボーナス商戦に伴う業務の繁忙、納期のひっ迫、機械のトラブル対応等</a:t>
            </a:r>
            <a:r>
              <a:rPr kumimoji="1" lang="en-US" altLang="ja-JP" sz="132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lang="ja-JP" altLang="en-US" sz="132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endParaRPr kumimoji="1" sz="132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Tree>
    <p:extLst>
      <p:ext uri="{BB962C8B-B14F-4D97-AF65-F5344CB8AC3E}">
        <p14:creationId xmlns:p14="http://schemas.microsoft.com/office/powerpoint/2010/main" val="1570824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BF0F673-4170-A24E-8A98-F4D3C1A94053}"/>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3">
            <a:extLst>
              <a:ext uri="{FF2B5EF4-FFF2-40B4-BE49-F238E27FC236}">
                <a16:creationId xmlns:a16="http://schemas.microsoft.com/office/drawing/2014/main" id="{629B710A-AC90-5E41-A803-C4F392634B02}"/>
              </a:ext>
            </a:extLst>
          </p:cNvPr>
          <p:cNvSpPr txBox="1">
            <a:spLocks/>
          </p:cNvSpPr>
          <p:nvPr/>
        </p:nvSpPr>
        <p:spPr>
          <a:xfrm>
            <a:off x="858943" y="989200"/>
            <a:ext cx="8575338"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950188"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心身リフレッシュのための休暇ルールってどうなっているの？</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13" name="テキスト ボックス 12"/>
          <p:cNvSpPr txBox="1"/>
          <p:nvPr/>
        </p:nvSpPr>
        <p:spPr>
          <a:xfrm>
            <a:off x="9444957" y="401298"/>
            <a:ext cx="689612" cy="266355"/>
          </a:xfrm>
          <a:prstGeom prst="rect">
            <a:avLst/>
          </a:prstGeom>
          <a:noFill/>
        </p:spPr>
        <p:txBody>
          <a:bodyPr wrap="none" rtlCol="0">
            <a:spAutoFit/>
          </a:bodyPr>
          <a:lstStyle/>
          <a:p>
            <a:pPr marL="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4"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6-2</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1</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7" name="object 6">
            <a:extLst>
              <a:ext uri="{FF2B5EF4-FFF2-40B4-BE49-F238E27FC236}">
                <a16:creationId xmlns:a16="http://schemas.microsoft.com/office/drawing/2014/main" id="{32E913D6-9B64-1E44-9EED-5AD4C2AE0E4B}"/>
              </a:ext>
            </a:extLst>
          </p:cNvPr>
          <p:cNvSpPr txBox="1"/>
          <p:nvPr/>
        </p:nvSpPr>
        <p:spPr>
          <a:xfrm>
            <a:off x="780487" y="1733929"/>
            <a:ext cx="9174048" cy="5488598"/>
          </a:xfrm>
          <a:prstGeom prst="rect">
            <a:avLst/>
          </a:prstGeom>
        </p:spPr>
        <p:txBody>
          <a:bodyPr vert="horz" wrap="square" lIns="0" tIns="10775" rIns="0" bIns="0" rtlCol="0">
            <a:spAutoFit/>
          </a:bodyPr>
          <a:lstStyle/>
          <a:p>
            <a:pPr marL="11972" marR="4789" lvl="0" indent="0" algn="just" defTabSz="862005" rtl="0" eaLnBrk="1" fontAlgn="auto" latinLnBrk="0" hangingPunct="1">
              <a:lnSpc>
                <a:spcPts val="2206"/>
              </a:lnSpc>
              <a:spcBef>
                <a:spcPts val="85"/>
              </a:spcBef>
              <a:spcAft>
                <a:spcPts val="0"/>
              </a:spcAft>
              <a:buClrTx/>
              <a:buSzTx/>
              <a:buFontTx/>
              <a:buNone/>
              <a:tabLst/>
              <a:defRPr/>
            </a:pPr>
            <a:r>
              <a:rPr kumimoji="1"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仕事を「休む」ことで心身がリフレッシュされる効果は知られています。そのため休暇はとても大事です。「</a:t>
            </a:r>
            <a:r>
              <a:rPr kumimoji="1" sz="1838"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労働基準法」では働く人が</a:t>
            </a:r>
            <a:r>
              <a:rPr kumimoji="1" lang="ja-JP" altLang="en-US"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有給で</a:t>
            </a:r>
            <a:r>
              <a:rPr kumimoji="1" sz="1838"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休みを取れる権利を保障しています</a:t>
            </a:r>
            <a:r>
              <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p>
          <a:p>
            <a:pPr marL="0" marR="0" lvl="0" indent="0" algn="l" defTabSz="862005" rtl="0" eaLnBrk="1" fontAlgn="auto" latinLnBrk="0" hangingPunct="1">
              <a:lnSpc>
                <a:spcPct val="100000"/>
              </a:lnSpc>
              <a:spcBef>
                <a:spcPts val="33"/>
              </a:spcBef>
              <a:spcAft>
                <a:spcPts val="0"/>
              </a:spcAft>
              <a:buClrTx/>
              <a:buSzTx/>
              <a:buFontTx/>
              <a:buNone/>
              <a:tabLst/>
              <a:defRPr/>
            </a:pPr>
            <a:endParaRPr kumimoji="1" sz="2121"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Times New Roman"/>
            </a:endParaRPr>
          </a:p>
          <a:p>
            <a:pPr marL="11972" marR="0" lvl="0" indent="0" algn="l" defTabSz="862005" rtl="0" eaLnBrk="1" fontAlgn="auto" latinLnBrk="0" hangingPunct="1">
              <a:lnSpc>
                <a:spcPct val="100000"/>
              </a:lnSpc>
              <a:spcBef>
                <a:spcPts val="0"/>
              </a:spcBef>
              <a:spcAft>
                <a:spcPts val="0"/>
              </a:spcAft>
              <a:buClrTx/>
              <a:buSzTx/>
              <a:buFontTx/>
              <a:buNone/>
              <a:tabLst/>
              <a:defRPr/>
            </a:pPr>
            <a:r>
              <a:rPr kumimoji="1" sz="1838"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　年次有給休暇</a:t>
            </a:r>
            <a:endPar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a:p>
            <a:pPr marL="11972" marR="4160371" lvl="0" indent="0" algn="just" defTabSz="862005" rtl="0" eaLnBrk="1" fontAlgn="auto" latinLnBrk="0" hangingPunct="1">
              <a:lnSpc>
                <a:spcPct val="100000"/>
              </a:lnSpc>
              <a:spcBef>
                <a:spcPts val="600"/>
              </a:spcBef>
              <a:spcAft>
                <a:spcPts val="0"/>
              </a:spcAft>
              <a:buClrTx/>
              <a:buSzTx/>
              <a:buFontTx/>
              <a:buNone/>
              <a:tabLst/>
              <a:defRPr/>
            </a:pPr>
            <a:r>
              <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603" b="0" i="0" u="none" strike="noStrike" kern="1200" cap="none" spc="-47"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一定期間勤続し</a:t>
            </a:r>
            <a:r>
              <a:rPr kumimoji="1" lang="en-US" altLang="ja-JP" sz="1603" b="0" i="0" u="none" strike="noStrike" kern="1200" cap="none" spc="-47"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8</a:t>
            </a:r>
            <a:r>
              <a:rPr kumimoji="1" lang="ja-JP" altLang="en-US" sz="1603" b="0" i="0" u="none" strike="noStrike" kern="1200" cap="none" spc="-47"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割以上出勤し</a:t>
            </a:r>
            <a:r>
              <a:rPr kumimoji="1" sz="1603" b="0" i="0" u="none" strike="noStrike" kern="1200" cap="none" spc="-47"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た労働者に対して</a:t>
            </a:r>
            <a:r>
              <a:rPr kumimoji="1" sz="1603" b="0" i="0" u="none" strike="noStrike" kern="1200" cap="none" spc="-47"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endParaRPr kumimoji="1" lang="en-US" sz="1603" b="0" i="0" u="none" strike="noStrike" kern="1200" cap="none" spc="-47"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4160371" lvl="0" indent="0" algn="just" defTabSz="862005" rtl="0" eaLnBrk="1" fontAlgn="auto" latinLnBrk="0" hangingPunct="1">
              <a:lnSpc>
                <a:spcPct val="100000"/>
              </a:lnSpc>
              <a:spcBef>
                <a:spcPts val="0"/>
              </a:spcBef>
              <a:spcAft>
                <a:spcPts val="0"/>
              </a:spcAft>
              <a:buClrTx/>
              <a:buSzTx/>
              <a:buFontTx/>
              <a:buNone/>
              <a:tabLst/>
              <a:defRPr/>
            </a:pPr>
            <a:r>
              <a:rPr kumimoji="1" sz="1603"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心身の疲労を回復しゆとりある生活を保障するた</a:t>
            </a:r>
            <a:endParaRPr kumimoji="1" lang="en-US"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4160371" lvl="0" indent="0" algn="just" defTabSz="862005" rtl="0" eaLnBrk="1" fontAlgn="auto" latinLnBrk="0" hangingPunct="1">
              <a:lnSpc>
                <a:spcPct val="100000"/>
              </a:lnSpc>
              <a:spcBef>
                <a:spcPts val="0"/>
              </a:spcBef>
              <a:spcAft>
                <a:spcPts val="0"/>
              </a:spcAft>
              <a:buClrTx/>
              <a:buSzTx/>
              <a:buFontTx/>
              <a:buNone/>
              <a:tabLst/>
              <a:defRPr/>
            </a:pPr>
            <a:r>
              <a:rPr kumimoji="1" sz="1603"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めに</a:t>
            </a:r>
            <a:r>
              <a:rPr kumimoji="1" lang="ja-JP" altLang="en-US"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付与される一定の日数の有給の</a:t>
            </a:r>
            <a:r>
              <a:rPr kumimoji="1" sz="1603"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休暇のこと</a:t>
            </a:r>
            <a:r>
              <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p>
          <a:p>
            <a:pPr marL="11972" marR="0" lvl="0" indent="0" algn="just" defTabSz="862005" rtl="0" eaLnBrk="1" fontAlgn="auto" latinLnBrk="0" hangingPunct="1">
              <a:lnSpc>
                <a:spcPct val="100000"/>
              </a:lnSpc>
              <a:spcBef>
                <a:spcPts val="1857"/>
              </a:spcBef>
              <a:spcAft>
                <a:spcPts val="0"/>
              </a:spcAft>
              <a:buClrTx/>
              <a:buSzTx/>
              <a:buFontTx/>
              <a:buNone/>
              <a:tabLst/>
              <a:defRPr/>
            </a:pPr>
            <a:r>
              <a:rPr kumimoji="1" sz="1838"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　年次有給休暇の権利を取得できる条件</a:t>
            </a:r>
            <a:endPar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a:p>
            <a:pPr marL="11972" marR="0" lvl="0" indent="0" algn="just" defTabSz="862005" rtl="0" eaLnBrk="1" fontAlgn="auto" latinLnBrk="0" hangingPunct="1">
              <a:lnSpc>
                <a:spcPct val="100000"/>
              </a:lnSpc>
              <a:spcBef>
                <a:spcPts val="600"/>
              </a:spcBef>
              <a:spcAft>
                <a:spcPts val="0"/>
              </a:spcAft>
              <a:buClrTx/>
              <a:buSzTx/>
              <a:buFontTx/>
              <a:buNone/>
              <a:tabLst/>
              <a:defRPr/>
            </a:pPr>
            <a:r>
              <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603"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年次有給休暇が付与される</a:t>
            </a:r>
            <a:r>
              <a:rPr kumimoji="1" lang="ja-JP" altLang="en-US"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要</a:t>
            </a:r>
            <a:r>
              <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件は次の２つです。</a:t>
            </a:r>
          </a:p>
          <a:p>
            <a:pPr marL="11972" marR="0" lvl="0" indent="0" algn="just" defTabSz="862005" rtl="0" eaLnBrk="1" fontAlgn="auto" latinLnBrk="0" hangingPunct="1">
              <a:lnSpc>
                <a:spcPct val="100000"/>
              </a:lnSpc>
              <a:spcBef>
                <a:spcPts val="600"/>
              </a:spcBef>
              <a:spcAft>
                <a:spcPts val="0"/>
              </a:spcAft>
              <a:buClrTx/>
              <a:buSzTx/>
              <a:buFontTx/>
              <a:buNone/>
              <a:tabLst/>
              <a:defRPr/>
            </a:pPr>
            <a:r>
              <a:rPr kumimoji="1" lang="en-US" altLang="ja-JP"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1</a:t>
            </a:r>
            <a:r>
              <a:rPr kumimoji="1" lang="en-US" altLang="ja-JP"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雇入れの日から、６か月経過していること</a:t>
            </a: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just" defTabSz="862005" rtl="0" eaLnBrk="1" fontAlgn="auto" latinLnBrk="0" hangingPunct="1">
              <a:lnSpc>
                <a:spcPct val="100000"/>
              </a:lnSpc>
              <a:spcBef>
                <a:spcPts val="0"/>
              </a:spcBef>
              <a:spcAft>
                <a:spcPts val="0"/>
              </a:spcAft>
              <a:buClrTx/>
              <a:buSzTx/>
              <a:buFontTx/>
              <a:buNone/>
              <a:tabLst/>
              <a:defRPr/>
            </a:pPr>
            <a:r>
              <a:rPr kumimoji="1" lang="en-US" altLang="ja-JP"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2</a:t>
            </a:r>
            <a:r>
              <a:rPr kumimoji="1" lang="en-US" altLang="ja-JP"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その期間の全労働日の８割以上出勤したこと</a:t>
            </a:r>
            <a:endParaRPr kumimoji="1" lang="en-US"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just" defTabSz="862005" rtl="0" eaLnBrk="1" fontAlgn="auto" latinLnBrk="0" hangingPunct="1">
              <a:lnSpc>
                <a:spcPct val="100000"/>
              </a:lnSpc>
              <a:spcBef>
                <a:spcPts val="0"/>
              </a:spcBef>
              <a:spcAft>
                <a:spcPts val="0"/>
              </a:spcAft>
              <a:buClrTx/>
              <a:buSzTx/>
              <a:buFontTx/>
              <a:buNone/>
              <a:tabLst/>
              <a:defRPr/>
            </a:pPr>
            <a:r>
              <a:rPr kumimoji="1" lang="ja-JP" altLang="en-US"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endParaRPr kumimoji="1" lang="en-US"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just" defTabSz="862005" rtl="0" eaLnBrk="1" fontAlgn="auto" latinLnBrk="0" hangingPunct="1">
              <a:lnSpc>
                <a:spcPct val="100000"/>
              </a:lnSpc>
              <a:spcBef>
                <a:spcPts val="768"/>
              </a:spcBef>
              <a:spcAft>
                <a:spcPts val="0"/>
              </a:spcAft>
              <a:buClrTx/>
              <a:buSzTx/>
              <a:buFontTx/>
              <a:buNone/>
              <a:tabLst/>
              <a:defRPr/>
            </a:pPr>
            <a:endParaRPr kumimoji="1" lang="en-US"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just" defTabSz="862005" rtl="0" eaLnBrk="1" fontAlgn="auto" latinLnBrk="0" hangingPunct="1">
              <a:lnSpc>
                <a:spcPct val="100000"/>
              </a:lnSpc>
              <a:spcBef>
                <a:spcPts val="768"/>
              </a:spcBef>
              <a:spcAft>
                <a:spcPts val="0"/>
              </a:spcAft>
              <a:buClrTx/>
              <a:buSzTx/>
              <a:buFontTx/>
              <a:buNone/>
              <a:tabLst/>
              <a:defRPr/>
            </a:pPr>
            <a:endParaRPr kumimoji="1" lang="en-US"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just" defTabSz="862005" rtl="0" eaLnBrk="1" fontAlgn="auto" latinLnBrk="0" hangingPunct="1">
              <a:lnSpc>
                <a:spcPct val="100000"/>
              </a:lnSpc>
              <a:spcBef>
                <a:spcPts val="768"/>
              </a:spcBef>
              <a:spcAft>
                <a:spcPts val="0"/>
              </a:spcAft>
              <a:buClrTx/>
              <a:buSzTx/>
              <a:buFontTx/>
              <a:buNone/>
              <a:tabLst/>
              <a:defRPr/>
            </a:pPr>
            <a:endParaRPr kumimoji="1" lang="en-US"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just" defTabSz="862005" rtl="0" eaLnBrk="1" fontAlgn="auto" latinLnBrk="0" hangingPunct="1">
              <a:lnSpc>
                <a:spcPct val="100000"/>
              </a:lnSpc>
              <a:spcBef>
                <a:spcPts val="768"/>
              </a:spcBef>
              <a:spcAft>
                <a:spcPts val="0"/>
              </a:spcAft>
              <a:buClrTx/>
              <a:buSzTx/>
              <a:buFontTx/>
              <a:buNone/>
              <a:tabLst/>
              <a:defRPr/>
            </a:pP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8" name="正方形/長方形 17"/>
          <p:cNvSpPr/>
          <p:nvPr/>
        </p:nvSpPr>
        <p:spPr>
          <a:xfrm>
            <a:off x="685237" y="5564413"/>
            <a:ext cx="4705914" cy="1232260"/>
          </a:xfrm>
          <a:prstGeom prst="rect">
            <a:avLst/>
          </a:prstGeom>
        </p:spPr>
        <p:txBody>
          <a:bodyPr wrap="square">
            <a:spAutoFit/>
          </a:bodyPr>
          <a:lstStyle/>
          <a:p>
            <a:pPr marL="11972" marR="0" lvl="0" indent="0" algn="just" defTabSz="862005" rtl="0" eaLnBrk="1" fontAlgn="auto" latinLnBrk="0" hangingPunct="1">
              <a:lnSpc>
                <a:spcPct val="100000"/>
              </a:lnSpc>
              <a:spcBef>
                <a:spcPts val="1857"/>
              </a:spcBef>
              <a:spcAft>
                <a:spcPts val="0"/>
              </a:spcAft>
              <a:buClrTx/>
              <a:buSzTx/>
              <a:buFontTx/>
              <a:buNone/>
              <a:tabLst/>
              <a:defRPr/>
            </a:pPr>
            <a:r>
              <a:rPr kumimoji="1" lang="ja-JP" altLang="en-US" sz="1838" b="1" i="0" u="none" strike="noStrike" kern="1200" cap="none" spc="0" normalizeH="0" baseline="0" noProof="0" dirty="0">
                <a:ln>
                  <a:noFill/>
                </a:ln>
                <a:solidFill>
                  <a:srgbClr val="00B0F0"/>
                </a:solidFill>
                <a:effectLst/>
                <a:uLnTx/>
                <a:uFillTx/>
                <a:latin typeface="HGMaruGothicMPRO" panose="020F0600000000000000" pitchFamily="34" charset="-128"/>
                <a:ea typeface="HGMaruGothicMPRO" panose="020F0600000000000000" pitchFamily="34" charset="-128"/>
                <a:cs typeface="ShinMGoPro-DeBold"/>
              </a:rPr>
              <a:t>□　年</a:t>
            </a:r>
            <a:r>
              <a:rPr kumimoji="1" lang="en-US" altLang="ja-JP" sz="1838" b="1" i="0" u="none" strike="noStrike" kern="1200" cap="none" spc="0" normalizeH="0" baseline="0" noProof="0" dirty="0">
                <a:ln>
                  <a:noFill/>
                </a:ln>
                <a:solidFill>
                  <a:srgbClr val="00B0F0"/>
                </a:solidFill>
                <a:effectLst/>
                <a:uLnTx/>
                <a:uFillTx/>
                <a:latin typeface="HGMaruGothicMPRO" panose="020F0600000000000000" pitchFamily="34" charset="-128"/>
                <a:ea typeface="HGMaruGothicMPRO" panose="020F0600000000000000" pitchFamily="34" charset="-128"/>
                <a:cs typeface="ShinMGoPro-DeBold"/>
              </a:rPr>
              <a:t>5</a:t>
            </a:r>
            <a:r>
              <a:rPr kumimoji="1" lang="ja-JP" altLang="en-US" sz="1838" b="1" i="0" u="none" strike="noStrike" kern="1200" cap="none" spc="0" normalizeH="0" baseline="0" noProof="0" dirty="0">
                <a:ln>
                  <a:noFill/>
                </a:ln>
                <a:solidFill>
                  <a:srgbClr val="00B0F0"/>
                </a:solidFill>
                <a:effectLst/>
                <a:uLnTx/>
                <a:uFillTx/>
                <a:latin typeface="HGMaruGothicMPRO" panose="020F0600000000000000" pitchFamily="34" charset="-128"/>
                <a:ea typeface="HGMaruGothicMPRO" panose="020F0600000000000000" pitchFamily="34" charset="-128"/>
                <a:cs typeface="ShinMGoPro-DeBold"/>
              </a:rPr>
              <a:t>日の年次有給休暇の確実な取得</a:t>
            </a:r>
            <a:endParaRPr kumimoji="1" lang="ja-JP" altLang="en-US" sz="1838" b="0" i="0" u="none" strike="noStrike" kern="1200" cap="none" spc="0" normalizeH="0" baseline="0" noProof="0" dirty="0">
              <a:ln>
                <a:noFill/>
              </a:ln>
              <a:solidFill>
                <a:srgbClr val="00B0F0"/>
              </a:solidFill>
              <a:effectLst/>
              <a:uLnTx/>
              <a:uFillTx/>
              <a:latin typeface="HGMaruGothicMPRO" panose="020F0600000000000000" pitchFamily="34" charset="-128"/>
              <a:ea typeface="HGMaruGothicMPRO" panose="020F0600000000000000" pitchFamily="34" charset="-128"/>
              <a:cs typeface="ShinMGoPro-DeBold"/>
            </a:endParaRPr>
          </a:p>
          <a:p>
            <a:pPr marL="11972" marR="0" lvl="0" indent="0" algn="just" defTabSz="862005" rtl="0" eaLnBrk="1" fontAlgn="auto" latinLnBrk="0" hangingPunct="1">
              <a:lnSpc>
                <a:spcPct val="100000"/>
              </a:lnSpc>
              <a:spcBef>
                <a:spcPts val="600"/>
              </a:spcBef>
              <a:spcAft>
                <a:spcPts val="0"/>
              </a:spcAft>
              <a:buClrTx/>
              <a:buSzTx/>
              <a:buFontTx/>
              <a:buNone/>
              <a:tabLst/>
              <a:defRPr/>
            </a:pPr>
            <a:r>
              <a:rPr kumimoji="1" lang="ja-JP" altLang="en-US" sz="1697" b="0" i="0" u="none" strike="noStrike" kern="1200" cap="none" spc="0" normalizeH="0" baseline="0" noProof="0" dirty="0">
                <a:ln>
                  <a:noFill/>
                </a:ln>
                <a:solidFill>
                  <a:srgbClr val="FF0000"/>
                </a:solidFill>
                <a:effectLst/>
                <a:uLnTx/>
                <a:uFillTx/>
                <a:latin typeface="HGMaruGothicMPRO" panose="020F0600000000000000" pitchFamily="34" charset="-128"/>
                <a:ea typeface="HGMaruGothicMPRO" panose="020F0600000000000000" pitchFamily="34" charset="-128"/>
                <a:cs typeface="A-OTF Shin Maru Go Pro"/>
              </a:rPr>
              <a:t>　</a:t>
            </a:r>
            <a:r>
              <a:rPr kumimoji="1" lang="ja-JP" altLang="en-US"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使用者は、年</a:t>
            </a:r>
            <a:r>
              <a:rPr kumimoji="1" lang="en-US" altLang="ja-JP"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10</a:t>
            </a:r>
            <a:r>
              <a:rPr kumimoji="1" lang="ja-JP" altLang="en-US"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日以上の年次有給休暇が付与され労働者に対して、年</a:t>
            </a:r>
            <a:r>
              <a:rPr kumimoji="1" lang="en-US" altLang="ja-JP"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5</a:t>
            </a:r>
            <a:r>
              <a:rPr kumimoji="1" lang="ja-JP" altLang="en-US"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日については時季を指定して取得させなければなりません。</a:t>
            </a:r>
          </a:p>
        </p:txBody>
      </p:sp>
      <p:pic>
        <p:nvPicPr>
          <p:cNvPr id="6" name="図 5">
            <a:extLst>
              <a:ext uri="{FF2B5EF4-FFF2-40B4-BE49-F238E27FC236}">
                <a16:creationId xmlns:a16="http://schemas.microsoft.com/office/drawing/2014/main" id="{3A392EF7-8FBC-0C9F-A45B-CB1788A97FD9}"/>
              </a:ext>
            </a:extLst>
          </p:cNvPr>
          <p:cNvPicPr>
            <a:picLocks noChangeAspect="1"/>
          </p:cNvPicPr>
          <p:nvPr/>
        </p:nvPicPr>
        <p:blipFill>
          <a:blip r:embed="rId2"/>
          <a:stretch>
            <a:fillRect/>
          </a:stretch>
        </p:blipFill>
        <p:spPr>
          <a:xfrm>
            <a:off x="5938150" y="2673076"/>
            <a:ext cx="4111635" cy="4203974"/>
          </a:xfrm>
          <a:prstGeom prst="rect">
            <a:avLst/>
          </a:prstGeom>
        </p:spPr>
      </p:pic>
    </p:spTree>
    <p:extLst>
      <p:ext uri="{BB962C8B-B14F-4D97-AF65-F5344CB8AC3E}">
        <p14:creationId xmlns:p14="http://schemas.microsoft.com/office/powerpoint/2010/main" val="3361073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A62A34AE-70C9-684A-BBE8-CE235D51D88D}"/>
              </a:ext>
            </a:extLst>
          </p:cNvPr>
          <p:cNvSpPr/>
          <p:nvPr/>
        </p:nvSpPr>
        <p:spPr>
          <a:xfrm>
            <a:off x="1251104" y="4679410"/>
            <a:ext cx="8535102" cy="1771991"/>
          </a:xfrm>
          <a:prstGeom prst="rect">
            <a:avLst/>
          </a:prstGeom>
          <a:solidFill>
            <a:srgbClr val="FFF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97" b="0" i="0" u="none" strike="noStrike" kern="1200" cap="none" spc="0" normalizeH="0" baseline="0" noProof="0" dirty="0">
              <a:ln>
                <a:noFill/>
              </a:ln>
              <a:solidFill>
                <a:prstClr val="white"/>
              </a:solidFill>
              <a:effectLst/>
              <a:uLnTx/>
              <a:uFillTx/>
              <a:latin typeface="Verdana"/>
              <a:ea typeface="ＭＳ ゴシック" panose="020B0609070205080204" pitchFamily="49" charset="-128"/>
              <a:cs typeface="+mn-cs"/>
            </a:endParaRPr>
          </a:p>
        </p:txBody>
      </p:sp>
      <p:sp>
        <p:nvSpPr>
          <p:cNvPr id="13" name="正方形/長方形 12">
            <a:extLst>
              <a:ext uri="{FF2B5EF4-FFF2-40B4-BE49-F238E27FC236}">
                <a16:creationId xmlns:a16="http://schemas.microsoft.com/office/drawing/2014/main" id="{01308D3E-FB15-B949-985E-A8A772D3424A}"/>
              </a:ext>
            </a:extLst>
          </p:cNvPr>
          <p:cNvSpPr/>
          <p:nvPr/>
        </p:nvSpPr>
        <p:spPr>
          <a:xfrm>
            <a:off x="887323" y="4669349"/>
            <a:ext cx="363782" cy="1782052"/>
          </a:xfrm>
          <a:prstGeom prst="rect">
            <a:avLst/>
          </a:prstGeom>
          <a:solidFill>
            <a:srgbClr val="AB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97" b="0" i="0" u="none" strike="noStrike" kern="1200" cap="none" spc="0" normalizeH="0" baseline="0" noProof="0" dirty="0">
              <a:ln>
                <a:noFill/>
              </a:ln>
              <a:solidFill>
                <a:prstClr val="white"/>
              </a:solidFill>
              <a:effectLst/>
              <a:uLnTx/>
              <a:uFillTx/>
              <a:latin typeface="Verdana"/>
              <a:ea typeface="ＭＳ ゴシック" panose="020B0609070205080204" pitchFamily="49" charset="-128"/>
              <a:cs typeface="+mn-cs"/>
            </a:endParaRPr>
          </a:p>
        </p:txBody>
      </p:sp>
      <p:sp>
        <p:nvSpPr>
          <p:cNvPr id="2" name="object 2">
            <a:extLst>
              <a:ext uri="{FF2B5EF4-FFF2-40B4-BE49-F238E27FC236}">
                <a16:creationId xmlns:a16="http://schemas.microsoft.com/office/drawing/2014/main" id="{C103C498-A6AE-2749-AF87-686AEEBA021C}"/>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3">
            <a:extLst>
              <a:ext uri="{FF2B5EF4-FFF2-40B4-BE49-F238E27FC236}">
                <a16:creationId xmlns:a16="http://schemas.microsoft.com/office/drawing/2014/main" id="{5F28A541-D7F5-DF48-B7EC-2B319EFF8DCF}"/>
              </a:ext>
            </a:extLst>
          </p:cNvPr>
          <p:cNvSpPr txBox="1">
            <a:spLocks/>
          </p:cNvSpPr>
          <p:nvPr/>
        </p:nvSpPr>
        <p:spPr>
          <a:xfrm>
            <a:off x="858943" y="989200"/>
            <a:ext cx="8752354"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1007943"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健康的に働くために会社が行うべき義務</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06282482-5633-7243-8C59-E1C5C8627BCB}"/>
              </a:ext>
            </a:extLst>
          </p:cNvPr>
          <p:cNvSpPr txBox="1"/>
          <p:nvPr/>
        </p:nvSpPr>
        <p:spPr>
          <a:xfrm>
            <a:off x="879779" y="1605137"/>
            <a:ext cx="9023982" cy="1392583"/>
          </a:xfrm>
          <a:prstGeom prst="rect">
            <a:avLst/>
          </a:prstGeom>
        </p:spPr>
        <p:txBody>
          <a:bodyPr vert="horz" wrap="square" lIns="0" tIns="29930" rIns="0" bIns="0" rtlCol="0">
            <a:spAutoFit/>
          </a:bodyPr>
          <a:lstStyle/>
          <a:p>
            <a:pPr marL="11972" marR="90989" lvl="0" indent="0" algn="l" defTabSz="914400" rtl="0" eaLnBrk="1" fontAlgn="auto" latinLnBrk="0" hangingPunct="1">
              <a:lnSpc>
                <a:spcPts val="1867"/>
              </a:lnSpc>
              <a:spcBef>
                <a:spcPts val="236"/>
              </a:spcBef>
              <a:spcAft>
                <a:spcPts val="0"/>
              </a:spcAft>
              <a:buClrTx/>
              <a:buSzTx/>
              <a:buFontTx/>
              <a:buNone/>
              <a:tabLst/>
              <a:defRPr/>
            </a:pP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労働安全衛生法では、労働者の健康確保のために、さまざまな措置をとることを使用者に義務付けています。</a:t>
            </a: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914400" rtl="0" eaLnBrk="1" fontAlgn="auto" latinLnBrk="0" hangingPunct="1">
              <a:lnSpc>
                <a:spcPct val="100000"/>
              </a:lnSpc>
              <a:spcBef>
                <a:spcPts val="599"/>
              </a:spcBef>
              <a:spcAft>
                <a:spcPts val="0"/>
              </a:spcAft>
              <a:buClrTx/>
              <a:buSzTx/>
              <a:buFontTx/>
              <a:buNone/>
              <a:tabLst/>
              <a:defRPr/>
            </a:pPr>
            <a:r>
              <a:rPr kumimoji="1" sz="1603"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　健康診断</a:t>
            </a: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a:p>
            <a:pPr marL="11972" marR="4789" lvl="0" indent="0" algn="l" defTabSz="914400" rtl="0" eaLnBrk="1" fontAlgn="auto" latinLnBrk="0" hangingPunct="1">
              <a:lnSpc>
                <a:spcPts val="1867"/>
              </a:lnSpc>
              <a:spcBef>
                <a:spcPts val="528"/>
              </a:spcBef>
              <a:spcAft>
                <a:spcPts val="0"/>
              </a:spcAft>
              <a:buClrTx/>
              <a:buSzTx/>
              <a:buFontTx/>
              <a:buNone/>
              <a:tabLst/>
              <a:defRPr/>
            </a:pP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事業者は、労働者に対して、医師による健康診断を行わなければなりません。また、労働者は、事業者が行う健康診断を受けなければなりません。</a:t>
            </a: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6" name="object 6">
            <a:extLst>
              <a:ext uri="{FF2B5EF4-FFF2-40B4-BE49-F238E27FC236}">
                <a16:creationId xmlns:a16="http://schemas.microsoft.com/office/drawing/2014/main" id="{DC06E113-CF0F-E14B-A25D-B384878BE610}"/>
              </a:ext>
            </a:extLst>
          </p:cNvPr>
          <p:cNvSpPr txBox="1"/>
          <p:nvPr/>
        </p:nvSpPr>
        <p:spPr>
          <a:xfrm>
            <a:off x="879778" y="4114869"/>
            <a:ext cx="8906428" cy="517535"/>
          </a:xfrm>
          <a:prstGeom prst="rect">
            <a:avLst/>
          </a:prstGeom>
        </p:spPr>
        <p:txBody>
          <a:bodyPr vert="horz" wrap="square" lIns="0" tIns="29930" rIns="0" bIns="0" rtlCol="0">
            <a:spAutoFit/>
          </a:bodyPr>
          <a:lstStyle/>
          <a:p>
            <a:pPr marL="11972" marR="4789" lvl="0" indent="0" algn="l" defTabSz="914400" rtl="0" eaLnBrk="1" fontAlgn="auto" latinLnBrk="0" hangingPunct="1">
              <a:lnSpc>
                <a:spcPts val="1867"/>
              </a:lnSpc>
              <a:spcBef>
                <a:spcPts val="236"/>
              </a:spcBef>
              <a:spcAft>
                <a:spcPts val="0"/>
              </a:spcAft>
              <a:buClrTx/>
              <a:buSzTx/>
              <a:buFontTx/>
              <a:buNone/>
              <a:tabLst/>
              <a:defRPr/>
            </a:pP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また、使用者は有害な業務に常時従事する労働者等に対し、それぞれ特別の健康診断を実施しなければなりません。</a:t>
            </a: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7" name="object 7">
            <a:extLst>
              <a:ext uri="{FF2B5EF4-FFF2-40B4-BE49-F238E27FC236}">
                <a16:creationId xmlns:a16="http://schemas.microsoft.com/office/drawing/2014/main" id="{90C7E3E9-4E1B-A644-88A3-D816FE029C93}"/>
              </a:ext>
            </a:extLst>
          </p:cNvPr>
          <p:cNvSpPr txBox="1"/>
          <p:nvPr/>
        </p:nvSpPr>
        <p:spPr>
          <a:xfrm>
            <a:off x="879827" y="6467267"/>
            <a:ext cx="9217899" cy="615780"/>
          </a:xfrm>
          <a:prstGeom prst="rect">
            <a:avLst/>
          </a:prstGeom>
        </p:spPr>
        <p:txBody>
          <a:bodyPr vert="horz" wrap="square" lIns="0" tIns="11972" rIns="0" bIns="0" rtlCol="0">
            <a:spAutoFit/>
          </a:bodyPr>
          <a:lstStyle/>
          <a:p>
            <a:pPr marL="11972" marR="4789" lvl="0" indent="0" algn="l" defTabSz="914400" rtl="0" eaLnBrk="1" fontAlgn="auto" latinLnBrk="0" hangingPunct="1">
              <a:lnSpc>
                <a:spcPct val="115700"/>
              </a:lnSpc>
              <a:spcBef>
                <a:spcPts val="94"/>
              </a:spcBef>
              <a:spcAft>
                <a:spcPts val="0"/>
              </a:spcAft>
              <a:buClrTx/>
              <a:buSzTx/>
              <a:buFontTx/>
              <a:buNone/>
              <a:tabLst/>
              <a:defRPr/>
            </a:pPr>
            <a:r>
              <a:rPr kumimoji="1" sz="117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健康診断の結果に基づき、健康診断の項目に異常の所見のある労働者について、労働者の健康を保持するために必要な措置について、医師</a:t>
            </a:r>
            <a:r>
              <a:rPr kumimoji="1" lang="en-US" altLang="ja-JP" sz="117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17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歯科医師による健康診断については歯科医師</a:t>
            </a:r>
            <a:r>
              <a:rPr kumimoji="1" lang="en-US" altLang="ja-JP" sz="117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17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の意見を聞かなければなりません。また、その意見を勘案し必要があると認める</a:t>
            </a:r>
            <a:br>
              <a:rPr kumimoji="1" lang="en-US" sz="117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br>
            <a:r>
              <a:rPr kumimoji="1" sz="117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ときは、作業の転換、労働時間の短縮等の適切な措置を講じなければなりません。</a:t>
            </a:r>
            <a:endParaRPr kumimoji="1" sz="117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graphicFrame>
        <p:nvGraphicFramePr>
          <p:cNvPr id="8" name="object 8">
            <a:extLst>
              <a:ext uri="{FF2B5EF4-FFF2-40B4-BE49-F238E27FC236}">
                <a16:creationId xmlns:a16="http://schemas.microsoft.com/office/drawing/2014/main" id="{675FB40A-2455-504D-969F-297AA719F26E}"/>
              </a:ext>
            </a:extLst>
          </p:cNvPr>
          <p:cNvGraphicFramePr>
            <a:graphicFrameLocks noGrp="1"/>
          </p:cNvGraphicFramePr>
          <p:nvPr/>
        </p:nvGraphicFramePr>
        <p:xfrm>
          <a:off x="887323" y="3047754"/>
          <a:ext cx="8898884" cy="998475"/>
        </p:xfrm>
        <a:graphic>
          <a:graphicData uri="http://schemas.openxmlformats.org/drawingml/2006/table">
            <a:tbl>
              <a:tblPr firstRow="1" bandRow="1">
                <a:tableStyleId>{2D5ABB26-0587-4C30-8999-92F81FD0307C}</a:tableStyleId>
              </a:tblPr>
              <a:tblGrid>
                <a:gridCol w="3239659">
                  <a:extLst>
                    <a:ext uri="{9D8B030D-6E8A-4147-A177-3AD203B41FA5}">
                      <a16:colId xmlns:a16="http://schemas.microsoft.com/office/drawing/2014/main" val="20000"/>
                    </a:ext>
                  </a:extLst>
                </a:gridCol>
                <a:gridCol w="3188178">
                  <a:extLst>
                    <a:ext uri="{9D8B030D-6E8A-4147-A177-3AD203B41FA5}">
                      <a16:colId xmlns:a16="http://schemas.microsoft.com/office/drawing/2014/main" val="20001"/>
                    </a:ext>
                  </a:extLst>
                </a:gridCol>
                <a:gridCol w="2471047">
                  <a:extLst>
                    <a:ext uri="{9D8B030D-6E8A-4147-A177-3AD203B41FA5}">
                      <a16:colId xmlns:a16="http://schemas.microsoft.com/office/drawing/2014/main" val="20002"/>
                    </a:ext>
                  </a:extLst>
                </a:gridCol>
              </a:tblGrid>
              <a:tr h="373530">
                <a:tc>
                  <a:txBody>
                    <a:bodyPr/>
                    <a:lstStyle/>
                    <a:p>
                      <a:pPr marL="1018540">
                        <a:lnSpc>
                          <a:spcPct val="100000"/>
                        </a:lnSpc>
                        <a:spcBef>
                          <a:spcPts val="600"/>
                        </a:spcBef>
                      </a:pPr>
                      <a:r>
                        <a:rPr sz="1500" b="1" spc="0" dirty="0">
                          <a:solidFill>
                            <a:srgbClr val="231F20"/>
                          </a:solidFill>
                          <a:latin typeface="HGMaruGothicMPRO" panose="020F0600000000000000" pitchFamily="34" charset="-128"/>
                          <a:ea typeface="HGMaruGothicMPRO" panose="020F0600000000000000" pitchFamily="34" charset="-128"/>
                          <a:cs typeface="ShinMGoPro-Medium"/>
                        </a:rPr>
                        <a:t>健康診断の種類</a:t>
                      </a:r>
                      <a:endParaRPr sz="1500" spc="0" dirty="0">
                        <a:latin typeface="HGMaruGothicMPRO" panose="020F0600000000000000" pitchFamily="34" charset="-128"/>
                        <a:ea typeface="HGMaruGothicMPRO" panose="020F0600000000000000" pitchFamily="34" charset="-128"/>
                        <a:cs typeface="ShinMGoPro-Medium"/>
                      </a:endParaRPr>
                    </a:p>
                  </a:txBody>
                  <a:tcPr marL="0" marR="0" marT="71833" marB="0">
                    <a:lnL w="12700">
                      <a:solidFill>
                        <a:srgbClr val="231F20"/>
                      </a:solidFill>
                      <a:prstDash val="solid"/>
                    </a:lnL>
                    <a:lnR w="6350">
                      <a:solidFill>
                        <a:srgbClr val="231F20"/>
                      </a:solidFill>
                      <a:prstDash val="solid"/>
                    </a:lnR>
                    <a:lnT w="12700">
                      <a:solidFill>
                        <a:srgbClr val="231F20"/>
                      </a:solidFill>
                      <a:prstDash val="solid"/>
                    </a:lnT>
                    <a:lnB w="19050">
                      <a:solidFill>
                        <a:srgbClr val="231F20"/>
                      </a:solidFill>
                      <a:prstDash val="solid"/>
                    </a:lnB>
                    <a:solidFill>
                      <a:srgbClr val="ABE1FA"/>
                    </a:solidFill>
                  </a:tcPr>
                </a:tc>
                <a:tc>
                  <a:txBody>
                    <a:bodyPr/>
                    <a:lstStyle/>
                    <a:p>
                      <a:pPr marL="899160">
                        <a:lnSpc>
                          <a:spcPct val="100000"/>
                        </a:lnSpc>
                        <a:spcBef>
                          <a:spcPts val="600"/>
                        </a:spcBef>
                      </a:pPr>
                      <a:r>
                        <a:rPr sz="1500" b="1" spc="0" dirty="0">
                          <a:solidFill>
                            <a:srgbClr val="231F20"/>
                          </a:solidFill>
                          <a:latin typeface="HGMaruGothicMPRO" panose="020F0600000000000000" pitchFamily="34" charset="-128"/>
                          <a:ea typeface="HGMaruGothicMPRO" panose="020F0600000000000000" pitchFamily="34" charset="-128"/>
                          <a:cs typeface="ShinMGoPro-Medium"/>
                        </a:rPr>
                        <a:t>対象となる労働者</a:t>
                      </a:r>
                      <a:endParaRPr sz="1500" spc="0" dirty="0">
                        <a:latin typeface="HGMaruGothicMPRO" panose="020F0600000000000000" pitchFamily="34" charset="-128"/>
                        <a:ea typeface="HGMaruGothicMPRO" panose="020F0600000000000000" pitchFamily="34" charset="-128"/>
                        <a:cs typeface="ShinMGoPro-Medium"/>
                      </a:endParaRPr>
                    </a:p>
                  </a:txBody>
                  <a:tcPr marL="0" marR="0" marT="71833" marB="0">
                    <a:lnL w="6350">
                      <a:solidFill>
                        <a:srgbClr val="231F20"/>
                      </a:solidFill>
                      <a:prstDash val="solid"/>
                    </a:lnL>
                    <a:lnR w="6350">
                      <a:solidFill>
                        <a:srgbClr val="231F20"/>
                      </a:solidFill>
                      <a:prstDash val="solid"/>
                    </a:lnR>
                    <a:lnT w="12700">
                      <a:solidFill>
                        <a:srgbClr val="231F20"/>
                      </a:solidFill>
                      <a:prstDash val="solid"/>
                    </a:lnT>
                    <a:lnB w="19050">
                      <a:solidFill>
                        <a:srgbClr val="231F20"/>
                      </a:solidFill>
                      <a:prstDash val="solid"/>
                    </a:lnB>
                    <a:solidFill>
                      <a:srgbClr val="ABE1FA"/>
                    </a:solidFill>
                  </a:tcPr>
                </a:tc>
                <a:tc>
                  <a:txBody>
                    <a:bodyPr/>
                    <a:lstStyle/>
                    <a:p>
                      <a:pPr marL="7620" algn="ctr">
                        <a:lnSpc>
                          <a:spcPct val="100000"/>
                        </a:lnSpc>
                        <a:spcBef>
                          <a:spcPts val="600"/>
                        </a:spcBef>
                      </a:pPr>
                      <a:r>
                        <a:rPr sz="1500" b="1" spc="0" dirty="0">
                          <a:solidFill>
                            <a:srgbClr val="231F20"/>
                          </a:solidFill>
                          <a:latin typeface="HGMaruGothicMPRO" panose="020F0600000000000000" pitchFamily="34" charset="-128"/>
                          <a:ea typeface="HGMaruGothicMPRO" panose="020F0600000000000000" pitchFamily="34" charset="-128"/>
                          <a:cs typeface="ShinMGoPro-Medium"/>
                        </a:rPr>
                        <a:t>実施時期</a:t>
                      </a:r>
                      <a:endParaRPr sz="1500" spc="0" dirty="0">
                        <a:latin typeface="HGMaruGothicMPRO" panose="020F0600000000000000" pitchFamily="34" charset="-128"/>
                        <a:ea typeface="HGMaruGothicMPRO" panose="020F0600000000000000" pitchFamily="34" charset="-128"/>
                        <a:cs typeface="ShinMGoPro-Medium"/>
                      </a:endParaRPr>
                    </a:p>
                  </a:txBody>
                  <a:tcPr marL="0" marR="0" marT="71833" marB="0">
                    <a:lnL w="6350">
                      <a:solidFill>
                        <a:srgbClr val="231F20"/>
                      </a:solidFill>
                      <a:prstDash val="solid"/>
                    </a:lnL>
                    <a:lnR w="12700">
                      <a:solidFill>
                        <a:srgbClr val="231F20"/>
                      </a:solidFill>
                      <a:prstDash val="solid"/>
                    </a:lnR>
                    <a:lnT w="12700">
                      <a:solidFill>
                        <a:srgbClr val="231F20"/>
                      </a:solidFill>
                      <a:prstDash val="solid"/>
                    </a:lnT>
                    <a:lnB w="19050">
                      <a:solidFill>
                        <a:srgbClr val="231F20"/>
                      </a:solidFill>
                      <a:prstDash val="solid"/>
                    </a:lnB>
                    <a:solidFill>
                      <a:srgbClr val="ABE1FA"/>
                    </a:solidFill>
                  </a:tcPr>
                </a:tc>
                <a:extLst>
                  <a:ext uri="{0D108BD9-81ED-4DB2-BD59-A6C34878D82A}">
                    <a16:rowId xmlns:a16="http://schemas.microsoft.com/office/drawing/2014/main" val="10000"/>
                  </a:ext>
                </a:extLst>
              </a:tr>
              <a:tr h="302296">
                <a:tc>
                  <a:txBody>
                    <a:bodyPr/>
                    <a:lstStyle/>
                    <a:p>
                      <a:pPr marL="192405">
                        <a:lnSpc>
                          <a:spcPct val="100000"/>
                        </a:lnSpc>
                        <a:spcBef>
                          <a:spcPts val="46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雇入時の健康診断</a:t>
                      </a:r>
                      <a:r>
                        <a:rPr lang="en-US" altLang="ja-JP" sz="1200" spc="0" dirty="0">
                          <a:solidFill>
                            <a:srgbClr val="231F20"/>
                          </a:solidFill>
                          <a:latin typeface="HGMaruGothicMPRO" panose="020F0600000000000000" pitchFamily="34" charset="-128"/>
                          <a:ea typeface="HGMaruGothicMPRO" panose="020F0600000000000000" pitchFamily="34" charset="-128"/>
                          <a:cs typeface="A-OTF Shin Maru Go Pro"/>
                        </a:rPr>
                        <a:t>(</a:t>
                      </a:r>
                      <a:r>
                        <a:rPr sz="1200" spc="0" dirty="0">
                          <a:solidFill>
                            <a:srgbClr val="231F20"/>
                          </a:solidFill>
                          <a:latin typeface="HGMaruGothicMPRO" panose="020F0600000000000000" pitchFamily="34" charset="-128"/>
                          <a:ea typeface="HGMaruGothicMPRO" panose="020F0600000000000000" pitchFamily="34" charset="-128"/>
                          <a:cs typeface="A-OTF Shin Maru Go Pro"/>
                        </a:rPr>
                        <a:t>安衛則第43条</a:t>
                      </a:r>
                      <a:r>
                        <a:rPr lang="en-US" altLang="ja-JP" sz="1200" spc="0" dirty="0">
                          <a:solidFill>
                            <a:srgbClr val="231F20"/>
                          </a:solidFill>
                          <a:latin typeface="HGMaruGothicMPRO" panose="020F0600000000000000" pitchFamily="34" charset="-128"/>
                          <a:ea typeface="HGMaruGothicMPRO" panose="020F0600000000000000" pitchFamily="34" charset="-128"/>
                          <a:cs typeface="A-OTF Shin Maru Go Pro"/>
                        </a:rPr>
                        <a:t>)</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55670" marB="0">
                    <a:lnL w="1270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FFFDE8"/>
                    </a:solidFill>
                  </a:tcPr>
                </a:tc>
                <a:tc>
                  <a:txBody>
                    <a:bodyPr/>
                    <a:lstStyle/>
                    <a:p>
                      <a:pPr marL="99695">
                        <a:lnSpc>
                          <a:spcPct val="100000"/>
                        </a:lnSpc>
                        <a:spcBef>
                          <a:spcPts val="484"/>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常時使用する労働者</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58064" marB="0">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FFFDE8"/>
                    </a:solidFill>
                  </a:tcPr>
                </a:tc>
                <a:tc>
                  <a:txBody>
                    <a:bodyPr/>
                    <a:lstStyle/>
                    <a:p>
                      <a:pPr marL="111125">
                        <a:lnSpc>
                          <a:spcPct val="100000"/>
                        </a:lnSpc>
                        <a:spcBef>
                          <a:spcPts val="484"/>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雇入れの際</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58064" marB="0">
                    <a:lnL w="6350">
                      <a:solidFill>
                        <a:srgbClr val="231F20"/>
                      </a:solidFill>
                      <a:prstDash val="solid"/>
                    </a:lnL>
                    <a:lnR w="12700">
                      <a:solidFill>
                        <a:srgbClr val="231F20"/>
                      </a:solidFill>
                      <a:prstDash val="solid"/>
                    </a:lnR>
                    <a:lnT w="190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1"/>
                  </a:ext>
                </a:extLst>
              </a:tr>
              <a:tr h="322649">
                <a:tc>
                  <a:txBody>
                    <a:bodyPr/>
                    <a:lstStyle/>
                    <a:p>
                      <a:pPr marL="192405">
                        <a:lnSpc>
                          <a:spcPct val="100000"/>
                        </a:lnSpc>
                        <a:spcBef>
                          <a:spcPts val="46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定期健康診断</a:t>
                      </a:r>
                      <a:r>
                        <a:rPr lang="en-US" altLang="ja-JP" sz="1200" spc="0" dirty="0">
                          <a:solidFill>
                            <a:srgbClr val="231F20"/>
                          </a:solidFill>
                          <a:latin typeface="HGMaruGothicMPRO" panose="020F0600000000000000" pitchFamily="34" charset="-128"/>
                          <a:ea typeface="HGMaruGothicMPRO" panose="020F0600000000000000" pitchFamily="34" charset="-128"/>
                          <a:cs typeface="A-OTF Shin Maru Go Pro"/>
                        </a:rPr>
                        <a:t>(</a:t>
                      </a:r>
                      <a:r>
                        <a:rPr sz="1200" spc="0" dirty="0">
                          <a:solidFill>
                            <a:srgbClr val="231F20"/>
                          </a:solidFill>
                          <a:latin typeface="HGMaruGothicMPRO" panose="020F0600000000000000" pitchFamily="34" charset="-128"/>
                          <a:ea typeface="HGMaruGothicMPRO" panose="020F0600000000000000" pitchFamily="34" charset="-128"/>
                          <a:cs typeface="A-OTF Shin Maru Go Pro"/>
                        </a:rPr>
                        <a:t>安衛則第44条</a:t>
                      </a:r>
                      <a:r>
                        <a:rPr lang="en-US" altLang="ja-JP" sz="1200" spc="0" dirty="0">
                          <a:solidFill>
                            <a:srgbClr val="231F20"/>
                          </a:solidFill>
                          <a:latin typeface="HGMaruGothicMPRO" panose="020F0600000000000000" pitchFamily="34" charset="-128"/>
                          <a:ea typeface="HGMaruGothicMPRO" panose="020F0600000000000000" pitchFamily="34" charset="-128"/>
                          <a:cs typeface="A-OTF Shin Maru Go Pro"/>
                        </a:rPr>
                        <a:t>)</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55670" marB="0">
                    <a:lnL w="12700">
                      <a:solidFill>
                        <a:srgbClr val="231F20"/>
                      </a:solidFill>
                      <a:prstDash val="solid"/>
                    </a:lnL>
                    <a:lnR w="6350">
                      <a:solidFill>
                        <a:srgbClr val="231F20"/>
                      </a:solidFill>
                      <a:prstDash val="solid"/>
                    </a:lnR>
                    <a:lnT w="6350">
                      <a:solidFill>
                        <a:srgbClr val="231F20"/>
                      </a:solidFill>
                      <a:prstDash val="solid"/>
                    </a:lnT>
                    <a:lnB w="12700">
                      <a:solidFill>
                        <a:srgbClr val="231F20"/>
                      </a:solidFill>
                      <a:prstDash val="solid"/>
                    </a:lnB>
                    <a:solidFill>
                      <a:srgbClr val="FFFDE8"/>
                    </a:solidFill>
                  </a:tcPr>
                </a:tc>
                <a:tc>
                  <a:txBody>
                    <a:bodyPr/>
                    <a:lstStyle/>
                    <a:p>
                      <a:pPr marL="99695">
                        <a:lnSpc>
                          <a:spcPct val="100000"/>
                        </a:lnSpc>
                        <a:spcBef>
                          <a:spcPts val="335"/>
                        </a:spcBef>
                      </a:pPr>
                      <a:r>
                        <a:rPr sz="1800" spc="0" baseline="-6666" dirty="0" err="1">
                          <a:solidFill>
                            <a:srgbClr val="231F20"/>
                          </a:solidFill>
                          <a:latin typeface="HGMaruGothicMPRO" panose="020F0600000000000000" pitchFamily="34" charset="-128"/>
                          <a:ea typeface="HGMaruGothicMPRO" panose="020F0600000000000000" pitchFamily="34" charset="-128"/>
                          <a:cs typeface="A-OTF Shin Maru Go Pro"/>
                        </a:rPr>
                        <a:t>常時使用する労働者</a:t>
                      </a:r>
                      <a:r>
                        <a:rPr lang="en-US" altLang="ja-JP" sz="800" spc="0" dirty="0">
                          <a:solidFill>
                            <a:srgbClr val="231F20"/>
                          </a:solidFill>
                          <a:latin typeface="HGMaruGothicMPRO" panose="020F0600000000000000" pitchFamily="34" charset="-128"/>
                          <a:ea typeface="HGMaruGothicMPRO" panose="020F0600000000000000" pitchFamily="34" charset="-128"/>
                          <a:cs typeface="A-OTF Shin Maru Go Pro"/>
                        </a:rPr>
                        <a:t>(</a:t>
                      </a:r>
                      <a:r>
                        <a:rPr sz="800" spc="0" dirty="0" err="1">
                          <a:solidFill>
                            <a:srgbClr val="231F20"/>
                          </a:solidFill>
                          <a:latin typeface="HGMaruGothicMPRO" panose="020F0600000000000000" pitchFamily="34" charset="-128"/>
                          <a:ea typeface="HGMaruGothicMPRO" panose="020F0600000000000000" pitchFamily="34" charset="-128"/>
                          <a:cs typeface="A-OTF Shin Maru Go Pro"/>
                        </a:rPr>
                        <a:t>特定業務従事者を除く</a:t>
                      </a:r>
                      <a:r>
                        <a:rPr lang="en-US" altLang="ja-JP" sz="800" spc="0" dirty="0">
                          <a:solidFill>
                            <a:srgbClr val="231F20"/>
                          </a:solidFill>
                          <a:latin typeface="HGMaruGothicMPRO" panose="020F0600000000000000" pitchFamily="34" charset="-128"/>
                          <a:ea typeface="HGMaruGothicMPRO" panose="020F0600000000000000" pitchFamily="34" charset="-128"/>
                          <a:cs typeface="A-OTF Shin Maru Go Pro"/>
                        </a:rPr>
                        <a:t>)</a:t>
                      </a:r>
                      <a:endParaRPr sz="800" spc="0" dirty="0">
                        <a:latin typeface="HGMaruGothicMPRO" panose="020F0600000000000000" pitchFamily="34" charset="-128"/>
                        <a:ea typeface="HGMaruGothicMPRO" panose="020F0600000000000000" pitchFamily="34" charset="-128"/>
                        <a:cs typeface="A-OTF Shin Maru Go Pro"/>
                      </a:endParaRPr>
                    </a:p>
                  </a:txBody>
                  <a:tcPr marL="0" marR="0" marT="40107" marB="0">
                    <a:lnL w="6350">
                      <a:solidFill>
                        <a:srgbClr val="231F20"/>
                      </a:solidFill>
                      <a:prstDash val="solid"/>
                    </a:lnL>
                    <a:lnR w="6350">
                      <a:solidFill>
                        <a:srgbClr val="231F20"/>
                      </a:solidFill>
                      <a:prstDash val="solid"/>
                    </a:lnR>
                    <a:lnT w="6350">
                      <a:solidFill>
                        <a:srgbClr val="231F20"/>
                      </a:solidFill>
                      <a:prstDash val="solid"/>
                    </a:lnT>
                    <a:lnB w="12700">
                      <a:solidFill>
                        <a:srgbClr val="231F20"/>
                      </a:solidFill>
                      <a:prstDash val="solid"/>
                    </a:lnB>
                    <a:solidFill>
                      <a:srgbClr val="FFFDE8"/>
                    </a:solidFill>
                  </a:tcPr>
                </a:tc>
                <a:tc>
                  <a:txBody>
                    <a:bodyPr/>
                    <a:lstStyle/>
                    <a:p>
                      <a:pPr marL="111125">
                        <a:lnSpc>
                          <a:spcPct val="100000"/>
                        </a:lnSpc>
                        <a:spcBef>
                          <a:spcPts val="47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1年以内ごとに1回</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56868" marB="0">
                    <a:lnL w="6350">
                      <a:solidFill>
                        <a:srgbClr val="231F20"/>
                      </a:solidFill>
                      <a:prstDash val="solid"/>
                    </a:lnL>
                    <a:lnR w="12700">
                      <a:solidFill>
                        <a:srgbClr val="231F20"/>
                      </a:solidFill>
                      <a:prstDash val="solid"/>
                    </a:lnR>
                    <a:lnT w="6350">
                      <a:solidFill>
                        <a:srgbClr val="231F20"/>
                      </a:solidFill>
                      <a:prstDash val="solid"/>
                    </a:lnT>
                    <a:lnB w="12700">
                      <a:solidFill>
                        <a:srgbClr val="231F20"/>
                      </a:solidFill>
                      <a:prstDash val="solid"/>
                    </a:lnB>
                    <a:solidFill>
                      <a:srgbClr val="FFFDE8"/>
                    </a:solidFill>
                  </a:tcPr>
                </a:tc>
                <a:extLst>
                  <a:ext uri="{0D108BD9-81ED-4DB2-BD59-A6C34878D82A}">
                    <a16:rowId xmlns:a16="http://schemas.microsoft.com/office/drawing/2014/main" val="10002"/>
                  </a:ext>
                </a:extLst>
              </a:tr>
            </a:tbl>
          </a:graphicData>
        </a:graphic>
      </p:graphicFrame>
      <p:sp>
        <p:nvSpPr>
          <p:cNvPr id="9" name="object 9">
            <a:extLst>
              <a:ext uri="{FF2B5EF4-FFF2-40B4-BE49-F238E27FC236}">
                <a16:creationId xmlns:a16="http://schemas.microsoft.com/office/drawing/2014/main" id="{21678692-6709-BA40-9146-0581AD233495}"/>
              </a:ext>
            </a:extLst>
          </p:cNvPr>
          <p:cNvSpPr txBox="1"/>
          <p:nvPr/>
        </p:nvSpPr>
        <p:spPr>
          <a:xfrm>
            <a:off x="1254075" y="4722681"/>
            <a:ext cx="8532133" cy="1658785"/>
          </a:xfrm>
          <a:prstGeom prst="rect">
            <a:avLst/>
          </a:prstGeom>
          <a:noFill/>
        </p:spPr>
        <p:txBody>
          <a:bodyPr vert="horz" wrap="square" lIns="0" tIns="61656" rIns="0" bIns="0" rtlCol="0">
            <a:spAutoFit/>
          </a:bodyPr>
          <a:lstStyle/>
          <a:p>
            <a:pPr marL="52678" marR="0" lvl="0" indent="0" algn="l" defTabSz="914400" rtl="0" eaLnBrk="1" fontAlgn="auto" latinLnBrk="0" hangingPunct="1">
              <a:lnSpc>
                <a:spcPct val="100000"/>
              </a:lnSpc>
              <a:spcBef>
                <a:spcPts val="485"/>
              </a:spcBef>
              <a:spcAft>
                <a:spcPts val="0"/>
              </a:spcAft>
              <a:buClrTx/>
              <a:buSzTx/>
              <a:buFontTx/>
              <a:buNone/>
              <a:tabLst/>
              <a:defRPr/>
            </a:pP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・屋内作業場等における有機溶剤業務に常時従事する労働者</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有機則第29条</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03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52678" marR="0" lvl="0" indent="0" algn="l" defTabSz="914400" rtl="0" eaLnBrk="1" fontAlgn="auto" latinLnBrk="0" hangingPunct="1">
              <a:lnSpc>
                <a:spcPct val="100000"/>
              </a:lnSpc>
              <a:spcBef>
                <a:spcPts val="38"/>
              </a:spcBef>
              <a:spcAft>
                <a:spcPts val="0"/>
              </a:spcAft>
              <a:buClrTx/>
              <a:buSzTx/>
              <a:buFontTx/>
              <a:buNone/>
              <a:tabLst/>
              <a:defRPr/>
            </a:pP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・鉛業務に常時従事する労働者</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鉛則第53条</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03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52678" marR="0" lvl="0" indent="0" algn="l" defTabSz="914400" rtl="0" eaLnBrk="1" fontAlgn="auto" latinLnBrk="0" hangingPunct="1">
              <a:lnSpc>
                <a:spcPct val="100000"/>
              </a:lnSpc>
              <a:spcBef>
                <a:spcPts val="42"/>
              </a:spcBef>
              <a:spcAft>
                <a:spcPts val="0"/>
              </a:spcAft>
              <a:buClrTx/>
              <a:buSzTx/>
              <a:buFontTx/>
              <a:buNone/>
              <a:tabLst/>
              <a:defRPr/>
            </a:pP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・四アルキル鉛等業務に常時従事する労働者</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四アルキル鉛則第22条</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03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52677" marR="129301" lvl="0" indent="0" algn="l" defTabSz="914400" rtl="0" eaLnBrk="1" fontAlgn="auto" latinLnBrk="0" hangingPunct="1">
              <a:lnSpc>
                <a:spcPct val="103299"/>
              </a:lnSpc>
              <a:spcBef>
                <a:spcPts val="0"/>
              </a:spcBef>
              <a:spcAft>
                <a:spcPts val="0"/>
              </a:spcAft>
              <a:buClrTx/>
              <a:buSzTx/>
              <a:buFontTx/>
              <a:buNone/>
              <a:tabLst>
                <a:tab pos="213107" algn="l"/>
              </a:tabLst>
              <a:defRPr/>
            </a:pPr>
            <a:r>
              <a:rPr kumimoji="1" lang="ja-JP" altLang="en-US"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特定化学物質を製造し、又は取り扱う業務に常時従事する労働者及び過去に従事した在籍労働者</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一部の物質に係る業務に限る</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特化則</a:t>
            </a:r>
            <a:br>
              <a:rPr kumimoji="1" lang="en-US"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br>
            <a:r>
              <a:rPr kumimoji="1" lang="en-US"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第39条</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03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52678" marR="0" lvl="0" indent="0" algn="l" defTabSz="914400" rtl="0" eaLnBrk="1" fontAlgn="auto" latinLnBrk="0" hangingPunct="1">
              <a:lnSpc>
                <a:spcPct val="100000"/>
              </a:lnSpc>
              <a:spcBef>
                <a:spcPts val="42"/>
              </a:spcBef>
              <a:spcAft>
                <a:spcPts val="0"/>
              </a:spcAft>
              <a:buClrTx/>
              <a:buSzTx/>
              <a:buFontTx/>
              <a:buNone/>
              <a:tabLst/>
              <a:defRPr/>
            </a:pP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・高圧室内業務又は潜水業務に常時従事する労働者</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高圧則第38条</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03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52678" marR="0" lvl="0" indent="0" algn="l" defTabSz="914400" rtl="0" eaLnBrk="1" fontAlgn="auto" latinLnBrk="0" hangingPunct="1">
              <a:lnSpc>
                <a:spcPct val="100000"/>
              </a:lnSpc>
              <a:spcBef>
                <a:spcPts val="42"/>
              </a:spcBef>
              <a:spcAft>
                <a:spcPts val="0"/>
              </a:spcAft>
              <a:buClrTx/>
              <a:buSzTx/>
              <a:buFontTx/>
              <a:buNone/>
              <a:tabLst/>
              <a:defRPr/>
            </a:pP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・放射線業務に常時従事する労働者で管理区域に立ち入る者</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電離則第56条</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03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52678" marR="0" lvl="0" indent="0" algn="l" defTabSz="914400" rtl="0" eaLnBrk="1" fontAlgn="auto" latinLnBrk="0" hangingPunct="1">
              <a:lnSpc>
                <a:spcPct val="100000"/>
              </a:lnSpc>
              <a:spcBef>
                <a:spcPts val="42"/>
              </a:spcBef>
              <a:spcAft>
                <a:spcPts val="0"/>
              </a:spcAft>
              <a:buClrTx/>
              <a:buSzTx/>
              <a:buFontTx/>
              <a:buNone/>
              <a:tabLst/>
              <a:defRPr/>
            </a:pP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・除染等業務に常時従事する除染等業務従事者</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除染則第20条</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03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52677" marR="132294" lvl="0" indent="0" algn="l" defTabSz="914400" rtl="0" eaLnBrk="1" fontAlgn="auto" latinLnBrk="0" hangingPunct="1">
              <a:lnSpc>
                <a:spcPct val="103299"/>
              </a:lnSpc>
              <a:spcBef>
                <a:spcPts val="0"/>
              </a:spcBef>
              <a:spcAft>
                <a:spcPts val="0"/>
              </a:spcAft>
              <a:buClrTx/>
              <a:buSzTx/>
              <a:buFontTx/>
              <a:buNone/>
              <a:tabLst>
                <a:tab pos="214303" algn="l"/>
              </a:tabLst>
              <a:defRPr/>
            </a:pPr>
            <a:r>
              <a:rPr kumimoji="1" lang="ja-JP" altLang="en-US"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石綿等の取扱い等に伴い石綿の粉じんを発散する場所における業務に常時従事する労働者及び過去に従事したことのある在籍労働者</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石綿</a:t>
            </a:r>
            <a:br>
              <a:rPr kumimoji="1" lang="en-US"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br>
            <a:r>
              <a:rPr kumimoji="1" lang="en-US"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則第40条</a:t>
            </a:r>
            <a:r>
              <a:rPr kumimoji="1" lang="en-US" altLang="ja-JP" sz="1037"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03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0" name="object 10">
            <a:extLst>
              <a:ext uri="{FF2B5EF4-FFF2-40B4-BE49-F238E27FC236}">
                <a16:creationId xmlns:a16="http://schemas.microsoft.com/office/drawing/2014/main" id="{745854E6-BE68-644E-8F94-3A3DE459DCEB}"/>
              </a:ext>
            </a:extLst>
          </p:cNvPr>
          <p:cNvSpPr/>
          <p:nvPr/>
        </p:nvSpPr>
        <p:spPr>
          <a:xfrm>
            <a:off x="1251105" y="4669349"/>
            <a:ext cx="0" cy="1782052"/>
          </a:xfrm>
          <a:custGeom>
            <a:avLst/>
            <a:gdLst/>
            <a:ahLst/>
            <a:cxnLst/>
            <a:rect l="l" t="t" r="r" b="b"/>
            <a:pathLst>
              <a:path h="1890395">
                <a:moveTo>
                  <a:pt x="0" y="0"/>
                </a:moveTo>
                <a:lnTo>
                  <a:pt x="0" y="1889988"/>
                </a:lnTo>
              </a:path>
            </a:pathLst>
          </a:custGeom>
          <a:ln w="9525">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1" name="object 11">
            <a:extLst>
              <a:ext uri="{FF2B5EF4-FFF2-40B4-BE49-F238E27FC236}">
                <a16:creationId xmlns:a16="http://schemas.microsoft.com/office/drawing/2014/main" id="{BF228443-404A-F143-A7B2-AA8DF04B7A43}"/>
              </a:ext>
            </a:extLst>
          </p:cNvPr>
          <p:cNvSpPr txBox="1"/>
          <p:nvPr/>
        </p:nvSpPr>
        <p:spPr>
          <a:xfrm>
            <a:off x="996211" y="5079709"/>
            <a:ext cx="133691" cy="1124701"/>
          </a:xfrm>
          <a:prstGeom prst="rect">
            <a:avLst/>
          </a:prstGeom>
        </p:spPr>
        <p:txBody>
          <a:bodyPr vert="eaVert" wrap="square" lIns="0" tIns="0" rIns="0" bIns="0" rtlCol="0">
            <a:spAutoFit/>
          </a:bodyPr>
          <a:lstStyle/>
          <a:p>
            <a:pPr marL="11972" marR="0" lvl="0" indent="0" algn="l" defTabSz="914400" rtl="0" eaLnBrk="1" fontAlgn="auto" latinLnBrk="0" hangingPunct="1">
              <a:lnSpc>
                <a:spcPct val="65000"/>
              </a:lnSpc>
              <a:spcBef>
                <a:spcPts val="0"/>
              </a:spcBef>
              <a:spcAft>
                <a:spcPts val="0"/>
              </a:spcAft>
              <a:buClrTx/>
              <a:buSzTx/>
              <a:buFontTx/>
              <a:buNone/>
              <a:tabLst/>
              <a:defRPr/>
            </a:pPr>
            <a:r>
              <a:rPr kumimoji="1" sz="1178"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特殊健康診断</a:t>
            </a:r>
            <a:endParaRPr kumimoji="1" sz="1178"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2" name="正方形/長方形 11">
            <a:extLst>
              <a:ext uri="{FF2B5EF4-FFF2-40B4-BE49-F238E27FC236}">
                <a16:creationId xmlns:a16="http://schemas.microsoft.com/office/drawing/2014/main" id="{E743E307-4C9E-E646-BF14-6728666F2A8F}"/>
              </a:ext>
            </a:extLst>
          </p:cNvPr>
          <p:cNvSpPr/>
          <p:nvPr/>
        </p:nvSpPr>
        <p:spPr>
          <a:xfrm>
            <a:off x="887323" y="4669349"/>
            <a:ext cx="8898884" cy="1782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97" b="0" i="0" u="none" strike="noStrike" kern="1200" cap="none" spc="0" normalizeH="0" baseline="0" noProof="0" dirty="0">
              <a:ln>
                <a:noFill/>
              </a:ln>
              <a:solidFill>
                <a:prstClr val="white"/>
              </a:solidFill>
              <a:effectLst/>
              <a:uLnTx/>
              <a:uFillTx/>
              <a:latin typeface="Verdana"/>
              <a:ea typeface="ＭＳ ゴシック" panose="020B0609070205080204" pitchFamily="49" charset="-128"/>
              <a:cs typeface="+mn-cs"/>
            </a:endParaRPr>
          </a:p>
        </p:txBody>
      </p:sp>
      <p:sp>
        <p:nvSpPr>
          <p:cNvPr id="17" name="テキスト ボックス 16"/>
          <p:cNvSpPr txBox="1"/>
          <p:nvPr/>
        </p:nvSpPr>
        <p:spPr>
          <a:xfrm>
            <a:off x="9444957" y="401298"/>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8"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6-2</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2</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Tree>
    <p:extLst>
      <p:ext uri="{BB962C8B-B14F-4D97-AF65-F5344CB8AC3E}">
        <p14:creationId xmlns:p14="http://schemas.microsoft.com/office/powerpoint/2010/main" val="809920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672179" y="5751119"/>
            <a:ext cx="9526482" cy="1406643"/>
          </a:xfrm>
          <a:prstGeom prst="roundRect">
            <a:avLst>
              <a:gd name="adj" fmla="val 10819"/>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2005" rtl="0" eaLnBrk="1" fontAlgn="auto" latinLnBrk="0" hangingPunct="1">
              <a:lnSpc>
                <a:spcPct val="100000"/>
              </a:lnSpc>
              <a:spcBef>
                <a:spcPts val="0"/>
              </a:spcBef>
              <a:spcAft>
                <a:spcPts val="0"/>
              </a:spcAft>
              <a:buClrTx/>
              <a:buSzTx/>
              <a:buFontTx/>
              <a:buNone/>
              <a:tabLst/>
              <a:defRPr/>
            </a:pPr>
            <a:endParaRPr kumimoji="1" lang="ja-JP" altLang="en-US" sz="1697" b="0" i="0" u="none" strike="noStrike" kern="1200" cap="none" spc="0" normalizeH="0" baseline="0" noProof="0" dirty="0">
              <a:ln>
                <a:noFill/>
              </a:ln>
              <a:solidFill>
                <a:prstClr val="white"/>
              </a:solidFill>
              <a:effectLst/>
              <a:uLnTx/>
              <a:uFillTx/>
              <a:latin typeface="Verdana"/>
              <a:ea typeface="ＭＳ ゴシック" panose="020B0609070205080204" pitchFamily="49" charset="-128"/>
              <a:cs typeface="+mn-cs"/>
            </a:endParaRPr>
          </a:p>
        </p:txBody>
      </p:sp>
      <p:sp>
        <p:nvSpPr>
          <p:cNvPr id="2" name="object 2">
            <a:extLst>
              <a:ext uri="{FF2B5EF4-FFF2-40B4-BE49-F238E27FC236}">
                <a16:creationId xmlns:a16="http://schemas.microsoft.com/office/drawing/2014/main" id="{77BE71E8-7271-8F42-8492-34FB9648964B}"/>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4" name="object 3">
            <a:extLst>
              <a:ext uri="{FF2B5EF4-FFF2-40B4-BE49-F238E27FC236}">
                <a16:creationId xmlns:a16="http://schemas.microsoft.com/office/drawing/2014/main" id="{028325F6-5B55-9347-9148-0E5106B871D0}"/>
              </a:ext>
            </a:extLst>
          </p:cNvPr>
          <p:cNvSpPr txBox="1"/>
          <p:nvPr/>
        </p:nvSpPr>
        <p:spPr>
          <a:xfrm>
            <a:off x="858945" y="1569295"/>
            <a:ext cx="9250267" cy="1023262"/>
          </a:xfrm>
          <a:prstGeom prst="rect">
            <a:avLst/>
          </a:prstGeom>
        </p:spPr>
        <p:txBody>
          <a:bodyPr vert="horz" wrap="square" lIns="0" tIns="16162" rIns="0" bIns="0" rtlCol="0">
            <a:spAutoFit/>
          </a:bodyPr>
          <a:lstStyle/>
          <a:p>
            <a:pPr marL="32325" marR="0" lvl="0" indent="0" algn="l" defTabSz="862005" rtl="0" eaLnBrk="1" fontAlgn="auto" latinLnBrk="0" hangingPunct="1">
              <a:lnSpc>
                <a:spcPct val="100000"/>
              </a:lnSpc>
              <a:spcBef>
                <a:spcPts val="2361"/>
              </a:spcBef>
              <a:spcAft>
                <a:spcPts val="0"/>
              </a:spcAft>
              <a:buClrTx/>
              <a:buSzTx/>
              <a:buFontTx/>
              <a:buNone/>
              <a:tabLst/>
              <a:defRPr/>
            </a:pPr>
            <a:r>
              <a:rPr kumimoji="1" sz="1603"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　長時間労働者の面接指導</a:t>
            </a: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a:p>
            <a:pPr marL="32325" marR="297511" lvl="0" indent="-599" algn="just" defTabSz="862005" rtl="0" eaLnBrk="1" fontAlgn="auto" latinLnBrk="0" hangingPunct="1">
              <a:lnSpc>
                <a:spcPct val="109800"/>
              </a:lnSpc>
              <a:spcBef>
                <a:spcPts val="231"/>
              </a:spcBef>
              <a:spcAft>
                <a:spcPts val="0"/>
              </a:spcAft>
              <a:buClrTx/>
              <a:buSzTx/>
              <a:buFontTx/>
              <a:buNone/>
              <a:tabLst/>
              <a:defRPr/>
            </a:pP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過重労働による脳・心臓疾患等の健康障害の発症を予防するため、長時間の時間外・休日労働をしている労働者から申出があった場合には、事業者は労働者に対して、医師による面接指導を行わなければなりません。</a:t>
            </a:r>
            <a:endParaRPr kumimoji="1"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5" name="object 3">
            <a:extLst>
              <a:ext uri="{FF2B5EF4-FFF2-40B4-BE49-F238E27FC236}">
                <a16:creationId xmlns:a16="http://schemas.microsoft.com/office/drawing/2014/main" id="{C9EF8E87-67CC-3B46-94CE-DA0F75E6098F}"/>
              </a:ext>
            </a:extLst>
          </p:cNvPr>
          <p:cNvSpPr txBox="1"/>
          <p:nvPr/>
        </p:nvSpPr>
        <p:spPr>
          <a:xfrm>
            <a:off x="858945" y="968158"/>
            <a:ext cx="9250267" cy="335510"/>
          </a:xfrm>
          <a:prstGeom prst="rect">
            <a:avLst/>
          </a:prstGeom>
        </p:spPr>
        <p:txBody>
          <a:bodyPr vert="horz" wrap="square" lIns="0" tIns="16162" rIns="0" bIns="0" rtlCol="0">
            <a:spAutoFit/>
          </a:bodyPr>
          <a:lstStyle/>
          <a:p>
            <a:pPr marL="11972" marR="0" lvl="0" indent="0" algn="l" defTabSz="862005" rtl="0" eaLnBrk="1" fontAlgn="auto" latinLnBrk="0" hangingPunct="1">
              <a:lnSpc>
                <a:spcPct val="100000"/>
              </a:lnSpc>
              <a:spcBef>
                <a:spcPts val="1875"/>
              </a:spcBef>
              <a:spcAft>
                <a:spcPts val="0"/>
              </a:spcAft>
              <a:buClrTx/>
              <a:buSzTx/>
              <a:buFontTx/>
              <a:buNone/>
              <a:tabLst/>
              <a:defRPr/>
            </a:pPr>
            <a:r>
              <a:rPr kumimoji="1" sz="2074" b="1" i="0" u="none" strike="noStrike" kern="1200" cap="none" spc="0" normalizeH="0" baseline="0" noProof="0" dirty="0">
                <a:ln>
                  <a:noFill/>
                </a:ln>
                <a:solidFill>
                  <a:prstClr val="white"/>
                </a:solidFill>
                <a:effectLst/>
                <a:uLnTx/>
                <a:uFillTx/>
                <a:latin typeface="HGMaruGothicMPRO" panose="020F0600000000000000" pitchFamily="34" charset="-128"/>
                <a:ea typeface="HGMaruGothicMPRO" panose="020F0600000000000000" pitchFamily="34" charset="-128"/>
                <a:cs typeface="ShinMGoPro-DeBold"/>
              </a:rPr>
              <a:t>健康的に働くために会社が行うべき義務</a:t>
            </a:r>
            <a:endParaRPr kumimoji="1" sz="1508" b="0" i="0" u="none" strike="noStrike" kern="1200" cap="none" spc="0" normalizeH="0" baseline="0" noProof="0" dirty="0">
              <a:ln>
                <a:noFill/>
              </a:ln>
              <a:solidFill>
                <a:prstClr val="white"/>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2" name="テキスト ボックス 11"/>
          <p:cNvSpPr txBox="1"/>
          <p:nvPr/>
        </p:nvSpPr>
        <p:spPr>
          <a:xfrm>
            <a:off x="9444957" y="401298"/>
            <a:ext cx="689612" cy="266355"/>
          </a:xfrm>
          <a:prstGeom prst="rect">
            <a:avLst/>
          </a:prstGeom>
          <a:noFill/>
        </p:spPr>
        <p:txBody>
          <a:bodyPr wrap="none" rtlCol="0">
            <a:spAutoFit/>
          </a:bodyPr>
          <a:lstStyle/>
          <a:p>
            <a:pPr marL="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3"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6-2</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3</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4" name="object 7">
            <a:extLst>
              <a:ext uri="{FF2B5EF4-FFF2-40B4-BE49-F238E27FC236}">
                <a16:creationId xmlns:a16="http://schemas.microsoft.com/office/drawing/2014/main" id="{EDEB9AD3-1A9C-8B47-97DA-74A84C470996}"/>
              </a:ext>
            </a:extLst>
          </p:cNvPr>
          <p:cNvSpPr txBox="1"/>
          <p:nvPr/>
        </p:nvSpPr>
        <p:spPr>
          <a:xfrm>
            <a:off x="594847" y="5683608"/>
            <a:ext cx="9424787" cy="1386745"/>
          </a:xfrm>
          <a:prstGeom prst="rect">
            <a:avLst/>
          </a:prstGeom>
        </p:spPr>
        <p:txBody>
          <a:bodyPr vert="horz" wrap="square" lIns="0" tIns="144863" rIns="0" bIns="0" rtlCol="0">
            <a:spAutoFit/>
          </a:bodyPr>
          <a:lstStyle/>
          <a:p>
            <a:pPr marL="360366" marR="0" lvl="0" indent="0" algn="l" defTabSz="862005" rtl="0" eaLnBrk="1" fontAlgn="auto" latinLnBrk="0" hangingPunct="1">
              <a:lnSpc>
                <a:spcPct val="100000"/>
              </a:lnSpc>
              <a:spcBef>
                <a:spcPts val="0"/>
              </a:spcBef>
              <a:spcAft>
                <a:spcPts val="0"/>
              </a:spcAft>
              <a:buClrTx/>
              <a:buSzTx/>
              <a:buFontTx/>
              <a:buNone/>
              <a:tabLst>
                <a:tab pos="842550" algn="l"/>
                <a:tab pos="848537" algn="l"/>
              </a:tabLst>
              <a:defRPr/>
            </a:pPr>
            <a:r>
              <a:rPr kumimoji="1" lang="ja-JP" altLang="en-US" sz="1131"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OTF Shin Maru Go Pro"/>
              </a:rPr>
              <a:t>労働安全衛生法「面接指導」に関する注意すべきポイント</a:t>
            </a:r>
            <a:endParaRPr kumimoji="1" lang="en-US" altLang="ja-JP" sz="1131"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OTF Shin Maru Go Pro"/>
            </a:endParaRPr>
          </a:p>
          <a:p>
            <a:pPr marL="360366" marR="0" lvl="0" indent="0" algn="l" defTabSz="862005" rtl="0" eaLnBrk="1" fontAlgn="auto" latinLnBrk="0" hangingPunct="1">
              <a:lnSpc>
                <a:spcPct val="100000"/>
              </a:lnSpc>
              <a:spcBef>
                <a:spcPts val="0"/>
              </a:spcBef>
              <a:spcAft>
                <a:spcPts val="0"/>
              </a:spcAft>
              <a:buClrTx/>
              <a:buSzTx/>
              <a:buFontTx/>
              <a:buNone/>
              <a:tabLst>
                <a:tab pos="842550" algn="l"/>
                <a:tab pos="848537" algn="l"/>
              </a:tabLst>
              <a:defRPr/>
            </a:pPr>
            <a:r>
              <a:rPr kumimoji="1" lang="ja-JP" altLang="en-US"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①　事業者は時間外・休日労働時間が月</a:t>
            </a:r>
            <a:r>
              <a:rPr kumimoji="1" lang="en-US" altLang="ja-JP"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80</a:t>
            </a:r>
            <a:r>
              <a:rPr kumimoji="1" lang="ja-JP" altLang="en-US"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時間を超え面接指導の申出をした労働者に対し、医師による面接指導を実施しなければなりません。</a:t>
            </a:r>
            <a:endParaRPr kumimoji="1" lang="en-US" altLang="ja-JP"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60366" marR="0" lvl="0" indent="0" algn="l" defTabSz="862005" rtl="0" eaLnBrk="1" fontAlgn="auto" latinLnBrk="0" hangingPunct="1">
              <a:lnSpc>
                <a:spcPct val="100000"/>
              </a:lnSpc>
              <a:spcBef>
                <a:spcPts val="0"/>
              </a:spcBef>
              <a:spcAft>
                <a:spcPts val="0"/>
              </a:spcAft>
              <a:buClrTx/>
              <a:buSzTx/>
              <a:buFontTx/>
              <a:buNone/>
              <a:tabLst>
                <a:tab pos="842550" algn="l"/>
                <a:tab pos="848537" algn="l"/>
              </a:tabLst>
              <a:defRPr/>
            </a:pPr>
            <a:r>
              <a:rPr kumimoji="1" lang="ja-JP" altLang="en-US"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②　時間外・休日労働時間が月</a:t>
            </a:r>
            <a:r>
              <a:rPr kumimoji="1" lang="en-US" altLang="ja-JP"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80</a:t>
            </a:r>
            <a:r>
              <a:rPr kumimoji="1" lang="ja-JP" altLang="en-US"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時間以下であっても面接指導の申出を行ったものや、事業場で定める基準に該当する者に対して、面接指導を実施することに</a:t>
            </a:r>
            <a:endParaRPr kumimoji="1" lang="en-US" altLang="ja-JP"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60366" marR="0" lvl="0" indent="0" algn="l" defTabSz="862005" rtl="0" eaLnBrk="1" fontAlgn="auto" latinLnBrk="0" hangingPunct="1">
              <a:lnSpc>
                <a:spcPct val="100000"/>
              </a:lnSpc>
              <a:spcBef>
                <a:spcPts val="0"/>
              </a:spcBef>
              <a:spcAft>
                <a:spcPts val="0"/>
              </a:spcAft>
              <a:buClrTx/>
              <a:buSzTx/>
              <a:buFontTx/>
              <a:buNone/>
              <a:tabLst>
                <a:tab pos="842550" algn="l"/>
                <a:tab pos="848537" algn="l"/>
              </a:tabLst>
              <a:defRPr/>
            </a:pPr>
            <a:r>
              <a:rPr kumimoji="1" lang="ja-JP" altLang="en-US"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努めなければなりません。</a:t>
            </a:r>
            <a:endParaRPr kumimoji="1" lang="en-US" altLang="ja-JP"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60366" marR="0" lvl="0" indent="0" algn="l" defTabSz="862005" rtl="0" eaLnBrk="1" fontAlgn="auto" latinLnBrk="0" hangingPunct="1">
              <a:lnSpc>
                <a:spcPct val="100000"/>
              </a:lnSpc>
              <a:spcBef>
                <a:spcPts val="0"/>
              </a:spcBef>
              <a:spcAft>
                <a:spcPts val="0"/>
              </a:spcAft>
              <a:buClrTx/>
              <a:buSzTx/>
              <a:buFontTx/>
              <a:buNone/>
              <a:tabLst>
                <a:tab pos="842550" algn="l"/>
                <a:tab pos="848537" algn="l"/>
              </a:tabLst>
              <a:defRPr/>
            </a:pPr>
            <a:r>
              <a:rPr kumimoji="1" lang="ja-JP" altLang="en-US"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③　研究開発業務従事者に対しては、時間外・休日労働時間が１月当たり</a:t>
            </a:r>
            <a:r>
              <a:rPr kumimoji="1" lang="en-US" altLang="ja-JP"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100</a:t>
            </a:r>
            <a:r>
              <a:rPr kumimoji="1" lang="ja-JP" altLang="en-US"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時間を超えた場合には、①に加えて、申出がなくても医師による面接指導を行わ　</a:t>
            </a:r>
            <a:endParaRPr kumimoji="1" lang="en-US" altLang="ja-JP"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60366" marR="0" lvl="0" indent="0" algn="l" defTabSz="862005" rtl="0" eaLnBrk="1" fontAlgn="auto" latinLnBrk="0" hangingPunct="1">
              <a:lnSpc>
                <a:spcPct val="100000"/>
              </a:lnSpc>
              <a:spcBef>
                <a:spcPts val="0"/>
              </a:spcBef>
              <a:spcAft>
                <a:spcPts val="0"/>
              </a:spcAft>
              <a:buClrTx/>
              <a:buSzTx/>
              <a:buFontTx/>
              <a:buNone/>
              <a:tabLst>
                <a:tab pos="842550" algn="l"/>
                <a:tab pos="848537" algn="l"/>
              </a:tabLst>
              <a:defRPr/>
            </a:pPr>
            <a:r>
              <a:rPr kumimoji="1" lang="ja-JP" altLang="en-US"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なければなりません。</a:t>
            </a:r>
          </a:p>
          <a:p>
            <a:pPr marL="360366" marR="0" lvl="0" indent="0" algn="l" defTabSz="862005" rtl="0" eaLnBrk="1" fontAlgn="auto" latinLnBrk="0" hangingPunct="1">
              <a:lnSpc>
                <a:spcPct val="100000"/>
              </a:lnSpc>
              <a:spcBef>
                <a:spcPts val="0"/>
              </a:spcBef>
              <a:spcAft>
                <a:spcPts val="0"/>
              </a:spcAft>
              <a:buClrTx/>
              <a:buSzTx/>
              <a:buFontTx/>
              <a:buNone/>
              <a:tabLst>
                <a:tab pos="842550" algn="l"/>
                <a:tab pos="848537" algn="l"/>
              </a:tabLst>
              <a:defRPr/>
            </a:pPr>
            <a:r>
              <a:rPr kumimoji="1" lang="ja-JP" altLang="en-US"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④　高度プロフェッショナル制度対象労働者に対しては、１週間当たりの健康管理時間が</a:t>
            </a:r>
            <a:r>
              <a:rPr kumimoji="1" lang="en-US" altLang="ja-JP"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40</a:t>
            </a:r>
            <a:r>
              <a:rPr kumimoji="1" lang="ja-JP" altLang="en-US"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時間を超えた場合、その超えた時間が１月当たり</a:t>
            </a:r>
            <a:r>
              <a:rPr kumimoji="1" lang="en-US" altLang="ja-JP"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100</a:t>
            </a:r>
            <a:r>
              <a:rPr kumimoji="1" lang="ja-JP" altLang="en-US"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時間を超えて</a:t>
            </a:r>
            <a:endParaRPr kumimoji="1" lang="en-US" altLang="ja-JP"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60366" marR="0" lvl="0" indent="0" algn="l" defTabSz="862005" rtl="0" eaLnBrk="1" fontAlgn="auto" latinLnBrk="0" hangingPunct="1">
              <a:lnSpc>
                <a:spcPct val="100000"/>
              </a:lnSpc>
              <a:spcBef>
                <a:spcPts val="0"/>
              </a:spcBef>
              <a:spcAft>
                <a:spcPts val="0"/>
              </a:spcAft>
              <a:buClrTx/>
              <a:buSzTx/>
              <a:buFontTx/>
              <a:buNone/>
              <a:tabLst>
                <a:tab pos="842550" algn="l"/>
                <a:tab pos="848537" algn="l"/>
              </a:tabLst>
              <a:defRPr/>
            </a:pPr>
            <a:r>
              <a:rPr kumimoji="1" lang="ja-JP" altLang="en-US"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行った者には、申出がなくても医師による面接指導を行わなければなりません。</a:t>
            </a:r>
            <a:endParaRPr kumimoji="1" lang="en-US" altLang="ja-JP" sz="9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pic>
        <p:nvPicPr>
          <p:cNvPr id="7" name="図 6">
            <a:extLst>
              <a:ext uri="{FF2B5EF4-FFF2-40B4-BE49-F238E27FC236}">
                <a16:creationId xmlns:a16="http://schemas.microsoft.com/office/drawing/2014/main" id="{D4681FB5-B36A-9D06-0573-5BCE15967E5B}"/>
              </a:ext>
            </a:extLst>
          </p:cNvPr>
          <p:cNvPicPr>
            <a:picLocks noChangeAspect="1"/>
          </p:cNvPicPr>
          <p:nvPr/>
        </p:nvPicPr>
        <p:blipFill>
          <a:blip r:embed="rId2"/>
          <a:stretch>
            <a:fillRect/>
          </a:stretch>
        </p:blipFill>
        <p:spPr>
          <a:xfrm>
            <a:off x="1052482" y="2669286"/>
            <a:ext cx="9082087" cy="299442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a:extLst>
              <a:ext uri="{FF2B5EF4-FFF2-40B4-BE49-F238E27FC236}">
                <a16:creationId xmlns:a16="http://schemas.microsoft.com/office/drawing/2014/main" id="{01748E08-D8CC-6541-8CD6-56FE0D197A4E}"/>
              </a:ext>
            </a:extLst>
          </p:cNvPr>
          <p:cNvPicPr>
            <a:picLocks noChangeAspect="1"/>
          </p:cNvPicPr>
          <p:nvPr/>
        </p:nvPicPr>
        <p:blipFill>
          <a:blip r:embed="rId2">
            <a:alphaModFix/>
          </a:blip>
          <a:stretch>
            <a:fillRect/>
          </a:stretch>
        </p:blipFill>
        <p:spPr>
          <a:xfrm>
            <a:off x="2272314" y="2433302"/>
            <a:ext cx="6169478" cy="3573442"/>
          </a:xfrm>
          <a:prstGeom prst="rect">
            <a:avLst/>
          </a:prstGeom>
        </p:spPr>
      </p:pic>
      <p:sp>
        <p:nvSpPr>
          <p:cNvPr id="2" name="object 2">
            <a:extLst>
              <a:ext uri="{FF2B5EF4-FFF2-40B4-BE49-F238E27FC236}">
                <a16:creationId xmlns:a16="http://schemas.microsoft.com/office/drawing/2014/main" id="{4CAA284F-2ECD-E148-B784-8539695F9361}"/>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3">
            <a:extLst>
              <a:ext uri="{FF2B5EF4-FFF2-40B4-BE49-F238E27FC236}">
                <a16:creationId xmlns:a16="http://schemas.microsoft.com/office/drawing/2014/main" id="{96FBC5C7-3BC6-E245-977F-6D29DEE86172}"/>
              </a:ext>
            </a:extLst>
          </p:cNvPr>
          <p:cNvSpPr txBox="1">
            <a:spLocks/>
          </p:cNvSpPr>
          <p:nvPr/>
        </p:nvSpPr>
        <p:spPr>
          <a:xfrm>
            <a:off x="858945" y="989200"/>
            <a:ext cx="7805701"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1007943"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健康的に働くために会社が行うべき義務</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BC797530-64A3-8245-87C3-41400D3B0452}"/>
              </a:ext>
            </a:extLst>
          </p:cNvPr>
          <p:cNvSpPr txBox="1"/>
          <p:nvPr/>
        </p:nvSpPr>
        <p:spPr>
          <a:xfrm>
            <a:off x="819707" y="6077299"/>
            <a:ext cx="9162494" cy="1058645"/>
          </a:xfrm>
          <a:prstGeom prst="rect">
            <a:avLst/>
          </a:prstGeom>
        </p:spPr>
        <p:txBody>
          <a:bodyPr vert="horz" wrap="square" lIns="0" tIns="34121" rIns="0" bIns="0" rtlCol="0">
            <a:spAutoFit/>
          </a:bodyPr>
          <a:lstStyle/>
          <a:p>
            <a:pPr marL="71834" marR="0" lvl="0" indent="0" algn="l" defTabSz="914400" rtl="0" eaLnBrk="1" fontAlgn="auto" latinLnBrk="0" hangingPunct="1">
              <a:lnSpc>
                <a:spcPct val="100000"/>
              </a:lnSpc>
              <a:spcBef>
                <a:spcPts val="269"/>
              </a:spcBef>
              <a:spcAft>
                <a:spcPts val="0"/>
              </a:spcAft>
              <a:buClrTx/>
              <a:buSzTx/>
              <a:buFontTx/>
              <a:buNone/>
              <a:tabLst/>
              <a:defRPr/>
            </a:pP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ストレスチェックの結果を踏まえ、</a:t>
            </a: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914400" rtl="0" eaLnBrk="1" fontAlgn="auto" latinLnBrk="0" hangingPunct="1">
              <a:lnSpc>
                <a:spcPct val="100000"/>
              </a:lnSpc>
              <a:spcBef>
                <a:spcPts val="179"/>
              </a:spcBef>
              <a:spcAft>
                <a:spcPts val="0"/>
              </a:spcAft>
              <a:buClrTx/>
              <a:buSzTx/>
              <a:buFontTx/>
              <a:buNone/>
              <a:tabLst/>
              <a:defRPr/>
            </a:pP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一定の要件に該当する労働者から申出があった場合、医師による面接指導を実施すること</a:t>
            </a: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68242" marR="1682107" lvl="0" indent="-56868" algn="l" defTabSz="914400" rtl="0" eaLnBrk="1" fontAlgn="auto" latinLnBrk="0" hangingPunct="1">
              <a:lnSpc>
                <a:spcPct val="109400"/>
              </a:lnSpc>
              <a:spcBef>
                <a:spcPts val="5"/>
              </a:spcBef>
              <a:spcAft>
                <a:spcPts val="0"/>
              </a:spcAft>
              <a:buClrTx/>
              <a:buSzTx/>
              <a:buFontTx/>
              <a:buNone/>
              <a:tabLst/>
              <a:defRPr/>
            </a:pP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603"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集団分析等から、ストレスの原因となる職場環境の改善につなげること</a:t>
            </a:r>
            <a:endParaRPr kumimoji="1" lang="en-US"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endParaRPr>
          </a:p>
          <a:p>
            <a:pPr marL="68242" marR="1682107" lvl="0" indent="-56868" algn="l" defTabSz="914400" rtl="0" eaLnBrk="1" fontAlgn="auto" latinLnBrk="0" hangingPunct="1">
              <a:lnSpc>
                <a:spcPct val="109400"/>
              </a:lnSpc>
              <a:spcBef>
                <a:spcPts val="5"/>
              </a:spcBef>
              <a:spcAft>
                <a:spcPts val="0"/>
              </a:spcAft>
              <a:buClrTx/>
              <a:buSzTx/>
              <a:buFontTx/>
              <a:buNone/>
              <a:tabLst/>
              <a:defRPr/>
            </a:pPr>
            <a:r>
              <a:rPr kumimoji="1" lang="ja-JP" altLang="en-US"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も事業者の義務です。</a:t>
            </a:r>
            <a:endParaRPr kumimoji="1" lang="en-US" altLang="ja-JP"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2" name="object 12">
            <a:extLst>
              <a:ext uri="{FF2B5EF4-FFF2-40B4-BE49-F238E27FC236}">
                <a16:creationId xmlns:a16="http://schemas.microsoft.com/office/drawing/2014/main" id="{49411C18-1563-D948-BA97-F1D12671DF83}"/>
              </a:ext>
            </a:extLst>
          </p:cNvPr>
          <p:cNvSpPr txBox="1"/>
          <p:nvPr/>
        </p:nvSpPr>
        <p:spPr>
          <a:xfrm>
            <a:off x="864397" y="1557536"/>
            <a:ext cx="8954705" cy="862175"/>
          </a:xfrm>
          <a:prstGeom prst="rect">
            <a:avLst/>
          </a:prstGeom>
        </p:spPr>
        <p:txBody>
          <a:bodyPr vert="horz" wrap="square" lIns="0" tIns="63452" rIns="0" bIns="0" rtlCol="0">
            <a:spAutoFit/>
          </a:bodyPr>
          <a:lstStyle/>
          <a:p>
            <a:pPr marL="26938" marR="0" lvl="0" indent="0" algn="l" defTabSz="914400" rtl="0" eaLnBrk="1" fontAlgn="auto" latinLnBrk="0" hangingPunct="1">
              <a:lnSpc>
                <a:spcPct val="100000"/>
              </a:lnSpc>
              <a:spcBef>
                <a:spcPts val="500"/>
              </a:spcBef>
              <a:spcAft>
                <a:spcPts val="0"/>
              </a:spcAft>
              <a:buClrTx/>
              <a:buSzTx/>
              <a:buFontTx/>
              <a:buNone/>
              <a:tabLst/>
              <a:defRPr/>
            </a:pPr>
            <a:r>
              <a:rPr kumimoji="1" sz="1603"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　ストレスチェック制度</a:t>
            </a: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a:p>
            <a:pPr marL="11972" marR="4789" lvl="0" indent="14965" algn="l" defTabSz="914400" rtl="0" eaLnBrk="1" fontAlgn="auto" latinLnBrk="0" hangingPunct="1">
              <a:lnSpc>
                <a:spcPts val="1867"/>
              </a:lnSpc>
              <a:spcBef>
                <a:spcPts val="528"/>
              </a:spcBef>
              <a:spcAft>
                <a:spcPts val="0"/>
              </a:spcAft>
              <a:buClrTx/>
              <a:buSzTx/>
              <a:buFontTx/>
              <a:buNone/>
              <a:tabLst/>
              <a:defRPr/>
            </a:pP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事業者は、労働者に対して、医師、保健師等により心理的な負担の程度を把握するためにストレスチェックを行わなければなりません。</a:t>
            </a:r>
            <a:r>
              <a:rPr kumimoji="1" lang="en-US"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労働者数50人未満の事業場は当分の間努力義務</a:t>
            </a:r>
            <a:r>
              <a:rPr kumimoji="1" lang="en-US"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36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0" name="テキスト ボックス 9"/>
          <p:cNvSpPr txBox="1"/>
          <p:nvPr/>
        </p:nvSpPr>
        <p:spPr>
          <a:xfrm>
            <a:off x="9444957" y="401298"/>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1"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6-2</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4</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Tree>
    <p:extLst>
      <p:ext uri="{BB962C8B-B14F-4D97-AF65-F5344CB8AC3E}">
        <p14:creationId xmlns:p14="http://schemas.microsoft.com/office/powerpoint/2010/main" val="211658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図 47" descr="アイコン が含まれている画像&#10;&#10;自動的に生成された説明">
            <a:extLst>
              <a:ext uri="{FF2B5EF4-FFF2-40B4-BE49-F238E27FC236}">
                <a16:creationId xmlns:a16="http://schemas.microsoft.com/office/drawing/2014/main" id="{0183F488-7C20-DEBD-B20C-A273C400A38B}"/>
              </a:ext>
            </a:extLst>
          </p:cNvPr>
          <p:cNvPicPr>
            <a:picLocks noChangeAspect="1"/>
          </p:cNvPicPr>
          <p:nvPr/>
        </p:nvPicPr>
        <p:blipFill>
          <a:blip r:embed="rId2"/>
          <a:stretch>
            <a:fillRect/>
          </a:stretch>
        </p:blipFill>
        <p:spPr>
          <a:xfrm>
            <a:off x="8031286" y="3010927"/>
            <a:ext cx="2057400" cy="2921000"/>
          </a:xfrm>
          <a:prstGeom prst="rect">
            <a:avLst/>
          </a:prstGeom>
        </p:spPr>
      </p:pic>
      <p:sp>
        <p:nvSpPr>
          <p:cNvPr id="2" name="object 2">
            <a:extLst>
              <a:ext uri="{FF2B5EF4-FFF2-40B4-BE49-F238E27FC236}">
                <a16:creationId xmlns:a16="http://schemas.microsoft.com/office/drawing/2014/main" id="{5E7EE69E-7F99-A941-97E9-A0B8FF508869}"/>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3">
            <a:extLst>
              <a:ext uri="{FF2B5EF4-FFF2-40B4-BE49-F238E27FC236}">
                <a16:creationId xmlns:a16="http://schemas.microsoft.com/office/drawing/2014/main" id="{4A09F223-725A-754F-AEA6-885702F04776}"/>
              </a:ext>
            </a:extLst>
          </p:cNvPr>
          <p:cNvSpPr txBox="1">
            <a:spLocks/>
          </p:cNvSpPr>
          <p:nvPr/>
        </p:nvSpPr>
        <p:spPr>
          <a:xfrm>
            <a:off x="858945" y="989200"/>
            <a:ext cx="7349529"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1007943"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週</a:t>
            </a:r>
            <a:r>
              <a:rPr kumimoji="1" lang="en-US" altLang="ja-JP"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60</a:t>
            </a: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時間以上の雇用者比率の抑制</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CA2C42C9-5FC0-6E4E-B862-5D6CDEF1B86B}"/>
              </a:ext>
            </a:extLst>
          </p:cNvPr>
          <p:cNvSpPr txBox="1"/>
          <p:nvPr/>
        </p:nvSpPr>
        <p:spPr>
          <a:xfrm>
            <a:off x="858946" y="1601525"/>
            <a:ext cx="8879656" cy="901627"/>
          </a:xfrm>
          <a:prstGeom prst="rect">
            <a:avLst/>
          </a:prstGeom>
        </p:spPr>
        <p:txBody>
          <a:bodyPr vert="horz" wrap="square" lIns="0" tIns="16162" rIns="0" bIns="0" rtlCol="0">
            <a:spAutoFit/>
          </a:bodyPr>
          <a:lstStyle/>
          <a:p>
            <a:pPr marL="11972"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「過労死等の防止のための対策に関する大綱」（令和３年７月閣議決定）では、</a:t>
            </a:r>
            <a:r>
              <a:rPr kumimoji="1" lang="en-US" altLang="ja-JP" sz="180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2025</a:t>
            </a:r>
            <a:r>
              <a:rPr kumimoji="1" lang="ja-JP" altLang="en-US" sz="180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（令和７）年までに、週労働時間</a:t>
            </a:r>
            <a:r>
              <a:rPr kumimoji="1" lang="en-US" altLang="ja-JP" sz="180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40</a:t>
            </a:r>
            <a:r>
              <a:rPr kumimoji="1" lang="ja-JP" altLang="en-US" sz="180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時間以上の雇用者のうち、週労働時間</a:t>
            </a:r>
            <a:r>
              <a:rPr kumimoji="1" lang="en-US" altLang="ja-JP" sz="180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60</a:t>
            </a:r>
            <a:r>
              <a:rPr kumimoji="1" lang="ja-JP" altLang="en-US" sz="180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時間以上の雇用者の割合を５％以下にすることを目標にしています。</a:t>
            </a:r>
            <a:endParaRPr kumimoji="1" lang="ja-JP" altLang="en-US"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p:txBody>
      </p:sp>
      <p:sp>
        <p:nvSpPr>
          <p:cNvPr id="12" name="テキスト ボックス 11"/>
          <p:cNvSpPr txBox="1"/>
          <p:nvPr/>
        </p:nvSpPr>
        <p:spPr>
          <a:xfrm>
            <a:off x="9444957" y="401298"/>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3"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6-2</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5</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9" name="正方形/長方形 8">
            <a:extLst>
              <a:ext uri="{FF2B5EF4-FFF2-40B4-BE49-F238E27FC236}">
                <a16:creationId xmlns:a16="http://schemas.microsoft.com/office/drawing/2014/main" id="{D7B0BB4A-C5B5-8F8A-A4FD-424658F23057}"/>
              </a:ext>
            </a:extLst>
          </p:cNvPr>
          <p:cNvSpPr/>
          <p:nvPr/>
        </p:nvSpPr>
        <p:spPr>
          <a:xfrm>
            <a:off x="6821043" y="5168095"/>
            <a:ext cx="894318" cy="495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97" b="0" i="0" u="none" strike="noStrike" kern="1200" cap="none" spc="0" normalizeH="0" baseline="0" noProof="0">
              <a:ln>
                <a:noFill/>
              </a:ln>
              <a:solidFill>
                <a:prstClr val="white"/>
              </a:solidFill>
              <a:effectLst/>
              <a:uLnTx/>
              <a:uFillTx/>
              <a:latin typeface="Verdana"/>
              <a:ea typeface="ＭＳ ゴシック" panose="020B0609070205080204" pitchFamily="49" charset="-128"/>
              <a:cs typeface="+mn-cs"/>
            </a:endParaRPr>
          </a:p>
        </p:txBody>
      </p:sp>
      <p:graphicFrame>
        <p:nvGraphicFramePr>
          <p:cNvPr id="45" name="グラフ 44">
            <a:extLst>
              <a:ext uri="{FF2B5EF4-FFF2-40B4-BE49-F238E27FC236}">
                <a16:creationId xmlns:a16="http://schemas.microsoft.com/office/drawing/2014/main" id="{0BE340D2-0782-A830-FE3B-D8A2BA1D4BDD}"/>
              </a:ext>
            </a:extLst>
          </p:cNvPr>
          <p:cNvGraphicFramePr/>
          <p:nvPr/>
        </p:nvGraphicFramePr>
        <p:xfrm>
          <a:off x="858945" y="2640342"/>
          <a:ext cx="6262409" cy="3662175"/>
        </p:xfrm>
        <a:graphic>
          <a:graphicData uri="http://schemas.openxmlformats.org/drawingml/2006/chart">
            <c:chart xmlns:c="http://schemas.openxmlformats.org/drawingml/2006/chart" xmlns:r="http://schemas.openxmlformats.org/officeDocument/2006/relationships" r:id="rId3"/>
          </a:graphicData>
        </a:graphic>
      </p:graphicFrame>
      <p:sp>
        <p:nvSpPr>
          <p:cNvPr id="46" name="下矢印 45">
            <a:extLst>
              <a:ext uri="{FF2B5EF4-FFF2-40B4-BE49-F238E27FC236}">
                <a16:creationId xmlns:a16="http://schemas.microsoft.com/office/drawing/2014/main" id="{1F243540-43E8-B302-9966-09FDF2CCABD5}"/>
              </a:ext>
            </a:extLst>
          </p:cNvPr>
          <p:cNvSpPr/>
          <p:nvPr/>
        </p:nvSpPr>
        <p:spPr>
          <a:xfrm rot="18053610">
            <a:off x="7361452" y="4184031"/>
            <a:ext cx="141533" cy="1643306"/>
          </a:xfrm>
          <a:prstGeom prst="downArrow">
            <a:avLst/>
          </a:prstGeom>
          <a:solidFill>
            <a:schemeClr val="tx1"/>
          </a:solidFill>
          <a:ln>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endParaRPr>
          </a:p>
        </p:txBody>
      </p:sp>
      <p:sp>
        <p:nvSpPr>
          <p:cNvPr id="49" name="正方形/長方形 48">
            <a:extLst>
              <a:ext uri="{FF2B5EF4-FFF2-40B4-BE49-F238E27FC236}">
                <a16:creationId xmlns:a16="http://schemas.microsoft.com/office/drawing/2014/main" id="{77122CF2-D5AA-532D-66CB-0050A0904AAC}"/>
              </a:ext>
            </a:extLst>
          </p:cNvPr>
          <p:cNvSpPr/>
          <p:nvPr/>
        </p:nvSpPr>
        <p:spPr>
          <a:xfrm rot="1797238">
            <a:off x="6795642" y="4481249"/>
            <a:ext cx="168446" cy="48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a:ea typeface="ＭＳ ゴシック" panose="020B0609070205080204" pitchFamily="49" charset="-128"/>
              <a:cs typeface="+mn-cs"/>
            </a:endParaRPr>
          </a:p>
        </p:txBody>
      </p:sp>
      <p:sp>
        <p:nvSpPr>
          <p:cNvPr id="50" name="正方形/長方形 49">
            <a:extLst>
              <a:ext uri="{FF2B5EF4-FFF2-40B4-BE49-F238E27FC236}">
                <a16:creationId xmlns:a16="http://schemas.microsoft.com/office/drawing/2014/main" id="{AF5DD24A-B53E-C00E-4B70-09B580EE166C}"/>
              </a:ext>
            </a:extLst>
          </p:cNvPr>
          <p:cNvSpPr/>
          <p:nvPr/>
        </p:nvSpPr>
        <p:spPr>
          <a:xfrm rot="1797238">
            <a:off x="7062342" y="4608027"/>
            <a:ext cx="168446" cy="48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a:ea typeface="ＭＳ ゴシック" panose="020B0609070205080204" pitchFamily="49" charset="-128"/>
              <a:cs typeface="+mn-cs"/>
            </a:endParaRPr>
          </a:p>
        </p:txBody>
      </p:sp>
      <p:sp>
        <p:nvSpPr>
          <p:cNvPr id="51" name="正方形/長方形 50">
            <a:extLst>
              <a:ext uri="{FF2B5EF4-FFF2-40B4-BE49-F238E27FC236}">
                <a16:creationId xmlns:a16="http://schemas.microsoft.com/office/drawing/2014/main" id="{AE0A1312-82E1-A76D-261A-CEB1F7B50D4F}"/>
              </a:ext>
            </a:extLst>
          </p:cNvPr>
          <p:cNvSpPr/>
          <p:nvPr/>
        </p:nvSpPr>
        <p:spPr>
          <a:xfrm rot="1797238">
            <a:off x="7261910" y="4829583"/>
            <a:ext cx="168446" cy="48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a:ea typeface="ＭＳ ゴシック" panose="020B0609070205080204" pitchFamily="49" charset="-128"/>
              <a:cs typeface="+mn-cs"/>
            </a:endParaRPr>
          </a:p>
        </p:txBody>
      </p:sp>
      <p:sp>
        <p:nvSpPr>
          <p:cNvPr id="52" name="正方形/長方形 51">
            <a:extLst>
              <a:ext uri="{FF2B5EF4-FFF2-40B4-BE49-F238E27FC236}">
                <a16:creationId xmlns:a16="http://schemas.microsoft.com/office/drawing/2014/main" id="{4284A42A-FC27-CFD2-4688-4752D2D9184A}"/>
              </a:ext>
            </a:extLst>
          </p:cNvPr>
          <p:cNvSpPr/>
          <p:nvPr/>
        </p:nvSpPr>
        <p:spPr>
          <a:xfrm rot="1797238">
            <a:off x="7543251" y="4966131"/>
            <a:ext cx="168446" cy="48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a:ea typeface="ＭＳ ゴシック" panose="020B0609070205080204" pitchFamily="49" charset="-128"/>
              <a:cs typeface="+mn-cs"/>
            </a:endParaRPr>
          </a:p>
        </p:txBody>
      </p:sp>
      <p:sp>
        <p:nvSpPr>
          <p:cNvPr id="53" name="正方形/長方形 52">
            <a:extLst>
              <a:ext uri="{FF2B5EF4-FFF2-40B4-BE49-F238E27FC236}">
                <a16:creationId xmlns:a16="http://schemas.microsoft.com/office/drawing/2014/main" id="{2F0F3609-8F93-8205-FD0E-1F503314D40F}"/>
              </a:ext>
            </a:extLst>
          </p:cNvPr>
          <p:cNvSpPr/>
          <p:nvPr/>
        </p:nvSpPr>
        <p:spPr>
          <a:xfrm rot="1797238">
            <a:off x="7796673" y="5099049"/>
            <a:ext cx="168446" cy="48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a:ea typeface="ＭＳ ゴシック" panose="020B0609070205080204" pitchFamily="49" charset="-128"/>
              <a:cs typeface="+mn-cs"/>
            </a:endParaRPr>
          </a:p>
        </p:txBody>
      </p:sp>
      <p:sp>
        <p:nvSpPr>
          <p:cNvPr id="54" name="テキスト ボックス 53">
            <a:extLst>
              <a:ext uri="{FF2B5EF4-FFF2-40B4-BE49-F238E27FC236}">
                <a16:creationId xmlns:a16="http://schemas.microsoft.com/office/drawing/2014/main" id="{A6D316C8-1A66-FC74-1DE9-1D8185C498B7}"/>
              </a:ext>
            </a:extLst>
          </p:cNvPr>
          <p:cNvSpPr txBox="1"/>
          <p:nvPr/>
        </p:nvSpPr>
        <p:spPr>
          <a:xfrm>
            <a:off x="1409700" y="3679159"/>
            <a:ext cx="8681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14.0</a:t>
            </a:r>
            <a:r>
              <a:rPr kumimoji="1" lang="ja-JP" altLang="en-US" sz="12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a:t>
            </a:r>
          </a:p>
        </p:txBody>
      </p:sp>
      <p:sp>
        <p:nvSpPr>
          <p:cNvPr id="55" name="テキスト ボックス 54">
            <a:extLst>
              <a:ext uri="{FF2B5EF4-FFF2-40B4-BE49-F238E27FC236}">
                <a16:creationId xmlns:a16="http://schemas.microsoft.com/office/drawing/2014/main" id="{BE8A661B-8667-F9E0-2681-DAF838EC226C}"/>
              </a:ext>
            </a:extLst>
          </p:cNvPr>
          <p:cNvSpPr txBox="1"/>
          <p:nvPr/>
        </p:nvSpPr>
        <p:spPr>
          <a:xfrm>
            <a:off x="1843759" y="4201864"/>
            <a:ext cx="8681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13.3</a:t>
            </a:r>
            <a:r>
              <a:rPr kumimoji="1" lang="ja-JP" altLang="en-US" sz="12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a:t>
            </a:r>
          </a:p>
        </p:txBody>
      </p:sp>
      <p:sp>
        <p:nvSpPr>
          <p:cNvPr id="56" name="テキスト ボックス 55">
            <a:extLst>
              <a:ext uri="{FF2B5EF4-FFF2-40B4-BE49-F238E27FC236}">
                <a16:creationId xmlns:a16="http://schemas.microsoft.com/office/drawing/2014/main" id="{4991EF02-9D85-A343-878A-BB67E6E46CC2}"/>
              </a:ext>
            </a:extLst>
          </p:cNvPr>
          <p:cNvSpPr txBox="1"/>
          <p:nvPr/>
        </p:nvSpPr>
        <p:spPr>
          <a:xfrm>
            <a:off x="3137286" y="4340364"/>
            <a:ext cx="8681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12.1</a:t>
            </a:r>
            <a:r>
              <a:rPr kumimoji="1" lang="ja-JP" altLang="en-US" sz="12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a:t>
            </a:r>
          </a:p>
        </p:txBody>
      </p:sp>
      <p:sp>
        <p:nvSpPr>
          <p:cNvPr id="57" name="テキスト ボックス 56">
            <a:extLst>
              <a:ext uri="{FF2B5EF4-FFF2-40B4-BE49-F238E27FC236}">
                <a16:creationId xmlns:a16="http://schemas.microsoft.com/office/drawing/2014/main" id="{65AB7C7D-6D62-8F80-A0FA-A156B50E3AC7}"/>
              </a:ext>
            </a:extLst>
          </p:cNvPr>
          <p:cNvSpPr txBox="1"/>
          <p:nvPr/>
        </p:nvSpPr>
        <p:spPr>
          <a:xfrm>
            <a:off x="3862406" y="3956158"/>
            <a:ext cx="8681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11.6</a:t>
            </a:r>
            <a:r>
              <a:rPr kumimoji="1" lang="ja-JP" altLang="en-US" sz="12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a:t>
            </a:r>
          </a:p>
        </p:txBody>
      </p:sp>
      <p:sp>
        <p:nvSpPr>
          <p:cNvPr id="58" name="テキスト ボックス 57">
            <a:extLst>
              <a:ext uri="{FF2B5EF4-FFF2-40B4-BE49-F238E27FC236}">
                <a16:creationId xmlns:a16="http://schemas.microsoft.com/office/drawing/2014/main" id="{0451373C-10A9-DB40-E83A-FD9046E4F0EE}"/>
              </a:ext>
            </a:extLst>
          </p:cNvPr>
          <p:cNvSpPr txBox="1"/>
          <p:nvPr/>
        </p:nvSpPr>
        <p:spPr>
          <a:xfrm>
            <a:off x="4360760" y="4471427"/>
            <a:ext cx="8681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10.9</a:t>
            </a:r>
            <a:r>
              <a:rPr kumimoji="1" lang="ja-JP" altLang="en-US" sz="12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a:t>
            </a:r>
          </a:p>
        </p:txBody>
      </p:sp>
      <p:sp>
        <p:nvSpPr>
          <p:cNvPr id="59" name="テキスト ボックス 58">
            <a:extLst>
              <a:ext uri="{FF2B5EF4-FFF2-40B4-BE49-F238E27FC236}">
                <a16:creationId xmlns:a16="http://schemas.microsoft.com/office/drawing/2014/main" id="{8B450F6D-946E-72B0-9C43-5621C5FDFA1B}"/>
              </a:ext>
            </a:extLst>
          </p:cNvPr>
          <p:cNvSpPr txBox="1"/>
          <p:nvPr/>
        </p:nvSpPr>
        <p:spPr>
          <a:xfrm>
            <a:off x="5161508" y="4157642"/>
            <a:ext cx="8681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9.0</a:t>
            </a:r>
            <a:r>
              <a:rPr kumimoji="1" lang="ja-JP" altLang="en-US" sz="12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a:t>
            </a:r>
          </a:p>
        </p:txBody>
      </p:sp>
      <p:sp>
        <p:nvSpPr>
          <p:cNvPr id="60" name="テキスト ボックス 59">
            <a:extLst>
              <a:ext uri="{FF2B5EF4-FFF2-40B4-BE49-F238E27FC236}">
                <a16:creationId xmlns:a16="http://schemas.microsoft.com/office/drawing/2014/main" id="{CE723E1C-F53E-6F61-1375-914EDF45486A}"/>
              </a:ext>
            </a:extLst>
          </p:cNvPr>
          <p:cNvSpPr txBox="1"/>
          <p:nvPr/>
        </p:nvSpPr>
        <p:spPr>
          <a:xfrm>
            <a:off x="5724294" y="4672840"/>
            <a:ext cx="8681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8.8</a:t>
            </a:r>
            <a:r>
              <a:rPr kumimoji="1" lang="ja-JP" altLang="en-US" sz="12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a:t>
            </a:r>
          </a:p>
        </p:txBody>
      </p:sp>
      <p:sp>
        <p:nvSpPr>
          <p:cNvPr id="61" name="テキスト ボックス 60">
            <a:extLst>
              <a:ext uri="{FF2B5EF4-FFF2-40B4-BE49-F238E27FC236}">
                <a16:creationId xmlns:a16="http://schemas.microsoft.com/office/drawing/2014/main" id="{4122CD7C-FC41-8920-2063-D095CD030EDC}"/>
              </a:ext>
            </a:extLst>
          </p:cNvPr>
          <p:cNvSpPr txBox="1"/>
          <p:nvPr/>
        </p:nvSpPr>
        <p:spPr>
          <a:xfrm>
            <a:off x="6383477" y="4164160"/>
            <a:ext cx="8681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8.9</a:t>
            </a:r>
            <a:r>
              <a:rPr kumimoji="1" lang="ja-JP" altLang="en-US" sz="12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a:t>
            </a:r>
          </a:p>
        </p:txBody>
      </p:sp>
      <p:sp>
        <p:nvSpPr>
          <p:cNvPr id="62" name="テキスト ボックス 61">
            <a:extLst>
              <a:ext uri="{FF2B5EF4-FFF2-40B4-BE49-F238E27FC236}">
                <a16:creationId xmlns:a16="http://schemas.microsoft.com/office/drawing/2014/main" id="{D47C5EE6-1832-667D-6681-98E722694E70}"/>
              </a:ext>
            </a:extLst>
          </p:cNvPr>
          <p:cNvSpPr txBox="1"/>
          <p:nvPr/>
        </p:nvSpPr>
        <p:spPr>
          <a:xfrm>
            <a:off x="2612259" y="3775600"/>
            <a:ext cx="8681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Verdana"/>
                <a:ea typeface="ＭＳ ゴシック" panose="020B0609070205080204" pitchFamily="49" charset="-128"/>
                <a:cs typeface="+mn-cs"/>
              </a:rPr>
              <a:t>12.6</a:t>
            </a:r>
            <a:r>
              <a:rPr kumimoji="1" lang="ja-JP" altLang="en-US" sz="12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a:t>
            </a:r>
          </a:p>
        </p:txBody>
      </p:sp>
      <p:sp>
        <p:nvSpPr>
          <p:cNvPr id="64" name="テキスト ボックス 63">
            <a:extLst>
              <a:ext uri="{FF2B5EF4-FFF2-40B4-BE49-F238E27FC236}">
                <a16:creationId xmlns:a16="http://schemas.microsoft.com/office/drawing/2014/main" id="{E45A1306-1EB5-0E2C-4874-9CB004724FA2}"/>
              </a:ext>
            </a:extLst>
          </p:cNvPr>
          <p:cNvSpPr txBox="1"/>
          <p:nvPr/>
        </p:nvSpPr>
        <p:spPr>
          <a:xfrm>
            <a:off x="608952" y="6689756"/>
            <a:ext cx="37518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Verdana"/>
                <a:ea typeface="ＭＳ ゴシック" panose="020B0609070205080204" pitchFamily="49" charset="-128"/>
                <a:cs typeface="+mn-cs"/>
              </a:rPr>
              <a:t>資料出所：総務省「労働力調査」</a:t>
            </a:r>
          </a:p>
        </p:txBody>
      </p:sp>
    </p:spTree>
    <p:extLst>
      <p:ext uri="{BB962C8B-B14F-4D97-AF65-F5344CB8AC3E}">
        <p14:creationId xmlns:p14="http://schemas.microsoft.com/office/powerpoint/2010/main" val="1804597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DC9E57A-9942-D641-A37A-5983615E9950}"/>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3">
            <a:extLst>
              <a:ext uri="{FF2B5EF4-FFF2-40B4-BE49-F238E27FC236}">
                <a16:creationId xmlns:a16="http://schemas.microsoft.com/office/drawing/2014/main" id="{BE33E66A-7D14-5647-B32D-6A48EC8B60C5}"/>
              </a:ext>
            </a:extLst>
          </p:cNvPr>
          <p:cNvSpPr txBox="1">
            <a:spLocks/>
          </p:cNvSpPr>
          <p:nvPr/>
        </p:nvSpPr>
        <p:spPr>
          <a:xfrm>
            <a:off x="858945" y="989200"/>
            <a:ext cx="5050401"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1007943"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年次有給休暇の取得促進</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89" name="object 89">
            <a:extLst>
              <a:ext uri="{FF2B5EF4-FFF2-40B4-BE49-F238E27FC236}">
                <a16:creationId xmlns:a16="http://schemas.microsoft.com/office/drawing/2014/main" id="{C1F18143-DB7C-714F-BD31-B230ED60762B}"/>
              </a:ext>
            </a:extLst>
          </p:cNvPr>
          <p:cNvSpPr txBox="1"/>
          <p:nvPr/>
        </p:nvSpPr>
        <p:spPr>
          <a:xfrm>
            <a:off x="994480" y="1604739"/>
            <a:ext cx="8702852" cy="927014"/>
          </a:xfrm>
          <a:prstGeom prst="rect">
            <a:avLst/>
          </a:prstGeom>
        </p:spPr>
        <p:txBody>
          <a:bodyPr vert="horz" wrap="square" lIns="0" tIns="41304" rIns="0" bIns="0" rtlCol="0">
            <a:spAutoFit/>
          </a:bodyPr>
          <a:lstStyle/>
          <a:p>
            <a:pPr marL="11972"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「過労死等の防止のための対策に関する大綱」（令和３年７月閣議決定）では、</a:t>
            </a:r>
            <a:r>
              <a:rPr kumimoji="1" lang="en-US" altLang="ja-JP" sz="180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2025</a:t>
            </a:r>
            <a:r>
              <a:rPr kumimoji="1" lang="ja-JP" altLang="en-US" sz="180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（令和７）年までに、年次有給休暇取得率を</a:t>
            </a:r>
            <a:r>
              <a:rPr kumimoji="1" lang="en-US" altLang="ja-JP" sz="180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70</a:t>
            </a:r>
            <a:r>
              <a:rPr kumimoji="1" lang="ja-JP" altLang="en-US" sz="180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％以上にすることを目標にしています。</a:t>
            </a:r>
            <a:endParaRPr kumimoji="1" sz="18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p:txBody>
      </p:sp>
      <p:sp>
        <p:nvSpPr>
          <p:cNvPr id="11" name="テキスト ボックス 10"/>
          <p:cNvSpPr txBox="1"/>
          <p:nvPr/>
        </p:nvSpPr>
        <p:spPr>
          <a:xfrm>
            <a:off x="9415901" y="400684"/>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2" name="object 4">
            <a:extLst>
              <a:ext uri="{FF2B5EF4-FFF2-40B4-BE49-F238E27FC236}">
                <a16:creationId xmlns:a16="http://schemas.microsoft.com/office/drawing/2014/main" id="{94DDF144-212B-394A-B960-501165CF0E00}"/>
              </a:ext>
            </a:extLst>
          </p:cNvPr>
          <p:cNvSpPr txBox="1"/>
          <p:nvPr/>
        </p:nvSpPr>
        <p:spPr>
          <a:xfrm>
            <a:off x="8584606" y="401297"/>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6-2</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4" name="正方形/長方形 13">
            <a:extLst>
              <a:ext uri="{FF2B5EF4-FFF2-40B4-BE49-F238E27FC236}">
                <a16:creationId xmlns:a16="http://schemas.microsoft.com/office/drawing/2014/main" id="{8B3A32E2-5497-796F-7785-B86C1ECC8357}"/>
              </a:ext>
            </a:extLst>
          </p:cNvPr>
          <p:cNvSpPr/>
          <p:nvPr/>
        </p:nvSpPr>
        <p:spPr>
          <a:xfrm>
            <a:off x="594848" y="6412949"/>
            <a:ext cx="9593791" cy="865430"/>
          </a:xfrm>
          <a:prstGeom prst="rect">
            <a:avLst/>
          </a:prstGeom>
        </p:spPr>
        <p:txBody>
          <a:bodyPr wrap="square">
            <a:spAutoFit/>
          </a:bodyPr>
          <a:lstStyle/>
          <a:p>
            <a:pPr marL="11972" marR="0" lvl="0" indent="0" algn="l" defTabSz="862005" rtl="0" eaLnBrk="1" fontAlgn="auto" latinLnBrk="0" hangingPunct="1">
              <a:lnSpc>
                <a:spcPct val="100000"/>
              </a:lnSpc>
              <a:spcBef>
                <a:spcPts val="566"/>
              </a:spcBef>
              <a:spcAft>
                <a:spcPts val="0"/>
              </a:spcAft>
              <a:buClrTx/>
              <a:buSzTx/>
              <a:buFontTx/>
              <a:buNone/>
              <a:tabLst/>
              <a:defRPr/>
            </a:pPr>
            <a:r>
              <a:rPr kumimoji="1" lang="en-US" altLang="ja-JP"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※2019</a:t>
            </a:r>
            <a:r>
              <a:rPr kumimoji="1" lang="ja-JP" altLang="en-US"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年</a:t>
            </a:r>
            <a:r>
              <a:rPr kumimoji="1" lang="en-US" altLang="ja-JP"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4</a:t>
            </a:r>
            <a:r>
              <a:rPr kumimoji="1" lang="ja-JP" altLang="en-US"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月</a:t>
            </a:r>
            <a:r>
              <a:rPr kumimoji="1" lang="en-US" altLang="ja-JP"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1</a:t>
            </a:r>
            <a:r>
              <a:rPr kumimoji="1" lang="ja-JP" altLang="en-US"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日から「改正労働基準法」が施行されています。</a:t>
            </a:r>
            <a:endParaRPr kumimoji="1" lang="en-US" altLang="ja-JP"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862005" rtl="0" eaLnBrk="1" fontAlgn="auto" latinLnBrk="0" hangingPunct="1">
              <a:lnSpc>
                <a:spcPct val="100000"/>
              </a:lnSpc>
              <a:spcBef>
                <a:spcPts val="566"/>
              </a:spcBef>
              <a:spcAft>
                <a:spcPts val="0"/>
              </a:spcAft>
              <a:buClrTx/>
              <a:buSzTx/>
              <a:buFontTx/>
              <a:buNone/>
              <a:tabLst/>
              <a:defRPr/>
            </a:pPr>
            <a:r>
              <a:rPr kumimoji="1" lang="ja-JP" altLang="en-US"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全ての企業において、年</a:t>
            </a:r>
            <a:r>
              <a:rPr kumimoji="1" lang="en-US" altLang="ja-JP"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10</a:t>
            </a:r>
            <a:r>
              <a:rPr kumimoji="1" lang="ja-JP" altLang="en-US"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日以上の年次有給休暇が付与される労働者に対して、年次有給休暇の日数のうち年５日については、使用者が時季を指定して取得させることが義務付けられました（労働基準法第</a:t>
            </a:r>
            <a:r>
              <a:rPr kumimoji="1" lang="en-US" altLang="ja-JP"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39</a:t>
            </a:r>
            <a:r>
              <a:rPr kumimoji="1" lang="ja-JP" altLang="en-US"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条）。</a:t>
            </a:r>
            <a:endParaRPr kumimoji="1" lang="en-US" altLang="ja-JP"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pic>
        <p:nvPicPr>
          <p:cNvPr id="9" name="図 8">
            <a:extLst>
              <a:ext uri="{FF2B5EF4-FFF2-40B4-BE49-F238E27FC236}">
                <a16:creationId xmlns:a16="http://schemas.microsoft.com/office/drawing/2014/main" id="{C7636920-EE67-BD82-B299-634F94566C17}"/>
              </a:ext>
            </a:extLst>
          </p:cNvPr>
          <p:cNvPicPr>
            <a:picLocks noChangeAspect="1"/>
          </p:cNvPicPr>
          <p:nvPr/>
        </p:nvPicPr>
        <p:blipFill>
          <a:blip r:embed="rId2"/>
          <a:stretch>
            <a:fillRect/>
          </a:stretch>
        </p:blipFill>
        <p:spPr>
          <a:xfrm>
            <a:off x="879822" y="2708790"/>
            <a:ext cx="8944140" cy="3563930"/>
          </a:xfrm>
          <a:prstGeom prst="rect">
            <a:avLst/>
          </a:prstGeom>
        </p:spPr>
      </p:pic>
    </p:spTree>
    <p:extLst>
      <p:ext uri="{BB962C8B-B14F-4D97-AF65-F5344CB8AC3E}">
        <p14:creationId xmlns:p14="http://schemas.microsoft.com/office/powerpoint/2010/main" val="1878836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8">
            <a:extLst>
              <a:ext uri="{FF2B5EF4-FFF2-40B4-BE49-F238E27FC236}">
                <a16:creationId xmlns:a16="http://schemas.microsoft.com/office/drawing/2014/main" id="{52C06272-2332-8D4A-9408-48ED00B6BA7F}"/>
              </a:ext>
            </a:extLst>
          </p:cNvPr>
          <p:cNvSpPr/>
          <p:nvPr/>
        </p:nvSpPr>
        <p:spPr>
          <a:xfrm>
            <a:off x="907709" y="1107479"/>
            <a:ext cx="8894096" cy="5642465"/>
          </a:xfrm>
          <a:prstGeom prst="roundRect">
            <a:avLst>
              <a:gd name="adj" fmla="val 4008"/>
            </a:avLst>
          </a:prstGeom>
          <a:solidFill>
            <a:srgbClr val="D5EAD8"/>
          </a:solidFill>
          <a:ln w="15875">
            <a:noFill/>
          </a:ln>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4" name="object 4">
            <a:extLst>
              <a:ext uri="{FF2B5EF4-FFF2-40B4-BE49-F238E27FC236}">
                <a16:creationId xmlns:a16="http://schemas.microsoft.com/office/drawing/2014/main" id="{F170CF33-5ECE-F34B-BEB4-8AB9BF4A99B3}"/>
              </a:ext>
            </a:extLst>
          </p:cNvPr>
          <p:cNvSpPr txBox="1">
            <a:spLocks/>
          </p:cNvSpPr>
          <p:nvPr/>
        </p:nvSpPr>
        <p:spPr>
          <a:xfrm>
            <a:off x="1189134" y="1689575"/>
            <a:ext cx="8422596" cy="1100830"/>
          </a:xfrm>
          <a:prstGeom prst="rect">
            <a:avLst/>
          </a:prstGeom>
        </p:spPr>
        <p:txBody>
          <a:bodyPr vert="horz" wrap="square" lIns="0" tIns="14367"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ctr" defTabSz="950188" rtl="0" eaLnBrk="1" fontAlgn="auto" latinLnBrk="0" hangingPunct="1">
              <a:lnSpc>
                <a:spcPct val="100000"/>
              </a:lnSpc>
              <a:spcBef>
                <a:spcPts val="113"/>
              </a:spcBef>
              <a:spcAft>
                <a:spcPts val="0"/>
              </a:spcAft>
              <a:buClrTx/>
              <a:buSzTx/>
              <a:buFontTx/>
              <a:buNone/>
              <a:tabLst/>
              <a:defRPr/>
            </a:pPr>
            <a:r>
              <a:rPr kumimoji="1" lang="ja-JP" altLang="en-US" sz="3488"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業務における心理的負荷による</a:t>
            </a:r>
            <a:endParaRPr kumimoji="1" lang="en-US" altLang="ja-JP" sz="3488"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a:p>
            <a:pPr marL="11972" marR="0" lvl="0" indent="0" algn="ctr" defTabSz="950188" rtl="0" eaLnBrk="1" fontAlgn="auto" latinLnBrk="0" hangingPunct="1">
              <a:lnSpc>
                <a:spcPct val="100000"/>
              </a:lnSpc>
              <a:spcBef>
                <a:spcPts val="113"/>
              </a:spcBef>
              <a:spcAft>
                <a:spcPts val="0"/>
              </a:spcAft>
              <a:buClrTx/>
              <a:buSzTx/>
              <a:buFontTx/>
              <a:buNone/>
              <a:tabLst/>
              <a:defRPr/>
            </a:pPr>
            <a:r>
              <a:rPr kumimoji="1" lang="ja-JP" altLang="en-US" sz="3488"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精神障害と自殺</a:t>
            </a:r>
            <a:endParaRPr kumimoji="1" lang="ja-JP" altLang="en-US" sz="348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D33A0E36-B38F-3B43-9918-D0A90D27D0A1}"/>
              </a:ext>
            </a:extLst>
          </p:cNvPr>
          <p:cNvSpPr txBox="1"/>
          <p:nvPr/>
        </p:nvSpPr>
        <p:spPr>
          <a:xfrm>
            <a:off x="1305036" y="3012207"/>
            <a:ext cx="8099443" cy="3151090"/>
          </a:xfrm>
          <a:prstGeom prst="rect">
            <a:avLst/>
          </a:prstGeom>
        </p:spPr>
        <p:txBody>
          <a:bodyPr vert="horz" wrap="square" lIns="0" tIns="11972" rIns="0" bIns="0" rtlCol="0">
            <a:spAutoFit/>
          </a:bodyPr>
          <a:lstStyle/>
          <a:p>
            <a:pPr marL="11972" marR="4789" lvl="0" indent="10176" algn="l" defTabSz="862005" rtl="0" eaLnBrk="1" fontAlgn="auto" latinLnBrk="0" hangingPunct="1">
              <a:lnSpc>
                <a:spcPct val="123300"/>
              </a:lnSpc>
              <a:spcBef>
                <a:spcPts val="94"/>
              </a:spcBef>
              <a:spcAft>
                <a:spcPts val="0"/>
              </a:spcAft>
              <a:buClrTx/>
              <a:buSzTx/>
              <a:buFontTx/>
              <a:buNone/>
              <a:tabLst/>
              <a:defRPr/>
            </a:pPr>
            <a:r>
              <a:rPr kumimoji="1" sz="2828" b="0" i="0" u="none" strike="noStrike" kern="1200" cap="none" spc="-28"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2828" b="0" i="0" u="none" strike="noStrike" kern="1200" cap="none" spc="-28"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業務に</a:t>
            </a:r>
            <a:r>
              <a:rPr kumimoji="1" lang="ja-JP" altLang="en-US" sz="2828" b="0" i="0" u="none" strike="noStrike" kern="1200" cap="none" spc="-28"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よ</a:t>
            </a:r>
            <a:r>
              <a:rPr kumimoji="1" sz="2828" b="0" i="0" u="none" strike="noStrike" kern="1200" cap="none" spc="-28"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る強い心理的負荷</a:t>
            </a:r>
            <a:r>
              <a:rPr kumimoji="1" lang="ja-JP" altLang="en-US" sz="2828" b="0" i="0" u="none" strike="noStrike" kern="1200" cap="none" spc="-28"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（過度の長時間労働やハラスメント等）</a:t>
            </a:r>
            <a:r>
              <a:rPr kumimoji="1" sz="2828" b="0" i="0" u="none" strike="noStrike" kern="1200" cap="none" spc="-28"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によ</a:t>
            </a:r>
            <a:r>
              <a:rPr kumimoji="1" lang="ja-JP" altLang="en-US" sz="2828" b="0" i="0" u="none" strike="noStrike" kern="1200" cap="none" spc="-28"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って</a:t>
            </a:r>
            <a:r>
              <a:rPr kumimoji="1" sz="2828" b="0" i="0" u="none" strike="noStrike" kern="1200" cap="none" spc="-28"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精神障害</a:t>
            </a:r>
            <a:r>
              <a:rPr kumimoji="1" lang="ja-JP" altLang="en-US" sz="2828" b="0" i="0" u="none" strike="noStrike" kern="1200" cap="none" spc="-28"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を発症した人は</a:t>
            </a:r>
            <a:r>
              <a:rPr kumimoji="1" sz="2828" b="0" i="0" u="none" strike="noStrike" kern="1200" cap="none" spc="-28"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sz="2828"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正常</a:t>
            </a:r>
            <a:r>
              <a:rPr kumimoji="1" lang="ja-JP" altLang="en-US" sz="282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な</a:t>
            </a:r>
            <a:r>
              <a:rPr kumimoji="1" sz="2828"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認識、行為選択能力や自殺行為を思いとどまる精神的抑制力が著しく阻害され、自殺に至る場合があるとされています</a:t>
            </a:r>
            <a:r>
              <a:rPr kumimoji="1" sz="282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lang="ja-JP" altLang="en-US" sz="282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この場合、その死亡は原則として労災認定されます。</a:t>
            </a:r>
            <a:endParaRPr kumimoji="1" sz="282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9" name="テキスト ボックス 8"/>
          <p:cNvSpPr txBox="1"/>
          <p:nvPr/>
        </p:nvSpPr>
        <p:spPr>
          <a:xfrm>
            <a:off x="9444957" y="401298"/>
            <a:ext cx="689612" cy="266355"/>
          </a:xfrm>
          <a:prstGeom prst="rect">
            <a:avLst/>
          </a:prstGeom>
          <a:noFill/>
        </p:spPr>
        <p:txBody>
          <a:bodyPr wrap="none" rtlCol="0">
            <a:spAutoFit/>
          </a:bodyPr>
          <a:lstStyle/>
          <a:p>
            <a:pPr marL="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0"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6-2</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7</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Tree>
    <p:extLst>
      <p:ext uri="{BB962C8B-B14F-4D97-AF65-F5344CB8AC3E}">
        <p14:creationId xmlns:p14="http://schemas.microsoft.com/office/powerpoint/2010/main" val="1771754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40AA01D-89A6-874E-803F-95B035FCA4C7}"/>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3">
            <a:extLst>
              <a:ext uri="{FF2B5EF4-FFF2-40B4-BE49-F238E27FC236}">
                <a16:creationId xmlns:a16="http://schemas.microsoft.com/office/drawing/2014/main" id="{1AE02D9C-F4FF-9D45-8582-1447B0F84DBB}"/>
              </a:ext>
            </a:extLst>
          </p:cNvPr>
          <p:cNvSpPr txBox="1">
            <a:spLocks/>
          </p:cNvSpPr>
          <p:nvPr/>
        </p:nvSpPr>
        <p:spPr>
          <a:xfrm>
            <a:off x="858944" y="989200"/>
            <a:ext cx="8429107"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1007943"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○○ハラスメントが心身の健康を損なう元凶になる</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6148C481-89F3-5C49-AAF2-6F2ACC9373D6}"/>
              </a:ext>
            </a:extLst>
          </p:cNvPr>
          <p:cNvSpPr txBox="1"/>
          <p:nvPr/>
        </p:nvSpPr>
        <p:spPr>
          <a:xfrm>
            <a:off x="879828" y="1694148"/>
            <a:ext cx="9147075" cy="5110639"/>
          </a:xfrm>
          <a:prstGeom prst="rect">
            <a:avLst/>
          </a:prstGeom>
        </p:spPr>
        <p:txBody>
          <a:bodyPr vert="horz" wrap="square" lIns="0" tIns="101164" rIns="0" bIns="0" rtlCol="0">
            <a:spAutoFit/>
          </a:bodyPr>
          <a:lstStyle/>
          <a:p>
            <a:pPr marL="11972" marR="0" lvl="0" indent="0" algn="l" defTabSz="914400" rtl="0" eaLnBrk="1" fontAlgn="auto" latinLnBrk="0" hangingPunct="1">
              <a:lnSpc>
                <a:spcPct val="100000"/>
              </a:lnSpc>
              <a:spcBef>
                <a:spcPts val="796"/>
              </a:spcBef>
              <a:spcAft>
                <a:spcPts val="0"/>
              </a:spcAft>
              <a:buClrTx/>
              <a:buSzTx/>
              <a:buFontTx/>
              <a:buNone/>
              <a:tabLst/>
              <a:defRPr/>
            </a:pPr>
            <a:r>
              <a:rPr kumimoji="1"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最近「○○ハラスメント」という言葉が働く場で聞かれることが多くなってきました。</a:t>
            </a:r>
            <a:endPar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914400" rtl="0" eaLnBrk="1" fontAlgn="auto" latinLnBrk="0" hangingPunct="1">
              <a:lnSpc>
                <a:spcPct val="100000"/>
              </a:lnSpc>
              <a:spcBef>
                <a:spcPts val="632"/>
              </a:spcBef>
              <a:spcAft>
                <a:spcPts val="0"/>
              </a:spcAft>
              <a:buClrTx/>
              <a:buSzTx/>
              <a:buFontTx/>
              <a:buNone/>
              <a:tabLst/>
              <a:defRPr/>
            </a:pP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※「Harassment </a:t>
            </a:r>
            <a:r>
              <a:rPr kumimoji="1" lang="en-US" altLang="ja-JP"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ハラスメント</a:t>
            </a:r>
            <a:r>
              <a:rPr kumimoji="1" lang="en-US" altLang="ja-JP"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」とは「悩ますこと、嫌がらせ」という意味</a:t>
            </a: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249622" marR="0" lvl="0" indent="-237650" algn="l" defTabSz="914400" rtl="0" eaLnBrk="1" fontAlgn="auto" latinLnBrk="0" hangingPunct="1">
              <a:lnSpc>
                <a:spcPct val="100000"/>
              </a:lnSpc>
              <a:spcBef>
                <a:spcPts val="2022"/>
              </a:spcBef>
              <a:spcAft>
                <a:spcPts val="0"/>
              </a:spcAft>
              <a:buClrTx/>
              <a:buSzPct val="94871"/>
              <a:buFontTx/>
              <a:buChar char="○"/>
              <a:tabLst>
                <a:tab pos="250221" algn="l"/>
              </a:tabLst>
              <a:defRPr/>
            </a:pPr>
            <a:r>
              <a:rPr kumimoji="1"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セクシュアルハラスメント</a:t>
            </a:r>
            <a:endPar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256207" marR="5986" lvl="0" indent="6585" algn="just" defTabSz="914400" rtl="0" eaLnBrk="1" fontAlgn="auto" latinLnBrk="0" hangingPunct="1">
              <a:lnSpc>
                <a:spcPts val="2687"/>
              </a:lnSpc>
              <a:spcBef>
                <a:spcPts val="170"/>
              </a:spcBef>
              <a:spcAft>
                <a:spcPts val="0"/>
              </a:spcAft>
              <a:buClrTx/>
              <a:buSzTx/>
              <a:buFontTx/>
              <a:buNone/>
              <a:tabLst/>
              <a:defRPr/>
            </a:pPr>
            <a:r>
              <a:rPr kumimoji="1"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職場において、労働者の意に反する性的な言動が行われ、それを拒否したり抵抗したりすることによって解雇、降格、減給などの不利益を受けることや、性的な言動が行われることで職場の環境が不快なものとなったため、労働者の能力の発揮に重大な悪影響が生じることをいいます。</a:t>
            </a:r>
            <a:endPar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249622" marR="0" lvl="0" indent="-237650" algn="l" defTabSz="914400" rtl="0" eaLnBrk="1" fontAlgn="auto" latinLnBrk="0" hangingPunct="1">
              <a:lnSpc>
                <a:spcPct val="100000"/>
              </a:lnSpc>
              <a:spcBef>
                <a:spcPts val="1720"/>
              </a:spcBef>
              <a:spcAft>
                <a:spcPts val="0"/>
              </a:spcAft>
              <a:buClrTx/>
              <a:buSzPct val="94871"/>
              <a:buFontTx/>
              <a:buChar char="○"/>
              <a:tabLst>
                <a:tab pos="250221" algn="l"/>
              </a:tabLst>
              <a:defRPr/>
            </a:pPr>
            <a:r>
              <a:rPr kumimoji="1"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パワーハラスメント</a:t>
            </a:r>
            <a:endPar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258601" marR="4789" lvl="0" indent="4190" algn="just" defTabSz="914400" rtl="0" eaLnBrk="1" fontAlgn="auto" latinLnBrk="0" hangingPunct="1">
              <a:lnSpc>
                <a:spcPts val="2687"/>
              </a:lnSpc>
              <a:spcBef>
                <a:spcPts val="174"/>
              </a:spcBef>
              <a:spcAft>
                <a:spcPts val="0"/>
              </a:spcAft>
              <a:buClrTx/>
              <a:buSzTx/>
              <a:buFontTx/>
              <a:buNone/>
              <a:tabLst/>
              <a:defRPr/>
            </a:pPr>
            <a:r>
              <a:rPr kumimoji="1"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lang="ja-JP" altLang="en-US"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職場において行われる①優越的な関係を背景とした言動であって、②業務上必要かつ相当な範囲を超えたものにより、③労働者の就業環境が害されるものであり、①から③までの</a:t>
            </a:r>
            <a:r>
              <a:rPr kumimoji="1" lang="en-US" altLang="ja-JP"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3</a:t>
            </a:r>
            <a:r>
              <a:rPr kumimoji="1" lang="ja-JP" altLang="en-US"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つの要素を全て満たすものをいいます。</a:t>
            </a:r>
            <a:endPar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0" marR="0" lvl="0" indent="0" algn="l" defTabSz="914400" rtl="0" eaLnBrk="1" fontAlgn="auto" latinLnBrk="0" hangingPunct="1">
              <a:lnSpc>
                <a:spcPct val="100000"/>
              </a:lnSpc>
              <a:spcBef>
                <a:spcPts val="38"/>
              </a:spcBef>
              <a:spcAft>
                <a:spcPts val="0"/>
              </a:spcAft>
              <a:buClrTx/>
              <a:buSzTx/>
              <a:buFontTx/>
              <a:buNone/>
              <a:tabLst/>
              <a:defRPr/>
            </a:pPr>
            <a:endParaRPr kumimoji="1" sz="315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Times New Roman"/>
            </a:endParaRPr>
          </a:p>
          <a:p>
            <a:pPr marL="11972" marR="1103247" lvl="0" indent="0" algn="l" defTabSz="914400" rtl="0" eaLnBrk="1" fontAlgn="auto" latinLnBrk="0" hangingPunct="1">
              <a:lnSpc>
                <a:spcPct val="1163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ハラスメント</a:t>
            </a:r>
            <a:r>
              <a:rPr kumimoji="1" sz="12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対策についての総合情報サイト「あかるい職場応援団」</a:t>
            </a:r>
            <a:endParaRPr kumimoji="1" lang="en-US" altLang="ja-JP" sz="12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hlinkClick r:id="" action="ppaction://noaction"/>
            </a:endParaRPr>
          </a:p>
          <a:p>
            <a:pPr marL="11972" marR="1103247" lvl="0" indent="0" algn="l" defTabSz="914400" rtl="0" eaLnBrk="1" fontAlgn="auto" latinLnBrk="0" hangingPunct="1">
              <a:lnSpc>
                <a:spcPct val="1163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https://www.no-harassment.mhlw.go.jp/ </a:t>
            </a:r>
          </a:p>
        </p:txBody>
      </p:sp>
      <p:sp>
        <p:nvSpPr>
          <p:cNvPr id="8" name="テキスト ボックス 7"/>
          <p:cNvSpPr txBox="1"/>
          <p:nvPr/>
        </p:nvSpPr>
        <p:spPr>
          <a:xfrm>
            <a:off x="9444957" y="401298"/>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9"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6-2</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8</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Tree>
    <p:extLst>
      <p:ext uri="{BB962C8B-B14F-4D97-AF65-F5344CB8AC3E}">
        <p14:creationId xmlns:p14="http://schemas.microsoft.com/office/powerpoint/2010/main" val="3501820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C44B990-6B8B-1243-AF8F-B53A2E53D1A6}"/>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4" name="object 3">
            <a:extLst>
              <a:ext uri="{FF2B5EF4-FFF2-40B4-BE49-F238E27FC236}">
                <a16:creationId xmlns:a16="http://schemas.microsoft.com/office/drawing/2014/main" id="{57E33FCF-702C-7848-AB7F-9D8E243CA3DD}"/>
              </a:ext>
            </a:extLst>
          </p:cNvPr>
          <p:cNvSpPr txBox="1">
            <a:spLocks/>
          </p:cNvSpPr>
          <p:nvPr/>
        </p:nvSpPr>
        <p:spPr>
          <a:xfrm>
            <a:off x="851461" y="989200"/>
            <a:ext cx="8682874"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1007943"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セクハラってどんなことを指すの？</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6" name="object 5">
            <a:extLst>
              <a:ext uri="{FF2B5EF4-FFF2-40B4-BE49-F238E27FC236}">
                <a16:creationId xmlns:a16="http://schemas.microsoft.com/office/drawing/2014/main" id="{66B53A66-BC76-4B46-B8B5-4EA0AFD72235}"/>
              </a:ext>
            </a:extLst>
          </p:cNvPr>
          <p:cNvSpPr/>
          <p:nvPr/>
        </p:nvSpPr>
        <p:spPr>
          <a:xfrm>
            <a:off x="891801" y="2770375"/>
            <a:ext cx="8908462" cy="416032"/>
          </a:xfrm>
          <a:custGeom>
            <a:avLst/>
            <a:gdLst/>
            <a:ahLst/>
            <a:cxnLst/>
            <a:rect l="l" t="t" r="r" b="b"/>
            <a:pathLst>
              <a:path w="9450070" h="441325">
                <a:moveTo>
                  <a:pt x="9323997" y="0"/>
                </a:moveTo>
                <a:lnTo>
                  <a:pt x="125996" y="0"/>
                </a:lnTo>
                <a:lnTo>
                  <a:pt x="53154" y="1968"/>
                </a:lnTo>
                <a:lnTo>
                  <a:pt x="15749" y="15749"/>
                </a:lnTo>
                <a:lnTo>
                  <a:pt x="1968" y="53154"/>
                </a:lnTo>
                <a:lnTo>
                  <a:pt x="0" y="125996"/>
                </a:lnTo>
                <a:lnTo>
                  <a:pt x="0" y="314998"/>
                </a:lnTo>
                <a:lnTo>
                  <a:pt x="1968" y="387847"/>
                </a:lnTo>
                <a:lnTo>
                  <a:pt x="15749" y="425256"/>
                </a:lnTo>
                <a:lnTo>
                  <a:pt x="53154" y="439038"/>
                </a:lnTo>
                <a:lnTo>
                  <a:pt x="125996" y="441007"/>
                </a:lnTo>
                <a:lnTo>
                  <a:pt x="9323997" y="441007"/>
                </a:lnTo>
                <a:lnTo>
                  <a:pt x="9396838" y="439038"/>
                </a:lnTo>
                <a:lnTo>
                  <a:pt x="9434244" y="425256"/>
                </a:lnTo>
                <a:lnTo>
                  <a:pt x="9448025" y="387847"/>
                </a:lnTo>
                <a:lnTo>
                  <a:pt x="9449993" y="314998"/>
                </a:lnTo>
                <a:lnTo>
                  <a:pt x="9449993" y="125996"/>
                </a:lnTo>
                <a:lnTo>
                  <a:pt x="9448025" y="53154"/>
                </a:lnTo>
                <a:lnTo>
                  <a:pt x="9434244" y="15749"/>
                </a:lnTo>
                <a:lnTo>
                  <a:pt x="9396838" y="1968"/>
                </a:lnTo>
                <a:lnTo>
                  <a:pt x="9323997" y="0"/>
                </a:lnTo>
                <a:close/>
              </a:path>
            </a:pathLst>
          </a:custGeom>
          <a:solidFill>
            <a:srgbClr val="93959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7" name="object 6">
            <a:extLst>
              <a:ext uri="{FF2B5EF4-FFF2-40B4-BE49-F238E27FC236}">
                <a16:creationId xmlns:a16="http://schemas.microsoft.com/office/drawing/2014/main" id="{644638AD-52F3-2946-9DC7-552EACB15F28}"/>
              </a:ext>
            </a:extLst>
          </p:cNvPr>
          <p:cNvSpPr txBox="1"/>
          <p:nvPr/>
        </p:nvSpPr>
        <p:spPr>
          <a:xfrm>
            <a:off x="879827" y="1554493"/>
            <a:ext cx="9217899" cy="1094714"/>
          </a:xfrm>
          <a:prstGeom prst="rect">
            <a:avLst/>
          </a:prstGeom>
        </p:spPr>
        <p:txBody>
          <a:bodyPr vert="horz" wrap="square" lIns="0" tIns="95178" rIns="0" bIns="0" rtlCol="0">
            <a:spAutoFit/>
          </a:bodyPr>
          <a:lstStyle/>
          <a:p>
            <a:pPr marL="11972" marR="0" lvl="0" indent="0" algn="l" defTabSz="914400" rtl="0" eaLnBrk="1" fontAlgn="auto" latinLnBrk="0" hangingPunct="1">
              <a:lnSpc>
                <a:spcPct val="100000"/>
              </a:lnSpc>
              <a:spcBef>
                <a:spcPts val="749"/>
              </a:spcBef>
              <a:spcAft>
                <a:spcPts val="0"/>
              </a:spcAft>
              <a:buClrTx/>
              <a:buSzTx/>
              <a:buFontTx/>
              <a:buNone/>
              <a:tabLst/>
              <a:defRPr/>
            </a:pPr>
            <a:r>
              <a:rPr kumimoji="1" sz="198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男女雇用機会均等法では、セクシュアルハラスメントの形態を定義しています。</a:t>
            </a:r>
            <a:endParaRPr kumimoji="1" sz="198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914400" rtl="0" eaLnBrk="1" fontAlgn="auto" latinLnBrk="0" hangingPunct="1">
              <a:lnSpc>
                <a:spcPct val="100000"/>
              </a:lnSpc>
              <a:spcBef>
                <a:spcPts val="646"/>
              </a:spcBef>
              <a:spcAft>
                <a:spcPts val="0"/>
              </a:spcAft>
              <a:buClrTx/>
              <a:buSzTx/>
              <a:buFontTx/>
              <a:buNone/>
              <a:tabLst>
                <a:tab pos="2800020" algn="l"/>
              </a:tabLst>
              <a:defRPr/>
            </a:pPr>
            <a:r>
              <a:rPr kumimoji="1"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ハラスメント２形態</a:t>
            </a:r>
            <a:r>
              <a:rPr kumimoji="1" lang="en-US" altLang="ja-JP"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対価型セクシュアルハラスメント　</a:t>
            </a:r>
            <a:endPar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7483" marR="0" lvl="1" indent="0" algn="l" defTabSz="914400" rtl="0" eaLnBrk="1" fontAlgn="auto" latinLnBrk="0" hangingPunct="1">
              <a:lnSpc>
                <a:spcPct val="100000"/>
              </a:lnSpc>
              <a:spcBef>
                <a:spcPts val="363"/>
              </a:spcBef>
              <a:spcAft>
                <a:spcPts val="0"/>
              </a:spcAft>
              <a:buClrTx/>
              <a:buSzTx/>
              <a:buFontTx/>
              <a:buNone/>
              <a:tabLst>
                <a:tab pos="2800020" algn="l"/>
              </a:tabLst>
              <a:defRPr/>
            </a:pPr>
            <a:r>
              <a:rPr kumimoji="1" lang="ja-JP" altLang="en-US"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lang="en-US" altLang="ja-JP"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環境型セクシュアルハラスメント</a:t>
            </a:r>
            <a:endPar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8" name="object 7">
            <a:extLst>
              <a:ext uri="{FF2B5EF4-FFF2-40B4-BE49-F238E27FC236}">
                <a16:creationId xmlns:a16="http://schemas.microsoft.com/office/drawing/2014/main" id="{2CAC3FA4-DF5B-224C-B109-B5780FF488B7}"/>
              </a:ext>
            </a:extLst>
          </p:cNvPr>
          <p:cNvSpPr/>
          <p:nvPr/>
        </p:nvSpPr>
        <p:spPr>
          <a:xfrm>
            <a:off x="891809" y="3898783"/>
            <a:ext cx="3563504" cy="594416"/>
          </a:xfrm>
          <a:custGeom>
            <a:avLst/>
            <a:gdLst/>
            <a:ahLst/>
            <a:cxnLst/>
            <a:rect l="l" t="t" r="r" b="b"/>
            <a:pathLst>
              <a:path w="3780154" h="630554">
                <a:moveTo>
                  <a:pt x="3653993" y="0"/>
                </a:moveTo>
                <a:lnTo>
                  <a:pt x="125996" y="0"/>
                </a:lnTo>
                <a:lnTo>
                  <a:pt x="53154" y="1968"/>
                </a:lnTo>
                <a:lnTo>
                  <a:pt x="15749" y="15749"/>
                </a:lnTo>
                <a:lnTo>
                  <a:pt x="1968" y="53154"/>
                </a:lnTo>
                <a:lnTo>
                  <a:pt x="0" y="125996"/>
                </a:lnTo>
                <a:lnTo>
                  <a:pt x="0" y="503999"/>
                </a:lnTo>
                <a:lnTo>
                  <a:pt x="1968" y="576841"/>
                </a:lnTo>
                <a:lnTo>
                  <a:pt x="15749" y="614246"/>
                </a:lnTo>
                <a:lnTo>
                  <a:pt x="53154" y="628027"/>
                </a:lnTo>
                <a:lnTo>
                  <a:pt x="125996" y="629996"/>
                </a:lnTo>
                <a:lnTo>
                  <a:pt x="3653993" y="629996"/>
                </a:lnTo>
                <a:lnTo>
                  <a:pt x="3726842" y="628027"/>
                </a:lnTo>
                <a:lnTo>
                  <a:pt x="3764251" y="614246"/>
                </a:lnTo>
                <a:lnTo>
                  <a:pt x="3778033" y="576841"/>
                </a:lnTo>
                <a:lnTo>
                  <a:pt x="3780002" y="503999"/>
                </a:lnTo>
                <a:lnTo>
                  <a:pt x="3780002" y="125996"/>
                </a:lnTo>
                <a:lnTo>
                  <a:pt x="3778033" y="53154"/>
                </a:lnTo>
                <a:lnTo>
                  <a:pt x="3764251" y="15749"/>
                </a:lnTo>
                <a:lnTo>
                  <a:pt x="3726842" y="1968"/>
                </a:lnTo>
                <a:lnTo>
                  <a:pt x="3653993" y="0"/>
                </a:lnTo>
                <a:close/>
              </a:path>
            </a:pathLst>
          </a:custGeom>
          <a:solidFill>
            <a:srgbClr val="FFFD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9" name="object 8">
            <a:extLst>
              <a:ext uri="{FF2B5EF4-FFF2-40B4-BE49-F238E27FC236}">
                <a16:creationId xmlns:a16="http://schemas.microsoft.com/office/drawing/2014/main" id="{7628E273-E245-C14C-8CFD-4D37DC773B19}"/>
              </a:ext>
            </a:extLst>
          </p:cNvPr>
          <p:cNvSpPr/>
          <p:nvPr/>
        </p:nvSpPr>
        <p:spPr>
          <a:xfrm>
            <a:off x="891809" y="3898783"/>
            <a:ext cx="3563504" cy="594416"/>
          </a:xfrm>
          <a:custGeom>
            <a:avLst/>
            <a:gdLst/>
            <a:ahLst/>
            <a:cxnLst/>
            <a:rect l="l" t="t" r="r" b="b"/>
            <a:pathLst>
              <a:path w="3780154" h="630554">
                <a:moveTo>
                  <a:pt x="125996" y="0"/>
                </a:moveTo>
                <a:lnTo>
                  <a:pt x="53154" y="1968"/>
                </a:lnTo>
                <a:lnTo>
                  <a:pt x="15749" y="15749"/>
                </a:lnTo>
                <a:lnTo>
                  <a:pt x="1968" y="53154"/>
                </a:lnTo>
                <a:lnTo>
                  <a:pt x="0" y="125996"/>
                </a:lnTo>
                <a:lnTo>
                  <a:pt x="0" y="503999"/>
                </a:lnTo>
                <a:lnTo>
                  <a:pt x="1968" y="576841"/>
                </a:lnTo>
                <a:lnTo>
                  <a:pt x="15749" y="614246"/>
                </a:lnTo>
                <a:lnTo>
                  <a:pt x="53154" y="628027"/>
                </a:lnTo>
                <a:lnTo>
                  <a:pt x="125996" y="629996"/>
                </a:lnTo>
                <a:lnTo>
                  <a:pt x="3653993" y="629996"/>
                </a:lnTo>
                <a:lnTo>
                  <a:pt x="3726842" y="628027"/>
                </a:lnTo>
                <a:lnTo>
                  <a:pt x="3764251" y="614246"/>
                </a:lnTo>
                <a:lnTo>
                  <a:pt x="3778033" y="576841"/>
                </a:lnTo>
                <a:lnTo>
                  <a:pt x="3780002" y="503999"/>
                </a:lnTo>
                <a:lnTo>
                  <a:pt x="3780002" y="125996"/>
                </a:lnTo>
                <a:lnTo>
                  <a:pt x="3778033" y="53154"/>
                </a:lnTo>
                <a:lnTo>
                  <a:pt x="3764251" y="15749"/>
                </a:lnTo>
                <a:lnTo>
                  <a:pt x="3726842" y="1968"/>
                </a:lnTo>
                <a:lnTo>
                  <a:pt x="3653993" y="0"/>
                </a:lnTo>
                <a:lnTo>
                  <a:pt x="125996" y="0"/>
                </a:lnTo>
                <a:close/>
              </a:path>
            </a:pathLst>
          </a:custGeom>
          <a:ln w="15748">
            <a:solidFill>
              <a:srgbClr val="00AE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0" name="object 9">
            <a:extLst>
              <a:ext uri="{FF2B5EF4-FFF2-40B4-BE49-F238E27FC236}">
                <a16:creationId xmlns:a16="http://schemas.microsoft.com/office/drawing/2014/main" id="{FEF362DD-4B56-B14B-A612-359EB830EC17}"/>
              </a:ext>
            </a:extLst>
          </p:cNvPr>
          <p:cNvSpPr txBox="1"/>
          <p:nvPr/>
        </p:nvSpPr>
        <p:spPr>
          <a:xfrm>
            <a:off x="899233" y="3960152"/>
            <a:ext cx="3548539" cy="488865"/>
          </a:xfrm>
          <a:prstGeom prst="rect">
            <a:avLst/>
          </a:prstGeom>
        </p:spPr>
        <p:txBody>
          <a:bodyPr vert="horz" wrap="square" lIns="0" tIns="26937" rIns="0" bIns="0" rtlCol="0">
            <a:spAutoFit/>
          </a:bodyPr>
          <a:lstStyle/>
          <a:p>
            <a:pPr marL="170007" marR="55671" lvl="0" indent="0" algn="l" defTabSz="914400" rtl="0" eaLnBrk="1" fontAlgn="auto" latinLnBrk="0" hangingPunct="1">
              <a:lnSpc>
                <a:spcPts val="1753"/>
              </a:lnSpc>
              <a:spcBef>
                <a:spcPts val="212"/>
              </a:spcBef>
              <a:spcAft>
                <a:spcPts val="0"/>
              </a:spcAft>
              <a:buClrTx/>
              <a:buSzTx/>
              <a:buFontTx/>
              <a:buNone/>
              <a:tabLst/>
              <a:defRPr/>
            </a:pP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それを</a:t>
            </a:r>
            <a:r>
              <a:rPr kumimoji="1" sz="1508" b="0"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A-OTF Shin Maru Go Pro"/>
              </a:rPr>
              <a:t>拒否したことで</a:t>
            </a: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解雇、降格、減給などの</a:t>
            </a:r>
            <a:r>
              <a:rPr kumimoji="1" sz="1508" b="0"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A-OTF Shin Maru Go Pro"/>
              </a:rPr>
              <a:t>不利益を受けること</a:t>
            </a:r>
            <a:endParaRPr kumimoji="1"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1" name="object 10">
            <a:extLst>
              <a:ext uri="{FF2B5EF4-FFF2-40B4-BE49-F238E27FC236}">
                <a16:creationId xmlns:a16="http://schemas.microsoft.com/office/drawing/2014/main" id="{0FDE4605-2630-4D45-A139-53C374D473A3}"/>
              </a:ext>
            </a:extLst>
          </p:cNvPr>
          <p:cNvSpPr/>
          <p:nvPr/>
        </p:nvSpPr>
        <p:spPr>
          <a:xfrm>
            <a:off x="891809" y="4581766"/>
            <a:ext cx="3563504" cy="876360"/>
          </a:xfrm>
          <a:custGeom>
            <a:avLst/>
            <a:gdLst/>
            <a:ahLst/>
            <a:cxnLst/>
            <a:rect l="l" t="t" r="r" b="b"/>
            <a:pathLst>
              <a:path w="3780154" h="929639">
                <a:moveTo>
                  <a:pt x="3653993" y="0"/>
                </a:moveTo>
                <a:lnTo>
                  <a:pt x="125996" y="0"/>
                </a:lnTo>
                <a:lnTo>
                  <a:pt x="53154" y="1968"/>
                </a:lnTo>
                <a:lnTo>
                  <a:pt x="15749" y="15749"/>
                </a:lnTo>
                <a:lnTo>
                  <a:pt x="1968" y="53154"/>
                </a:lnTo>
                <a:lnTo>
                  <a:pt x="0" y="125996"/>
                </a:lnTo>
                <a:lnTo>
                  <a:pt x="0" y="803249"/>
                </a:lnTo>
                <a:lnTo>
                  <a:pt x="1968" y="876091"/>
                </a:lnTo>
                <a:lnTo>
                  <a:pt x="15749" y="913496"/>
                </a:lnTo>
                <a:lnTo>
                  <a:pt x="53154" y="927277"/>
                </a:lnTo>
                <a:lnTo>
                  <a:pt x="125996" y="929246"/>
                </a:lnTo>
                <a:lnTo>
                  <a:pt x="3653993" y="929246"/>
                </a:lnTo>
                <a:lnTo>
                  <a:pt x="3726842" y="927277"/>
                </a:lnTo>
                <a:lnTo>
                  <a:pt x="3764251" y="913496"/>
                </a:lnTo>
                <a:lnTo>
                  <a:pt x="3778033" y="876091"/>
                </a:lnTo>
                <a:lnTo>
                  <a:pt x="3780002" y="803249"/>
                </a:lnTo>
                <a:lnTo>
                  <a:pt x="3780002" y="125996"/>
                </a:lnTo>
                <a:lnTo>
                  <a:pt x="3778033" y="53154"/>
                </a:lnTo>
                <a:lnTo>
                  <a:pt x="3764251" y="15749"/>
                </a:lnTo>
                <a:lnTo>
                  <a:pt x="3726842" y="1968"/>
                </a:lnTo>
                <a:lnTo>
                  <a:pt x="3653993" y="0"/>
                </a:lnTo>
                <a:close/>
              </a:path>
            </a:pathLst>
          </a:custGeom>
          <a:solidFill>
            <a:srgbClr val="FFFD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2" name="object 11">
            <a:extLst>
              <a:ext uri="{FF2B5EF4-FFF2-40B4-BE49-F238E27FC236}">
                <a16:creationId xmlns:a16="http://schemas.microsoft.com/office/drawing/2014/main" id="{AB5D1F96-3A4A-2740-A23A-0B60DBF4F457}"/>
              </a:ext>
            </a:extLst>
          </p:cNvPr>
          <p:cNvSpPr/>
          <p:nvPr/>
        </p:nvSpPr>
        <p:spPr>
          <a:xfrm>
            <a:off x="891809" y="4581766"/>
            <a:ext cx="3563504" cy="876360"/>
          </a:xfrm>
          <a:custGeom>
            <a:avLst/>
            <a:gdLst/>
            <a:ahLst/>
            <a:cxnLst/>
            <a:rect l="l" t="t" r="r" b="b"/>
            <a:pathLst>
              <a:path w="3780154" h="929639">
                <a:moveTo>
                  <a:pt x="125996" y="0"/>
                </a:moveTo>
                <a:lnTo>
                  <a:pt x="53154" y="1968"/>
                </a:lnTo>
                <a:lnTo>
                  <a:pt x="15749" y="15749"/>
                </a:lnTo>
                <a:lnTo>
                  <a:pt x="1968" y="53154"/>
                </a:lnTo>
                <a:lnTo>
                  <a:pt x="0" y="125996"/>
                </a:lnTo>
                <a:lnTo>
                  <a:pt x="0" y="803249"/>
                </a:lnTo>
                <a:lnTo>
                  <a:pt x="1968" y="876091"/>
                </a:lnTo>
                <a:lnTo>
                  <a:pt x="15749" y="913496"/>
                </a:lnTo>
                <a:lnTo>
                  <a:pt x="53154" y="927277"/>
                </a:lnTo>
                <a:lnTo>
                  <a:pt x="125996" y="929246"/>
                </a:lnTo>
                <a:lnTo>
                  <a:pt x="3653993" y="929246"/>
                </a:lnTo>
                <a:lnTo>
                  <a:pt x="3726842" y="927277"/>
                </a:lnTo>
                <a:lnTo>
                  <a:pt x="3764251" y="913496"/>
                </a:lnTo>
                <a:lnTo>
                  <a:pt x="3778033" y="876091"/>
                </a:lnTo>
                <a:lnTo>
                  <a:pt x="3780002" y="803249"/>
                </a:lnTo>
                <a:lnTo>
                  <a:pt x="3780002" y="125996"/>
                </a:lnTo>
                <a:lnTo>
                  <a:pt x="3778033" y="53154"/>
                </a:lnTo>
                <a:lnTo>
                  <a:pt x="3764251" y="15749"/>
                </a:lnTo>
                <a:lnTo>
                  <a:pt x="3726842" y="1968"/>
                </a:lnTo>
                <a:lnTo>
                  <a:pt x="3653993" y="0"/>
                </a:lnTo>
                <a:lnTo>
                  <a:pt x="125996" y="0"/>
                </a:lnTo>
                <a:close/>
              </a:path>
            </a:pathLst>
          </a:custGeom>
          <a:ln w="15748">
            <a:solidFill>
              <a:srgbClr val="00AE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3" name="object 12">
            <a:extLst>
              <a:ext uri="{FF2B5EF4-FFF2-40B4-BE49-F238E27FC236}">
                <a16:creationId xmlns:a16="http://schemas.microsoft.com/office/drawing/2014/main" id="{1BDD6285-B4A2-FF42-9B2F-68E39FB608ED}"/>
              </a:ext>
            </a:extLst>
          </p:cNvPr>
          <p:cNvSpPr txBox="1"/>
          <p:nvPr/>
        </p:nvSpPr>
        <p:spPr>
          <a:xfrm>
            <a:off x="899232" y="4657483"/>
            <a:ext cx="3634880" cy="719697"/>
          </a:xfrm>
          <a:prstGeom prst="rect">
            <a:avLst/>
          </a:prstGeom>
        </p:spPr>
        <p:txBody>
          <a:bodyPr vert="horz" wrap="square" lIns="0" tIns="26937" rIns="0" bIns="0" rtlCol="0">
            <a:spAutoFit/>
          </a:bodyPr>
          <a:lstStyle/>
          <a:p>
            <a:pPr marL="163422" marR="135885" lvl="0" indent="6585" algn="just" defTabSz="914400" rtl="0" eaLnBrk="1" fontAlgn="auto" latinLnBrk="0" hangingPunct="1">
              <a:lnSpc>
                <a:spcPts val="1753"/>
              </a:lnSpc>
              <a:spcBef>
                <a:spcPts val="212"/>
              </a:spcBef>
              <a:spcAft>
                <a:spcPts val="0"/>
              </a:spcAft>
              <a:buClrTx/>
              <a:buSzTx/>
              <a:buFontTx/>
              <a:buNone/>
              <a:tabLst/>
              <a:defRPr/>
            </a:pP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職場の</a:t>
            </a:r>
            <a:r>
              <a:rPr kumimoji="1" sz="1508" b="0"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A-OTF Shin Maru Go Pro"/>
              </a:rPr>
              <a:t>環境が不快なものとなったため</a:t>
            </a: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、労働者が就業する上で見過ごすことができない程度の</a:t>
            </a:r>
            <a:r>
              <a:rPr kumimoji="1" sz="1508" b="0"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A-OTF Shin Maru Go Pro"/>
              </a:rPr>
              <a:t>支障が生じること</a:t>
            </a:r>
            <a:endParaRPr kumimoji="1"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4" name="object 13">
            <a:extLst>
              <a:ext uri="{FF2B5EF4-FFF2-40B4-BE49-F238E27FC236}">
                <a16:creationId xmlns:a16="http://schemas.microsoft.com/office/drawing/2014/main" id="{2AF85E73-B8F0-DB4A-9FD0-375DB93967E0}"/>
              </a:ext>
            </a:extLst>
          </p:cNvPr>
          <p:cNvSpPr/>
          <p:nvPr/>
        </p:nvSpPr>
        <p:spPr>
          <a:xfrm>
            <a:off x="891801" y="6007098"/>
            <a:ext cx="4142956" cy="1069111"/>
          </a:xfrm>
          <a:custGeom>
            <a:avLst/>
            <a:gdLst/>
            <a:ahLst/>
            <a:cxnLst/>
            <a:rect l="l" t="t" r="r" b="b"/>
            <a:pathLst>
              <a:path w="4394835" h="1134109">
                <a:moveTo>
                  <a:pt x="0" y="1134008"/>
                </a:moveTo>
                <a:lnTo>
                  <a:pt x="4394250" y="1134008"/>
                </a:lnTo>
                <a:lnTo>
                  <a:pt x="4394250" y="0"/>
                </a:lnTo>
                <a:lnTo>
                  <a:pt x="0" y="0"/>
                </a:lnTo>
                <a:lnTo>
                  <a:pt x="0" y="1134008"/>
                </a:lnTo>
                <a:close/>
              </a:path>
            </a:pathLst>
          </a:custGeom>
          <a:ln w="15875">
            <a:solidFill>
              <a:srgbClr val="00AE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5" name="object 14">
            <a:extLst>
              <a:ext uri="{FF2B5EF4-FFF2-40B4-BE49-F238E27FC236}">
                <a16:creationId xmlns:a16="http://schemas.microsoft.com/office/drawing/2014/main" id="{E8C24E3C-51E7-F24C-B894-FC94D0B17794}"/>
              </a:ext>
            </a:extLst>
          </p:cNvPr>
          <p:cNvSpPr txBox="1"/>
          <p:nvPr/>
        </p:nvSpPr>
        <p:spPr>
          <a:xfrm>
            <a:off x="991187" y="6075747"/>
            <a:ext cx="4102804" cy="906647"/>
          </a:xfrm>
          <a:prstGeom prst="rect">
            <a:avLst/>
          </a:prstGeom>
        </p:spPr>
        <p:txBody>
          <a:bodyPr vert="horz" wrap="square" lIns="0" tIns="13768" rIns="0" bIns="0" rtlCol="0">
            <a:spAutoFit/>
          </a:bodyPr>
          <a:lstStyle/>
          <a:p>
            <a:pPr marL="11972" marR="0" lvl="0" indent="0" algn="l" defTabSz="914400" rtl="0" eaLnBrk="1" fontAlgn="auto" latinLnBrk="0" hangingPunct="1">
              <a:lnSpc>
                <a:spcPct val="100000"/>
              </a:lnSpc>
              <a:spcBef>
                <a:spcPts val="108"/>
              </a:spcBef>
              <a:spcAft>
                <a:spcPts val="0"/>
              </a:spcAft>
              <a:buClrTx/>
              <a:buSzTx/>
              <a:buFontTx/>
              <a:buNone/>
              <a:tabLst/>
              <a:defRPr/>
            </a:pPr>
            <a:r>
              <a:rPr kumimoji="1" sz="127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職場とは、〈例えば…〉</a:t>
            </a:r>
            <a:endParaRPr kumimoji="1" lang="en-US" altLang="ja-JP" sz="127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914400" rtl="0" eaLnBrk="1" fontAlgn="auto" latinLnBrk="0" hangingPunct="1">
              <a:lnSpc>
                <a:spcPts val="1320"/>
              </a:lnSpc>
              <a:spcBef>
                <a:spcPts val="108"/>
              </a:spcBef>
              <a:spcAft>
                <a:spcPts val="0"/>
              </a:spcAft>
              <a:buClrTx/>
              <a:buSzTx/>
              <a:buFontTx/>
              <a:buNone/>
              <a:tabLst/>
              <a:defRPr/>
            </a:pPr>
            <a:r>
              <a:rPr kumimoji="1" lang="ja-JP" altLang="en-US" sz="94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普段働いている場所で</a:t>
            </a:r>
            <a:r>
              <a:rPr kumimoji="1" lang="en-US" altLang="ja-JP" sz="94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lang="ja-JP" altLang="en-US" sz="94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　出張先で</a:t>
            </a:r>
            <a:r>
              <a:rPr kumimoji="1" lang="en-US" altLang="ja-JP" sz="94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lang="ja-JP" altLang="en-US" sz="94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914400" rtl="0" eaLnBrk="1" fontAlgn="auto" latinLnBrk="0" hangingPunct="1">
              <a:lnSpc>
                <a:spcPts val="1320"/>
              </a:lnSpc>
              <a:spcBef>
                <a:spcPts val="108"/>
              </a:spcBef>
              <a:spcAft>
                <a:spcPts val="0"/>
              </a:spcAft>
              <a:buClrTx/>
              <a:buSzTx/>
              <a:buFontTx/>
              <a:buNone/>
              <a:tabLst/>
              <a:defRPr/>
            </a:pPr>
            <a:r>
              <a:rPr kumimoji="1" lang="ja-JP" altLang="en-US" sz="94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取引先の事務所で</a:t>
            </a:r>
            <a:r>
              <a:rPr kumimoji="1" lang="en-US" altLang="ja-JP" sz="94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lang="ja-JP" altLang="en-US" sz="94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顧客の自宅で</a:t>
            </a:r>
            <a:r>
              <a:rPr kumimoji="1" lang="en-US" altLang="ja-JP" sz="94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lang="ja-JP" altLang="en-US" sz="94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914400" rtl="0" eaLnBrk="1" fontAlgn="auto" latinLnBrk="0" hangingPunct="1">
              <a:lnSpc>
                <a:spcPts val="1320"/>
              </a:lnSpc>
              <a:spcBef>
                <a:spcPts val="108"/>
              </a:spcBef>
              <a:spcAft>
                <a:spcPts val="0"/>
              </a:spcAft>
              <a:buClrTx/>
              <a:buSzTx/>
              <a:buFontTx/>
              <a:buNone/>
              <a:tabLst/>
              <a:defRPr/>
            </a:pPr>
            <a:r>
              <a:rPr kumimoji="1" lang="ja-JP" altLang="en-US" sz="94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取材先で</a:t>
            </a:r>
            <a:r>
              <a:rPr kumimoji="1" lang="en-US" altLang="ja-JP" sz="94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lang="ja-JP" altLang="en-US" sz="94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業務で使用する車中で</a:t>
            </a:r>
            <a:endParaRPr kumimoji="1" lang="ja-JP" altLang="en-US" sz="94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914400" rtl="0" eaLnBrk="1" fontAlgn="auto" latinLnBrk="0" hangingPunct="1">
              <a:lnSpc>
                <a:spcPts val="1320"/>
              </a:lnSpc>
              <a:spcBef>
                <a:spcPts val="108"/>
              </a:spcBef>
              <a:spcAft>
                <a:spcPts val="0"/>
              </a:spcAft>
              <a:buClrTx/>
              <a:buSzTx/>
              <a:buFontTx/>
              <a:buNone/>
              <a:tabLst/>
              <a:defRPr/>
            </a:pPr>
            <a:r>
              <a:rPr kumimoji="1" lang="ja-JP" altLang="en-US" sz="94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取引先と打合せするための飲食店（接待の席も含む</a:t>
            </a:r>
            <a:r>
              <a:rPr kumimoji="1" lang="en-US" altLang="ja-JP" sz="94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lang="ja-JP" altLang="en-US" sz="94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6" name="object 15">
            <a:extLst>
              <a:ext uri="{FF2B5EF4-FFF2-40B4-BE49-F238E27FC236}">
                <a16:creationId xmlns:a16="http://schemas.microsoft.com/office/drawing/2014/main" id="{59E72C82-7F4E-F94C-B74C-B35FF2D1D2EA}"/>
              </a:ext>
            </a:extLst>
          </p:cNvPr>
          <p:cNvSpPr txBox="1"/>
          <p:nvPr/>
        </p:nvSpPr>
        <p:spPr>
          <a:xfrm>
            <a:off x="869471" y="5507839"/>
            <a:ext cx="3831544" cy="391713"/>
          </a:xfrm>
          <a:prstGeom prst="rect">
            <a:avLst/>
          </a:prstGeom>
        </p:spPr>
        <p:txBody>
          <a:bodyPr vert="horz" wrap="square" lIns="0" tIns="32325" rIns="0" bIns="0" rtlCol="0">
            <a:spAutoFit/>
          </a:bodyPr>
          <a:lstStyle/>
          <a:p>
            <a:pPr marL="14367" marR="4789" lvl="0" indent="-2993" algn="l" defTabSz="914400" rtl="0" eaLnBrk="1" fontAlgn="auto" latinLnBrk="0" hangingPunct="1">
              <a:lnSpc>
                <a:spcPts val="1405"/>
              </a:lnSpc>
              <a:spcBef>
                <a:spcPts val="255"/>
              </a:spcBef>
              <a:spcAft>
                <a:spcPts val="0"/>
              </a:spcAft>
              <a:buClrTx/>
              <a:buSzTx/>
              <a:buFontTx/>
              <a:buNone/>
              <a:tabLst/>
              <a:defRPr/>
            </a:pPr>
            <a:r>
              <a:rPr kumimoji="1" sz="127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を「職場におけるセクシュアルハラスメント」といいます。</a:t>
            </a:r>
            <a:endParaRPr kumimoji="1" sz="127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7" name="object 16">
            <a:extLst>
              <a:ext uri="{FF2B5EF4-FFF2-40B4-BE49-F238E27FC236}">
                <a16:creationId xmlns:a16="http://schemas.microsoft.com/office/drawing/2014/main" id="{89396676-FDE5-AB4B-BCC5-7B37808676FE}"/>
              </a:ext>
            </a:extLst>
          </p:cNvPr>
          <p:cNvSpPr/>
          <p:nvPr/>
        </p:nvSpPr>
        <p:spPr>
          <a:xfrm>
            <a:off x="4573940" y="3898769"/>
            <a:ext cx="5226434" cy="1425881"/>
          </a:xfrm>
          <a:custGeom>
            <a:avLst/>
            <a:gdLst/>
            <a:ahLst/>
            <a:cxnLst/>
            <a:rect l="l" t="t" r="r" b="b"/>
            <a:pathLst>
              <a:path w="5544184" h="1512570">
                <a:moveTo>
                  <a:pt x="5417997" y="0"/>
                </a:moveTo>
                <a:lnTo>
                  <a:pt x="743407" y="0"/>
                </a:lnTo>
                <a:lnTo>
                  <a:pt x="670558" y="1968"/>
                </a:lnTo>
                <a:lnTo>
                  <a:pt x="633148" y="15749"/>
                </a:lnTo>
                <a:lnTo>
                  <a:pt x="619366" y="53154"/>
                </a:lnTo>
                <a:lnTo>
                  <a:pt x="617397" y="125996"/>
                </a:lnTo>
                <a:lnTo>
                  <a:pt x="617397" y="314998"/>
                </a:lnTo>
                <a:lnTo>
                  <a:pt x="0" y="314998"/>
                </a:lnTo>
                <a:lnTo>
                  <a:pt x="617397" y="475056"/>
                </a:lnTo>
                <a:lnTo>
                  <a:pt x="617397" y="1386001"/>
                </a:lnTo>
                <a:lnTo>
                  <a:pt x="619366" y="1458843"/>
                </a:lnTo>
                <a:lnTo>
                  <a:pt x="633148" y="1496248"/>
                </a:lnTo>
                <a:lnTo>
                  <a:pt x="670558" y="1510029"/>
                </a:lnTo>
                <a:lnTo>
                  <a:pt x="743407" y="1511998"/>
                </a:lnTo>
                <a:lnTo>
                  <a:pt x="5417997" y="1511998"/>
                </a:lnTo>
                <a:lnTo>
                  <a:pt x="5490839" y="1510029"/>
                </a:lnTo>
                <a:lnTo>
                  <a:pt x="5528244" y="1496248"/>
                </a:lnTo>
                <a:lnTo>
                  <a:pt x="5542025" y="1458843"/>
                </a:lnTo>
                <a:lnTo>
                  <a:pt x="5543994" y="1386001"/>
                </a:lnTo>
                <a:lnTo>
                  <a:pt x="5543994" y="125996"/>
                </a:lnTo>
                <a:lnTo>
                  <a:pt x="5542025" y="53154"/>
                </a:lnTo>
                <a:lnTo>
                  <a:pt x="5528244" y="15749"/>
                </a:lnTo>
                <a:lnTo>
                  <a:pt x="5490839" y="1968"/>
                </a:lnTo>
                <a:lnTo>
                  <a:pt x="5417997" y="0"/>
                </a:lnTo>
                <a:close/>
              </a:path>
            </a:pathLst>
          </a:custGeom>
          <a:solidFill>
            <a:srgbClr val="FEE6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8" name="object 17">
            <a:extLst>
              <a:ext uri="{FF2B5EF4-FFF2-40B4-BE49-F238E27FC236}">
                <a16:creationId xmlns:a16="http://schemas.microsoft.com/office/drawing/2014/main" id="{C833E942-16BB-DE43-B983-0E641DDBDA30}"/>
              </a:ext>
            </a:extLst>
          </p:cNvPr>
          <p:cNvSpPr txBox="1"/>
          <p:nvPr/>
        </p:nvSpPr>
        <p:spPr>
          <a:xfrm>
            <a:off x="5225841" y="3913827"/>
            <a:ext cx="4574402" cy="1271226"/>
          </a:xfrm>
          <a:prstGeom prst="rect">
            <a:avLst/>
          </a:prstGeom>
        </p:spPr>
        <p:txBody>
          <a:bodyPr vert="horz" wrap="square" lIns="0" tIns="59861" rIns="0" bIns="0" rtlCol="0">
            <a:spAutoFit/>
          </a:bodyPr>
          <a:lstStyle/>
          <a:p>
            <a:pPr marL="11972" marR="0" lvl="0" indent="0" algn="l" defTabSz="914400" rtl="0" eaLnBrk="1" fontAlgn="auto" latinLnBrk="0" hangingPunct="1">
              <a:lnSpc>
                <a:spcPct val="100000"/>
              </a:lnSpc>
              <a:spcBef>
                <a:spcPts val="471"/>
              </a:spcBef>
              <a:spcAft>
                <a:spcPts val="0"/>
              </a:spcAft>
              <a:buClrTx/>
              <a:buSzTx/>
              <a:buFontTx/>
              <a:buNone/>
              <a:tabLst/>
              <a:defRPr/>
            </a:pPr>
            <a:r>
              <a:rPr kumimoji="1" sz="1508" b="1" i="0" u="none" strike="noStrike" kern="1200" cap="none" spc="0" normalizeH="0" baseline="0" noProof="0" dirty="0">
                <a:ln>
                  <a:noFill/>
                </a:ln>
                <a:solidFill>
                  <a:srgbClr val="F5821F"/>
                </a:solidFill>
                <a:effectLst/>
                <a:uLnTx/>
                <a:uFillTx/>
                <a:latin typeface="HGMaruGothicMPRO" panose="020F0600000000000000" pitchFamily="34" charset="-128"/>
                <a:ea typeface="HGMaruGothicMPRO" panose="020F0600000000000000" pitchFamily="34" charset="-128"/>
                <a:cs typeface="ShinMGoPro-Medium"/>
              </a:rPr>
              <a:t>【対価型セクシュアルハラスメント】</a:t>
            </a:r>
            <a:endParaRPr kumimoji="1"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29332" marR="0" lvl="0" indent="0" algn="l" defTabSz="914400" rtl="0" eaLnBrk="1" fontAlgn="auto" latinLnBrk="0" hangingPunct="1">
              <a:lnSpc>
                <a:spcPts val="1522"/>
              </a:lnSpc>
              <a:spcBef>
                <a:spcPts val="321"/>
              </a:spcBef>
              <a:spcAft>
                <a:spcPts val="0"/>
              </a:spcAft>
              <a:buClrTx/>
              <a:buSzTx/>
              <a:buFontTx/>
              <a:buNone/>
              <a:tabLst/>
              <a:defRPr/>
            </a:pPr>
            <a:r>
              <a:rPr kumimoji="1" sz="127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〈例えば…〉</a:t>
            </a:r>
            <a:endParaRPr kumimoji="1" sz="127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274165" marR="4789" lvl="0" indent="-166415" algn="l" defTabSz="914400" rtl="0" eaLnBrk="1" fontAlgn="auto" latinLnBrk="0" hangingPunct="1">
              <a:lnSpc>
                <a:spcPts val="1518"/>
              </a:lnSpc>
              <a:spcBef>
                <a:spcPts val="5"/>
              </a:spcBef>
              <a:spcAft>
                <a:spcPts val="0"/>
              </a:spcAft>
              <a:buClrTx/>
              <a:buSzPct val="92307"/>
              <a:buFontTx/>
              <a:buChar char="■"/>
              <a:tabLst>
                <a:tab pos="265186" algn="l"/>
              </a:tabLst>
              <a:defRPr/>
            </a:pPr>
            <a:r>
              <a:rPr kumimoji="1" sz="1226"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出張中の車内で、上司が女性の部下の腰や胸にさわったが</a:t>
            </a:r>
            <a:r>
              <a:rPr kumimoji="1" lang="ja-JP" altLang="en-US" sz="1226"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226"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抵抗されたため、その部下に不利益な配置転換をした。</a:t>
            </a:r>
            <a:endParaRPr kumimoji="1" sz="1226"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275363" marR="31128" lvl="0" indent="-167612" algn="l" defTabSz="914400" rtl="0" eaLnBrk="1" fontAlgn="auto" latinLnBrk="0" hangingPunct="1">
              <a:lnSpc>
                <a:spcPts val="1518"/>
              </a:lnSpc>
              <a:spcBef>
                <a:spcPts val="5"/>
              </a:spcBef>
              <a:spcAft>
                <a:spcPts val="0"/>
              </a:spcAft>
              <a:buClrTx/>
              <a:buSzPct val="92307"/>
              <a:buFontTx/>
              <a:buChar char="■"/>
              <a:tabLst>
                <a:tab pos="265186" algn="l"/>
              </a:tabLst>
              <a:defRPr/>
            </a:pPr>
            <a:r>
              <a:rPr kumimoji="1" sz="1226"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事務所内で、社長が日頃から社員の性的な話題を公然と発言していたが、抗議されたため、その社員を解雇した。</a:t>
            </a:r>
            <a:endParaRPr kumimoji="1" sz="1226"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9" name="object 18">
            <a:extLst>
              <a:ext uri="{FF2B5EF4-FFF2-40B4-BE49-F238E27FC236}">
                <a16:creationId xmlns:a16="http://schemas.microsoft.com/office/drawing/2014/main" id="{6445D4C5-A617-9D4F-894E-5180B5F0A3B5}"/>
              </a:ext>
            </a:extLst>
          </p:cNvPr>
          <p:cNvSpPr/>
          <p:nvPr/>
        </p:nvSpPr>
        <p:spPr>
          <a:xfrm>
            <a:off x="4514547" y="5019742"/>
            <a:ext cx="5285696" cy="2056812"/>
          </a:xfrm>
          <a:custGeom>
            <a:avLst/>
            <a:gdLst/>
            <a:ahLst/>
            <a:cxnLst/>
            <a:rect l="l" t="t" r="r" b="b"/>
            <a:pathLst>
              <a:path w="5607050" h="2181859">
                <a:moveTo>
                  <a:pt x="0" y="0"/>
                </a:moveTo>
                <a:lnTo>
                  <a:pt x="680402" y="935558"/>
                </a:lnTo>
                <a:lnTo>
                  <a:pt x="680402" y="2055380"/>
                </a:lnTo>
                <a:lnTo>
                  <a:pt x="682371" y="2128222"/>
                </a:lnTo>
                <a:lnTo>
                  <a:pt x="696153" y="2165627"/>
                </a:lnTo>
                <a:lnTo>
                  <a:pt x="733562" y="2179408"/>
                </a:lnTo>
                <a:lnTo>
                  <a:pt x="806411" y="2181377"/>
                </a:lnTo>
                <a:lnTo>
                  <a:pt x="5481002" y="2181377"/>
                </a:lnTo>
                <a:lnTo>
                  <a:pt x="5553844" y="2179408"/>
                </a:lnTo>
                <a:lnTo>
                  <a:pt x="5591249" y="2165627"/>
                </a:lnTo>
                <a:lnTo>
                  <a:pt x="5605030" y="2128222"/>
                </a:lnTo>
                <a:lnTo>
                  <a:pt x="5606999" y="2055380"/>
                </a:lnTo>
                <a:lnTo>
                  <a:pt x="5606999" y="659155"/>
                </a:lnTo>
                <a:lnTo>
                  <a:pt x="680402" y="659155"/>
                </a:lnTo>
                <a:lnTo>
                  <a:pt x="0" y="0"/>
                </a:lnTo>
                <a:close/>
              </a:path>
              <a:path w="5607050" h="2181859">
                <a:moveTo>
                  <a:pt x="5481002" y="480377"/>
                </a:moveTo>
                <a:lnTo>
                  <a:pt x="806411" y="480377"/>
                </a:lnTo>
                <a:lnTo>
                  <a:pt x="733562" y="482346"/>
                </a:lnTo>
                <a:lnTo>
                  <a:pt x="696153" y="496127"/>
                </a:lnTo>
                <a:lnTo>
                  <a:pt x="682371" y="533532"/>
                </a:lnTo>
                <a:lnTo>
                  <a:pt x="680402" y="606374"/>
                </a:lnTo>
                <a:lnTo>
                  <a:pt x="680402" y="659155"/>
                </a:lnTo>
                <a:lnTo>
                  <a:pt x="5606999" y="659155"/>
                </a:lnTo>
                <a:lnTo>
                  <a:pt x="5606999" y="606374"/>
                </a:lnTo>
                <a:lnTo>
                  <a:pt x="5605030" y="533532"/>
                </a:lnTo>
                <a:lnTo>
                  <a:pt x="5591249" y="496127"/>
                </a:lnTo>
                <a:lnTo>
                  <a:pt x="5553844" y="482346"/>
                </a:lnTo>
                <a:lnTo>
                  <a:pt x="5481002" y="480377"/>
                </a:lnTo>
                <a:close/>
              </a:path>
            </a:pathLst>
          </a:custGeom>
          <a:solidFill>
            <a:srgbClr val="FEE6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20" name="object 19">
            <a:extLst>
              <a:ext uri="{FF2B5EF4-FFF2-40B4-BE49-F238E27FC236}">
                <a16:creationId xmlns:a16="http://schemas.microsoft.com/office/drawing/2014/main" id="{27B8D577-455A-5E43-B09E-8DFBAD82C616}"/>
              </a:ext>
            </a:extLst>
          </p:cNvPr>
          <p:cNvSpPr txBox="1"/>
          <p:nvPr/>
        </p:nvSpPr>
        <p:spPr>
          <a:xfrm>
            <a:off x="5225841" y="5487644"/>
            <a:ext cx="4574402" cy="1463587"/>
          </a:xfrm>
          <a:prstGeom prst="rect">
            <a:avLst/>
          </a:prstGeom>
        </p:spPr>
        <p:txBody>
          <a:bodyPr vert="horz" wrap="square" lIns="0" tIns="59861" rIns="0" bIns="0" rtlCol="0">
            <a:spAutoFit/>
          </a:bodyPr>
          <a:lstStyle/>
          <a:p>
            <a:pPr marL="11972" marR="0" lvl="0" indent="0" algn="l" defTabSz="914400" rtl="0" eaLnBrk="1" fontAlgn="auto" latinLnBrk="0" hangingPunct="1">
              <a:lnSpc>
                <a:spcPct val="100000"/>
              </a:lnSpc>
              <a:spcBef>
                <a:spcPts val="471"/>
              </a:spcBef>
              <a:spcAft>
                <a:spcPts val="0"/>
              </a:spcAft>
              <a:buClrTx/>
              <a:buSzTx/>
              <a:buFontTx/>
              <a:buNone/>
              <a:tabLst/>
              <a:defRPr/>
            </a:pPr>
            <a:r>
              <a:rPr kumimoji="1" sz="1508" b="1" i="0" u="none" strike="noStrike" kern="1200" cap="none" spc="0" normalizeH="0" baseline="0" noProof="0" dirty="0">
                <a:ln>
                  <a:noFill/>
                </a:ln>
                <a:solidFill>
                  <a:srgbClr val="F5821F"/>
                </a:solidFill>
                <a:effectLst/>
                <a:uLnTx/>
                <a:uFillTx/>
                <a:latin typeface="HGMaruGothicMPRO" panose="020F0600000000000000" pitchFamily="34" charset="-128"/>
                <a:ea typeface="HGMaruGothicMPRO" panose="020F0600000000000000" pitchFamily="34" charset="-128"/>
                <a:cs typeface="ShinMGoPro-Medium"/>
              </a:rPr>
              <a:t>【環境型セクシュアルハラスメント】</a:t>
            </a:r>
            <a:endParaRPr kumimoji="1"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29332" marR="0" lvl="0" indent="0" algn="l" defTabSz="914400" rtl="0" eaLnBrk="1" fontAlgn="auto" latinLnBrk="0" hangingPunct="1">
              <a:lnSpc>
                <a:spcPts val="1522"/>
              </a:lnSpc>
              <a:spcBef>
                <a:spcPts val="321"/>
              </a:spcBef>
              <a:spcAft>
                <a:spcPts val="0"/>
              </a:spcAft>
              <a:buClrTx/>
              <a:buSzTx/>
              <a:buFontTx/>
              <a:buNone/>
              <a:tabLst/>
              <a:defRPr/>
            </a:pPr>
            <a:r>
              <a:rPr kumimoji="1" sz="127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〈例えば…〉</a:t>
            </a:r>
            <a:endParaRPr kumimoji="1" sz="127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275363" marR="5388" lvl="0" indent="-167612" algn="just" defTabSz="914400" rtl="0" eaLnBrk="1" fontAlgn="auto" latinLnBrk="0" hangingPunct="1">
              <a:lnSpc>
                <a:spcPts val="1518"/>
              </a:lnSpc>
              <a:spcBef>
                <a:spcPts val="5"/>
              </a:spcBef>
              <a:spcAft>
                <a:spcPts val="0"/>
              </a:spcAft>
              <a:buClrTx/>
              <a:buSzPct val="92307"/>
              <a:buFontTx/>
              <a:buChar char="■"/>
              <a:tabLst>
                <a:tab pos="265186" algn="l"/>
              </a:tabLst>
              <a:defRPr/>
            </a:pPr>
            <a:r>
              <a:rPr kumimoji="1" sz="1226"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勤務先の廊下やエレベーター内などで、上司が女性の部下の腰などにたびたびさわるので、部下が苦痛に感じて、就業意欲が低下している。</a:t>
            </a:r>
            <a:endParaRPr kumimoji="1" sz="1226"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274165" marR="4789" lvl="0" indent="-166415" algn="just" defTabSz="914400" rtl="0" eaLnBrk="1" fontAlgn="auto" latinLnBrk="0" hangingPunct="1">
              <a:lnSpc>
                <a:spcPts val="1518"/>
              </a:lnSpc>
              <a:spcBef>
                <a:spcPts val="9"/>
              </a:spcBef>
              <a:spcAft>
                <a:spcPts val="0"/>
              </a:spcAft>
              <a:buClrTx/>
              <a:buSzPct val="92307"/>
              <a:buFontTx/>
              <a:buChar char="■"/>
              <a:tabLst>
                <a:tab pos="265186" algn="l"/>
              </a:tabLst>
              <a:defRPr/>
            </a:pPr>
            <a:r>
              <a:rPr kumimoji="1" sz="1226"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同僚が社内や取引先などに対して性的な内容の噂を流したため、仕事が手につかない。</a:t>
            </a:r>
            <a:endParaRPr kumimoji="1" sz="1226"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26" name="object 6">
            <a:extLst>
              <a:ext uri="{FF2B5EF4-FFF2-40B4-BE49-F238E27FC236}">
                <a16:creationId xmlns:a16="http://schemas.microsoft.com/office/drawing/2014/main" id="{28E7C97C-BF9D-D244-ADE0-A1A276336A5D}"/>
              </a:ext>
            </a:extLst>
          </p:cNvPr>
          <p:cNvSpPr txBox="1"/>
          <p:nvPr/>
        </p:nvSpPr>
        <p:spPr>
          <a:xfrm>
            <a:off x="899233" y="2732019"/>
            <a:ext cx="8901011" cy="1099011"/>
          </a:xfrm>
          <a:prstGeom prst="rect">
            <a:avLst/>
          </a:prstGeom>
        </p:spPr>
        <p:txBody>
          <a:bodyPr vert="horz" wrap="square" lIns="0" tIns="95178" rIns="0" bIns="0" rtlCol="0">
            <a:spAutoFit/>
          </a:bodyPr>
          <a:lstStyle/>
          <a:p>
            <a:pPr marL="109546" marR="0" lvl="0" indent="0" algn="ctr" defTabSz="914400" rtl="0" eaLnBrk="1" fontAlgn="auto" latinLnBrk="0" hangingPunct="1">
              <a:lnSpc>
                <a:spcPct val="100000"/>
              </a:lnSpc>
              <a:spcBef>
                <a:spcPts val="1537"/>
              </a:spcBef>
              <a:spcAft>
                <a:spcPts val="0"/>
              </a:spcAft>
              <a:buClrTx/>
              <a:buSzTx/>
              <a:buFontTx/>
              <a:buNone/>
              <a:tabLst/>
              <a:defRPr/>
            </a:pPr>
            <a:r>
              <a:rPr kumimoji="1" sz="183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職場におけるセクシュアルハラスメントとは</a:t>
            </a:r>
            <a:endPar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914400" rtl="0" eaLnBrk="1" fontAlgn="auto" latinLnBrk="0" hangingPunct="1">
              <a:lnSpc>
                <a:spcPct val="100000"/>
              </a:lnSpc>
              <a:spcBef>
                <a:spcPts val="1324"/>
              </a:spcBef>
              <a:spcAft>
                <a:spcPts val="0"/>
              </a:spcAft>
              <a:buClrTx/>
              <a:buSzTx/>
              <a:buFontTx/>
              <a:buNone/>
              <a:tabLst/>
              <a:defRPr/>
            </a:pP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男女雇用機会均等法では、</a:t>
            </a:r>
            <a:endParaRPr kumimoji="1"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914400" rtl="0" eaLnBrk="1" fontAlgn="auto" latinLnBrk="0" hangingPunct="1">
              <a:lnSpc>
                <a:spcPct val="100000"/>
              </a:lnSpc>
              <a:spcBef>
                <a:spcPts val="269"/>
              </a:spcBef>
              <a:spcAft>
                <a:spcPts val="0"/>
              </a:spcAft>
              <a:buClrTx/>
              <a:buSzTx/>
              <a:buFontTx/>
              <a:buNone/>
              <a:tabLst/>
              <a:defRPr/>
            </a:pPr>
            <a:r>
              <a:rPr kumimoji="1" sz="1838" b="0"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A-OTF Shin Maru Go Pro"/>
              </a:rPr>
              <a:t>職場において、労働者の意に反する性的な言動が行われ、</a:t>
            </a:r>
            <a:endPar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23" name="テキスト ボックス 22"/>
          <p:cNvSpPr txBox="1"/>
          <p:nvPr/>
        </p:nvSpPr>
        <p:spPr>
          <a:xfrm>
            <a:off x="9444957" y="401298"/>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24"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6-2</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9</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Tree>
    <p:extLst>
      <p:ext uri="{BB962C8B-B14F-4D97-AF65-F5344CB8AC3E}">
        <p14:creationId xmlns:p14="http://schemas.microsoft.com/office/powerpoint/2010/main" val="3395852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D9CFD798-E6D8-7B41-8301-BF2942E2A714}"/>
              </a:ext>
            </a:extLst>
          </p:cNvPr>
          <p:cNvSpPr/>
          <p:nvPr/>
        </p:nvSpPr>
        <p:spPr>
          <a:xfrm>
            <a:off x="597913" y="807743"/>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endParaRPr sz="1697" dirty="0">
              <a:latin typeface="HGMaruGothicMPRO" panose="020F0600000000000000" pitchFamily="34" charset="-128"/>
              <a:ea typeface="HGMaruGothicMPRO" panose="020F0600000000000000" pitchFamily="34" charset="-128"/>
            </a:endParaRPr>
          </a:p>
        </p:txBody>
      </p:sp>
      <p:sp>
        <p:nvSpPr>
          <p:cNvPr id="6" name="object 6">
            <a:extLst>
              <a:ext uri="{FF2B5EF4-FFF2-40B4-BE49-F238E27FC236}">
                <a16:creationId xmlns:a16="http://schemas.microsoft.com/office/drawing/2014/main" id="{003C2781-AD60-D34A-9FB3-150E0FD8AC7E}"/>
              </a:ext>
            </a:extLst>
          </p:cNvPr>
          <p:cNvSpPr txBox="1">
            <a:spLocks/>
          </p:cNvSpPr>
          <p:nvPr/>
        </p:nvSpPr>
        <p:spPr>
          <a:xfrm>
            <a:off x="862012" y="927025"/>
            <a:ext cx="5157513"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a:lnSpc>
                <a:spcPct val="100000"/>
              </a:lnSpc>
              <a:spcBef>
                <a:spcPts val="123"/>
              </a:spcBef>
            </a:pP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年齢別の</a:t>
            </a:r>
            <a:r>
              <a:rPr lang="en-US" altLang="ja-JP" sz="2074"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働く目的</a:t>
            </a:r>
            <a:r>
              <a:rPr lang="en-US" altLang="ja-JP" sz="2074"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の意識調査</a:t>
            </a:r>
            <a:endParaRPr lang="ja-JP" altLang="en-US" sz="2074" dirty="0">
              <a:latin typeface="HGMaruGothicMPRO" panose="020F0600000000000000" pitchFamily="34" charset="-128"/>
              <a:ea typeface="HGMaruGothicMPRO" panose="020F0600000000000000" pitchFamily="34" charset="-128"/>
              <a:cs typeface="ShinMGoPro-DeBold"/>
            </a:endParaRPr>
          </a:p>
        </p:txBody>
      </p:sp>
      <p:sp>
        <p:nvSpPr>
          <p:cNvPr id="11"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a:spcBef>
                <a:spcPts val="108"/>
              </a:spcBef>
            </a:pPr>
            <a:r>
              <a:rPr sz="1290" baseline="8888" dirty="0">
                <a:solidFill>
                  <a:srgbClr val="0070C0"/>
                </a:solidFill>
                <a:latin typeface="HGMaruGothicMPRO" panose="020F0600000000000000" pitchFamily="34" charset="-128"/>
                <a:ea typeface="HGMaruGothicMPRO" panose="020F0600000000000000" pitchFamily="34" charset="-128"/>
                <a:cs typeface="A-OTF Shin Maru Go Pro"/>
              </a:rPr>
              <a:t>▶</a:t>
            </a:r>
            <a:r>
              <a:rPr sz="1290" baseline="8888" dirty="0">
                <a:latin typeface="HGMaruGothicMPRO" panose="020F0600000000000000" pitchFamily="34" charset="-128"/>
                <a:ea typeface="HGMaruGothicMPRO" panose="020F0600000000000000" pitchFamily="34" charset="-128"/>
                <a:cs typeface="A-OTF Shin Maru Go Pro"/>
              </a:rPr>
              <a:t> </a:t>
            </a:r>
            <a:r>
              <a:rPr sz="1290" dirty="0">
                <a:latin typeface="HGMaruGothicMPRO" panose="020F0600000000000000" pitchFamily="34" charset="-128"/>
                <a:ea typeface="HGMaruGothicMPRO" panose="020F0600000000000000" pitchFamily="34" charset="-128"/>
                <a:cs typeface="A-OTF Shin Maru Go Pro"/>
              </a:rPr>
              <a:t>PPT</a:t>
            </a:r>
            <a:r>
              <a:rPr lang="en-US" sz="1290" dirty="0">
                <a:latin typeface="HGMaruGothicMPRO" panose="020F0600000000000000" pitchFamily="34" charset="-128"/>
                <a:ea typeface="HGMaruGothicMPRO" panose="020F0600000000000000" pitchFamily="34" charset="-128"/>
                <a:cs typeface="A-OTF Shin Maru Go Pro"/>
              </a:rPr>
              <a:t>6-3</a:t>
            </a:r>
            <a:endParaRPr sz="1290" dirty="0">
              <a:latin typeface="HGMaruGothicMPRO" panose="020F0600000000000000" pitchFamily="34" charset="-128"/>
              <a:ea typeface="HGMaruGothicMPRO" panose="020F0600000000000000" pitchFamily="34" charset="-128"/>
              <a:cs typeface="A-OTF Shin Maru Go Pro"/>
            </a:endParaRPr>
          </a:p>
        </p:txBody>
      </p:sp>
      <p:sp>
        <p:nvSpPr>
          <p:cNvPr id="12" name="テキスト ボックス 11"/>
          <p:cNvSpPr txBox="1"/>
          <p:nvPr/>
        </p:nvSpPr>
        <p:spPr>
          <a:xfrm>
            <a:off x="9516791" y="401298"/>
            <a:ext cx="617477" cy="266355"/>
          </a:xfrm>
          <a:prstGeom prst="rect">
            <a:avLst/>
          </a:prstGeom>
          <a:noFill/>
        </p:spPr>
        <p:txBody>
          <a:bodyPr wrap="none" rtlCol="0">
            <a:spAutoFit/>
          </a:bodyPr>
          <a:lstStyle/>
          <a:p>
            <a:r>
              <a:rPr lang="ja-JP" altLang="en-US" sz="1131" dirty="0">
                <a:solidFill>
                  <a:srgbClr val="1B93C9"/>
                </a:solidFill>
                <a:latin typeface="ＭＳ ゴシック" pitchFamily="49" charset="-128"/>
                <a:ea typeface="ＭＳ ゴシック" pitchFamily="49" charset="-128"/>
              </a:rPr>
              <a:t>  ★★</a:t>
            </a:r>
          </a:p>
        </p:txBody>
      </p:sp>
      <p:grpSp>
        <p:nvGrpSpPr>
          <p:cNvPr id="35" name="グループ化 34">
            <a:extLst>
              <a:ext uri="{FF2B5EF4-FFF2-40B4-BE49-F238E27FC236}">
                <a16:creationId xmlns:a16="http://schemas.microsoft.com/office/drawing/2014/main" id="{A79246E7-4A25-6609-48D7-AC34D58722C1}"/>
              </a:ext>
            </a:extLst>
          </p:cNvPr>
          <p:cNvGrpSpPr/>
          <p:nvPr/>
        </p:nvGrpSpPr>
        <p:grpSpPr>
          <a:xfrm>
            <a:off x="1557212" y="1784444"/>
            <a:ext cx="7577387" cy="4723189"/>
            <a:chOff x="1377644" y="1595550"/>
            <a:chExt cx="7577387" cy="4723189"/>
          </a:xfrm>
        </p:grpSpPr>
        <p:pic>
          <p:nvPicPr>
            <p:cNvPr id="7" name="図 6" descr="グラフ, 棒グラフ&#10;&#10;自動的に生成された説明">
              <a:extLst>
                <a:ext uri="{FF2B5EF4-FFF2-40B4-BE49-F238E27FC236}">
                  <a16:creationId xmlns:a16="http://schemas.microsoft.com/office/drawing/2014/main" id="{FEA1B8E6-E2A2-3239-AD54-6A9B67293E57}"/>
                </a:ext>
              </a:extLst>
            </p:cNvPr>
            <p:cNvPicPr>
              <a:picLocks noChangeAspect="1"/>
            </p:cNvPicPr>
            <p:nvPr/>
          </p:nvPicPr>
          <p:blipFill>
            <a:blip r:embed="rId2"/>
            <a:stretch>
              <a:fillRect/>
            </a:stretch>
          </p:blipFill>
          <p:spPr>
            <a:xfrm>
              <a:off x="1377644" y="2659501"/>
              <a:ext cx="7372028" cy="3659238"/>
            </a:xfrm>
            <a:prstGeom prst="rect">
              <a:avLst/>
            </a:prstGeom>
          </p:spPr>
        </p:pic>
        <p:cxnSp>
          <p:nvCxnSpPr>
            <p:cNvPr id="15" name="直線コネクタ 14">
              <a:extLst>
                <a:ext uri="{FF2B5EF4-FFF2-40B4-BE49-F238E27FC236}">
                  <a16:creationId xmlns:a16="http://schemas.microsoft.com/office/drawing/2014/main" id="{FD75986C-659A-A419-318F-2830D8F6A5BC}"/>
                </a:ext>
              </a:extLst>
            </p:cNvPr>
            <p:cNvCxnSpPr/>
            <p:nvPr/>
          </p:nvCxnSpPr>
          <p:spPr>
            <a:xfrm>
              <a:off x="4217468" y="2363493"/>
              <a:ext cx="398584" cy="457200"/>
            </a:xfrm>
            <a:prstGeom prst="line">
              <a:avLst/>
            </a:prstGeom>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DB797390-7DE3-7158-CADA-85B66DB745B7}"/>
                </a:ext>
              </a:extLst>
            </p:cNvPr>
            <p:cNvCxnSpPr>
              <a:cxnSpLocks/>
            </p:cNvCxnSpPr>
            <p:nvPr/>
          </p:nvCxnSpPr>
          <p:spPr>
            <a:xfrm>
              <a:off x="6659676" y="2363493"/>
              <a:ext cx="854816" cy="389792"/>
            </a:xfrm>
            <a:prstGeom prst="line">
              <a:avLst/>
            </a:prstGeom>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15256AC7-EF8B-C295-65A6-426A1E9E1CCA}"/>
                </a:ext>
              </a:extLst>
            </p:cNvPr>
            <p:cNvCxnSpPr>
              <a:cxnSpLocks/>
            </p:cNvCxnSpPr>
            <p:nvPr/>
          </p:nvCxnSpPr>
          <p:spPr>
            <a:xfrm>
              <a:off x="7330987" y="2119477"/>
              <a:ext cx="523473" cy="657255"/>
            </a:xfrm>
            <a:prstGeom prst="line">
              <a:avLst/>
            </a:prstGeom>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B943CA3F-F65A-4B5B-3E8A-9C5326C6C558}"/>
                </a:ext>
              </a:extLst>
            </p:cNvPr>
            <p:cNvCxnSpPr>
              <a:cxnSpLocks/>
            </p:cNvCxnSpPr>
            <p:nvPr/>
          </p:nvCxnSpPr>
          <p:spPr>
            <a:xfrm>
              <a:off x="8102774" y="2296085"/>
              <a:ext cx="103377" cy="492371"/>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2E62A603-064E-4528-5F50-43798FFA5E68}"/>
                </a:ext>
              </a:extLst>
            </p:cNvPr>
            <p:cNvCxnSpPr>
              <a:cxnSpLocks/>
            </p:cNvCxnSpPr>
            <p:nvPr/>
          </p:nvCxnSpPr>
          <p:spPr>
            <a:xfrm>
              <a:off x="8358551" y="2524685"/>
              <a:ext cx="0" cy="228603"/>
            </a:xfrm>
            <a:prstGeom prst="line">
              <a:avLst/>
            </a:prstGeom>
          </p:spPr>
          <p:style>
            <a:lnRef idx="1">
              <a:schemeClr val="dk1"/>
            </a:lnRef>
            <a:fillRef idx="0">
              <a:schemeClr val="dk1"/>
            </a:fillRef>
            <a:effectRef idx="0">
              <a:schemeClr val="dk1"/>
            </a:effectRef>
            <a:fontRef idx="minor">
              <a:schemeClr val="tx1"/>
            </a:fontRef>
          </p:style>
        </p:cxnSp>
        <p:sp>
          <p:nvSpPr>
            <p:cNvPr id="23" name="テキスト ボックス 22">
              <a:extLst>
                <a:ext uri="{FF2B5EF4-FFF2-40B4-BE49-F238E27FC236}">
                  <a16:creationId xmlns:a16="http://schemas.microsoft.com/office/drawing/2014/main" id="{5D83F998-8DD4-F033-1583-975A420A4A6B}"/>
                </a:ext>
              </a:extLst>
            </p:cNvPr>
            <p:cNvSpPr txBox="1"/>
            <p:nvPr/>
          </p:nvSpPr>
          <p:spPr>
            <a:xfrm>
              <a:off x="8272293" y="2278464"/>
              <a:ext cx="682738" cy="246221"/>
            </a:xfrm>
            <a:prstGeom prst="rect">
              <a:avLst/>
            </a:prstGeom>
            <a:noFill/>
          </p:spPr>
          <p:txBody>
            <a:bodyPr wrap="square" rtlCol="0">
              <a:spAutoFit/>
            </a:bodyPr>
            <a:lstStyle/>
            <a:p>
              <a:r>
                <a:rPr lang="ja-JP" altLang="en-US" sz="1000"/>
                <a:t>無回答</a:t>
              </a:r>
              <a:endParaRPr kumimoji="1" lang="ja-JP" altLang="en-US" sz="1000"/>
            </a:p>
          </p:txBody>
        </p:sp>
        <p:sp>
          <p:nvSpPr>
            <p:cNvPr id="26" name="テキスト ボックス 25">
              <a:extLst>
                <a:ext uri="{FF2B5EF4-FFF2-40B4-BE49-F238E27FC236}">
                  <a16:creationId xmlns:a16="http://schemas.microsoft.com/office/drawing/2014/main" id="{5012F49B-DD23-8CFC-7255-B609D729A70B}"/>
                </a:ext>
              </a:extLst>
            </p:cNvPr>
            <p:cNvSpPr txBox="1"/>
            <p:nvPr/>
          </p:nvSpPr>
          <p:spPr>
            <a:xfrm>
              <a:off x="7539231" y="1850763"/>
              <a:ext cx="1333839" cy="400110"/>
            </a:xfrm>
            <a:prstGeom prst="rect">
              <a:avLst/>
            </a:prstGeom>
            <a:noFill/>
          </p:spPr>
          <p:txBody>
            <a:bodyPr wrap="square" rtlCol="0">
              <a:spAutoFit/>
            </a:bodyPr>
            <a:lstStyle/>
            <a:p>
              <a:r>
                <a:rPr kumimoji="1" lang="ja-JP" altLang="en-US" sz="1000"/>
                <a:t>生きがいをみつけるために働く</a:t>
              </a:r>
            </a:p>
          </p:txBody>
        </p:sp>
        <p:sp>
          <p:nvSpPr>
            <p:cNvPr id="27" name="テキスト ボックス 26">
              <a:extLst>
                <a:ext uri="{FF2B5EF4-FFF2-40B4-BE49-F238E27FC236}">
                  <a16:creationId xmlns:a16="http://schemas.microsoft.com/office/drawing/2014/main" id="{E0FD67E8-E38C-C68A-E6A9-450B58B9363B}"/>
                </a:ext>
              </a:extLst>
            </p:cNvPr>
            <p:cNvSpPr txBox="1"/>
            <p:nvPr/>
          </p:nvSpPr>
          <p:spPr>
            <a:xfrm>
              <a:off x="6561321" y="1595550"/>
              <a:ext cx="1159294" cy="553998"/>
            </a:xfrm>
            <a:prstGeom prst="rect">
              <a:avLst/>
            </a:prstGeom>
            <a:noFill/>
          </p:spPr>
          <p:txBody>
            <a:bodyPr wrap="square" rtlCol="0">
              <a:spAutoFit/>
            </a:bodyPr>
            <a:lstStyle/>
            <a:p>
              <a:r>
                <a:rPr kumimoji="1" lang="ja-JP" altLang="en-US" sz="1000"/>
                <a:t>自分の才能や</a:t>
              </a:r>
              <a:endParaRPr kumimoji="1" lang="en-US" altLang="ja-JP" sz="1000" dirty="0"/>
            </a:p>
            <a:p>
              <a:r>
                <a:rPr kumimoji="1" lang="ja-JP" altLang="en-US" sz="1000"/>
                <a:t>能力を発揮する</a:t>
              </a:r>
              <a:endParaRPr kumimoji="1" lang="en-US" altLang="ja-JP" sz="1000" dirty="0"/>
            </a:p>
            <a:p>
              <a:r>
                <a:rPr kumimoji="1" lang="ja-JP" altLang="en-US" sz="1000"/>
                <a:t>ために</a:t>
              </a:r>
              <a:r>
                <a:rPr lang="ja-JP" altLang="en-US" sz="1000"/>
                <a:t>働く</a:t>
              </a:r>
              <a:endParaRPr kumimoji="1" lang="ja-JP" altLang="en-US" sz="1000"/>
            </a:p>
          </p:txBody>
        </p:sp>
        <p:sp>
          <p:nvSpPr>
            <p:cNvPr id="28" name="テキスト ボックス 27">
              <a:extLst>
                <a:ext uri="{FF2B5EF4-FFF2-40B4-BE49-F238E27FC236}">
                  <a16:creationId xmlns:a16="http://schemas.microsoft.com/office/drawing/2014/main" id="{8EB285AF-C30F-FEA0-65FA-D5390BBB4F68}"/>
                </a:ext>
              </a:extLst>
            </p:cNvPr>
            <p:cNvSpPr txBox="1"/>
            <p:nvPr/>
          </p:nvSpPr>
          <p:spPr>
            <a:xfrm>
              <a:off x="5408866" y="2012642"/>
              <a:ext cx="1333839" cy="553998"/>
            </a:xfrm>
            <a:prstGeom prst="rect">
              <a:avLst/>
            </a:prstGeom>
            <a:noFill/>
          </p:spPr>
          <p:txBody>
            <a:bodyPr wrap="square" rtlCol="0">
              <a:spAutoFit/>
            </a:bodyPr>
            <a:lstStyle/>
            <a:p>
              <a:r>
                <a:rPr lang="ja-JP" altLang="en-US" sz="1000"/>
                <a:t>社会の一員として、</a:t>
              </a:r>
              <a:endParaRPr lang="en-US" altLang="ja-JP" sz="1000" dirty="0"/>
            </a:p>
            <a:p>
              <a:r>
                <a:rPr lang="ja-JP" altLang="en-US" sz="1000"/>
                <a:t>務めを果たすために</a:t>
              </a:r>
              <a:endParaRPr lang="en-US" altLang="ja-JP" sz="1000" dirty="0"/>
            </a:p>
            <a:p>
              <a:r>
                <a:rPr lang="ja-JP" altLang="en-US" sz="1000"/>
                <a:t>働く</a:t>
              </a:r>
              <a:endParaRPr kumimoji="1" lang="ja-JP" altLang="en-US" sz="1000"/>
            </a:p>
          </p:txBody>
        </p:sp>
        <p:sp>
          <p:nvSpPr>
            <p:cNvPr id="29" name="テキスト ボックス 28">
              <a:extLst>
                <a:ext uri="{FF2B5EF4-FFF2-40B4-BE49-F238E27FC236}">
                  <a16:creationId xmlns:a16="http://schemas.microsoft.com/office/drawing/2014/main" id="{8F16DE61-8E75-5447-A7D5-4625607F53BE}"/>
                </a:ext>
              </a:extLst>
            </p:cNvPr>
            <p:cNvSpPr txBox="1"/>
            <p:nvPr/>
          </p:nvSpPr>
          <p:spPr>
            <a:xfrm>
              <a:off x="3626346" y="1919422"/>
              <a:ext cx="852034" cy="400110"/>
            </a:xfrm>
            <a:prstGeom prst="rect">
              <a:avLst/>
            </a:prstGeom>
            <a:noFill/>
          </p:spPr>
          <p:txBody>
            <a:bodyPr wrap="square" rtlCol="0">
              <a:spAutoFit/>
            </a:bodyPr>
            <a:lstStyle/>
            <a:p>
              <a:r>
                <a:rPr kumimoji="1" lang="ja-JP" altLang="en-US" sz="1000"/>
                <a:t>お金を得る</a:t>
              </a:r>
              <a:endParaRPr kumimoji="1" lang="en-US" altLang="ja-JP" sz="1000" dirty="0"/>
            </a:p>
            <a:p>
              <a:r>
                <a:rPr lang="ja-JP" altLang="en-US" sz="1000"/>
                <a:t>ために働く</a:t>
              </a:r>
              <a:endParaRPr kumimoji="1" lang="ja-JP" altLang="en-US" sz="1000"/>
            </a:p>
          </p:txBody>
        </p:sp>
      </p:grpSp>
      <p:sp>
        <p:nvSpPr>
          <p:cNvPr id="36" name="テキスト ボックス 35">
            <a:extLst>
              <a:ext uri="{FF2B5EF4-FFF2-40B4-BE49-F238E27FC236}">
                <a16:creationId xmlns:a16="http://schemas.microsoft.com/office/drawing/2014/main" id="{427A352B-0AC9-BA45-5F28-8CEA3493C6D0}"/>
              </a:ext>
            </a:extLst>
          </p:cNvPr>
          <p:cNvSpPr txBox="1"/>
          <p:nvPr/>
        </p:nvSpPr>
        <p:spPr>
          <a:xfrm>
            <a:off x="4147899" y="1473093"/>
            <a:ext cx="2396014" cy="461665"/>
          </a:xfrm>
          <a:prstGeom prst="rect">
            <a:avLst/>
          </a:prstGeom>
          <a:noFill/>
        </p:spPr>
        <p:txBody>
          <a:bodyPr wrap="square" rtlCol="0">
            <a:spAutoFit/>
          </a:bodyPr>
          <a:lstStyle/>
          <a:p>
            <a:r>
              <a:rPr kumimoji="1" lang="ja-JP" altLang="en-US" sz="2400" b="1">
                <a:latin typeface="+mj-ea"/>
                <a:ea typeface="+mj-ea"/>
              </a:rPr>
              <a:t>働く目的は何か</a:t>
            </a:r>
          </a:p>
        </p:txBody>
      </p:sp>
      <p:sp>
        <p:nvSpPr>
          <p:cNvPr id="38" name="テキスト ボックス 37">
            <a:extLst>
              <a:ext uri="{FF2B5EF4-FFF2-40B4-BE49-F238E27FC236}">
                <a16:creationId xmlns:a16="http://schemas.microsoft.com/office/drawing/2014/main" id="{F4E05ABB-3FC8-A6AC-7095-F7C970054755}"/>
              </a:ext>
            </a:extLst>
          </p:cNvPr>
          <p:cNvSpPr txBox="1"/>
          <p:nvPr/>
        </p:nvSpPr>
        <p:spPr>
          <a:xfrm>
            <a:off x="537994" y="6600494"/>
            <a:ext cx="6782542" cy="830997"/>
          </a:xfrm>
          <a:prstGeom prst="rect">
            <a:avLst/>
          </a:prstGeom>
          <a:noFill/>
        </p:spPr>
        <p:txBody>
          <a:bodyPr wrap="square" rtlCol="0">
            <a:spAutoFit/>
          </a:bodyPr>
          <a:lstStyle/>
          <a:p>
            <a:r>
              <a:rPr kumimoji="1" lang="ja-JP" altLang="en-US" sz="1600">
                <a:latin typeface="HGMaruGothicMPRO" panose="020F0600000000000000" pitchFamily="34" charset="-128"/>
                <a:ea typeface="HGMaruGothicMPRO" panose="020F0600000000000000" pitchFamily="34" charset="-128"/>
              </a:rPr>
              <a:t>出典：内閣府</a:t>
            </a:r>
            <a:r>
              <a:rPr lang="en-US" altLang="ja-JP" sz="1600" dirty="0">
                <a:latin typeface="HGMaruGothicMPRO" panose="020F0600000000000000" pitchFamily="34" charset="-128"/>
                <a:ea typeface="HGMaruGothicMPRO" panose="020F0600000000000000" pitchFamily="34" charset="-128"/>
              </a:rPr>
              <a:t>｢</a:t>
            </a:r>
            <a:r>
              <a:rPr kumimoji="1" lang="ja-JP" altLang="en-US" sz="1600">
                <a:latin typeface="HGMaruGothicMPRO" panose="020F0600000000000000" pitchFamily="34" charset="-128"/>
                <a:ea typeface="HGMaruGothicMPRO" panose="020F0600000000000000" pitchFamily="34" charset="-128"/>
              </a:rPr>
              <a:t>令和</a:t>
            </a:r>
            <a:r>
              <a:rPr kumimoji="1" lang="en-US" altLang="ja-JP" sz="1600" dirty="0">
                <a:latin typeface="HGMaruGothicMPRO" panose="020F0600000000000000" pitchFamily="34" charset="-128"/>
                <a:ea typeface="HGMaruGothicMPRO" panose="020F0600000000000000" pitchFamily="34" charset="-128"/>
              </a:rPr>
              <a:t>4</a:t>
            </a:r>
            <a:r>
              <a:rPr kumimoji="1" lang="ja-JP" altLang="en-US" sz="1600">
                <a:latin typeface="HGMaruGothicMPRO" panose="020F0600000000000000" pitchFamily="34" charset="-128"/>
                <a:ea typeface="HGMaruGothicMPRO" panose="020F0600000000000000" pitchFamily="34" charset="-128"/>
              </a:rPr>
              <a:t>年度</a:t>
            </a:r>
            <a:r>
              <a:rPr kumimoji="1" lang="en-US" altLang="ja-JP" sz="1600" dirty="0">
                <a:latin typeface="HGMaruGothicMPRO" panose="020F0600000000000000" pitchFamily="34" charset="-128"/>
                <a:ea typeface="HGMaruGothicMPRO" panose="020F0600000000000000" pitchFamily="34" charset="-128"/>
              </a:rPr>
              <a:t> </a:t>
            </a:r>
            <a:r>
              <a:rPr kumimoji="1" lang="ja-JP" altLang="en-US" sz="1600">
                <a:latin typeface="HGMaruGothicMPRO" panose="020F0600000000000000" pitchFamily="34" charset="-128"/>
                <a:ea typeface="HGMaruGothicMPRO" panose="020F0600000000000000" pitchFamily="34" charset="-128"/>
              </a:rPr>
              <a:t>国民生活に関する世論調査</a:t>
            </a:r>
            <a:r>
              <a:rPr kumimoji="1" lang="en-US" altLang="ja-JP" sz="1600" dirty="0">
                <a:latin typeface="HGMaruGothicMPRO" panose="020F0600000000000000" pitchFamily="34" charset="-128"/>
                <a:ea typeface="HGMaruGothicMPRO" panose="020F0600000000000000" pitchFamily="34" charset="-128"/>
              </a:rPr>
              <a:t>｣</a:t>
            </a:r>
            <a:r>
              <a:rPr kumimoji="1" lang="ja-JP" altLang="en-US" sz="1600">
                <a:latin typeface="HGMaruGothicMPRO" panose="020F0600000000000000" pitchFamily="34" charset="-128"/>
                <a:ea typeface="HGMaruGothicMPRO" panose="020F0600000000000000" pitchFamily="34" charset="-128"/>
              </a:rPr>
              <a:t>に基づき作成</a:t>
            </a:r>
            <a:endParaRPr kumimoji="1" lang="en-US" altLang="ja-JP" sz="1600" dirty="0">
              <a:latin typeface="HGMaruGothicMPRO" panose="020F0600000000000000" pitchFamily="34" charset="-128"/>
              <a:ea typeface="HGMaruGothicMPRO" panose="020F0600000000000000" pitchFamily="34" charset="-128"/>
            </a:endParaRPr>
          </a:p>
          <a:p>
            <a:r>
              <a:rPr kumimoji="1" lang="en-US" altLang="ja-JP" sz="1600" dirty="0">
                <a:latin typeface="Hiragino Sans W4" panose="020B0400000000000000" pitchFamily="34" charset="-128"/>
                <a:ea typeface="Hiragino Sans W4" panose="020B0400000000000000" pitchFamily="34" charset="-128"/>
              </a:rPr>
              <a:t>https://</a:t>
            </a:r>
            <a:r>
              <a:rPr kumimoji="1" lang="en-US" altLang="ja-JP" sz="1600" dirty="0" err="1">
                <a:latin typeface="Hiragino Sans W4" panose="020B0400000000000000" pitchFamily="34" charset="-128"/>
                <a:ea typeface="Hiragino Sans W4" panose="020B0400000000000000" pitchFamily="34" charset="-128"/>
              </a:rPr>
              <a:t>survey.gov-online.go.jp</a:t>
            </a:r>
            <a:r>
              <a:rPr kumimoji="1" lang="en-US" altLang="ja-JP" sz="1600" dirty="0">
                <a:latin typeface="Hiragino Sans W4" panose="020B0400000000000000" pitchFamily="34" charset="-128"/>
                <a:ea typeface="Hiragino Sans W4" panose="020B0400000000000000" pitchFamily="34" charset="-128"/>
              </a:rPr>
              <a:t>/r04/r04-life/2.html</a:t>
            </a:r>
            <a:endParaRPr kumimoji="1" lang="ja-JP" altLang="en-US" sz="1600">
              <a:latin typeface="Hiragino Sans W4" panose="020B0400000000000000" pitchFamily="34" charset="-128"/>
              <a:ea typeface="Hiragino Sans W4" panose="020B0400000000000000" pitchFamily="34" charset="-128"/>
            </a:endParaRPr>
          </a:p>
          <a:p>
            <a:endParaRPr kumimoji="1" lang="en-US" altLang="ja-JP" sz="1600" dirty="0">
              <a:latin typeface="HGMaruGothicMPRO" panose="020F0600000000000000" pitchFamily="34" charset="-128"/>
              <a:ea typeface="HGMaruGothicMPRO" panose="020F0600000000000000" pitchFamily="34" charset="-128"/>
            </a:endParaRPr>
          </a:p>
        </p:txBody>
      </p:sp>
    </p:spTree>
    <p:extLst>
      <p:ext uri="{BB962C8B-B14F-4D97-AF65-F5344CB8AC3E}">
        <p14:creationId xmlns:p14="http://schemas.microsoft.com/office/powerpoint/2010/main" val="2276178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84A83FE-E8AF-BC48-A139-2776D6D4D022}"/>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3">
            <a:extLst>
              <a:ext uri="{FF2B5EF4-FFF2-40B4-BE49-F238E27FC236}">
                <a16:creationId xmlns:a16="http://schemas.microsoft.com/office/drawing/2014/main" id="{524BD306-347C-5746-8D3E-C9F1EC4FB2BE}"/>
              </a:ext>
            </a:extLst>
          </p:cNvPr>
          <p:cNvSpPr txBox="1">
            <a:spLocks/>
          </p:cNvSpPr>
          <p:nvPr/>
        </p:nvSpPr>
        <p:spPr>
          <a:xfrm>
            <a:off x="847991" y="989199"/>
            <a:ext cx="8470846"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950188"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どんなことがパワハラになるの？</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15" name="object 15">
            <a:extLst>
              <a:ext uri="{FF2B5EF4-FFF2-40B4-BE49-F238E27FC236}">
                <a16:creationId xmlns:a16="http://schemas.microsoft.com/office/drawing/2014/main" id="{ABCC808C-5A58-2647-BCCC-B1C437FFD514}"/>
              </a:ext>
            </a:extLst>
          </p:cNvPr>
          <p:cNvSpPr txBox="1"/>
          <p:nvPr/>
        </p:nvSpPr>
        <p:spPr>
          <a:xfrm>
            <a:off x="892055" y="5955220"/>
            <a:ext cx="8908462" cy="636496"/>
          </a:xfrm>
          <a:prstGeom prst="rect">
            <a:avLst/>
          </a:prstGeom>
          <a:solidFill>
            <a:srgbClr val="ABE1FA"/>
          </a:solidFill>
        </p:spPr>
        <p:txBody>
          <a:bodyPr vert="horz" wrap="square" lIns="0" tIns="101810" rIns="0" bIns="101810" rtlCol="0">
            <a:spAutoFit/>
          </a:bodyPr>
          <a:lstStyle/>
          <a:p>
            <a:pPr marL="312477" marR="0" lvl="0" indent="0" algn="ctr" defTabSz="862005" rtl="0" eaLnBrk="1" fontAlgn="auto" latinLnBrk="0" hangingPunct="1">
              <a:lnSpc>
                <a:spcPct val="100000"/>
              </a:lnSpc>
              <a:spcBef>
                <a:spcPts val="0"/>
              </a:spcBef>
              <a:spcAft>
                <a:spcPts val="0"/>
              </a:spcAft>
              <a:buClrTx/>
              <a:buSzTx/>
              <a:buFontTx/>
              <a:buNone/>
              <a:tabLst/>
              <a:defRPr/>
            </a:pPr>
            <a:r>
              <a:rPr kumimoji="1" sz="14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詳しくは･･･</a:t>
            </a:r>
            <a:r>
              <a:rPr kumimoji="1" lang="ja-JP" altLang="en-US" sz="14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ハラスメント対策についての総合情報サイト</a:t>
            </a:r>
            <a:r>
              <a:rPr kumimoji="1" sz="14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「あかるい職場応援団」</a:t>
            </a:r>
            <a:endParaRPr kumimoji="1" lang="en-US" sz="14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endParaRPr>
          </a:p>
          <a:p>
            <a:pPr marL="312477"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lang="en-US" altLang="ja-JP" sz="14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https://www.no-harassment.mhlw.go.jp/ </a:t>
            </a:r>
          </a:p>
        </p:txBody>
      </p:sp>
      <p:sp>
        <p:nvSpPr>
          <p:cNvPr id="20" name="テキスト ボックス 19"/>
          <p:cNvSpPr txBox="1"/>
          <p:nvPr/>
        </p:nvSpPr>
        <p:spPr>
          <a:xfrm>
            <a:off x="9444957" y="401298"/>
            <a:ext cx="689612" cy="266355"/>
          </a:xfrm>
          <a:prstGeom prst="rect">
            <a:avLst/>
          </a:prstGeom>
          <a:noFill/>
        </p:spPr>
        <p:txBody>
          <a:bodyPr wrap="none" rtlCol="0">
            <a:spAutoFit/>
          </a:bodyPr>
          <a:lstStyle/>
          <a:p>
            <a:pPr marL="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21"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30</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grpSp>
        <p:nvGrpSpPr>
          <p:cNvPr id="8" name="グループ化 7">
            <a:extLst>
              <a:ext uri="{FF2B5EF4-FFF2-40B4-BE49-F238E27FC236}">
                <a16:creationId xmlns:a16="http://schemas.microsoft.com/office/drawing/2014/main" id="{059491ED-F047-B9C8-1F93-F282E91FA6B2}"/>
              </a:ext>
            </a:extLst>
          </p:cNvPr>
          <p:cNvGrpSpPr/>
          <p:nvPr/>
        </p:nvGrpSpPr>
        <p:grpSpPr>
          <a:xfrm>
            <a:off x="1400215" y="1793496"/>
            <a:ext cx="7892143" cy="3794183"/>
            <a:chOff x="484795" y="2786713"/>
            <a:chExt cx="7892143" cy="3794183"/>
          </a:xfrm>
        </p:grpSpPr>
        <p:pic>
          <p:nvPicPr>
            <p:cNvPr id="9" name="図 17" descr="②精神的な攻撃">
              <a:hlinkClick r:id="" action="ppaction://noaction"/>
              <a:extLst>
                <a:ext uri="{FF2B5EF4-FFF2-40B4-BE49-F238E27FC236}">
                  <a16:creationId xmlns:a16="http://schemas.microsoft.com/office/drawing/2014/main" id="{A2D06F50-FE0C-9D0E-4879-1AB29732A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515" y="3135956"/>
              <a:ext cx="1979612" cy="1316038"/>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15" descr="①身体的な攻撃">
              <a:hlinkClick r:id="" action="ppaction://noaction"/>
              <a:extLst>
                <a:ext uri="{FF2B5EF4-FFF2-40B4-BE49-F238E27FC236}">
                  <a16:creationId xmlns:a16="http://schemas.microsoft.com/office/drawing/2014/main" id="{7684904E-3580-D09E-88F2-A6FAFCA83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95" y="3135956"/>
              <a:ext cx="1979613" cy="1316038"/>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6" descr="③人間関係からの切り離し">
              <a:hlinkClick r:id="" action="ppaction://noaction"/>
              <a:extLst>
                <a:ext uri="{FF2B5EF4-FFF2-40B4-BE49-F238E27FC236}">
                  <a16:creationId xmlns:a16="http://schemas.microsoft.com/office/drawing/2014/main" id="{B2BE0B66-80A1-6CF7-A56B-4F5939DED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871" y="3151516"/>
              <a:ext cx="1978025" cy="1316038"/>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20" descr="④過大な要求">
              <a:hlinkClick r:id="" action="ppaction://noaction"/>
              <a:extLst>
                <a:ext uri="{FF2B5EF4-FFF2-40B4-BE49-F238E27FC236}">
                  <a16:creationId xmlns:a16="http://schemas.microsoft.com/office/drawing/2014/main" id="{56234607-B71B-4254-95FF-E557620E9B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83" y="5264858"/>
              <a:ext cx="1978025" cy="1316038"/>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9" descr="⑤過小な要求">
              <a:hlinkClick r:id="" action="ppaction://noaction"/>
              <a:extLst>
                <a:ext uri="{FF2B5EF4-FFF2-40B4-BE49-F238E27FC236}">
                  <a16:creationId xmlns:a16="http://schemas.microsoft.com/office/drawing/2014/main" id="{38E97CD4-A5BA-D3BB-4510-5C9A4DB5C8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2309" y="5264858"/>
              <a:ext cx="1978025" cy="1316038"/>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8" descr="⑥個の侵害">
              <a:hlinkClick r:id="" action="ppaction://noaction"/>
              <a:extLst>
                <a:ext uri="{FF2B5EF4-FFF2-40B4-BE49-F238E27FC236}">
                  <a16:creationId xmlns:a16="http://schemas.microsoft.com/office/drawing/2014/main" id="{4CBDF6B3-AEA1-92E8-B152-32EF5542CB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8234" y="5264858"/>
              <a:ext cx="1978025" cy="131603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8">
              <a:extLst>
                <a:ext uri="{FF2B5EF4-FFF2-40B4-BE49-F238E27FC236}">
                  <a16:creationId xmlns:a16="http://schemas.microsoft.com/office/drawing/2014/main" id="{60607F8F-0A55-EDEA-C80E-5D6CB66342A3}"/>
                </a:ext>
              </a:extLst>
            </p:cNvPr>
            <p:cNvSpPr>
              <a:spLocks noChangeArrowheads="1"/>
            </p:cNvSpPr>
            <p:nvPr/>
          </p:nvSpPr>
          <p:spPr bwMode="auto">
            <a:xfrm>
              <a:off x="631768" y="2786713"/>
              <a:ext cx="77451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rPr>
                <a:t>①</a:t>
              </a:r>
              <a:r>
                <a:rPr kumimoji="0" lang="ja-JP" altLang="en-US" sz="14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rPr>
                <a:t>身体的な攻撃　　　　　　　　　　　　　　②精神的な攻撃　　　　　　　　　　　③人間関係からの切り離し</a:t>
              </a:r>
              <a:endParaRPr kumimoji="0" lang="ja-JP" altLang="en-US" sz="1400" b="0" i="0" u="none" strike="noStrike" kern="1200" cap="none" spc="0" normalizeH="0" baseline="0" noProof="0" dirty="0">
                <a:ln>
                  <a:noFill/>
                </a:ln>
                <a:solidFill>
                  <a:srgbClr val="00B0F0"/>
                </a:solidFill>
                <a:effectLst/>
                <a:uLnTx/>
                <a:uFillTx/>
                <a:latin typeface="Verdana"/>
                <a:ea typeface="ＭＳ ゴシック" panose="020B0609070205080204" pitchFamily="49" charset="-128"/>
                <a:cs typeface="+mn-cs"/>
              </a:endParaRPr>
            </a:p>
          </p:txBody>
        </p:sp>
        <p:sp>
          <p:nvSpPr>
            <p:cNvPr id="17" name="Rectangle 9">
              <a:extLst>
                <a:ext uri="{FF2B5EF4-FFF2-40B4-BE49-F238E27FC236}">
                  <a16:creationId xmlns:a16="http://schemas.microsoft.com/office/drawing/2014/main" id="{6FCFE0EF-FD00-C3BC-AD42-BEE51675BF01}"/>
                </a:ext>
              </a:extLst>
            </p:cNvPr>
            <p:cNvSpPr>
              <a:spLocks noChangeArrowheads="1"/>
            </p:cNvSpPr>
            <p:nvPr/>
          </p:nvSpPr>
          <p:spPr bwMode="auto">
            <a:xfrm>
              <a:off x="631768" y="4855061"/>
              <a:ext cx="71433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rPr>
                <a:t> </a:t>
              </a:r>
              <a:r>
                <a:rPr kumimoji="0" lang="en-US" altLang="ja-JP" sz="14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rPr>
                <a:t>④</a:t>
              </a:r>
              <a:r>
                <a:rPr kumimoji="0" lang="ja-JP" altLang="en-US" sz="14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rPr>
                <a:t>過大な要求　　　　　　　　　　　　　　　⑤過小な要求　　　　　　　　　　　　　　　　　⑥個の侵害</a:t>
              </a:r>
              <a:endParaRPr kumimoji="0" lang="ja-JP" altLang="en-US" sz="1400" b="0" i="0" u="none" strike="noStrike" kern="1200" cap="none" spc="0" normalizeH="0" baseline="0" noProof="0" dirty="0">
                <a:ln>
                  <a:noFill/>
                </a:ln>
                <a:solidFill>
                  <a:srgbClr val="00B0F0"/>
                </a:solidFill>
                <a:effectLst/>
                <a:uLnTx/>
                <a:uFillTx/>
                <a:latin typeface="Verdana"/>
                <a:ea typeface="ＭＳ ゴシック" panose="020B0609070205080204" pitchFamily="49" charset="-128"/>
                <a:cs typeface="+mn-cs"/>
              </a:endParaRPr>
            </a:p>
          </p:txBody>
        </p:sp>
      </p:grpSp>
    </p:spTree>
    <p:extLst>
      <p:ext uri="{BB962C8B-B14F-4D97-AF65-F5344CB8AC3E}">
        <p14:creationId xmlns:p14="http://schemas.microsoft.com/office/powerpoint/2010/main" val="1242023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6D1DC4F-CD4B-5D4B-BEA1-288B7D17944F}"/>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3">
            <a:extLst>
              <a:ext uri="{FF2B5EF4-FFF2-40B4-BE49-F238E27FC236}">
                <a16:creationId xmlns:a16="http://schemas.microsoft.com/office/drawing/2014/main" id="{BCED142B-BDCC-0D49-B180-7D8178C31805}"/>
              </a:ext>
            </a:extLst>
          </p:cNvPr>
          <p:cNvSpPr txBox="1">
            <a:spLocks/>
          </p:cNvSpPr>
          <p:nvPr/>
        </p:nvSpPr>
        <p:spPr>
          <a:xfrm>
            <a:off x="854136" y="989200"/>
            <a:ext cx="8672502"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950188"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もし自分がハラスメントをやってしまったら？</a:t>
            </a:r>
            <a:r>
              <a:rPr kumimoji="1" lang="en-US" altLang="ja-JP"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a:t>
            </a: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行為者責任</a:t>
            </a:r>
            <a:r>
              <a:rPr kumimoji="1" lang="en-US" altLang="ja-JP"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391487EE-A2CB-7047-8A85-16609D7AA597}"/>
              </a:ext>
            </a:extLst>
          </p:cNvPr>
          <p:cNvSpPr txBox="1"/>
          <p:nvPr/>
        </p:nvSpPr>
        <p:spPr>
          <a:xfrm>
            <a:off x="746468" y="1589376"/>
            <a:ext cx="9072481" cy="3894471"/>
          </a:xfrm>
          <a:prstGeom prst="rect">
            <a:avLst/>
          </a:prstGeom>
        </p:spPr>
        <p:txBody>
          <a:bodyPr vert="horz" wrap="square" lIns="0" tIns="11374" rIns="0" bIns="0" rtlCol="0">
            <a:spAutoFit/>
          </a:bodyPr>
          <a:lstStyle/>
          <a:p>
            <a:pPr marL="137681" marR="4789" lvl="0" indent="7183" algn="l" defTabSz="862005" rtl="0" eaLnBrk="1" fontAlgn="auto" latinLnBrk="0" hangingPunct="1">
              <a:lnSpc>
                <a:spcPct val="100000"/>
              </a:lnSpc>
              <a:spcBef>
                <a:spcPts val="90"/>
              </a:spcBef>
              <a:spcAft>
                <a:spcPts val="0"/>
              </a:spcAft>
              <a:buClrTx/>
              <a:buSzTx/>
              <a:buFontTx/>
              <a:buNone/>
              <a:tabLst/>
              <a:defRPr/>
            </a:pPr>
            <a:r>
              <a:rPr kumimoji="1"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あなたがハラスメント</a:t>
            </a:r>
            <a:r>
              <a:rPr kumimoji="1" lang="ja-JP" altLang="en-US"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の行為者側</a:t>
            </a:r>
            <a:r>
              <a:rPr kumimoji="1"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になった場合、どのような責任が生じるでしょうか。パワーハラスメントを例で見てみましょう。</a:t>
            </a:r>
            <a:endParaRPr kumimoji="1" sz="2592"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Times New Roman"/>
            </a:endParaRPr>
          </a:p>
          <a:p>
            <a:pPr marL="11972" marR="0" lvl="0" indent="0" algn="l" defTabSz="862005" rtl="0" eaLnBrk="1" fontAlgn="auto" latinLnBrk="0" hangingPunct="1">
              <a:lnSpc>
                <a:spcPct val="100000"/>
              </a:lnSpc>
              <a:spcBef>
                <a:spcPts val="600"/>
              </a:spcBef>
              <a:spcAft>
                <a:spcPts val="0"/>
              </a:spcAft>
              <a:buClrTx/>
              <a:buSzTx/>
              <a:buFontTx/>
              <a:buNone/>
              <a:tabLst/>
              <a:defRPr/>
            </a:pPr>
            <a:r>
              <a:rPr kumimoji="1" sz="2074"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【民事責任】</a:t>
            </a:r>
            <a:endParaRPr kumimoji="1"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a:p>
            <a:pPr marL="144865" marR="0" lvl="0" indent="0" algn="l" defTabSz="862005" rtl="0" eaLnBrk="1" fontAlgn="auto" latinLnBrk="0" hangingPunct="1">
              <a:lnSpc>
                <a:spcPct val="100000"/>
              </a:lnSpc>
              <a:spcBef>
                <a:spcPts val="0"/>
              </a:spcBef>
              <a:spcAft>
                <a:spcPts val="0"/>
              </a:spcAft>
              <a:buClrTx/>
              <a:buSzTx/>
              <a:buFontTx/>
              <a:buNone/>
              <a:tabLst/>
              <a:defRPr/>
            </a:pPr>
            <a:r>
              <a:rPr kumimoji="1"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損害賠償を請求される可能性があります。</a:t>
            </a:r>
            <a:endParaRPr kumimoji="1"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44865" marR="0" lvl="0" indent="0" algn="l" defTabSz="862005" rtl="0" eaLnBrk="1" fontAlgn="auto" latinLnBrk="0" hangingPunct="1">
              <a:lnSpc>
                <a:spcPct val="100000"/>
              </a:lnSpc>
              <a:spcBef>
                <a:spcPts val="547"/>
              </a:spcBef>
              <a:spcAft>
                <a:spcPts val="0"/>
              </a:spcAft>
              <a:buClrTx/>
              <a:buSzTx/>
              <a:buFontTx/>
              <a:buNone/>
              <a:tabLst/>
              <a:defRPr/>
            </a:pPr>
            <a:r>
              <a:rPr kumimoji="1"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　あなた：不法行為責任に基づく損害賠償請求</a:t>
            </a:r>
            <a:r>
              <a:rPr kumimoji="1" lang="en-US" altLang="ja-JP"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民法第709条</a:t>
            </a:r>
            <a:r>
              <a:rPr kumimoji="1" lang="en-US" altLang="ja-JP"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44865" marR="0" lvl="0" indent="0" algn="l" defTabSz="862005" rtl="0" eaLnBrk="1" fontAlgn="auto" latinLnBrk="0" hangingPunct="1">
              <a:lnSpc>
                <a:spcPct val="100000"/>
              </a:lnSpc>
              <a:spcBef>
                <a:spcPts val="551"/>
              </a:spcBef>
              <a:spcAft>
                <a:spcPts val="0"/>
              </a:spcAft>
              <a:buClrTx/>
              <a:buSzTx/>
              <a:buFontTx/>
              <a:buNone/>
              <a:tabLst>
                <a:tab pos="2199908" algn="l"/>
              </a:tabLst>
              <a:defRPr/>
            </a:pPr>
            <a:r>
              <a:rPr kumimoji="1"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　会　社：債務不履行責任</a:t>
            </a:r>
            <a:r>
              <a:rPr kumimoji="1" lang="en-US" altLang="ja-JP"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安全配慮義務違反</a:t>
            </a:r>
            <a:r>
              <a:rPr kumimoji="1" lang="en-US" altLang="ja-JP"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に基づく損害賠償</a:t>
            </a:r>
            <a:endParaRPr kumimoji="1"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695276" marR="0" lvl="0" indent="0" algn="l" defTabSz="862005" rtl="0" eaLnBrk="1" fontAlgn="auto" latinLnBrk="0" hangingPunct="1">
              <a:lnSpc>
                <a:spcPct val="100000"/>
              </a:lnSpc>
              <a:spcBef>
                <a:spcPts val="0"/>
              </a:spcBef>
              <a:spcAft>
                <a:spcPts val="0"/>
              </a:spcAft>
              <a:buClrTx/>
              <a:buSzTx/>
              <a:buFontTx/>
              <a:buNone/>
              <a:tabLst>
                <a:tab pos="2029303" algn="l"/>
              </a:tabLst>
              <a:defRPr/>
            </a:pPr>
            <a:r>
              <a:rPr kumimoji="1" lang="en-US"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請求</a:t>
            </a:r>
            <a:r>
              <a:rPr kumimoji="1" lang="en-US"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民法第415条</a:t>
            </a:r>
            <a:r>
              <a:rPr kumimoji="1" lang="en-US"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3111"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Times New Roman"/>
            </a:endParaRPr>
          </a:p>
          <a:p>
            <a:pPr marL="11972" marR="0" lvl="0" indent="0" algn="l" defTabSz="862005" rtl="0" eaLnBrk="1" fontAlgn="auto" latinLnBrk="0" hangingPunct="1">
              <a:lnSpc>
                <a:spcPct val="100000"/>
              </a:lnSpc>
              <a:spcBef>
                <a:spcPts val="5"/>
              </a:spcBef>
              <a:spcAft>
                <a:spcPts val="0"/>
              </a:spcAft>
              <a:buClrTx/>
              <a:buSzTx/>
              <a:buFontTx/>
              <a:buNone/>
              <a:tabLst/>
              <a:defRPr/>
            </a:pPr>
            <a:r>
              <a:rPr kumimoji="1" sz="2074"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【その他の影響】</a:t>
            </a:r>
            <a:endParaRPr kumimoji="1"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a:p>
            <a:pPr marL="144865" marR="0" lvl="0" indent="0" algn="l" defTabSz="862005" rtl="0" eaLnBrk="1" fontAlgn="auto" latinLnBrk="0" hangingPunct="1">
              <a:lnSpc>
                <a:spcPct val="100000"/>
              </a:lnSpc>
              <a:spcBef>
                <a:spcPts val="0"/>
              </a:spcBef>
              <a:spcAft>
                <a:spcPts val="0"/>
              </a:spcAft>
              <a:buClrTx/>
              <a:buSzTx/>
              <a:buFontTx/>
              <a:buNone/>
              <a:tabLst/>
              <a:defRPr/>
            </a:pPr>
            <a:r>
              <a:rPr kumimoji="1"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上記責任以外でも次のような影響が出る可能性があります。</a:t>
            </a:r>
            <a:endParaRPr kumimoji="1"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44865" marR="0" lvl="0" indent="0" algn="l" defTabSz="862005" rtl="0" eaLnBrk="1" fontAlgn="auto" latinLnBrk="0" hangingPunct="1">
              <a:lnSpc>
                <a:spcPct val="100000"/>
              </a:lnSpc>
              <a:spcBef>
                <a:spcPts val="551"/>
              </a:spcBef>
              <a:spcAft>
                <a:spcPts val="0"/>
              </a:spcAft>
              <a:buClrTx/>
              <a:buSzTx/>
              <a:buFontTx/>
              <a:buNone/>
              <a:tabLst/>
              <a:defRPr/>
            </a:pPr>
            <a:r>
              <a:rPr kumimoji="1"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　職場内の信用の喪失、地位の失墜</a:t>
            </a:r>
            <a:endParaRPr kumimoji="1"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44865" marR="0" lvl="0" indent="0" algn="l" defTabSz="862005" rtl="0" eaLnBrk="1" fontAlgn="auto" latinLnBrk="0" hangingPunct="1">
              <a:lnSpc>
                <a:spcPct val="100000"/>
              </a:lnSpc>
              <a:spcBef>
                <a:spcPts val="551"/>
              </a:spcBef>
              <a:spcAft>
                <a:spcPts val="0"/>
              </a:spcAft>
              <a:buClrTx/>
              <a:buSzTx/>
              <a:buFontTx/>
              <a:buNone/>
              <a:tabLst/>
              <a:defRPr/>
            </a:pPr>
            <a:r>
              <a:rPr kumimoji="1" sz="207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　</a:t>
            </a:r>
            <a:r>
              <a:rPr kumimoji="1" sz="2074"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家庭の崩壊などのプライベートへの波及</a:t>
            </a:r>
            <a:endParaRPr kumimoji="1"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8" name="object 201">
            <a:extLst>
              <a:ext uri="{FF2B5EF4-FFF2-40B4-BE49-F238E27FC236}">
                <a16:creationId xmlns:a16="http://schemas.microsoft.com/office/drawing/2014/main" id="{6D6B5ECF-D46D-8F46-B6C1-E236F8F094BC}"/>
              </a:ext>
            </a:extLst>
          </p:cNvPr>
          <p:cNvSpPr/>
          <p:nvPr/>
        </p:nvSpPr>
        <p:spPr>
          <a:xfrm>
            <a:off x="902951" y="5601341"/>
            <a:ext cx="8886670" cy="1594522"/>
          </a:xfrm>
          <a:prstGeom prst="rect">
            <a:avLst/>
          </a:prstGeom>
          <a:solidFill>
            <a:srgbClr val="FFFDE8"/>
          </a:solidFill>
          <a:ln w="15875">
            <a:solidFill>
              <a:srgbClr val="00B0F0"/>
            </a:solidFill>
          </a:ln>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9" name="object 7">
            <a:extLst>
              <a:ext uri="{FF2B5EF4-FFF2-40B4-BE49-F238E27FC236}">
                <a16:creationId xmlns:a16="http://schemas.microsoft.com/office/drawing/2014/main" id="{EDEB9AD3-1A9C-8B47-97DA-74A84C470996}"/>
              </a:ext>
            </a:extLst>
          </p:cNvPr>
          <p:cNvSpPr txBox="1"/>
          <p:nvPr/>
        </p:nvSpPr>
        <p:spPr>
          <a:xfrm>
            <a:off x="1152524" y="5639435"/>
            <a:ext cx="8513027" cy="1430900"/>
          </a:xfrm>
          <a:prstGeom prst="rect">
            <a:avLst/>
          </a:prstGeom>
        </p:spPr>
        <p:txBody>
          <a:bodyPr vert="horz" wrap="square" lIns="0" tIns="36000" rIns="0" bIns="0" rtlCol="0">
            <a:spAutoFit/>
          </a:bodyPr>
          <a:lstStyle/>
          <a:p>
            <a:pPr marL="36000" marR="0" lvl="0" indent="0" algn="l" defTabSz="862005" rtl="0" eaLnBrk="1" fontAlgn="auto" latinLnBrk="0" hangingPunct="1">
              <a:lnSpc>
                <a:spcPct val="150000"/>
              </a:lnSpc>
              <a:spcBef>
                <a:spcPts val="0"/>
              </a:spcBef>
              <a:spcAft>
                <a:spcPts val="0"/>
              </a:spcAft>
              <a:buClrTx/>
              <a:buSzTx/>
              <a:buFontTx/>
              <a:buNone/>
              <a:tabLst>
                <a:tab pos="842550" algn="l"/>
                <a:tab pos="848537" algn="l"/>
              </a:tabLst>
              <a:defRPr/>
            </a:pPr>
            <a:r>
              <a:rPr kumimoji="1" lang="ja-JP" altLang="en-US" sz="1697"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パワーハラスメント防止対策の法制化</a:t>
            </a:r>
            <a:endParaRPr kumimoji="1" lang="en-US" altLang="ja-JP" sz="1697"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6000" marR="0" lvl="0" indent="0" algn="l" defTabSz="862005" rtl="0" eaLnBrk="1" fontAlgn="auto" latinLnBrk="0" hangingPunct="1">
              <a:lnSpc>
                <a:spcPts val="1639"/>
              </a:lnSpc>
              <a:spcBef>
                <a:spcPts val="0"/>
              </a:spcBef>
              <a:spcAft>
                <a:spcPts val="0"/>
              </a:spcAft>
              <a:buClrTx/>
              <a:buSzTx/>
              <a:buFontTx/>
              <a:buNone/>
              <a:tabLst>
                <a:tab pos="842550" algn="l"/>
                <a:tab pos="848537" algn="l"/>
              </a:tabLst>
              <a:defRPr/>
            </a:pPr>
            <a:r>
              <a:rPr kumimoji="1" lang="ja-JP" altLang="en-US"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①　</a:t>
            </a:r>
            <a:r>
              <a:rPr kumimoji="1" lang="en-US" altLang="ja-JP"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2019</a:t>
            </a:r>
            <a:r>
              <a:rPr kumimoji="1" lang="ja-JP" altLang="en-US"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年</a:t>
            </a:r>
            <a:r>
              <a:rPr kumimoji="1" lang="en-US" altLang="ja-JP"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5</a:t>
            </a:r>
            <a:r>
              <a:rPr kumimoji="1" lang="ja-JP" altLang="en-US"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月</a:t>
            </a:r>
            <a:r>
              <a:rPr kumimoji="1" lang="en-US" altLang="ja-JP"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29</a:t>
            </a:r>
            <a:r>
              <a:rPr kumimoji="1" lang="ja-JP" altLang="en-US"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日、「女性の職業生活における活躍の推進に関する法律等の一部を改正する法律」が成立し、</a:t>
            </a:r>
            <a:endParaRPr kumimoji="1" lang="en-US" altLang="ja-JP"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6000" marR="0" lvl="0" indent="0" algn="l" defTabSz="862005" rtl="0" eaLnBrk="1" fontAlgn="auto" latinLnBrk="0" hangingPunct="1">
              <a:lnSpc>
                <a:spcPts val="1639"/>
              </a:lnSpc>
              <a:spcBef>
                <a:spcPts val="0"/>
              </a:spcBef>
              <a:spcAft>
                <a:spcPts val="0"/>
              </a:spcAft>
              <a:buClrTx/>
              <a:buSzTx/>
              <a:buFontTx/>
              <a:buNone/>
              <a:tabLst>
                <a:tab pos="842550" algn="l"/>
                <a:tab pos="848537" algn="l"/>
              </a:tabLst>
              <a:defRPr/>
            </a:pPr>
            <a:r>
              <a:rPr kumimoji="1" lang="ja-JP" altLang="en-US"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同年</a:t>
            </a:r>
            <a:r>
              <a:rPr kumimoji="1" lang="en-US" altLang="ja-JP"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r>
              <a:rPr kumimoji="1" lang="ja-JP" altLang="en-US"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月</a:t>
            </a:r>
            <a:r>
              <a:rPr kumimoji="1" lang="en-US" altLang="ja-JP"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5</a:t>
            </a:r>
            <a:r>
              <a:rPr kumimoji="1" lang="ja-JP" altLang="en-US"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日に公布されました。</a:t>
            </a:r>
            <a:endParaRPr kumimoji="1" lang="en-US" altLang="ja-JP"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6000" marR="0" lvl="0" indent="0" algn="l" defTabSz="862005" rtl="0" eaLnBrk="1" fontAlgn="auto" latinLnBrk="0" hangingPunct="1">
              <a:lnSpc>
                <a:spcPts val="1639"/>
              </a:lnSpc>
              <a:spcBef>
                <a:spcPts val="0"/>
              </a:spcBef>
              <a:spcAft>
                <a:spcPts val="0"/>
              </a:spcAft>
              <a:buClrTx/>
              <a:buSzTx/>
              <a:buFontTx/>
              <a:buNone/>
              <a:tabLst>
                <a:tab pos="842550" algn="l"/>
                <a:tab pos="848537" algn="l"/>
              </a:tabLst>
              <a:defRPr/>
            </a:pPr>
            <a:r>
              <a:rPr kumimoji="1" lang="ja-JP" altLang="en-US"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②　本法律では、女性活躍推進法の改正とともに、ハラスメント対策の強化を内容とする「労働施策総合推進法」</a:t>
            </a:r>
            <a:endParaRPr kumimoji="1" lang="en-US" altLang="ja-JP"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6000" marR="0" lvl="0" indent="0" algn="l" defTabSz="862005" rtl="0" eaLnBrk="1" fontAlgn="auto" latinLnBrk="0" hangingPunct="1">
              <a:lnSpc>
                <a:spcPts val="1639"/>
              </a:lnSpc>
              <a:spcBef>
                <a:spcPts val="0"/>
              </a:spcBef>
              <a:spcAft>
                <a:spcPts val="0"/>
              </a:spcAft>
              <a:buClrTx/>
              <a:buSzTx/>
              <a:buFontTx/>
              <a:buNone/>
              <a:tabLst>
                <a:tab pos="842550" algn="l"/>
                <a:tab pos="848537" algn="l"/>
              </a:tabLst>
              <a:defRPr/>
            </a:pPr>
            <a:r>
              <a:rPr kumimoji="1" lang="ja-JP" altLang="en-US"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の改正により、パワーハラスメント防止対策の法制化がなされました。</a:t>
            </a:r>
            <a:endParaRPr kumimoji="1" lang="en-US" altLang="ja-JP"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6000" marR="0" lvl="0" indent="0" algn="l" defTabSz="862005" rtl="0" eaLnBrk="1" fontAlgn="auto" latinLnBrk="0" hangingPunct="1">
              <a:lnSpc>
                <a:spcPts val="1639"/>
              </a:lnSpc>
              <a:spcBef>
                <a:spcPts val="0"/>
              </a:spcBef>
              <a:spcAft>
                <a:spcPts val="0"/>
              </a:spcAft>
              <a:buClrTx/>
              <a:buSzTx/>
              <a:buFontTx/>
              <a:buNone/>
              <a:tabLst>
                <a:tab pos="842550" algn="l"/>
                <a:tab pos="848537" algn="l"/>
              </a:tabLst>
              <a:defRPr/>
            </a:pPr>
            <a:r>
              <a:rPr kumimoji="1" lang="ja-JP" altLang="en-US"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③　パワーハラスメントの防止措置は、</a:t>
            </a:r>
            <a:r>
              <a:rPr kumimoji="1" lang="en-US" altLang="ja-JP"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2022</a:t>
            </a:r>
            <a:r>
              <a:rPr kumimoji="1" lang="ja-JP" altLang="en-US"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年４月１日から、中小企業についても義務となりました。</a:t>
            </a:r>
            <a:endParaRPr kumimoji="1" lang="en-US" altLang="ja-JP" sz="13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2" name="テキスト ボックス 11"/>
          <p:cNvSpPr txBox="1"/>
          <p:nvPr/>
        </p:nvSpPr>
        <p:spPr>
          <a:xfrm>
            <a:off x="9444957" y="401298"/>
            <a:ext cx="689612" cy="266355"/>
          </a:xfrm>
          <a:prstGeom prst="rect">
            <a:avLst/>
          </a:prstGeom>
          <a:noFill/>
        </p:spPr>
        <p:txBody>
          <a:bodyPr wrap="none" rtlCol="0">
            <a:spAutoFit/>
          </a:bodyPr>
          <a:lstStyle/>
          <a:p>
            <a:pPr marL="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3"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31</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Tree>
    <p:extLst>
      <p:ext uri="{BB962C8B-B14F-4D97-AF65-F5344CB8AC3E}">
        <p14:creationId xmlns:p14="http://schemas.microsoft.com/office/powerpoint/2010/main" val="2237468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a:extLst>
              <a:ext uri="{FF2B5EF4-FFF2-40B4-BE49-F238E27FC236}">
                <a16:creationId xmlns:a16="http://schemas.microsoft.com/office/drawing/2014/main" id="{25145A48-C433-F906-15BE-A1640BBF97D1}"/>
              </a:ext>
            </a:extLst>
          </p:cNvPr>
          <p:cNvGraphicFramePr/>
          <p:nvPr/>
        </p:nvGraphicFramePr>
        <p:xfrm>
          <a:off x="3499602" y="1940044"/>
          <a:ext cx="1715285" cy="1121247"/>
        </p:xfrm>
        <a:graphic>
          <a:graphicData uri="http://schemas.openxmlformats.org/drawingml/2006/chart">
            <c:chart xmlns:c="http://schemas.openxmlformats.org/drawingml/2006/chart" xmlns:r="http://schemas.openxmlformats.org/officeDocument/2006/relationships" r:id="rId2"/>
          </a:graphicData>
        </a:graphic>
      </p:graphicFrame>
      <p:sp>
        <p:nvSpPr>
          <p:cNvPr id="2" name="object 2">
            <a:extLst>
              <a:ext uri="{FF2B5EF4-FFF2-40B4-BE49-F238E27FC236}">
                <a16:creationId xmlns:a16="http://schemas.microsoft.com/office/drawing/2014/main" id="{D24EDA55-E144-E749-B08A-700AC85ACD4D}"/>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3">
            <a:extLst>
              <a:ext uri="{FF2B5EF4-FFF2-40B4-BE49-F238E27FC236}">
                <a16:creationId xmlns:a16="http://schemas.microsoft.com/office/drawing/2014/main" id="{33146DD6-2EFF-7F4C-B60D-732DE459C3D5}"/>
              </a:ext>
            </a:extLst>
          </p:cNvPr>
          <p:cNvSpPr txBox="1">
            <a:spLocks/>
          </p:cNvSpPr>
          <p:nvPr/>
        </p:nvSpPr>
        <p:spPr>
          <a:xfrm>
            <a:off x="858945" y="989200"/>
            <a:ext cx="8259787"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1007943"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パワハラの実態ってどうなっているの？</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2A57266D-FDFF-7445-B72A-5E219533DAA8}"/>
              </a:ext>
            </a:extLst>
          </p:cNvPr>
          <p:cNvSpPr txBox="1"/>
          <p:nvPr/>
        </p:nvSpPr>
        <p:spPr>
          <a:xfrm>
            <a:off x="764936" y="1660892"/>
            <a:ext cx="3100208" cy="2429545"/>
          </a:xfrm>
          <a:prstGeom prst="rect">
            <a:avLst/>
          </a:prstGeom>
        </p:spPr>
        <p:txBody>
          <a:bodyPr vert="horz" wrap="square" lIns="0" tIns="16162" rIns="0" bIns="0" rtlCol="0">
            <a:spAutoFit/>
          </a:bodyPr>
          <a:lstStyle/>
          <a:p>
            <a:pPr marL="18557" marR="0" lvl="0" indent="0" algn="l" defTabSz="914400" rtl="0" eaLnBrk="1" fontAlgn="auto" latinLnBrk="0" hangingPunct="1">
              <a:lnSpc>
                <a:spcPct val="100000"/>
              </a:lnSpc>
              <a:spcBef>
                <a:spcPts val="127"/>
              </a:spcBef>
              <a:spcAft>
                <a:spcPts val="0"/>
              </a:spcAft>
              <a:buClrTx/>
              <a:buSzTx/>
              <a:buFontTx/>
              <a:buNone/>
              <a:tabLst/>
              <a:defRPr/>
            </a:pPr>
            <a:r>
              <a:rPr kumimoji="1" sz="1838"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　パワハラ被害調査</a:t>
            </a:r>
            <a:endPar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a:p>
            <a:pPr marL="11972" marR="4789" lvl="0" indent="6585" algn="l" defTabSz="914400" rtl="0" eaLnBrk="1" fontAlgn="auto" latinLnBrk="0" hangingPunct="1">
              <a:lnSpc>
                <a:spcPct val="129099"/>
              </a:lnSpc>
              <a:spcBef>
                <a:spcPts val="608"/>
              </a:spcBef>
              <a:spcAft>
                <a:spcPts val="0"/>
              </a:spcAft>
              <a:buClrTx/>
              <a:buSzTx/>
              <a:buFontTx/>
              <a:buNone/>
              <a:tabLst/>
              <a:defRPr/>
            </a:pP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lang="ja-JP" altLang="en-US" sz="1508" b="0" i="0" u="none" strike="noStrike" kern="1200" cap="none" spc="-3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令和２</a:t>
            </a:r>
            <a:r>
              <a:rPr kumimoji="1" sz="1508" b="0" i="0" u="none" strike="noStrike" kern="1200" cap="none" spc="-3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年度に厚生労働省が実施した「職場のハラスメントに関する実態調査」によると、過去3年以内にパワーハラスメントを受けたことがあると回答した者は</a:t>
            </a:r>
            <a:r>
              <a:rPr kumimoji="1" lang="en-US" altLang="ja-JP" sz="1508" b="0" i="0" u="none" strike="noStrike" kern="1200" cap="none" spc="-3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31</a:t>
            </a:r>
            <a:r>
              <a:rPr kumimoji="1" sz="1508" b="0" i="0" u="none" strike="noStrike" kern="1200" cap="none" spc="-3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lang="en-US" altLang="ja-JP" sz="1508" b="0" i="0" u="none" strike="noStrike" kern="1200" cap="none" spc="-3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4</a:t>
            </a:r>
            <a:r>
              <a:rPr kumimoji="1" sz="1508" b="0" i="0" u="none" strike="noStrike" kern="1200" cap="none" spc="-3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%であり、この問題が依然として社会的な問題であることが明確に示されました。</a:t>
            </a:r>
            <a:endParaRPr kumimoji="1" sz="1508" b="0" i="0" u="none" strike="noStrike" kern="1200" cap="none" spc="-3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6" name="object 6">
            <a:extLst>
              <a:ext uri="{FF2B5EF4-FFF2-40B4-BE49-F238E27FC236}">
                <a16:creationId xmlns:a16="http://schemas.microsoft.com/office/drawing/2014/main" id="{C0F80CA3-2D66-B942-B177-374D74FCD979}"/>
              </a:ext>
            </a:extLst>
          </p:cNvPr>
          <p:cNvSpPr txBox="1"/>
          <p:nvPr/>
        </p:nvSpPr>
        <p:spPr>
          <a:xfrm>
            <a:off x="764936" y="4677869"/>
            <a:ext cx="3100208" cy="1232037"/>
          </a:xfrm>
          <a:prstGeom prst="rect">
            <a:avLst/>
          </a:prstGeom>
        </p:spPr>
        <p:txBody>
          <a:bodyPr vert="horz" wrap="square" lIns="0" tIns="16162" rIns="0" bIns="0" rtlCol="0">
            <a:spAutoFit/>
          </a:bodyPr>
          <a:lstStyle/>
          <a:p>
            <a:pPr marL="11972" marR="0" lvl="0" indent="0" algn="l" defTabSz="914400" rtl="0" eaLnBrk="1" fontAlgn="auto" latinLnBrk="0" hangingPunct="1">
              <a:lnSpc>
                <a:spcPct val="100000"/>
              </a:lnSpc>
              <a:spcBef>
                <a:spcPts val="127"/>
              </a:spcBef>
              <a:spcAft>
                <a:spcPts val="0"/>
              </a:spcAft>
              <a:buClrTx/>
              <a:buSzTx/>
              <a:buFontTx/>
              <a:buNone/>
              <a:tabLst/>
              <a:defRPr/>
            </a:pPr>
            <a:r>
              <a:rPr kumimoji="1" sz="1838"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　</a:t>
            </a:r>
            <a:r>
              <a:rPr kumimoji="1" sz="1800"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精神障害の労災補償状況</a:t>
            </a:r>
            <a:endPar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a:p>
            <a:pPr marL="11972" marR="4789" lvl="0" indent="0" algn="just" defTabSz="914400" rtl="0" eaLnBrk="1" fontAlgn="auto" latinLnBrk="0" hangingPunct="1">
              <a:lnSpc>
                <a:spcPct val="129099"/>
              </a:lnSpc>
              <a:spcBef>
                <a:spcPts val="608"/>
              </a:spcBef>
              <a:spcAft>
                <a:spcPts val="0"/>
              </a:spcAft>
              <a:buClrTx/>
              <a:buSzTx/>
              <a:buFontTx/>
              <a:buNone/>
              <a:tabLst/>
              <a:defRPr/>
            </a:pP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ひどい嫌がらせ等を理由とする精神障害等での労災保険の支給決定件数が高水準で推移しています。</a:t>
            </a:r>
            <a:endParaRPr kumimoji="1"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7" name="テキスト ボックス 16"/>
          <p:cNvSpPr txBox="1"/>
          <p:nvPr/>
        </p:nvSpPr>
        <p:spPr>
          <a:xfrm>
            <a:off x="9444957" y="401298"/>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8"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6-3</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2</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4" name="object 12">
            <a:extLst>
              <a:ext uri="{FF2B5EF4-FFF2-40B4-BE49-F238E27FC236}">
                <a16:creationId xmlns:a16="http://schemas.microsoft.com/office/drawing/2014/main" id="{B217902A-9586-B735-AE41-5E3700D32F3A}"/>
              </a:ext>
            </a:extLst>
          </p:cNvPr>
          <p:cNvSpPr txBox="1"/>
          <p:nvPr/>
        </p:nvSpPr>
        <p:spPr>
          <a:xfrm>
            <a:off x="4008950" y="3527617"/>
            <a:ext cx="2174667" cy="187611"/>
          </a:xfrm>
          <a:prstGeom prst="rect">
            <a:avLst/>
          </a:prstGeom>
        </p:spPr>
        <p:txBody>
          <a:bodyPr vert="horz" wrap="square" lIns="0" tIns="9775" rIns="0" bIns="0" rtlCol="0">
            <a:spAutoFit/>
          </a:bodyPr>
          <a:lstStyle/>
          <a:p>
            <a:pPr marL="10861" marR="0" lvl="0" indent="0" algn="l" defTabSz="914400" rtl="0" eaLnBrk="1" fontAlgn="auto" latinLnBrk="0" hangingPunct="1">
              <a:lnSpc>
                <a:spcPct val="100000"/>
              </a:lnSpc>
              <a:spcBef>
                <a:spcPts val="975"/>
              </a:spcBef>
              <a:spcAft>
                <a:spcPts val="0"/>
              </a:spcAft>
              <a:buClrTx/>
              <a:buSzTx/>
              <a:buFontTx/>
              <a:buNone/>
              <a:tabLst/>
              <a:defRPr/>
            </a:pPr>
            <a:r>
              <a:rPr kumimoji="1" sz="1155"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表　精神障害の労災補償状況</a:t>
            </a:r>
            <a:endParaRPr kumimoji="1" sz="1155"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graphicFrame>
        <p:nvGraphicFramePr>
          <p:cNvPr id="7" name="object 13">
            <a:extLst>
              <a:ext uri="{FF2B5EF4-FFF2-40B4-BE49-F238E27FC236}">
                <a16:creationId xmlns:a16="http://schemas.microsoft.com/office/drawing/2014/main" id="{31DE9F28-C64A-CC72-CFA1-FD8C6025A3FE}"/>
              </a:ext>
            </a:extLst>
          </p:cNvPr>
          <p:cNvGraphicFramePr>
            <a:graphicFrameLocks noGrp="1"/>
          </p:cNvGraphicFramePr>
          <p:nvPr/>
        </p:nvGraphicFramePr>
        <p:xfrm>
          <a:off x="4024099" y="3777611"/>
          <a:ext cx="5924993" cy="2402835"/>
        </p:xfrm>
        <a:graphic>
          <a:graphicData uri="http://schemas.openxmlformats.org/drawingml/2006/table">
            <a:tbl>
              <a:tblPr firstRow="1" bandRow="1"/>
              <a:tblGrid>
                <a:gridCol w="111318">
                  <a:extLst>
                    <a:ext uri="{9D8B030D-6E8A-4147-A177-3AD203B41FA5}">
                      <a16:colId xmlns:a16="http://schemas.microsoft.com/office/drawing/2014/main" val="20000"/>
                    </a:ext>
                  </a:extLst>
                </a:gridCol>
                <a:gridCol w="172802">
                  <a:extLst>
                    <a:ext uri="{9D8B030D-6E8A-4147-A177-3AD203B41FA5}">
                      <a16:colId xmlns:a16="http://schemas.microsoft.com/office/drawing/2014/main" val="20001"/>
                    </a:ext>
                  </a:extLst>
                </a:gridCol>
                <a:gridCol w="1623658">
                  <a:extLst>
                    <a:ext uri="{9D8B030D-6E8A-4147-A177-3AD203B41FA5}">
                      <a16:colId xmlns:a16="http://schemas.microsoft.com/office/drawing/2014/main" val="216456907"/>
                    </a:ext>
                  </a:extLst>
                </a:gridCol>
                <a:gridCol w="531131">
                  <a:extLst>
                    <a:ext uri="{9D8B030D-6E8A-4147-A177-3AD203B41FA5}">
                      <a16:colId xmlns:a16="http://schemas.microsoft.com/office/drawing/2014/main" val="20002"/>
                    </a:ext>
                  </a:extLst>
                </a:gridCol>
                <a:gridCol w="498012">
                  <a:extLst>
                    <a:ext uri="{9D8B030D-6E8A-4147-A177-3AD203B41FA5}">
                      <a16:colId xmlns:a16="http://schemas.microsoft.com/office/drawing/2014/main" val="20003"/>
                    </a:ext>
                  </a:extLst>
                </a:gridCol>
                <a:gridCol w="498012">
                  <a:extLst>
                    <a:ext uri="{9D8B030D-6E8A-4147-A177-3AD203B41FA5}">
                      <a16:colId xmlns:a16="http://schemas.microsoft.com/office/drawing/2014/main" val="20004"/>
                    </a:ext>
                  </a:extLst>
                </a:gridCol>
                <a:gridCol w="498012">
                  <a:extLst>
                    <a:ext uri="{9D8B030D-6E8A-4147-A177-3AD203B41FA5}">
                      <a16:colId xmlns:a16="http://schemas.microsoft.com/office/drawing/2014/main" val="20005"/>
                    </a:ext>
                  </a:extLst>
                </a:gridCol>
                <a:gridCol w="498012">
                  <a:extLst>
                    <a:ext uri="{9D8B030D-6E8A-4147-A177-3AD203B41FA5}">
                      <a16:colId xmlns:a16="http://schemas.microsoft.com/office/drawing/2014/main" val="20006"/>
                    </a:ext>
                  </a:extLst>
                </a:gridCol>
                <a:gridCol w="498012">
                  <a:extLst>
                    <a:ext uri="{9D8B030D-6E8A-4147-A177-3AD203B41FA5}">
                      <a16:colId xmlns:a16="http://schemas.microsoft.com/office/drawing/2014/main" val="20007"/>
                    </a:ext>
                  </a:extLst>
                </a:gridCol>
                <a:gridCol w="498012">
                  <a:extLst>
                    <a:ext uri="{9D8B030D-6E8A-4147-A177-3AD203B41FA5}">
                      <a16:colId xmlns:a16="http://schemas.microsoft.com/office/drawing/2014/main" val="499789569"/>
                    </a:ext>
                  </a:extLst>
                </a:gridCol>
                <a:gridCol w="498012">
                  <a:extLst>
                    <a:ext uri="{9D8B030D-6E8A-4147-A177-3AD203B41FA5}">
                      <a16:colId xmlns:a16="http://schemas.microsoft.com/office/drawing/2014/main" val="3101484203"/>
                    </a:ext>
                  </a:extLst>
                </a:gridCol>
              </a:tblGrid>
              <a:tr h="204728">
                <a:tc gridSpan="3">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a:lnSpc>
                          <a:spcPct val="100000"/>
                        </a:lnSpc>
                      </a:pPr>
                      <a:endParaRPr sz="800" spc="0" dirty="0">
                        <a:latin typeface="HGMaruGothicMPRO" panose="020F0600000000000000" pitchFamily="34" charset="-128"/>
                        <a:ea typeface="HGMaruGothicMPRO" panose="020F0600000000000000" pitchFamily="34" charset="-128"/>
                        <a:cs typeface="Times New Roman"/>
                      </a:endParaRPr>
                    </a:p>
                  </a:txBody>
                  <a:tcPr marL="0" marR="0" marT="0" marB="0">
                    <a:lnL w="19050">
                      <a:solidFill>
                        <a:srgbClr val="231F20"/>
                      </a:solidFill>
                      <a:prstDash val="solid"/>
                    </a:lnL>
                    <a:lnR w="6350" cap="flat" cmpd="sng" algn="ctr">
                      <a:solidFill>
                        <a:srgbClr val="231F20"/>
                      </a:solidFill>
                      <a:prstDash val="solid"/>
                      <a:round/>
                      <a:headEnd type="none" w="med" len="med"/>
                      <a:tailEnd type="none" w="med" len="med"/>
                    </a:lnR>
                    <a:lnT w="190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D59C"/>
                    </a:solidFill>
                  </a:tcPr>
                </a:tc>
                <a:tc hMerge="1">
                  <a:txBody>
                    <a:bodyPr/>
                    <a:lstStyle/>
                    <a:p>
                      <a:endParaRPr/>
                    </a:p>
                  </a:txBody>
                  <a:tcPr marL="0" marR="0" marT="0" marB="0"/>
                </a:tc>
                <a:tc hMerge="1">
                  <a:txBody>
                    <a:bodyPr/>
                    <a:lstStyle/>
                    <a:p>
                      <a:endParaRPr kumimoji="1" lang="ja-JP" altLang="en-US"/>
                    </a:p>
                  </a:txBody>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R="66675" algn="r">
                        <a:lnSpc>
                          <a:spcPct val="100000"/>
                        </a:lnSpc>
                        <a:spcBef>
                          <a:spcPts val="229"/>
                        </a:spcBef>
                      </a:pPr>
                      <a:r>
                        <a:rPr sz="900" b="1" spc="0" dirty="0">
                          <a:solidFill>
                            <a:srgbClr val="231F20"/>
                          </a:solidFill>
                          <a:latin typeface="HGMaruGothicMPRO" panose="020F0600000000000000" pitchFamily="34" charset="-128"/>
                          <a:ea typeface="HGMaruGothicMPRO" panose="020F0600000000000000" pitchFamily="34" charset="-128"/>
                          <a:cs typeface="ShinMGoPro-Medium"/>
                        </a:rPr>
                        <a:t>27年度</a:t>
                      </a:r>
                      <a:endParaRPr sz="900" spc="0" dirty="0">
                        <a:latin typeface="HGMaruGothicMPRO" panose="020F0600000000000000" pitchFamily="34" charset="-128"/>
                        <a:ea typeface="HGMaruGothicMPRO" panose="020F0600000000000000" pitchFamily="34" charset="-128"/>
                        <a:cs typeface="ShinMGoPro-Medium"/>
                      </a:endParaRPr>
                    </a:p>
                  </a:txBody>
                  <a:tcPr marL="0" marR="0" marT="24979" marB="0" anchor="ctr">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D59C"/>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5715" algn="ctr">
                        <a:lnSpc>
                          <a:spcPct val="100000"/>
                        </a:lnSpc>
                        <a:spcBef>
                          <a:spcPts val="229"/>
                        </a:spcBef>
                      </a:pPr>
                      <a:r>
                        <a:rPr sz="900" b="1" spc="0" dirty="0">
                          <a:solidFill>
                            <a:srgbClr val="231F20"/>
                          </a:solidFill>
                          <a:latin typeface="HGMaruGothicMPRO" panose="020F0600000000000000" pitchFamily="34" charset="-128"/>
                          <a:ea typeface="HGMaruGothicMPRO" panose="020F0600000000000000" pitchFamily="34" charset="-128"/>
                          <a:cs typeface="ShinMGoPro-Medium"/>
                        </a:rPr>
                        <a:t>28年度</a:t>
                      </a:r>
                      <a:endParaRPr sz="900" spc="0" dirty="0">
                        <a:latin typeface="HGMaruGothicMPRO" panose="020F0600000000000000" pitchFamily="34" charset="-128"/>
                        <a:ea typeface="HGMaruGothicMPRO" panose="020F0600000000000000" pitchFamily="34" charset="-128"/>
                        <a:cs typeface="ShinMGoPro-Medium"/>
                      </a:endParaRPr>
                    </a:p>
                  </a:txBody>
                  <a:tcPr marL="0" marR="0" marT="24979" marB="0" anchor="ctr">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D59C"/>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5715" marR="0" lvl="0" indent="0" algn="ctr" defTabSz="914400" rtl="0" eaLnBrk="1" fontAlgn="auto" latinLnBrk="0" hangingPunct="1">
                        <a:lnSpc>
                          <a:spcPct val="100000"/>
                        </a:lnSpc>
                        <a:spcBef>
                          <a:spcPts val="229"/>
                        </a:spcBef>
                        <a:spcAft>
                          <a:spcPts val="0"/>
                        </a:spcAft>
                        <a:buClrTx/>
                        <a:buSzTx/>
                        <a:buFontTx/>
                        <a:buNone/>
                        <a:tabLst/>
                        <a:defRPr/>
                      </a:pPr>
                      <a:r>
                        <a:rPr lang="en-US" altLang="ja-JP" sz="900" b="1" spc="0" dirty="0">
                          <a:solidFill>
                            <a:schemeClr val="tx1"/>
                          </a:solidFill>
                          <a:latin typeface="HGMaruGothicMPRO" panose="020F0600000000000000" pitchFamily="34" charset="-128"/>
                          <a:ea typeface="HGMaruGothicMPRO" panose="020F0600000000000000" pitchFamily="34" charset="-128"/>
                          <a:cs typeface="ShinMGoPro-Medium"/>
                        </a:rPr>
                        <a:t>2</a:t>
                      </a:r>
                      <a:r>
                        <a:rPr lang="ja-JP" altLang="en-US" sz="900" b="1" spc="0" dirty="0">
                          <a:solidFill>
                            <a:schemeClr val="tx1"/>
                          </a:solidFill>
                          <a:latin typeface="HGMaruGothicMPRO" panose="020F0600000000000000" pitchFamily="34" charset="-128"/>
                          <a:ea typeface="HGMaruGothicMPRO" panose="020F0600000000000000" pitchFamily="34" charset="-128"/>
                          <a:cs typeface="ShinMGoPro-Medium"/>
                        </a:rPr>
                        <a:t>９年度</a:t>
                      </a:r>
                      <a:endParaRPr lang="ja-JP" altLang="en-US" sz="900" spc="0" dirty="0">
                        <a:solidFill>
                          <a:schemeClr val="tx1"/>
                        </a:solidFill>
                        <a:latin typeface="HGMaruGothicMPRO" panose="020F0600000000000000" pitchFamily="34" charset="-128"/>
                        <a:ea typeface="HGMaruGothicMPRO" panose="020F0600000000000000" pitchFamily="34" charset="-128"/>
                        <a:cs typeface="ShinMGoPro-Medium"/>
                      </a:endParaRPr>
                    </a:p>
                  </a:txBody>
                  <a:tcPr marL="0" marR="0" marT="24979" marB="0" anchor="ctr">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D59C"/>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20320" algn="ctr">
                        <a:lnSpc>
                          <a:spcPct val="100000"/>
                        </a:lnSpc>
                        <a:spcBef>
                          <a:spcPts val="229"/>
                        </a:spcBef>
                      </a:pPr>
                      <a:r>
                        <a:rPr lang="en-US" altLang="ja-JP" sz="900" b="1" spc="0" dirty="0">
                          <a:solidFill>
                            <a:srgbClr val="231F20"/>
                          </a:solidFill>
                          <a:latin typeface="HGMaruGothicMPRO" panose="020F0600000000000000" pitchFamily="34" charset="-128"/>
                          <a:ea typeface="HGMaruGothicMPRO" panose="020F0600000000000000" pitchFamily="34" charset="-128"/>
                          <a:cs typeface="ShinMGoPro-Medium"/>
                        </a:rPr>
                        <a:t>30</a:t>
                      </a:r>
                      <a:r>
                        <a:rPr sz="900" b="1" spc="0" dirty="0">
                          <a:solidFill>
                            <a:srgbClr val="231F20"/>
                          </a:solidFill>
                          <a:latin typeface="HGMaruGothicMPRO" panose="020F0600000000000000" pitchFamily="34" charset="-128"/>
                          <a:ea typeface="HGMaruGothicMPRO" panose="020F0600000000000000" pitchFamily="34" charset="-128"/>
                          <a:cs typeface="ShinMGoPro-Medium"/>
                        </a:rPr>
                        <a:t>年度</a:t>
                      </a:r>
                      <a:endParaRPr sz="900" spc="0" dirty="0">
                        <a:latin typeface="HGMaruGothicMPRO" panose="020F0600000000000000" pitchFamily="34" charset="-128"/>
                        <a:ea typeface="HGMaruGothicMPRO" panose="020F0600000000000000" pitchFamily="34" charset="-128"/>
                        <a:cs typeface="ShinMGoPro-Medium"/>
                      </a:endParaRPr>
                    </a:p>
                  </a:txBody>
                  <a:tcPr marL="0" marR="0" marT="24979" marB="0" anchor="ctr">
                    <a:lnL w="6350" cap="flat" cmpd="sng" algn="ctr">
                      <a:solidFill>
                        <a:srgbClr val="231F20"/>
                      </a:solidFill>
                      <a:prstDash val="solid"/>
                      <a:round/>
                      <a:headEnd type="none" w="med" len="med"/>
                      <a:tailEnd type="none" w="med" len="med"/>
                    </a:lnL>
                    <a:lnR w="6350">
                      <a:solidFill>
                        <a:srgbClr val="231F20"/>
                      </a:solidFill>
                      <a:prstDash val="solid"/>
                    </a:lnR>
                    <a:lnT w="190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D59C"/>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R="66675" algn="ctr">
                        <a:lnSpc>
                          <a:spcPct val="100000"/>
                        </a:lnSpc>
                        <a:spcBef>
                          <a:spcPts val="229"/>
                        </a:spcBef>
                      </a:pPr>
                      <a:r>
                        <a:rPr lang="ja-JP" altLang="en-US" sz="800" b="1" spc="-100" baseline="0">
                          <a:solidFill>
                            <a:srgbClr val="231F20"/>
                          </a:solidFill>
                          <a:latin typeface="HGMaruGothicMPRO" panose="020F0600000000000000" pitchFamily="34" charset="-128"/>
                          <a:ea typeface="HGMaruGothicMPRO" panose="020F0600000000000000" pitchFamily="34" charset="-128"/>
                          <a:cs typeface="ShinMGoPro-Medium"/>
                        </a:rPr>
                        <a:t>令和</a:t>
                      </a:r>
                      <a:endParaRPr lang="en-US" altLang="ja-JP" sz="800" b="1" spc="-100" baseline="0" dirty="0">
                        <a:solidFill>
                          <a:srgbClr val="231F20"/>
                        </a:solidFill>
                        <a:latin typeface="HGMaruGothicMPRO" panose="020F0600000000000000" pitchFamily="34" charset="-128"/>
                        <a:ea typeface="HGMaruGothicMPRO" panose="020F0600000000000000" pitchFamily="34" charset="-128"/>
                        <a:cs typeface="ShinMGoPro-Medium"/>
                      </a:endParaRPr>
                    </a:p>
                    <a:p>
                      <a:pPr marR="66675" algn="ctr">
                        <a:lnSpc>
                          <a:spcPct val="100000"/>
                        </a:lnSpc>
                        <a:spcBef>
                          <a:spcPts val="0"/>
                        </a:spcBef>
                      </a:pPr>
                      <a:r>
                        <a:rPr lang="ja-JP" altLang="en-US" sz="800" b="1" spc="-100" baseline="0">
                          <a:solidFill>
                            <a:srgbClr val="231F20"/>
                          </a:solidFill>
                          <a:latin typeface="HGMaruGothicMPRO" panose="020F0600000000000000" pitchFamily="34" charset="-128"/>
                          <a:ea typeface="HGMaruGothicMPRO" panose="020F0600000000000000" pitchFamily="34" charset="-128"/>
                          <a:cs typeface="ShinMGoPro-Medium"/>
                        </a:rPr>
                        <a:t>元</a:t>
                      </a:r>
                      <a:r>
                        <a:rPr sz="800" b="1" spc="-100" baseline="0" dirty="0" err="1">
                          <a:solidFill>
                            <a:srgbClr val="231F20"/>
                          </a:solidFill>
                          <a:latin typeface="HGMaruGothicMPRO" panose="020F0600000000000000" pitchFamily="34" charset="-128"/>
                          <a:ea typeface="HGMaruGothicMPRO" panose="020F0600000000000000" pitchFamily="34" charset="-128"/>
                          <a:cs typeface="ShinMGoPro-Medium"/>
                        </a:rPr>
                        <a:t>年度</a:t>
                      </a:r>
                      <a:endParaRPr sz="800" spc="-100" baseline="0" dirty="0">
                        <a:latin typeface="HGMaruGothicMPRO" panose="020F0600000000000000" pitchFamily="34" charset="-128"/>
                        <a:ea typeface="HGMaruGothicMPRO" panose="020F0600000000000000" pitchFamily="34" charset="-128"/>
                        <a:cs typeface="ShinMGoPro-Medium"/>
                      </a:endParaRPr>
                    </a:p>
                  </a:txBody>
                  <a:tcPr marL="0" marR="0" marT="24979" marB="0" anchor="ctr">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D59C"/>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5715" algn="ctr">
                        <a:lnSpc>
                          <a:spcPct val="100000"/>
                        </a:lnSpc>
                        <a:spcBef>
                          <a:spcPts val="229"/>
                        </a:spcBef>
                      </a:pPr>
                      <a:r>
                        <a:rPr sz="900" b="1" spc="0" dirty="0">
                          <a:solidFill>
                            <a:srgbClr val="231F20"/>
                          </a:solidFill>
                          <a:latin typeface="HGMaruGothicMPRO" panose="020F0600000000000000" pitchFamily="34" charset="-128"/>
                          <a:ea typeface="HGMaruGothicMPRO" panose="020F0600000000000000" pitchFamily="34" charset="-128"/>
                          <a:cs typeface="ShinMGoPro-Medium"/>
                        </a:rPr>
                        <a:t>2年度</a:t>
                      </a:r>
                      <a:endParaRPr sz="900" spc="0" dirty="0">
                        <a:latin typeface="HGMaruGothicMPRO" panose="020F0600000000000000" pitchFamily="34" charset="-128"/>
                        <a:ea typeface="HGMaruGothicMPRO" panose="020F0600000000000000" pitchFamily="34" charset="-128"/>
                        <a:cs typeface="ShinMGoPro-Medium"/>
                      </a:endParaRPr>
                    </a:p>
                  </a:txBody>
                  <a:tcPr marL="0" marR="0" marT="24979" marB="0" anchor="ctr">
                    <a:lnL w="6350">
                      <a:solidFill>
                        <a:srgbClr val="231F20"/>
                      </a:solidFill>
                      <a:prstDash val="solid"/>
                    </a:lnL>
                    <a:lnR w="6350" cap="flat" cmpd="sng" algn="ctr">
                      <a:solidFill>
                        <a:srgbClr val="231F20"/>
                      </a:solidFill>
                      <a:prstDash val="solid"/>
                      <a:round/>
                      <a:headEnd type="none" w="med" len="med"/>
                      <a:tailEnd type="none" w="med" len="med"/>
                    </a:lnR>
                    <a:lnT w="190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D59C"/>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5715" marR="0" lvl="0" indent="0" algn="ctr" defTabSz="914400" rtl="0" eaLnBrk="1" fontAlgn="auto" latinLnBrk="0" hangingPunct="1">
                        <a:lnSpc>
                          <a:spcPct val="100000"/>
                        </a:lnSpc>
                        <a:spcBef>
                          <a:spcPts val="229"/>
                        </a:spcBef>
                        <a:spcAft>
                          <a:spcPts val="0"/>
                        </a:spcAft>
                        <a:buClrTx/>
                        <a:buSzTx/>
                        <a:buFontTx/>
                        <a:buNone/>
                        <a:tabLst/>
                        <a:defRPr/>
                      </a:pPr>
                      <a:r>
                        <a:rPr lang="ja-JP" altLang="en-US" sz="900" b="1" spc="0" dirty="0">
                          <a:solidFill>
                            <a:schemeClr val="tx1"/>
                          </a:solidFill>
                          <a:latin typeface="HGMaruGothicMPRO" panose="020F0600000000000000" pitchFamily="34" charset="-128"/>
                          <a:ea typeface="HGMaruGothicMPRO" panose="020F0600000000000000" pitchFamily="34" charset="-128"/>
                          <a:cs typeface="ShinMGoPro-Medium"/>
                        </a:rPr>
                        <a:t>３年度</a:t>
                      </a:r>
                      <a:endParaRPr lang="ja-JP" altLang="en-US" sz="900" spc="0" dirty="0">
                        <a:solidFill>
                          <a:schemeClr val="tx1"/>
                        </a:solidFill>
                        <a:latin typeface="HGMaruGothicMPRO" panose="020F0600000000000000" pitchFamily="34" charset="-128"/>
                        <a:ea typeface="HGMaruGothicMPRO" panose="020F0600000000000000" pitchFamily="34" charset="-128"/>
                        <a:cs typeface="ShinMGoPro-Medium"/>
                      </a:endParaRPr>
                    </a:p>
                  </a:txBody>
                  <a:tcPr marL="0" marR="0" marT="24979" marB="0" anchor="ctr">
                    <a:lnL w="6350">
                      <a:solidFill>
                        <a:srgbClr val="231F20"/>
                      </a:solidFill>
                      <a:prstDash val="solid"/>
                    </a:lnL>
                    <a:lnR w="6350" cap="flat" cmpd="sng" algn="ctr">
                      <a:solidFill>
                        <a:srgbClr val="231F20"/>
                      </a:solidFill>
                      <a:prstDash val="solid"/>
                      <a:round/>
                      <a:headEnd type="none" w="med" len="med"/>
                      <a:tailEnd type="none" w="med" len="med"/>
                    </a:lnR>
                    <a:lnT w="190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D59C"/>
                    </a:solidFill>
                  </a:tcPr>
                </a:tc>
                <a:tc>
                  <a:txBody>
                    <a:bodyPr/>
                    <a:lstStyle/>
                    <a:p>
                      <a:pPr marL="5715" marR="0" lvl="0" indent="0" algn="ctr" defTabSz="914400" rtl="0" eaLnBrk="1" fontAlgn="auto" latinLnBrk="0" hangingPunct="1">
                        <a:lnSpc>
                          <a:spcPct val="100000"/>
                        </a:lnSpc>
                        <a:spcBef>
                          <a:spcPts val="229"/>
                        </a:spcBef>
                        <a:spcAft>
                          <a:spcPts val="0"/>
                        </a:spcAft>
                        <a:buClrTx/>
                        <a:buSzTx/>
                        <a:buFontTx/>
                        <a:buNone/>
                        <a:tabLst/>
                        <a:defRPr/>
                      </a:pPr>
                      <a:r>
                        <a:rPr lang="en-US" altLang="ja-JP" sz="900" b="1" spc="0" dirty="0">
                          <a:solidFill>
                            <a:schemeClr val="tx1"/>
                          </a:solidFill>
                          <a:latin typeface="HGMaruGothicMPRO" panose="020F0600000000000000" pitchFamily="34" charset="-128"/>
                          <a:ea typeface="HGMaruGothicMPRO" panose="020F0600000000000000" pitchFamily="34" charset="-128"/>
                          <a:cs typeface="ShinMGoPro-Medium"/>
                        </a:rPr>
                        <a:t>4</a:t>
                      </a:r>
                      <a:r>
                        <a:rPr lang="ja-JP" altLang="en-US" sz="900" b="1" spc="0">
                          <a:solidFill>
                            <a:schemeClr val="tx1"/>
                          </a:solidFill>
                          <a:latin typeface="HGMaruGothicMPRO" panose="020F0600000000000000" pitchFamily="34" charset="-128"/>
                          <a:ea typeface="HGMaruGothicMPRO" panose="020F0600000000000000" pitchFamily="34" charset="-128"/>
                          <a:cs typeface="ShinMGoPro-Medium"/>
                        </a:rPr>
                        <a:t>年度</a:t>
                      </a:r>
                      <a:endParaRPr lang="ja-JP" altLang="en-US" sz="900" b="1" spc="0" dirty="0">
                        <a:solidFill>
                          <a:schemeClr val="tx1"/>
                        </a:solidFill>
                        <a:latin typeface="HGMaruGothicMPRO" panose="020F0600000000000000" pitchFamily="34" charset="-128"/>
                        <a:ea typeface="HGMaruGothicMPRO" panose="020F0600000000000000" pitchFamily="34" charset="-128"/>
                        <a:cs typeface="ShinMGoPro-Medium"/>
                      </a:endParaRPr>
                    </a:p>
                  </a:txBody>
                  <a:tcPr marL="0" marR="0" marT="24979" marB="0" anchor="ctr">
                    <a:lnL w="6350">
                      <a:solidFill>
                        <a:srgbClr val="231F20"/>
                      </a:solidFill>
                      <a:prstDash val="solid"/>
                    </a:lnL>
                    <a:lnR w="19050">
                      <a:solidFill>
                        <a:srgbClr val="231F20"/>
                      </a:solidFill>
                      <a:prstDash val="solid"/>
                    </a:lnR>
                    <a:lnT w="190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D59C"/>
                    </a:solidFill>
                  </a:tcPr>
                </a:tc>
                <a:extLst>
                  <a:ext uri="{0D108BD9-81ED-4DB2-BD59-A6C34878D82A}">
                    <a16:rowId xmlns:a16="http://schemas.microsoft.com/office/drawing/2014/main" val="10000"/>
                  </a:ext>
                </a:extLst>
              </a:tr>
              <a:tr h="362211">
                <a:tc gridSpan="3">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marR="0" lvl="0" indent="0" algn="l" defTabSz="950188"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精神障害の労災補償の支給決定</a:t>
                      </a:r>
                      <a:endPar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50188"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件数全体</a:t>
                      </a:r>
                    </a:p>
                  </a:txBody>
                  <a:tcPr marL="0" marR="0" marT="38556" marB="0">
                    <a:lnL w="19050">
                      <a:solidFill>
                        <a:srgbClr val="231F20"/>
                      </a:solidFill>
                      <a:prstDash val="solid"/>
                    </a:lnL>
                    <a:lnR w="6350" cap="flat" cmpd="sng" algn="ctr">
                      <a:solidFill>
                        <a:srgbClr val="231F20"/>
                      </a:solidFill>
                      <a:prstDash val="solid"/>
                      <a:round/>
                      <a:headEnd type="none" w="med" len="med"/>
                      <a:tailEnd type="none" w="med" len="med"/>
                    </a:lnR>
                    <a:lnT w="6350">
                      <a:solidFill>
                        <a:srgbClr val="231F20"/>
                      </a:solidFill>
                      <a:prstDash val="solid"/>
                    </a:lnT>
                    <a:lnB>
                      <a:noFill/>
                    </a:lnB>
                    <a:lnTlToBr w="12700" cmpd="sng">
                      <a:noFill/>
                      <a:prstDash val="solid"/>
                    </a:lnTlToBr>
                    <a:lnBlToTr w="12700" cmpd="sng">
                      <a:noFill/>
                      <a:prstDash val="solid"/>
                    </a:lnBlToTr>
                    <a:solidFill>
                      <a:srgbClr val="FFD59C"/>
                    </a:solidFill>
                  </a:tcPr>
                </a:tc>
                <a:tc hMerge="1">
                  <a:txBody>
                    <a:bodyPr/>
                    <a:lstStyle/>
                    <a:p>
                      <a:endParaRPr/>
                    </a:p>
                  </a:txBody>
                  <a:tcPr marL="0" marR="0" marT="0" marB="0"/>
                </a:tc>
                <a:tc hMerge="1">
                  <a:txBody>
                    <a:bodyPr/>
                    <a:lstStyle/>
                    <a:p>
                      <a:endParaRPr kumimoji="1" lang="ja-JP" altLang="en-US"/>
                    </a:p>
                  </a:txBody>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36000" marR="97155" algn="ctr">
                        <a:lnSpc>
                          <a:spcPct val="100000"/>
                        </a:lnSpc>
                        <a:spcBef>
                          <a:spcPts val="0"/>
                        </a:spcBef>
                      </a:pPr>
                      <a:r>
                        <a:rPr sz="1000" spc="0" dirty="0">
                          <a:solidFill>
                            <a:srgbClr val="231F20"/>
                          </a:solidFill>
                          <a:latin typeface="HGMaruGothicMPRO" panose="020F0600000000000000" pitchFamily="34" charset="-128"/>
                          <a:ea typeface="HGMaruGothicMPRO" panose="020F0600000000000000" pitchFamily="34" charset="-128"/>
                          <a:cs typeface="A-OTF Shin Maru Go Pro"/>
                        </a:rPr>
                        <a:t>472</a:t>
                      </a:r>
                      <a:endParaRPr sz="1000" spc="0" dirty="0">
                        <a:latin typeface="HGMaruGothicMPRO" panose="020F0600000000000000" pitchFamily="34" charset="-128"/>
                        <a:ea typeface="HGMaruGothicMPRO" panose="020F0600000000000000" pitchFamily="34" charset="-128"/>
                        <a:cs typeface="A-OTF Shin Maru Go Pro"/>
                      </a:endParaRPr>
                    </a:p>
                  </a:txBody>
                  <a:tcPr marL="0" marR="0" marT="116212"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sz="1000" spc="0" dirty="0">
                          <a:solidFill>
                            <a:srgbClr val="231F20"/>
                          </a:solidFill>
                          <a:latin typeface="HGMaruGothicMPRO" panose="020F0600000000000000" pitchFamily="34" charset="-128"/>
                          <a:ea typeface="HGMaruGothicMPRO" panose="020F0600000000000000" pitchFamily="34" charset="-128"/>
                          <a:cs typeface="A-OTF Shin Maru Go Pro"/>
                        </a:rPr>
                        <a:t>498</a:t>
                      </a:r>
                      <a:endParaRPr sz="1000" spc="0" dirty="0">
                        <a:latin typeface="HGMaruGothicMPRO" panose="020F0600000000000000" pitchFamily="34" charset="-128"/>
                        <a:ea typeface="HGMaruGothicMPRO" panose="020F0600000000000000" pitchFamily="34" charset="-128"/>
                        <a:cs typeface="A-OTF Shin Maru Go Pro"/>
                      </a:endParaRPr>
                    </a:p>
                  </a:txBody>
                  <a:tcPr marL="0" marR="0" marT="116212"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solidFill>
                            <a:schemeClr val="tx1"/>
                          </a:solidFill>
                          <a:latin typeface="HGMaruGothicMPRO" panose="020F0600000000000000" pitchFamily="34" charset="-128"/>
                          <a:ea typeface="HGMaruGothicMPRO" panose="020F0600000000000000" pitchFamily="34" charset="-128"/>
                          <a:cs typeface="A-OTF Shin Maru Go Pro"/>
                        </a:rPr>
                        <a:t>506</a:t>
                      </a:r>
                      <a:endParaRPr sz="1000" spc="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0" marR="0" marT="116212"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latin typeface="HGMaruGothicMPRO" panose="020F0600000000000000" pitchFamily="34" charset="-128"/>
                          <a:ea typeface="HGMaruGothicMPRO" panose="020F0600000000000000" pitchFamily="34" charset="-128"/>
                          <a:cs typeface="A-OTF Shin Maru Go Pro"/>
                        </a:rPr>
                        <a:t>465</a:t>
                      </a:r>
                      <a:endParaRPr sz="1000" spc="0" dirty="0">
                        <a:latin typeface="HGMaruGothicMPRO" panose="020F0600000000000000" pitchFamily="34" charset="-128"/>
                        <a:ea typeface="HGMaruGothicMPRO" panose="020F0600000000000000" pitchFamily="34" charset="-128"/>
                        <a:cs typeface="A-OTF Shin Maru Go Pro"/>
                      </a:endParaRPr>
                    </a:p>
                  </a:txBody>
                  <a:tcPr marL="0" marR="0" marT="116212" marB="0">
                    <a:lnL w="6350" cap="flat" cmpd="sng" algn="ctr">
                      <a:solidFill>
                        <a:srgbClr val="231F20"/>
                      </a:solidFill>
                      <a:prstDash val="solid"/>
                      <a:round/>
                      <a:headEnd type="none" w="med" len="med"/>
                      <a:tailEnd type="none" w="med" len="med"/>
                    </a:lnL>
                    <a:lnR w="6350">
                      <a:solidFill>
                        <a:srgbClr val="231F20"/>
                      </a:solidFill>
                      <a:prstDash val="solid"/>
                    </a:lnR>
                    <a:lnT w="63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36000" marR="97155" algn="ctr">
                        <a:lnSpc>
                          <a:spcPct val="100000"/>
                        </a:lnSpc>
                        <a:spcBef>
                          <a:spcPts val="0"/>
                        </a:spcBef>
                      </a:pPr>
                      <a:r>
                        <a:rPr lang="en-US" altLang="ja-JP" sz="1000" spc="0" dirty="0">
                          <a:latin typeface="HGMaruGothicMPRO" panose="020F0600000000000000" pitchFamily="34" charset="-128"/>
                          <a:ea typeface="HGMaruGothicMPRO" panose="020F0600000000000000" pitchFamily="34" charset="-128"/>
                          <a:cs typeface="A-OTF Shin Maru Go Pro"/>
                        </a:rPr>
                        <a:t>509</a:t>
                      </a:r>
                      <a:endParaRPr sz="1000" spc="0" dirty="0">
                        <a:latin typeface="HGMaruGothicMPRO" panose="020F0600000000000000" pitchFamily="34" charset="-128"/>
                        <a:ea typeface="HGMaruGothicMPRO" panose="020F0600000000000000" pitchFamily="34" charset="-128"/>
                        <a:cs typeface="A-OTF Shin Maru Go Pro"/>
                      </a:endParaRPr>
                    </a:p>
                  </a:txBody>
                  <a:tcPr marL="0" marR="0" marT="116212"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latin typeface="HGMaruGothicMPRO" panose="020F0600000000000000" pitchFamily="34" charset="-128"/>
                          <a:ea typeface="HGMaruGothicMPRO" panose="020F0600000000000000" pitchFamily="34" charset="-128"/>
                          <a:cs typeface="A-OTF Shin Maru Go Pro"/>
                        </a:rPr>
                        <a:t>608</a:t>
                      </a:r>
                      <a:endParaRPr sz="1000" spc="0" dirty="0">
                        <a:latin typeface="HGMaruGothicMPRO" panose="020F0600000000000000" pitchFamily="34" charset="-128"/>
                        <a:ea typeface="HGMaruGothicMPRO" panose="020F0600000000000000" pitchFamily="34" charset="-128"/>
                        <a:cs typeface="A-OTF Shin Maru Go Pro"/>
                      </a:endParaRPr>
                    </a:p>
                  </a:txBody>
                  <a:tcPr marL="0" marR="0" marT="116212" marB="0">
                    <a:lnL w="6350">
                      <a:solidFill>
                        <a:srgbClr val="231F20"/>
                      </a:solidFill>
                      <a:prstDash val="solid"/>
                    </a:lnL>
                    <a:lnR w="6350" cap="flat" cmpd="sng" algn="ctr">
                      <a:solidFill>
                        <a:srgbClr val="231F20"/>
                      </a:solidFill>
                      <a:prstDash val="solid"/>
                      <a:round/>
                      <a:headEnd type="none" w="med" len="med"/>
                      <a:tailEnd type="none" w="med" len="med"/>
                    </a:lnR>
                    <a:lnT w="63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solidFill>
                            <a:schemeClr val="tx1"/>
                          </a:solidFill>
                          <a:latin typeface="HGMaruGothicMPRO" panose="020F0600000000000000" pitchFamily="34" charset="-128"/>
                          <a:ea typeface="HGMaruGothicMPRO" panose="020F0600000000000000" pitchFamily="34" charset="-128"/>
                          <a:cs typeface="A-OTF Shin Maru Go Pro"/>
                        </a:rPr>
                        <a:t>629</a:t>
                      </a:r>
                      <a:endParaRPr sz="1000" spc="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0" marR="0" marT="116212" marB="0">
                    <a:lnL w="6350">
                      <a:solidFill>
                        <a:srgbClr val="231F20"/>
                      </a:solidFill>
                      <a:prstDash val="soli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p>
                      <a:pPr marL="0" algn="ctr">
                        <a:lnSpc>
                          <a:spcPct val="100000"/>
                        </a:lnSpc>
                        <a:spcBef>
                          <a:spcPts val="0"/>
                        </a:spcBef>
                      </a:pPr>
                      <a:r>
                        <a:rPr lang="en-US" altLang="ja-JP" sz="1000" spc="0" dirty="0">
                          <a:solidFill>
                            <a:schemeClr val="tx1"/>
                          </a:solidFill>
                          <a:latin typeface="HGMaruGothicMPRO" panose="020F0600000000000000" pitchFamily="34" charset="-128"/>
                          <a:ea typeface="HGMaruGothicMPRO" panose="020F0600000000000000" pitchFamily="34" charset="-128"/>
                          <a:cs typeface="A-OTF Shin Maru Go Pro"/>
                        </a:rPr>
                        <a:t>710</a:t>
                      </a:r>
                      <a:endParaRPr sz="1000" spc="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0" marR="0" marT="116212" marB="0">
                    <a:lnL w="6350">
                      <a:solidFill>
                        <a:srgbClr val="231F20"/>
                      </a:solidFill>
                      <a:prstDash val="solid"/>
                    </a:lnL>
                    <a:lnR w="19050">
                      <a:solidFill>
                        <a:srgbClr val="231F20"/>
                      </a:solidFill>
                      <a:prstDash val="soli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extLst>
                  <a:ext uri="{0D108BD9-81ED-4DB2-BD59-A6C34878D82A}">
                    <a16:rowId xmlns:a16="http://schemas.microsoft.com/office/drawing/2014/main" val="10001"/>
                  </a:ext>
                </a:extLst>
              </a:tr>
              <a:tr h="336687">
                <a:tc rowSpan="5">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a:lnSpc>
                          <a:spcPct val="100000"/>
                        </a:lnSpc>
                      </a:pPr>
                      <a:endParaRPr sz="800" spc="0">
                        <a:latin typeface="HG丸ｺﾞｼｯｸM-PRO" panose="020F0600000000000000" pitchFamily="50" charset="-128"/>
                        <a:ea typeface="HG丸ｺﾞｼｯｸM-PRO" panose="020F0600000000000000" pitchFamily="50" charset="-128"/>
                        <a:cs typeface="Times New Roman"/>
                      </a:endParaRPr>
                    </a:p>
                  </a:txBody>
                  <a:tcPr marL="0" marR="0" marT="0" marB="0">
                    <a:lnL w="19050">
                      <a:solidFill>
                        <a:srgbClr val="231F20"/>
                      </a:solidFill>
                      <a:prstDash val="solid"/>
                    </a:lnL>
                    <a:lnR w="6350">
                      <a:solidFill>
                        <a:srgbClr val="231F20"/>
                      </a:solidFill>
                      <a:prstDash val="solid"/>
                    </a:lnR>
                    <a:lnT>
                      <a:noFill/>
                    </a:lnT>
                    <a:lnB w="19050">
                      <a:solidFill>
                        <a:srgbClr val="231F20"/>
                      </a:solidFill>
                      <a:prstDash val="solid"/>
                    </a:lnB>
                    <a:lnTlToBr w="12700" cmpd="sng">
                      <a:noFill/>
                      <a:prstDash val="solid"/>
                    </a:lnTlToBr>
                    <a:lnBlToTr w="12700" cmpd="sng">
                      <a:noFill/>
                      <a:prstDash val="solid"/>
                    </a:lnBlToTr>
                    <a:solidFill>
                      <a:srgbClr val="FFD59C"/>
                    </a:solidFill>
                  </a:tcPr>
                </a:tc>
                <a:tc gridSpan="2">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r>
                        <a:rPr lang="ja-JP" altLang="en-US" sz="900" dirty="0">
                          <a:latin typeface="HG丸ｺﾞｼｯｸM-PRO" panose="020F0600000000000000" pitchFamily="50" charset="-128"/>
                          <a:ea typeface="HG丸ｺﾞｼｯｸM-PRO" panose="020F0600000000000000" pitchFamily="50" charset="-128"/>
                        </a:rPr>
                        <a:t> 上司等から、身体的攻撃、精神的攻撃等のパワーハラスメントを受けた</a:t>
                      </a:r>
                    </a:p>
                  </a:txBody>
                  <a:tcPr marL="0" marR="0" marT="13033" marB="0" anchor="ctr">
                    <a:lnL w="6350">
                      <a:solidFill>
                        <a:srgbClr val="231F20"/>
                      </a:solidFill>
                      <a:prstDash val="solid"/>
                    </a:lnL>
                    <a:lnR w="6350" cap="flat" cmpd="sng" algn="ctr">
                      <a:solidFill>
                        <a:srgbClr val="231F20"/>
                      </a:solidFill>
                      <a:prstDash val="solid"/>
                      <a:round/>
                      <a:headEnd type="none" w="med" len="med"/>
                      <a:tailEnd type="none" w="med" len="med"/>
                    </a:lnR>
                    <a:lnT w="63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D59C"/>
                    </a:solidFill>
                  </a:tcPr>
                </a:tc>
                <a:tc hMerge="1">
                  <a:txBody>
                    <a:bodyPr/>
                    <a:lstStyle/>
                    <a:p>
                      <a:endParaRPr kumimoji="1" lang="ja-JP" altLang="en-US"/>
                    </a:p>
                  </a:txBody>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spcBef>
                          <a:spcPts val="0"/>
                        </a:spcBef>
                      </a:pPr>
                      <a:r>
                        <a:rPr lang="en-US" altLang="ja-JP" sz="1000" dirty="0">
                          <a:latin typeface="HG丸ｺﾞｼｯｸM-PRO" panose="020F0600000000000000" pitchFamily="50" charset="-128"/>
                          <a:ea typeface="HG丸ｺﾞｼｯｸM-PRO" panose="020F0600000000000000" pitchFamily="50" charset="-128"/>
                        </a:rPr>
                        <a:t>―</a:t>
                      </a:r>
                      <a:endParaRPr lang="ja-JP" altLang="en-US" sz="1000" dirty="0">
                        <a:latin typeface="HG丸ｺﾞｼｯｸM-PRO" panose="020F0600000000000000" pitchFamily="50" charset="-128"/>
                        <a:ea typeface="HG丸ｺﾞｼｯｸM-PRO" panose="020F0600000000000000" pitchFamily="50" charset="-128"/>
                      </a:endParaRPr>
                    </a:p>
                  </a:txBody>
                  <a:tcPr marL="0" marR="0" marT="90145" marB="0">
                    <a:lnL w="6350">
                      <a:solidFill>
                        <a:srgbClr val="231F20"/>
                      </a:solidFill>
                      <a:prstDash val="solid"/>
                    </a:lnL>
                    <a:lnR w="6350">
                      <a:solidFill>
                        <a:srgbClr val="231F20"/>
                      </a:solidFill>
                      <a:prstDash val="solid"/>
                    </a:lnR>
                    <a:lnT w="63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txBody>
                  <a:tcPr marL="0" marR="0" marT="90145" marB="0">
                    <a:lnL w="6350">
                      <a:solidFill>
                        <a:srgbClr val="231F20"/>
                      </a:solidFill>
                      <a:prstDash val="solid"/>
                    </a:lnL>
                    <a:lnR w="6350">
                      <a:solidFill>
                        <a:srgbClr val="231F20"/>
                      </a:solidFill>
                      <a:prstDash val="solid"/>
                    </a:lnR>
                    <a:lnT w="63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txBody>
                  <a:tcPr marL="0" marR="0" marT="90145" marB="0">
                    <a:lnL w="6350">
                      <a:solidFill>
                        <a:srgbClr val="231F20"/>
                      </a:solidFill>
                      <a:prstDash val="solid"/>
                    </a:lnL>
                    <a:lnR w="6350">
                      <a:solidFill>
                        <a:srgbClr val="231F20"/>
                      </a:solidFill>
                      <a:prstDash val="solid"/>
                    </a:lnR>
                    <a:lnT w="63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txBody>
                  <a:tcPr marL="0" marR="0" marT="90145" marB="0">
                    <a:lnL w="6350" cap="flat" cmpd="sng" algn="ctr">
                      <a:solidFill>
                        <a:srgbClr val="231F20"/>
                      </a:solidFill>
                      <a:prstDash val="solid"/>
                      <a:round/>
                      <a:headEnd type="none" w="med" len="med"/>
                      <a:tailEnd type="none" w="med" len="med"/>
                    </a:lnL>
                    <a:lnR w="6350">
                      <a:solidFill>
                        <a:srgbClr val="231F20"/>
                      </a:solidFill>
                      <a:prstDash val="solid"/>
                    </a:lnR>
                    <a:lnT w="63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txBody>
                  <a:tcPr marL="0" marR="0" marT="90145" marB="0">
                    <a:lnL w="6350">
                      <a:solidFill>
                        <a:srgbClr val="231F20"/>
                      </a:solidFill>
                      <a:prstDash val="solid"/>
                    </a:lnL>
                    <a:lnR w="6350">
                      <a:solidFill>
                        <a:srgbClr val="231F20"/>
                      </a:solidFill>
                      <a:prstDash val="solid"/>
                    </a:lnR>
                    <a:lnT w="63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spcBef>
                          <a:spcPts val="0"/>
                        </a:spcBef>
                      </a:pPr>
                      <a:r>
                        <a:rPr lang="en-US" altLang="ja-JP" sz="1000" dirty="0">
                          <a:latin typeface="HG丸ｺﾞｼｯｸM-PRO" panose="020F0600000000000000" pitchFamily="50" charset="-128"/>
                          <a:ea typeface="HG丸ｺﾞｼｯｸM-PRO" panose="020F0600000000000000" pitchFamily="50" charset="-128"/>
                        </a:rPr>
                        <a:t>99</a:t>
                      </a:r>
                      <a:endParaRPr lang="ja-JP" altLang="en-US" sz="1000" dirty="0">
                        <a:latin typeface="HG丸ｺﾞｼｯｸM-PRO" panose="020F0600000000000000" pitchFamily="50" charset="-128"/>
                        <a:ea typeface="HG丸ｺﾞｼｯｸM-PRO" panose="020F0600000000000000" pitchFamily="50" charset="-128"/>
                      </a:endParaRPr>
                    </a:p>
                  </a:txBody>
                  <a:tcPr marL="0" marR="0" marT="90145" marB="0">
                    <a:lnL w="6350">
                      <a:solidFill>
                        <a:srgbClr val="231F20"/>
                      </a:solidFill>
                      <a:prstDash val="solid"/>
                    </a:lnL>
                    <a:lnR w="6350" cap="flat" cmpd="sng" algn="ctr">
                      <a:solidFill>
                        <a:srgbClr val="231F20"/>
                      </a:solidFill>
                      <a:prstDash val="solid"/>
                      <a:round/>
                      <a:headEnd type="none" w="med" len="med"/>
                      <a:tailEnd type="none" w="med" len="med"/>
                    </a:lnR>
                    <a:lnT w="63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spcBef>
                          <a:spcPts val="0"/>
                        </a:spcBef>
                      </a:pPr>
                      <a:r>
                        <a:rPr lang="en-US" altLang="ja-JP" sz="1000" dirty="0">
                          <a:latin typeface="HG丸ｺﾞｼｯｸM-PRO" panose="020F0600000000000000" pitchFamily="50" charset="-128"/>
                          <a:ea typeface="HG丸ｺﾞｼｯｸM-PRO" panose="020F0600000000000000" pitchFamily="50" charset="-128"/>
                        </a:rPr>
                        <a:t>125</a:t>
                      </a:r>
                      <a:endParaRPr lang="ja-JP" altLang="en-US" sz="1000" dirty="0">
                        <a:latin typeface="HG丸ｺﾞｼｯｸM-PRO" panose="020F0600000000000000" pitchFamily="50" charset="-128"/>
                        <a:ea typeface="HG丸ｺﾞｼｯｸM-PRO" panose="020F0600000000000000" pitchFamily="50" charset="-128"/>
                      </a:endParaRPr>
                    </a:p>
                  </a:txBody>
                  <a:tcPr marL="0" marR="0" marT="90145" marB="0">
                    <a:lnL w="6350">
                      <a:solidFill>
                        <a:srgbClr val="231F20"/>
                      </a:solidFill>
                      <a:prstDash val="soli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p>
                      <a:pPr marL="0" algn="ctr">
                        <a:spcBef>
                          <a:spcPts val="0"/>
                        </a:spcBef>
                      </a:pPr>
                      <a:r>
                        <a:rPr lang="en-US" altLang="ja-JP" sz="1000" dirty="0">
                          <a:latin typeface="HG丸ｺﾞｼｯｸM-PRO" panose="020F0600000000000000" pitchFamily="50" charset="-128"/>
                          <a:ea typeface="HG丸ｺﾞｼｯｸM-PRO" panose="020F0600000000000000" pitchFamily="50" charset="-128"/>
                        </a:rPr>
                        <a:t>147</a:t>
                      </a:r>
                      <a:endParaRPr lang="ja-JP" altLang="en-US" sz="1000" dirty="0">
                        <a:latin typeface="HG丸ｺﾞｼｯｸM-PRO" panose="020F0600000000000000" pitchFamily="50" charset="-128"/>
                        <a:ea typeface="HG丸ｺﾞｼｯｸM-PRO" panose="020F0600000000000000" pitchFamily="50" charset="-128"/>
                      </a:endParaRPr>
                    </a:p>
                  </a:txBody>
                  <a:tcPr marL="0" marR="0" marT="90145" marB="0">
                    <a:lnL w="6350">
                      <a:solidFill>
                        <a:srgbClr val="231F20"/>
                      </a:solidFill>
                      <a:prstDash val="solid"/>
                    </a:lnL>
                    <a:lnR w="19050">
                      <a:solidFill>
                        <a:srgbClr val="231F20"/>
                      </a:solidFill>
                      <a:prstDash val="soli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extLst>
                  <a:ext uri="{0D108BD9-81ED-4DB2-BD59-A6C34878D82A}">
                    <a16:rowId xmlns:a16="http://schemas.microsoft.com/office/drawing/2014/main" val="10002"/>
                  </a:ext>
                </a:extLst>
              </a:tr>
              <a:tr h="336687">
                <a:tc vMerge="1">
                  <a:txBody>
                    <a:bodyPr/>
                    <a:lstStyle/>
                    <a:p>
                      <a:endParaRPr kumimoji="1" lang="ja-JP" altLang="en-US"/>
                    </a:p>
                  </a:txBody>
                  <a:tcPr/>
                </a:tc>
                <a:tc rowSpan="4">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algn="ctr"/>
                      <a:r>
                        <a:rPr lang="ja-JP" altLang="en-US" sz="900" dirty="0">
                          <a:latin typeface="HG丸ｺﾞｼｯｸM-PRO" panose="020F0600000000000000" pitchFamily="50" charset="-128"/>
                          <a:ea typeface="HG丸ｺﾞｼｯｸM-PRO" panose="020F0600000000000000" pitchFamily="50" charset="-128"/>
                        </a:rPr>
                        <a:t>対　人　関　係</a:t>
                      </a:r>
                    </a:p>
                  </a:txBody>
                  <a:tcPr marL="0" marR="33937" marT="13033" marB="0" vert="eaVert">
                    <a:lnL w="6350" cap="flat" cmpd="sng" algn="ctr">
                      <a:solidFill>
                        <a:srgbClr val="231F20"/>
                      </a:solidFill>
                      <a:prstDash val="solid"/>
                      <a:round/>
                      <a:headEnd type="none" w="med" len="med"/>
                      <a:tailEnd type="none" w="med" len="med"/>
                    </a:lnL>
                    <a:lnR w="6350" cap="flat" cmpd="sng" algn="ctr">
                      <a:solidFill>
                        <a:srgbClr val="231F20"/>
                      </a:solidFill>
                      <a:prstDash val="solid"/>
                      <a:round/>
                      <a:headEnd type="none" w="med" len="med"/>
                      <a:tailEnd type="none" w="med" len="med"/>
                    </a:lnR>
                    <a:lnT w="6350">
                      <a:solidFill>
                        <a:srgbClr val="231F20"/>
                      </a:solidFill>
                      <a:prstDash val="solid"/>
                    </a:lnT>
                    <a:lnB w="19050">
                      <a:solidFill>
                        <a:srgbClr val="231F20"/>
                      </a:solidFill>
                      <a:prstDash val="solid"/>
                    </a:lnB>
                    <a:lnTlToBr w="12700" cmpd="sng">
                      <a:noFill/>
                      <a:prstDash val="solid"/>
                    </a:lnTlToBr>
                    <a:lnBlToTr w="12700" cmpd="sng">
                      <a:noFill/>
                      <a:prstDash val="solid"/>
                    </a:lnBlToTr>
                    <a:solidFill>
                      <a:srgbClr val="FFD59C"/>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81915" marR="20955" indent="-71120">
                        <a:lnSpc>
                          <a:spcPct val="103299"/>
                        </a:lnSpc>
                        <a:spcBef>
                          <a:spcPts val="120"/>
                        </a:spcBef>
                      </a:pPr>
                      <a:r>
                        <a:rPr sz="900" spc="-70" baseline="0" dirty="0">
                          <a:solidFill>
                            <a:srgbClr val="231F20"/>
                          </a:solidFill>
                          <a:latin typeface="HGMaruGothicMPRO" panose="020F0600000000000000" pitchFamily="34" charset="-128"/>
                          <a:ea typeface="HGMaruGothicMPRO" panose="020F0600000000000000" pitchFamily="34" charset="-128"/>
                          <a:cs typeface="A-OTF Shin Maru Go Pro"/>
                        </a:rPr>
                        <a:t>（</a:t>
                      </a:r>
                      <a:r>
                        <a:rPr sz="900" spc="-50" baseline="0" dirty="0">
                          <a:solidFill>
                            <a:srgbClr val="231F20"/>
                          </a:solidFill>
                          <a:latin typeface="HGMaruGothicMPRO" panose="020F0600000000000000" pitchFamily="34" charset="-128"/>
                          <a:ea typeface="HGMaruGothicMPRO" panose="020F0600000000000000" pitchFamily="34" charset="-128"/>
                          <a:cs typeface="A-OTF Shin Maru Go Pro"/>
                        </a:rPr>
                        <a:t>ひどい）嫌がらせ、いじめ、 </a:t>
                      </a:r>
                      <a:r>
                        <a:rPr sz="900" spc="0" dirty="0">
                          <a:solidFill>
                            <a:srgbClr val="231F20"/>
                          </a:solidFill>
                          <a:latin typeface="HGMaruGothicMPRO" panose="020F0600000000000000" pitchFamily="34" charset="-128"/>
                          <a:ea typeface="HGMaruGothicMPRO" panose="020F0600000000000000" pitchFamily="34" charset="-128"/>
                          <a:cs typeface="A-OTF Shin Maru Go Pro"/>
                        </a:rPr>
                        <a:t>又は暴行を受けた</a:t>
                      </a:r>
                      <a:endParaRPr sz="900" spc="0" dirty="0">
                        <a:latin typeface="HGMaruGothicMPRO" panose="020F0600000000000000" pitchFamily="34" charset="-128"/>
                        <a:ea typeface="HGMaruGothicMPRO" panose="020F0600000000000000" pitchFamily="34" charset="-128"/>
                        <a:cs typeface="A-OTF Shin Maru Go Pro"/>
                      </a:endParaRPr>
                    </a:p>
                  </a:txBody>
                  <a:tcPr marL="0" marR="0" marT="13033" marB="0" anchor="ctr">
                    <a:lnL w="6350" cap="flat" cmpd="sng" algn="ctr">
                      <a:solidFill>
                        <a:srgbClr val="231F20"/>
                      </a:solidFill>
                      <a:prstDash val="solid"/>
                      <a:round/>
                      <a:headEnd type="none" w="med" len="med"/>
                      <a:tailEnd type="none" w="med" len="me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D59C"/>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marR="140335" indent="90488" algn="ctr">
                        <a:lnSpc>
                          <a:spcPct val="100000"/>
                        </a:lnSpc>
                        <a:spcBef>
                          <a:spcPts val="0"/>
                        </a:spcBef>
                      </a:pPr>
                      <a:r>
                        <a:rPr lang="en-US" altLang="ja-JP" sz="1000" spc="0" dirty="0">
                          <a:solidFill>
                            <a:srgbClr val="231F20"/>
                          </a:solidFill>
                          <a:latin typeface="HGMaruGothicMPRO" panose="020F0600000000000000" pitchFamily="34" charset="-128"/>
                          <a:ea typeface="HGMaruGothicMPRO" panose="020F0600000000000000" pitchFamily="34" charset="-128"/>
                          <a:cs typeface="A-OTF Shin Maru Go Pro"/>
                        </a:rPr>
                        <a:t>60</a:t>
                      </a:r>
                      <a:endParaRPr sz="1000" spc="0" dirty="0">
                        <a:latin typeface="HGMaruGothicMPRO" panose="020F0600000000000000" pitchFamily="34" charset="-128"/>
                        <a:ea typeface="HGMaruGothicMPRO" panose="020F0600000000000000" pitchFamily="34" charset="-128"/>
                        <a:cs typeface="A-OTF Shin Maru Go Pro"/>
                      </a:endParaRPr>
                    </a:p>
                  </a:txBody>
                  <a:tcPr marL="0" marR="0" marT="90145" marB="0">
                    <a:lnL w="6350" cap="flat" cmpd="sng" algn="ctr">
                      <a:solidFill>
                        <a:srgbClr val="231F20"/>
                      </a:solidFill>
                      <a:prstDash val="solid"/>
                      <a:round/>
                      <a:headEnd type="none" w="med" len="med"/>
                      <a:tailEnd type="none" w="med" len="med"/>
                    </a:lnL>
                    <a:lnR w="6350" cap="flat" cmpd="sng" algn="ctr">
                      <a:solidFill>
                        <a:srgbClr val="231F20"/>
                      </a:solidFill>
                      <a:prstDash val="solid"/>
                      <a:round/>
                      <a:headEnd type="none" w="med" len="med"/>
                      <a:tailEnd type="none" w="med" len="med"/>
                    </a:lnR>
                    <a:lnT w="63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sz="1000" spc="0" dirty="0">
                          <a:solidFill>
                            <a:srgbClr val="231F20"/>
                          </a:solidFill>
                          <a:latin typeface="HGMaruGothicMPRO" panose="020F0600000000000000" pitchFamily="34" charset="-128"/>
                          <a:ea typeface="HGMaruGothicMPRO" panose="020F0600000000000000" pitchFamily="34" charset="-128"/>
                          <a:cs typeface="A-OTF Shin Maru Go Pro"/>
                        </a:rPr>
                        <a:t>74</a:t>
                      </a:r>
                      <a:endParaRPr sz="1000" spc="0" dirty="0">
                        <a:latin typeface="HGMaruGothicMPRO" panose="020F0600000000000000" pitchFamily="34" charset="-128"/>
                        <a:ea typeface="HGMaruGothicMPRO" panose="020F0600000000000000" pitchFamily="34" charset="-128"/>
                        <a:cs typeface="A-OTF Shin Maru Go Pro"/>
                      </a:endParaRPr>
                    </a:p>
                  </a:txBody>
                  <a:tcPr marL="0" marR="0" marT="90145" marB="0">
                    <a:lnL w="6350" cap="flat" cmpd="sng" algn="ctr">
                      <a:solidFill>
                        <a:srgbClr val="231F20"/>
                      </a:solidFill>
                      <a:prstDash val="solid"/>
                      <a:round/>
                      <a:headEnd type="none" w="med" len="med"/>
                      <a:tailEnd type="none" w="med" len="med"/>
                    </a:lnL>
                    <a:lnR w="6350" cap="flat" cmpd="sng" algn="ctr">
                      <a:solidFill>
                        <a:srgbClr val="231F20"/>
                      </a:solidFill>
                      <a:prstDash val="solid"/>
                      <a:round/>
                      <a:headEnd type="none" w="med" len="med"/>
                      <a:tailEnd type="none" w="med" len="med"/>
                    </a:lnR>
                    <a:lnT w="63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solidFill>
                            <a:schemeClr val="tx1"/>
                          </a:solidFill>
                          <a:latin typeface="HGMaruGothicMPRO" panose="020F0600000000000000" pitchFamily="34" charset="-128"/>
                          <a:ea typeface="HGMaruGothicMPRO" panose="020F0600000000000000" pitchFamily="34" charset="-128"/>
                          <a:cs typeface="A-OTF Shin Maru Go Pro"/>
                        </a:rPr>
                        <a:t>88</a:t>
                      </a:r>
                      <a:endParaRPr sz="1000" spc="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0" marR="0" marT="90145" marB="0">
                    <a:lnL w="6350" cap="flat" cmpd="sng" algn="ctr">
                      <a:solidFill>
                        <a:srgbClr val="231F20"/>
                      </a:solidFill>
                      <a:prstDash val="solid"/>
                      <a:round/>
                      <a:headEnd type="none" w="med" len="med"/>
                      <a:tailEnd type="none" w="med" len="med"/>
                    </a:lnL>
                    <a:lnR w="6350" cap="flat" cmpd="sng" algn="ctr">
                      <a:solidFill>
                        <a:srgbClr val="231F20"/>
                      </a:solidFill>
                      <a:prstDash val="solid"/>
                      <a:round/>
                      <a:headEnd type="none" w="med" len="med"/>
                      <a:tailEnd type="none" w="med" len="med"/>
                    </a:lnR>
                    <a:lnT w="63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latin typeface="HG丸ｺﾞｼｯｸM-PRO" panose="020F0600000000000000" pitchFamily="50" charset="-128"/>
                          <a:ea typeface="HG丸ｺﾞｼｯｸM-PRO" panose="020F0600000000000000" pitchFamily="50" charset="-128"/>
                          <a:cs typeface="A-OTF Shin Maru Go Pro"/>
                        </a:rPr>
                        <a:t>69</a:t>
                      </a:r>
                      <a:endParaRPr sz="1000" spc="0" dirty="0">
                        <a:latin typeface="HG丸ｺﾞｼｯｸM-PRO" panose="020F0600000000000000" pitchFamily="50" charset="-128"/>
                        <a:ea typeface="HG丸ｺﾞｼｯｸM-PRO" panose="020F0600000000000000" pitchFamily="50" charset="-128"/>
                        <a:cs typeface="A-OTF Shin Maru Go Pro"/>
                      </a:endParaRPr>
                    </a:p>
                  </a:txBody>
                  <a:tcPr marL="0" marR="0" marT="90145" marB="0">
                    <a:lnL w="6350" cap="flat" cmpd="sng" algn="ctr">
                      <a:solidFill>
                        <a:srgbClr val="231F20"/>
                      </a:solidFill>
                      <a:prstDash val="solid"/>
                      <a:round/>
                      <a:headEnd type="none" w="med" len="med"/>
                      <a:tailEnd type="none" w="med" len="med"/>
                    </a:lnL>
                    <a:lnR w="6350" cap="flat" cmpd="sng" algn="ctr">
                      <a:solidFill>
                        <a:srgbClr val="231F20"/>
                      </a:solidFill>
                      <a:prstDash val="solid"/>
                      <a:round/>
                      <a:headEnd type="none" w="med" len="med"/>
                      <a:tailEnd type="none" w="med" len="med"/>
                    </a:lnR>
                    <a:lnT w="63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marR="140335" indent="90488" algn="ctr">
                        <a:lnSpc>
                          <a:spcPct val="100000"/>
                        </a:lnSpc>
                        <a:spcBef>
                          <a:spcPts val="0"/>
                        </a:spcBef>
                      </a:pPr>
                      <a:r>
                        <a:rPr lang="en-US" altLang="ja-JP" sz="1000" spc="0" dirty="0">
                          <a:latin typeface="HG丸ｺﾞｼｯｸM-PRO" panose="020F0600000000000000" pitchFamily="50" charset="-128"/>
                          <a:ea typeface="HG丸ｺﾞｼｯｸM-PRO" panose="020F0600000000000000" pitchFamily="50" charset="-128"/>
                          <a:cs typeface="A-OTF Shin Maru Go Pro"/>
                        </a:rPr>
                        <a:t>79</a:t>
                      </a:r>
                      <a:endParaRPr sz="1000" spc="0" dirty="0">
                        <a:latin typeface="HG丸ｺﾞｼｯｸM-PRO" panose="020F0600000000000000" pitchFamily="50" charset="-128"/>
                        <a:ea typeface="HG丸ｺﾞｼｯｸM-PRO" panose="020F0600000000000000" pitchFamily="50" charset="-128"/>
                        <a:cs typeface="A-OTF Shin Maru Go Pro"/>
                      </a:endParaRPr>
                    </a:p>
                  </a:txBody>
                  <a:tcPr marL="0" marR="0" marT="90145" marB="0">
                    <a:lnL w="6350" cap="flat" cmpd="sng" algn="ctr">
                      <a:solidFill>
                        <a:srgbClr val="231F20"/>
                      </a:solidFill>
                      <a:prstDash val="solid"/>
                      <a:round/>
                      <a:headEnd type="none" w="med" len="med"/>
                      <a:tailEnd type="none" w="med" len="med"/>
                    </a:lnL>
                    <a:lnR w="6350" cap="flat" cmpd="sng" algn="ctr">
                      <a:solidFill>
                        <a:srgbClr val="231F20"/>
                      </a:solidFill>
                      <a:prstDash val="solid"/>
                      <a:round/>
                      <a:headEnd type="none" w="med" len="med"/>
                      <a:tailEnd type="none" w="med" len="med"/>
                    </a:lnR>
                    <a:lnT w="63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spcBef>
                          <a:spcPts val="0"/>
                        </a:spcBef>
                      </a:pPr>
                      <a:r>
                        <a:rPr lang="en-US" altLang="ja-JP" sz="1000" dirty="0">
                          <a:latin typeface="HG丸ｺﾞｼｯｸM-PRO" panose="020F0600000000000000" pitchFamily="50" charset="-128"/>
                          <a:ea typeface="HG丸ｺﾞｼｯｸM-PRO" panose="020F0600000000000000" pitchFamily="50" charset="-128"/>
                        </a:rPr>
                        <a:t>71</a:t>
                      </a:r>
                      <a:endParaRPr lang="ja-JP" altLang="en-US" sz="1000" dirty="0">
                        <a:latin typeface="HG丸ｺﾞｼｯｸM-PRO" panose="020F0600000000000000" pitchFamily="50" charset="-128"/>
                        <a:ea typeface="HG丸ｺﾞｼｯｸM-PRO" panose="020F0600000000000000" pitchFamily="50" charset="-128"/>
                      </a:endParaRPr>
                    </a:p>
                  </a:txBody>
                  <a:tcPr marL="0" marR="0" marT="90145" marB="0">
                    <a:lnL w="6350" cap="flat" cmpd="sng" algn="ctr">
                      <a:solidFill>
                        <a:srgbClr val="231F20"/>
                      </a:solidFill>
                      <a:prstDash val="solid"/>
                      <a:round/>
                      <a:headEnd type="none" w="med" len="med"/>
                      <a:tailEnd type="none" w="med" len="med"/>
                    </a:lnL>
                    <a:lnR w="6350" cap="flat" cmpd="sng" algn="ctr">
                      <a:solidFill>
                        <a:srgbClr val="231F20"/>
                      </a:solidFill>
                      <a:prstDash val="solid"/>
                      <a:round/>
                      <a:headEnd type="none" w="med" len="med"/>
                      <a:tailEnd type="none" w="med" len="med"/>
                    </a:lnR>
                    <a:lnT w="6350">
                      <a:solidFill>
                        <a:srgbClr val="231F20"/>
                      </a:solidFill>
                      <a:prstDash val="soli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spcBef>
                          <a:spcPts val="0"/>
                        </a:spcBef>
                      </a:pPr>
                      <a:r>
                        <a:rPr lang="en-US" altLang="ja-JP" sz="1000" dirty="0">
                          <a:latin typeface="HG丸ｺﾞｼｯｸM-PRO" panose="020F0600000000000000" pitchFamily="50" charset="-128"/>
                          <a:ea typeface="HG丸ｺﾞｼｯｸM-PRO" panose="020F0600000000000000" pitchFamily="50" charset="-128"/>
                        </a:rPr>
                        <a:t>61</a:t>
                      </a:r>
                      <a:endParaRPr lang="ja-JP" altLang="en-US" sz="1000" dirty="0">
                        <a:latin typeface="HG丸ｺﾞｼｯｸM-PRO" panose="020F0600000000000000" pitchFamily="50" charset="-128"/>
                        <a:ea typeface="HG丸ｺﾞｼｯｸM-PRO" panose="020F0600000000000000" pitchFamily="50" charset="-128"/>
                      </a:endParaRPr>
                    </a:p>
                  </a:txBody>
                  <a:tcPr marL="0" marR="0" marT="90145" marB="0">
                    <a:lnL w="6350" cap="flat" cmpd="sng" algn="ctr">
                      <a:solidFill>
                        <a:srgbClr val="231F20"/>
                      </a:solidFill>
                      <a:prstDash val="solid"/>
                      <a:round/>
                      <a:headEnd type="none" w="med" len="med"/>
                      <a:tailEnd type="none" w="med" len="me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p>
                      <a:pPr marL="0" algn="ctr">
                        <a:spcBef>
                          <a:spcPts val="0"/>
                        </a:spcBef>
                      </a:pPr>
                      <a:r>
                        <a:rPr lang="en-US" altLang="ja-JP" sz="1000" dirty="0">
                          <a:latin typeface="HG丸ｺﾞｼｯｸM-PRO" panose="020F0600000000000000" pitchFamily="50" charset="-128"/>
                          <a:ea typeface="HG丸ｺﾞｼｯｸM-PRO" panose="020F0600000000000000" pitchFamily="50" charset="-128"/>
                        </a:rPr>
                        <a:t>73</a:t>
                      </a:r>
                      <a:endParaRPr lang="ja-JP" altLang="en-US" sz="1000" dirty="0">
                        <a:latin typeface="HG丸ｺﾞｼｯｸM-PRO" panose="020F0600000000000000" pitchFamily="50" charset="-128"/>
                        <a:ea typeface="HG丸ｺﾞｼｯｸM-PRO" panose="020F0600000000000000" pitchFamily="50" charset="-128"/>
                      </a:endParaRPr>
                    </a:p>
                  </a:txBody>
                  <a:tcPr marL="0" marR="0" marT="90145" marB="0">
                    <a:lnL w="6350" cap="flat" cmpd="sng" algn="ctr">
                      <a:solidFill>
                        <a:srgbClr val="231F20"/>
                      </a:solidFill>
                      <a:prstDash val="solid"/>
                      <a:round/>
                      <a:headEnd type="none" w="med" len="med"/>
                      <a:tailEnd type="none" w="med" len="med"/>
                    </a:lnL>
                    <a:lnR w="19050">
                      <a:solidFill>
                        <a:srgbClr val="231F20"/>
                      </a:solidFill>
                      <a:prstDash val="soli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extLst>
                  <a:ext uri="{0D108BD9-81ED-4DB2-BD59-A6C34878D82A}">
                    <a16:rowId xmlns:a16="http://schemas.microsoft.com/office/drawing/2014/main" val="3766035449"/>
                  </a:ext>
                </a:extLst>
              </a:tr>
              <a:tr h="336687">
                <a:tc vMerge="1">
                  <a:txBody>
                    <a:bodyPr/>
                    <a:lstStyle/>
                    <a:p>
                      <a:endParaRPr/>
                    </a:p>
                  </a:txBody>
                  <a:tcPr marL="0" marR="0" marT="0" marB="0">
                    <a:lnL w="19050">
                      <a:solidFill>
                        <a:srgbClr val="231F20"/>
                      </a:solidFill>
                      <a:prstDash val="solid"/>
                    </a:lnL>
                    <a:lnR w="6350">
                      <a:solidFill>
                        <a:srgbClr val="231F20"/>
                      </a:solidFill>
                      <a:prstDash val="solid"/>
                    </a:lnR>
                    <a:lnB w="19050">
                      <a:solidFill>
                        <a:srgbClr val="231F20"/>
                      </a:solidFill>
                      <a:prstDash val="solid"/>
                    </a:lnB>
                    <a:solidFill>
                      <a:srgbClr val="FFD59C"/>
                    </a:solidFill>
                  </a:tcPr>
                </a:tc>
                <a:tc vMerge="1">
                  <a:txBody>
                    <a:bodyPr/>
                    <a:lstStyle/>
                    <a:p>
                      <a:endParaRPr lang="ja-JP" altLang="en-US" dirty="0"/>
                    </a:p>
                  </a:txBody>
                  <a:tcPr marL="0" marR="0" marT="96202" marB="0">
                    <a:lnL w="6350">
                      <a:solidFill>
                        <a:srgbClr val="231F20"/>
                      </a:solidFill>
                      <a:prstDash val="soli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a:solidFill>
                        <a:srgbClr val="231F20"/>
                      </a:solidFill>
                      <a:prstDash val="solid"/>
                    </a:lnB>
                    <a:solidFill>
                      <a:srgbClr val="FFD59C"/>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81915">
                        <a:lnSpc>
                          <a:spcPct val="100000"/>
                        </a:lnSpc>
                        <a:spcBef>
                          <a:spcPts val="83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上司とのトラブルがあった</a:t>
                      </a:r>
                      <a:endParaRPr sz="900" spc="0" dirty="0">
                        <a:latin typeface="HGMaruGothicMPRO" panose="020F0600000000000000" pitchFamily="34" charset="-128"/>
                        <a:ea typeface="HGMaruGothicMPRO" panose="020F0600000000000000" pitchFamily="34" charset="-128"/>
                        <a:cs typeface="A-OTF Shin Maru Go Pro"/>
                      </a:endParaRPr>
                    </a:p>
                  </a:txBody>
                  <a:tcPr marL="0" marR="0" marT="0" marB="0" anchor="ctr">
                    <a:lnL w="6350" cap="flat" cmpd="sng" algn="ctr">
                      <a:solidFill>
                        <a:srgbClr val="231F20"/>
                      </a:solidFill>
                      <a:prstDash val="solid"/>
                      <a:round/>
                      <a:headEnd type="none" w="med" len="med"/>
                      <a:tailEnd type="none" w="med" len="me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D59C"/>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marR="140335" indent="90488" algn="ctr">
                        <a:lnSpc>
                          <a:spcPct val="100000"/>
                        </a:lnSpc>
                        <a:spcBef>
                          <a:spcPts val="0"/>
                        </a:spcBef>
                      </a:pPr>
                      <a:r>
                        <a:rPr sz="1000" spc="0" dirty="0">
                          <a:solidFill>
                            <a:srgbClr val="231F20"/>
                          </a:solidFill>
                          <a:latin typeface="HGMaruGothicMPRO" panose="020F0600000000000000" pitchFamily="34" charset="-128"/>
                          <a:ea typeface="HGMaruGothicMPRO" panose="020F0600000000000000" pitchFamily="34" charset="-128"/>
                          <a:cs typeface="A-OTF Shin Maru Go Pro"/>
                        </a:rPr>
                        <a:t>21</a:t>
                      </a:r>
                      <a:endParaRPr sz="1000" spc="0" dirty="0">
                        <a:latin typeface="HGMaruGothicMPRO" panose="020F0600000000000000" pitchFamily="34" charset="-128"/>
                        <a:ea typeface="HGMaruGothicMPRO" panose="020F0600000000000000" pitchFamily="34" charset="-128"/>
                        <a:cs typeface="A-OTF Shin Maru Go Pro"/>
                      </a:endParaRPr>
                    </a:p>
                  </a:txBody>
                  <a:tcPr marL="0" marR="0" marT="89602" marB="0">
                    <a:lnL w="6350" cap="flat" cmpd="sng" algn="ctr">
                      <a:solidFill>
                        <a:srgbClr val="231F20"/>
                      </a:solidFill>
                      <a:prstDash val="solid"/>
                      <a:round/>
                      <a:headEnd type="none" w="med" len="med"/>
                      <a:tailEnd type="none" w="med" len="med"/>
                    </a:lnL>
                    <a:lnR w="6350">
                      <a:solidFill>
                        <a:srgbClr val="231F20"/>
                      </a:solidFill>
                      <a:prstDash val="solid"/>
                    </a:lnR>
                    <a:lnT w="6350" cap="flat" cmpd="sng" algn="ctr">
                      <a:solidFill>
                        <a:srgbClr val="231F20"/>
                      </a:solidFill>
                      <a:prstDash val="solid"/>
                      <a:round/>
                      <a:headEnd type="none" w="med" len="med"/>
                      <a:tailEnd type="none" w="med" len="me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sz="1000" spc="0" dirty="0">
                          <a:solidFill>
                            <a:srgbClr val="231F20"/>
                          </a:solidFill>
                          <a:latin typeface="HGMaruGothicMPRO" panose="020F0600000000000000" pitchFamily="34" charset="-128"/>
                          <a:ea typeface="HGMaruGothicMPRO" panose="020F0600000000000000" pitchFamily="34" charset="-128"/>
                          <a:cs typeface="A-OTF Shin Maru Go Pro"/>
                        </a:rPr>
                        <a:t>24</a:t>
                      </a:r>
                      <a:endParaRPr sz="1000" spc="0" dirty="0">
                        <a:latin typeface="HGMaruGothicMPRO" panose="020F0600000000000000" pitchFamily="34" charset="-128"/>
                        <a:ea typeface="HGMaruGothicMPRO" panose="020F0600000000000000" pitchFamily="34" charset="-128"/>
                        <a:cs typeface="A-OTF Shin Maru Go Pro"/>
                      </a:endParaRPr>
                    </a:p>
                  </a:txBody>
                  <a:tcPr marL="0" marR="0" marT="89602" marB="0">
                    <a:lnL w="6350">
                      <a:solidFill>
                        <a:srgbClr val="231F20"/>
                      </a:solidFill>
                      <a:prstDash val="solid"/>
                    </a:lnL>
                    <a:lnR w="6350">
                      <a:solidFill>
                        <a:srgbClr val="231F20"/>
                      </a:solidFill>
                      <a:prstDash val="solid"/>
                    </a:lnR>
                    <a:lnT w="6350" cap="flat" cmpd="sng" algn="ctr">
                      <a:solidFill>
                        <a:srgbClr val="231F20"/>
                      </a:solidFill>
                      <a:prstDash val="solid"/>
                      <a:round/>
                      <a:headEnd type="none" w="med" len="med"/>
                      <a:tailEnd type="none" w="med" len="me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solidFill>
                            <a:schemeClr val="tx1"/>
                          </a:solidFill>
                          <a:latin typeface="HGMaruGothicMPRO" panose="020F0600000000000000" pitchFamily="34" charset="-128"/>
                          <a:ea typeface="HGMaruGothicMPRO" panose="020F0600000000000000" pitchFamily="34" charset="-128"/>
                          <a:cs typeface="A-OTF Shin Maru Go Pro"/>
                        </a:rPr>
                        <a:t>22</a:t>
                      </a:r>
                      <a:endParaRPr sz="1000" spc="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0" marR="0" marT="89602" marB="0">
                    <a:lnL w="6350">
                      <a:solidFill>
                        <a:srgbClr val="231F20"/>
                      </a:solidFill>
                      <a:prstDash val="soli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latin typeface="HG丸ｺﾞｼｯｸM-PRO" panose="020F0600000000000000" pitchFamily="50" charset="-128"/>
                          <a:ea typeface="HG丸ｺﾞｼｯｸM-PRO" panose="020F0600000000000000" pitchFamily="50" charset="-128"/>
                          <a:cs typeface="A-OTF Shin Maru Go Pro"/>
                        </a:rPr>
                        <a:t>18</a:t>
                      </a:r>
                      <a:endParaRPr sz="1000" spc="0" dirty="0">
                        <a:latin typeface="HG丸ｺﾞｼｯｸM-PRO" panose="020F0600000000000000" pitchFamily="50" charset="-128"/>
                        <a:ea typeface="HG丸ｺﾞｼｯｸM-PRO" panose="020F0600000000000000" pitchFamily="50" charset="-128"/>
                        <a:cs typeface="A-OTF Shin Maru Go Pro"/>
                      </a:endParaRPr>
                    </a:p>
                  </a:txBody>
                  <a:tcPr marL="0" marR="0" marT="90145" marB="0">
                    <a:lnL w="6350" cap="flat" cmpd="sng" algn="ctr">
                      <a:solidFill>
                        <a:srgbClr val="231F20"/>
                      </a:solidFill>
                      <a:prstDash val="solid"/>
                      <a:round/>
                      <a:headEnd type="none" w="med" len="med"/>
                      <a:tailEnd type="none" w="med" len="med"/>
                    </a:lnL>
                    <a:lnR w="6350">
                      <a:solidFill>
                        <a:srgbClr val="231F20"/>
                      </a:solidFill>
                      <a:prstDash val="solid"/>
                    </a:lnR>
                    <a:lnT w="6350" cap="flat" cmpd="sng" algn="ctr">
                      <a:solidFill>
                        <a:srgbClr val="231F20"/>
                      </a:solidFill>
                      <a:prstDash val="solid"/>
                      <a:round/>
                      <a:headEnd type="none" w="med" len="med"/>
                      <a:tailEnd type="none" w="med" len="me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marR="140335" indent="90488" algn="ctr">
                        <a:lnSpc>
                          <a:spcPct val="100000"/>
                        </a:lnSpc>
                        <a:spcBef>
                          <a:spcPts val="0"/>
                        </a:spcBef>
                      </a:pPr>
                      <a:r>
                        <a:rPr lang="en-US" altLang="ja-JP" sz="1000" spc="0" dirty="0">
                          <a:latin typeface="HG丸ｺﾞｼｯｸM-PRO" panose="020F0600000000000000" pitchFamily="50" charset="-128"/>
                          <a:ea typeface="HG丸ｺﾞｼｯｸM-PRO" panose="020F0600000000000000" pitchFamily="50" charset="-128"/>
                          <a:cs typeface="A-OTF Shin Maru Go Pro"/>
                        </a:rPr>
                        <a:t>21</a:t>
                      </a:r>
                      <a:endParaRPr sz="1000" spc="0" dirty="0">
                        <a:latin typeface="HG丸ｺﾞｼｯｸM-PRO" panose="020F0600000000000000" pitchFamily="50" charset="-128"/>
                        <a:ea typeface="HG丸ｺﾞｼｯｸM-PRO" panose="020F0600000000000000" pitchFamily="50" charset="-128"/>
                        <a:cs typeface="A-OTF Shin Maru Go Pro"/>
                      </a:endParaRPr>
                    </a:p>
                  </a:txBody>
                  <a:tcPr marL="0" marR="0" marT="90145" marB="0">
                    <a:lnL w="6350">
                      <a:solidFill>
                        <a:srgbClr val="231F20"/>
                      </a:solidFill>
                      <a:prstDash val="solid"/>
                    </a:lnL>
                    <a:lnR w="6350">
                      <a:solidFill>
                        <a:srgbClr val="231F20"/>
                      </a:solidFill>
                      <a:prstDash val="solid"/>
                    </a:lnR>
                    <a:lnT w="6350" cap="flat" cmpd="sng" algn="ctr">
                      <a:solidFill>
                        <a:srgbClr val="231F20"/>
                      </a:solidFill>
                      <a:prstDash val="solid"/>
                      <a:round/>
                      <a:headEnd type="none" w="med" len="med"/>
                      <a:tailEnd type="none" w="med" len="me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latin typeface="HG丸ｺﾞｼｯｸM-PRO" panose="020F0600000000000000" pitchFamily="50" charset="-128"/>
                          <a:ea typeface="HG丸ｺﾞｼｯｸM-PRO" panose="020F0600000000000000" pitchFamily="50" charset="-128"/>
                          <a:cs typeface="A-OTF Shin Maru Go Pro"/>
                        </a:rPr>
                        <a:t>14</a:t>
                      </a:r>
                      <a:endParaRPr sz="1000" spc="0" dirty="0">
                        <a:latin typeface="HG丸ｺﾞｼｯｸM-PRO" panose="020F0600000000000000" pitchFamily="50" charset="-128"/>
                        <a:ea typeface="HG丸ｺﾞｼｯｸM-PRO" panose="020F0600000000000000" pitchFamily="50" charset="-128"/>
                        <a:cs typeface="A-OTF Shin Maru Go Pro"/>
                      </a:endParaRPr>
                    </a:p>
                  </a:txBody>
                  <a:tcPr marL="0" marR="0" marT="90145" marB="0">
                    <a:lnL w="6350">
                      <a:solidFill>
                        <a:srgbClr val="231F20"/>
                      </a:solidFill>
                      <a:prstDash val="soli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solidFill>
                            <a:schemeClr val="tx1"/>
                          </a:solidFill>
                          <a:latin typeface="HG丸ｺﾞｼｯｸM-PRO" panose="020F0600000000000000" pitchFamily="50" charset="-128"/>
                          <a:ea typeface="HG丸ｺﾞｼｯｸM-PRO" panose="020F0600000000000000" pitchFamily="50" charset="-128"/>
                          <a:cs typeface="A-OTF Shin Maru Go Pro"/>
                        </a:rPr>
                        <a:t>17</a:t>
                      </a:r>
                      <a:endParaRPr sz="1000" spc="0" dirty="0">
                        <a:solidFill>
                          <a:schemeClr val="tx1"/>
                        </a:solidFill>
                        <a:latin typeface="HG丸ｺﾞｼｯｸM-PRO" panose="020F0600000000000000" pitchFamily="50" charset="-128"/>
                        <a:ea typeface="HG丸ｺﾞｼｯｸM-PRO" panose="020F0600000000000000" pitchFamily="50" charset="-128"/>
                        <a:cs typeface="A-OTF Shin Maru Go Pro"/>
                      </a:endParaRPr>
                    </a:p>
                  </a:txBody>
                  <a:tcPr marL="0" marR="0" marT="90145" marB="0">
                    <a:lnL w="6350">
                      <a:solidFill>
                        <a:srgbClr val="231F20"/>
                      </a:solidFill>
                      <a:prstDash val="soli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p>
                      <a:pPr marL="0" algn="ctr">
                        <a:lnSpc>
                          <a:spcPct val="100000"/>
                        </a:lnSpc>
                        <a:spcBef>
                          <a:spcPts val="0"/>
                        </a:spcBef>
                      </a:pPr>
                      <a:r>
                        <a:rPr lang="en-US" altLang="ja-JP" sz="1000" spc="0" dirty="0">
                          <a:solidFill>
                            <a:schemeClr val="tx1"/>
                          </a:solidFill>
                          <a:latin typeface="HG丸ｺﾞｼｯｸM-PRO" panose="020F0600000000000000" pitchFamily="50" charset="-128"/>
                          <a:ea typeface="HG丸ｺﾞｼｯｸM-PRO" panose="020F0600000000000000" pitchFamily="50" charset="-128"/>
                          <a:cs typeface="A-OTF Shin Maru Go Pro"/>
                        </a:rPr>
                        <a:t>23</a:t>
                      </a:r>
                      <a:endParaRPr sz="1000" spc="0" dirty="0">
                        <a:solidFill>
                          <a:schemeClr val="tx1"/>
                        </a:solidFill>
                        <a:latin typeface="HG丸ｺﾞｼｯｸM-PRO" panose="020F0600000000000000" pitchFamily="50" charset="-128"/>
                        <a:ea typeface="HG丸ｺﾞｼｯｸM-PRO" panose="020F0600000000000000" pitchFamily="50" charset="-128"/>
                        <a:cs typeface="A-OTF Shin Maru Go Pro"/>
                      </a:endParaRPr>
                    </a:p>
                  </a:txBody>
                  <a:tcPr marL="0" marR="0" marT="90145" marB="0">
                    <a:lnL w="6350">
                      <a:solidFill>
                        <a:srgbClr val="231F20"/>
                      </a:solidFill>
                      <a:prstDash val="solid"/>
                    </a:lnL>
                    <a:lnR w="19050">
                      <a:solidFill>
                        <a:srgbClr val="231F20"/>
                      </a:solidFill>
                      <a:prstDash val="soli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extLst>
                  <a:ext uri="{0D108BD9-81ED-4DB2-BD59-A6C34878D82A}">
                    <a16:rowId xmlns:a16="http://schemas.microsoft.com/office/drawing/2014/main" val="10003"/>
                  </a:ext>
                </a:extLst>
              </a:tr>
              <a:tr h="336687">
                <a:tc vMerge="1">
                  <a:txBody>
                    <a:bodyPr/>
                    <a:lstStyle/>
                    <a:p>
                      <a:endParaRPr/>
                    </a:p>
                  </a:txBody>
                  <a:tcPr marL="0" marR="0" marT="0" marB="0">
                    <a:lnL w="19050">
                      <a:solidFill>
                        <a:srgbClr val="231F20"/>
                      </a:solidFill>
                      <a:prstDash val="solid"/>
                    </a:lnL>
                    <a:lnR w="6350">
                      <a:solidFill>
                        <a:srgbClr val="231F20"/>
                      </a:solidFill>
                      <a:prstDash val="solid"/>
                    </a:lnR>
                    <a:lnB w="19050">
                      <a:solidFill>
                        <a:srgbClr val="231F20"/>
                      </a:solidFill>
                      <a:prstDash val="solid"/>
                    </a:lnB>
                    <a:solidFill>
                      <a:srgbClr val="FFD59C"/>
                    </a:solidFill>
                  </a:tcPr>
                </a:tc>
                <a:tc vMerge="1">
                  <a:txBody>
                    <a:bodyPr/>
                    <a:lstStyle/>
                    <a:p>
                      <a:endParaRPr lang="ja-JP" altLang="en-US" dirty="0"/>
                    </a:p>
                  </a:txBody>
                  <a:tcPr marL="0" marR="0" marT="96202" marB="0">
                    <a:lnL w="6350">
                      <a:solidFill>
                        <a:srgbClr val="231F20"/>
                      </a:solidFill>
                      <a:prstDash val="solid"/>
                    </a:lnL>
                    <a:lnR w="6350" cap="flat" cmpd="sng" algn="ctr">
                      <a:solidFill>
                        <a:srgbClr val="231F20"/>
                      </a:solidFill>
                      <a:prstDash val="solid"/>
                      <a:round/>
                      <a:headEnd type="none" w="med" len="med"/>
                      <a:tailEnd type="none" w="med" len="med"/>
                    </a:lnR>
                    <a:lnT w="6350">
                      <a:solidFill>
                        <a:srgbClr val="231F20"/>
                      </a:solidFill>
                      <a:prstDash val="solid"/>
                    </a:lnT>
                    <a:lnB w="6350">
                      <a:solidFill>
                        <a:srgbClr val="231F20"/>
                      </a:solidFill>
                      <a:prstDash val="solid"/>
                    </a:lnB>
                    <a:solidFill>
                      <a:srgbClr val="FFD59C"/>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81915">
                        <a:lnSpc>
                          <a:spcPct val="100000"/>
                        </a:lnSpc>
                        <a:spcBef>
                          <a:spcPts val="83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同僚とのトラブルがあった</a:t>
                      </a:r>
                      <a:endParaRPr sz="900" spc="0" dirty="0">
                        <a:latin typeface="HGMaruGothicMPRO" panose="020F0600000000000000" pitchFamily="34" charset="-128"/>
                        <a:ea typeface="HGMaruGothicMPRO" panose="020F0600000000000000" pitchFamily="34" charset="-128"/>
                        <a:cs typeface="A-OTF Shin Maru Go Pro"/>
                      </a:endParaRPr>
                    </a:p>
                  </a:txBody>
                  <a:tcPr marL="0" marR="0" marT="0" marB="0" anchor="ctr">
                    <a:lnL w="6350" cap="flat" cmpd="sng" algn="ctr">
                      <a:solidFill>
                        <a:srgbClr val="231F20"/>
                      </a:solidFill>
                      <a:prstDash val="solid"/>
                      <a:round/>
                      <a:headEnd type="none" w="med" len="med"/>
                      <a:tailEnd type="none" w="med" len="me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D59C"/>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sz="1000" spc="0" dirty="0">
                          <a:solidFill>
                            <a:srgbClr val="231F20"/>
                          </a:solidFill>
                          <a:latin typeface="HGMaruGothicMPRO" panose="020F0600000000000000" pitchFamily="34" charset="-128"/>
                          <a:ea typeface="HGMaruGothicMPRO" panose="020F0600000000000000" pitchFamily="34" charset="-128"/>
                          <a:cs typeface="A-OTF Shin Maru Go Pro"/>
                        </a:rPr>
                        <a:t>2</a:t>
                      </a:r>
                      <a:endParaRPr sz="1000" spc="0" dirty="0">
                        <a:latin typeface="HGMaruGothicMPRO" panose="020F0600000000000000" pitchFamily="34" charset="-128"/>
                        <a:ea typeface="HGMaruGothicMPRO" panose="020F0600000000000000" pitchFamily="34" charset="-128"/>
                        <a:cs typeface="A-OTF Shin Maru Go Pro"/>
                      </a:endParaRPr>
                    </a:p>
                  </a:txBody>
                  <a:tcPr marL="0" marR="0" marT="89602" marB="0">
                    <a:lnL w="6350" cap="flat" cmpd="sng" algn="ctr">
                      <a:solidFill>
                        <a:srgbClr val="231F20"/>
                      </a:solidFill>
                      <a:prstDash val="solid"/>
                      <a:round/>
                      <a:headEnd type="none" w="med" len="med"/>
                      <a:tailEnd type="none" w="med" len="med"/>
                    </a:lnL>
                    <a:lnR w="6350">
                      <a:solidFill>
                        <a:srgbClr val="231F20"/>
                      </a:solidFill>
                      <a:prstDash val="solid"/>
                    </a:lnR>
                    <a:lnT w="63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spc="0" dirty="0">
                          <a:solidFill>
                            <a:srgbClr val="231F20"/>
                          </a:solidFill>
                          <a:latin typeface="HGMaruGothicMPRO" panose="020F0600000000000000" pitchFamily="34" charset="-128"/>
                          <a:ea typeface="HGMaruGothicMPRO" panose="020F0600000000000000" pitchFamily="34" charset="-128"/>
                          <a:cs typeface="A-OTF Shin Maru Go Pro"/>
                        </a:rPr>
                        <a:t>0</a:t>
                      </a:r>
                      <a:endParaRPr lang="ja-JP" altLang="en-US" sz="1000" spc="0" dirty="0">
                        <a:latin typeface="HGMaruGothicMPRO" panose="020F0600000000000000" pitchFamily="34" charset="-128"/>
                        <a:ea typeface="HGMaruGothicMPRO" panose="020F0600000000000000" pitchFamily="34" charset="-128"/>
                        <a:cs typeface="A-OTF Shin Maru Go Pro"/>
                      </a:endParaRPr>
                    </a:p>
                  </a:txBody>
                  <a:tcPr marL="0" marR="0" marT="89602"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solidFill>
                            <a:schemeClr val="tx1"/>
                          </a:solidFill>
                          <a:latin typeface="HGMaruGothicMPRO" panose="020F0600000000000000" pitchFamily="34" charset="-128"/>
                          <a:ea typeface="HGMaruGothicMPRO" panose="020F0600000000000000" pitchFamily="34" charset="-128"/>
                          <a:cs typeface="A-OTF Shin Maru Go Pro"/>
                        </a:rPr>
                        <a:t>1</a:t>
                      </a:r>
                      <a:endParaRPr sz="1000" spc="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0" marR="0" marT="89602" marB="0">
                    <a:lnL w="6350">
                      <a:solidFill>
                        <a:srgbClr val="231F20"/>
                      </a:solidFill>
                      <a:prstDash val="solid"/>
                    </a:lnL>
                    <a:lnR w="6350" cap="flat" cmpd="sng" algn="ctr">
                      <a:solidFill>
                        <a:srgbClr val="231F20"/>
                      </a:solidFill>
                      <a:prstDash val="solid"/>
                      <a:round/>
                      <a:headEnd type="none" w="med" len="med"/>
                      <a:tailEnd type="none" w="med" len="med"/>
                    </a:lnR>
                    <a:lnT w="63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latin typeface="HG丸ｺﾞｼｯｸM-PRO" panose="020F0600000000000000" pitchFamily="50" charset="-128"/>
                          <a:ea typeface="HG丸ｺﾞｼｯｸM-PRO" panose="020F0600000000000000" pitchFamily="50" charset="-128"/>
                          <a:cs typeface="A-OTF Shin Maru Go Pro"/>
                        </a:rPr>
                        <a:t>2</a:t>
                      </a:r>
                      <a:endParaRPr sz="1000" spc="0" dirty="0">
                        <a:latin typeface="HG丸ｺﾞｼｯｸM-PRO" panose="020F0600000000000000" pitchFamily="50" charset="-128"/>
                        <a:ea typeface="HG丸ｺﾞｼｯｸM-PRO" panose="020F0600000000000000" pitchFamily="50" charset="-128"/>
                        <a:cs typeface="A-OTF Shin Maru Go Pro"/>
                      </a:endParaRPr>
                    </a:p>
                  </a:txBody>
                  <a:tcPr marL="0" marR="0" marT="89602" marB="0">
                    <a:lnL w="6350" cap="flat" cmpd="sng" algn="ctr">
                      <a:solidFill>
                        <a:srgbClr val="231F20"/>
                      </a:solidFill>
                      <a:prstDash val="solid"/>
                      <a:round/>
                      <a:headEnd type="none" w="med" len="med"/>
                      <a:tailEnd type="none" w="med" len="med"/>
                    </a:lnL>
                    <a:lnR w="6350">
                      <a:solidFill>
                        <a:srgbClr val="231F20"/>
                      </a:solidFill>
                      <a:prstDash val="solid"/>
                    </a:lnR>
                    <a:lnT w="63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marR="140335" indent="90488" algn="ctr">
                        <a:lnSpc>
                          <a:spcPct val="100000"/>
                        </a:lnSpc>
                        <a:spcBef>
                          <a:spcPts val="0"/>
                        </a:spcBef>
                      </a:pPr>
                      <a:r>
                        <a:rPr lang="en-US" altLang="ja-JP" sz="1000" spc="0" dirty="0">
                          <a:latin typeface="HG丸ｺﾞｼｯｸM-PRO" panose="020F0600000000000000" pitchFamily="50" charset="-128"/>
                          <a:ea typeface="HG丸ｺﾞｼｯｸM-PRO" panose="020F0600000000000000" pitchFamily="50" charset="-128"/>
                          <a:cs typeface="A-OTF Shin Maru Go Pro"/>
                        </a:rPr>
                        <a:t>5</a:t>
                      </a:r>
                      <a:endParaRPr sz="1000" spc="0" dirty="0">
                        <a:latin typeface="HG丸ｺﾞｼｯｸM-PRO" panose="020F0600000000000000" pitchFamily="50" charset="-128"/>
                        <a:ea typeface="HG丸ｺﾞｼｯｸM-PRO" panose="020F0600000000000000" pitchFamily="50" charset="-128"/>
                        <a:cs typeface="A-OTF Shin Maru Go Pro"/>
                      </a:endParaRPr>
                    </a:p>
                  </a:txBody>
                  <a:tcPr marL="0" marR="0" marT="89602"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latin typeface="HG丸ｺﾞｼｯｸM-PRO" panose="020F0600000000000000" pitchFamily="50" charset="-128"/>
                          <a:ea typeface="HG丸ｺﾞｼｯｸM-PRO" panose="020F0600000000000000" pitchFamily="50" charset="-128"/>
                          <a:cs typeface="A-OTF Shin Maru Go Pro"/>
                        </a:rPr>
                        <a:t>7</a:t>
                      </a:r>
                      <a:endParaRPr sz="1000" spc="0" dirty="0">
                        <a:latin typeface="HG丸ｺﾞｼｯｸM-PRO" panose="020F0600000000000000" pitchFamily="50" charset="-128"/>
                        <a:ea typeface="HG丸ｺﾞｼｯｸM-PRO" panose="020F0600000000000000" pitchFamily="50" charset="-128"/>
                        <a:cs typeface="A-OTF Shin Maru Go Pro"/>
                      </a:endParaRPr>
                    </a:p>
                  </a:txBody>
                  <a:tcPr marL="0" marR="0" marT="89602" marB="0">
                    <a:lnL w="6350">
                      <a:solidFill>
                        <a:srgbClr val="231F20"/>
                      </a:solidFill>
                      <a:prstDash val="solid"/>
                    </a:lnL>
                    <a:lnR w="6350" cap="flat" cmpd="sng" algn="ctr">
                      <a:solidFill>
                        <a:srgbClr val="231F20"/>
                      </a:solidFill>
                      <a:prstDash val="solid"/>
                      <a:round/>
                      <a:headEnd type="none" w="med" len="med"/>
                      <a:tailEnd type="none" w="med" len="med"/>
                    </a:lnR>
                    <a:lnT w="6350">
                      <a:solidFill>
                        <a:srgbClr val="231F20"/>
                      </a:solidFill>
                      <a:prstDash val="solid"/>
                    </a:lnT>
                    <a:lnB w="63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solidFill>
                            <a:schemeClr val="tx1"/>
                          </a:solidFill>
                          <a:latin typeface="HG丸ｺﾞｼｯｸM-PRO" panose="020F0600000000000000" pitchFamily="50" charset="-128"/>
                          <a:ea typeface="HG丸ｺﾞｼｯｸM-PRO" panose="020F0600000000000000" pitchFamily="50" charset="-128"/>
                          <a:cs typeface="A-OTF Shin Maru Go Pro"/>
                        </a:rPr>
                        <a:t>6</a:t>
                      </a:r>
                      <a:endParaRPr sz="1000" spc="0" dirty="0">
                        <a:solidFill>
                          <a:schemeClr val="tx1"/>
                        </a:solidFill>
                        <a:latin typeface="HG丸ｺﾞｼｯｸM-PRO" panose="020F0600000000000000" pitchFamily="50" charset="-128"/>
                        <a:ea typeface="HG丸ｺﾞｼｯｸM-PRO" panose="020F0600000000000000" pitchFamily="50" charset="-128"/>
                        <a:cs typeface="A-OTF Shin Maru Go Pro"/>
                      </a:endParaRPr>
                    </a:p>
                  </a:txBody>
                  <a:tcPr marL="0" marR="0" marT="89602" marB="0">
                    <a:lnL w="6350">
                      <a:solidFill>
                        <a:srgbClr val="231F20"/>
                      </a:solidFill>
                      <a:prstDash val="soli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tc>
                  <a:txBody>
                    <a:bodyPr/>
                    <a:lstStyle/>
                    <a:p>
                      <a:pPr marL="0" algn="ctr">
                        <a:lnSpc>
                          <a:spcPct val="100000"/>
                        </a:lnSpc>
                        <a:spcBef>
                          <a:spcPts val="0"/>
                        </a:spcBef>
                      </a:pPr>
                      <a:r>
                        <a:rPr lang="en-US" altLang="ja-JP" sz="1000" spc="0" dirty="0">
                          <a:solidFill>
                            <a:schemeClr val="tx1"/>
                          </a:solidFill>
                          <a:latin typeface="HG丸ｺﾞｼｯｸM-PRO" panose="020F0600000000000000" pitchFamily="50" charset="-128"/>
                          <a:ea typeface="HG丸ｺﾞｼｯｸM-PRO" panose="020F0600000000000000" pitchFamily="50" charset="-128"/>
                          <a:cs typeface="A-OTF Shin Maru Go Pro"/>
                        </a:rPr>
                        <a:t>1</a:t>
                      </a:r>
                      <a:endParaRPr sz="1000" spc="0" dirty="0">
                        <a:solidFill>
                          <a:schemeClr val="tx1"/>
                        </a:solidFill>
                        <a:latin typeface="HG丸ｺﾞｼｯｸM-PRO" panose="020F0600000000000000" pitchFamily="50" charset="-128"/>
                        <a:ea typeface="HG丸ｺﾞｼｯｸM-PRO" panose="020F0600000000000000" pitchFamily="50" charset="-128"/>
                        <a:cs typeface="A-OTF Shin Maru Go Pro"/>
                      </a:endParaRPr>
                    </a:p>
                  </a:txBody>
                  <a:tcPr marL="0" marR="0" marT="89602" marB="0">
                    <a:lnL w="6350">
                      <a:solidFill>
                        <a:srgbClr val="231F20"/>
                      </a:solidFill>
                      <a:prstDash val="solid"/>
                    </a:lnL>
                    <a:lnR w="19050">
                      <a:solidFill>
                        <a:srgbClr val="231F20"/>
                      </a:solidFill>
                      <a:prstDash val="soli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FDE8"/>
                    </a:solidFill>
                  </a:tcPr>
                </a:tc>
                <a:extLst>
                  <a:ext uri="{0D108BD9-81ED-4DB2-BD59-A6C34878D82A}">
                    <a16:rowId xmlns:a16="http://schemas.microsoft.com/office/drawing/2014/main" val="10004"/>
                  </a:ext>
                </a:extLst>
              </a:tr>
              <a:tr h="337231">
                <a:tc vMerge="1">
                  <a:txBody>
                    <a:bodyPr/>
                    <a:lstStyle/>
                    <a:p>
                      <a:endParaRPr/>
                    </a:p>
                  </a:txBody>
                  <a:tcPr marL="0" marR="0" marT="0" marB="0">
                    <a:lnL w="19050">
                      <a:solidFill>
                        <a:srgbClr val="231F20"/>
                      </a:solidFill>
                      <a:prstDash val="solid"/>
                    </a:lnL>
                    <a:lnR w="6350">
                      <a:solidFill>
                        <a:srgbClr val="231F20"/>
                      </a:solidFill>
                      <a:prstDash val="solid"/>
                    </a:lnR>
                    <a:lnB w="19050">
                      <a:solidFill>
                        <a:srgbClr val="231F20"/>
                      </a:solidFill>
                      <a:prstDash val="solid"/>
                    </a:lnB>
                    <a:solidFill>
                      <a:srgbClr val="FFD59C"/>
                    </a:solidFill>
                  </a:tcPr>
                </a:tc>
                <a:tc vMerge="1">
                  <a:txBody>
                    <a:bodyPr/>
                    <a:lstStyle/>
                    <a:p>
                      <a:endParaRPr lang="ja-JP" altLang="en-US" dirty="0"/>
                    </a:p>
                  </a:txBody>
                  <a:tcPr marL="0" marR="0" marT="97353" marB="0">
                    <a:lnL w="6350">
                      <a:solidFill>
                        <a:srgbClr val="231F20"/>
                      </a:solidFill>
                      <a:prstDash val="solid"/>
                    </a:lnL>
                    <a:lnR w="6350" cap="flat" cmpd="sng" algn="ctr">
                      <a:solidFill>
                        <a:srgbClr val="231F20"/>
                      </a:solidFill>
                      <a:prstDash val="solid"/>
                      <a:round/>
                      <a:headEnd type="none" w="med" len="med"/>
                      <a:tailEnd type="none" w="med" len="med"/>
                    </a:lnR>
                    <a:lnT w="6350">
                      <a:solidFill>
                        <a:srgbClr val="231F20"/>
                      </a:solidFill>
                      <a:prstDash val="solid"/>
                    </a:lnT>
                    <a:lnB w="19050">
                      <a:solidFill>
                        <a:srgbClr val="231F20"/>
                      </a:solidFill>
                      <a:prstDash val="solid"/>
                    </a:lnB>
                    <a:solidFill>
                      <a:srgbClr val="FFD59C"/>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81915">
                        <a:lnSpc>
                          <a:spcPct val="100000"/>
                        </a:lnSpc>
                        <a:spcBef>
                          <a:spcPts val="844"/>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部下とのトラブルがあった</a:t>
                      </a:r>
                      <a:endParaRPr sz="900" spc="0" dirty="0">
                        <a:latin typeface="HGMaruGothicMPRO" panose="020F0600000000000000" pitchFamily="34" charset="-128"/>
                        <a:ea typeface="HGMaruGothicMPRO" panose="020F0600000000000000" pitchFamily="34" charset="-128"/>
                        <a:cs typeface="A-OTF Shin Maru Go Pro"/>
                      </a:endParaRPr>
                    </a:p>
                  </a:txBody>
                  <a:tcPr marL="0" marR="0" marT="0" marB="0" anchor="ctr">
                    <a:lnL w="6350" cap="flat" cmpd="sng" algn="ctr">
                      <a:solidFill>
                        <a:srgbClr val="231F20"/>
                      </a:solidFill>
                      <a:prstDash val="solid"/>
                      <a:round/>
                      <a:headEnd type="none" w="med" len="med"/>
                      <a:tailEnd type="none" w="med" len="me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190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FD59C"/>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sz="1000" spc="0" dirty="0">
                          <a:solidFill>
                            <a:srgbClr val="231F20"/>
                          </a:solidFill>
                          <a:latin typeface="HGMaruGothicMPRO" panose="020F0600000000000000" pitchFamily="34" charset="-128"/>
                          <a:ea typeface="HGMaruGothicMPRO" panose="020F0600000000000000" pitchFamily="34" charset="-128"/>
                          <a:cs typeface="A-OTF Shin Maru Go Pro"/>
                        </a:rPr>
                        <a:t>1</a:t>
                      </a:r>
                      <a:endParaRPr sz="1000" spc="0" dirty="0">
                        <a:latin typeface="HGMaruGothicMPRO" panose="020F0600000000000000" pitchFamily="34" charset="-128"/>
                        <a:ea typeface="HGMaruGothicMPRO" panose="020F0600000000000000" pitchFamily="34" charset="-128"/>
                        <a:cs typeface="A-OTF Shin Maru Go Pro"/>
                      </a:endParaRPr>
                    </a:p>
                  </a:txBody>
                  <a:tcPr marL="0" marR="0" marT="89059" marB="0">
                    <a:lnL w="6350" cap="flat" cmpd="sng" algn="ctr">
                      <a:solidFill>
                        <a:srgbClr val="231F20"/>
                      </a:solidFill>
                      <a:prstDash val="solid"/>
                      <a:round/>
                      <a:headEnd type="none" w="med" len="med"/>
                      <a:tailEnd type="none" w="med" len="med"/>
                    </a:lnL>
                    <a:lnR w="6350">
                      <a:solidFill>
                        <a:srgbClr val="231F20"/>
                      </a:solidFill>
                      <a:prstDash val="solid"/>
                    </a:lnR>
                    <a:lnT w="6350">
                      <a:solidFill>
                        <a:srgbClr val="231F20"/>
                      </a:solidFill>
                      <a:prstDash val="solid"/>
                    </a:lnT>
                    <a:lnB w="190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sz="1000" spc="0" dirty="0">
                          <a:solidFill>
                            <a:srgbClr val="231F20"/>
                          </a:solidFill>
                          <a:latin typeface="HGMaruGothicMPRO" panose="020F0600000000000000" pitchFamily="34" charset="-128"/>
                          <a:ea typeface="HGMaruGothicMPRO" panose="020F0600000000000000" pitchFamily="34" charset="-128"/>
                          <a:cs typeface="A-OTF Shin Maru Go Pro"/>
                        </a:rPr>
                        <a:t>1</a:t>
                      </a:r>
                      <a:endParaRPr sz="1000" spc="0" dirty="0">
                        <a:latin typeface="HGMaruGothicMPRO" panose="020F0600000000000000" pitchFamily="34" charset="-128"/>
                        <a:ea typeface="HGMaruGothicMPRO" panose="020F0600000000000000" pitchFamily="34" charset="-128"/>
                        <a:cs typeface="A-OTF Shin Maru Go Pro"/>
                      </a:endParaRPr>
                    </a:p>
                  </a:txBody>
                  <a:tcPr marL="0" marR="0" marT="89059" marB="0">
                    <a:lnL w="63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solidFill>
                            <a:schemeClr val="tx1"/>
                          </a:solidFill>
                          <a:latin typeface="HGMaruGothicMPRO" panose="020F0600000000000000" pitchFamily="34" charset="-128"/>
                          <a:ea typeface="HGMaruGothicMPRO" panose="020F0600000000000000" pitchFamily="34" charset="-128"/>
                          <a:cs typeface="A-OTF Shin Maru Go Pro"/>
                        </a:rPr>
                        <a:t>0</a:t>
                      </a:r>
                      <a:endParaRPr lang="ja-JP" altLang="en-US" sz="1000" spc="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0" marR="0" marT="89059" marB="0">
                    <a:lnL w="63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solidFill>
                            <a:srgbClr val="231F20"/>
                          </a:solidFill>
                          <a:latin typeface="HG丸ｺﾞｼｯｸM-PRO" panose="020F0600000000000000" pitchFamily="50" charset="-128"/>
                          <a:ea typeface="HG丸ｺﾞｼｯｸM-PRO" panose="020F0600000000000000" pitchFamily="50" charset="-128"/>
                          <a:cs typeface="A-OTF Shin Maru Go Pro"/>
                        </a:rPr>
                        <a:t>3</a:t>
                      </a:r>
                      <a:endParaRPr sz="1000" spc="0" dirty="0">
                        <a:latin typeface="HG丸ｺﾞｼｯｸM-PRO" panose="020F0600000000000000" pitchFamily="50" charset="-128"/>
                        <a:ea typeface="HG丸ｺﾞｼｯｸM-PRO" panose="020F0600000000000000" pitchFamily="50" charset="-128"/>
                        <a:cs typeface="A-OTF Shin Maru Go Pro"/>
                      </a:endParaRPr>
                    </a:p>
                  </a:txBody>
                  <a:tcPr marL="0" marR="0" marT="89059" marB="0">
                    <a:lnL w="6350" cap="flat" cmpd="sng" algn="ctr">
                      <a:solidFill>
                        <a:srgbClr val="231F20"/>
                      </a:solidFill>
                      <a:prstDash val="solid"/>
                      <a:round/>
                      <a:headEnd type="none" w="med" len="med"/>
                      <a:tailEnd type="none" w="med" len="med"/>
                    </a:lnL>
                    <a:lnR w="6350">
                      <a:solidFill>
                        <a:srgbClr val="231F20"/>
                      </a:solidFill>
                      <a:prstDash val="solid"/>
                    </a:lnR>
                    <a:lnT w="6350" cap="flat" cmpd="sng" algn="ctr">
                      <a:solidFill>
                        <a:srgbClr val="231F20"/>
                      </a:solidFill>
                      <a:prstDash val="solid"/>
                      <a:round/>
                      <a:headEnd type="none" w="med" len="med"/>
                      <a:tailEnd type="none" w="med" len="med"/>
                    </a:lnT>
                    <a:lnB w="190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indent="0" algn="ctr">
                        <a:lnSpc>
                          <a:spcPct val="100000"/>
                        </a:lnSpc>
                        <a:spcBef>
                          <a:spcPts val="0"/>
                        </a:spcBef>
                      </a:pPr>
                      <a:r>
                        <a:rPr sz="1000" spc="0" dirty="0">
                          <a:solidFill>
                            <a:srgbClr val="231F20"/>
                          </a:solidFill>
                          <a:latin typeface="HG丸ｺﾞｼｯｸM-PRO" panose="020F0600000000000000" pitchFamily="50" charset="-128"/>
                          <a:ea typeface="HG丸ｺﾞｼｯｸM-PRO" panose="020F0600000000000000" pitchFamily="50" charset="-128"/>
                          <a:cs typeface="A-OTF Shin Maru Go Pro"/>
                        </a:rPr>
                        <a:t>1</a:t>
                      </a:r>
                      <a:endParaRPr sz="1000" spc="0" dirty="0">
                        <a:latin typeface="HG丸ｺﾞｼｯｸM-PRO" panose="020F0600000000000000" pitchFamily="50" charset="-128"/>
                        <a:ea typeface="HG丸ｺﾞｼｯｸM-PRO" panose="020F0600000000000000" pitchFamily="50" charset="-128"/>
                        <a:cs typeface="A-OTF Shin Maru Go Pro"/>
                      </a:endParaRPr>
                    </a:p>
                  </a:txBody>
                  <a:tcPr marL="0" marR="0" marT="89059" marB="0">
                    <a:lnL w="6350">
                      <a:solidFill>
                        <a:srgbClr val="231F20"/>
                      </a:solidFill>
                      <a:prstDash val="solid"/>
                    </a:lnL>
                    <a:lnR w="6350">
                      <a:solidFill>
                        <a:srgbClr val="231F20"/>
                      </a:solidFill>
                      <a:prstDash val="solid"/>
                    </a:lnR>
                    <a:lnT w="6350" cap="flat" cmpd="sng" algn="ctr">
                      <a:solidFill>
                        <a:srgbClr val="231F20"/>
                      </a:solidFill>
                      <a:prstDash val="solid"/>
                      <a:round/>
                      <a:headEnd type="none" w="med" len="med"/>
                      <a:tailEnd type="none" w="med" len="med"/>
                    </a:lnT>
                    <a:lnB w="190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solidFill>
                            <a:srgbClr val="231F20"/>
                          </a:solidFill>
                          <a:latin typeface="HG丸ｺﾞｼｯｸM-PRO" panose="020F0600000000000000" pitchFamily="50" charset="-128"/>
                          <a:ea typeface="HG丸ｺﾞｼｯｸM-PRO" panose="020F0600000000000000" pitchFamily="50" charset="-128"/>
                          <a:cs typeface="A-OTF Shin Maru Go Pro"/>
                        </a:rPr>
                        <a:t>2</a:t>
                      </a:r>
                      <a:endParaRPr sz="1000" spc="0" dirty="0">
                        <a:latin typeface="HG丸ｺﾞｼｯｸM-PRO" panose="020F0600000000000000" pitchFamily="50" charset="-128"/>
                        <a:ea typeface="HG丸ｺﾞｼｯｸM-PRO" panose="020F0600000000000000" pitchFamily="50" charset="-128"/>
                        <a:cs typeface="A-OTF Shin Maru Go Pro"/>
                      </a:endParaRPr>
                    </a:p>
                  </a:txBody>
                  <a:tcPr marL="0" marR="0" marT="89059" marB="0">
                    <a:lnL w="6350">
                      <a:solidFill>
                        <a:srgbClr val="231F20"/>
                      </a:solidFill>
                      <a:prstDash val="soli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19050">
                      <a:solidFill>
                        <a:srgbClr val="231F20"/>
                      </a:solidFill>
                      <a:prstDash val="solid"/>
                    </a:lnB>
                    <a:lnTlToBr w="12700" cmpd="sng">
                      <a:noFill/>
                      <a:prstDash val="solid"/>
                    </a:lnTlToBr>
                    <a:lnBlToTr w="12700" cmpd="sng">
                      <a:noFill/>
                      <a:prstDash val="solid"/>
                    </a:lnBlToTr>
                    <a:solidFill>
                      <a:srgbClr val="FFFDE8"/>
                    </a:solidFill>
                  </a:tcPr>
                </a:tc>
                <a:tc>
                  <a:txBody>
                    <a:bodyPr/>
                    <a:lstStyle>
                      <a:lvl1pPr marL="0" algn="l" defTabSz="1007943" rtl="0" eaLnBrk="1" latinLnBrk="0" hangingPunct="1">
                        <a:defRPr kumimoji="1" sz="1984" kern="1200">
                          <a:solidFill>
                            <a:schemeClr val="tx1"/>
                          </a:solidFill>
                          <a:latin typeface="Calibri"/>
                        </a:defRPr>
                      </a:lvl1pPr>
                      <a:lvl2pPr marL="503972" algn="l" defTabSz="1007943" rtl="0" eaLnBrk="1" latinLnBrk="0" hangingPunct="1">
                        <a:defRPr kumimoji="1" sz="1984" kern="1200">
                          <a:solidFill>
                            <a:schemeClr val="tx1"/>
                          </a:solidFill>
                          <a:latin typeface="Calibri"/>
                        </a:defRPr>
                      </a:lvl2pPr>
                      <a:lvl3pPr marL="1007943" algn="l" defTabSz="1007943" rtl="0" eaLnBrk="1" latinLnBrk="0" hangingPunct="1">
                        <a:defRPr kumimoji="1" sz="1984" kern="1200">
                          <a:solidFill>
                            <a:schemeClr val="tx1"/>
                          </a:solidFill>
                          <a:latin typeface="Calibri"/>
                        </a:defRPr>
                      </a:lvl3pPr>
                      <a:lvl4pPr marL="1511915" algn="l" defTabSz="1007943" rtl="0" eaLnBrk="1" latinLnBrk="0" hangingPunct="1">
                        <a:defRPr kumimoji="1" sz="1984" kern="1200">
                          <a:solidFill>
                            <a:schemeClr val="tx1"/>
                          </a:solidFill>
                          <a:latin typeface="Calibri"/>
                        </a:defRPr>
                      </a:lvl4pPr>
                      <a:lvl5pPr marL="2015886" algn="l" defTabSz="1007943" rtl="0" eaLnBrk="1" latinLnBrk="0" hangingPunct="1">
                        <a:defRPr kumimoji="1" sz="1984" kern="1200">
                          <a:solidFill>
                            <a:schemeClr val="tx1"/>
                          </a:solidFill>
                          <a:latin typeface="Calibri"/>
                        </a:defRPr>
                      </a:lvl5pPr>
                      <a:lvl6pPr marL="2519858" algn="l" defTabSz="1007943" rtl="0" eaLnBrk="1" latinLnBrk="0" hangingPunct="1">
                        <a:defRPr kumimoji="1" sz="1984" kern="1200">
                          <a:solidFill>
                            <a:schemeClr val="tx1"/>
                          </a:solidFill>
                          <a:latin typeface="Calibri"/>
                        </a:defRPr>
                      </a:lvl6pPr>
                      <a:lvl7pPr marL="3023829" algn="l" defTabSz="1007943" rtl="0" eaLnBrk="1" latinLnBrk="0" hangingPunct="1">
                        <a:defRPr kumimoji="1" sz="1984" kern="1200">
                          <a:solidFill>
                            <a:schemeClr val="tx1"/>
                          </a:solidFill>
                          <a:latin typeface="Calibri"/>
                        </a:defRPr>
                      </a:lvl7pPr>
                      <a:lvl8pPr marL="3527801" algn="l" defTabSz="1007943" rtl="0" eaLnBrk="1" latinLnBrk="0" hangingPunct="1">
                        <a:defRPr kumimoji="1" sz="1984" kern="1200">
                          <a:solidFill>
                            <a:schemeClr val="tx1"/>
                          </a:solidFill>
                          <a:latin typeface="Calibri"/>
                        </a:defRPr>
                      </a:lvl8pPr>
                      <a:lvl9pPr marL="4031772" algn="l" defTabSz="1007943" rtl="0" eaLnBrk="1" latinLnBrk="0" hangingPunct="1">
                        <a:defRPr kumimoji="1" sz="1984" kern="1200">
                          <a:solidFill>
                            <a:schemeClr val="tx1"/>
                          </a:solidFill>
                          <a:latin typeface="Calibri"/>
                        </a:defRPr>
                      </a:lvl9pPr>
                    </a:lstStyle>
                    <a:p>
                      <a:pPr marL="0" algn="ctr">
                        <a:lnSpc>
                          <a:spcPct val="100000"/>
                        </a:lnSpc>
                        <a:spcBef>
                          <a:spcPts val="0"/>
                        </a:spcBef>
                      </a:pPr>
                      <a:r>
                        <a:rPr lang="en-US" altLang="ja-JP" sz="1000" spc="0" dirty="0">
                          <a:solidFill>
                            <a:schemeClr val="tx1"/>
                          </a:solidFill>
                          <a:latin typeface="HG丸ｺﾞｼｯｸM-PRO" panose="020F0600000000000000" pitchFamily="50" charset="-128"/>
                          <a:ea typeface="HG丸ｺﾞｼｯｸM-PRO" panose="020F0600000000000000" pitchFamily="50" charset="-128"/>
                          <a:cs typeface="A-OTF Shin Maru Go Pro"/>
                        </a:rPr>
                        <a:t>1</a:t>
                      </a:r>
                      <a:endParaRPr lang="ja-JP" altLang="en-US" sz="1000" spc="0" dirty="0">
                        <a:solidFill>
                          <a:schemeClr val="tx1"/>
                        </a:solidFill>
                        <a:latin typeface="HG丸ｺﾞｼｯｸM-PRO" panose="020F0600000000000000" pitchFamily="50" charset="-128"/>
                        <a:ea typeface="HG丸ｺﾞｼｯｸM-PRO" panose="020F0600000000000000" pitchFamily="50" charset="-128"/>
                        <a:cs typeface="A-OTF Shin Maru Go Pro"/>
                      </a:endParaRPr>
                    </a:p>
                  </a:txBody>
                  <a:tcPr marL="0" marR="0" marT="89059" marB="0">
                    <a:lnL w="6350">
                      <a:solidFill>
                        <a:srgbClr val="231F20"/>
                      </a:solidFill>
                      <a:prstDash val="soli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19050">
                      <a:solidFill>
                        <a:srgbClr val="231F20"/>
                      </a:solidFill>
                      <a:prstDash val="solid"/>
                    </a:lnB>
                    <a:lnTlToBr w="12700" cmpd="sng">
                      <a:noFill/>
                      <a:prstDash val="solid"/>
                    </a:lnTlToBr>
                    <a:lnBlToTr w="12700" cmpd="sng">
                      <a:noFill/>
                      <a:prstDash val="solid"/>
                    </a:lnBlToTr>
                    <a:solidFill>
                      <a:srgbClr val="FFFDE8"/>
                    </a:solidFill>
                  </a:tcPr>
                </a:tc>
                <a:tc>
                  <a:txBody>
                    <a:bodyPr/>
                    <a:lstStyle/>
                    <a:p>
                      <a:pPr marL="0" algn="ctr">
                        <a:lnSpc>
                          <a:spcPct val="100000"/>
                        </a:lnSpc>
                        <a:spcBef>
                          <a:spcPts val="0"/>
                        </a:spcBef>
                      </a:pPr>
                      <a:r>
                        <a:rPr lang="en-US" altLang="ja-JP" sz="1000" spc="0" dirty="0">
                          <a:solidFill>
                            <a:schemeClr val="tx1"/>
                          </a:solidFill>
                          <a:latin typeface="HG丸ｺﾞｼｯｸM-PRO" panose="020F0600000000000000" pitchFamily="50" charset="-128"/>
                          <a:ea typeface="HG丸ｺﾞｼｯｸM-PRO" panose="020F0600000000000000" pitchFamily="50" charset="-128"/>
                          <a:cs typeface="A-OTF Shin Maru Go Pro"/>
                        </a:rPr>
                        <a:t>4</a:t>
                      </a:r>
                      <a:endParaRPr lang="ja-JP" altLang="en-US" sz="1000" spc="0" dirty="0">
                        <a:solidFill>
                          <a:schemeClr val="tx1"/>
                        </a:solidFill>
                        <a:latin typeface="HG丸ｺﾞｼｯｸM-PRO" panose="020F0600000000000000" pitchFamily="50" charset="-128"/>
                        <a:ea typeface="HG丸ｺﾞｼｯｸM-PRO" panose="020F0600000000000000" pitchFamily="50" charset="-128"/>
                        <a:cs typeface="A-OTF Shin Maru Go Pro"/>
                      </a:endParaRPr>
                    </a:p>
                  </a:txBody>
                  <a:tcPr marL="0" marR="0" marT="89059" marB="0">
                    <a:lnL w="6350">
                      <a:solidFill>
                        <a:srgbClr val="231F20"/>
                      </a:solidFill>
                      <a:prstDash val="solid"/>
                    </a:lnL>
                    <a:lnR w="19050">
                      <a:solidFill>
                        <a:srgbClr val="231F20"/>
                      </a:solidFill>
                      <a:prstDash val="solid"/>
                    </a:lnR>
                    <a:lnT w="6350" cap="flat" cmpd="sng" algn="ctr">
                      <a:solidFill>
                        <a:srgbClr val="231F20"/>
                      </a:solidFill>
                      <a:prstDash val="solid"/>
                      <a:round/>
                      <a:headEnd type="none" w="med" len="med"/>
                      <a:tailEnd type="none" w="med" len="med"/>
                    </a:lnT>
                    <a:lnB w="19050">
                      <a:solidFill>
                        <a:srgbClr val="231F20"/>
                      </a:solidFill>
                      <a:prstDash val="solid"/>
                    </a:lnB>
                    <a:lnTlToBr w="12700" cmpd="sng">
                      <a:noFill/>
                      <a:prstDash val="solid"/>
                    </a:lnTlToBr>
                    <a:lnBlToTr w="12700" cmpd="sng">
                      <a:noFill/>
                      <a:prstDash val="solid"/>
                    </a:lnBlToTr>
                    <a:solidFill>
                      <a:srgbClr val="FFFDE8"/>
                    </a:solidFill>
                  </a:tcPr>
                </a:tc>
                <a:extLst>
                  <a:ext uri="{0D108BD9-81ED-4DB2-BD59-A6C34878D82A}">
                    <a16:rowId xmlns:a16="http://schemas.microsoft.com/office/drawing/2014/main" val="10005"/>
                  </a:ext>
                </a:extLst>
              </a:tr>
            </a:tbl>
          </a:graphicData>
        </a:graphic>
      </p:graphicFrame>
      <p:sp>
        <p:nvSpPr>
          <p:cNvPr id="8" name="object 22">
            <a:extLst>
              <a:ext uri="{FF2B5EF4-FFF2-40B4-BE49-F238E27FC236}">
                <a16:creationId xmlns:a16="http://schemas.microsoft.com/office/drawing/2014/main" id="{281064E6-DA5C-3D8C-16DA-3B545EB7D44A}"/>
              </a:ext>
            </a:extLst>
          </p:cNvPr>
          <p:cNvSpPr txBox="1"/>
          <p:nvPr/>
        </p:nvSpPr>
        <p:spPr>
          <a:xfrm>
            <a:off x="4024099" y="6329319"/>
            <a:ext cx="5992870" cy="482311"/>
          </a:xfrm>
          <a:prstGeom prst="rect">
            <a:avLst/>
          </a:prstGeom>
        </p:spPr>
        <p:txBody>
          <a:bodyPr vert="horz" wrap="square" lIns="0" tIns="4888" rIns="0" bIns="0" rtlCol="0">
            <a:spAutoFit/>
          </a:bodyPr>
          <a:lstStyle/>
          <a:p>
            <a:pPr marL="10861" marR="4345" lvl="0" indent="0" algn="l" defTabSz="914400" rtl="0" eaLnBrk="1" fontAlgn="auto" latinLnBrk="0" hangingPunct="1">
              <a:lnSpc>
                <a:spcPct val="103400"/>
              </a:lnSpc>
              <a:spcBef>
                <a:spcPts val="39"/>
              </a:spcBef>
              <a:spcAft>
                <a:spcPts val="0"/>
              </a:spcAft>
              <a:buClrTx/>
              <a:buSzTx/>
              <a:buFontTx/>
              <a:buNone/>
              <a:tabLst/>
              <a:defRPr/>
            </a:pPr>
            <a:r>
              <a:rPr kumimoji="1" lang="ja-JP" altLang="en-US" sz="990" b="0" i="0" u="none" strike="noStrike" kern="1200" cap="none" spc="0" normalizeH="0" baseline="0" noProof="0" dirty="0">
                <a:ln>
                  <a:noFill/>
                </a:ln>
                <a:solidFill>
                  <a:srgbClr val="231F20"/>
                </a:solidFill>
                <a:effectLst/>
                <a:uLnTx/>
                <a:uFillTx/>
                <a:latin typeface="ＭＳ Ｐゴシック" panose="020B0600070205080204" pitchFamily="50" charset="-128"/>
                <a:ea typeface="ＭＳ Ｐゴシック" panose="020B0600070205080204" pitchFamily="50" charset="-128"/>
                <a:cs typeface="A-OTF Shin Maru Go Pro"/>
              </a:rPr>
              <a:t>（資料出所）</a:t>
            </a:r>
            <a:r>
              <a:rPr kumimoji="1" sz="990" b="0" i="0" u="none" strike="noStrike" kern="1200" cap="none" spc="0" normalizeH="0" baseline="0" noProof="0" dirty="0" err="1">
                <a:ln>
                  <a:noFill/>
                </a:ln>
                <a:solidFill>
                  <a:srgbClr val="231F20"/>
                </a:solidFill>
                <a:effectLst/>
                <a:uLnTx/>
                <a:uFillTx/>
                <a:latin typeface="ＭＳ Ｐゴシック" panose="020B0600070205080204" pitchFamily="50" charset="-128"/>
                <a:ea typeface="ＭＳ Ｐゴシック" panose="020B0600070205080204" pitchFamily="50" charset="-128"/>
                <a:cs typeface="A-OTF Shin Maru Go Pro"/>
              </a:rPr>
              <a:t>厚生労働省</a:t>
            </a:r>
            <a:r>
              <a:rPr kumimoji="1" lang="ja-JP" altLang="en-US" sz="990" b="0" i="0" u="none" strike="noStrike" kern="1200" cap="none" spc="0" normalizeH="0" baseline="0" noProof="0" dirty="0">
                <a:ln>
                  <a:noFill/>
                </a:ln>
                <a:solidFill>
                  <a:srgbClr val="231F20"/>
                </a:solidFill>
                <a:effectLst/>
                <a:uLnTx/>
                <a:uFillTx/>
                <a:latin typeface="ＭＳ Ｐゴシック" panose="020B0600070205080204" pitchFamily="50" charset="-128"/>
                <a:ea typeface="ＭＳ Ｐゴシック" panose="020B0600070205080204" pitchFamily="50" charset="-128"/>
                <a:cs typeface="A-OTF Shin Maru Go Pro"/>
              </a:rPr>
              <a:t>「過労死等の労災補償状況」</a:t>
            </a:r>
            <a:endParaRPr kumimoji="1" lang="en-US" altLang="ja-JP" sz="990" b="0" i="0" u="none" strike="noStrike" kern="1200" cap="none" spc="0" normalizeH="0" baseline="0" noProof="0" dirty="0">
              <a:ln>
                <a:noFill/>
              </a:ln>
              <a:solidFill>
                <a:srgbClr val="231F20"/>
              </a:solidFill>
              <a:effectLst/>
              <a:uLnTx/>
              <a:uFillTx/>
              <a:latin typeface="ＭＳ Ｐゴシック" panose="020B0600070205080204" pitchFamily="50" charset="-128"/>
              <a:ea typeface="ＭＳ Ｐゴシック" panose="020B0600070205080204" pitchFamily="50" charset="-128"/>
              <a:cs typeface="A-OTF Shin Maru Go Pro"/>
            </a:endParaRPr>
          </a:p>
          <a:p>
            <a:pPr marL="10861" marR="4345" lvl="0" indent="0" algn="l" defTabSz="914400" rtl="0" eaLnBrk="1" fontAlgn="auto" latinLnBrk="0" hangingPunct="1">
              <a:lnSpc>
                <a:spcPct val="103400"/>
              </a:lnSpc>
              <a:spcBef>
                <a:spcPts val="300"/>
              </a:spcBef>
              <a:spcAft>
                <a:spcPts val="0"/>
              </a:spcAft>
              <a:buClrTx/>
              <a:buSzTx/>
              <a:buFontTx/>
              <a:buNone/>
              <a:tabLst/>
              <a:defRPr/>
            </a:pPr>
            <a:r>
              <a:rPr kumimoji="1" lang="ja-JP" altLang="en-US" sz="943" b="0" i="0" u="none" strike="noStrike" kern="1200" cap="none" spc="0" normalizeH="0" baseline="0" noProof="0" dirty="0">
                <a:ln>
                  <a:noFill/>
                </a:ln>
                <a:solidFill>
                  <a:srgbClr val="231F20"/>
                </a:solidFill>
                <a:effectLst/>
                <a:uLnTx/>
                <a:uFillTx/>
                <a:latin typeface="ＭＳ Ｐゴシック" panose="020B0600070205080204" pitchFamily="50" charset="-128"/>
                <a:ea typeface="ＭＳ Ｐゴシック" panose="020B0600070205080204" pitchFamily="50" charset="-128"/>
                <a:cs typeface="A-OTF Shin Maru Go Pro"/>
              </a:rPr>
              <a:t>　　注： 「上司等から、身体的攻撃、精神的攻撃等のパワーハラスメントを受けた」は、令和２年５月より新規に追加され</a:t>
            </a:r>
            <a:endParaRPr kumimoji="1" lang="en-US" altLang="ja-JP" sz="943" b="0" i="0" u="none" strike="noStrike" kern="1200" cap="none" spc="0" normalizeH="0" baseline="0" noProof="0" dirty="0">
              <a:ln>
                <a:noFill/>
              </a:ln>
              <a:solidFill>
                <a:srgbClr val="231F20"/>
              </a:solidFill>
              <a:effectLst/>
              <a:uLnTx/>
              <a:uFillTx/>
              <a:latin typeface="ＭＳ Ｐゴシック" panose="020B0600070205080204" pitchFamily="50" charset="-128"/>
              <a:ea typeface="ＭＳ Ｐゴシック" panose="020B0600070205080204" pitchFamily="50" charset="-128"/>
              <a:cs typeface="A-OTF Shin Maru Go Pro"/>
            </a:endParaRPr>
          </a:p>
          <a:p>
            <a:pPr marL="10861" marR="4345" lvl="0" indent="0" algn="l" defTabSz="914400" rtl="0" eaLnBrk="1" fontAlgn="auto" latinLnBrk="0" hangingPunct="1">
              <a:lnSpc>
                <a:spcPct val="103400"/>
              </a:lnSpc>
              <a:spcBef>
                <a:spcPts val="39"/>
              </a:spcBef>
              <a:spcAft>
                <a:spcPts val="0"/>
              </a:spcAft>
              <a:buClrTx/>
              <a:buSzTx/>
              <a:buFontTx/>
              <a:buNone/>
              <a:tabLst/>
              <a:defRPr/>
            </a:pPr>
            <a:r>
              <a:rPr kumimoji="1" lang="ja-JP" altLang="en-US" sz="943" b="0" i="0" u="none" strike="noStrike" kern="1200" cap="none" spc="0" normalizeH="0" baseline="0" noProof="0" dirty="0">
                <a:ln>
                  <a:noFill/>
                </a:ln>
                <a:solidFill>
                  <a:srgbClr val="231F20"/>
                </a:solidFill>
                <a:effectLst/>
                <a:uLnTx/>
                <a:uFillTx/>
                <a:latin typeface="ＭＳ Ｐゴシック" panose="020B0600070205080204" pitchFamily="50" charset="-128"/>
                <a:ea typeface="ＭＳ Ｐゴシック" panose="020B0600070205080204" pitchFamily="50" charset="-128"/>
                <a:cs typeface="A-OTF Shin Maru Go Pro"/>
              </a:rPr>
              <a:t>　　　　た項目である。</a:t>
            </a:r>
            <a:endParaRPr kumimoji="1" sz="9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OTF Shin Maru Go Pro"/>
            </a:endParaRPr>
          </a:p>
        </p:txBody>
      </p:sp>
      <p:sp>
        <p:nvSpPr>
          <p:cNvPr id="19" name="object 12">
            <a:extLst>
              <a:ext uri="{FF2B5EF4-FFF2-40B4-BE49-F238E27FC236}">
                <a16:creationId xmlns:a16="http://schemas.microsoft.com/office/drawing/2014/main" id="{DB5D2CA9-79A9-9913-E182-46F98CC4875A}"/>
              </a:ext>
            </a:extLst>
          </p:cNvPr>
          <p:cNvSpPr txBox="1"/>
          <p:nvPr/>
        </p:nvSpPr>
        <p:spPr>
          <a:xfrm>
            <a:off x="6054787" y="3251828"/>
            <a:ext cx="3655076" cy="148370"/>
          </a:xfrm>
          <a:prstGeom prst="rect">
            <a:avLst/>
          </a:prstGeom>
          <a:solidFill>
            <a:sysClr val="window" lastClr="FFFFFF"/>
          </a:solidFill>
          <a:ln>
            <a:noFill/>
          </a:ln>
        </p:spPr>
        <p:txBody>
          <a:bodyPr vert="horz" wrap="square" lIns="0" tIns="9775" rIns="0" bIns="0" rtlCol="0">
            <a:spAutoFit/>
          </a:bodyPr>
          <a:lstStyle/>
          <a:p>
            <a:pPr marL="10861" marR="0" lvl="0" indent="0" algn="l" defTabSz="862005" rtl="0" eaLnBrk="1" fontAlgn="auto" latinLnBrk="0" hangingPunct="1">
              <a:lnSpc>
                <a:spcPct val="100000"/>
              </a:lnSpc>
              <a:spcBef>
                <a:spcPts val="975"/>
              </a:spcBef>
              <a:spcAft>
                <a:spcPts val="0"/>
              </a:spcAft>
              <a:buClrTx/>
              <a:buSzTx/>
              <a:buFontTx/>
              <a:buNone/>
              <a:tabLst/>
              <a:defRPr/>
            </a:pPr>
            <a:r>
              <a:rPr kumimoji="0" lang="ja-JP" altLang="en-US" sz="900" b="0" i="0" u="none" strike="noStrike" kern="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「職場のハラスメントに関する実態調査」（厚生労働省　令和</a:t>
            </a:r>
            <a:r>
              <a:rPr kumimoji="0" lang="en-US" altLang="ja-JP" sz="900" b="0" i="0" u="none" strike="noStrike" kern="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2</a:t>
            </a:r>
            <a:r>
              <a:rPr kumimoji="0" lang="ja-JP" altLang="en-US" sz="900" b="0" i="0" u="none" strike="noStrike" kern="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年度）</a:t>
            </a:r>
            <a:r>
              <a:rPr kumimoji="0" sz="900" b="0" i="0" u="none" strike="noStrike" kern="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　</a:t>
            </a:r>
            <a:endParaRPr kumimoji="0" sz="900" b="0" i="0" u="none" strike="noStrike" kern="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grpSp>
        <p:nvGrpSpPr>
          <p:cNvPr id="35" name="グループ化 34">
            <a:extLst>
              <a:ext uri="{FF2B5EF4-FFF2-40B4-BE49-F238E27FC236}">
                <a16:creationId xmlns:a16="http://schemas.microsoft.com/office/drawing/2014/main" id="{DB55EB28-C733-2C94-5E45-E438DBBF8488}"/>
              </a:ext>
            </a:extLst>
          </p:cNvPr>
          <p:cNvGrpSpPr/>
          <p:nvPr/>
        </p:nvGrpSpPr>
        <p:grpSpPr>
          <a:xfrm>
            <a:off x="4636326" y="1652772"/>
            <a:ext cx="5116787" cy="1569168"/>
            <a:chOff x="4636326" y="1652772"/>
            <a:chExt cx="5116787" cy="1569168"/>
          </a:xfrm>
        </p:grpSpPr>
        <p:pic>
          <p:nvPicPr>
            <p:cNvPr id="10" name="図 9">
              <a:extLst>
                <a:ext uri="{FF2B5EF4-FFF2-40B4-BE49-F238E27FC236}">
                  <a16:creationId xmlns:a16="http://schemas.microsoft.com/office/drawing/2014/main" id="{FC808BE2-EF4B-73B4-094B-43B2670522CD}"/>
                </a:ext>
              </a:extLst>
            </p:cNvPr>
            <p:cNvPicPr>
              <a:picLocks noChangeAspect="1"/>
            </p:cNvPicPr>
            <p:nvPr/>
          </p:nvPicPr>
          <p:blipFill rotWithShape="1">
            <a:blip r:embed="rId3">
              <a:alphaModFix/>
            </a:blip>
            <a:srcRect b="10662"/>
            <a:stretch/>
          </p:blipFill>
          <p:spPr>
            <a:xfrm>
              <a:off x="4636326" y="1652772"/>
              <a:ext cx="5116787" cy="1569168"/>
            </a:xfrm>
            <a:prstGeom prst="rect">
              <a:avLst/>
            </a:prstGeom>
          </p:spPr>
        </p:pic>
        <p:sp>
          <p:nvSpPr>
            <p:cNvPr id="11" name="object 12">
              <a:extLst>
                <a:ext uri="{FF2B5EF4-FFF2-40B4-BE49-F238E27FC236}">
                  <a16:creationId xmlns:a16="http://schemas.microsoft.com/office/drawing/2014/main" id="{5403832E-FDFF-E5EB-8908-4C2D30FD43EE}"/>
                </a:ext>
              </a:extLst>
            </p:cNvPr>
            <p:cNvSpPr txBox="1"/>
            <p:nvPr/>
          </p:nvSpPr>
          <p:spPr>
            <a:xfrm>
              <a:off x="8657022" y="1789188"/>
              <a:ext cx="1008484" cy="357979"/>
            </a:xfrm>
            <a:prstGeom prst="rect">
              <a:avLst/>
            </a:prstGeom>
            <a:solidFill>
              <a:srgbClr val="E5E3FD"/>
            </a:solidFill>
          </p:spPr>
          <p:txBody>
            <a:bodyPr vert="horz" wrap="square" lIns="0" tIns="9775" rIns="0" bIns="0" rtlCol="0">
              <a:spAutoFit/>
            </a:bodyPr>
            <a:lstStyle/>
            <a:p>
              <a:pPr marL="10861" marR="0" lvl="0" indent="0" algn="l" defTabSz="862005" rtl="0" eaLnBrk="1" fontAlgn="auto" latinLnBrk="0" hangingPunct="1">
                <a:lnSpc>
                  <a:spcPct val="100000"/>
                </a:lnSpc>
                <a:spcBef>
                  <a:spcPts val="975"/>
                </a:spcBef>
                <a:spcAft>
                  <a:spcPts val="0"/>
                </a:spcAft>
                <a:buClrTx/>
                <a:buSzTx/>
                <a:buFontTx/>
                <a:buNone/>
                <a:tabLst/>
                <a:defRPr/>
              </a:pPr>
              <a:r>
                <a:rPr kumimoji="0" lang="en-US" altLang="ja-JP" sz="2262" b="1" i="0" u="none" strike="noStrike" kern="0" cap="none" spc="0" normalizeH="0" baseline="0" noProof="0" dirty="0">
                  <a:ln>
                    <a:noFill/>
                  </a:ln>
                  <a:solidFill>
                    <a:srgbClr val="00B0F0"/>
                  </a:solidFill>
                  <a:effectLst/>
                  <a:uLnTx/>
                  <a:uFillTx/>
                  <a:latin typeface="HG丸ｺﾞｼｯｸM-PRO" panose="020F0600000000000000" pitchFamily="50" charset="-128"/>
                  <a:ea typeface="HG丸ｺﾞｼｯｸM-PRO" panose="020F0600000000000000" pitchFamily="50" charset="-128"/>
                  <a:cs typeface="ShinMGoPro-DeBold"/>
                </a:rPr>
                <a:t>31.4</a:t>
              </a:r>
              <a:r>
                <a:rPr kumimoji="0" lang="ja-JP" altLang="en-US" sz="2262" b="1" i="0" u="none" strike="noStrike" kern="0" cap="none" spc="0" normalizeH="0" baseline="0" noProof="0" dirty="0">
                  <a:ln>
                    <a:noFill/>
                  </a:ln>
                  <a:solidFill>
                    <a:srgbClr val="00B0F0"/>
                  </a:solidFill>
                  <a:effectLst/>
                  <a:uLnTx/>
                  <a:uFillTx/>
                  <a:latin typeface="HG丸ｺﾞｼｯｸM-PRO" panose="020F0600000000000000" pitchFamily="50" charset="-128"/>
                  <a:ea typeface="HG丸ｺﾞｼｯｸM-PRO" panose="020F0600000000000000" pitchFamily="50" charset="-128"/>
                  <a:cs typeface="ShinMGoPro-DeBold"/>
                </a:rPr>
                <a:t>％</a:t>
              </a:r>
              <a:endParaRPr kumimoji="0" sz="2262" b="1" i="0" u="none" strike="noStrike" kern="0" cap="none" spc="0" normalizeH="0" baseline="0" noProof="0" dirty="0">
                <a:ln>
                  <a:noFill/>
                </a:ln>
                <a:solidFill>
                  <a:srgbClr val="00B0F0"/>
                </a:solidFill>
                <a:effectLst/>
                <a:uLnTx/>
                <a:uFillTx/>
                <a:latin typeface="HG丸ｺﾞｼｯｸM-PRO" panose="020F0600000000000000" pitchFamily="50" charset="-128"/>
                <a:ea typeface="HG丸ｺﾞｼｯｸM-PRO" panose="020F0600000000000000" pitchFamily="50" charset="-128"/>
                <a:cs typeface="ShinMGoPro-DeBold"/>
              </a:endParaRPr>
            </a:p>
          </p:txBody>
        </p:sp>
        <p:sp>
          <p:nvSpPr>
            <p:cNvPr id="12" name="object 12">
              <a:extLst>
                <a:ext uri="{FF2B5EF4-FFF2-40B4-BE49-F238E27FC236}">
                  <a16:creationId xmlns:a16="http://schemas.microsoft.com/office/drawing/2014/main" id="{08DC88E8-FA3A-EC2F-8C43-EE918C561648}"/>
                </a:ext>
              </a:extLst>
            </p:cNvPr>
            <p:cNvSpPr txBox="1"/>
            <p:nvPr/>
          </p:nvSpPr>
          <p:spPr>
            <a:xfrm>
              <a:off x="6139307" y="1789188"/>
              <a:ext cx="1008484" cy="357979"/>
            </a:xfrm>
            <a:prstGeom prst="rect">
              <a:avLst/>
            </a:prstGeom>
            <a:solidFill>
              <a:srgbClr val="E5E3FD"/>
            </a:solidFill>
          </p:spPr>
          <p:txBody>
            <a:bodyPr vert="horz" wrap="square" lIns="0" tIns="9775" rIns="0" bIns="0" rtlCol="0">
              <a:spAutoFit/>
            </a:bodyPr>
            <a:lstStyle/>
            <a:p>
              <a:pPr marL="10861" marR="0" lvl="0" indent="0" algn="l" defTabSz="862005" rtl="0" eaLnBrk="1" fontAlgn="auto" latinLnBrk="0" hangingPunct="1">
                <a:lnSpc>
                  <a:spcPct val="100000"/>
                </a:lnSpc>
                <a:spcBef>
                  <a:spcPts val="975"/>
                </a:spcBef>
                <a:spcAft>
                  <a:spcPts val="0"/>
                </a:spcAft>
                <a:buClrTx/>
                <a:buSzTx/>
                <a:buFontTx/>
                <a:buNone/>
                <a:tabLst/>
                <a:defRPr/>
              </a:pPr>
              <a:r>
                <a:rPr kumimoji="0" lang="en-US" altLang="ja-JP" sz="2262" b="1" i="0" u="none" strike="noStrike" kern="0" cap="none" spc="0" normalizeH="0" baseline="0" noProof="0" dirty="0">
                  <a:ln>
                    <a:noFill/>
                  </a:ln>
                  <a:solidFill>
                    <a:srgbClr val="00B0F0"/>
                  </a:solidFill>
                  <a:effectLst/>
                  <a:uLnTx/>
                  <a:uFillTx/>
                  <a:latin typeface="HG丸ｺﾞｼｯｸM-PRO" panose="020F0600000000000000" pitchFamily="50" charset="-128"/>
                  <a:ea typeface="HG丸ｺﾞｼｯｸM-PRO" panose="020F0600000000000000" pitchFamily="50" charset="-128"/>
                  <a:cs typeface="ShinMGoPro-DeBold"/>
                </a:rPr>
                <a:t>48.2</a:t>
              </a:r>
              <a:r>
                <a:rPr kumimoji="0" lang="ja-JP" altLang="en-US" sz="2262" b="1" i="0" u="none" strike="noStrike" kern="0" cap="none" spc="0" normalizeH="0" baseline="0" noProof="0" dirty="0">
                  <a:ln>
                    <a:noFill/>
                  </a:ln>
                  <a:solidFill>
                    <a:srgbClr val="00B0F0"/>
                  </a:solidFill>
                  <a:effectLst/>
                  <a:uLnTx/>
                  <a:uFillTx/>
                  <a:latin typeface="HG丸ｺﾞｼｯｸM-PRO" panose="020F0600000000000000" pitchFamily="50" charset="-128"/>
                  <a:ea typeface="HG丸ｺﾞｼｯｸM-PRO" panose="020F0600000000000000" pitchFamily="50" charset="-128"/>
                  <a:cs typeface="ShinMGoPro-DeBold"/>
                </a:rPr>
                <a:t>％</a:t>
              </a:r>
              <a:endParaRPr kumimoji="0" sz="2262" b="1" i="0" u="none" strike="noStrike" kern="0" cap="none" spc="0" normalizeH="0" baseline="0" noProof="0" dirty="0">
                <a:ln>
                  <a:noFill/>
                </a:ln>
                <a:solidFill>
                  <a:srgbClr val="00B0F0"/>
                </a:solidFill>
                <a:effectLst/>
                <a:uLnTx/>
                <a:uFillTx/>
                <a:latin typeface="HG丸ｺﾞｼｯｸM-PRO" panose="020F0600000000000000" pitchFamily="50" charset="-128"/>
                <a:ea typeface="HG丸ｺﾞｼｯｸM-PRO" panose="020F0600000000000000" pitchFamily="50" charset="-128"/>
                <a:cs typeface="ShinMGoPro-DeBold"/>
              </a:endParaRPr>
            </a:p>
          </p:txBody>
        </p:sp>
        <p:pic>
          <p:nvPicPr>
            <p:cNvPr id="13" name="図 12">
              <a:extLst>
                <a:ext uri="{FF2B5EF4-FFF2-40B4-BE49-F238E27FC236}">
                  <a16:creationId xmlns:a16="http://schemas.microsoft.com/office/drawing/2014/main" id="{734216BC-96C2-0CF4-BA40-59CD28BA411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55078" y="1733842"/>
              <a:ext cx="1095695" cy="1139775"/>
            </a:xfrm>
            <a:prstGeom prst="rect">
              <a:avLst/>
            </a:prstGeom>
          </p:spPr>
        </p:pic>
        <p:cxnSp>
          <p:nvCxnSpPr>
            <p:cNvPr id="14" name="直線コネクタ 13">
              <a:extLst>
                <a:ext uri="{FF2B5EF4-FFF2-40B4-BE49-F238E27FC236}">
                  <a16:creationId xmlns:a16="http://schemas.microsoft.com/office/drawing/2014/main" id="{BD09BD3B-894D-0273-0908-57CB754B80AA}"/>
                </a:ext>
              </a:extLst>
            </p:cNvPr>
            <p:cNvCxnSpPr>
              <a:cxnSpLocks/>
            </p:cNvCxnSpPr>
            <p:nvPr/>
          </p:nvCxnSpPr>
          <p:spPr>
            <a:xfrm flipV="1">
              <a:off x="8459669" y="2001978"/>
              <a:ext cx="219491" cy="111389"/>
            </a:xfrm>
            <a:prstGeom prst="line">
              <a:avLst/>
            </a:prstGeom>
            <a:noFill/>
            <a:ln w="9525" cap="flat" cmpd="sng" algn="ctr">
              <a:solidFill>
                <a:sysClr val="window" lastClr="FFFFFF">
                  <a:lumMod val="75000"/>
                </a:sysClr>
              </a:solidFill>
              <a:prstDash val="solid"/>
            </a:ln>
            <a:effectLst/>
          </p:spPr>
        </p:cxnSp>
        <p:pic>
          <p:nvPicPr>
            <p:cNvPr id="23" name="図 22">
              <a:extLst>
                <a:ext uri="{FF2B5EF4-FFF2-40B4-BE49-F238E27FC236}">
                  <a16:creationId xmlns:a16="http://schemas.microsoft.com/office/drawing/2014/main" id="{CA03ABED-87CD-D495-DB6A-B09A90B66A8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009338" y="1778727"/>
              <a:ext cx="1045448" cy="1057064"/>
            </a:xfrm>
            <a:prstGeom prst="rect">
              <a:avLst/>
            </a:prstGeom>
          </p:spPr>
        </p:pic>
        <p:cxnSp>
          <p:nvCxnSpPr>
            <p:cNvPr id="25" name="直線コネクタ 24">
              <a:extLst>
                <a:ext uri="{FF2B5EF4-FFF2-40B4-BE49-F238E27FC236}">
                  <a16:creationId xmlns:a16="http://schemas.microsoft.com/office/drawing/2014/main" id="{A7A8E2FE-18DD-7D62-D655-245F1BAFD16E}"/>
                </a:ext>
              </a:extLst>
            </p:cNvPr>
            <p:cNvCxnSpPr>
              <a:cxnSpLocks/>
            </p:cNvCxnSpPr>
            <p:nvPr/>
          </p:nvCxnSpPr>
          <p:spPr>
            <a:xfrm flipV="1">
              <a:off x="5924550" y="2005367"/>
              <a:ext cx="216000" cy="108000"/>
            </a:xfrm>
            <a:prstGeom prst="line">
              <a:avLst/>
            </a:prstGeom>
            <a:noFill/>
            <a:ln w="9525" cap="flat" cmpd="sng" algn="ctr">
              <a:solidFill>
                <a:sysClr val="window" lastClr="FFFFFF">
                  <a:lumMod val="75000"/>
                </a:sysClr>
              </a:solidFill>
              <a:prstDash val="solid"/>
            </a:ln>
            <a:effectLst/>
          </p:spPr>
        </p:cxnSp>
      </p:grpSp>
    </p:spTree>
    <p:extLst>
      <p:ext uri="{BB962C8B-B14F-4D97-AF65-F5344CB8AC3E}">
        <p14:creationId xmlns:p14="http://schemas.microsoft.com/office/powerpoint/2010/main" val="664138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8">
            <a:extLst>
              <a:ext uri="{FF2B5EF4-FFF2-40B4-BE49-F238E27FC236}">
                <a16:creationId xmlns:a16="http://schemas.microsoft.com/office/drawing/2014/main" id="{D0503A98-5F30-4D47-9582-33573ED07CAD}"/>
              </a:ext>
            </a:extLst>
          </p:cNvPr>
          <p:cNvSpPr/>
          <p:nvPr/>
        </p:nvSpPr>
        <p:spPr>
          <a:xfrm>
            <a:off x="907709" y="1107478"/>
            <a:ext cx="8894096" cy="5515960"/>
          </a:xfrm>
          <a:prstGeom prst="roundRect">
            <a:avLst>
              <a:gd name="adj" fmla="val 4008"/>
            </a:avLst>
          </a:prstGeom>
          <a:solidFill>
            <a:srgbClr val="D5EAD8"/>
          </a:solidFill>
          <a:ln w="15875">
            <a:noFill/>
          </a:ln>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4" name="object 4">
            <a:extLst>
              <a:ext uri="{FF2B5EF4-FFF2-40B4-BE49-F238E27FC236}">
                <a16:creationId xmlns:a16="http://schemas.microsoft.com/office/drawing/2014/main" id="{CA72A0CF-D440-C344-9129-1F296AB0456C}"/>
              </a:ext>
            </a:extLst>
          </p:cNvPr>
          <p:cNvSpPr txBox="1">
            <a:spLocks/>
          </p:cNvSpPr>
          <p:nvPr/>
        </p:nvSpPr>
        <p:spPr>
          <a:xfrm>
            <a:off x="1389405" y="2348622"/>
            <a:ext cx="8410850" cy="551257"/>
          </a:xfrm>
          <a:prstGeom prst="rect">
            <a:avLst/>
          </a:prstGeom>
        </p:spPr>
        <p:txBody>
          <a:bodyPr vert="horz" wrap="square" lIns="0" tIns="14367"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950188" rtl="0" eaLnBrk="1" fontAlgn="auto" latinLnBrk="0" hangingPunct="1">
              <a:lnSpc>
                <a:spcPct val="100000"/>
              </a:lnSpc>
              <a:spcBef>
                <a:spcPts val="113"/>
              </a:spcBef>
              <a:spcAft>
                <a:spcPts val="0"/>
              </a:spcAft>
              <a:buClrTx/>
              <a:buSzTx/>
              <a:buFontTx/>
              <a:buNone/>
              <a:tabLst/>
              <a:defRPr/>
            </a:pPr>
            <a:r>
              <a:rPr kumimoji="1" lang="ja-JP" altLang="en-US" sz="3488"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自分でおかしいなと少しでも気付いたら</a:t>
            </a:r>
            <a:endParaRPr kumimoji="1" lang="ja-JP" altLang="en-US" sz="348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E0032589-D12B-FA4F-951A-5270FE024E37}"/>
              </a:ext>
            </a:extLst>
          </p:cNvPr>
          <p:cNvSpPr txBox="1"/>
          <p:nvPr/>
        </p:nvSpPr>
        <p:spPr>
          <a:xfrm>
            <a:off x="1173807" y="3079108"/>
            <a:ext cx="8391314" cy="2292018"/>
          </a:xfrm>
          <a:prstGeom prst="rect">
            <a:avLst/>
          </a:prstGeom>
        </p:spPr>
        <p:txBody>
          <a:bodyPr vert="horz" wrap="square" lIns="0" tIns="10775" rIns="0" bIns="0" rtlCol="0">
            <a:spAutoFit/>
          </a:bodyPr>
          <a:lstStyle/>
          <a:p>
            <a:pPr marL="14367" marR="4789" lvl="0" indent="0" algn="l" defTabSz="862005" rtl="0" eaLnBrk="1" fontAlgn="auto" latinLnBrk="0" hangingPunct="1">
              <a:lnSpc>
                <a:spcPct val="135000"/>
              </a:lnSpc>
              <a:spcBef>
                <a:spcPts val="85"/>
              </a:spcBef>
              <a:spcAft>
                <a:spcPts val="0"/>
              </a:spcAft>
              <a:buClrTx/>
              <a:buSzTx/>
              <a:buFontTx/>
              <a:buNone/>
              <a:tabLst/>
              <a:defRPr/>
            </a:pPr>
            <a:r>
              <a:rPr kumimoji="1" sz="2262"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lang="ja-JP" altLang="en-US" sz="2262"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心身の不調について、</a:t>
            </a:r>
            <a:r>
              <a:rPr kumimoji="1" sz="2262"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自分で兆しを感じたり、おかしいなと少しでも気</a:t>
            </a:r>
            <a:r>
              <a:rPr kumimoji="1" lang="ja-JP" altLang="en-US" sz="2262"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付</a:t>
            </a:r>
            <a:r>
              <a:rPr kumimoji="1" sz="2262"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いたら、先輩や友人に相談</a:t>
            </a:r>
            <a:r>
              <a:rPr kumimoji="1" lang="ja-JP" altLang="en-US" sz="2262"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2262"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またはインターネットを活用し、似たような例や解決方法がないか調べてみましょう</a:t>
            </a:r>
            <a:r>
              <a:rPr kumimoji="1" sz="2262"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2262"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19754" lvl="0" indent="2394" algn="l" defTabSz="862005" rtl="0" eaLnBrk="1" fontAlgn="auto" latinLnBrk="0" hangingPunct="1">
              <a:lnSpc>
                <a:spcPct val="135000"/>
              </a:lnSpc>
              <a:spcBef>
                <a:spcPts val="0"/>
              </a:spcBef>
              <a:spcAft>
                <a:spcPts val="0"/>
              </a:spcAft>
              <a:buClrTx/>
              <a:buSzTx/>
              <a:buFontTx/>
              <a:buNone/>
              <a:tabLst/>
              <a:defRPr/>
            </a:pPr>
            <a:r>
              <a:rPr kumimoji="1" sz="2262"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2262"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また</a:t>
            </a:r>
            <a:r>
              <a:rPr kumimoji="1" lang="ja-JP" altLang="en-US" sz="2262"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2262"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日頃から記録</a:t>
            </a:r>
            <a:r>
              <a:rPr kumimoji="1" lang="en-US" sz="2262"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2262"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出退勤時刻、休憩時間、働いた時間、何かあったらその内容も</a:t>
            </a:r>
            <a:r>
              <a:rPr kumimoji="1" lang="en-US" sz="2262"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2262"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をメモしておきましょう。</a:t>
            </a:r>
            <a:endParaRPr kumimoji="1" sz="2262"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8" name="テキスト ボックス 7"/>
          <p:cNvSpPr txBox="1"/>
          <p:nvPr/>
        </p:nvSpPr>
        <p:spPr>
          <a:xfrm>
            <a:off x="9444957" y="401298"/>
            <a:ext cx="689612" cy="266355"/>
          </a:xfrm>
          <a:prstGeom prst="rect">
            <a:avLst/>
          </a:prstGeom>
          <a:noFill/>
        </p:spPr>
        <p:txBody>
          <a:bodyPr wrap="none" rtlCol="0">
            <a:spAutoFit/>
          </a:bodyPr>
          <a:lstStyle/>
          <a:p>
            <a:pPr marL="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9"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33</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Tree>
    <p:extLst>
      <p:ext uri="{BB962C8B-B14F-4D97-AF65-F5344CB8AC3E}">
        <p14:creationId xmlns:p14="http://schemas.microsoft.com/office/powerpoint/2010/main" val="1035958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E43E8DAD-DD8B-2745-8176-4B3438B17C5F}"/>
              </a:ext>
            </a:extLst>
          </p:cNvPr>
          <p:cNvSpPr/>
          <p:nvPr/>
        </p:nvSpPr>
        <p:spPr>
          <a:xfrm>
            <a:off x="858947" y="5561061"/>
            <a:ext cx="9064281" cy="1477523"/>
          </a:xfrm>
          <a:custGeom>
            <a:avLst/>
            <a:gdLst/>
            <a:ahLst/>
            <a:cxnLst/>
            <a:rect l="l" t="t" r="r" b="b"/>
            <a:pathLst>
              <a:path w="9434830" h="1496695">
                <a:moveTo>
                  <a:pt x="189001" y="0"/>
                </a:moveTo>
                <a:lnTo>
                  <a:pt x="79734" y="2953"/>
                </a:lnTo>
                <a:lnTo>
                  <a:pt x="23625" y="23625"/>
                </a:lnTo>
                <a:lnTo>
                  <a:pt x="2953" y="79734"/>
                </a:lnTo>
                <a:lnTo>
                  <a:pt x="0" y="189001"/>
                </a:lnTo>
                <a:lnTo>
                  <a:pt x="0" y="1307249"/>
                </a:lnTo>
                <a:lnTo>
                  <a:pt x="2953" y="1416515"/>
                </a:lnTo>
                <a:lnTo>
                  <a:pt x="23625" y="1472625"/>
                </a:lnTo>
                <a:lnTo>
                  <a:pt x="79734" y="1493297"/>
                </a:lnTo>
                <a:lnTo>
                  <a:pt x="189001" y="1496250"/>
                </a:lnTo>
                <a:lnTo>
                  <a:pt x="9245257" y="1496250"/>
                </a:lnTo>
                <a:lnTo>
                  <a:pt x="9354523" y="1493297"/>
                </a:lnTo>
                <a:lnTo>
                  <a:pt x="9410633" y="1472625"/>
                </a:lnTo>
                <a:lnTo>
                  <a:pt x="9431305" y="1416515"/>
                </a:lnTo>
                <a:lnTo>
                  <a:pt x="9434258" y="1307249"/>
                </a:lnTo>
                <a:lnTo>
                  <a:pt x="9434258" y="189001"/>
                </a:lnTo>
                <a:lnTo>
                  <a:pt x="9431305" y="79734"/>
                </a:lnTo>
                <a:lnTo>
                  <a:pt x="9410633" y="23625"/>
                </a:lnTo>
                <a:lnTo>
                  <a:pt x="9354523" y="2953"/>
                </a:lnTo>
                <a:lnTo>
                  <a:pt x="9245257" y="0"/>
                </a:lnTo>
                <a:lnTo>
                  <a:pt x="189001" y="0"/>
                </a:lnTo>
                <a:close/>
              </a:path>
            </a:pathLst>
          </a:custGeom>
          <a:solidFill>
            <a:srgbClr val="FDE9F1"/>
          </a:solidFill>
          <a:ln w="15748">
            <a:solidFill>
              <a:srgbClr val="6D6E71"/>
            </a:solidFill>
          </a:ln>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5" name="object 5">
            <a:extLst>
              <a:ext uri="{FF2B5EF4-FFF2-40B4-BE49-F238E27FC236}">
                <a16:creationId xmlns:a16="http://schemas.microsoft.com/office/drawing/2014/main" id="{5CD5EDDB-655F-824C-9608-697D905EE31B}"/>
              </a:ext>
            </a:extLst>
          </p:cNvPr>
          <p:cNvSpPr txBox="1"/>
          <p:nvPr/>
        </p:nvSpPr>
        <p:spPr>
          <a:xfrm>
            <a:off x="917553" y="5622202"/>
            <a:ext cx="8957447" cy="1231614"/>
          </a:xfrm>
          <a:prstGeom prst="rect">
            <a:avLst/>
          </a:prstGeom>
        </p:spPr>
        <p:txBody>
          <a:bodyPr vert="horz" wrap="square" lIns="0" tIns="78417" rIns="0" bIns="0" rtlCol="0">
            <a:spAutoFit/>
          </a:bodyPr>
          <a:lstStyle/>
          <a:p>
            <a:pPr marL="11972" marR="0" lvl="0" indent="0" algn="l" defTabSz="862005" rtl="0" eaLnBrk="1" fontAlgn="auto" latinLnBrk="0" hangingPunct="1">
              <a:lnSpc>
                <a:spcPct val="100000"/>
              </a:lnSpc>
              <a:spcBef>
                <a:spcPts val="617"/>
              </a:spcBef>
              <a:spcAft>
                <a:spcPts val="0"/>
              </a:spcAft>
              <a:buClrTx/>
              <a:buSzTx/>
              <a:buFontTx/>
              <a:buNone/>
              <a:tabLst/>
              <a:defRPr/>
            </a:pP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603"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アルバイト、パートタイマーなど身分にかかわらず</a:t>
            </a:r>
            <a:r>
              <a:rPr kumimoji="1" lang="ja-JP" altLang="en-US"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、原則として全ての労働者</a:t>
            </a:r>
            <a:r>
              <a:rPr kumimoji="1" sz="1603"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が対象です</a:t>
            </a: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862005" rtl="0" eaLnBrk="1" fontAlgn="auto" latinLnBrk="0" hangingPunct="1">
              <a:lnSpc>
                <a:spcPct val="100000"/>
              </a:lnSpc>
              <a:spcBef>
                <a:spcPts val="600"/>
              </a:spcBef>
              <a:spcAft>
                <a:spcPts val="0"/>
              </a:spcAft>
              <a:buClrTx/>
              <a:buSzTx/>
              <a:buFontTx/>
              <a:buNone/>
              <a:tabLst/>
              <a:defRPr/>
            </a:pP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603"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保険料の自己負担はありません</a:t>
            </a: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lang="en-US"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事業主全額負担</a:t>
            </a:r>
            <a:r>
              <a:rPr kumimoji="1" lang="en-US"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210114" marR="4789" lvl="0" indent="-198740" algn="l" defTabSz="862005" rtl="0" eaLnBrk="1" fontAlgn="auto" latinLnBrk="0" hangingPunct="1">
              <a:lnSpc>
                <a:spcPct val="109400"/>
              </a:lnSpc>
              <a:spcBef>
                <a:spcPts val="600"/>
              </a:spcBef>
              <a:spcAft>
                <a:spcPts val="0"/>
              </a:spcAft>
              <a:buClrTx/>
              <a:buSzTx/>
              <a:buFontTx/>
              <a:buNone/>
              <a:tabLst/>
              <a:defRPr/>
            </a:pP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603"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手続方法は会社の担当者に尋ねましょう。手続きしてもらえないときは労働基準監督署に相談に行きましょう</a:t>
            </a:r>
            <a:r>
              <a:rPr kumimoji="1" sz="1603"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6" name="object 6">
            <a:extLst>
              <a:ext uri="{FF2B5EF4-FFF2-40B4-BE49-F238E27FC236}">
                <a16:creationId xmlns:a16="http://schemas.microsoft.com/office/drawing/2014/main" id="{D61EC2C1-3A6F-2B49-AF1A-BF506F2A78B6}"/>
              </a:ext>
            </a:extLst>
          </p:cNvPr>
          <p:cNvSpPr/>
          <p:nvPr/>
        </p:nvSpPr>
        <p:spPr>
          <a:xfrm>
            <a:off x="594849"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7" name="object 7">
            <a:extLst>
              <a:ext uri="{FF2B5EF4-FFF2-40B4-BE49-F238E27FC236}">
                <a16:creationId xmlns:a16="http://schemas.microsoft.com/office/drawing/2014/main" id="{8FDFAAC2-9BB8-8246-8762-CDB9EE1A3A94}"/>
              </a:ext>
            </a:extLst>
          </p:cNvPr>
          <p:cNvSpPr txBox="1">
            <a:spLocks/>
          </p:cNvSpPr>
          <p:nvPr/>
        </p:nvSpPr>
        <p:spPr>
          <a:xfrm>
            <a:off x="858948" y="989200"/>
            <a:ext cx="8925750"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950188"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心身を壊して会社を長期に休まなくてはいけなくなった場合</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8" name="object 8">
            <a:extLst>
              <a:ext uri="{FF2B5EF4-FFF2-40B4-BE49-F238E27FC236}">
                <a16:creationId xmlns:a16="http://schemas.microsoft.com/office/drawing/2014/main" id="{778B2178-74AA-E845-8895-52DC655FA815}"/>
              </a:ext>
            </a:extLst>
          </p:cNvPr>
          <p:cNvSpPr txBox="1"/>
          <p:nvPr/>
        </p:nvSpPr>
        <p:spPr>
          <a:xfrm>
            <a:off x="858947" y="2140457"/>
            <a:ext cx="9275622" cy="957898"/>
          </a:xfrm>
          <a:prstGeom prst="rect">
            <a:avLst/>
          </a:prstGeom>
        </p:spPr>
        <p:txBody>
          <a:bodyPr vert="horz" wrap="square" lIns="0" tIns="11374" rIns="0" bIns="0" rtlCol="0">
            <a:spAutoFit/>
          </a:bodyPr>
          <a:lstStyle/>
          <a:p>
            <a:pPr marL="123315" marR="4789" lvl="0" indent="0" algn="l" defTabSz="862005" rtl="0" eaLnBrk="1" fontAlgn="auto" latinLnBrk="0" hangingPunct="1">
              <a:lnSpc>
                <a:spcPct val="111700"/>
              </a:lnSpc>
              <a:spcBef>
                <a:spcPts val="90"/>
              </a:spcBef>
              <a:spcAft>
                <a:spcPts val="0"/>
              </a:spcAft>
              <a:buClrTx/>
              <a:buSzTx/>
              <a:buFontTx/>
              <a:buNone/>
              <a:tabLst/>
              <a:defRPr/>
            </a:pPr>
            <a:r>
              <a:rPr kumimoji="1"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労働者が仕事や通勤が原因でケガや病気をした場合は、労災保険により、ケガや病気の治療や、働けない期間の休業補償などが受けられます。</a:t>
            </a:r>
            <a:r>
              <a:rPr kumimoji="1" lang="en-US"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労働者災害補償保険法第7条</a:t>
            </a:r>
            <a:r>
              <a:rPr kumimoji="1" lang="en-US"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862005" rtl="0" eaLnBrk="1" fontAlgn="auto" latinLnBrk="0" hangingPunct="1">
              <a:lnSpc>
                <a:spcPct val="100000"/>
              </a:lnSpc>
              <a:spcBef>
                <a:spcPts val="1183"/>
              </a:spcBef>
              <a:spcAft>
                <a:spcPts val="0"/>
              </a:spcAft>
              <a:buClrTx/>
              <a:buSzTx/>
              <a:buFontTx/>
              <a:buNone/>
              <a:tabLst/>
              <a:defRPr/>
            </a:pPr>
            <a:r>
              <a:rPr kumimoji="1" sz="140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a:t>
            </a:r>
            <a:r>
              <a:rPr kumimoji="1" sz="1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仕事中</a:t>
            </a:r>
            <a:r>
              <a:rPr kumimoji="1" lang="en-US" sz="1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a:t>
            </a:r>
            <a:r>
              <a:rPr kumimoji="1" lang="ja-JP" altLang="en-US" sz="1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業務災害</a:t>
            </a:r>
            <a:r>
              <a:rPr kumimoji="1" lang="en-US" altLang="ja-JP" sz="1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a:t>
            </a:r>
            <a:r>
              <a:rPr kumimoji="1" sz="1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・通勤途中</a:t>
            </a:r>
            <a:r>
              <a:rPr kumimoji="1" lang="en-US" sz="1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a:t>
            </a:r>
            <a:r>
              <a:rPr kumimoji="1" lang="ja-JP" altLang="en-US" sz="1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通勤災害</a:t>
            </a:r>
            <a:r>
              <a:rPr kumimoji="1" lang="en-US" altLang="ja-JP" sz="1400"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rPr>
              <a:t>)</a:t>
            </a:r>
            <a:r>
              <a:rPr kumimoji="1" sz="1400"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にケガや病気をしてしまったら】次のような給付が受けられます</a:t>
            </a:r>
            <a:endParaRPr kumimoji="1" sz="14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graphicFrame>
        <p:nvGraphicFramePr>
          <p:cNvPr id="9" name="object 9">
            <a:extLst>
              <a:ext uri="{FF2B5EF4-FFF2-40B4-BE49-F238E27FC236}">
                <a16:creationId xmlns:a16="http://schemas.microsoft.com/office/drawing/2014/main" id="{A480F87E-03D2-8743-BF05-78ADAF88933D}"/>
              </a:ext>
            </a:extLst>
          </p:cNvPr>
          <p:cNvGraphicFramePr>
            <a:graphicFrameLocks noGrp="1"/>
          </p:cNvGraphicFramePr>
          <p:nvPr/>
        </p:nvGraphicFramePr>
        <p:xfrm>
          <a:off x="891800" y="3240306"/>
          <a:ext cx="9031428" cy="2122061"/>
        </p:xfrm>
        <a:graphic>
          <a:graphicData uri="http://schemas.openxmlformats.org/drawingml/2006/table">
            <a:tbl>
              <a:tblPr firstRow="1" bandRow="1">
                <a:tableStyleId>{2D5ABB26-0587-4C30-8999-92F81FD0307C}</a:tableStyleId>
              </a:tblPr>
              <a:tblGrid>
                <a:gridCol w="2528387">
                  <a:extLst>
                    <a:ext uri="{9D8B030D-6E8A-4147-A177-3AD203B41FA5}">
                      <a16:colId xmlns:a16="http://schemas.microsoft.com/office/drawing/2014/main" val="20000"/>
                    </a:ext>
                  </a:extLst>
                </a:gridCol>
                <a:gridCol w="6503041">
                  <a:extLst>
                    <a:ext uri="{9D8B030D-6E8A-4147-A177-3AD203B41FA5}">
                      <a16:colId xmlns:a16="http://schemas.microsoft.com/office/drawing/2014/main" val="20001"/>
                    </a:ext>
                  </a:extLst>
                </a:gridCol>
              </a:tblGrid>
              <a:tr h="405257">
                <a:tc>
                  <a:txBody>
                    <a:bodyPr/>
                    <a:lstStyle/>
                    <a:p>
                      <a:pPr marL="188595" algn="ctr">
                        <a:lnSpc>
                          <a:spcPct val="100000"/>
                        </a:lnSpc>
                        <a:spcBef>
                          <a:spcPts val="720"/>
                        </a:spcBef>
                      </a:pPr>
                      <a:r>
                        <a:rPr sz="1500" b="1" spc="0" dirty="0">
                          <a:solidFill>
                            <a:srgbClr val="231F20"/>
                          </a:solidFill>
                          <a:latin typeface="HGMaruGothicMPRO" panose="020F0600000000000000" pitchFamily="34" charset="-128"/>
                          <a:ea typeface="HGMaruGothicMPRO" panose="020F0600000000000000" pitchFamily="34" charset="-128"/>
                          <a:cs typeface="ShinMGoPro-DeBold"/>
                        </a:rPr>
                        <a:t>保険給付</a:t>
                      </a:r>
                      <a:r>
                        <a:rPr lang="en-US" sz="1500" b="1" spc="0" dirty="0">
                          <a:solidFill>
                            <a:srgbClr val="231F20"/>
                          </a:solidFill>
                          <a:latin typeface="HGMaruGothicMPRO" panose="020F0600000000000000" pitchFamily="34" charset="-128"/>
                          <a:ea typeface="HGMaruGothicMPRO" panose="020F0600000000000000" pitchFamily="34" charset="-128"/>
                          <a:cs typeface="ShinMGoPro-DeBold"/>
                        </a:rPr>
                        <a:t>(</a:t>
                      </a:r>
                      <a:r>
                        <a:rPr sz="1500" b="1" spc="0" dirty="0">
                          <a:solidFill>
                            <a:srgbClr val="231F20"/>
                          </a:solidFill>
                          <a:latin typeface="HGMaruGothicMPRO" panose="020F0600000000000000" pitchFamily="34" charset="-128"/>
                          <a:ea typeface="HGMaruGothicMPRO" panose="020F0600000000000000" pitchFamily="34" charset="-128"/>
                          <a:cs typeface="ShinMGoPro-DeBold"/>
                        </a:rPr>
                        <a:t>一部抜粋</a:t>
                      </a:r>
                      <a:r>
                        <a:rPr lang="en-US" sz="1500" b="1" spc="0" dirty="0">
                          <a:solidFill>
                            <a:srgbClr val="231F20"/>
                          </a:solidFill>
                          <a:latin typeface="HGMaruGothicMPRO" panose="020F0600000000000000" pitchFamily="34" charset="-128"/>
                          <a:ea typeface="HGMaruGothicMPRO" panose="020F0600000000000000" pitchFamily="34" charset="-128"/>
                          <a:cs typeface="ShinMGoPro-DeBold"/>
                        </a:rPr>
                        <a:t>)</a:t>
                      </a:r>
                      <a:endParaRPr sz="1500" spc="0" dirty="0">
                        <a:latin typeface="HGMaruGothicMPRO" panose="020F0600000000000000" pitchFamily="34" charset="-128"/>
                        <a:ea typeface="HGMaruGothicMPRO" panose="020F0600000000000000" pitchFamily="34" charset="-128"/>
                        <a:cs typeface="ShinMGoPro-DeBold"/>
                      </a:endParaRPr>
                    </a:p>
                  </a:txBody>
                  <a:tcPr marL="0" marR="0" marT="86199" marB="0">
                    <a:lnL w="190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ABE1FA"/>
                    </a:solidFill>
                  </a:tcPr>
                </a:tc>
                <a:tc>
                  <a:txBody>
                    <a:bodyPr/>
                    <a:lstStyle/>
                    <a:p>
                      <a:pPr marL="170180" algn="ctr">
                        <a:lnSpc>
                          <a:spcPct val="100000"/>
                        </a:lnSpc>
                        <a:spcBef>
                          <a:spcPts val="720"/>
                        </a:spcBef>
                      </a:pPr>
                      <a:r>
                        <a:rPr sz="1500" b="1" spc="0" dirty="0">
                          <a:solidFill>
                            <a:srgbClr val="231F20"/>
                          </a:solidFill>
                          <a:latin typeface="HGMaruGothicMPRO" panose="020F0600000000000000" pitchFamily="34" charset="-128"/>
                          <a:ea typeface="HGMaruGothicMPRO" panose="020F0600000000000000" pitchFamily="34" charset="-128"/>
                          <a:cs typeface="ShinMGoPro-DeBold"/>
                        </a:rPr>
                        <a:t>給付の内容</a:t>
                      </a:r>
                      <a:endParaRPr sz="1500" spc="0" dirty="0">
                        <a:latin typeface="HGMaruGothicMPRO" panose="020F0600000000000000" pitchFamily="34" charset="-128"/>
                        <a:ea typeface="HGMaruGothicMPRO" panose="020F0600000000000000" pitchFamily="34" charset="-128"/>
                        <a:cs typeface="ShinMGoPro-DeBold"/>
                      </a:endParaRPr>
                    </a:p>
                  </a:txBody>
                  <a:tcPr marL="0" marR="0" marT="86199" marB="0">
                    <a:lnL w="6350">
                      <a:solidFill>
                        <a:srgbClr val="231F20"/>
                      </a:solidFill>
                      <a:prstDash val="solid"/>
                    </a:lnL>
                    <a:lnR w="19050">
                      <a:solidFill>
                        <a:srgbClr val="231F20"/>
                      </a:solidFill>
                      <a:prstDash val="solid"/>
                    </a:lnR>
                    <a:lnT w="19050">
                      <a:solidFill>
                        <a:srgbClr val="231F20"/>
                      </a:solidFill>
                      <a:prstDash val="solid"/>
                    </a:lnT>
                    <a:lnB w="6350">
                      <a:solidFill>
                        <a:srgbClr val="231F20"/>
                      </a:solidFill>
                      <a:prstDash val="solid"/>
                    </a:lnB>
                    <a:solidFill>
                      <a:srgbClr val="ABE1FA"/>
                    </a:solidFill>
                  </a:tcPr>
                </a:tc>
                <a:extLst>
                  <a:ext uri="{0D108BD9-81ED-4DB2-BD59-A6C34878D82A}">
                    <a16:rowId xmlns:a16="http://schemas.microsoft.com/office/drawing/2014/main" val="10000"/>
                  </a:ext>
                </a:extLst>
              </a:tr>
              <a:tr h="394482">
                <a:tc>
                  <a:txBody>
                    <a:bodyPr/>
                    <a:lstStyle/>
                    <a:p>
                      <a:pPr marL="0" algn="ctr">
                        <a:lnSpc>
                          <a:spcPct val="100000"/>
                        </a:lnSpc>
                        <a:spcBef>
                          <a:spcPts val="685"/>
                        </a:spcBef>
                      </a:pPr>
                      <a:r>
                        <a:rPr sz="1500" spc="0" dirty="0">
                          <a:solidFill>
                            <a:srgbClr val="231F20"/>
                          </a:solidFill>
                          <a:latin typeface="HGMaruGothicMPRO" panose="020F0600000000000000" pitchFamily="34" charset="-128"/>
                          <a:ea typeface="HGMaruGothicMPRO" panose="020F0600000000000000" pitchFamily="34" charset="-128"/>
                          <a:cs typeface="A-OTF Shin Maru Go Pro"/>
                        </a:rPr>
                        <a:t>療養</a:t>
                      </a:r>
                      <a:r>
                        <a:rPr lang="en-US" sz="1500" spc="0" dirty="0">
                          <a:solidFill>
                            <a:srgbClr val="231F20"/>
                          </a:solidFill>
                          <a:latin typeface="HGMaruGothicMPRO" panose="020F0600000000000000" pitchFamily="34" charset="-128"/>
                          <a:ea typeface="HGMaruGothicMPRO" panose="020F0600000000000000" pitchFamily="34" charset="-128"/>
                          <a:cs typeface="A-OTF Shin Maru Go Pro"/>
                        </a:rPr>
                        <a:t>(</a:t>
                      </a:r>
                      <a:r>
                        <a:rPr sz="1500" spc="0" dirty="0" err="1">
                          <a:solidFill>
                            <a:srgbClr val="231F20"/>
                          </a:solidFill>
                          <a:latin typeface="HGMaruGothicMPRO" panose="020F0600000000000000" pitchFamily="34" charset="-128"/>
                          <a:ea typeface="HGMaruGothicMPRO" panose="020F0600000000000000" pitchFamily="34" charset="-128"/>
                          <a:cs typeface="A-OTF Shin Maru Go Pro"/>
                        </a:rPr>
                        <a:t>補償</a:t>
                      </a:r>
                      <a:r>
                        <a:rPr lang="en-US" sz="1500" spc="0" dirty="0">
                          <a:solidFill>
                            <a:srgbClr val="231F20"/>
                          </a:solidFill>
                          <a:latin typeface="HGMaruGothicMPRO" panose="020F0600000000000000" pitchFamily="34" charset="-128"/>
                          <a:ea typeface="HGMaruGothicMPRO" panose="020F0600000000000000" pitchFamily="34" charset="-128"/>
                          <a:cs typeface="A-OTF Shin Maru Go Pro"/>
                        </a:rPr>
                        <a:t>)</a:t>
                      </a:r>
                      <a:r>
                        <a:rPr lang="en-US" sz="1500" spc="0" dirty="0" err="1">
                          <a:solidFill>
                            <a:srgbClr val="231F20"/>
                          </a:solidFill>
                          <a:latin typeface="HGMaruGothicMPRO" panose="020F0600000000000000" pitchFamily="34" charset="-128"/>
                          <a:ea typeface="HGMaruGothicMPRO" panose="020F0600000000000000" pitchFamily="34" charset="-128"/>
                          <a:cs typeface="A-OTF Shin Maru Go Pro"/>
                        </a:rPr>
                        <a:t>等</a:t>
                      </a:r>
                      <a:r>
                        <a:rPr sz="1500" spc="0" dirty="0" err="1">
                          <a:solidFill>
                            <a:srgbClr val="231F20"/>
                          </a:solidFill>
                          <a:latin typeface="HGMaruGothicMPRO" panose="020F0600000000000000" pitchFamily="34" charset="-128"/>
                          <a:ea typeface="HGMaruGothicMPRO" panose="020F0600000000000000" pitchFamily="34" charset="-128"/>
                          <a:cs typeface="A-OTF Shin Maru Go Pro"/>
                        </a:rPr>
                        <a:t>給付</a:t>
                      </a:r>
                      <a:endParaRPr sz="1500" spc="0" dirty="0">
                        <a:latin typeface="HGMaruGothicMPRO" panose="020F0600000000000000" pitchFamily="34" charset="-128"/>
                        <a:ea typeface="HGMaruGothicMPRO" panose="020F0600000000000000" pitchFamily="34" charset="-128"/>
                        <a:cs typeface="A-OTF Shin Maru Go Pro"/>
                      </a:endParaRPr>
                    </a:p>
                  </a:txBody>
                  <a:tcPr marL="0" marR="0" marT="82009"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70180">
                        <a:lnSpc>
                          <a:spcPct val="100000"/>
                        </a:lnSpc>
                        <a:spcBef>
                          <a:spcPts val="685"/>
                        </a:spcBef>
                      </a:pPr>
                      <a:r>
                        <a:rPr sz="1500" spc="0" dirty="0" err="1">
                          <a:solidFill>
                            <a:srgbClr val="231F20"/>
                          </a:solidFill>
                          <a:latin typeface="HGMaruGothicMPRO" panose="020F0600000000000000" pitchFamily="34" charset="-128"/>
                          <a:ea typeface="HGMaruGothicMPRO" panose="020F0600000000000000" pitchFamily="34" charset="-128"/>
                          <a:cs typeface="A-OTF Shin Maru Go Pro"/>
                        </a:rPr>
                        <a:t>必要な治療が受けられる</a:t>
                      </a:r>
                      <a:r>
                        <a:rPr lang="en-US" sz="1500" spc="0" dirty="0">
                          <a:solidFill>
                            <a:srgbClr val="231F20"/>
                          </a:solidFill>
                          <a:latin typeface="HGMaruGothicMPRO" panose="020F0600000000000000" pitchFamily="34" charset="-128"/>
                          <a:ea typeface="HGMaruGothicMPRO" panose="020F0600000000000000" pitchFamily="34" charset="-128"/>
                          <a:cs typeface="A-OTF Shin Maru Go Pro"/>
                        </a:rPr>
                        <a:t>(</a:t>
                      </a:r>
                      <a:r>
                        <a:rPr sz="1500" spc="0" dirty="0" err="1">
                          <a:solidFill>
                            <a:srgbClr val="231F20"/>
                          </a:solidFill>
                          <a:latin typeface="HGMaruGothicMPRO" panose="020F0600000000000000" pitchFamily="34" charset="-128"/>
                          <a:ea typeface="HGMaruGothicMPRO" panose="020F0600000000000000" pitchFamily="34" charset="-128"/>
                          <a:cs typeface="A-OTF Shin Maru Go Pro"/>
                        </a:rPr>
                        <a:t>自己負担なし</a:t>
                      </a:r>
                      <a:r>
                        <a:rPr lang="en-US" sz="1500" spc="0" dirty="0">
                          <a:solidFill>
                            <a:srgbClr val="231F20"/>
                          </a:solidFill>
                          <a:latin typeface="HGMaruGothicMPRO" panose="020F0600000000000000" pitchFamily="34" charset="-128"/>
                          <a:ea typeface="HGMaruGothicMPRO" panose="020F0600000000000000" pitchFamily="34" charset="-128"/>
                          <a:cs typeface="A-OTF Shin Maru Go Pro"/>
                        </a:rPr>
                        <a:t>)</a:t>
                      </a:r>
                      <a:endParaRPr sz="1500" spc="0" dirty="0">
                        <a:latin typeface="HGMaruGothicMPRO" panose="020F0600000000000000" pitchFamily="34" charset="-128"/>
                        <a:ea typeface="HGMaruGothicMPRO" panose="020F0600000000000000" pitchFamily="34" charset="-128"/>
                        <a:cs typeface="A-OTF Shin Maru Go Pro"/>
                      </a:endParaRPr>
                    </a:p>
                  </a:txBody>
                  <a:tcPr marL="0" marR="0" marT="82009"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1"/>
                  </a:ext>
                </a:extLst>
              </a:tr>
              <a:tr h="662059">
                <a:tc>
                  <a:txBody>
                    <a:bodyPr/>
                    <a:lstStyle/>
                    <a:p>
                      <a:pPr marL="0" algn="ctr">
                        <a:lnSpc>
                          <a:spcPct val="100000"/>
                        </a:lnSpc>
                        <a:spcBef>
                          <a:spcPts val="1975"/>
                        </a:spcBef>
                      </a:pPr>
                      <a:r>
                        <a:rPr sz="1500" spc="0" dirty="0">
                          <a:solidFill>
                            <a:srgbClr val="231F20"/>
                          </a:solidFill>
                          <a:latin typeface="HGMaruGothicMPRO" panose="020F0600000000000000" pitchFamily="34" charset="-128"/>
                          <a:ea typeface="HGMaruGothicMPRO" panose="020F0600000000000000" pitchFamily="34" charset="-128"/>
                          <a:cs typeface="A-OTF Shin Maru Go Pro"/>
                        </a:rPr>
                        <a:t>休業</a:t>
                      </a:r>
                      <a:r>
                        <a:rPr lang="en-US" sz="1500" spc="0" dirty="0">
                          <a:solidFill>
                            <a:srgbClr val="231F20"/>
                          </a:solidFill>
                          <a:latin typeface="HGMaruGothicMPRO" panose="020F0600000000000000" pitchFamily="34" charset="-128"/>
                          <a:ea typeface="HGMaruGothicMPRO" panose="020F0600000000000000" pitchFamily="34" charset="-128"/>
                          <a:cs typeface="A-OTF Shin Maru Go Pro"/>
                        </a:rPr>
                        <a:t>(</a:t>
                      </a:r>
                      <a:r>
                        <a:rPr sz="1500" spc="0" dirty="0" err="1">
                          <a:solidFill>
                            <a:srgbClr val="231F20"/>
                          </a:solidFill>
                          <a:latin typeface="HGMaruGothicMPRO" panose="020F0600000000000000" pitchFamily="34" charset="-128"/>
                          <a:ea typeface="HGMaruGothicMPRO" panose="020F0600000000000000" pitchFamily="34" charset="-128"/>
                          <a:cs typeface="A-OTF Shin Maru Go Pro"/>
                        </a:rPr>
                        <a:t>補償</a:t>
                      </a:r>
                      <a:r>
                        <a:rPr lang="en-US" sz="1500" spc="0" dirty="0">
                          <a:solidFill>
                            <a:srgbClr val="231F20"/>
                          </a:solidFill>
                          <a:latin typeface="HGMaruGothicMPRO" panose="020F0600000000000000" pitchFamily="34" charset="-128"/>
                          <a:ea typeface="HGMaruGothicMPRO" panose="020F0600000000000000" pitchFamily="34" charset="-128"/>
                          <a:cs typeface="A-OTF Shin Maru Go Pro"/>
                        </a:rPr>
                        <a:t>)</a:t>
                      </a:r>
                      <a:r>
                        <a:rPr lang="en-US" altLang="ja-JP" sz="1500" spc="0"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1500" spc="0" dirty="0" err="1">
                          <a:solidFill>
                            <a:srgbClr val="231F20"/>
                          </a:solidFill>
                          <a:latin typeface="HGMaruGothicMPRO" panose="020F0600000000000000" pitchFamily="34" charset="-128"/>
                          <a:ea typeface="HGMaruGothicMPRO" panose="020F0600000000000000" pitchFamily="34" charset="-128"/>
                          <a:cs typeface="A-OTF Shin Maru Go Pro"/>
                        </a:rPr>
                        <a:t>等</a:t>
                      </a:r>
                      <a:r>
                        <a:rPr sz="1500" spc="0" dirty="0" err="1">
                          <a:solidFill>
                            <a:srgbClr val="231F20"/>
                          </a:solidFill>
                          <a:latin typeface="HGMaruGothicMPRO" panose="020F0600000000000000" pitchFamily="34" charset="-128"/>
                          <a:ea typeface="HGMaruGothicMPRO" panose="020F0600000000000000" pitchFamily="34" charset="-128"/>
                          <a:cs typeface="A-OTF Shin Maru Go Pro"/>
                        </a:rPr>
                        <a:t>給付</a:t>
                      </a:r>
                      <a:endParaRPr sz="1500" spc="0" dirty="0">
                        <a:latin typeface="HGMaruGothicMPRO" panose="020F0600000000000000" pitchFamily="34" charset="-128"/>
                        <a:ea typeface="HGMaruGothicMPRO" panose="020F0600000000000000" pitchFamily="34" charset="-128"/>
                        <a:cs typeface="A-OTF Shin Maru Go Pro"/>
                      </a:endParaRPr>
                    </a:p>
                  </a:txBody>
                  <a:tcPr marL="0" marR="0" marT="236450"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70180" marR="676275" lvl="0" indent="0" algn="l" defTabSz="950188" rtl="0" eaLnBrk="1" fontAlgn="auto" latinLnBrk="0" hangingPunct="1">
                        <a:lnSpc>
                          <a:spcPct val="100000"/>
                        </a:lnSpc>
                        <a:spcBef>
                          <a:spcPts val="350"/>
                        </a:spcBef>
                        <a:spcAft>
                          <a:spcPts val="0"/>
                        </a:spcAft>
                        <a:buClrTx/>
                        <a:buSzTx/>
                        <a:buFontTx/>
                        <a:buNone/>
                        <a:tabLst/>
                        <a:defRPr/>
                      </a:pPr>
                      <a:r>
                        <a:rPr kumimoji="1" lang="ja-JP" altLang="en-US" sz="15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ケガや病気で休業し、賃金を受けられない場合、休業</a:t>
                      </a:r>
                      <a:r>
                        <a:rPr kumimoji="1" lang="en-US" altLang="ja-JP" sz="15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4</a:t>
                      </a:r>
                      <a:r>
                        <a:rPr kumimoji="1" lang="ja-JP" altLang="en-US" sz="15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日目から</a:t>
                      </a:r>
                    </a:p>
                    <a:p>
                      <a:pPr marL="170180" marR="1165225">
                        <a:lnSpc>
                          <a:spcPct val="109800"/>
                        </a:lnSpc>
                        <a:spcBef>
                          <a:spcPts val="545"/>
                        </a:spcBef>
                      </a:pPr>
                      <a:r>
                        <a:rPr lang="ja-JP" altLang="en-US" sz="1500" spc="0" dirty="0">
                          <a:solidFill>
                            <a:srgbClr val="231F20"/>
                          </a:solidFill>
                          <a:latin typeface="HGMaruGothicMPRO" panose="020F0600000000000000" pitchFamily="34" charset="-128"/>
                          <a:ea typeface="HGMaruGothicMPRO" panose="020F0600000000000000" pitchFamily="34" charset="-128"/>
                          <a:cs typeface="A-OTF Shin Maru Go Pro"/>
                        </a:rPr>
                        <a:t>平均の</a:t>
                      </a:r>
                      <a:r>
                        <a:rPr sz="1500" spc="0" dirty="0">
                          <a:solidFill>
                            <a:srgbClr val="231F20"/>
                          </a:solidFill>
                          <a:latin typeface="HGMaruGothicMPRO" panose="020F0600000000000000" pitchFamily="34" charset="-128"/>
                          <a:ea typeface="HGMaruGothicMPRO" panose="020F0600000000000000" pitchFamily="34" charset="-128"/>
                          <a:cs typeface="A-OTF Shin Maru Go Pro"/>
                        </a:rPr>
                        <a:t>賃金</a:t>
                      </a:r>
                      <a:r>
                        <a:rPr lang="ja-JP" altLang="en-US" sz="1500" spc="0" dirty="0">
                          <a:solidFill>
                            <a:srgbClr val="231F20"/>
                          </a:solidFill>
                          <a:latin typeface="HGMaruGothicMPRO" panose="020F0600000000000000" pitchFamily="34" charset="-128"/>
                          <a:ea typeface="HGMaruGothicMPRO" panose="020F0600000000000000" pitchFamily="34" charset="-128"/>
                          <a:cs typeface="A-OTF Shin Maru Go Pro"/>
                        </a:rPr>
                        <a:t>に相当する</a:t>
                      </a:r>
                      <a:r>
                        <a:rPr lang="ja-JP" altLang="en-US" sz="1500" spc="0" dirty="0">
                          <a:solidFill>
                            <a:schemeClr val="tx1"/>
                          </a:solidFill>
                          <a:latin typeface="HGMaruGothicMPRO" panose="020F0600000000000000" pitchFamily="34" charset="-128"/>
                          <a:ea typeface="HGMaruGothicMPRO" panose="020F0600000000000000" pitchFamily="34" charset="-128"/>
                          <a:cs typeface="A-OTF Shin Maru Go Pro"/>
                        </a:rPr>
                        <a:t>額の</a:t>
                      </a:r>
                      <a:r>
                        <a:rPr sz="1500" spc="0" dirty="0">
                          <a:solidFill>
                            <a:srgbClr val="231F20"/>
                          </a:solidFill>
                          <a:latin typeface="HGMaruGothicMPRO" panose="020F0600000000000000" pitchFamily="34" charset="-128"/>
                          <a:ea typeface="HGMaruGothicMPRO" panose="020F0600000000000000" pitchFamily="34" charset="-128"/>
                          <a:cs typeface="A-OTF Shin Maru Go Pro"/>
                        </a:rPr>
                        <a:t>8割 </a:t>
                      </a:r>
                      <a:r>
                        <a:rPr lang="en-US" sz="1500" spc="0" dirty="0">
                          <a:solidFill>
                            <a:srgbClr val="231F20"/>
                          </a:solidFill>
                          <a:latin typeface="HGMaruGothicMPRO" panose="020F0600000000000000" pitchFamily="34" charset="-128"/>
                          <a:ea typeface="HGMaruGothicMPRO" panose="020F0600000000000000" pitchFamily="34" charset="-128"/>
                          <a:cs typeface="A-OTF Shin Maru Go Pro"/>
                        </a:rPr>
                        <a:t>(</a:t>
                      </a:r>
                      <a:r>
                        <a:rPr sz="1500" spc="0" dirty="0">
                          <a:solidFill>
                            <a:srgbClr val="231F20"/>
                          </a:solidFill>
                          <a:latin typeface="HGMaruGothicMPRO" panose="020F0600000000000000" pitchFamily="34" charset="-128"/>
                          <a:ea typeface="HGMaruGothicMPRO" panose="020F0600000000000000" pitchFamily="34" charset="-128"/>
                          <a:cs typeface="A-OTF Shin Maru Go Pro"/>
                        </a:rPr>
                        <a:t>特別支給金も含む</a:t>
                      </a:r>
                      <a:r>
                        <a:rPr lang="en-US" sz="1500" spc="0" dirty="0">
                          <a:solidFill>
                            <a:srgbClr val="231F20"/>
                          </a:solidFill>
                          <a:latin typeface="HGMaruGothicMPRO" panose="020F0600000000000000" pitchFamily="34" charset="-128"/>
                          <a:ea typeface="HGMaruGothicMPRO" panose="020F0600000000000000" pitchFamily="34" charset="-128"/>
                          <a:cs typeface="A-OTF Shin Maru Go Pro"/>
                        </a:rPr>
                        <a:t>)</a:t>
                      </a:r>
                      <a:endParaRPr sz="1500" spc="0" dirty="0">
                        <a:latin typeface="HGMaruGothicMPRO" panose="020F0600000000000000" pitchFamily="34" charset="-128"/>
                        <a:ea typeface="HGMaruGothicMPRO" panose="020F0600000000000000" pitchFamily="34" charset="-128"/>
                        <a:cs typeface="A-OTF Shin Maru Go Pro"/>
                      </a:endParaRPr>
                    </a:p>
                  </a:txBody>
                  <a:tcPr marL="0" marR="0" marT="65248"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2"/>
                  </a:ext>
                </a:extLst>
              </a:tr>
              <a:tr h="660263">
                <a:tc>
                  <a:txBody>
                    <a:bodyPr/>
                    <a:lstStyle/>
                    <a:p>
                      <a:pPr marL="0" algn="ctr">
                        <a:lnSpc>
                          <a:spcPct val="100000"/>
                        </a:lnSpc>
                        <a:spcBef>
                          <a:spcPts val="1775"/>
                        </a:spcBef>
                      </a:pPr>
                      <a:r>
                        <a:rPr sz="1500" spc="0" dirty="0">
                          <a:solidFill>
                            <a:srgbClr val="231F20"/>
                          </a:solidFill>
                          <a:latin typeface="HGMaruGothicMPRO" panose="020F0600000000000000" pitchFamily="34" charset="-128"/>
                          <a:ea typeface="HGMaruGothicMPRO" panose="020F0600000000000000" pitchFamily="34" charset="-128"/>
                          <a:cs typeface="A-OTF Shin Maru Go Pro"/>
                        </a:rPr>
                        <a:t>障害</a:t>
                      </a:r>
                      <a:r>
                        <a:rPr lang="en-US" sz="1500" spc="0" dirty="0">
                          <a:solidFill>
                            <a:srgbClr val="231F20"/>
                          </a:solidFill>
                          <a:latin typeface="HGMaruGothicMPRO" panose="020F0600000000000000" pitchFamily="34" charset="-128"/>
                          <a:ea typeface="HGMaruGothicMPRO" panose="020F0600000000000000" pitchFamily="34" charset="-128"/>
                          <a:cs typeface="A-OTF Shin Maru Go Pro"/>
                        </a:rPr>
                        <a:t>(</a:t>
                      </a:r>
                      <a:r>
                        <a:rPr sz="1500" spc="0" dirty="0" err="1">
                          <a:solidFill>
                            <a:srgbClr val="231F20"/>
                          </a:solidFill>
                          <a:latin typeface="HGMaruGothicMPRO" panose="020F0600000000000000" pitchFamily="34" charset="-128"/>
                          <a:ea typeface="HGMaruGothicMPRO" panose="020F0600000000000000" pitchFamily="34" charset="-128"/>
                          <a:cs typeface="A-OTF Shin Maru Go Pro"/>
                        </a:rPr>
                        <a:t>補償</a:t>
                      </a:r>
                      <a:r>
                        <a:rPr lang="en-US" sz="1500" spc="0" dirty="0">
                          <a:solidFill>
                            <a:srgbClr val="231F20"/>
                          </a:solidFill>
                          <a:latin typeface="HGMaruGothicMPRO" panose="020F0600000000000000" pitchFamily="34" charset="-128"/>
                          <a:ea typeface="HGMaruGothicMPRO" panose="020F0600000000000000" pitchFamily="34" charset="-128"/>
                          <a:cs typeface="A-OTF Shin Maru Go Pro"/>
                        </a:rPr>
                        <a:t>)</a:t>
                      </a:r>
                      <a:r>
                        <a:rPr lang="en-US" altLang="ja-JP" sz="1500" spc="0"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1500" spc="0" dirty="0" err="1">
                          <a:solidFill>
                            <a:srgbClr val="231F20"/>
                          </a:solidFill>
                          <a:latin typeface="HGMaruGothicMPRO" panose="020F0600000000000000" pitchFamily="34" charset="-128"/>
                          <a:ea typeface="HGMaruGothicMPRO" panose="020F0600000000000000" pitchFamily="34" charset="-128"/>
                          <a:cs typeface="A-OTF Shin Maru Go Pro"/>
                        </a:rPr>
                        <a:t>等</a:t>
                      </a:r>
                      <a:r>
                        <a:rPr sz="1500" spc="0" dirty="0" err="1">
                          <a:solidFill>
                            <a:srgbClr val="231F20"/>
                          </a:solidFill>
                          <a:latin typeface="HGMaruGothicMPRO" panose="020F0600000000000000" pitchFamily="34" charset="-128"/>
                          <a:ea typeface="HGMaruGothicMPRO" panose="020F0600000000000000" pitchFamily="34" charset="-128"/>
                          <a:cs typeface="A-OTF Shin Maru Go Pro"/>
                        </a:rPr>
                        <a:t>給付</a:t>
                      </a:r>
                      <a:endParaRPr sz="1500" spc="0" dirty="0">
                        <a:latin typeface="HGMaruGothicMPRO" panose="020F0600000000000000" pitchFamily="34" charset="-128"/>
                        <a:ea typeface="HGMaruGothicMPRO" panose="020F0600000000000000" pitchFamily="34" charset="-128"/>
                        <a:cs typeface="A-OTF Shin Maru Go Pro"/>
                      </a:endParaRPr>
                    </a:p>
                  </a:txBody>
                  <a:tcPr marL="0" marR="0" marT="212505" marB="0">
                    <a:lnL w="190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a:txBody>
                    <a:bodyPr/>
                    <a:lstStyle/>
                    <a:p>
                      <a:pPr marL="170180" marR="676275">
                        <a:lnSpc>
                          <a:spcPct val="100000"/>
                        </a:lnSpc>
                        <a:spcBef>
                          <a:spcPts val="350"/>
                        </a:spcBef>
                      </a:pPr>
                      <a:r>
                        <a:rPr sz="1500" spc="0" dirty="0">
                          <a:solidFill>
                            <a:srgbClr val="231F20"/>
                          </a:solidFill>
                          <a:latin typeface="HGMaruGothicMPRO" panose="020F0600000000000000" pitchFamily="34" charset="-128"/>
                          <a:ea typeface="HGMaruGothicMPRO" panose="020F0600000000000000" pitchFamily="34" charset="-128"/>
                          <a:cs typeface="A-OTF Shin Maru Go Pro"/>
                        </a:rPr>
                        <a:t>傷病が治癒した</a:t>
                      </a:r>
                      <a:r>
                        <a:rPr lang="ja-JP" altLang="en-US" sz="1500" spc="0" dirty="0">
                          <a:solidFill>
                            <a:srgbClr val="231F20"/>
                          </a:solidFill>
                          <a:latin typeface="HGMaruGothicMPRO" panose="020F0600000000000000" pitchFamily="34" charset="-128"/>
                          <a:ea typeface="HGMaruGothicMPRO" panose="020F0600000000000000" pitchFamily="34" charset="-128"/>
                          <a:cs typeface="A-OTF Shin Maru Go Pro"/>
                        </a:rPr>
                        <a:t>後</a:t>
                      </a:r>
                      <a:r>
                        <a:rPr sz="1500" spc="0" dirty="0">
                          <a:solidFill>
                            <a:srgbClr val="231F20"/>
                          </a:solidFill>
                          <a:latin typeface="HGMaruGothicMPRO" panose="020F0600000000000000" pitchFamily="34" charset="-128"/>
                          <a:ea typeface="HGMaruGothicMPRO" panose="020F0600000000000000" pitchFamily="34" charset="-128"/>
                          <a:cs typeface="A-OTF Shin Maru Go Pro"/>
                        </a:rPr>
                        <a:t>に</a:t>
                      </a:r>
                      <a:r>
                        <a:rPr lang="ja-JP" altLang="en-US" sz="1500" spc="0" dirty="0">
                          <a:solidFill>
                            <a:srgbClr val="231F20"/>
                          </a:solidFill>
                          <a:latin typeface="HGMaruGothicMPRO" panose="020F0600000000000000" pitchFamily="34" charset="-128"/>
                          <a:ea typeface="HGMaruGothicMPRO" panose="020F0600000000000000" pitchFamily="34" charset="-128"/>
                          <a:cs typeface="A-OTF Shin Maru Go Pro"/>
                        </a:rPr>
                        <a:t>も</a:t>
                      </a:r>
                      <a:r>
                        <a:rPr sz="1500" spc="0" dirty="0" err="1">
                          <a:solidFill>
                            <a:srgbClr val="231F20"/>
                          </a:solidFill>
                          <a:latin typeface="HGMaruGothicMPRO" panose="020F0600000000000000" pitchFamily="34" charset="-128"/>
                          <a:ea typeface="HGMaruGothicMPRO" panose="020F0600000000000000" pitchFamily="34" charset="-128"/>
                          <a:cs typeface="A-OTF Shin Maru Go Pro"/>
                        </a:rPr>
                        <a:t>なお障害等級に該当する障害が残</a:t>
                      </a:r>
                      <a:r>
                        <a:rPr lang="ja-JP" altLang="en-US" sz="1500" spc="0" dirty="0">
                          <a:solidFill>
                            <a:srgbClr val="231F20"/>
                          </a:solidFill>
                          <a:latin typeface="HGMaruGothicMPRO" panose="020F0600000000000000" pitchFamily="34" charset="-128"/>
                          <a:ea typeface="HGMaruGothicMPRO" panose="020F0600000000000000" pitchFamily="34" charset="-128"/>
                          <a:cs typeface="A-OTF Shin Maru Go Pro"/>
                        </a:rPr>
                        <a:t>った</a:t>
                      </a:r>
                      <a:r>
                        <a:rPr sz="1500" spc="0" dirty="0" err="1">
                          <a:solidFill>
                            <a:srgbClr val="231F20"/>
                          </a:solidFill>
                          <a:latin typeface="HGMaruGothicMPRO" panose="020F0600000000000000" pitchFamily="34" charset="-128"/>
                          <a:ea typeface="HGMaruGothicMPRO" panose="020F0600000000000000" pitchFamily="34" charset="-128"/>
                          <a:cs typeface="A-OTF Shin Maru Go Pro"/>
                        </a:rPr>
                        <a:t>とき</a:t>
                      </a:r>
                      <a:endParaRPr lang="en-US" altLang="ja-JP" sz="1500" spc="0" dirty="0">
                        <a:solidFill>
                          <a:srgbClr val="231F20"/>
                        </a:solidFill>
                        <a:latin typeface="HGMaruGothicMPRO" panose="020F0600000000000000" pitchFamily="34" charset="-128"/>
                        <a:ea typeface="HGMaruGothicMPRO" panose="020F0600000000000000" pitchFamily="34" charset="-128"/>
                        <a:cs typeface="A-OTF Shin Maru Go Pro"/>
                      </a:endParaRPr>
                    </a:p>
                    <a:p>
                      <a:pPr marL="170180" marR="676275">
                        <a:lnSpc>
                          <a:spcPct val="100000"/>
                        </a:lnSpc>
                        <a:spcBef>
                          <a:spcPts val="350"/>
                        </a:spcBef>
                      </a:pPr>
                      <a:r>
                        <a:rPr sz="1500" spc="0" dirty="0">
                          <a:solidFill>
                            <a:srgbClr val="231F20"/>
                          </a:solidFill>
                          <a:latin typeface="HGMaruGothicMPRO" panose="020F0600000000000000" pitchFamily="34" charset="-128"/>
                          <a:ea typeface="HGMaruGothicMPRO" panose="020F0600000000000000" pitchFamily="34" charset="-128"/>
                          <a:cs typeface="A-OTF Shin Maru Go Pro"/>
                        </a:rPr>
                        <a:t>1級～ 7級　年金の支給 ／ 8級～ 14級　一時金の支給</a:t>
                      </a:r>
                      <a:endParaRPr sz="1500" spc="0" dirty="0">
                        <a:latin typeface="HGMaruGothicMPRO" panose="020F0600000000000000" pitchFamily="34" charset="-128"/>
                        <a:ea typeface="HGMaruGothicMPRO" panose="020F0600000000000000" pitchFamily="34" charset="-128"/>
                        <a:cs typeface="A-OTF Shin Maru Go Pro"/>
                      </a:endParaRPr>
                    </a:p>
                  </a:txBody>
                  <a:tcPr marL="0" marR="0" marT="41902" marB="0">
                    <a:lnL w="6350">
                      <a:solidFill>
                        <a:srgbClr val="231F20"/>
                      </a:solidFill>
                      <a:prstDash val="solid"/>
                    </a:lnL>
                    <a:lnR w="19050">
                      <a:solidFill>
                        <a:srgbClr val="231F20"/>
                      </a:solidFill>
                      <a:prstDash val="solid"/>
                    </a:lnR>
                    <a:lnT w="6350">
                      <a:solidFill>
                        <a:srgbClr val="231F20"/>
                      </a:solidFill>
                      <a:prstDash val="solid"/>
                    </a:lnT>
                    <a:lnB w="19050">
                      <a:solidFill>
                        <a:srgbClr val="231F20"/>
                      </a:solidFill>
                      <a:prstDash val="solid"/>
                    </a:lnB>
                    <a:solidFill>
                      <a:srgbClr val="FFFDE8"/>
                    </a:solidFill>
                  </a:tcPr>
                </a:tc>
                <a:extLst>
                  <a:ext uri="{0D108BD9-81ED-4DB2-BD59-A6C34878D82A}">
                    <a16:rowId xmlns:a16="http://schemas.microsoft.com/office/drawing/2014/main" val="10003"/>
                  </a:ext>
                </a:extLst>
              </a:tr>
            </a:tbl>
          </a:graphicData>
        </a:graphic>
      </p:graphicFrame>
      <p:sp>
        <p:nvSpPr>
          <p:cNvPr id="10" name="object 10">
            <a:extLst>
              <a:ext uri="{FF2B5EF4-FFF2-40B4-BE49-F238E27FC236}">
                <a16:creationId xmlns:a16="http://schemas.microsoft.com/office/drawing/2014/main" id="{0DDC03C7-47CC-6E4D-AD0F-4FAA3F049315}"/>
              </a:ext>
            </a:extLst>
          </p:cNvPr>
          <p:cNvSpPr txBox="1"/>
          <p:nvPr/>
        </p:nvSpPr>
        <p:spPr>
          <a:xfrm>
            <a:off x="858948" y="1667059"/>
            <a:ext cx="2657813" cy="405450"/>
          </a:xfrm>
          <a:prstGeom prst="rect">
            <a:avLst/>
          </a:prstGeom>
          <a:ln w="15748">
            <a:solidFill>
              <a:srgbClr val="00AEEF"/>
            </a:solidFill>
          </a:ln>
        </p:spPr>
        <p:txBody>
          <a:bodyPr vert="horz" wrap="square" lIns="0" tIns="67873" rIns="0" bIns="67873" rtlCol="0">
            <a:spAutoFit/>
          </a:bodyPr>
          <a:lstStyle/>
          <a:p>
            <a:pPr marL="882956" marR="0" lvl="0" indent="0" algn="l" defTabSz="862005" rtl="0" eaLnBrk="1" fontAlgn="auto" latinLnBrk="0" hangingPunct="1">
              <a:lnSpc>
                <a:spcPct val="100000"/>
              </a:lnSpc>
              <a:spcBef>
                <a:spcPts val="509"/>
              </a:spcBef>
              <a:spcAft>
                <a:spcPts val="0"/>
              </a:spcAft>
              <a:buClrTx/>
              <a:buSzTx/>
              <a:buFontTx/>
              <a:buNone/>
              <a:tabLst/>
              <a:defRPr/>
            </a:pPr>
            <a:r>
              <a:rPr kumimoji="1" sz="1744"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労災保険</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17" name="テキスト ボックス 16"/>
          <p:cNvSpPr txBox="1"/>
          <p:nvPr/>
        </p:nvSpPr>
        <p:spPr>
          <a:xfrm>
            <a:off x="9444957" y="401298"/>
            <a:ext cx="689612" cy="266355"/>
          </a:xfrm>
          <a:prstGeom prst="rect">
            <a:avLst/>
          </a:prstGeom>
          <a:noFill/>
        </p:spPr>
        <p:txBody>
          <a:bodyPr wrap="none" rtlCol="0">
            <a:spAutoFit/>
          </a:bodyPr>
          <a:lstStyle/>
          <a:p>
            <a:pPr marL="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8"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34</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Tree>
    <p:extLst>
      <p:ext uri="{BB962C8B-B14F-4D97-AF65-F5344CB8AC3E}">
        <p14:creationId xmlns:p14="http://schemas.microsoft.com/office/powerpoint/2010/main" val="3407789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BC0A0DC-7819-1A4E-9975-FB31A0B97846}"/>
              </a:ext>
            </a:extLst>
          </p:cNvPr>
          <p:cNvSpPr/>
          <p:nvPr/>
        </p:nvSpPr>
        <p:spPr>
          <a:xfrm>
            <a:off x="594849"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4" name="object 4">
            <a:extLst>
              <a:ext uri="{FF2B5EF4-FFF2-40B4-BE49-F238E27FC236}">
                <a16:creationId xmlns:a16="http://schemas.microsoft.com/office/drawing/2014/main" id="{1A2B9813-276A-744E-BDC7-883EA4ED0D11}"/>
              </a:ext>
            </a:extLst>
          </p:cNvPr>
          <p:cNvSpPr txBox="1">
            <a:spLocks/>
          </p:cNvSpPr>
          <p:nvPr/>
        </p:nvSpPr>
        <p:spPr>
          <a:xfrm>
            <a:off x="858948" y="989200"/>
            <a:ext cx="8613816"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950188"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心身を壊して会社を長期に休まなくてはいけなくなった場合</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D9CB3C73-15D9-8E41-9290-641F5F2499F3}"/>
              </a:ext>
            </a:extLst>
          </p:cNvPr>
          <p:cNvSpPr txBox="1"/>
          <p:nvPr/>
        </p:nvSpPr>
        <p:spPr>
          <a:xfrm>
            <a:off x="899224" y="1656819"/>
            <a:ext cx="2657813" cy="405450"/>
          </a:xfrm>
          <a:prstGeom prst="rect">
            <a:avLst/>
          </a:prstGeom>
          <a:ln w="15748">
            <a:solidFill>
              <a:srgbClr val="00AEEF"/>
            </a:solidFill>
          </a:ln>
        </p:spPr>
        <p:txBody>
          <a:bodyPr vert="horz" wrap="square" lIns="0" tIns="67873" rIns="0" bIns="67873" rtlCol="0">
            <a:spAutoFit/>
          </a:bodyPr>
          <a:lstStyle/>
          <a:p>
            <a:pPr marL="882956" marR="0" lvl="0" indent="0" algn="l" defTabSz="862005" rtl="0" eaLnBrk="1" fontAlgn="auto" latinLnBrk="0" hangingPunct="1">
              <a:lnSpc>
                <a:spcPct val="100000"/>
              </a:lnSpc>
              <a:spcBef>
                <a:spcPts val="509"/>
              </a:spcBef>
              <a:spcAft>
                <a:spcPts val="0"/>
              </a:spcAft>
              <a:buClrTx/>
              <a:buSzTx/>
              <a:buFontTx/>
              <a:buNone/>
              <a:tabLst/>
              <a:defRPr/>
            </a:pPr>
            <a:r>
              <a:rPr kumimoji="1" sz="1744" b="1"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ShinMGoPro-DeBold"/>
              </a:rPr>
              <a:t>健康保険</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6" name="object 6">
            <a:extLst>
              <a:ext uri="{FF2B5EF4-FFF2-40B4-BE49-F238E27FC236}">
                <a16:creationId xmlns:a16="http://schemas.microsoft.com/office/drawing/2014/main" id="{404C6BFE-655C-2A40-8A86-9552963CBAEC}"/>
              </a:ext>
            </a:extLst>
          </p:cNvPr>
          <p:cNvSpPr txBox="1"/>
          <p:nvPr/>
        </p:nvSpPr>
        <p:spPr>
          <a:xfrm>
            <a:off x="775890" y="2108200"/>
            <a:ext cx="9189442" cy="1051706"/>
          </a:xfrm>
          <a:prstGeom prst="rect">
            <a:avLst/>
          </a:prstGeom>
        </p:spPr>
        <p:txBody>
          <a:bodyPr vert="horz" wrap="square" lIns="0" tIns="11374" rIns="0" bIns="0" rtlCol="0">
            <a:spAutoFit/>
          </a:bodyPr>
          <a:lstStyle/>
          <a:p>
            <a:pPr marL="115533" marR="4789" lvl="0" indent="0" algn="l" defTabSz="862005" rtl="0" eaLnBrk="1" fontAlgn="auto" latinLnBrk="0" hangingPunct="1">
              <a:lnSpc>
                <a:spcPct val="111700"/>
              </a:lnSpc>
              <a:spcBef>
                <a:spcPts val="90"/>
              </a:spcBef>
              <a:spcAft>
                <a:spcPts val="0"/>
              </a:spcAft>
              <a:buClrTx/>
              <a:buSzTx/>
              <a:buFontTx/>
              <a:buNone/>
              <a:tabLst/>
              <a:defRPr/>
            </a:pPr>
            <a:r>
              <a:rPr kumimoji="1"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744"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仕事以外</a:t>
            </a:r>
            <a:r>
              <a:rPr kumimoji="1" lang="ja-JP" altLang="en-US"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で</a:t>
            </a:r>
            <a:r>
              <a:rPr kumimoji="1" sz="1744"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ケガ</a:t>
            </a:r>
            <a:r>
              <a:rPr kumimoji="1" lang="ja-JP" altLang="en-US"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をしたり</a:t>
            </a:r>
            <a:r>
              <a:rPr kumimoji="1" sz="1744"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病気にかかった場合は、加入している健康保険の給付を受けることができます</a:t>
            </a:r>
            <a:r>
              <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lang="en-US"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r>
              <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健康保険法第</a:t>
            </a:r>
            <a:r>
              <a:rPr kumimoji="1" lang="en-US" altLang="ja-JP"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52</a:t>
            </a:r>
            <a:r>
              <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条</a:t>
            </a:r>
            <a:r>
              <a:rPr kumimoji="1" lang="en-US"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862005" rtl="0" eaLnBrk="1" fontAlgn="auto" latinLnBrk="0" hangingPunct="1">
              <a:lnSpc>
                <a:spcPct val="100000"/>
              </a:lnSpc>
              <a:spcBef>
                <a:spcPts val="1494"/>
              </a:spcBef>
              <a:spcAft>
                <a:spcPts val="0"/>
              </a:spcAft>
              <a:buClrTx/>
              <a:buSzTx/>
              <a:buFontTx/>
              <a:buNone/>
              <a:tabLst/>
              <a:defRPr/>
            </a:pPr>
            <a:r>
              <a:rPr kumimoji="1" sz="1603"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【健康保険の給付】</a:t>
            </a:r>
            <a:endParaRPr kumimoji="1" sz="160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10" name="テキスト ボックス 9"/>
          <p:cNvSpPr txBox="1"/>
          <p:nvPr/>
        </p:nvSpPr>
        <p:spPr>
          <a:xfrm>
            <a:off x="9444957" y="401298"/>
            <a:ext cx="689612" cy="266355"/>
          </a:xfrm>
          <a:prstGeom prst="rect">
            <a:avLst/>
          </a:prstGeom>
          <a:noFill/>
        </p:spPr>
        <p:txBody>
          <a:bodyPr wrap="none" rtlCol="0">
            <a:spAutoFit/>
          </a:bodyPr>
          <a:lstStyle/>
          <a:p>
            <a:pPr marL="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1"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35</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graphicFrame>
        <p:nvGraphicFramePr>
          <p:cNvPr id="8" name="object 8">
            <a:extLst>
              <a:ext uri="{FF2B5EF4-FFF2-40B4-BE49-F238E27FC236}">
                <a16:creationId xmlns:a16="http://schemas.microsoft.com/office/drawing/2014/main" id="{20411B73-4EE1-BF73-454F-175F928231F9}"/>
              </a:ext>
            </a:extLst>
          </p:cNvPr>
          <p:cNvGraphicFramePr>
            <a:graphicFrameLocks noGrp="1"/>
          </p:cNvGraphicFramePr>
          <p:nvPr/>
        </p:nvGraphicFramePr>
        <p:xfrm>
          <a:off x="899224" y="3300354"/>
          <a:ext cx="9016052" cy="3494137"/>
        </p:xfrm>
        <a:graphic>
          <a:graphicData uri="http://schemas.openxmlformats.org/drawingml/2006/table">
            <a:tbl>
              <a:tblPr firstRow="1" bandRow="1">
                <a:tableStyleId>{2D5ABB26-0587-4C30-8999-92F81FD0307C}</a:tableStyleId>
              </a:tblPr>
              <a:tblGrid>
                <a:gridCol w="2463832">
                  <a:extLst>
                    <a:ext uri="{9D8B030D-6E8A-4147-A177-3AD203B41FA5}">
                      <a16:colId xmlns:a16="http://schemas.microsoft.com/office/drawing/2014/main" val="20000"/>
                    </a:ext>
                  </a:extLst>
                </a:gridCol>
                <a:gridCol w="6552220">
                  <a:extLst>
                    <a:ext uri="{9D8B030D-6E8A-4147-A177-3AD203B41FA5}">
                      <a16:colId xmlns:a16="http://schemas.microsoft.com/office/drawing/2014/main" val="20001"/>
                    </a:ext>
                  </a:extLst>
                </a:gridCol>
              </a:tblGrid>
              <a:tr h="462845">
                <a:tc>
                  <a:txBody>
                    <a:bodyPr/>
                    <a:lstStyle/>
                    <a:p>
                      <a:pPr marL="0" algn="ctr">
                        <a:lnSpc>
                          <a:spcPct val="100000"/>
                        </a:lnSpc>
                        <a:spcBef>
                          <a:spcPts val="0"/>
                        </a:spcBef>
                      </a:pPr>
                      <a:r>
                        <a:rPr sz="1600" b="1" spc="0" dirty="0">
                          <a:solidFill>
                            <a:srgbClr val="231F20"/>
                          </a:solidFill>
                          <a:latin typeface="HGMaruGothicMPRO" panose="020F0600000000000000" pitchFamily="34" charset="-128"/>
                          <a:ea typeface="HGMaruGothicMPRO" panose="020F0600000000000000" pitchFamily="34" charset="-128"/>
                          <a:cs typeface="ShinMGoPro-DeBold"/>
                        </a:rPr>
                        <a:t>保険給付</a:t>
                      </a:r>
                      <a:r>
                        <a:rPr lang="en-US" sz="1600" b="1" spc="0" dirty="0">
                          <a:solidFill>
                            <a:srgbClr val="231F20"/>
                          </a:solidFill>
                          <a:latin typeface="HGMaruGothicMPRO" panose="020F0600000000000000" pitchFamily="34" charset="-128"/>
                          <a:ea typeface="HGMaruGothicMPRO" panose="020F0600000000000000" pitchFamily="34" charset="-128"/>
                          <a:cs typeface="ShinMGoPro-DeBold"/>
                        </a:rPr>
                        <a:t>(</a:t>
                      </a:r>
                      <a:r>
                        <a:rPr sz="1600" b="1" spc="0" dirty="0">
                          <a:solidFill>
                            <a:srgbClr val="231F20"/>
                          </a:solidFill>
                          <a:latin typeface="HGMaruGothicMPRO" panose="020F0600000000000000" pitchFamily="34" charset="-128"/>
                          <a:ea typeface="HGMaruGothicMPRO" panose="020F0600000000000000" pitchFamily="34" charset="-128"/>
                          <a:cs typeface="ShinMGoPro-DeBold"/>
                        </a:rPr>
                        <a:t>一部抜粋</a:t>
                      </a:r>
                      <a:r>
                        <a:rPr lang="en-US" sz="1600" b="1" spc="0" dirty="0">
                          <a:solidFill>
                            <a:srgbClr val="231F20"/>
                          </a:solidFill>
                          <a:latin typeface="HGMaruGothicMPRO" panose="020F0600000000000000" pitchFamily="34" charset="-128"/>
                          <a:ea typeface="HGMaruGothicMPRO" panose="020F0600000000000000" pitchFamily="34" charset="-128"/>
                          <a:cs typeface="ShinMGoPro-DeBold"/>
                        </a:rPr>
                        <a:t>)</a:t>
                      </a:r>
                      <a:r>
                        <a:rPr sz="1600" b="1" spc="0" dirty="0">
                          <a:solidFill>
                            <a:srgbClr val="231F20"/>
                          </a:solidFill>
                          <a:latin typeface="HGMaruGothicMPRO" panose="020F0600000000000000" pitchFamily="34" charset="-128"/>
                          <a:ea typeface="HGMaruGothicMPRO" panose="020F0600000000000000" pitchFamily="34" charset="-128"/>
                          <a:cs typeface="ShinMGoPro-DeBold"/>
                        </a:rPr>
                        <a:t> </a:t>
                      </a:r>
                      <a:endParaRPr sz="1600" spc="0" dirty="0">
                        <a:latin typeface="HGMaruGothicMPRO" panose="020F0600000000000000" pitchFamily="34" charset="-128"/>
                        <a:ea typeface="HGMaruGothicMPRO" panose="020F0600000000000000" pitchFamily="34" charset="-128"/>
                        <a:cs typeface="ShinMGoPro-DeBold"/>
                      </a:endParaRPr>
                    </a:p>
                  </a:txBody>
                  <a:tcPr marL="0" marR="0" marT="119350" marB="0">
                    <a:lnL w="190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ABE1FA"/>
                    </a:solidFill>
                  </a:tcPr>
                </a:tc>
                <a:tc>
                  <a:txBody>
                    <a:bodyPr/>
                    <a:lstStyle/>
                    <a:p>
                      <a:pPr marL="0" algn="ctr">
                        <a:lnSpc>
                          <a:spcPct val="100000"/>
                        </a:lnSpc>
                        <a:spcBef>
                          <a:spcPts val="0"/>
                        </a:spcBef>
                      </a:pPr>
                      <a:r>
                        <a:rPr sz="1600" b="1" spc="0" dirty="0">
                          <a:solidFill>
                            <a:srgbClr val="231F20"/>
                          </a:solidFill>
                          <a:latin typeface="HGMaruGothicMPRO" panose="020F0600000000000000" pitchFamily="34" charset="-128"/>
                          <a:ea typeface="HGMaruGothicMPRO" panose="020F0600000000000000" pitchFamily="34" charset="-128"/>
                          <a:cs typeface="ShinMGoPro-DeBold"/>
                        </a:rPr>
                        <a:t>給付の内容</a:t>
                      </a:r>
                      <a:endParaRPr sz="1600" spc="0" dirty="0">
                        <a:latin typeface="HGMaruGothicMPRO" panose="020F0600000000000000" pitchFamily="34" charset="-128"/>
                        <a:ea typeface="HGMaruGothicMPRO" panose="020F0600000000000000" pitchFamily="34" charset="-128"/>
                        <a:cs typeface="ShinMGoPro-DeBold"/>
                      </a:endParaRPr>
                    </a:p>
                  </a:txBody>
                  <a:tcPr marL="0" marR="0" marT="119350" marB="0">
                    <a:lnL w="6350">
                      <a:solidFill>
                        <a:srgbClr val="231F20"/>
                      </a:solidFill>
                      <a:prstDash val="solid"/>
                    </a:lnL>
                    <a:lnR w="19050">
                      <a:solidFill>
                        <a:srgbClr val="231F20"/>
                      </a:solidFill>
                      <a:prstDash val="solid"/>
                    </a:lnR>
                    <a:lnT w="19050">
                      <a:solidFill>
                        <a:srgbClr val="231F20"/>
                      </a:solidFill>
                      <a:prstDash val="solid"/>
                    </a:lnT>
                    <a:lnB w="6350">
                      <a:solidFill>
                        <a:srgbClr val="231F20"/>
                      </a:solidFill>
                      <a:prstDash val="solid"/>
                    </a:lnB>
                    <a:solidFill>
                      <a:srgbClr val="ABE1FA"/>
                    </a:solidFill>
                  </a:tcPr>
                </a:tc>
                <a:extLst>
                  <a:ext uri="{0D108BD9-81ED-4DB2-BD59-A6C34878D82A}">
                    <a16:rowId xmlns:a16="http://schemas.microsoft.com/office/drawing/2014/main" val="10000"/>
                  </a:ext>
                </a:extLst>
              </a:tr>
              <a:tr h="506312">
                <a:tc>
                  <a:txBody>
                    <a:bodyPr/>
                    <a:lstStyle/>
                    <a:p>
                      <a:pPr marL="0" algn="ctr">
                        <a:lnSpc>
                          <a:spcPct val="100000"/>
                        </a:lnSpc>
                        <a:spcBef>
                          <a:spcPts val="0"/>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療養の給付</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0" marB="0" anchor="ctr">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248920">
                        <a:lnSpc>
                          <a:spcPct val="100000"/>
                        </a:lnSpc>
                        <a:spcBef>
                          <a:spcPts val="0"/>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必要な治療が受けられる。</a:t>
                      </a:r>
                      <a:r>
                        <a:rPr lang="en-US" sz="1600" spc="0" dirty="0">
                          <a:solidFill>
                            <a:srgbClr val="231F20"/>
                          </a:solidFill>
                          <a:latin typeface="HGMaruGothicMPRO" panose="020F0600000000000000" pitchFamily="34" charset="-128"/>
                          <a:ea typeface="HGMaruGothicMPRO" panose="020F0600000000000000" pitchFamily="34" charset="-128"/>
                          <a:cs typeface="A-OTF Shin Maru Go Pro"/>
                        </a:rPr>
                        <a:t>(</a:t>
                      </a:r>
                      <a:r>
                        <a:rPr sz="1600" spc="0" dirty="0">
                          <a:solidFill>
                            <a:srgbClr val="231F20"/>
                          </a:solidFill>
                          <a:latin typeface="HGMaruGothicMPRO" panose="020F0600000000000000" pitchFamily="34" charset="-128"/>
                          <a:ea typeface="HGMaruGothicMPRO" panose="020F0600000000000000" pitchFamily="34" charset="-128"/>
                          <a:cs typeface="A-OTF Shin Maru Go Pro"/>
                        </a:rPr>
                        <a:t>原則として自己負担3割</a:t>
                      </a:r>
                      <a:r>
                        <a:rPr lang="en-US" sz="1600" spc="0" dirty="0">
                          <a:solidFill>
                            <a:srgbClr val="231F20"/>
                          </a:solidFill>
                          <a:latin typeface="HGMaruGothicMPRO" panose="020F0600000000000000" pitchFamily="34" charset="-128"/>
                          <a:ea typeface="HGMaruGothicMPRO" panose="020F0600000000000000" pitchFamily="34" charset="-128"/>
                          <a:cs typeface="A-OTF Shin Maru Go Pro"/>
                        </a:rPr>
                        <a:t>)</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0" marB="0" anchor="ctr">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1"/>
                  </a:ext>
                </a:extLst>
              </a:tr>
              <a:tr h="993723">
                <a:tc>
                  <a:txBody>
                    <a:bodyPr/>
                    <a:lstStyle/>
                    <a:p>
                      <a:pPr marL="0" algn="ctr">
                        <a:lnSpc>
                          <a:spcPct val="100000"/>
                        </a:lnSpc>
                        <a:spcBef>
                          <a:spcPts val="0"/>
                        </a:spcBef>
                      </a:pP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傷病手当金</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0" marB="0" anchor="ctr">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248920" algn="l">
                        <a:lnSpc>
                          <a:spcPct val="100000"/>
                        </a:lnSpc>
                        <a:spcBef>
                          <a:spcPts val="0"/>
                        </a:spcBef>
                      </a:pPr>
                      <a:r>
                        <a:rPr sz="1600" spc="0" dirty="0">
                          <a:solidFill>
                            <a:schemeClr val="tx1"/>
                          </a:solidFill>
                          <a:latin typeface="HGMaruGothicMPRO" panose="020F0600000000000000" pitchFamily="34" charset="-128"/>
                          <a:ea typeface="HGMaruGothicMPRO" panose="020F0600000000000000" pitchFamily="34" charset="-128"/>
                          <a:cs typeface="A-OTF Shin Maru Go Pro"/>
                        </a:rPr>
                        <a:t>業務外のケガや病気で賃金を受けられない場合、休業4日目から</a:t>
                      </a:r>
                      <a:endParaRPr lang="en-US" sz="1600" spc="0" dirty="0">
                        <a:solidFill>
                          <a:schemeClr val="tx1"/>
                        </a:solidFill>
                        <a:latin typeface="HGMaruGothicMPRO" panose="020F0600000000000000" pitchFamily="34" charset="-128"/>
                        <a:ea typeface="HGMaruGothicMPRO" panose="020F0600000000000000" pitchFamily="34" charset="-128"/>
                        <a:cs typeface="A-OTF Shin Maru Go Pro"/>
                      </a:endParaRPr>
                    </a:p>
                    <a:p>
                      <a:pPr marL="248920" algn="l">
                        <a:lnSpc>
                          <a:spcPct val="100000"/>
                        </a:lnSpc>
                        <a:spcBef>
                          <a:spcPts val="0"/>
                        </a:spcBef>
                      </a:pPr>
                      <a:r>
                        <a:rPr sz="1600" spc="0" dirty="0" err="1">
                          <a:solidFill>
                            <a:schemeClr val="tx1"/>
                          </a:solidFill>
                          <a:latin typeface="HGMaruGothicMPRO" panose="020F0600000000000000" pitchFamily="34" charset="-128"/>
                          <a:ea typeface="HGMaruGothicMPRO" panose="020F0600000000000000" pitchFamily="34" charset="-128"/>
                          <a:cs typeface="A-OTF Shin Maru Go Pro"/>
                        </a:rPr>
                        <a:t>概ね休業前の賃金の</a:t>
                      </a:r>
                      <a:r>
                        <a:rPr lang="ja-JP" altLang="en-US" sz="1600" spc="0" dirty="0">
                          <a:solidFill>
                            <a:schemeClr val="tx1"/>
                          </a:solidFill>
                          <a:latin typeface="HGMaruGothicMPRO" panose="020F0600000000000000" pitchFamily="34" charset="-128"/>
                          <a:ea typeface="HGMaruGothicMPRO" panose="020F0600000000000000" pitchFamily="34" charset="-128"/>
                          <a:cs typeface="A-OTF Shin Maru Go Pro"/>
                        </a:rPr>
                        <a:t>３分の２</a:t>
                      </a:r>
                      <a:r>
                        <a:rPr sz="1600" spc="0" dirty="0" err="1">
                          <a:solidFill>
                            <a:schemeClr val="tx1"/>
                          </a:solidFill>
                          <a:latin typeface="HGMaruGothicMPRO" panose="020F0600000000000000" pitchFamily="34" charset="-128"/>
                          <a:ea typeface="HGMaruGothicMPRO" panose="020F0600000000000000" pitchFamily="34" charset="-128"/>
                          <a:cs typeface="A-OTF Shin Maru Go Pro"/>
                        </a:rPr>
                        <a:t>相当額を</a:t>
                      </a:r>
                      <a:r>
                        <a:rPr lang="ja-JP" altLang="en-US" sz="1600" spc="0" dirty="0">
                          <a:solidFill>
                            <a:schemeClr val="tx1"/>
                          </a:solidFill>
                          <a:latin typeface="HGMaruGothicMPRO" panose="020F0600000000000000" pitchFamily="34" charset="-128"/>
                          <a:ea typeface="HGMaruGothicMPRO" panose="020F0600000000000000" pitchFamily="34" charset="-128"/>
                          <a:cs typeface="A-OTF Shin Maru Go Pro"/>
                        </a:rPr>
                        <a:t>支給開始日から通算して</a:t>
                      </a:r>
                      <a:endParaRPr lang="en-US" altLang="ja-JP" sz="1600" spc="0" dirty="0">
                        <a:solidFill>
                          <a:schemeClr val="tx1"/>
                        </a:solidFill>
                        <a:latin typeface="HGMaruGothicMPRO" panose="020F0600000000000000" pitchFamily="34" charset="-128"/>
                        <a:ea typeface="HGMaruGothicMPRO" panose="020F0600000000000000" pitchFamily="34" charset="-128"/>
                        <a:cs typeface="A-OTF Shin Maru Go Pro"/>
                      </a:endParaRPr>
                    </a:p>
                    <a:p>
                      <a:pPr marL="248920" algn="l">
                        <a:lnSpc>
                          <a:spcPct val="100000"/>
                        </a:lnSpc>
                        <a:spcBef>
                          <a:spcPts val="0"/>
                        </a:spcBef>
                      </a:pPr>
                      <a:r>
                        <a:rPr lang="ja-JP" altLang="en-US" sz="1600" spc="0" dirty="0">
                          <a:solidFill>
                            <a:schemeClr val="tx1"/>
                          </a:solidFill>
                          <a:latin typeface="HGMaruGothicMPRO" panose="020F0600000000000000" pitchFamily="34" charset="-128"/>
                          <a:ea typeface="HGMaruGothicMPRO" panose="020F0600000000000000" pitchFamily="34" charset="-128"/>
                          <a:cs typeface="A-OTF Shin Maru Go Pro"/>
                        </a:rPr>
                        <a:t>１年６か月</a:t>
                      </a:r>
                      <a:r>
                        <a:rPr sz="1600" spc="0" dirty="0" err="1">
                          <a:solidFill>
                            <a:schemeClr val="tx1"/>
                          </a:solidFill>
                          <a:latin typeface="HGMaruGothicMPRO" panose="020F0600000000000000" pitchFamily="34" charset="-128"/>
                          <a:ea typeface="HGMaruGothicMPRO" panose="020F0600000000000000" pitchFamily="34" charset="-128"/>
                          <a:cs typeface="A-OTF Shin Maru Go Pro"/>
                        </a:rPr>
                        <a:t>支給</a:t>
                      </a:r>
                      <a:r>
                        <a:rPr lang="ja-JP" altLang="en-US" sz="1600" spc="0" dirty="0">
                          <a:solidFill>
                            <a:schemeClr val="tx1"/>
                          </a:solidFill>
                          <a:latin typeface="HGMaruGothicMPRO" panose="020F0600000000000000" pitchFamily="34" charset="-128"/>
                          <a:ea typeface="HGMaruGothicMPRO" panose="020F0600000000000000" pitchFamily="34" charset="-128"/>
                          <a:cs typeface="A-OTF Shin Maru Go Pro"/>
                        </a:rPr>
                        <a:t>（令和４年１月１日改正）</a:t>
                      </a:r>
                      <a:r>
                        <a:rPr sz="1600" spc="0" dirty="0">
                          <a:solidFill>
                            <a:schemeClr val="tx1"/>
                          </a:solidFill>
                          <a:latin typeface="HGMaruGothicMPRO" panose="020F0600000000000000" pitchFamily="34" charset="-128"/>
                          <a:ea typeface="HGMaruGothicMPRO" panose="020F0600000000000000" pitchFamily="34" charset="-128"/>
                          <a:cs typeface="A-OTF Shin Maru Go Pro"/>
                        </a:rPr>
                        <a:t>。</a:t>
                      </a:r>
                    </a:p>
                  </a:txBody>
                  <a:tcPr marL="0" marR="0" marT="0" marB="0" anchor="ctr">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2"/>
                  </a:ext>
                </a:extLst>
              </a:tr>
              <a:tr h="824444">
                <a:tc>
                  <a:txBody>
                    <a:bodyPr/>
                    <a:lstStyle/>
                    <a:p>
                      <a:pPr marL="0" algn="ctr">
                        <a:lnSpc>
                          <a:spcPct val="100000"/>
                        </a:lnSpc>
                        <a:spcBef>
                          <a:spcPts val="0"/>
                        </a:spcBef>
                      </a:pP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出産手当金</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0" marB="0" anchor="ctr">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248920" marR="327025">
                        <a:lnSpc>
                          <a:spcPct val="100000"/>
                        </a:lnSpc>
                        <a:spcBef>
                          <a:spcPts val="0"/>
                        </a:spcBef>
                      </a:pPr>
                      <a:r>
                        <a:rPr sz="1600" spc="0" dirty="0">
                          <a:solidFill>
                            <a:schemeClr val="tx1"/>
                          </a:solidFill>
                          <a:latin typeface="HGMaruGothicMPRO" panose="020F0600000000000000" pitchFamily="34" charset="-128"/>
                          <a:ea typeface="HGMaruGothicMPRO" panose="020F0600000000000000" pitchFamily="34" charset="-128"/>
                          <a:cs typeface="A-OTF Shin Maru Go Pro"/>
                        </a:rPr>
                        <a:t>産前産後の休暇</a:t>
                      </a:r>
                      <a:r>
                        <a:rPr lang="en-US" sz="1600" spc="0" dirty="0">
                          <a:solidFill>
                            <a:schemeClr val="tx1"/>
                          </a:solidFill>
                          <a:latin typeface="HGMaruGothicMPRO" panose="020F0600000000000000" pitchFamily="34" charset="-128"/>
                          <a:ea typeface="HGMaruGothicMPRO" panose="020F0600000000000000" pitchFamily="34" charset="-128"/>
                          <a:cs typeface="A-OTF Shin Maru Go Pro"/>
                        </a:rPr>
                        <a:t>(</a:t>
                      </a:r>
                      <a:r>
                        <a:rPr sz="1600" spc="0" dirty="0">
                          <a:solidFill>
                            <a:schemeClr val="tx1"/>
                          </a:solidFill>
                          <a:latin typeface="HGMaruGothicMPRO" panose="020F0600000000000000" pitchFamily="34" charset="-128"/>
                          <a:ea typeface="HGMaruGothicMPRO" panose="020F0600000000000000" pitchFamily="34" charset="-128"/>
                          <a:cs typeface="A-OTF Shin Maru Go Pro"/>
                        </a:rPr>
                        <a:t>原則として産前42週</a:t>
                      </a:r>
                      <a:r>
                        <a:rPr lang="ja-JP" altLang="en-US" sz="1600" spc="0" dirty="0">
                          <a:solidFill>
                            <a:schemeClr val="tx1"/>
                          </a:solidFill>
                          <a:latin typeface="HGMaruGothicMPRO" panose="020F0600000000000000" pitchFamily="34" charset="-128"/>
                          <a:ea typeface="HGMaruGothicMPRO" panose="020F0600000000000000" pitchFamily="34" charset="-128"/>
                          <a:cs typeface="A-OTF Shin Maru Go Pro"/>
                        </a:rPr>
                        <a:t>、</a:t>
                      </a:r>
                      <a:r>
                        <a:rPr sz="1600" spc="0" dirty="0">
                          <a:solidFill>
                            <a:schemeClr val="tx1"/>
                          </a:solidFill>
                          <a:latin typeface="HGMaruGothicMPRO" panose="020F0600000000000000" pitchFamily="34" charset="-128"/>
                          <a:ea typeface="HGMaruGothicMPRO" panose="020F0600000000000000" pitchFamily="34" charset="-128"/>
                          <a:cs typeface="A-OTF Shin Maru Go Pro"/>
                        </a:rPr>
                        <a:t>産後56週</a:t>
                      </a:r>
                      <a:r>
                        <a:rPr lang="en-US" sz="1600" spc="0" dirty="0">
                          <a:solidFill>
                            <a:schemeClr val="tx1"/>
                          </a:solidFill>
                          <a:latin typeface="HGMaruGothicMPRO" panose="020F0600000000000000" pitchFamily="34" charset="-128"/>
                          <a:ea typeface="HGMaruGothicMPRO" panose="020F0600000000000000" pitchFamily="34" charset="-128"/>
                          <a:cs typeface="A-OTF Shin Maru Go Pro"/>
                        </a:rPr>
                        <a:t>)</a:t>
                      </a:r>
                      <a:r>
                        <a:rPr sz="1600" spc="0" dirty="0" err="1">
                          <a:solidFill>
                            <a:schemeClr val="tx1"/>
                          </a:solidFill>
                          <a:latin typeface="HGMaruGothicMPRO" panose="020F0600000000000000" pitchFamily="34" charset="-128"/>
                          <a:ea typeface="HGMaruGothicMPRO" panose="020F0600000000000000" pitchFamily="34" charset="-128"/>
                          <a:cs typeface="A-OTF Shin Maru Go Pro"/>
                        </a:rPr>
                        <a:t>中に賃金を受けられない場合、その間、休業前の賃金</a:t>
                      </a:r>
                      <a:r>
                        <a:rPr lang="ja-JP" altLang="en-US" sz="1600" spc="0" dirty="0">
                          <a:solidFill>
                            <a:schemeClr val="tx1"/>
                          </a:solidFill>
                          <a:latin typeface="HGMaruGothicMPRO" panose="020F0600000000000000" pitchFamily="34" charset="-128"/>
                          <a:ea typeface="HGMaruGothicMPRO" panose="020F0600000000000000" pitchFamily="34" charset="-128"/>
                          <a:cs typeface="A-OTF Shin Maru Go Pro"/>
                        </a:rPr>
                        <a:t>の３分の２</a:t>
                      </a:r>
                      <a:r>
                        <a:rPr sz="1600" spc="0" dirty="0" err="1">
                          <a:solidFill>
                            <a:schemeClr val="tx1"/>
                          </a:solidFill>
                          <a:latin typeface="HGMaruGothicMPRO" panose="020F0600000000000000" pitchFamily="34" charset="-128"/>
                          <a:ea typeface="HGMaruGothicMPRO" panose="020F0600000000000000" pitchFamily="34" charset="-128"/>
                          <a:cs typeface="A-OTF Shin Maru Go Pro"/>
                        </a:rPr>
                        <a:t>相当額を支給</a:t>
                      </a:r>
                      <a:r>
                        <a:rPr lang="ja-JP" altLang="en-US" sz="1600" spc="0" dirty="0">
                          <a:solidFill>
                            <a:schemeClr val="tx1"/>
                          </a:solidFill>
                          <a:latin typeface="HGMaruGothicMPRO" panose="020F0600000000000000" pitchFamily="34" charset="-128"/>
                          <a:ea typeface="HGMaruGothicMPRO" panose="020F0600000000000000" pitchFamily="34" charset="-128"/>
                          <a:cs typeface="A-OTF Shin Maru Go Pro"/>
                        </a:rPr>
                        <a:t>。</a:t>
                      </a:r>
                      <a:endParaRPr sz="1600" spc="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0" marR="0" marT="0" marB="0" anchor="ctr">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3"/>
                  </a:ext>
                </a:extLst>
              </a:tr>
              <a:tr h="706813">
                <a:tc>
                  <a:txBody>
                    <a:bodyPr/>
                    <a:lstStyle/>
                    <a:p>
                      <a:pPr marL="0" algn="ctr">
                        <a:lnSpc>
                          <a:spcPct val="100000"/>
                        </a:lnSpc>
                        <a:spcBef>
                          <a:spcPts val="0"/>
                        </a:spcBef>
                      </a:pP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高額療養費</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0" marB="0" anchor="ctr">
                    <a:lnL w="190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a:txBody>
                    <a:bodyPr/>
                    <a:lstStyle/>
                    <a:p>
                      <a:pPr marL="248920">
                        <a:lnSpc>
                          <a:spcPct val="100000"/>
                        </a:lnSpc>
                        <a:spcBef>
                          <a:spcPts val="0"/>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１か月の医療費が高額となったとき、一定の自己負担限度額</a:t>
                      </a:r>
                      <a:endParaRPr sz="1600" spc="0" dirty="0">
                        <a:latin typeface="HGMaruGothicMPRO" panose="020F0600000000000000" pitchFamily="34" charset="-128"/>
                        <a:ea typeface="HGMaruGothicMPRO" panose="020F0600000000000000" pitchFamily="34" charset="-128"/>
                        <a:cs typeface="A-OTF Shin Maru Go Pro"/>
                      </a:endParaRPr>
                    </a:p>
                    <a:p>
                      <a:pPr marL="138430">
                        <a:lnSpc>
                          <a:spcPct val="100000"/>
                        </a:lnSpc>
                        <a:spcBef>
                          <a:spcPts val="0"/>
                        </a:spcBef>
                      </a:pPr>
                      <a:r>
                        <a:rPr lang="en-US" sz="1600" spc="0"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1600" spc="0" dirty="0">
                          <a:solidFill>
                            <a:srgbClr val="231F20"/>
                          </a:solidFill>
                          <a:latin typeface="HGMaruGothicMPRO" panose="020F0600000000000000" pitchFamily="34" charset="-128"/>
                          <a:ea typeface="HGMaruGothicMPRO" panose="020F0600000000000000" pitchFamily="34" charset="-128"/>
                          <a:cs typeface="A-OTF Shin Maru Go Pro"/>
                        </a:rPr>
                        <a:t>年齢や</a:t>
                      </a: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収入によって異なる</a:t>
                      </a:r>
                      <a:r>
                        <a:rPr lang="en-US" sz="1600" spc="0" dirty="0">
                          <a:solidFill>
                            <a:srgbClr val="231F20"/>
                          </a:solidFill>
                          <a:latin typeface="HGMaruGothicMPRO" panose="020F0600000000000000" pitchFamily="34" charset="-128"/>
                          <a:ea typeface="HGMaruGothicMPRO" panose="020F0600000000000000" pitchFamily="34" charset="-128"/>
                          <a:cs typeface="A-OTF Shin Maru Go Pro"/>
                        </a:rPr>
                        <a:t>)</a:t>
                      </a:r>
                      <a:r>
                        <a:rPr sz="1600" spc="0" dirty="0">
                          <a:solidFill>
                            <a:srgbClr val="231F20"/>
                          </a:solidFill>
                          <a:latin typeface="HGMaruGothicMPRO" panose="020F0600000000000000" pitchFamily="34" charset="-128"/>
                          <a:ea typeface="HGMaruGothicMPRO" panose="020F0600000000000000" pitchFamily="34" charset="-128"/>
                          <a:cs typeface="A-OTF Shin Maru Go Pro"/>
                        </a:rPr>
                        <a:t>を超えた額が支給される。</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0" marB="0" anchor="ctr">
                    <a:lnL w="6350">
                      <a:solidFill>
                        <a:srgbClr val="231F20"/>
                      </a:solidFill>
                      <a:prstDash val="solid"/>
                    </a:lnL>
                    <a:lnR w="19050">
                      <a:solidFill>
                        <a:srgbClr val="231F20"/>
                      </a:solidFill>
                      <a:prstDash val="solid"/>
                    </a:lnR>
                    <a:lnT w="6350">
                      <a:solidFill>
                        <a:srgbClr val="231F20"/>
                      </a:solidFill>
                      <a:prstDash val="solid"/>
                    </a:lnT>
                    <a:lnB w="19050">
                      <a:solidFill>
                        <a:srgbClr val="231F20"/>
                      </a:solidFill>
                      <a:prstDash val="solid"/>
                    </a:lnB>
                    <a:solidFill>
                      <a:srgbClr val="FFFDE8"/>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60133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E3A9ED8-07DD-7844-AA48-4C231F22DC3A}"/>
              </a:ext>
            </a:extLst>
          </p:cNvPr>
          <p:cNvSpPr/>
          <p:nvPr/>
        </p:nvSpPr>
        <p:spPr>
          <a:xfrm>
            <a:off x="594847" y="869922"/>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3">
            <a:extLst>
              <a:ext uri="{FF2B5EF4-FFF2-40B4-BE49-F238E27FC236}">
                <a16:creationId xmlns:a16="http://schemas.microsoft.com/office/drawing/2014/main" id="{A2B115DA-BE42-FB45-850F-FD801845C533}"/>
              </a:ext>
            </a:extLst>
          </p:cNvPr>
          <p:cNvSpPr txBox="1">
            <a:spLocks/>
          </p:cNvSpPr>
          <p:nvPr/>
        </p:nvSpPr>
        <p:spPr>
          <a:xfrm>
            <a:off x="858947" y="989201"/>
            <a:ext cx="9183349"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950188"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心身を壊して会社を長期に休まなくてはいけなくなった場合</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378AE019-ED8A-5B4A-BD58-273AC4206771}"/>
              </a:ext>
            </a:extLst>
          </p:cNvPr>
          <p:cNvSpPr txBox="1"/>
          <p:nvPr/>
        </p:nvSpPr>
        <p:spPr>
          <a:xfrm>
            <a:off x="799430" y="1590709"/>
            <a:ext cx="9071123" cy="4722711"/>
          </a:xfrm>
          <a:prstGeom prst="rect">
            <a:avLst/>
          </a:prstGeom>
        </p:spPr>
        <p:txBody>
          <a:bodyPr vert="horz" wrap="square" lIns="0" tIns="11374" rIns="0" bIns="0" rtlCol="0">
            <a:spAutoFit/>
          </a:bodyPr>
          <a:lstStyle/>
          <a:p>
            <a:pPr marL="92187" marR="4789" lvl="0" indent="0" algn="l" defTabSz="862005" rtl="0" eaLnBrk="1" fontAlgn="auto" latinLnBrk="0" hangingPunct="1">
              <a:lnSpc>
                <a:spcPct val="123100"/>
              </a:lnSpc>
              <a:spcBef>
                <a:spcPts val="90"/>
              </a:spcBef>
              <a:spcAft>
                <a:spcPts val="0"/>
              </a:spcAft>
              <a:buClrTx/>
              <a:buSzTx/>
              <a:buFontTx/>
              <a:buNone/>
              <a:tabLst/>
              <a:defRPr/>
            </a:pPr>
            <a:r>
              <a:rPr kumimoji="1" sz="198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980"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心身を壊した原因が</a:t>
            </a:r>
            <a:r>
              <a:rPr kumimoji="1" lang="ja-JP" altLang="en-US" sz="198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業務</a:t>
            </a:r>
            <a:r>
              <a:rPr kumimoji="1" sz="1980"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であるならば</a:t>
            </a:r>
            <a:r>
              <a:rPr kumimoji="1" sz="1980"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、労災保険で休業補償給付が受けられます。それ以外の場合でも、健康保険の傷病手当金の保障があります</a:t>
            </a:r>
            <a:r>
              <a:rPr kumimoji="1" sz="198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98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0" marR="0" lvl="0" indent="0" algn="l" defTabSz="862005" rtl="0" eaLnBrk="1" fontAlgn="auto" latinLnBrk="0" hangingPunct="1">
              <a:lnSpc>
                <a:spcPct val="100000"/>
              </a:lnSpc>
              <a:spcBef>
                <a:spcPts val="33"/>
              </a:spcBef>
              <a:spcAft>
                <a:spcPts val="0"/>
              </a:spcAft>
              <a:buClrTx/>
              <a:buSzTx/>
              <a:buFontTx/>
              <a:buNone/>
              <a:tabLst/>
              <a:defRPr/>
            </a:pPr>
            <a:endParaRPr kumimoji="1" sz="231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Times New Roman"/>
            </a:endParaRPr>
          </a:p>
          <a:p>
            <a:pPr marL="92187" marR="0" lvl="0" indent="0" algn="l" defTabSz="862005" rtl="0" eaLnBrk="1" fontAlgn="auto" latinLnBrk="0" hangingPunct="1">
              <a:lnSpc>
                <a:spcPct val="100000"/>
              </a:lnSpc>
              <a:spcBef>
                <a:spcPts val="0"/>
              </a:spcBef>
              <a:spcAft>
                <a:spcPts val="0"/>
              </a:spcAft>
              <a:buClrTx/>
              <a:buSzTx/>
              <a:buFontTx/>
              <a:buNone/>
              <a:tabLst/>
              <a:defRPr/>
            </a:pPr>
            <a:r>
              <a:rPr kumimoji="1" sz="1838"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傷病手当金が支給される条件</a:t>
            </a:r>
            <a:endParaRPr kumimoji="1" sz="183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92187" marR="0" lvl="0" indent="0" algn="l" defTabSz="862005" rtl="0" eaLnBrk="1" fontAlgn="auto" latinLnBrk="0" hangingPunct="1">
              <a:lnSpc>
                <a:spcPct val="100000"/>
              </a:lnSpc>
              <a:spcBef>
                <a:spcPts val="1527"/>
              </a:spcBef>
              <a:spcAft>
                <a:spcPts val="0"/>
              </a:spcAft>
              <a:buClrTx/>
              <a:buSzTx/>
              <a:buFontTx/>
              <a:buNone/>
              <a:tabLst/>
              <a:defRPr/>
            </a:pPr>
            <a:r>
              <a:rPr kumimoji="1"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傷病手当金は、次の</a:t>
            </a:r>
            <a:r>
              <a:rPr kumimoji="1" lang="en-US" altLang="ja-JP"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1</a:t>
            </a:r>
            <a:r>
              <a:rPr kumimoji="1" lang="en-US" altLang="ja-JP"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から</a:t>
            </a:r>
            <a:r>
              <a:rPr kumimoji="1" lang="en-US" altLang="ja-JP"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4</a:t>
            </a:r>
            <a:r>
              <a:rPr kumimoji="1" lang="en-US" altLang="ja-JP"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744"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の条件を</a:t>
            </a:r>
            <a:r>
              <a:rPr kumimoji="1" lang="ja-JP" altLang="en-US"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全</a:t>
            </a:r>
            <a:r>
              <a:rPr kumimoji="1" sz="1744"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て満たしたときに支給されます</a:t>
            </a:r>
            <a:r>
              <a:rPr kumimoji="1" sz="1744"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0" marR="0" lvl="0" indent="0" algn="l" defTabSz="862005" rtl="0" eaLnBrk="1" fontAlgn="auto" latinLnBrk="0" hangingPunct="1">
              <a:lnSpc>
                <a:spcPct val="100000"/>
              </a:lnSpc>
              <a:spcBef>
                <a:spcPts val="38"/>
              </a:spcBef>
              <a:spcAft>
                <a:spcPts val="0"/>
              </a:spcAft>
              <a:buClrTx/>
              <a:buSzTx/>
              <a:buFontTx/>
              <a:buNone/>
              <a:tabLst/>
              <a:defRPr/>
            </a:pPr>
            <a:endParaRPr kumimoji="1" sz="2215"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Times New Roman"/>
            </a:endParaRPr>
          </a:p>
          <a:p>
            <a:pPr marL="11972" marR="0" lvl="0" indent="0" algn="l" defTabSz="862005" rtl="0" eaLnBrk="1" fontAlgn="auto" latinLnBrk="0" hangingPunct="1">
              <a:lnSpc>
                <a:spcPct val="100000"/>
              </a:lnSpc>
              <a:spcBef>
                <a:spcPts val="0"/>
              </a:spcBef>
              <a:spcAft>
                <a:spcPts val="0"/>
              </a:spcAft>
              <a:buClrTx/>
              <a:buSzTx/>
              <a:buFontTx/>
              <a:buNone/>
              <a:tabLst/>
              <a:defRPr/>
            </a:pPr>
            <a:r>
              <a:rPr kumimoji="1" lang="en-US"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a:t>
            </a:r>
            <a:r>
              <a:rPr kumimoji="1"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1</a:t>
            </a:r>
            <a:r>
              <a:rPr kumimoji="1" lang="en-US"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a:t>
            </a:r>
            <a:r>
              <a:rPr kumimoji="1"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業務外の事由による病気やケガの療養のための休業</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92187" marR="0" lvl="0" indent="0" algn="l" defTabSz="862005" rtl="0" eaLnBrk="1" fontAlgn="auto" latinLnBrk="0" hangingPunct="1">
              <a:lnSpc>
                <a:spcPct val="100000"/>
              </a:lnSpc>
              <a:spcBef>
                <a:spcPts val="245"/>
              </a:spcBef>
              <a:spcAft>
                <a:spcPts val="0"/>
              </a:spcAft>
              <a:buClrTx/>
              <a:buSzTx/>
              <a:buFontTx/>
              <a:buNone/>
              <a:tabLst/>
              <a:defRPr/>
            </a:pPr>
            <a:r>
              <a:rPr kumimoji="1"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であること</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369944" marR="3084660" lvl="0" indent="6585" algn="just" defTabSz="862005" rtl="0" eaLnBrk="1" fontAlgn="auto" latinLnBrk="0" hangingPunct="1">
              <a:lnSpc>
                <a:spcPct val="129099"/>
              </a:lnSpc>
              <a:spcBef>
                <a:spcPts val="1569"/>
              </a:spcBef>
              <a:spcAft>
                <a:spcPts val="0"/>
              </a:spcAft>
              <a:buClrTx/>
              <a:buSzTx/>
              <a:buFontTx/>
              <a:buNone/>
              <a:tabLst/>
              <a:defRPr/>
            </a:pP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健康保険給付として受ける療養に限らず、自費で診療を受けた 場合でも、仕事に就くことができないことについての証明があるときは支給対象となります。また、自宅療養の期間についても支給対象となります。ただし、業務上・通勤災害によるもの</a:t>
            </a:r>
            <a:r>
              <a:rPr kumimoji="1" lang="en-US"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労災保険の給付対象</a:t>
            </a:r>
            <a:r>
              <a:rPr kumimoji="1" lang="en-US"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や病気と見なされないもの</a:t>
            </a:r>
            <a:r>
              <a:rPr kumimoji="1" lang="en-US"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美容整形など</a:t>
            </a:r>
            <a:r>
              <a:rPr kumimoji="1" lang="en-US"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は支給対象外です。</a:t>
            </a:r>
            <a:endParaRPr kumimoji="1"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6" name="object 6">
            <a:extLst>
              <a:ext uri="{FF2B5EF4-FFF2-40B4-BE49-F238E27FC236}">
                <a16:creationId xmlns:a16="http://schemas.microsoft.com/office/drawing/2014/main" id="{90883E63-3F67-5843-8894-56A5A4B9C6AE}"/>
              </a:ext>
            </a:extLst>
          </p:cNvPr>
          <p:cNvSpPr/>
          <p:nvPr/>
        </p:nvSpPr>
        <p:spPr>
          <a:xfrm>
            <a:off x="7124876" y="4484443"/>
            <a:ext cx="2745676" cy="2315836"/>
          </a:xfrm>
          <a:prstGeom prst="rect">
            <a:avLst/>
          </a:prstGeom>
          <a:blipFill>
            <a:blip r:embed="rId2" cstate="print"/>
            <a:stretch>
              <a:fillRect/>
            </a:stretch>
          </a:blipFill>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9" name="テキスト ボックス 8"/>
          <p:cNvSpPr txBox="1"/>
          <p:nvPr/>
        </p:nvSpPr>
        <p:spPr>
          <a:xfrm>
            <a:off x="9444957" y="401298"/>
            <a:ext cx="689612" cy="266355"/>
          </a:xfrm>
          <a:prstGeom prst="rect">
            <a:avLst/>
          </a:prstGeom>
          <a:noFill/>
        </p:spPr>
        <p:txBody>
          <a:bodyPr wrap="none" rtlCol="0">
            <a:spAutoFit/>
          </a:bodyPr>
          <a:lstStyle/>
          <a:p>
            <a:pPr marL="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0"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36</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Tree>
    <p:extLst>
      <p:ext uri="{BB962C8B-B14F-4D97-AF65-F5344CB8AC3E}">
        <p14:creationId xmlns:p14="http://schemas.microsoft.com/office/powerpoint/2010/main" val="2910205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1A1BD0E-EB45-FA45-A9FA-2C7ECF74884C}"/>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3">
            <a:extLst>
              <a:ext uri="{FF2B5EF4-FFF2-40B4-BE49-F238E27FC236}">
                <a16:creationId xmlns:a16="http://schemas.microsoft.com/office/drawing/2014/main" id="{6D22246A-BDD2-3348-BC9C-3782E562C164}"/>
              </a:ext>
            </a:extLst>
          </p:cNvPr>
          <p:cNvSpPr txBox="1">
            <a:spLocks/>
          </p:cNvSpPr>
          <p:nvPr/>
        </p:nvSpPr>
        <p:spPr>
          <a:xfrm>
            <a:off x="858945" y="989200"/>
            <a:ext cx="8267483"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950188"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心身を壊して会社を長期に休まなくてはいけなくなった場合</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A3D86BDD-4EAB-B043-AE42-04CC76C939EB}"/>
              </a:ext>
            </a:extLst>
          </p:cNvPr>
          <p:cNvSpPr txBox="1"/>
          <p:nvPr/>
        </p:nvSpPr>
        <p:spPr>
          <a:xfrm>
            <a:off x="1161421" y="5359970"/>
            <a:ext cx="3282044" cy="1466179"/>
          </a:xfrm>
          <a:prstGeom prst="rect">
            <a:avLst/>
          </a:prstGeom>
        </p:spPr>
        <p:txBody>
          <a:bodyPr vert="horz" wrap="square" lIns="0" tIns="11374" rIns="0" bIns="0" rtlCol="0">
            <a:spAutoFit/>
          </a:bodyPr>
          <a:lstStyle/>
          <a:p>
            <a:pPr marL="11972" marR="4789" lvl="0" indent="2993" algn="just" defTabSz="862005" rtl="0" eaLnBrk="1" fontAlgn="auto" latinLnBrk="0" hangingPunct="1">
              <a:lnSpc>
                <a:spcPct val="129099"/>
              </a:lnSpc>
              <a:spcBef>
                <a:spcPts val="90"/>
              </a:spcBef>
              <a:spcAft>
                <a:spcPts val="0"/>
              </a:spcAft>
              <a:buClrTx/>
              <a:buSzTx/>
              <a:buFontTx/>
              <a:buNone/>
              <a:tabLst/>
              <a:defRPr/>
            </a:pP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待期3日間の考え方は会社を休んだ日が連続して3日間なければ成立しません。連続して2日間会社を休んだ</a:t>
            </a:r>
            <a:r>
              <a:rPr kumimoji="1" lang="ja-JP" altLang="en-US"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後、</a:t>
            </a: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3日目に仕事を行った場合には</a:t>
            </a:r>
            <a:r>
              <a:rPr kumimoji="1" sz="1508" b="0" i="0" u="none" strike="noStrike" kern="1200" cap="none" spc="-1131"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「待期3日間」は成立しません。</a:t>
            </a:r>
            <a:endParaRPr kumimoji="1"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6" name="object 6">
            <a:extLst>
              <a:ext uri="{FF2B5EF4-FFF2-40B4-BE49-F238E27FC236}">
                <a16:creationId xmlns:a16="http://schemas.microsoft.com/office/drawing/2014/main" id="{D63D5F08-7CC1-0042-84D8-C6208F05CF06}"/>
              </a:ext>
            </a:extLst>
          </p:cNvPr>
          <p:cNvSpPr txBox="1"/>
          <p:nvPr/>
        </p:nvSpPr>
        <p:spPr>
          <a:xfrm>
            <a:off x="1176869" y="4967772"/>
            <a:ext cx="3266596" cy="310114"/>
          </a:xfrm>
          <a:prstGeom prst="rect">
            <a:avLst/>
          </a:prstGeom>
          <a:solidFill>
            <a:srgbClr val="FED5B2"/>
          </a:solidFill>
        </p:spPr>
        <p:txBody>
          <a:bodyPr vert="horz" wrap="square" lIns="0" tIns="41304" rIns="0" bIns="0" rtlCol="0">
            <a:spAutoFit/>
          </a:bodyPr>
          <a:lstStyle/>
          <a:p>
            <a:pPr marL="457341" marR="0" lvl="0" indent="0" algn="l" defTabSz="862005" rtl="0" eaLnBrk="1" fontAlgn="auto" latinLnBrk="0" hangingPunct="1">
              <a:lnSpc>
                <a:spcPct val="100000"/>
              </a:lnSpc>
              <a:spcBef>
                <a:spcPts val="325"/>
              </a:spcBef>
              <a:spcAft>
                <a:spcPts val="0"/>
              </a:spcAft>
              <a:buClrTx/>
              <a:buSzTx/>
              <a:buFontTx/>
              <a:buNone/>
              <a:tabLst/>
              <a:defRPr/>
            </a:pPr>
            <a:r>
              <a:rPr kumimoji="1"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DeBold"/>
              </a:rPr>
              <a:t>「待期3日間」の考え方</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43" name="object 43">
            <a:extLst>
              <a:ext uri="{FF2B5EF4-FFF2-40B4-BE49-F238E27FC236}">
                <a16:creationId xmlns:a16="http://schemas.microsoft.com/office/drawing/2014/main" id="{BB746204-E0C9-0E4B-A302-40EAC7FD8588}"/>
              </a:ext>
            </a:extLst>
          </p:cNvPr>
          <p:cNvSpPr txBox="1"/>
          <p:nvPr/>
        </p:nvSpPr>
        <p:spPr>
          <a:xfrm>
            <a:off x="799431" y="1662673"/>
            <a:ext cx="9096635" cy="3026751"/>
          </a:xfrm>
          <a:prstGeom prst="rect">
            <a:avLst/>
          </a:prstGeom>
        </p:spPr>
        <p:txBody>
          <a:bodyPr vert="horz" wrap="square" lIns="0" tIns="13169" rIns="0" bIns="0" rtlCol="0">
            <a:spAutoFit/>
          </a:bodyPr>
          <a:lstStyle/>
          <a:p>
            <a:pPr marL="11972" marR="0" lvl="0" indent="0" algn="l" defTabSz="862005" rtl="0" eaLnBrk="1" fontAlgn="auto" latinLnBrk="0" hangingPunct="1">
              <a:lnSpc>
                <a:spcPct val="100000"/>
              </a:lnSpc>
              <a:spcBef>
                <a:spcPts val="104"/>
              </a:spcBef>
              <a:spcAft>
                <a:spcPts val="0"/>
              </a:spcAft>
              <a:buClrTx/>
              <a:buSzTx/>
              <a:buFontTx/>
              <a:buNone/>
              <a:tabLst/>
              <a:defRPr/>
            </a:pPr>
            <a:r>
              <a:rPr kumimoji="1" lang="en-US" altLang="ja-JP"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a:t>
            </a:r>
            <a:r>
              <a:rPr kumimoji="1"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2</a:t>
            </a:r>
            <a:r>
              <a:rPr kumimoji="1" lang="en-US" altLang="ja-JP"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a:t>
            </a:r>
            <a:r>
              <a:rPr kumimoji="1"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仕事に就くことができないこと</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377127" marR="8381" lvl="0" indent="0" algn="just" defTabSz="862005" rtl="0" eaLnBrk="1" fontAlgn="auto" latinLnBrk="0" hangingPunct="1">
              <a:lnSpc>
                <a:spcPct val="129099"/>
              </a:lnSpc>
              <a:spcBef>
                <a:spcPts val="683"/>
              </a:spcBef>
              <a:spcAft>
                <a:spcPts val="0"/>
              </a:spcAft>
              <a:buClrTx/>
              <a:buSzTx/>
              <a:buFontTx/>
              <a:buNone/>
              <a:tabLst/>
              <a:defRPr/>
            </a:pP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仕事に就くことができない状態の判定は、療養担当者の意見等を基に、被保険者の仕事の内容を考慮して判断されます。</a:t>
            </a:r>
            <a:endParaRPr kumimoji="1"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11972" marR="0" lvl="0" indent="0" algn="l" defTabSz="862005" rtl="0" eaLnBrk="1" fontAlgn="auto" latinLnBrk="0" hangingPunct="1">
              <a:lnSpc>
                <a:spcPct val="100000"/>
              </a:lnSpc>
              <a:spcBef>
                <a:spcPts val="1716"/>
              </a:spcBef>
              <a:spcAft>
                <a:spcPts val="0"/>
              </a:spcAft>
              <a:buClrTx/>
              <a:buSzTx/>
              <a:buFontTx/>
              <a:buNone/>
              <a:tabLst/>
              <a:defRPr/>
            </a:pPr>
            <a:r>
              <a:rPr kumimoji="1" lang="en-US" altLang="ja-JP"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a:t>
            </a:r>
            <a:r>
              <a:rPr kumimoji="1"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3</a:t>
            </a:r>
            <a:r>
              <a:rPr kumimoji="1" lang="en-US" altLang="ja-JP"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a:t>
            </a:r>
            <a:r>
              <a:rPr kumimoji="1"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連続する3日間を含み4日以上仕事に就けなかったこと</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373535" marR="4789" lvl="0" indent="2993" algn="just" defTabSz="862005" rtl="0" eaLnBrk="1" fontAlgn="auto" latinLnBrk="0" hangingPunct="1">
              <a:lnSpc>
                <a:spcPct val="129099"/>
              </a:lnSpc>
              <a:spcBef>
                <a:spcPts val="866"/>
              </a:spcBef>
              <a:spcAft>
                <a:spcPts val="0"/>
              </a:spcAft>
              <a:buClrTx/>
              <a:buSzTx/>
              <a:buFontTx/>
              <a:buNone/>
              <a:tabLst/>
              <a:defRPr/>
            </a:pP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業務外の事由による病気やケガの療養のため仕事を休んだ日から連続して3日間</a:t>
            </a:r>
            <a:r>
              <a:rPr kumimoji="1" lang="en-US" altLang="ja-JP"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待期</a:t>
            </a:r>
            <a:r>
              <a:rPr kumimoji="1" lang="en-US" altLang="ja-JP"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の後、4日目以降の仕事に就けなかった日に対して</a:t>
            </a:r>
            <a:r>
              <a:rPr kumimoji="1" lang="ja-JP" altLang="en-US"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（支給開始日から通算して１年６か月に達する日まで）</a:t>
            </a: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支給されます。待期には、有給休暇、土日・祝日等の公休日も含まれるため、給与の支払いがあったかどうかは関係ありません。また、就労時間中に業務外の事由で発生した病気やケガについて仕事に就くことができない状態となった場合には、その日を待期の初日として起算されます。</a:t>
            </a:r>
            <a:endParaRPr kumimoji="1" sz="127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pple SD Gothic Neo"/>
            </a:endParaRPr>
          </a:p>
        </p:txBody>
      </p:sp>
      <p:sp>
        <p:nvSpPr>
          <p:cNvPr id="56" name="object 43">
            <a:extLst>
              <a:ext uri="{FF2B5EF4-FFF2-40B4-BE49-F238E27FC236}">
                <a16:creationId xmlns:a16="http://schemas.microsoft.com/office/drawing/2014/main" id="{6C58E4FB-035E-F247-9599-C1C693E77067}"/>
              </a:ext>
            </a:extLst>
          </p:cNvPr>
          <p:cNvSpPr txBox="1"/>
          <p:nvPr/>
        </p:nvSpPr>
        <p:spPr>
          <a:xfrm>
            <a:off x="807381" y="4781706"/>
            <a:ext cx="9016810" cy="209185"/>
          </a:xfrm>
          <a:prstGeom prst="rect">
            <a:avLst/>
          </a:prstGeom>
        </p:spPr>
        <p:txBody>
          <a:bodyPr vert="horz" wrap="square" lIns="0" tIns="13169" rIns="0" bIns="0" rtlCol="0">
            <a:spAutoFit/>
          </a:bodyPr>
          <a:lstStyle/>
          <a:p>
            <a:pPr marL="4206464" marR="0" lvl="0" indent="-114934" algn="l" defTabSz="862005" rtl="0" eaLnBrk="1" fontAlgn="auto" latinLnBrk="0" hangingPunct="1">
              <a:lnSpc>
                <a:spcPct val="100000"/>
              </a:lnSpc>
              <a:spcBef>
                <a:spcPts val="250"/>
              </a:spcBef>
              <a:spcAft>
                <a:spcPts val="0"/>
              </a:spcAft>
              <a:buClr>
                <a:srgbClr val="00AEEF"/>
              </a:buClr>
              <a:buSzPct val="62962"/>
              <a:buFontTx/>
              <a:buChar char="●"/>
              <a:tabLst>
                <a:tab pos="4207063" algn="l"/>
              </a:tabLst>
              <a:defRPr/>
            </a:pPr>
            <a:r>
              <a:rPr kumimoji="1" sz="1273"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pple SD Gothic Neo"/>
              </a:rPr>
              <a:t>「待期3日間」の考え方</a:t>
            </a:r>
            <a:endParaRPr kumimoji="1" sz="1273"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pple SD Gothic Neo"/>
            </a:endParaRPr>
          </a:p>
        </p:txBody>
      </p:sp>
      <p:pic>
        <p:nvPicPr>
          <p:cNvPr id="59" name="図 58">
            <a:extLst>
              <a:ext uri="{FF2B5EF4-FFF2-40B4-BE49-F238E27FC236}">
                <a16:creationId xmlns:a16="http://schemas.microsoft.com/office/drawing/2014/main" id="{19D89294-5388-C542-8B9C-8A6EF50FA2E3}"/>
              </a:ext>
            </a:extLst>
          </p:cNvPr>
          <p:cNvPicPr>
            <a:picLocks noChangeAspect="1"/>
          </p:cNvPicPr>
          <p:nvPr/>
        </p:nvPicPr>
        <p:blipFill>
          <a:blip r:embed="rId2">
            <a:alphaModFix/>
          </a:blip>
          <a:stretch>
            <a:fillRect/>
          </a:stretch>
        </p:blipFill>
        <p:spPr>
          <a:xfrm>
            <a:off x="4839279" y="5032738"/>
            <a:ext cx="4949279" cy="1898780"/>
          </a:xfrm>
          <a:prstGeom prst="rect">
            <a:avLst/>
          </a:prstGeom>
        </p:spPr>
      </p:pic>
      <p:sp>
        <p:nvSpPr>
          <p:cNvPr id="12" name="テキスト ボックス 11"/>
          <p:cNvSpPr txBox="1"/>
          <p:nvPr/>
        </p:nvSpPr>
        <p:spPr>
          <a:xfrm>
            <a:off x="9444957" y="401298"/>
            <a:ext cx="689612" cy="266355"/>
          </a:xfrm>
          <a:prstGeom prst="rect">
            <a:avLst/>
          </a:prstGeom>
          <a:noFill/>
        </p:spPr>
        <p:txBody>
          <a:bodyPr wrap="none" rtlCol="0">
            <a:spAutoFit/>
          </a:bodyPr>
          <a:lstStyle/>
          <a:p>
            <a:pPr marL="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3"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37</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Tree>
    <p:extLst>
      <p:ext uri="{BB962C8B-B14F-4D97-AF65-F5344CB8AC3E}">
        <p14:creationId xmlns:p14="http://schemas.microsoft.com/office/powerpoint/2010/main" val="1238970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0026AA1-CC7D-4148-A545-82EA03FBDD8C}"/>
              </a:ext>
            </a:extLst>
          </p:cNvPr>
          <p:cNvSpPr txBox="1"/>
          <p:nvPr/>
        </p:nvSpPr>
        <p:spPr>
          <a:xfrm>
            <a:off x="799429" y="1550929"/>
            <a:ext cx="9298296" cy="2559187"/>
          </a:xfrm>
          <a:prstGeom prst="rect">
            <a:avLst/>
          </a:prstGeom>
        </p:spPr>
        <p:txBody>
          <a:bodyPr vert="horz" wrap="square" lIns="0" tIns="13169" rIns="0" bIns="0" rtlCol="0">
            <a:spAutoFit/>
          </a:bodyPr>
          <a:lstStyle/>
          <a:p>
            <a:pPr marL="11972" marR="0" lvl="0" indent="0" algn="l" defTabSz="862005" rtl="0" eaLnBrk="1" fontAlgn="auto" latinLnBrk="0" hangingPunct="1">
              <a:lnSpc>
                <a:spcPct val="100000"/>
              </a:lnSpc>
              <a:spcBef>
                <a:spcPts val="104"/>
              </a:spcBef>
              <a:spcAft>
                <a:spcPts val="0"/>
              </a:spcAft>
              <a:buClrTx/>
              <a:buSzTx/>
              <a:buFontTx/>
              <a:buNone/>
              <a:tabLst/>
              <a:defRPr/>
            </a:pPr>
            <a:r>
              <a:rPr kumimoji="1" lang="en-US" altLang="ja-JP"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a:t>
            </a:r>
            <a:r>
              <a:rPr kumimoji="1"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4</a:t>
            </a:r>
            <a:r>
              <a:rPr kumimoji="1" lang="en-US" altLang="ja-JP"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a:t>
            </a:r>
            <a:r>
              <a:rPr kumimoji="1"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休業した期間について給与の支払いがないこと</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377127" marR="7782" lvl="0" indent="0" algn="just" defTabSz="862005" rtl="0" eaLnBrk="1" fontAlgn="auto" latinLnBrk="0" hangingPunct="1">
              <a:lnSpc>
                <a:spcPct val="100000"/>
              </a:lnSpc>
              <a:spcBef>
                <a:spcPts val="566"/>
              </a:spcBef>
              <a:spcAft>
                <a:spcPts val="0"/>
              </a:spcAft>
              <a:buClrTx/>
              <a:buSzTx/>
              <a:buFontTx/>
              <a:buNone/>
              <a:tabLst/>
              <a:defRPr/>
            </a:pP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業務外の事由による病気やケガで休業している期間について生活保障を行う制度のため、給与が支払われている間は、傷病手当金は支給されません。ただし、給与の支払いがあっても、傷病手当金の額よりも少ない場合は、その差額が支給されます。</a:t>
            </a:r>
            <a:endParaRPr kumimoji="1"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92187" marR="0" lvl="0" indent="0" algn="l" defTabSz="862005" rtl="0" eaLnBrk="1" fontAlgn="auto" latinLnBrk="0" hangingPunct="1">
              <a:lnSpc>
                <a:spcPct val="100000"/>
              </a:lnSpc>
              <a:spcBef>
                <a:spcPts val="1197"/>
              </a:spcBef>
              <a:spcAft>
                <a:spcPts val="0"/>
              </a:spcAft>
              <a:buClrTx/>
              <a:buSzTx/>
              <a:buFontTx/>
              <a:buNone/>
              <a:tabLst/>
              <a:defRPr/>
            </a:pPr>
            <a:r>
              <a:rPr kumimoji="1"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傷病手当金が支給される期間</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377127" marR="4789" lvl="0" indent="0" algn="just" defTabSz="862005" rtl="0" eaLnBrk="1" fontAlgn="auto" latinLnBrk="0" hangingPunct="1">
              <a:lnSpc>
                <a:spcPct val="100000"/>
              </a:lnSpc>
              <a:spcBef>
                <a:spcPts val="566"/>
              </a:spcBef>
              <a:spcAft>
                <a:spcPts val="0"/>
              </a:spcAft>
              <a:buClrTx/>
              <a:buSzTx/>
              <a:buFontTx/>
              <a:buNone/>
              <a:tabLst/>
              <a:defRPr/>
            </a:pP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508" b="0" i="0" u="none" strike="noStrike" kern="1200" cap="none" spc="0" normalizeH="0" baseline="0" noProof="0" dirty="0" err="1">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傷病手当金が支給される期間は、支給開始した日から</a:t>
            </a:r>
            <a:r>
              <a:rPr kumimoji="1" lang="ja-JP" altLang="en-US"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通算して</a:t>
            </a:r>
            <a:r>
              <a:rPr kumimoji="1"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1年6か月</a:t>
            </a:r>
            <a:r>
              <a:rPr kumimoji="1" lang="ja-JP" altLang="en-US"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に達する日までが対象となります。支給期間中に途中で就労するなど傷病手当金が支給されない期間がある場合には、当該支給期間の日数分について支給期間は減少しません。この改正は、令和４年１月１日から施行されています（なお、実質的には令和２年７月２日以降に支給開始された傷病手当金が対象です）。</a:t>
            </a:r>
          </a:p>
        </p:txBody>
      </p:sp>
      <p:sp>
        <p:nvSpPr>
          <p:cNvPr id="4" name="object 4">
            <a:extLst>
              <a:ext uri="{FF2B5EF4-FFF2-40B4-BE49-F238E27FC236}">
                <a16:creationId xmlns:a16="http://schemas.microsoft.com/office/drawing/2014/main" id="{3391A27A-49B3-A948-8FE4-A108E349101C}"/>
              </a:ext>
            </a:extLst>
          </p:cNvPr>
          <p:cNvSpPr txBox="1"/>
          <p:nvPr/>
        </p:nvSpPr>
        <p:spPr>
          <a:xfrm>
            <a:off x="913283" y="4421291"/>
            <a:ext cx="4234657" cy="590700"/>
          </a:xfrm>
          <a:prstGeom prst="rect">
            <a:avLst/>
          </a:prstGeom>
        </p:spPr>
        <p:txBody>
          <a:bodyPr vert="horz" wrap="square" lIns="0" tIns="13169" rIns="0" bIns="0" rtlCol="0">
            <a:spAutoFit/>
          </a:bodyPr>
          <a:lstStyle/>
          <a:p>
            <a:pPr marL="11972" marR="0" lvl="0" indent="0" algn="l" defTabSz="862005" rtl="0" eaLnBrk="1" fontAlgn="auto" latinLnBrk="0" hangingPunct="1">
              <a:lnSpc>
                <a:spcPct val="100000"/>
              </a:lnSpc>
              <a:spcBef>
                <a:spcPts val="104"/>
              </a:spcBef>
              <a:spcAft>
                <a:spcPts val="0"/>
              </a:spcAft>
              <a:buClrTx/>
              <a:buSzTx/>
              <a:buFontTx/>
              <a:buNone/>
              <a:tabLst/>
              <a:defRPr/>
            </a:pPr>
            <a:r>
              <a:rPr kumimoji="1"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傷病手当金の支給される額</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a:p>
            <a:pPr marL="296913" marR="0" lvl="0" indent="0" algn="l" defTabSz="862005" rtl="0" eaLnBrk="1" fontAlgn="auto" latinLnBrk="0" hangingPunct="1">
              <a:lnSpc>
                <a:spcPct val="100000"/>
              </a:lnSpc>
              <a:spcBef>
                <a:spcPts val="600"/>
              </a:spcBef>
              <a:spcAft>
                <a:spcPts val="0"/>
              </a:spcAft>
              <a:buClrTx/>
              <a:buSzTx/>
              <a:buFontTx/>
              <a:buNone/>
              <a:tabLst/>
              <a:defRPr/>
            </a:pPr>
            <a:r>
              <a:rPr kumimoji="1"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　</a:t>
            </a:r>
            <a:r>
              <a:rPr kumimoji="1" sz="1508"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概ね休業前の賃金の</a:t>
            </a:r>
            <a:r>
              <a:rPr kumimoji="1" lang="ja-JP" altLang="en-US" sz="1508"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３分の２</a:t>
            </a:r>
            <a:r>
              <a:rPr kumimoji="1" sz="1508"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相当額を支給</a:t>
            </a:r>
            <a:endParaRPr kumimoji="1" sz="150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5" name="object 5">
            <a:extLst>
              <a:ext uri="{FF2B5EF4-FFF2-40B4-BE49-F238E27FC236}">
                <a16:creationId xmlns:a16="http://schemas.microsoft.com/office/drawing/2014/main" id="{4A0762CF-AA97-2841-9610-BD60C68678CF}"/>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862005"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6" name="object 6">
            <a:extLst>
              <a:ext uri="{FF2B5EF4-FFF2-40B4-BE49-F238E27FC236}">
                <a16:creationId xmlns:a16="http://schemas.microsoft.com/office/drawing/2014/main" id="{F1D2FA14-B610-874D-B3D9-E6F0523C069E}"/>
              </a:ext>
            </a:extLst>
          </p:cNvPr>
          <p:cNvSpPr txBox="1">
            <a:spLocks/>
          </p:cNvSpPr>
          <p:nvPr/>
        </p:nvSpPr>
        <p:spPr>
          <a:xfrm>
            <a:off x="858944" y="989200"/>
            <a:ext cx="8893704"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950188"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心身を壊して会社を長期に休まなくてはいけなくなった場合</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11" name="テキスト ボックス 10"/>
          <p:cNvSpPr txBox="1"/>
          <p:nvPr/>
        </p:nvSpPr>
        <p:spPr>
          <a:xfrm>
            <a:off x="9444957" y="401298"/>
            <a:ext cx="689612" cy="266355"/>
          </a:xfrm>
          <a:prstGeom prst="rect">
            <a:avLst/>
          </a:prstGeom>
          <a:noFill/>
        </p:spPr>
        <p:txBody>
          <a:bodyPr wrap="none" rtlCol="0">
            <a:spAutoFit/>
          </a:bodyPr>
          <a:lstStyle/>
          <a:p>
            <a:pPr marL="0" marR="0" lvl="0" indent="0" algn="l" defTabSz="862005"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2"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862005"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38</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grpSp>
        <p:nvGrpSpPr>
          <p:cNvPr id="13" name="グループ化 12">
            <a:extLst>
              <a:ext uri="{FF2B5EF4-FFF2-40B4-BE49-F238E27FC236}">
                <a16:creationId xmlns:a16="http://schemas.microsoft.com/office/drawing/2014/main" id="{FB28C2FD-D07E-132C-2F85-48EF762A9953}"/>
              </a:ext>
            </a:extLst>
          </p:cNvPr>
          <p:cNvGrpSpPr/>
          <p:nvPr/>
        </p:nvGrpSpPr>
        <p:grpSpPr>
          <a:xfrm>
            <a:off x="5461349" y="4180955"/>
            <a:ext cx="4536911" cy="2689419"/>
            <a:chOff x="5468366" y="4205341"/>
            <a:chExt cx="4812741" cy="2852928"/>
          </a:xfrm>
        </p:grpSpPr>
        <p:pic>
          <p:nvPicPr>
            <p:cNvPr id="43" name="図 42">
              <a:extLst>
                <a:ext uri="{FF2B5EF4-FFF2-40B4-BE49-F238E27FC236}">
                  <a16:creationId xmlns:a16="http://schemas.microsoft.com/office/drawing/2014/main" id="{D05AAB89-4A7A-4D44-A669-561978278E54}"/>
                </a:ext>
              </a:extLst>
            </p:cNvPr>
            <p:cNvPicPr>
              <a:picLocks noChangeAspect="1"/>
            </p:cNvPicPr>
            <p:nvPr/>
          </p:nvPicPr>
          <p:blipFill>
            <a:blip r:embed="rId2">
              <a:alphaModFix/>
            </a:blip>
            <a:stretch>
              <a:fillRect/>
            </a:stretch>
          </p:blipFill>
          <p:spPr>
            <a:xfrm>
              <a:off x="5468366" y="4205341"/>
              <a:ext cx="4761484" cy="2852928"/>
            </a:xfrm>
            <a:prstGeom prst="rect">
              <a:avLst/>
            </a:prstGeom>
          </p:spPr>
        </p:pic>
        <p:sp>
          <p:nvSpPr>
            <p:cNvPr id="9" name="正方形/長方形 8">
              <a:extLst>
                <a:ext uri="{FF2B5EF4-FFF2-40B4-BE49-F238E27FC236}">
                  <a16:creationId xmlns:a16="http://schemas.microsoft.com/office/drawing/2014/main" id="{268846C5-4038-BC5D-1AF1-DD034CC86444}"/>
                </a:ext>
              </a:extLst>
            </p:cNvPr>
            <p:cNvSpPr/>
            <p:nvPr/>
          </p:nvSpPr>
          <p:spPr>
            <a:xfrm>
              <a:off x="9694166" y="4319240"/>
              <a:ext cx="586941" cy="988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97" b="0" i="0" u="none" strike="noStrike" kern="1200" cap="none" spc="0" normalizeH="0" baseline="0" noProof="0">
                <a:ln>
                  <a:noFill/>
                </a:ln>
                <a:solidFill>
                  <a:prstClr val="white"/>
                </a:solidFill>
                <a:effectLst/>
                <a:uLnTx/>
                <a:uFillTx/>
                <a:latin typeface="Verdana"/>
                <a:ea typeface="ＭＳ ゴシック" panose="020B0609070205080204" pitchFamily="49" charset="-128"/>
                <a:cs typeface="+mn-cs"/>
              </a:endParaRPr>
            </a:p>
          </p:txBody>
        </p:sp>
      </p:grpSp>
    </p:spTree>
    <p:extLst>
      <p:ext uri="{BB962C8B-B14F-4D97-AF65-F5344CB8AC3E}">
        <p14:creationId xmlns:p14="http://schemas.microsoft.com/office/powerpoint/2010/main" val="2226446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43899DA0-158E-814E-8782-BCF2730BAAC0}"/>
              </a:ext>
            </a:extLst>
          </p:cNvPr>
          <p:cNvSpPr/>
          <p:nvPr/>
        </p:nvSpPr>
        <p:spPr>
          <a:xfrm>
            <a:off x="594847" y="869919"/>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3" name="object 3">
            <a:extLst>
              <a:ext uri="{FF2B5EF4-FFF2-40B4-BE49-F238E27FC236}">
                <a16:creationId xmlns:a16="http://schemas.microsoft.com/office/drawing/2014/main" id="{E753A53F-DDAA-BF4D-A351-212136C2C440}"/>
              </a:ext>
            </a:extLst>
          </p:cNvPr>
          <p:cNvSpPr txBox="1">
            <a:spLocks/>
          </p:cNvSpPr>
          <p:nvPr/>
        </p:nvSpPr>
        <p:spPr>
          <a:xfrm>
            <a:off x="858944" y="989199"/>
            <a:ext cx="8790837"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1007943"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労働に関する相談先を押さえよう</a:t>
            </a:r>
            <a:r>
              <a:rPr kumimoji="1" lang="en-US" altLang="ja-JP"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(1)</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41712671-D2F6-6048-B57B-A7D7E0FF8E5B}"/>
              </a:ext>
            </a:extLst>
          </p:cNvPr>
          <p:cNvSpPr txBox="1"/>
          <p:nvPr/>
        </p:nvSpPr>
        <p:spPr>
          <a:xfrm>
            <a:off x="750840" y="1706733"/>
            <a:ext cx="9184347" cy="281704"/>
          </a:xfrm>
          <a:prstGeom prst="rect">
            <a:avLst/>
          </a:prstGeom>
        </p:spPr>
        <p:txBody>
          <a:bodyPr vert="horz" wrap="square" lIns="0" tIns="13169" rIns="0" bIns="0" rtlCol="0">
            <a:spAutoFit/>
          </a:bodyPr>
          <a:lstStyle/>
          <a:p>
            <a:pPr marL="11972" marR="0" lvl="0" indent="0" algn="l" defTabSz="914400" rtl="0" eaLnBrk="1" fontAlgn="auto" latinLnBrk="0" hangingPunct="1">
              <a:lnSpc>
                <a:spcPct val="100000"/>
              </a:lnSpc>
              <a:spcBef>
                <a:spcPts val="104"/>
              </a:spcBef>
              <a:spcAft>
                <a:spcPts val="0"/>
              </a:spcAft>
              <a:buClrTx/>
              <a:buSzTx/>
              <a:buFontTx/>
              <a:buNone/>
              <a:tabLst/>
              <a:defRPr/>
            </a:pPr>
            <a:r>
              <a:rPr kumimoji="1" lang="ja-JP" altLang="en-US" sz="1744" b="1" i="0" u="none" strike="noStrike" kern="1200" cap="none" spc="0" normalizeH="0" baseline="0" noProof="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a:t>
            </a:r>
            <a:r>
              <a:rPr kumimoji="1" sz="1744" b="1"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労働に関する悩みは</a:t>
            </a:r>
            <a:r>
              <a:rPr kumimoji="1" lang="ja-JP" altLang="en-US"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ひとりで</a:t>
            </a:r>
            <a:r>
              <a:rPr kumimoji="1" sz="1744" b="1"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抱え込まずに、身近な人や専門家に積極的に相談しよう</a:t>
            </a:r>
            <a:r>
              <a:rPr kumimoji="1" lang="ja-JP" altLang="en-US" sz="1744" b="1" i="0" u="none" strike="noStrike" kern="1200" cap="none" spc="0" normalizeH="0" baseline="0" noProof="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p:txBody>
      </p:sp>
      <p:graphicFrame>
        <p:nvGraphicFramePr>
          <p:cNvPr id="6" name="object 6">
            <a:extLst>
              <a:ext uri="{FF2B5EF4-FFF2-40B4-BE49-F238E27FC236}">
                <a16:creationId xmlns:a16="http://schemas.microsoft.com/office/drawing/2014/main" id="{F4D0AAFB-E334-BD4C-9C9C-516BBE58FBE5}"/>
              </a:ext>
            </a:extLst>
          </p:cNvPr>
          <p:cNvGraphicFramePr>
            <a:graphicFrameLocks noGrp="1"/>
          </p:cNvGraphicFramePr>
          <p:nvPr/>
        </p:nvGraphicFramePr>
        <p:xfrm>
          <a:off x="896266" y="2310351"/>
          <a:ext cx="8893497" cy="4379405"/>
        </p:xfrm>
        <a:graphic>
          <a:graphicData uri="http://schemas.openxmlformats.org/drawingml/2006/table">
            <a:tbl>
              <a:tblPr firstRow="1" bandRow="1">
                <a:tableStyleId>{2D5ABB26-0587-4C30-8999-92F81FD0307C}</a:tableStyleId>
              </a:tblPr>
              <a:tblGrid>
                <a:gridCol w="2964898">
                  <a:extLst>
                    <a:ext uri="{9D8B030D-6E8A-4147-A177-3AD203B41FA5}">
                      <a16:colId xmlns:a16="http://schemas.microsoft.com/office/drawing/2014/main" val="20000"/>
                    </a:ext>
                  </a:extLst>
                </a:gridCol>
                <a:gridCol w="5928599">
                  <a:extLst>
                    <a:ext uri="{9D8B030D-6E8A-4147-A177-3AD203B41FA5}">
                      <a16:colId xmlns:a16="http://schemas.microsoft.com/office/drawing/2014/main" val="20001"/>
                    </a:ext>
                  </a:extLst>
                </a:gridCol>
              </a:tblGrid>
              <a:tr h="481878">
                <a:tc gridSpan="2">
                  <a:txBody>
                    <a:bodyPr/>
                    <a:lstStyle/>
                    <a:p>
                      <a:pPr marL="188595">
                        <a:lnSpc>
                          <a:spcPct val="100000"/>
                        </a:lnSpc>
                        <a:spcBef>
                          <a:spcPts val="770"/>
                        </a:spcBef>
                      </a:pPr>
                      <a:r>
                        <a:rPr sz="1800" b="1" spc="0" dirty="0">
                          <a:solidFill>
                            <a:srgbClr val="FFFFFF"/>
                          </a:solidFill>
                          <a:latin typeface="HGMaruGothicMPRO" panose="020F0600000000000000" pitchFamily="34" charset="-128"/>
                          <a:ea typeface="HGMaruGothicMPRO" panose="020F0600000000000000" pitchFamily="34" charset="-128"/>
                          <a:cs typeface="ShinMGoPro-DeBold"/>
                        </a:rPr>
                        <a:t>相談窓口</a:t>
                      </a:r>
                      <a:endParaRPr sz="1800" spc="0" dirty="0">
                        <a:latin typeface="HGMaruGothicMPRO" panose="020F0600000000000000" pitchFamily="34" charset="-128"/>
                        <a:ea typeface="HGMaruGothicMPRO" panose="020F0600000000000000" pitchFamily="34" charset="-128"/>
                        <a:cs typeface="ShinMGoPro-DeBold"/>
                      </a:endParaRPr>
                    </a:p>
                  </a:txBody>
                  <a:tcPr marL="0" marR="0" marT="92185" marB="0">
                    <a:lnL w="19050">
                      <a:solidFill>
                        <a:srgbClr val="231F20"/>
                      </a:solidFill>
                      <a:prstDash val="solid"/>
                    </a:lnL>
                    <a:lnR w="19050">
                      <a:solidFill>
                        <a:srgbClr val="231F20"/>
                      </a:solidFill>
                      <a:prstDash val="solid"/>
                    </a:lnR>
                    <a:lnT w="19050">
                      <a:solidFill>
                        <a:srgbClr val="231F20"/>
                      </a:solidFill>
                      <a:prstDash val="solid"/>
                    </a:lnT>
                    <a:lnB w="6350">
                      <a:solidFill>
                        <a:srgbClr val="231F20"/>
                      </a:solidFill>
                      <a:prstDash val="solid"/>
                    </a:lnB>
                    <a:solidFill>
                      <a:srgbClr val="44C8F4"/>
                    </a:solidFill>
                  </a:tcPr>
                </a:tc>
                <a:tc hMerge="1">
                  <a:txBody>
                    <a:bodyPr/>
                    <a:lstStyle/>
                    <a:p>
                      <a:endParaRPr/>
                    </a:p>
                  </a:txBody>
                  <a:tcPr marL="0" marR="0" marT="0" marB="0"/>
                </a:tc>
                <a:extLst>
                  <a:ext uri="{0D108BD9-81ED-4DB2-BD59-A6C34878D82A}">
                    <a16:rowId xmlns:a16="http://schemas.microsoft.com/office/drawing/2014/main" val="10000"/>
                  </a:ext>
                </a:extLst>
              </a:tr>
              <a:tr h="840444">
                <a:tc>
                  <a:txBody>
                    <a:bodyPr/>
                    <a:lstStyle/>
                    <a:p>
                      <a:pPr marL="188595">
                        <a:lnSpc>
                          <a:spcPct val="100000"/>
                        </a:lnSpc>
                        <a:spcBef>
                          <a:spcPts val="645"/>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総合労働相談コーナー</a:t>
                      </a:r>
                      <a:endParaRPr sz="1600" spc="0" dirty="0">
                        <a:latin typeface="HGMaruGothicMPRO" panose="020F0600000000000000" pitchFamily="34" charset="-128"/>
                        <a:ea typeface="HGMaruGothicMPRO" panose="020F0600000000000000" pitchFamily="34" charset="-128"/>
                        <a:cs typeface="A-OTF Shin Maru Go Pro"/>
                      </a:endParaRPr>
                    </a:p>
                    <a:p>
                      <a:pPr marL="93980">
                        <a:lnSpc>
                          <a:spcPts val="1739"/>
                        </a:lnSpc>
                        <a:spcBef>
                          <a:spcPts val="100"/>
                        </a:spcBef>
                      </a:pPr>
                      <a:r>
                        <a:rPr lang="en-US" altLang="ja-JP" sz="1400" spc="0" dirty="0">
                          <a:solidFill>
                            <a:srgbClr val="231F20"/>
                          </a:solidFill>
                          <a:latin typeface="HGMaruGothicMPRO" panose="020F0600000000000000" pitchFamily="34" charset="-128"/>
                          <a:ea typeface="HGMaruGothicMPRO" panose="020F0600000000000000" pitchFamily="34" charset="-128"/>
                          <a:cs typeface="A-OTF Shin Maru Go Pro"/>
                        </a:rPr>
                        <a:t>(</a:t>
                      </a:r>
                      <a:r>
                        <a:rPr sz="1400" spc="0" dirty="0">
                          <a:solidFill>
                            <a:srgbClr val="231F20"/>
                          </a:solidFill>
                          <a:latin typeface="HGMaruGothicMPRO" panose="020F0600000000000000" pitchFamily="34" charset="-128"/>
                          <a:ea typeface="HGMaruGothicMPRO" panose="020F0600000000000000" pitchFamily="34" charset="-128"/>
                          <a:cs typeface="A-OTF Shin Maru Go Pro"/>
                        </a:rPr>
                        <a:t>都道府県労働局、</a:t>
                      </a:r>
                      <a:endParaRPr sz="1400" spc="0" dirty="0">
                        <a:latin typeface="HGMaruGothicMPRO" panose="020F0600000000000000" pitchFamily="34" charset="-128"/>
                        <a:ea typeface="HGMaruGothicMPRO" panose="020F0600000000000000" pitchFamily="34" charset="-128"/>
                        <a:cs typeface="A-OTF Shin Maru Go Pro"/>
                      </a:endParaRPr>
                    </a:p>
                    <a:p>
                      <a:pPr marL="188595">
                        <a:lnSpc>
                          <a:spcPts val="1739"/>
                        </a:lnSpc>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　　　</a:t>
                      </a:r>
                      <a:r>
                        <a:rPr lang="ja-JP" altLang="en-US" sz="1400" spc="0" dirty="0">
                          <a:solidFill>
                            <a:srgbClr val="231F20"/>
                          </a:solidFill>
                          <a:latin typeface="HGMaruGothicMPRO" panose="020F0600000000000000" pitchFamily="34" charset="-128"/>
                          <a:ea typeface="HGMaruGothicMPRO" panose="020F0600000000000000" pitchFamily="34" charset="-128"/>
                          <a:cs typeface="A-OTF Shin Maru Go Pro"/>
                        </a:rPr>
                        <a:t>　</a:t>
                      </a:r>
                      <a:r>
                        <a:rPr sz="1400" spc="0" dirty="0" err="1">
                          <a:solidFill>
                            <a:srgbClr val="231F20"/>
                          </a:solidFill>
                          <a:latin typeface="HGMaruGothicMPRO" panose="020F0600000000000000" pitchFamily="34" charset="-128"/>
                          <a:ea typeface="HGMaruGothicMPRO" panose="020F0600000000000000" pitchFamily="34" charset="-128"/>
                          <a:cs typeface="A-OTF Shin Maru Go Pro"/>
                        </a:rPr>
                        <a:t>労働基準監督署に設置</a:t>
                      </a:r>
                      <a:r>
                        <a:rPr lang="en-US" altLang="ja-JP" sz="1400" spc="0" dirty="0">
                          <a:solidFill>
                            <a:srgbClr val="231F20"/>
                          </a:solidFill>
                          <a:latin typeface="HGMaruGothicMPRO" panose="020F0600000000000000" pitchFamily="34" charset="-128"/>
                          <a:ea typeface="HGMaruGothicMPRO" panose="020F0600000000000000" pitchFamily="34" charset="-128"/>
                          <a:cs typeface="A-OTF Shin Maru Go Pro"/>
                        </a:rPr>
                        <a:t>)</a:t>
                      </a:r>
                      <a:endParaRPr sz="1400" spc="0" dirty="0">
                        <a:latin typeface="HGMaruGothicMPRO" panose="020F0600000000000000" pitchFamily="34" charset="-128"/>
                        <a:ea typeface="HGMaruGothicMPRO" panose="020F0600000000000000" pitchFamily="34" charset="-128"/>
                        <a:cs typeface="A-OTF Shin Maru Go Pro"/>
                      </a:endParaRPr>
                    </a:p>
                  </a:txBody>
                  <a:tcPr marL="0" marR="0" marT="77220"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200025">
                        <a:lnSpc>
                          <a:spcPct val="100000"/>
                        </a:lnSpc>
                        <a:spcBef>
                          <a:spcPts val="1390"/>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労働問題に関するあらゆる分野の相談の受付</a:t>
                      </a:r>
                      <a:endParaRPr sz="1600" spc="0" dirty="0">
                        <a:latin typeface="HGMaruGothicMPRO" panose="020F0600000000000000" pitchFamily="34" charset="-128"/>
                        <a:ea typeface="HGMaruGothicMPRO" panose="020F0600000000000000" pitchFamily="34" charset="-128"/>
                        <a:cs typeface="A-OTF Shin Maru Go Pro"/>
                      </a:endParaRPr>
                    </a:p>
                    <a:p>
                      <a:pPr marL="89535">
                        <a:lnSpc>
                          <a:spcPct val="100000"/>
                        </a:lnSpc>
                        <a:spcBef>
                          <a:spcPts val="65"/>
                        </a:spcBef>
                      </a:pPr>
                      <a:r>
                        <a:rPr lang="en-US" altLang="ja-JP" sz="1600" spc="0" dirty="0">
                          <a:solidFill>
                            <a:srgbClr val="231F20"/>
                          </a:solidFill>
                          <a:latin typeface="HGMaruGothicMPRO" panose="020F0600000000000000" pitchFamily="34" charset="-128"/>
                          <a:ea typeface="HGMaruGothicMPRO" panose="020F0600000000000000" pitchFamily="34" charset="-128"/>
                          <a:cs typeface="A-OTF Shin Maru Go Pro"/>
                        </a:rPr>
                        <a:t>(</a:t>
                      </a: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解雇、雇止めなどの労働条件、いじめ</a:t>
                      </a:r>
                      <a:r>
                        <a:rPr lang="ja-JP" altLang="en-US" sz="1600" spc="0" dirty="0">
                          <a:solidFill>
                            <a:srgbClr val="231F20"/>
                          </a:solidFill>
                          <a:latin typeface="HGMaruGothicMPRO" panose="020F0600000000000000" pitchFamily="34" charset="-128"/>
                          <a:ea typeface="HGMaruGothicMPRO" panose="020F0600000000000000" pitchFamily="34" charset="-128"/>
                          <a:cs typeface="A-OTF Shin Maru Go Pro"/>
                        </a:rPr>
                        <a:t>・</a:t>
                      </a: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嫌がらせなど</a:t>
                      </a:r>
                      <a:r>
                        <a:rPr lang="en-US" altLang="ja-JP" sz="1600" spc="0" dirty="0">
                          <a:solidFill>
                            <a:srgbClr val="231F20"/>
                          </a:solidFill>
                          <a:latin typeface="HGMaruGothicMPRO" panose="020F0600000000000000" pitchFamily="34" charset="-128"/>
                          <a:ea typeface="HGMaruGothicMPRO" panose="020F0600000000000000" pitchFamily="34" charset="-128"/>
                          <a:cs typeface="A-OTF Shin Maru Go Pro"/>
                        </a:rPr>
                        <a:t>)</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166413"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1"/>
                  </a:ext>
                </a:extLst>
              </a:tr>
              <a:tr h="1440846">
                <a:tc>
                  <a:txBody>
                    <a:bodyPr/>
                    <a:lstStyle/>
                    <a:p>
                      <a:pPr>
                        <a:lnSpc>
                          <a:spcPct val="100000"/>
                        </a:lnSpc>
                        <a:spcBef>
                          <a:spcPts val="35"/>
                        </a:spcBef>
                      </a:pPr>
                      <a:endParaRPr sz="3200" spc="0" dirty="0">
                        <a:latin typeface="HGMaruGothicMPRO" panose="020F0600000000000000" pitchFamily="34" charset="-128"/>
                        <a:ea typeface="HGMaruGothicMPRO" panose="020F0600000000000000" pitchFamily="34" charset="-128"/>
                        <a:cs typeface="Times New Roman"/>
                      </a:endParaRPr>
                    </a:p>
                    <a:p>
                      <a:pPr marL="188595">
                        <a:lnSpc>
                          <a:spcPct val="100000"/>
                        </a:lnSpc>
                        <a:spcBef>
                          <a:spcPts val="5"/>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都道府県労働局</a:t>
                      </a:r>
                      <a:endParaRPr sz="1600" spc="0" dirty="0">
                        <a:latin typeface="HGMaruGothicMPRO" panose="020F0600000000000000" pitchFamily="34" charset="-128"/>
                        <a:ea typeface="HGMaruGothicMPRO" panose="020F0600000000000000" pitchFamily="34" charset="-128"/>
                        <a:cs typeface="A-OTF Shin Maru Go Pro"/>
                      </a:endParaRPr>
                    </a:p>
                    <a:p>
                      <a:pPr marL="188595">
                        <a:lnSpc>
                          <a:spcPct val="100000"/>
                        </a:lnSpc>
                        <a:spcBef>
                          <a:spcPts val="65"/>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雇用環境・均等部</a:t>
                      </a:r>
                      <a:r>
                        <a:rPr lang="en-US" sz="1600" spc="0" dirty="0">
                          <a:solidFill>
                            <a:srgbClr val="231F20"/>
                          </a:solidFill>
                          <a:latin typeface="HGMaruGothicMPRO" panose="020F0600000000000000" pitchFamily="34" charset="-128"/>
                          <a:ea typeface="HGMaruGothicMPRO" panose="020F0600000000000000" pitchFamily="34" charset="-128"/>
                          <a:cs typeface="A-OTF Shin Maru Go Pro"/>
                        </a:rPr>
                        <a:t>(</a:t>
                      </a:r>
                      <a:r>
                        <a:rPr sz="1600" spc="0" dirty="0">
                          <a:solidFill>
                            <a:srgbClr val="231F20"/>
                          </a:solidFill>
                          <a:latin typeface="HGMaruGothicMPRO" panose="020F0600000000000000" pitchFamily="34" charset="-128"/>
                          <a:ea typeface="HGMaruGothicMPRO" panose="020F0600000000000000" pitchFamily="34" charset="-128"/>
                          <a:cs typeface="A-OTF Shin Maru Go Pro"/>
                        </a:rPr>
                        <a:t>室</a:t>
                      </a:r>
                      <a:r>
                        <a:rPr lang="en-US" sz="1600" spc="0" dirty="0">
                          <a:solidFill>
                            <a:srgbClr val="231F20"/>
                          </a:solidFill>
                          <a:latin typeface="HGMaruGothicMPRO" panose="020F0600000000000000" pitchFamily="34" charset="-128"/>
                          <a:ea typeface="HGMaruGothicMPRO" panose="020F0600000000000000" pitchFamily="34" charset="-128"/>
                          <a:cs typeface="A-OTF Shin Maru Go Pro"/>
                        </a:rPr>
                        <a:t>)</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4190"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200025" marR="110489" algn="just">
                        <a:lnSpc>
                          <a:spcPct val="103299"/>
                        </a:lnSpc>
                        <a:spcBef>
                          <a:spcPts val="715"/>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性別を理由とする差別、妊娠・出産・育児休業等を理由とする不利益取扱い、セクシュアルハラスメント、妊娠・出産・育児休業・介護休業等に関するハラスメント、パワーハラスメント、育児・介護休業、パートタイム労働などについての相談の受付等</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85601"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2"/>
                  </a:ext>
                </a:extLst>
              </a:tr>
              <a:tr h="666249">
                <a:tc>
                  <a:txBody>
                    <a:bodyPr/>
                    <a:lstStyle/>
                    <a:p>
                      <a:pPr marL="188595">
                        <a:lnSpc>
                          <a:spcPct val="100000"/>
                        </a:lnSpc>
                        <a:spcBef>
                          <a:spcPts val="1739"/>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労働基準監督署</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208314"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200025" marR="157480">
                        <a:lnSpc>
                          <a:spcPct val="103299"/>
                        </a:lnSpc>
                        <a:spcBef>
                          <a:spcPts val="620"/>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賃金、労働時間、労働者の安全と健康の確保などについての相談の受付</a:t>
                      </a:r>
                      <a:r>
                        <a:rPr sz="1600" spc="0">
                          <a:solidFill>
                            <a:srgbClr val="231F20"/>
                          </a:solidFill>
                          <a:latin typeface="HGMaruGothicMPRO" panose="020F0600000000000000" pitchFamily="34" charset="-128"/>
                          <a:ea typeface="HGMaruGothicMPRO" panose="020F0600000000000000" pitchFamily="34" charset="-128"/>
                          <a:cs typeface="A-OTF Shin Maru Go Pro"/>
                        </a:rPr>
                        <a:t>、監督指導などの事務</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74227"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3"/>
                  </a:ext>
                </a:extLst>
              </a:tr>
              <a:tr h="949988">
                <a:tc>
                  <a:txBody>
                    <a:bodyPr/>
                    <a:lstStyle/>
                    <a:p>
                      <a:pPr>
                        <a:lnSpc>
                          <a:spcPct val="100000"/>
                        </a:lnSpc>
                        <a:spcBef>
                          <a:spcPts val="10"/>
                        </a:spcBef>
                      </a:pPr>
                      <a:endParaRPr sz="2400" spc="0" dirty="0">
                        <a:latin typeface="HGMaruGothicMPRO" panose="020F0600000000000000" pitchFamily="34" charset="-128"/>
                        <a:ea typeface="HGMaruGothicMPRO" panose="020F0600000000000000" pitchFamily="34" charset="-128"/>
                        <a:cs typeface="Times New Roman"/>
                      </a:endParaRPr>
                    </a:p>
                    <a:p>
                      <a:pPr marL="188595">
                        <a:lnSpc>
                          <a:spcPct val="100000"/>
                        </a:lnSpc>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労働条件相談ほっとライン</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1197" marB="0">
                    <a:lnL w="190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a:txBody>
                    <a:bodyPr/>
                    <a:lstStyle/>
                    <a:p>
                      <a:pPr marL="200025" marR="0" lvl="0" indent="0" algn="l" defTabSz="950188" rtl="0" eaLnBrk="1" fontAlgn="auto" latinLnBrk="0" hangingPunct="1">
                        <a:lnSpc>
                          <a:spcPct val="100000"/>
                        </a:lnSpc>
                        <a:spcBef>
                          <a:spcPts val="65"/>
                        </a:spcBef>
                        <a:spcAft>
                          <a:spcPts val="0"/>
                        </a:spcAft>
                        <a:buClrTx/>
                        <a:buSzTx/>
                        <a:buFontTx/>
                        <a:buNone/>
                        <a:tabLst/>
                        <a:defRPr/>
                      </a:pPr>
                      <a:r>
                        <a:rPr kumimoji="1" lang="ja-JP" altLang="en-US" sz="1600"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労働条件に関する電話相談</a:t>
                      </a:r>
                      <a:endParaRPr kumimoji="1" lang="ja-JP" altLang="en-US" sz="160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200025" marR="3434715">
                        <a:lnSpc>
                          <a:spcPct val="103299"/>
                        </a:lnSpc>
                        <a:spcBef>
                          <a:spcPts val="300"/>
                        </a:spcBef>
                      </a:pPr>
                      <a:r>
                        <a:rPr lang="en-US" altLang="ja-JP" sz="1600" spc="0" dirty="0">
                          <a:solidFill>
                            <a:srgbClr val="231F20"/>
                          </a:solidFill>
                          <a:latin typeface="HGMaruGothicMPRO" panose="020F0600000000000000" pitchFamily="34" charset="-128"/>
                          <a:ea typeface="HGMaruGothicMPRO" panose="020F0600000000000000" pitchFamily="34" charset="-128"/>
                          <a:cs typeface="A-OTF Shin Maru Go Pro"/>
                        </a:rPr>
                        <a:t>0120</a:t>
                      </a:r>
                      <a:r>
                        <a:rPr sz="1600" spc="0" dirty="0">
                          <a:solidFill>
                            <a:srgbClr val="231F20"/>
                          </a:solidFill>
                          <a:latin typeface="HGMaruGothicMPRO" panose="020F0600000000000000" pitchFamily="34" charset="-128"/>
                          <a:ea typeface="HGMaruGothicMPRO" panose="020F0600000000000000" pitchFamily="34" charset="-128"/>
                          <a:cs typeface="A-OTF Shin Maru Go Pro"/>
                        </a:rPr>
                        <a:t>-811-610</a:t>
                      </a:r>
                      <a:endParaRPr sz="1600" spc="0" dirty="0">
                        <a:latin typeface="HGMaruGothicMPRO" panose="020F0600000000000000" pitchFamily="34" charset="-128"/>
                        <a:ea typeface="HGMaruGothicMPRO" panose="020F0600000000000000" pitchFamily="34" charset="-128"/>
                        <a:cs typeface="A-OTF Shin Maru Go Pro"/>
                      </a:endParaRPr>
                    </a:p>
                    <a:p>
                      <a:pPr marL="200025">
                        <a:lnSpc>
                          <a:spcPct val="100000"/>
                        </a:lnSpc>
                        <a:spcBef>
                          <a:spcPts val="65"/>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平日</a:t>
                      </a:r>
                      <a:r>
                        <a:rPr lang="en-US" sz="1600" spc="0" dirty="0">
                          <a:solidFill>
                            <a:srgbClr val="231F20"/>
                          </a:solidFill>
                          <a:latin typeface="HGMaruGothicMPRO" panose="020F0600000000000000" pitchFamily="34" charset="-128"/>
                          <a:ea typeface="HGMaruGothicMPRO" panose="020F0600000000000000" pitchFamily="34" charset="-128"/>
                          <a:cs typeface="A-OTF Shin Maru Go Pro"/>
                        </a:rPr>
                        <a:t>(</a:t>
                      </a:r>
                      <a:r>
                        <a:rPr sz="1600" spc="0" dirty="0">
                          <a:solidFill>
                            <a:srgbClr val="231F20"/>
                          </a:solidFill>
                          <a:latin typeface="HGMaruGothicMPRO" panose="020F0600000000000000" pitchFamily="34" charset="-128"/>
                          <a:ea typeface="HGMaruGothicMPRO" panose="020F0600000000000000" pitchFamily="34" charset="-128"/>
                          <a:cs typeface="A-OTF Shin Maru Go Pro"/>
                        </a:rPr>
                        <a:t>月～金</a:t>
                      </a:r>
                      <a:r>
                        <a:rPr lang="en-US" sz="1600" spc="0" dirty="0">
                          <a:solidFill>
                            <a:srgbClr val="231F20"/>
                          </a:solidFill>
                          <a:latin typeface="HGMaruGothicMPRO" panose="020F0600000000000000" pitchFamily="34" charset="-128"/>
                          <a:ea typeface="HGMaruGothicMPRO" panose="020F0600000000000000" pitchFamily="34" charset="-128"/>
                          <a:cs typeface="A-OTF Shin Maru Go Pro"/>
                        </a:rPr>
                        <a:t>)</a:t>
                      </a:r>
                      <a:r>
                        <a:rPr sz="1600" spc="0" dirty="0">
                          <a:solidFill>
                            <a:srgbClr val="231F20"/>
                          </a:solidFill>
                          <a:latin typeface="HGMaruGothicMPRO" panose="020F0600000000000000" pitchFamily="34" charset="-128"/>
                          <a:ea typeface="HGMaruGothicMPRO" panose="020F0600000000000000" pitchFamily="34" charset="-128"/>
                          <a:cs typeface="A-OTF Shin Maru Go Pro"/>
                        </a:rPr>
                        <a:t>　17</a:t>
                      </a:r>
                      <a:r>
                        <a:rPr lang="ja-JP" altLang="en-US" sz="1600" spc="0" dirty="0">
                          <a:solidFill>
                            <a:srgbClr val="231F20"/>
                          </a:solidFill>
                          <a:latin typeface="HGMaruGothicMPRO" panose="020F0600000000000000" pitchFamily="34" charset="-128"/>
                          <a:ea typeface="HGMaruGothicMPRO" panose="020F0600000000000000" pitchFamily="34" charset="-128"/>
                          <a:cs typeface="A-OTF Shin Maru Go Pro"/>
                        </a:rPr>
                        <a:t>時</a:t>
                      </a:r>
                      <a:r>
                        <a:rPr sz="1600" spc="0" dirty="0">
                          <a:solidFill>
                            <a:srgbClr val="231F20"/>
                          </a:solidFill>
                          <a:latin typeface="HGMaruGothicMPRO" panose="020F0600000000000000" pitchFamily="34" charset="-128"/>
                          <a:ea typeface="HGMaruGothicMPRO" panose="020F0600000000000000" pitchFamily="34" charset="-128"/>
                          <a:cs typeface="A-OTF Shin Maru Go Pro"/>
                        </a:rPr>
                        <a:t>～ 22時　</a:t>
                      </a:r>
                      <a:r>
                        <a:rPr sz="1600" spc="0" dirty="0">
                          <a:solidFill>
                            <a:schemeClr val="tx1"/>
                          </a:solidFill>
                          <a:latin typeface="HGMaruGothicMPRO" panose="020F0600000000000000" pitchFamily="34" charset="-128"/>
                          <a:ea typeface="HGMaruGothicMPRO" panose="020F0600000000000000" pitchFamily="34" charset="-128"/>
                          <a:cs typeface="A-OTF Shin Maru Go Pro"/>
                        </a:rPr>
                        <a:t>土日</a:t>
                      </a:r>
                      <a:r>
                        <a:rPr lang="ja-JP" altLang="en-US" sz="1600" spc="0" dirty="0">
                          <a:solidFill>
                            <a:schemeClr val="tx1"/>
                          </a:solidFill>
                          <a:latin typeface="HGMaruGothicMPRO" panose="020F0600000000000000" pitchFamily="34" charset="-128"/>
                          <a:ea typeface="HGMaruGothicMPRO" panose="020F0600000000000000" pitchFamily="34" charset="-128"/>
                          <a:cs typeface="A-OTF Shin Maru Go Pro"/>
                        </a:rPr>
                        <a:t>・祝日</a:t>
                      </a:r>
                      <a:r>
                        <a:rPr sz="1600" spc="0" dirty="0">
                          <a:solidFill>
                            <a:srgbClr val="231F20"/>
                          </a:solidFill>
                          <a:latin typeface="HGMaruGothicMPRO" panose="020F0600000000000000" pitchFamily="34" charset="-128"/>
                          <a:ea typeface="HGMaruGothicMPRO" panose="020F0600000000000000" pitchFamily="34" charset="-128"/>
                          <a:cs typeface="A-OTF Shin Maru Go Pro"/>
                        </a:rPr>
                        <a:t>　9</a:t>
                      </a:r>
                      <a:r>
                        <a:rPr lang="ja-JP" altLang="en-US" sz="1600" spc="0" dirty="0">
                          <a:solidFill>
                            <a:srgbClr val="231F20"/>
                          </a:solidFill>
                          <a:latin typeface="HGMaruGothicMPRO" panose="020F0600000000000000" pitchFamily="34" charset="-128"/>
                          <a:ea typeface="HGMaruGothicMPRO" panose="020F0600000000000000" pitchFamily="34" charset="-128"/>
                          <a:cs typeface="A-OTF Shin Maru Go Pro"/>
                        </a:rPr>
                        <a:t>時</a:t>
                      </a:r>
                      <a:r>
                        <a:rPr sz="1600" spc="0" dirty="0">
                          <a:solidFill>
                            <a:srgbClr val="231F20"/>
                          </a:solidFill>
                          <a:latin typeface="HGMaruGothicMPRO" panose="020F0600000000000000" pitchFamily="34" charset="-128"/>
                          <a:ea typeface="HGMaruGothicMPRO" panose="020F0600000000000000" pitchFamily="34" charset="-128"/>
                          <a:cs typeface="A-OTF Shin Maru Go Pro"/>
                        </a:rPr>
                        <a:t>～ 21時</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92185" marB="0">
                    <a:lnL w="6350">
                      <a:solidFill>
                        <a:srgbClr val="231F20"/>
                      </a:solidFill>
                      <a:prstDash val="solid"/>
                    </a:lnL>
                    <a:lnR w="19050">
                      <a:solidFill>
                        <a:srgbClr val="231F20"/>
                      </a:solidFill>
                      <a:prstDash val="solid"/>
                    </a:lnR>
                    <a:lnT w="6350">
                      <a:solidFill>
                        <a:srgbClr val="231F20"/>
                      </a:solidFill>
                      <a:prstDash val="solid"/>
                    </a:lnT>
                    <a:lnB w="19050">
                      <a:solidFill>
                        <a:srgbClr val="231F20"/>
                      </a:solidFill>
                      <a:prstDash val="solid"/>
                    </a:lnB>
                    <a:solidFill>
                      <a:srgbClr val="FFFDE8"/>
                    </a:solidFill>
                  </a:tcPr>
                </a:tc>
                <a:extLst>
                  <a:ext uri="{0D108BD9-81ED-4DB2-BD59-A6C34878D82A}">
                    <a16:rowId xmlns:a16="http://schemas.microsoft.com/office/drawing/2014/main" val="10004"/>
                  </a:ext>
                </a:extLst>
              </a:tr>
            </a:tbl>
          </a:graphicData>
        </a:graphic>
      </p:graphicFrame>
      <p:sp>
        <p:nvSpPr>
          <p:cNvPr id="10" name="テキスト ボックス 9"/>
          <p:cNvSpPr txBox="1"/>
          <p:nvPr/>
        </p:nvSpPr>
        <p:spPr>
          <a:xfrm>
            <a:off x="9444957" y="401298"/>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1"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39</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Tree>
    <p:extLst>
      <p:ext uri="{BB962C8B-B14F-4D97-AF65-F5344CB8AC3E}">
        <p14:creationId xmlns:p14="http://schemas.microsoft.com/office/powerpoint/2010/main" val="1472571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C8EFA1BB-6C30-6D41-A286-39E9D101CD6D}"/>
              </a:ext>
            </a:extLst>
          </p:cNvPr>
          <p:cNvSpPr/>
          <p:nvPr/>
        </p:nvSpPr>
        <p:spPr>
          <a:xfrm>
            <a:off x="597915" y="808030"/>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endParaRPr sz="1697" dirty="0">
              <a:latin typeface="HGMaruGothicMPRO" panose="020F0600000000000000" pitchFamily="34" charset="-128"/>
              <a:ea typeface="HGMaruGothicMPRO" panose="020F0600000000000000" pitchFamily="34" charset="-128"/>
            </a:endParaRPr>
          </a:p>
        </p:txBody>
      </p:sp>
      <p:sp>
        <p:nvSpPr>
          <p:cNvPr id="6" name="object 6">
            <a:extLst>
              <a:ext uri="{FF2B5EF4-FFF2-40B4-BE49-F238E27FC236}">
                <a16:creationId xmlns:a16="http://schemas.microsoft.com/office/drawing/2014/main" id="{AB4E6BDA-A0B8-9F47-904D-CE888473002F}"/>
              </a:ext>
            </a:extLst>
          </p:cNvPr>
          <p:cNvSpPr txBox="1">
            <a:spLocks/>
          </p:cNvSpPr>
          <p:nvPr/>
        </p:nvSpPr>
        <p:spPr>
          <a:xfrm>
            <a:off x="732663" y="927310"/>
            <a:ext cx="6438502"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a:lnSpc>
                <a:spcPct val="100000"/>
              </a:lnSpc>
              <a:spcBef>
                <a:spcPts val="123"/>
              </a:spcBef>
            </a:pPr>
            <a:r>
              <a:rPr lang="en-US" altLang="ja-JP" sz="2074"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心の豊かさか、物の豊かさか</a:t>
            </a:r>
            <a:r>
              <a:rPr lang="en-US" altLang="ja-JP" sz="2074"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の意識調査</a:t>
            </a:r>
            <a:endParaRPr lang="ja-JP" altLang="en-US" sz="2074" dirty="0">
              <a:latin typeface="HGMaruGothicMPRO" panose="020F0600000000000000" pitchFamily="34" charset="-128"/>
              <a:ea typeface="HGMaruGothicMPRO" panose="020F0600000000000000" pitchFamily="34" charset="-128"/>
              <a:cs typeface="ShinMGoPro-DeBold"/>
            </a:endParaRPr>
          </a:p>
        </p:txBody>
      </p:sp>
      <p:sp>
        <p:nvSpPr>
          <p:cNvPr id="12"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a:spcBef>
                <a:spcPts val="108"/>
              </a:spcBef>
            </a:pPr>
            <a:r>
              <a:rPr sz="1290" baseline="8888" dirty="0">
                <a:solidFill>
                  <a:srgbClr val="0070C0"/>
                </a:solidFill>
                <a:latin typeface="HGMaruGothicMPRO" panose="020F0600000000000000" pitchFamily="34" charset="-128"/>
                <a:ea typeface="HGMaruGothicMPRO" panose="020F0600000000000000" pitchFamily="34" charset="-128"/>
                <a:cs typeface="A-OTF Shin Maru Go Pro"/>
              </a:rPr>
              <a:t>▶</a:t>
            </a:r>
            <a:r>
              <a:rPr sz="1290" baseline="8888" dirty="0">
                <a:latin typeface="HGMaruGothicMPRO" panose="020F0600000000000000" pitchFamily="34" charset="-128"/>
                <a:ea typeface="HGMaruGothicMPRO" panose="020F0600000000000000" pitchFamily="34" charset="-128"/>
                <a:cs typeface="A-OTF Shin Maru Go Pro"/>
              </a:rPr>
              <a:t> </a:t>
            </a:r>
            <a:r>
              <a:rPr sz="1290" dirty="0">
                <a:latin typeface="HGMaruGothicMPRO" panose="020F0600000000000000" pitchFamily="34" charset="-128"/>
                <a:ea typeface="HGMaruGothicMPRO" panose="020F0600000000000000" pitchFamily="34" charset="-128"/>
                <a:cs typeface="A-OTF Shin Maru Go Pro"/>
              </a:rPr>
              <a:t>PPT</a:t>
            </a:r>
            <a:r>
              <a:rPr lang="en-US" sz="1290" dirty="0">
                <a:latin typeface="HGMaruGothicMPRO" panose="020F0600000000000000" pitchFamily="34" charset="-128"/>
                <a:ea typeface="HGMaruGothicMPRO" panose="020F0600000000000000" pitchFamily="34" charset="-128"/>
                <a:cs typeface="A-OTF Shin Maru Go Pro"/>
              </a:rPr>
              <a:t>6-4</a:t>
            </a:r>
            <a:endParaRPr sz="1290" dirty="0">
              <a:latin typeface="HGMaruGothicMPRO" panose="020F0600000000000000" pitchFamily="34" charset="-128"/>
              <a:ea typeface="HGMaruGothicMPRO" panose="020F0600000000000000" pitchFamily="34" charset="-128"/>
              <a:cs typeface="A-OTF Shin Maru Go Pro"/>
            </a:endParaRPr>
          </a:p>
        </p:txBody>
      </p:sp>
      <p:sp>
        <p:nvSpPr>
          <p:cNvPr id="13" name="テキスト ボックス 12"/>
          <p:cNvSpPr txBox="1"/>
          <p:nvPr/>
        </p:nvSpPr>
        <p:spPr>
          <a:xfrm>
            <a:off x="9516791" y="401298"/>
            <a:ext cx="617477" cy="266355"/>
          </a:xfrm>
          <a:prstGeom prst="rect">
            <a:avLst/>
          </a:prstGeom>
          <a:noFill/>
        </p:spPr>
        <p:txBody>
          <a:bodyPr wrap="none" rtlCol="0">
            <a:spAutoFit/>
          </a:bodyPr>
          <a:lstStyle/>
          <a:p>
            <a:r>
              <a:rPr lang="ja-JP" altLang="en-US" sz="1131" dirty="0">
                <a:solidFill>
                  <a:srgbClr val="1B93C9"/>
                </a:solidFill>
                <a:latin typeface="ＭＳ ゴシック" pitchFamily="49" charset="-128"/>
                <a:ea typeface="ＭＳ ゴシック" pitchFamily="49" charset="-128"/>
              </a:rPr>
              <a:t>  ★★</a:t>
            </a:r>
          </a:p>
        </p:txBody>
      </p:sp>
      <p:grpSp>
        <p:nvGrpSpPr>
          <p:cNvPr id="33" name="グループ化 32">
            <a:extLst>
              <a:ext uri="{FF2B5EF4-FFF2-40B4-BE49-F238E27FC236}">
                <a16:creationId xmlns:a16="http://schemas.microsoft.com/office/drawing/2014/main" id="{4283E4DC-1214-73D0-2234-6BD58D4738D7}"/>
              </a:ext>
            </a:extLst>
          </p:cNvPr>
          <p:cNvGrpSpPr/>
          <p:nvPr/>
        </p:nvGrpSpPr>
        <p:grpSpPr>
          <a:xfrm>
            <a:off x="1222619" y="2048910"/>
            <a:ext cx="8246574" cy="4919883"/>
            <a:chOff x="1962194" y="1557417"/>
            <a:chExt cx="8246574" cy="5217257"/>
          </a:xfrm>
        </p:grpSpPr>
        <p:grpSp>
          <p:nvGrpSpPr>
            <p:cNvPr id="16" name="グループ化 15">
              <a:extLst>
                <a:ext uri="{FF2B5EF4-FFF2-40B4-BE49-F238E27FC236}">
                  <a16:creationId xmlns:a16="http://schemas.microsoft.com/office/drawing/2014/main" id="{990EF4EB-9BAF-D2F3-C45D-1172EED408FB}"/>
                </a:ext>
              </a:extLst>
            </p:cNvPr>
            <p:cNvGrpSpPr/>
            <p:nvPr/>
          </p:nvGrpSpPr>
          <p:grpSpPr>
            <a:xfrm>
              <a:off x="7141372" y="1932998"/>
              <a:ext cx="3067396" cy="1223215"/>
              <a:chOff x="3595821" y="1788690"/>
              <a:chExt cx="3067396" cy="1223215"/>
            </a:xfrm>
          </p:grpSpPr>
          <p:sp>
            <p:nvSpPr>
              <p:cNvPr id="17" name="テキスト ボックス 16">
                <a:extLst>
                  <a:ext uri="{FF2B5EF4-FFF2-40B4-BE49-F238E27FC236}">
                    <a16:creationId xmlns:a16="http://schemas.microsoft.com/office/drawing/2014/main" id="{EC682631-7396-7A6A-3B40-F0A06186236F}"/>
                  </a:ext>
                </a:extLst>
              </p:cNvPr>
              <p:cNvSpPr txBox="1"/>
              <p:nvPr/>
            </p:nvSpPr>
            <p:spPr>
              <a:xfrm>
                <a:off x="3704915" y="1788690"/>
                <a:ext cx="2958302" cy="338554"/>
              </a:xfrm>
              <a:prstGeom prst="rect">
                <a:avLst/>
              </a:prstGeom>
              <a:noFill/>
            </p:spPr>
            <p:txBody>
              <a:bodyPr wrap="square" rtlCol="0">
                <a:spAutoFit/>
              </a:bodyPr>
              <a:lstStyle/>
              <a:p>
                <a:r>
                  <a:rPr kumimoji="1" lang="ja-JP" altLang="en-US" sz="800"/>
                  <a:t>まだまだ物質的な面で生活を豊かに</a:t>
                </a:r>
                <a:endParaRPr kumimoji="1" lang="en-US" altLang="ja-JP" sz="800" dirty="0"/>
              </a:p>
              <a:p>
                <a:r>
                  <a:rPr lang="ja-JP" altLang="en-US" sz="800"/>
                  <a:t>することに重きをおきたい</a:t>
                </a:r>
                <a:r>
                  <a:rPr kumimoji="1" lang="ja-JP" altLang="en-US" sz="800"/>
                  <a:t>（小計）</a:t>
                </a:r>
                <a:r>
                  <a:rPr lang="en-US" altLang="ja-JP" sz="800" dirty="0"/>
                  <a:t>46</a:t>
                </a:r>
                <a:r>
                  <a:rPr kumimoji="1" lang="en-US" altLang="ja-JP" sz="800" dirty="0"/>
                  <a:t>.9</a:t>
                </a:r>
                <a:endParaRPr kumimoji="1" lang="ja-JP" altLang="en-US" sz="800"/>
              </a:p>
            </p:txBody>
          </p:sp>
          <p:sp>
            <p:nvSpPr>
              <p:cNvPr id="18" name="テキスト ボックス 17">
                <a:extLst>
                  <a:ext uri="{FF2B5EF4-FFF2-40B4-BE49-F238E27FC236}">
                    <a16:creationId xmlns:a16="http://schemas.microsoft.com/office/drawing/2014/main" id="{991D60DA-8E5F-FE05-04C8-32853DF160B1}"/>
                  </a:ext>
                </a:extLst>
              </p:cNvPr>
              <p:cNvSpPr txBox="1"/>
              <p:nvPr/>
            </p:nvSpPr>
            <p:spPr>
              <a:xfrm>
                <a:off x="3595822" y="2304019"/>
                <a:ext cx="1291399" cy="707886"/>
              </a:xfrm>
              <a:prstGeom prst="rect">
                <a:avLst/>
              </a:prstGeom>
              <a:noFill/>
            </p:spPr>
            <p:txBody>
              <a:bodyPr wrap="square" rtlCol="0">
                <a:spAutoFit/>
              </a:bodyPr>
              <a:lstStyle/>
              <a:p>
                <a:r>
                  <a:rPr kumimoji="1" lang="ja-JP" altLang="en-US" sz="800"/>
                  <a:t>どちらかといえば</a:t>
                </a:r>
                <a:endParaRPr kumimoji="1" lang="en-US" altLang="ja-JP" sz="800" dirty="0"/>
              </a:p>
              <a:p>
                <a:r>
                  <a:rPr lang="ja-JP" altLang="en-US" sz="800"/>
                  <a:t>まだまだ物質的な</a:t>
                </a:r>
                <a:endParaRPr lang="en-US" altLang="ja-JP" sz="800" dirty="0"/>
              </a:p>
              <a:p>
                <a:r>
                  <a:rPr kumimoji="1" lang="ja-JP" altLang="en-US" sz="800"/>
                  <a:t>面で生活を豊かに</a:t>
                </a:r>
                <a:endParaRPr kumimoji="1" lang="en-US" altLang="ja-JP" sz="800" dirty="0"/>
              </a:p>
              <a:p>
                <a:r>
                  <a:rPr lang="ja-JP" altLang="en-US" sz="800"/>
                  <a:t>することに重きを</a:t>
                </a:r>
                <a:endParaRPr lang="en-US" altLang="ja-JP" sz="800" dirty="0"/>
              </a:p>
              <a:p>
                <a:r>
                  <a:rPr kumimoji="1" lang="ja-JP" altLang="en-US" sz="800"/>
                  <a:t>おきたい</a:t>
                </a:r>
                <a:endParaRPr kumimoji="1" lang="en-US" altLang="ja-JP" sz="800" dirty="0"/>
              </a:p>
            </p:txBody>
          </p:sp>
          <p:sp>
            <p:nvSpPr>
              <p:cNvPr id="19" name="テキスト ボックス 18">
                <a:extLst>
                  <a:ext uri="{FF2B5EF4-FFF2-40B4-BE49-F238E27FC236}">
                    <a16:creationId xmlns:a16="http://schemas.microsoft.com/office/drawing/2014/main" id="{8EDFB796-04ED-25E2-595C-3893925AA8DC}"/>
                  </a:ext>
                </a:extLst>
              </p:cNvPr>
              <p:cNvSpPr txBox="1"/>
              <p:nvPr/>
            </p:nvSpPr>
            <p:spPr>
              <a:xfrm>
                <a:off x="4774780" y="2296005"/>
                <a:ext cx="1291399" cy="584775"/>
              </a:xfrm>
              <a:prstGeom prst="rect">
                <a:avLst/>
              </a:prstGeom>
              <a:noFill/>
            </p:spPr>
            <p:txBody>
              <a:bodyPr wrap="square" rtlCol="0">
                <a:spAutoFit/>
              </a:bodyPr>
              <a:lstStyle/>
              <a:p>
                <a:r>
                  <a:rPr lang="ja-JP" altLang="en-US" sz="800"/>
                  <a:t>まだまだ物質的な</a:t>
                </a:r>
                <a:endParaRPr lang="en-US" altLang="ja-JP" sz="800" dirty="0"/>
              </a:p>
              <a:p>
                <a:r>
                  <a:rPr lang="ja-JP" altLang="en-US" sz="800"/>
                  <a:t>面で生活を豊かに</a:t>
                </a:r>
                <a:endParaRPr lang="en-US" altLang="ja-JP" sz="800" dirty="0"/>
              </a:p>
              <a:p>
                <a:r>
                  <a:rPr lang="ja-JP" altLang="en-US" sz="800"/>
                  <a:t>することに重きを</a:t>
                </a:r>
                <a:endParaRPr lang="en-US" altLang="ja-JP" sz="800" dirty="0"/>
              </a:p>
              <a:p>
                <a:r>
                  <a:rPr lang="ja-JP" altLang="en-US" sz="800"/>
                  <a:t>おきたい</a:t>
                </a:r>
                <a:endParaRPr lang="en-US" altLang="ja-JP" sz="800" dirty="0"/>
              </a:p>
            </p:txBody>
          </p:sp>
          <p:sp>
            <p:nvSpPr>
              <p:cNvPr id="20" name="左中かっこ 19">
                <a:extLst>
                  <a:ext uri="{FF2B5EF4-FFF2-40B4-BE49-F238E27FC236}">
                    <a16:creationId xmlns:a16="http://schemas.microsoft.com/office/drawing/2014/main" id="{1EB0B7A4-B218-083B-9592-2928CDA186D1}"/>
                  </a:ext>
                </a:extLst>
              </p:cNvPr>
              <p:cNvSpPr/>
              <p:nvPr/>
            </p:nvSpPr>
            <p:spPr>
              <a:xfrm rot="5400000">
                <a:off x="4541574" y="1178898"/>
                <a:ext cx="286967" cy="2178474"/>
              </a:xfrm>
              <a:prstGeom prst="leftBrace">
                <a:avLst>
                  <a:gd name="adj1" fmla="val 41014"/>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1400"/>
              </a:p>
            </p:txBody>
          </p:sp>
        </p:grpSp>
        <p:grpSp>
          <p:nvGrpSpPr>
            <p:cNvPr id="32" name="グループ化 31">
              <a:extLst>
                <a:ext uri="{FF2B5EF4-FFF2-40B4-BE49-F238E27FC236}">
                  <a16:creationId xmlns:a16="http://schemas.microsoft.com/office/drawing/2014/main" id="{75D680BA-F5EF-7F2A-34D5-43C9F0A2D4F6}"/>
                </a:ext>
              </a:extLst>
            </p:cNvPr>
            <p:cNvGrpSpPr/>
            <p:nvPr/>
          </p:nvGrpSpPr>
          <p:grpSpPr>
            <a:xfrm>
              <a:off x="1962194" y="1557417"/>
              <a:ext cx="6767423" cy="5217257"/>
              <a:chOff x="1962194" y="1557417"/>
              <a:chExt cx="6767423" cy="5217257"/>
            </a:xfrm>
          </p:grpSpPr>
          <p:pic>
            <p:nvPicPr>
              <p:cNvPr id="7" name="図 6" descr="グラフ&#10;&#10;低い精度で自動的に生成された説明">
                <a:extLst>
                  <a:ext uri="{FF2B5EF4-FFF2-40B4-BE49-F238E27FC236}">
                    <a16:creationId xmlns:a16="http://schemas.microsoft.com/office/drawing/2014/main" id="{AAA328DA-C429-E2DC-D426-37CC910A03A3}"/>
                  </a:ext>
                </a:extLst>
              </p:cNvPr>
              <p:cNvPicPr>
                <a:picLocks noChangeAspect="1"/>
              </p:cNvPicPr>
              <p:nvPr/>
            </p:nvPicPr>
            <p:blipFill>
              <a:blip r:embed="rId2"/>
              <a:stretch>
                <a:fillRect/>
              </a:stretch>
            </p:blipFill>
            <p:spPr>
              <a:xfrm>
                <a:off x="1962194" y="3395035"/>
                <a:ext cx="6767423" cy="3379639"/>
              </a:xfrm>
              <a:prstGeom prst="rect">
                <a:avLst/>
              </a:prstGeom>
            </p:spPr>
          </p:pic>
          <p:grpSp>
            <p:nvGrpSpPr>
              <p:cNvPr id="15" name="グループ化 14">
                <a:extLst>
                  <a:ext uri="{FF2B5EF4-FFF2-40B4-BE49-F238E27FC236}">
                    <a16:creationId xmlns:a16="http://schemas.microsoft.com/office/drawing/2014/main" id="{6BAC62C5-43FE-51DC-B85E-4B82A1E697D6}"/>
                  </a:ext>
                </a:extLst>
              </p:cNvPr>
              <p:cNvGrpSpPr/>
              <p:nvPr/>
            </p:nvGrpSpPr>
            <p:grpSpPr>
              <a:xfrm>
                <a:off x="2933426" y="1557417"/>
                <a:ext cx="2959423" cy="1605840"/>
                <a:chOff x="3595820" y="1652286"/>
                <a:chExt cx="2959423" cy="1605840"/>
              </a:xfrm>
            </p:grpSpPr>
            <p:sp>
              <p:nvSpPr>
                <p:cNvPr id="9" name="テキスト ボックス 8">
                  <a:extLst>
                    <a:ext uri="{FF2B5EF4-FFF2-40B4-BE49-F238E27FC236}">
                      <a16:creationId xmlns:a16="http://schemas.microsoft.com/office/drawing/2014/main" id="{0113B7D7-D5CB-CD8C-F04A-51ECC2B51D76}"/>
                    </a:ext>
                  </a:extLst>
                </p:cNvPr>
                <p:cNvSpPr txBox="1"/>
                <p:nvPr/>
              </p:nvSpPr>
              <p:spPr>
                <a:xfrm>
                  <a:off x="3596941" y="1652286"/>
                  <a:ext cx="2958302" cy="461665"/>
                </a:xfrm>
                <a:prstGeom prst="rect">
                  <a:avLst/>
                </a:prstGeom>
                <a:noFill/>
              </p:spPr>
              <p:txBody>
                <a:bodyPr wrap="square" rtlCol="0">
                  <a:spAutoFit/>
                </a:bodyPr>
                <a:lstStyle/>
                <a:p>
                  <a:r>
                    <a:rPr kumimoji="1" lang="ja-JP" altLang="en-US" sz="800"/>
                    <a:t>物質的にある程度豊かになったので、</a:t>
                  </a:r>
                  <a:endParaRPr kumimoji="1" lang="en-US" altLang="ja-JP" sz="800" dirty="0"/>
                </a:p>
                <a:p>
                  <a:r>
                    <a:rPr lang="ja-JP" altLang="en-US" sz="800"/>
                    <a:t>これからは心の豊かさやゆとりのある</a:t>
                  </a:r>
                  <a:endParaRPr lang="en-US" altLang="ja-JP" sz="800" dirty="0"/>
                </a:p>
                <a:p>
                  <a:r>
                    <a:rPr kumimoji="1" lang="ja-JP" altLang="en-US" sz="800"/>
                    <a:t>生活をすることに重きをおきたい（小計）</a:t>
                  </a:r>
                  <a:r>
                    <a:rPr kumimoji="1" lang="en-US" altLang="ja-JP" sz="800" dirty="0"/>
                    <a:t>51.7</a:t>
                  </a:r>
                  <a:endParaRPr kumimoji="1" lang="ja-JP" altLang="en-US" sz="800"/>
                </a:p>
              </p:txBody>
            </p:sp>
            <p:sp>
              <p:nvSpPr>
                <p:cNvPr id="10" name="テキスト ボックス 9">
                  <a:extLst>
                    <a:ext uri="{FF2B5EF4-FFF2-40B4-BE49-F238E27FC236}">
                      <a16:creationId xmlns:a16="http://schemas.microsoft.com/office/drawing/2014/main" id="{60F9CC91-FD13-8F39-12A4-4BD6E97428A1}"/>
                    </a:ext>
                  </a:extLst>
                </p:cNvPr>
                <p:cNvSpPr txBox="1"/>
                <p:nvPr/>
              </p:nvSpPr>
              <p:spPr>
                <a:xfrm>
                  <a:off x="3595822" y="2304019"/>
                  <a:ext cx="1291399" cy="830997"/>
                </a:xfrm>
                <a:prstGeom prst="rect">
                  <a:avLst/>
                </a:prstGeom>
                <a:noFill/>
              </p:spPr>
              <p:txBody>
                <a:bodyPr wrap="square" rtlCol="0">
                  <a:spAutoFit/>
                </a:bodyPr>
                <a:lstStyle/>
                <a:p>
                  <a:r>
                    <a:rPr kumimoji="1" lang="ja-JP" altLang="en-US" sz="800"/>
                    <a:t>物質的にある程度</a:t>
                  </a:r>
                  <a:endParaRPr kumimoji="1" lang="en-US" altLang="ja-JP" sz="800" dirty="0"/>
                </a:p>
                <a:p>
                  <a:r>
                    <a:rPr lang="ja-JP" altLang="en-US" sz="800"/>
                    <a:t>豊かになったので</a:t>
                  </a:r>
                  <a:r>
                    <a:rPr lang="en-US" altLang="ja-JP" sz="800" dirty="0"/>
                    <a:t>､</a:t>
                  </a:r>
                </a:p>
                <a:p>
                  <a:r>
                    <a:rPr lang="ja-JP" altLang="en-US" sz="800"/>
                    <a:t>これからは心の豊</a:t>
                  </a:r>
                  <a:endParaRPr lang="en-US" altLang="ja-JP" sz="800" dirty="0"/>
                </a:p>
                <a:p>
                  <a:r>
                    <a:rPr lang="ja-JP" altLang="en-US" sz="800"/>
                    <a:t>かさやゆとりのあ</a:t>
                  </a:r>
                  <a:endParaRPr lang="en-US" altLang="ja-JP" sz="800" dirty="0"/>
                </a:p>
                <a:p>
                  <a:r>
                    <a:rPr lang="ja-JP" altLang="en-US" sz="800"/>
                    <a:t>る生活をすること</a:t>
                  </a:r>
                  <a:endParaRPr lang="en-US" altLang="ja-JP" sz="800" dirty="0"/>
                </a:p>
                <a:p>
                  <a:r>
                    <a:rPr lang="ja-JP" altLang="en-US" sz="800"/>
                    <a:t>に重きをおきたい</a:t>
                  </a:r>
                  <a:endParaRPr lang="en-US" altLang="ja-JP" sz="800" dirty="0"/>
                </a:p>
              </p:txBody>
            </p:sp>
            <p:sp>
              <p:nvSpPr>
                <p:cNvPr id="11" name="テキスト ボックス 10">
                  <a:extLst>
                    <a:ext uri="{FF2B5EF4-FFF2-40B4-BE49-F238E27FC236}">
                      <a16:creationId xmlns:a16="http://schemas.microsoft.com/office/drawing/2014/main" id="{1C07B640-8A6E-E274-8B2C-95811BF44115}"/>
                    </a:ext>
                  </a:extLst>
                </p:cNvPr>
                <p:cNvSpPr txBox="1"/>
                <p:nvPr/>
              </p:nvSpPr>
              <p:spPr>
                <a:xfrm>
                  <a:off x="4935336" y="2304019"/>
                  <a:ext cx="1291399" cy="954107"/>
                </a:xfrm>
                <a:prstGeom prst="rect">
                  <a:avLst/>
                </a:prstGeom>
                <a:noFill/>
              </p:spPr>
              <p:txBody>
                <a:bodyPr wrap="square" rtlCol="0">
                  <a:spAutoFit/>
                </a:bodyPr>
                <a:lstStyle/>
                <a:p>
                  <a:r>
                    <a:rPr kumimoji="1" lang="ja-JP" altLang="en-US" sz="800"/>
                    <a:t>どちらかといえば</a:t>
                  </a:r>
                  <a:endParaRPr kumimoji="1" lang="en-US" altLang="ja-JP" sz="800" dirty="0"/>
                </a:p>
                <a:p>
                  <a:r>
                    <a:rPr lang="ja-JP" altLang="en-US" sz="800"/>
                    <a:t>物質的にある程度</a:t>
                  </a:r>
                  <a:endParaRPr lang="en-US" altLang="ja-JP" sz="800" dirty="0"/>
                </a:p>
                <a:p>
                  <a:r>
                    <a:rPr lang="ja-JP" altLang="en-US" sz="800"/>
                    <a:t>豊かになったので</a:t>
                  </a:r>
                  <a:r>
                    <a:rPr lang="en-US" altLang="ja-JP" sz="800" dirty="0"/>
                    <a:t>､</a:t>
                  </a:r>
                </a:p>
                <a:p>
                  <a:r>
                    <a:rPr lang="ja-JP" altLang="en-US" sz="800"/>
                    <a:t>これからは心の豊</a:t>
                  </a:r>
                  <a:endParaRPr lang="en-US" altLang="ja-JP" sz="800" dirty="0"/>
                </a:p>
                <a:p>
                  <a:r>
                    <a:rPr lang="ja-JP" altLang="en-US" sz="800"/>
                    <a:t>かさやゆとりのあ</a:t>
                  </a:r>
                  <a:endParaRPr lang="en-US" altLang="ja-JP" sz="800" dirty="0"/>
                </a:p>
                <a:p>
                  <a:r>
                    <a:rPr lang="ja-JP" altLang="en-US" sz="800"/>
                    <a:t>る生活をすること</a:t>
                  </a:r>
                  <a:endParaRPr lang="en-US" altLang="ja-JP" sz="800" dirty="0"/>
                </a:p>
                <a:p>
                  <a:r>
                    <a:rPr lang="ja-JP" altLang="en-US" sz="800"/>
                    <a:t>に重きをおきたい</a:t>
                  </a:r>
                  <a:endParaRPr lang="en-US" altLang="ja-JP" sz="800" dirty="0"/>
                </a:p>
              </p:txBody>
            </p:sp>
            <p:sp>
              <p:nvSpPr>
                <p:cNvPr id="14" name="左中かっこ 13">
                  <a:extLst>
                    <a:ext uri="{FF2B5EF4-FFF2-40B4-BE49-F238E27FC236}">
                      <a16:creationId xmlns:a16="http://schemas.microsoft.com/office/drawing/2014/main" id="{E27DCB41-CCE3-3673-5FDC-78A79A366F53}"/>
                    </a:ext>
                  </a:extLst>
                </p:cNvPr>
                <p:cNvSpPr/>
                <p:nvPr/>
              </p:nvSpPr>
              <p:spPr>
                <a:xfrm rot="5400000">
                  <a:off x="4682471" y="1038000"/>
                  <a:ext cx="239177" cy="2412479"/>
                </a:xfrm>
                <a:prstGeom prst="leftBrace">
                  <a:avLst>
                    <a:gd name="adj1" fmla="val 41014"/>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1400"/>
                </a:p>
              </p:txBody>
            </p:sp>
          </p:grpSp>
          <p:cxnSp>
            <p:nvCxnSpPr>
              <p:cNvPr id="21" name="直線コネクタ 20">
                <a:extLst>
                  <a:ext uri="{FF2B5EF4-FFF2-40B4-BE49-F238E27FC236}">
                    <a16:creationId xmlns:a16="http://schemas.microsoft.com/office/drawing/2014/main" id="{A648696C-388B-8A7D-4BDC-8AF5CBCC66F3}"/>
                  </a:ext>
                </a:extLst>
              </p:cNvPr>
              <p:cNvCxnSpPr>
                <a:cxnSpLocks/>
              </p:cNvCxnSpPr>
              <p:nvPr/>
            </p:nvCxnSpPr>
            <p:spPr>
              <a:xfrm>
                <a:off x="5927753" y="3304974"/>
                <a:ext cx="0" cy="228603"/>
              </a:xfrm>
              <a:prstGeom prst="line">
                <a:avLst/>
              </a:prstGeom>
            </p:spPr>
            <p:style>
              <a:lnRef idx="1">
                <a:schemeClr val="dk1"/>
              </a:lnRef>
              <a:fillRef idx="0">
                <a:schemeClr val="dk1"/>
              </a:fillRef>
              <a:effectRef idx="0">
                <a:schemeClr val="dk1"/>
              </a:effectRef>
              <a:fontRef idx="minor">
                <a:schemeClr val="tx1"/>
              </a:fontRef>
            </p:style>
          </p:cxnSp>
          <p:sp>
            <p:nvSpPr>
              <p:cNvPr id="22" name="テキスト ボックス 21">
                <a:extLst>
                  <a:ext uri="{FF2B5EF4-FFF2-40B4-BE49-F238E27FC236}">
                    <a16:creationId xmlns:a16="http://schemas.microsoft.com/office/drawing/2014/main" id="{FFBFDB75-4290-0417-A05A-1837A5069A0B}"/>
                  </a:ext>
                </a:extLst>
              </p:cNvPr>
              <p:cNvSpPr txBox="1"/>
              <p:nvPr/>
            </p:nvSpPr>
            <p:spPr>
              <a:xfrm>
                <a:off x="5677377" y="3097383"/>
                <a:ext cx="682738" cy="246221"/>
              </a:xfrm>
              <a:prstGeom prst="rect">
                <a:avLst/>
              </a:prstGeom>
              <a:noFill/>
            </p:spPr>
            <p:txBody>
              <a:bodyPr wrap="square" rtlCol="0">
                <a:spAutoFit/>
              </a:bodyPr>
              <a:lstStyle/>
              <a:p>
                <a:r>
                  <a:rPr lang="ja-JP" altLang="en-US" sz="1000"/>
                  <a:t>無回答</a:t>
                </a:r>
                <a:endParaRPr kumimoji="1" lang="ja-JP" altLang="en-US" sz="1000"/>
              </a:p>
            </p:txBody>
          </p:sp>
          <p:cxnSp>
            <p:nvCxnSpPr>
              <p:cNvPr id="23" name="直線コネクタ 22">
                <a:extLst>
                  <a:ext uri="{FF2B5EF4-FFF2-40B4-BE49-F238E27FC236}">
                    <a16:creationId xmlns:a16="http://schemas.microsoft.com/office/drawing/2014/main" id="{20AB3881-8723-D348-3244-E4BEBE152413}"/>
                  </a:ext>
                </a:extLst>
              </p:cNvPr>
              <p:cNvCxnSpPr>
                <a:cxnSpLocks/>
              </p:cNvCxnSpPr>
              <p:nvPr/>
            </p:nvCxnSpPr>
            <p:spPr>
              <a:xfrm>
                <a:off x="3644776" y="3047024"/>
                <a:ext cx="518335" cy="418209"/>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2FB94267-CB56-EBB4-45B4-F5D2B8DC6805}"/>
                  </a:ext>
                </a:extLst>
              </p:cNvPr>
              <p:cNvCxnSpPr>
                <a:cxnSpLocks/>
              </p:cNvCxnSpPr>
              <p:nvPr/>
            </p:nvCxnSpPr>
            <p:spPr>
              <a:xfrm>
                <a:off x="4737539" y="3156213"/>
                <a:ext cx="0" cy="402805"/>
              </a:xfrm>
              <a:prstGeom prst="line">
                <a:avLst/>
              </a:prstGeom>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390CFA10-98E6-4367-1485-932017AC69A6}"/>
                  </a:ext>
                </a:extLst>
              </p:cNvPr>
              <p:cNvCxnSpPr>
                <a:cxnSpLocks/>
              </p:cNvCxnSpPr>
              <p:nvPr/>
            </p:nvCxnSpPr>
            <p:spPr>
              <a:xfrm flipH="1">
                <a:off x="8286159" y="3025088"/>
                <a:ext cx="327503" cy="537564"/>
              </a:xfrm>
              <a:prstGeom prst="line">
                <a:avLst/>
              </a:prstGeom>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2FBAC69D-D07A-595C-9B85-21AE7BA15941}"/>
                  </a:ext>
                </a:extLst>
              </p:cNvPr>
              <p:cNvCxnSpPr>
                <a:cxnSpLocks/>
              </p:cNvCxnSpPr>
              <p:nvPr/>
            </p:nvCxnSpPr>
            <p:spPr>
              <a:xfrm flipH="1">
                <a:off x="7142787" y="3163257"/>
                <a:ext cx="107679" cy="395761"/>
              </a:xfrm>
              <a:prstGeom prst="line">
                <a:avLst/>
              </a:prstGeom>
            </p:spPr>
            <p:style>
              <a:lnRef idx="1">
                <a:schemeClr val="dk1"/>
              </a:lnRef>
              <a:fillRef idx="0">
                <a:schemeClr val="dk1"/>
              </a:fillRef>
              <a:effectRef idx="0">
                <a:schemeClr val="dk1"/>
              </a:effectRef>
              <a:fontRef idx="minor">
                <a:schemeClr val="tx1"/>
              </a:fontRef>
            </p:style>
          </p:cxnSp>
        </p:grpSp>
      </p:grpSp>
      <p:sp>
        <p:nvSpPr>
          <p:cNvPr id="35" name="テキスト ボックス 34">
            <a:extLst>
              <a:ext uri="{FF2B5EF4-FFF2-40B4-BE49-F238E27FC236}">
                <a16:creationId xmlns:a16="http://schemas.microsoft.com/office/drawing/2014/main" id="{B5DFA40D-4424-60FA-49D4-3367A25DCCAE}"/>
              </a:ext>
            </a:extLst>
          </p:cNvPr>
          <p:cNvSpPr txBox="1"/>
          <p:nvPr/>
        </p:nvSpPr>
        <p:spPr>
          <a:xfrm>
            <a:off x="173301" y="6968793"/>
            <a:ext cx="6782542" cy="461665"/>
          </a:xfrm>
          <a:prstGeom prst="rect">
            <a:avLst/>
          </a:prstGeom>
          <a:noFill/>
        </p:spPr>
        <p:txBody>
          <a:bodyPr wrap="square" rtlCol="0">
            <a:spAutoFit/>
          </a:bodyPr>
          <a:lstStyle/>
          <a:p>
            <a:r>
              <a:rPr kumimoji="1" lang="ja-JP" altLang="en-US" sz="1200">
                <a:latin typeface="HGMaruGothicMPRO" panose="020F0600000000000000" pitchFamily="34" charset="-128"/>
                <a:ea typeface="HGMaruGothicMPRO" panose="020F0600000000000000" pitchFamily="34" charset="-128"/>
              </a:rPr>
              <a:t>出典：内閣府</a:t>
            </a:r>
            <a:r>
              <a:rPr lang="en-US" altLang="ja-JP" sz="1200" dirty="0">
                <a:latin typeface="HGMaruGothicMPRO" panose="020F0600000000000000" pitchFamily="34" charset="-128"/>
                <a:ea typeface="HGMaruGothicMPRO" panose="020F0600000000000000" pitchFamily="34" charset="-128"/>
              </a:rPr>
              <a:t>｢</a:t>
            </a:r>
            <a:r>
              <a:rPr kumimoji="1" lang="ja-JP" altLang="en-US" sz="1200">
                <a:latin typeface="HGMaruGothicMPRO" panose="020F0600000000000000" pitchFamily="34" charset="-128"/>
                <a:ea typeface="HGMaruGothicMPRO" panose="020F0600000000000000" pitchFamily="34" charset="-128"/>
              </a:rPr>
              <a:t>令和</a:t>
            </a:r>
            <a:r>
              <a:rPr kumimoji="1" lang="en-US" altLang="ja-JP" sz="1200" dirty="0">
                <a:latin typeface="HGMaruGothicMPRO" panose="020F0600000000000000" pitchFamily="34" charset="-128"/>
                <a:ea typeface="HGMaruGothicMPRO" panose="020F0600000000000000" pitchFamily="34" charset="-128"/>
              </a:rPr>
              <a:t>4</a:t>
            </a:r>
            <a:r>
              <a:rPr kumimoji="1" lang="ja-JP" altLang="en-US" sz="1200">
                <a:latin typeface="HGMaruGothicMPRO" panose="020F0600000000000000" pitchFamily="34" charset="-128"/>
                <a:ea typeface="HGMaruGothicMPRO" panose="020F0600000000000000" pitchFamily="34" charset="-128"/>
              </a:rPr>
              <a:t>年度</a:t>
            </a:r>
            <a:r>
              <a:rPr kumimoji="1" lang="en-US" altLang="ja-JP" sz="1200" dirty="0">
                <a:latin typeface="HGMaruGothicMPRO" panose="020F0600000000000000" pitchFamily="34" charset="-128"/>
                <a:ea typeface="HGMaruGothicMPRO" panose="020F0600000000000000" pitchFamily="34" charset="-128"/>
              </a:rPr>
              <a:t> </a:t>
            </a:r>
            <a:r>
              <a:rPr kumimoji="1" lang="ja-JP" altLang="en-US" sz="1200">
                <a:latin typeface="HGMaruGothicMPRO" panose="020F0600000000000000" pitchFamily="34" charset="-128"/>
                <a:ea typeface="HGMaruGothicMPRO" panose="020F0600000000000000" pitchFamily="34" charset="-128"/>
              </a:rPr>
              <a:t>国民生活に関する世論調査</a:t>
            </a:r>
            <a:r>
              <a:rPr kumimoji="1" lang="en-US" altLang="ja-JP" sz="1200" dirty="0">
                <a:latin typeface="HGMaruGothicMPRO" panose="020F0600000000000000" pitchFamily="34" charset="-128"/>
                <a:ea typeface="HGMaruGothicMPRO" panose="020F0600000000000000" pitchFamily="34" charset="-128"/>
              </a:rPr>
              <a:t>｣</a:t>
            </a:r>
            <a:r>
              <a:rPr kumimoji="1" lang="ja-JP" altLang="en-US" sz="1200">
                <a:latin typeface="HGMaruGothicMPRO" panose="020F0600000000000000" pitchFamily="34" charset="-128"/>
                <a:ea typeface="HGMaruGothicMPRO" panose="020F0600000000000000" pitchFamily="34" charset="-128"/>
              </a:rPr>
              <a:t>に基づき作成</a:t>
            </a:r>
            <a:endParaRPr kumimoji="1" lang="en-US" altLang="ja-JP" sz="1200" dirty="0">
              <a:latin typeface="HGMaruGothicMPRO" panose="020F0600000000000000" pitchFamily="34" charset="-128"/>
              <a:ea typeface="HGMaruGothicMPRO" panose="020F0600000000000000" pitchFamily="34" charset="-128"/>
            </a:endParaRPr>
          </a:p>
          <a:p>
            <a:r>
              <a:rPr kumimoji="1" lang="en-US" altLang="ja-JP" sz="1200" dirty="0">
                <a:latin typeface="Hiragino Sans W4" panose="020B0400000000000000" pitchFamily="34" charset="-128"/>
                <a:ea typeface="Hiragino Sans W4" panose="020B0400000000000000" pitchFamily="34" charset="-128"/>
              </a:rPr>
              <a:t>https://</a:t>
            </a:r>
            <a:r>
              <a:rPr kumimoji="1" lang="en-US" altLang="ja-JP" sz="1200" dirty="0" err="1">
                <a:latin typeface="Hiragino Sans W4" panose="020B0400000000000000" pitchFamily="34" charset="-128"/>
                <a:ea typeface="Hiragino Sans W4" panose="020B0400000000000000" pitchFamily="34" charset="-128"/>
              </a:rPr>
              <a:t>survey.gov-online.go.jp</a:t>
            </a:r>
            <a:r>
              <a:rPr kumimoji="1" lang="en-US" altLang="ja-JP" sz="1200" dirty="0">
                <a:latin typeface="Hiragino Sans W4" panose="020B0400000000000000" pitchFamily="34" charset="-128"/>
                <a:ea typeface="Hiragino Sans W4" panose="020B0400000000000000" pitchFamily="34" charset="-128"/>
              </a:rPr>
              <a:t>/r04/r04-life/2.html</a:t>
            </a:r>
            <a:endParaRPr kumimoji="1" lang="ja-JP" altLang="en-US" sz="1200">
              <a:latin typeface="Hiragino Sans W4" panose="020B0400000000000000" pitchFamily="34" charset="-128"/>
              <a:ea typeface="Hiragino Sans W4" panose="020B0400000000000000" pitchFamily="34" charset="-128"/>
            </a:endParaRPr>
          </a:p>
        </p:txBody>
      </p:sp>
      <p:sp>
        <p:nvSpPr>
          <p:cNvPr id="2" name="テキスト ボックス 1">
            <a:extLst>
              <a:ext uri="{FF2B5EF4-FFF2-40B4-BE49-F238E27FC236}">
                <a16:creationId xmlns:a16="http://schemas.microsoft.com/office/drawing/2014/main" id="{F5B99CA0-CC86-9D49-3766-1D4539BF23EA}"/>
              </a:ext>
            </a:extLst>
          </p:cNvPr>
          <p:cNvSpPr txBox="1"/>
          <p:nvPr/>
        </p:nvSpPr>
        <p:spPr>
          <a:xfrm>
            <a:off x="2315181" y="1399737"/>
            <a:ext cx="6061449" cy="461665"/>
          </a:xfrm>
          <a:prstGeom prst="rect">
            <a:avLst/>
          </a:prstGeom>
          <a:noFill/>
        </p:spPr>
        <p:txBody>
          <a:bodyPr wrap="square" rtlCol="0">
            <a:spAutoFit/>
          </a:bodyPr>
          <a:lstStyle/>
          <a:p>
            <a:r>
              <a:rPr kumimoji="1" lang="ja-JP" altLang="en-US" sz="2400" b="1" spc="-150">
                <a:latin typeface="+mj-ea"/>
                <a:ea typeface="+mj-ea"/>
              </a:rPr>
              <a:t>これからは心の豊かさか、まだ物の豊かさか</a:t>
            </a:r>
          </a:p>
        </p:txBody>
      </p:sp>
    </p:spTree>
    <p:extLst>
      <p:ext uri="{BB962C8B-B14F-4D97-AF65-F5344CB8AC3E}">
        <p14:creationId xmlns:p14="http://schemas.microsoft.com/office/powerpoint/2010/main" val="2524358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8CF84B6-23CD-F54E-A3D5-96169B8129A6}"/>
              </a:ext>
            </a:extLst>
          </p:cNvPr>
          <p:cNvSpPr/>
          <p:nvPr/>
        </p:nvSpPr>
        <p:spPr>
          <a:xfrm>
            <a:off x="594847" y="810526"/>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97"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4" name="object 4">
            <a:extLst>
              <a:ext uri="{FF2B5EF4-FFF2-40B4-BE49-F238E27FC236}">
                <a16:creationId xmlns:a16="http://schemas.microsoft.com/office/drawing/2014/main" id="{68E3D30A-1136-DE48-821A-A11DE9B30418}"/>
              </a:ext>
            </a:extLst>
          </p:cNvPr>
          <p:cNvSpPr txBox="1">
            <a:spLocks/>
          </p:cNvSpPr>
          <p:nvPr/>
        </p:nvSpPr>
        <p:spPr>
          <a:xfrm>
            <a:off x="858944" y="929807"/>
            <a:ext cx="7759523"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marR="0" lvl="0" indent="0" algn="l" defTabSz="1007943" rtl="0" eaLnBrk="1" fontAlgn="auto" latinLnBrk="0" hangingPunct="1">
              <a:lnSpc>
                <a:spcPct val="100000"/>
              </a:lnSpc>
              <a:spcBef>
                <a:spcPts val="123"/>
              </a:spcBef>
              <a:spcAft>
                <a:spcPts val="0"/>
              </a:spcAft>
              <a:buClrTx/>
              <a:buSzTx/>
              <a:buFontTx/>
              <a:buNone/>
              <a:tabLst/>
              <a:defRPr/>
            </a:pPr>
            <a:r>
              <a:rPr kumimoji="1" lang="ja-JP" altLang="en-US"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労働に関する相談先を押さえよう</a:t>
            </a:r>
            <a:r>
              <a:rPr kumimoji="1" lang="en-US" altLang="ja-JP" sz="2074" b="1"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ShinMGoPro-DeBold"/>
              </a:rPr>
              <a:t>(2)</a:t>
            </a:r>
            <a:endParaRPr kumimoji="1" lang="ja-JP" altLang="en-US" sz="207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388D26C1-397D-3340-BFC1-7B63CC1F5A76}"/>
              </a:ext>
            </a:extLst>
          </p:cNvPr>
          <p:cNvSpPr txBox="1"/>
          <p:nvPr/>
        </p:nvSpPr>
        <p:spPr>
          <a:xfrm>
            <a:off x="706775" y="1593148"/>
            <a:ext cx="9278259" cy="281704"/>
          </a:xfrm>
          <a:prstGeom prst="rect">
            <a:avLst/>
          </a:prstGeom>
        </p:spPr>
        <p:txBody>
          <a:bodyPr vert="horz" wrap="square" lIns="0" tIns="13169" rIns="0" bIns="0" rtlCol="0">
            <a:spAutoFit/>
          </a:bodyPr>
          <a:lstStyle/>
          <a:p>
            <a:pPr marL="11972" marR="0" lvl="0" indent="0" algn="l" defTabSz="914400" rtl="0" eaLnBrk="1" fontAlgn="auto" latinLnBrk="0" hangingPunct="1">
              <a:lnSpc>
                <a:spcPct val="100000"/>
              </a:lnSpc>
              <a:spcBef>
                <a:spcPts val="104"/>
              </a:spcBef>
              <a:spcAft>
                <a:spcPts val="0"/>
              </a:spcAft>
              <a:buClrTx/>
              <a:buSzTx/>
              <a:buFontTx/>
              <a:buNone/>
              <a:tabLst/>
              <a:defRPr/>
            </a:pPr>
            <a:r>
              <a:rPr kumimoji="1"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　</a:t>
            </a:r>
            <a:r>
              <a:rPr kumimoji="1" sz="1744" b="1"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労働に関する悩みは</a:t>
            </a:r>
            <a:r>
              <a:rPr kumimoji="1" lang="ja-JP" altLang="en-US" sz="1744"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ひとりで</a:t>
            </a:r>
            <a:r>
              <a:rPr kumimoji="1" sz="1744" b="1"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抱え込まずに、身近な人や専門家に積極的に相談しよう</a:t>
            </a:r>
            <a:r>
              <a:rPr kumimoji="1" lang="ja-JP" altLang="en-US" sz="1744" b="1" i="0" u="none" strike="noStrike" kern="1200" cap="none" spc="0" normalizeH="0" baseline="0" noProof="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a:t>
            </a:r>
            <a:endParaRPr kumimoji="1" sz="1744"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endParaRPr>
          </a:p>
        </p:txBody>
      </p:sp>
      <p:sp>
        <p:nvSpPr>
          <p:cNvPr id="15" name="テキスト ボックス 14"/>
          <p:cNvSpPr txBox="1"/>
          <p:nvPr/>
        </p:nvSpPr>
        <p:spPr>
          <a:xfrm>
            <a:off x="9444957" y="401298"/>
            <a:ext cx="689612" cy="2663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31" b="0" i="0" u="none" strike="noStrike" kern="1200" cap="none" spc="0" normalizeH="0" baseline="0" noProof="0" dirty="0">
                <a:ln>
                  <a:noFill/>
                </a:ln>
                <a:solidFill>
                  <a:srgbClr val="1B93C9"/>
                </a:solidFill>
                <a:effectLst/>
                <a:uLnTx/>
                <a:uFillTx/>
                <a:latin typeface="ＭＳ ゴシック" pitchFamily="49" charset="-128"/>
                <a:ea typeface="ＭＳ ゴシック" pitchFamily="49" charset="-128"/>
                <a:cs typeface="+mn-cs"/>
              </a:rPr>
              <a:t>   ★★</a:t>
            </a:r>
          </a:p>
        </p:txBody>
      </p:sp>
      <p:sp>
        <p:nvSpPr>
          <p:cNvPr id="16"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marR="0" lvl="0" indent="0" algn="l" defTabSz="914400" rtl="0" eaLnBrk="1" fontAlgn="auto" latinLnBrk="0" hangingPunct="1">
              <a:lnSpc>
                <a:spcPct val="100000"/>
              </a:lnSpc>
              <a:spcBef>
                <a:spcPts val="108"/>
              </a:spcBef>
              <a:spcAft>
                <a:spcPts val="0"/>
              </a:spcAft>
              <a:buClrTx/>
              <a:buSzTx/>
              <a:buFontTx/>
              <a:buNone/>
              <a:tabLst/>
              <a:defRPr/>
            </a:pPr>
            <a:r>
              <a:rPr kumimoji="1" sz="1290" b="0" i="0" u="none" strike="noStrike" kern="1200" cap="none" spc="0" normalizeH="0" baseline="8888" noProof="0" dirty="0">
                <a:ln>
                  <a:noFill/>
                </a:ln>
                <a:solidFill>
                  <a:srgbClr val="0070C0"/>
                </a:solidFill>
                <a:effectLst/>
                <a:uLnTx/>
                <a:uFillTx/>
                <a:latin typeface="HGMaruGothicMPRO" panose="020F0600000000000000" pitchFamily="34" charset="-128"/>
                <a:ea typeface="HGMaruGothicMPRO" panose="020F0600000000000000" pitchFamily="34" charset="-128"/>
                <a:cs typeface="A-OTF Shin Maru Go Pro"/>
              </a:rPr>
              <a:t>▶</a:t>
            </a:r>
            <a:r>
              <a:rPr kumimoji="1" sz="1290" b="0" i="0" u="none" strike="noStrike" kern="1200" cap="none" spc="0" normalizeH="0" baseline="8888"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 </a:t>
            </a:r>
            <a:r>
              <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PPT</a:t>
            </a:r>
            <a:r>
              <a:rPr kumimoji="1" lang="en-US"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6-4</a:t>
            </a:r>
            <a:r>
              <a:rPr kumimoji="1" lang="en-US" altLang="ja-JP"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rPr>
              <a:t>0</a:t>
            </a:r>
            <a:endParaRPr kumimoji="1" sz="1290"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3" name="object 8">
            <a:extLst>
              <a:ext uri="{FF2B5EF4-FFF2-40B4-BE49-F238E27FC236}">
                <a16:creationId xmlns:a16="http://schemas.microsoft.com/office/drawing/2014/main" id="{FDA6DDF6-22D6-34CC-B6C0-10DAABE77E4B}"/>
              </a:ext>
            </a:extLst>
          </p:cNvPr>
          <p:cNvSpPr txBox="1"/>
          <p:nvPr/>
        </p:nvSpPr>
        <p:spPr>
          <a:xfrm>
            <a:off x="1092375" y="6172566"/>
            <a:ext cx="1883379" cy="809590"/>
          </a:xfrm>
          <a:prstGeom prst="rect">
            <a:avLst/>
          </a:prstGeom>
          <a:solidFill>
            <a:srgbClr val="6D6E71"/>
          </a:solidFill>
        </p:spPr>
        <p:txBody>
          <a:bodyPr vert="horz" wrap="square" lIns="0" tIns="215518" rIns="0" bIns="184731" rtlCol="0">
            <a:spAutoFit/>
          </a:bodyPr>
          <a:lstStyle/>
          <a:p>
            <a:pPr marL="184638" marR="160200" lvl="0" indent="-5431" algn="l" defTabSz="781995" rtl="0" eaLnBrk="1" fontAlgn="auto" latinLnBrk="0" hangingPunct="1">
              <a:lnSpc>
                <a:spcPct val="102299"/>
              </a:lnSpc>
              <a:spcBef>
                <a:spcPts val="1240"/>
              </a:spcBef>
              <a:spcAft>
                <a:spcPts val="0"/>
              </a:spcAft>
              <a:buClrTx/>
              <a:buSzTx/>
              <a:buFontTx/>
              <a:buNone/>
              <a:tabLst/>
              <a:defRPr/>
            </a:pPr>
            <a:r>
              <a:rPr kumimoji="1" sz="1368" b="0" i="0" u="none" strike="noStrike" kern="1200" cap="none" spc="0" normalizeH="0" baseline="0" noProof="0" dirty="0">
                <a:ln>
                  <a:noFill/>
                </a:ln>
                <a:solidFill>
                  <a:srgbClr val="FFFFFF"/>
                </a:solidFill>
                <a:effectLst/>
                <a:uLnTx/>
                <a:uFillTx/>
                <a:latin typeface="HGMaruGothicMPRO" panose="020F0600000000000000" pitchFamily="34" charset="-128"/>
                <a:ea typeface="HGMaruGothicMPRO" panose="020F0600000000000000" pitchFamily="34" charset="-128"/>
                <a:cs typeface="A-OTF Shin Maru Go Pro"/>
              </a:rPr>
              <a:t>相談をするために準備をしておこう</a:t>
            </a:r>
            <a:endParaRPr kumimoji="1" sz="1368"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4" name="object 9">
            <a:extLst>
              <a:ext uri="{FF2B5EF4-FFF2-40B4-BE49-F238E27FC236}">
                <a16:creationId xmlns:a16="http://schemas.microsoft.com/office/drawing/2014/main" id="{C3557EA5-1E8E-722C-26BA-9B211ED8DB49}"/>
              </a:ext>
            </a:extLst>
          </p:cNvPr>
          <p:cNvSpPr/>
          <p:nvPr/>
        </p:nvSpPr>
        <p:spPr>
          <a:xfrm>
            <a:off x="1099110" y="6172565"/>
            <a:ext cx="4404869" cy="809735"/>
          </a:xfrm>
          <a:custGeom>
            <a:avLst/>
            <a:gdLst/>
            <a:ahLst/>
            <a:cxnLst/>
            <a:rect l="l" t="t" r="r" b="b"/>
            <a:pathLst>
              <a:path w="5150485" h="929640">
                <a:moveTo>
                  <a:pt x="0" y="929246"/>
                </a:moveTo>
                <a:lnTo>
                  <a:pt x="5150256" y="929246"/>
                </a:lnTo>
                <a:lnTo>
                  <a:pt x="5150256" y="0"/>
                </a:lnTo>
                <a:lnTo>
                  <a:pt x="0" y="0"/>
                </a:lnTo>
                <a:lnTo>
                  <a:pt x="0" y="929246"/>
                </a:lnTo>
                <a:close/>
              </a:path>
            </a:pathLst>
          </a:custGeom>
          <a:ln w="15747">
            <a:solidFill>
              <a:srgbClr val="6D6E71"/>
            </a:solidFill>
          </a:ln>
        </p:spPr>
        <p:txBody>
          <a:bodyPr wrap="square" lIns="0" tIns="0" rIns="0" bIns="0" rtlCol="0"/>
          <a:lstStyle/>
          <a:p>
            <a:pPr marL="0" marR="0" lvl="0" indent="0" algn="l" defTabSz="781995" rtl="0" eaLnBrk="1" fontAlgn="auto" latinLnBrk="0" hangingPunct="1">
              <a:lnSpc>
                <a:spcPct val="100000"/>
              </a:lnSpc>
              <a:spcBef>
                <a:spcPts val="0"/>
              </a:spcBef>
              <a:spcAft>
                <a:spcPts val="0"/>
              </a:spcAft>
              <a:buClrTx/>
              <a:buSzTx/>
              <a:buFontTx/>
              <a:buNone/>
              <a:tabLst/>
              <a:defRPr/>
            </a:pPr>
            <a:endParaRPr kumimoji="1" sz="1539"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sp>
        <p:nvSpPr>
          <p:cNvPr id="17" name="object 10">
            <a:extLst>
              <a:ext uri="{FF2B5EF4-FFF2-40B4-BE49-F238E27FC236}">
                <a16:creationId xmlns:a16="http://schemas.microsoft.com/office/drawing/2014/main" id="{A7864523-AD54-3157-BC89-A77EA083C5AC}"/>
              </a:ext>
            </a:extLst>
          </p:cNvPr>
          <p:cNvSpPr txBox="1"/>
          <p:nvPr/>
        </p:nvSpPr>
        <p:spPr>
          <a:xfrm>
            <a:off x="2975744" y="6203672"/>
            <a:ext cx="2658700" cy="733500"/>
          </a:xfrm>
          <a:prstGeom prst="rect">
            <a:avLst/>
          </a:prstGeom>
        </p:spPr>
        <p:txBody>
          <a:bodyPr vert="horz" wrap="square" lIns="0" tIns="15206" rIns="0" bIns="0" rtlCol="0">
            <a:spAutoFit/>
          </a:bodyPr>
          <a:lstStyle/>
          <a:p>
            <a:pPr marL="27695" marR="0" lvl="0" indent="0" algn="l" defTabSz="781995" rtl="0" eaLnBrk="1" fontAlgn="auto" latinLnBrk="0" hangingPunct="1">
              <a:lnSpc>
                <a:spcPts val="1308"/>
              </a:lnSpc>
              <a:spcBef>
                <a:spcPts val="120"/>
              </a:spcBef>
              <a:spcAft>
                <a:spcPts val="0"/>
              </a:spcAft>
              <a:buClrTx/>
              <a:buSzTx/>
              <a:buFontTx/>
              <a:buNone/>
              <a:tabLst/>
              <a:defRPr/>
            </a:pPr>
            <a:r>
              <a:rPr kumimoji="1" sz="1112" b="0"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A-OTF Shin Maru Go Pro"/>
              </a:rPr>
              <a:t>・　メモを取ろう･メモを残そう</a:t>
            </a:r>
            <a:endParaRPr kumimoji="1" sz="1112"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08997" marR="519158" lvl="0" indent="0" algn="l" defTabSz="781995" rtl="0" eaLnBrk="1" fontAlgn="auto" latinLnBrk="0" hangingPunct="1">
              <a:lnSpc>
                <a:spcPts val="992"/>
              </a:lnSpc>
              <a:spcBef>
                <a:spcPts val="34"/>
              </a:spcBef>
              <a:spcAft>
                <a:spcPts val="0"/>
              </a:spcAft>
              <a:buClrTx/>
              <a:buSzTx/>
              <a:buFontTx/>
              <a:buNone/>
              <a:tabLst/>
              <a:defRPr/>
            </a:pPr>
            <a:r>
              <a:rPr kumimoji="1" sz="855"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出勤・退勤・休憩時間・働いた日、誰にいつ何を言われた</a:t>
            </a:r>
            <a:r>
              <a:rPr kumimoji="1" lang="en-US" altLang="ja-JP" sz="855"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a:t>
            </a:r>
            <a:r>
              <a:rPr kumimoji="1" sz="855" b="0" i="0" u="none" strike="noStrike" kern="1200" cap="none" spc="0" normalizeH="0" baseline="0" noProof="0" dirty="0" err="1">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など</a:t>
            </a:r>
            <a:endParaRPr kumimoji="1" sz="855"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27695" marR="0" lvl="0" indent="0" algn="l" defTabSz="781995" rtl="0" eaLnBrk="1" fontAlgn="auto" latinLnBrk="0" hangingPunct="1">
              <a:lnSpc>
                <a:spcPts val="1266"/>
              </a:lnSpc>
              <a:spcBef>
                <a:spcPts val="0"/>
              </a:spcBef>
              <a:spcAft>
                <a:spcPts val="0"/>
              </a:spcAft>
              <a:buClrTx/>
              <a:buSzTx/>
              <a:buFontTx/>
              <a:buNone/>
              <a:tabLst/>
              <a:defRPr/>
            </a:pPr>
            <a:r>
              <a:rPr kumimoji="1" sz="1112" b="0" i="0" u="none" strike="noStrike" kern="1200" cap="none" spc="0" normalizeH="0" baseline="0" noProof="0" dirty="0">
                <a:ln>
                  <a:noFill/>
                </a:ln>
                <a:solidFill>
                  <a:srgbClr val="00AEEF"/>
                </a:solidFill>
                <a:effectLst/>
                <a:uLnTx/>
                <a:uFillTx/>
                <a:latin typeface="HGMaruGothicMPRO" panose="020F0600000000000000" pitchFamily="34" charset="-128"/>
                <a:ea typeface="HGMaruGothicMPRO" panose="020F0600000000000000" pitchFamily="34" charset="-128"/>
                <a:cs typeface="A-OTF Shin Maru Go Pro"/>
              </a:rPr>
              <a:t>・　記録をとっておこう</a:t>
            </a:r>
            <a:endParaRPr kumimoji="1" sz="1112"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a:p>
            <a:pPr marL="335606" marR="0" lvl="0" indent="0" algn="l" defTabSz="781995" rtl="0" eaLnBrk="1" fontAlgn="auto" latinLnBrk="0" hangingPunct="1">
              <a:lnSpc>
                <a:spcPts val="966"/>
              </a:lnSpc>
              <a:spcBef>
                <a:spcPts val="0"/>
              </a:spcBef>
              <a:spcAft>
                <a:spcPts val="0"/>
              </a:spcAft>
              <a:buClrTx/>
              <a:buSzTx/>
              <a:buFontTx/>
              <a:buNone/>
              <a:tabLst/>
              <a:defRPr/>
            </a:pPr>
            <a:r>
              <a:rPr kumimoji="1" sz="855" b="0"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A-OTF Shin Maru Go Pro"/>
              </a:rPr>
              <a:t>給与明細、労働条件通知書、メールなど</a:t>
            </a:r>
            <a:endParaRPr kumimoji="1" sz="855"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A-OTF Shin Maru Go Pro"/>
            </a:endParaRPr>
          </a:p>
        </p:txBody>
      </p:sp>
      <p:sp>
        <p:nvSpPr>
          <p:cNvPr id="18" name="object 11">
            <a:extLst>
              <a:ext uri="{FF2B5EF4-FFF2-40B4-BE49-F238E27FC236}">
                <a16:creationId xmlns:a16="http://schemas.microsoft.com/office/drawing/2014/main" id="{CBAF35E3-833C-2AB5-FC11-ABD7DA3A7874}"/>
              </a:ext>
            </a:extLst>
          </p:cNvPr>
          <p:cNvSpPr/>
          <p:nvPr/>
        </p:nvSpPr>
        <p:spPr>
          <a:xfrm>
            <a:off x="5650738" y="6110234"/>
            <a:ext cx="3985445" cy="860118"/>
          </a:xfrm>
          <a:prstGeom prst="rect">
            <a:avLst/>
          </a:prstGeom>
          <a:blipFill>
            <a:blip r:embed="rId3" cstate="print"/>
            <a:stretch>
              <a:fillRect/>
            </a:stretch>
          </a:blipFill>
        </p:spPr>
        <p:txBody>
          <a:bodyPr wrap="square" lIns="0" tIns="0" rIns="0" bIns="0" rtlCol="0"/>
          <a:lstStyle/>
          <a:p>
            <a:pPr marL="0" marR="0" lvl="0" indent="0" algn="l" defTabSz="781995" rtl="0" eaLnBrk="1" fontAlgn="auto" latinLnBrk="0" hangingPunct="1">
              <a:lnSpc>
                <a:spcPct val="100000"/>
              </a:lnSpc>
              <a:spcBef>
                <a:spcPts val="0"/>
              </a:spcBef>
              <a:spcAft>
                <a:spcPts val="0"/>
              </a:spcAft>
              <a:buClrTx/>
              <a:buSzTx/>
              <a:buFontTx/>
              <a:buNone/>
              <a:tabLst/>
              <a:defRPr/>
            </a:pPr>
            <a:endParaRPr kumimoji="1" sz="1539" b="0"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mn-cs"/>
            </a:endParaRPr>
          </a:p>
        </p:txBody>
      </p:sp>
      <p:graphicFrame>
        <p:nvGraphicFramePr>
          <p:cNvPr id="19" name="object 5">
            <a:extLst>
              <a:ext uri="{FF2B5EF4-FFF2-40B4-BE49-F238E27FC236}">
                <a16:creationId xmlns:a16="http://schemas.microsoft.com/office/drawing/2014/main" id="{7EAD06E6-0C79-0892-9A69-3F18E891B9E9}"/>
              </a:ext>
            </a:extLst>
          </p:cNvPr>
          <p:cNvGraphicFramePr>
            <a:graphicFrameLocks noGrp="1"/>
          </p:cNvGraphicFramePr>
          <p:nvPr/>
        </p:nvGraphicFramePr>
        <p:xfrm>
          <a:off x="1179275" y="2096375"/>
          <a:ext cx="8333260" cy="3366923"/>
        </p:xfrm>
        <a:graphic>
          <a:graphicData uri="http://schemas.openxmlformats.org/drawingml/2006/table">
            <a:tbl>
              <a:tblPr firstRow="1" bandRow="1">
                <a:tableStyleId>{2D5ABB26-0587-4C30-8999-92F81FD0307C}</a:tableStyleId>
              </a:tblPr>
              <a:tblGrid>
                <a:gridCol w="2181842">
                  <a:extLst>
                    <a:ext uri="{9D8B030D-6E8A-4147-A177-3AD203B41FA5}">
                      <a16:colId xmlns:a16="http://schemas.microsoft.com/office/drawing/2014/main" val="20000"/>
                    </a:ext>
                  </a:extLst>
                </a:gridCol>
                <a:gridCol w="6151418">
                  <a:extLst>
                    <a:ext uri="{9D8B030D-6E8A-4147-A177-3AD203B41FA5}">
                      <a16:colId xmlns:a16="http://schemas.microsoft.com/office/drawing/2014/main" val="20001"/>
                    </a:ext>
                  </a:extLst>
                </a:gridCol>
              </a:tblGrid>
              <a:tr h="375442">
                <a:tc gridSpan="2">
                  <a:txBody>
                    <a:bodyPr/>
                    <a:lstStyle/>
                    <a:p>
                      <a:pPr marL="188595">
                        <a:lnSpc>
                          <a:spcPct val="100000"/>
                        </a:lnSpc>
                        <a:spcBef>
                          <a:spcPts val="434"/>
                        </a:spcBef>
                      </a:pPr>
                      <a:r>
                        <a:rPr lang="ja-JP" altLang="en-US" sz="1700" b="1" spc="25" dirty="0">
                          <a:solidFill>
                            <a:srgbClr val="FFFFFF"/>
                          </a:solidFill>
                          <a:latin typeface="HG丸ｺﾞｼｯｸM-PRO" pitchFamily="50" charset="-128"/>
                          <a:ea typeface="HG丸ｺﾞｼｯｸM-PRO" pitchFamily="50" charset="-128"/>
                          <a:cs typeface="ShinMGoPro-DeBold"/>
                        </a:rPr>
                        <a:t>相談窓口</a:t>
                      </a:r>
                      <a:endParaRPr lang="ja-JP" altLang="en-US" sz="1700" dirty="0">
                        <a:latin typeface="HG丸ｺﾞｼｯｸM-PRO" pitchFamily="50" charset="-128"/>
                        <a:ea typeface="HG丸ｺﾞｼｯｸM-PRO" pitchFamily="50" charset="-128"/>
                        <a:cs typeface="ShinMGoPro-DeBold"/>
                      </a:endParaRPr>
                    </a:p>
                  </a:txBody>
                  <a:tcPr marL="0" marR="0" marT="47247" marB="0">
                    <a:lnL w="19050">
                      <a:solidFill>
                        <a:srgbClr val="231F20"/>
                      </a:solidFill>
                      <a:prstDash val="solid"/>
                    </a:lnL>
                    <a:lnR w="19050">
                      <a:solidFill>
                        <a:srgbClr val="231F20"/>
                      </a:solidFill>
                      <a:prstDash val="solid"/>
                    </a:lnR>
                    <a:lnT w="19050">
                      <a:solidFill>
                        <a:srgbClr val="231F20"/>
                      </a:solidFill>
                      <a:prstDash val="solid"/>
                    </a:lnT>
                    <a:lnB w="6350">
                      <a:solidFill>
                        <a:srgbClr val="231F20"/>
                      </a:solidFill>
                      <a:prstDash val="solid"/>
                    </a:lnB>
                    <a:solidFill>
                      <a:srgbClr val="44C8F4"/>
                    </a:solidFill>
                  </a:tcPr>
                </a:tc>
                <a:tc hMerge="1">
                  <a:txBody>
                    <a:bodyPr/>
                    <a:lstStyle/>
                    <a:p>
                      <a:endParaRPr/>
                    </a:p>
                  </a:txBody>
                  <a:tcPr marL="0" marR="0" marT="0" marB="0"/>
                </a:tc>
                <a:extLst>
                  <a:ext uri="{0D108BD9-81ED-4DB2-BD59-A6C34878D82A}">
                    <a16:rowId xmlns:a16="http://schemas.microsoft.com/office/drawing/2014/main" val="10000"/>
                  </a:ext>
                </a:extLst>
              </a:tr>
              <a:tr h="574077">
                <a:tc>
                  <a:txBody>
                    <a:bodyPr/>
                    <a:lstStyle/>
                    <a:p>
                      <a:pPr marL="187200" marR="0" lvl="0" indent="0" algn="l" defTabSz="861993" rtl="0" eaLnBrk="1" fontAlgn="auto" latinLnBrk="0" hangingPunct="1">
                        <a:lnSpc>
                          <a:spcPct val="100000"/>
                        </a:lnSpc>
                        <a:spcBef>
                          <a:spcPts val="111"/>
                        </a:spcBef>
                        <a:spcAft>
                          <a:spcPts val="0"/>
                        </a:spcAft>
                        <a:buClrTx/>
                        <a:buSzTx/>
                        <a:buFontTx/>
                        <a:buNone/>
                        <a:tabLst/>
                        <a:defRPr/>
                      </a:pPr>
                      <a:r>
                        <a:rPr kumimoji="0" lang="zh-TW" altLang="en-US" sz="1500" b="0" i="0" u="none" strike="noStrike" kern="1200" cap="none" spc="0" normalizeH="0" baseline="0" noProof="0" dirty="0">
                          <a:ln>
                            <a:noFill/>
                          </a:ln>
                          <a:solidFill>
                            <a:schemeClr val="tx1"/>
                          </a:solidFill>
                          <a:effectLst/>
                          <a:uLnTx/>
                          <a:uFillTx/>
                          <a:latin typeface="HGMaruGothicMPRO" panose="020F0600000000000000" pitchFamily="34" charset="-128"/>
                          <a:ea typeface="HGMaruGothicMPRO" panose="020F0600000000000000" pitchFamily="34" charset="-128"/>
                          <a:cs typeface="+mn-cs"/>
                        </a:rPr>
                        <a:t>弁護士会</a:t>
                      </a:r>
                      <a:endParaRPr kumimoji="0" lang="en-US" altLang="zh-TW" sz="1500" b="0" i="0" u="none" strike="noStrike" kern="1200" cap="none" spc="0" normalizeH="0" baseline="0" noProof="0" dirty="0">
                        <a:ln>
                          <a:noFill/>
                        </a:ln>
                        <a:solidFill>
                          <a:schemeClr val="tx1"/>
                        </a:solidFill>
                        <a:effectLst/>
                        <a:uLnTx/>
                        <a:uFillTx/>
                        <a:latin typeface="HGMaruGothicMPRO" panose="020F0600000000000000" pitchFamily="34" charset="-128"/>
                        <a:ea typeface="HGMaruGothicMPRO" panose="020F0600000000000000" pitchFamily="34" charset="-128"/>
                        <a:cs typeface="+mn-cs"/>
                      </a:endParaRPr>
                    </a:p>
                    <a:p>
                      <a:pPr marL="187200" marR="0" lvl="0" indent="0" algn="l" defTabSz="861993" rtl="0" eaLnBrk="1" fontAlgn="auto" latinLnBrk="0" hangingPunct="1">
                        <a:lnSpc>
                          <a:spcPct val="100000"/>
                        </a:lnSpc>
                        <a:spcBef>
                          <a:spcPts val="111"/>
                        </a:spcBef>
                        <a:spcAft>
                          <a:spcPts val="0"/>
                        </a:spcAft>
                        <a:buClrTx/>
                        <a:buSzTx/>
                        <a:buFontTx/>
                        <a:buNone/>
                        <a:tabLst/>
                        <a:defRPr/>
                      </a:pPr>
                      <a:r>
                        <a:rPr kumimoji="0" lang="zh-TW" altLang="en-US" sz="1500" b="0" i="0" u="none" strike="noStrike" kern="1200" cap="none" spc="0" normalizeH="0" baseline="0" noProof="0" dirty="0">
                          <a:ln>
                            <a:noFill/>
                          </a:ln>
                          <a:solidFill>
                            <a:schemeClr val="tx1"/>
                          </a:solidFill>
                          <a:effectLst/>
                          <a:uLnTx/>
                          <a:uFillTx/>
                          <a:latin typeface="HGMaruGothicMPRO" panose="020F0600000000000000" pitchFamily="34" charset="-128"/>
                          <a:ea typeface="HGMaruGothicMPRO" panose="020F0600000000000000" pitchFamily="34" charset="-128"/>
                          <a:cs typeface="+mn-cs"/>
                        </a:rPr>
                        <a:t>各種法律</a:t>
                      </a:r>
                      <a:r>
                        <a:rPr kumimoji="0" lang="ja-JP" altLang="en-US" sz="1500" b="0" i="0" u="none" strike="noStrike" kern="1200" cap="none" spc="0" normalizeH="0" baseline="0" noProof="0" dirty="0">
                          <a:ln>
                            <a:noFill/>
                          </a:ln>
                          <a:solidFill>
                            <a:schemeClr val="tx1"/>
                          </a:solidFill>
                          <a:effectLst/>
                          <a:uLnTx/>
                          <a:uFillTx/>
                          <a:latin typeface="HGMaruGothicMPRO" panose="020F0600000000000000" pitchFamily="34" charset="-128"/>
                          <a:ea typeface="HGMaruGothicMPRO" panose="020F0600000000000000" pitchFamily="34" charset="-128"/>
                          <a:cs typeface="+mn-cs"/>
                        </a:rPr>
                        <a:t>事務所</a:t>
                      </a:r>
                      <a:endParaRPr kumimoji="0" lang="zh-TW" altLang="en-US" sz="1500" b="0" i="0" u="none" strike="noStrike" kern="1200" cap="none" spc="0" normalizeH="0" baseline="0" noProof="0" dirty="0">
                        <a:ln>
                          <a:noFill/>
                        </a:ln>
                        <a:solidFill>
                          <a:schemeClr val="tx1"/>
                        </a:solidFill>
                        <a:effectLst/>
                        <a:uLnTx/>
                        <a:uFillTx/>
                        <a:latin typeface="HGMaruGothicMPRO" panose="020F0600000000000000" pitchFamily="34" charset="-128"/>
                        <a:ea typeface="HGMaruGothicMPRO" panose="020F0600000000000000" pitchFamily="34" charset="-128"/>
                        <a:cs typeface="+mn-cs"/>
                      </a:endParaRPr>
                    </a:p>
                  </a:txBody>
                  <a:tcPr marL="0" marR="0" marT="0" marB="0" anchor="ctr">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193675" marR="161925" algn="l">
                        <a:lnSpc>
                          <a:spcPct val="103299"/>
                        </a:lnSpc>
                        <a:spcBef>
                          <a:spcPts val="229"/>
                        </a:spcBef>
                      </a:pPr>
                      <a:r>
                        <a:rPr sz="1500" spc="50" dirty="0">
                          <a:solidFill>
                            <a:schemeClr val="tx1"/>
                          </a:solidFill>
                          <a:latin typeface="HG丸ｺﾞｼｯｸM-PRO" pitchFamily="50" charset="-128"/>
                          <a:ea typeface="HG丸ｺﾞｼｯｸM-PRO" pitchFamily="50" charset="-128"/>
                          <a:cs typeface="A-OTF Shin Maru Go Pro"/>
                        </a:rPr>
                        <a:t>解</a:t>
                      </a:r>
                      <a:r>
                        <a:rPr sz="1500" spc="30" dirty="0">
                          <a:solidFill>
                            <a:schemeClr val="tx1"/>
                          </a:solidFill>
                          <a:latin typeface="HG丸ｺﾞｼｯｸM-PRO" pitchFamily="50" charset="-128"/>
                          <a:ea typeface="HG丸ｺﾞｼｯｸM-PRO" pitchFamily="50" charset="-128"/>
                          <a:cs typeface="A-OTF Shin Maru Go Pro"/>
                        </a:rPr>
                        <a:t>雇</a:t>
                      </a:r>
                      <a:r>
                        <a:rPr sz="1500" spc="50" dirty="0">
                          <a:solidFill>
                            <a:schemeClr val="tx1"/>
                          </a:solidFill>
                          <a:latin typeface="HG丸ｺﾞｼｯｸM-PRO" pitchFamily="50" charset="-128"/>
                          <a:ea typeface="HG丸ｺﾞｼｯｸM-PRO" pitchFamily="50" charset="-128"/>
                          <a:cs typeface="A-OTF Shin Maru Go Pro"/>
                        </a:rPr>
                        <a:t>、残業</a:t>
                      </a:r>
                      <a:r>
                        <a:rPr sz="1500" spc="30" dirty="0">
                          <a:solidFill>
                            <a:schemeClr val="tx1"/>
                          </a:solidFill>
                          <a:latin typeface="HG丸ｺﾞｼｯｸM-PRO" pitchFamily="50" charset="-128"/>
                          <a:ea typeface="HG丸ｺﾞｼｯｸM-PRO" pitchFamily="50" charset="-128"/>
                          <a:cs typeface="A-OTF Shin Maru Go Pro"/>
                        </a:rPr>
                        <a:t>代</a:t>
                      </a:r>
                      <a:r>
                        <a:rPr sz="1500" spc="50" dirty="0">
                          <a:solidFill>
                            <a:schemeClr val="tx1"/>
                          </a:solidFill>
                          <a:latin typeface="HG丸ｺﾞｼｯｸM-PRO" pitchFamily="50" charset="-128"/>
                          <a:ea typeface="HG丸ｺﾞｼｯｸM-PRO" pitchFamily="50" charset="-128"/>
                          <a:cs typeface="A-OTF Shin Maru Go Pro"/>
                        </a:rPr>
                        <a:t>、パワハラやセクハラな</a:t>
                      </a:r>
                      <a:r>
                        <a:rPr sz="1500" spc="30" dirty="0">
                          <a:solidFill>
                            <a:schemeClr val="tx1"/>
                          </a:solidFill>
                          <a:latin typeface="HG丸ｺﾞｼｯｸM-PRO" pitchFamily="50" charset="-128"/>
                          <a:ea typeface="HG丸ｺﾞｼｯｸM-PRO" pitchFamily="50" charset="-128"/>
                          <a:cs typeface="A-OTF Shin Maru Go Pro"/>
                        </a:rPr>
                        <a:t>ど</a:t>
                      </a:r>
                      <a:r>
                        <a:rPr sz="1500" spc="50" dirty="0">
                          <a:solidFill>
                            <a:schemeClr val="tx1"/>
                          </a:solidFill>
                          <a:latin typeface="HG丸ｺﾞｼｯｸM-PRO" pitchFamily="50" charset="-128"/>
                          <a:ea typeface="HG丸ｺﾞｼｯｸM-PRO" pitchFamily="50" charset="-128"/>
                          <a:cs typeface="A-OTF Shin Maru Go Pro"/>
                        </a:rPr>
                        <a:t>、雇用関係や職場環境 </a:t>
                      </a:r>
                      <a:r>
                        <a:rPr sz="1500" spc="30" dirty="0">
                          <a:solidFill>
                            <a:schemeClr val="tx1"/>
                          </a:solidFill>
                          <a:latin typeface="HG丸ｺﾞｼｯｸM-PRO" pitchFamily="50" charset="-128"/>
                          <a:ea typeface="HG丸ｺﾞｼｯｸM-PRO" pitchFamily="50" charset="-128"/>
                          <a:cs typeface="A-OTF Shin Maru Go Pro"/>
                        </a:rPr>
                        <a:t>に関する相談</a:t>
                      </a:r>
                      <a:endParaRPr sz="1500" dirty="0">
                        <a:solidFill>
                          <a:schemeClr val="tx1"/>
                        </a:solidFill>
                        <a:latin typeface="HG丸ｺﾞｼｯｸM-PRO" pitchFamily="50" charset="-128"/>
                        <a:ea typeface="HG丸ｺﾞｼｯｸM-PRO" pitchFamily="50" charset="-128"/>
                        <a:cs typeface="A-OTF Shin Maru Go Pro"/>
                      </a:endParaRPr>
                    </a:p>
                  </a:txBody>
                  <a:tcPr marL="0" marR="0" marT="46183" marB="0" anchor="ctr">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1"/>
                  </a:ext>
                </a:extLst>
              </a:tr>
              <a:tr h="551588">
                <a:tc>
                  <a:txBody>
                    <a:bodyPr/>
                    <a:lstStyle/>
                    <a:p>
                      <a:pPr marL="188595" marR="0" lvl="0" indent="0" algn="l" defTabSz="861993" rtl="0" eaLnBrk="1" fontAlgn="auto" latinLnBrk="0" hangingPunct="1">
                        <a:lnSpc>
                          <a:spcPct val="100000"/>
                        </a:lnSpc>
                        <a:spcBef>
                          <a:spcPts val="300"/>
                        </a:spcBef>
                        <a:spcAft>
                          <a:spcPts val="0"/>
                        </a:spcAft>
                        <a:buClrTx/>
                        <a:buSzTx/>
                        <a:buFontTx/>
                        <a:buNone/>
                        <a:tabLst/>
                        <a:defRPr/>
                      </a:pPr>
                      <a:r>
                        <a:rPr lang="ja-JP" altLang="en-US" sz="1500" dirty="0">
                          <a:solidFill>
                            <a:schemeClr val="tx1"/>
                          </a:solidFill>
                          <a:latin typeface="HG丸ｺﾞｼｯｸM-PRO" pitchFamily="50" charset="-128"/>
                          <a:ea typeface="HG丸ｺﾞｼｯｸM-PRO" pitchFamily="50" charset="-128"/>
                          <a:cs typeface="A-OTF Shin Maru Go Pro"/>
                        </a:rPr>
                        <a:t>社会保険労務士会</a:t>
                      </a:r>
                      <a:endParaRPr kumimoji="1" lang="ja-JP" altLang="en-US" sz="1500" b="0" i="0" u="none" strike="noStrike" kern="1200" cap="none" spc="0" normalizeH="0" baseline="0" noProof="0" dirty="0">
                        <a:ln>
                          <a:noFill/>
                        </a:ln>
                        <a:solidFill>
                          <a:schemeClr val="tx1"/>
                        </a:solidFill>
                        <a:effectLst/>
                        <a:uLnTx/>
                        <a:uFillTx/>
                        <a:latin typeface="HG丸ｺﾞｼｯｸM-PRO" pitchFamily="50" charset="-128"/>
                        <a:ea typeface="HG丸ｺﾞｼｯｸM-PRO" pitchFamily="50" charset="-128"/>
                        <a:cs typeface="A-OTF Shin Maru Go Pro"/>
                      </a:endParaRPr>
                    </a:p>
                    <a:p>
                      <a:pPr marL="188595" marR="648970" algn="l">
                        <a:lnSpc>
                          <a:spcPct val="103299"/>
                        </a:lnSpc>
                        <a:spcBef>
                          <a:spcPts val="229"/>
                        </a:spcBef>
                        <a:tabLst>
                          <a:tab pos="1970088" algn="l"/>
                        </a:tabLst>
                      </a:pPr>
                      <a:r>
                        <a:rPr lang="ja-JP" altLang="en-US" sz="1500" dirty="0">
                          <a:solidFill>
                            <a:schemeClr val="tx1"/>
                          </a:solidFill>
                          <a:latin typeface="HG丸ｺﾞｼｯｸM-PRO" pitchFamily="50" charset="-128"/>
                          <a:ea typeface="HG丸ｺﾞｼｯｸM-PRO" pitchFamily="50" charset="-128"/>
                          <a:cs typeface="A-OTF Shin Maru Go Pro"/>
                        </a:rPr>
                        <a:t>各社労士事務所</a:t>
                      </a:r>
                    </a:p>
                  </a:txBody>
                  <a:tcPr marL="0" marR="0" marT="0" marB="0" anchor="ctr">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93675" marR="165100" algn="l">
                        <a:lnSpc>
                          <a:spcPct val="103299"/>
                        </a:lnSpc>
                        <a:spcBef>
                          <a:spcPts val="229"/>
                        </a:spcBef>
                      </a:pPr>
                      <a:r>
                        <a:rPr sz="1500" spc="40" dirty="0">
                          <a:solidFill>
                            <a:schemeClr val="tx1"/>
                          </a:solidFill>
                          <a:latin typeface="HG丸ｺﾞｼｯｸM-PRO" pitchFamily="50" charset="-128"/>
                          <a:ea typeface="HG丸ｺﾞｼｯｸM-PRO" pitchFamily="50" charset="-128"/>
                          <a:cs typeface="A-OTF Shin Maru Go Pro"/>
                        </a:rPr>
                        <a:t>解</a:t>
                      </a:r>
                      <a:r>
                        <a:rPr sz="1500" spc="30" dirty="0">
                          <a:solidFill>
                            <a:schemeClr val="tx1"/>
                          </a:solidFill>
                          <a:latin typeface="HG丸ｺﾞｼｯｸM-PRO" pitchFamily="50" charset="-128"/>
                          <a:ea typeface="HG丸ｺﾞｼｯｸM-PRO" pitchFamily="50" charset="-128"/>
                          <a:cs typeface="A-OTF Shin Maru Go Pro"/>
                        </a:rPr>
                        <a:t>雇</a:t>
                      </a:r>
                      <a:r>
                        <a:rPr sz="1500" spc="40" dirty="0">
                          <a:solidFill>
                            <a:schemeClr val="tx1"/>
                          </a:solidFill>
                          <a:latin typeface="HG丸ｺﾞｼｯｸM-PRO" pitchFamily="50" charset="-128"/>
                          <a:ea typeface="HG丸ｺﾞｼｯｸM-PRO" pitchFamily="50" charset="-128"/>
                          <a:cs typeface="A-OTF Shin Maru Go Pro"/>
                        </a:rPr>
                        <a:t>、退</a:t>
                      </a:r>
                      <a:r>
                        <a:rPr sz="1500" spc="30" dirty="0">
                          <a:solidFill>
                            <a:schemeClr val="tx1"/>
                          </a:solidFill>
                          <a:latin typeface="HG丸ｺﾞｼｯｸM-PRO" pitchFamily="50" charset="-128"/>
                          <a:ea typeface="HG丸ｺﾞｼｯｸM-PRO" pitchFamily="50" charset="-128"/>
                          <a:cs typeface="A-OTF Shin Maru Go Pro"/>
                        </a:rPr>
                        <a:t>職</a:t>
                      </a:r>
                      <a:r>
                        <a:rPr sz="1500" spc="40" dirty="0">
                          <a:solidFill>
                            <a:schemeClr val="tx1"/>
                          </a:solidFill>
                          <a:latin typeface="HG丸ｺﾞｼｯｸM-PRO" pitchFamily="50" charset="-128"/>
                          <a:ea typeface="HG丸ｺﾞｼｯｸM-PRO" pitchFamily="50" charset="-128"/>
                          <a:cs typeface="A-OTF Shin Maru Go Pro"/>
                        </a:rPr>
                        <a:t>、未払い残業代等職場のトラブル全般についての相</a:t>
                      </a:r>
                      <a:r>
                        <a:rPr sz="1500" spc="30" dirty="0">
                          <a:solidFill>
                            <a:schemeClr val="tx1"/>
                          </a:solidFill>
                          <a:latin typeface="HG丸ｺﾞｼｯｸM-PRO" pitchFamily="50" charset="-128"/>
                          <a:ea typeface="HG丸ｺﾞｼｯｸM-PRO" pitchFamily="50" charset="-128"/>
                          <a:cs typeface="A-OTF Shin Maru Go Pro"/>
                        </a:rPr>
                        <a:t>談</a:t>
                      </a:r>
                      <a:endParaRPr sz="1500" dirty="0">
                        <a:solidFill>
                          <a:schemeClr val="tx1"/>
                        </a:solidFill>
                        <a:latin typeface="HG丸ｺﾞｼｯｸM-PRO" pitchFamily="50" charset="-128"/>
                        <a:ea typeface="HG丸ｺﾞｼｯｸM-PRO" pitchFamily="50" charset="-128"/>
                        <a:cs typeface="A-OTF Shin Maru Go Pro"/>
                      </a:endParaRPr>
                    </a:p>
                  </a:txBody>
                  <a:tcPr marL="0" marR="0" marT="0" marB="0" anchor="ctr">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2"/>
                  </a:ext>
                </a:extLst>
              </a:tr>
              <a:tr h="551588">
                <a:tc>
                  <a:txBody>
                    <a:bodyPr/>
                    <a:lstStyle/>
                    <a:p>
                      <a:pPr marL="188595" algn="l">
                        <a:lnSpc>
                          <a:spcPct val="100000"/>
                        </a:lnSpc>
                        <a:spcBef>
                          <a:spcPts val="300"/>
                        </a:spcBef>
                      </a:pPr>
                      <a:r>
                        <a:rPr lang="zh-TW" altLang="en-US" sz="1500" spc="30" dirty="0">
                          <a:solidFill>
                            <a:schemeClr val="tx1"/>
                          </a:solidFill>
                          <a:latin typeface="HG丸ｺﾞｼｯｸM-PRO" pitchFamily="50" charset="-128"/>
                          <a:ea typeface="HG丸ｺﾞｼｯｸM-PRO" pitchFamily="50" charset="-128"/>
                          <a:cs typeface="A-OTF Shin Maru Go Pro"/>
                        </a:rPr>
                        <a:t>司法書士会</a:t>
                      </a:r>
                      <a:endParaRPr lang="zh-TW" altLang="en-US" sz="1500" dirty="0">
                        <a:solidFill>
                          <a:schemeClr val="tx1"/>
                        </a:solidFill>
                        <a:latin typeface="HG丸ｺﾞｼｯｸM-PRO" pitchFamily="50" charset="-128"/>
                        <a:ea typeface="HG丸ｺﾞｼｯｸM-PRO" pitchFamily="50" charset="-128"/>
                        <a:cs typeface="A-OTF Shin Maru Go Pro"/>
                      </a:endParaRPr>
                    </a:p>
                    <a:p>
                      <a:pPr marL="188595" algn="l">
                        <a:lnSpc>
                          <a:spcPct val="100000"/>
                        </a:lnSpc>
                        <a:spcBef>
                          <a:spcPts val="65"/>
                        </a:spcBef>
                      </a:pPr>
                      <a:r>
                        <a:rPr lang="zh-TW" altLang="en-US" sz="1500" spc="30" dirty="0">
                          <a:solidFill>
                            <a:schemeClr val="tx1"/>
                          </a:solidFill>
                          <a:latin typeface="HG丸ｺﾞｼｯｸM-PRO" pitchFamily="50" charset="-128"/>
                          <a:ea typeface="HG丸ｺﾞｼｯｸM-PRO" pitchFamily="50" charset="-128"/>
                          <a:cs typeface="A-OTF Shin Maru Go Pro"/>
                        </a:rPr>
                        <a:t>各司法書士事務所</a:t>
                      </a:r>
                      <a:endParaRPr lang="zh-TW" altLang="en-US" sz="1500" dirty="0">
                        <a:solidFill>
                          <a:schemeClr val="tx1"/>
                        </a:solidFill>
                        <a:latin typeface="HG丸ｺﾞｼｯｸM-PRO" pitchFamily="50" charset="-128"/>
                        <a:ea typeface="HG丸ｺﾞｼｯｸM-PRO" pitchFamily="50" charset="-128"/>
                        <a:cs typeface="A-OTF Shin Maru Go Pro"/>
                      </a:endParaRPr>
                    </a:p>
                  </a:txBody>
                  <a:tcPr marL="0" marR="0" marT="0" marB="0" anchor="ctr">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193675" algn="l">
                        <a:lnSpc>
                          <a:spcPct val="100000"/>
                        </a:lnSpc>
                        <a:spcBef>
                          <a:spcPts val="1350"/>
                        </a:spcBef>
                      </a:pPr>
                      <a:r>
                        <a:rPr sz="1500" spc="30" dirty="0">
                          <a:solidFill>
                            <a:schemeClr val="tx1"/>
                          </a:solidFill>
                          <a:latin typeface="HG丸ｺﾞｼｯｸM-PRO" pitchFamily="50" charset="-128"/>
                          <a:ea typeface="HG丸ｺﾞｼｯｸM-PRO" pitchFamily="50" charset="-128"/>
                          <a:cs typeface="A-OTF Shin Maru Go Pro"/>
                        </a:rPr>
                        <a:t>司法書士による相談会を全国各地の司法書士会で実施</a:t>
                      </a:r>
                      <a:endParaRPr sz="1500" dirty="0">
                        <a:solidFill>
                          <a:schemeClr val="tx1"/>
                        </a:solidFill>
                        <a:latin typeface="HG丸ｺﾞｼｯｸM-PRO" pitchFamily="50" charset="-128"/>
                        <a:ea typeface="HG丸ｺﾞｼｯｸM-PRO" pitchFamily="50" charset="-128"/>
                        <a:cs typeface="A-OTF Shin Maru Go Pro"/>
                      </a:endParaRPr>
                    </a:p>
                  </a:txBody>
                  <a:tcPr marL="0" marR="0" marT="0" marB="0" anchor="ctr">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3"/>
                  </a:ext>
                </a:extLst>
              </a:tr>
              <a:tr h="551588">
                <a:tc>
                  <a:txBody>
                    <a:bodyPr/>
                    <a:lstStyle/>
                    <a:p>
                      <a:pPr marL="188595" algn="l">
                        <a:lnSpc>
                          <a:spcPct val="100000"/>
                        </a:lnSpc>
                        <a:spcBef>
                          <a:spcPts val="300"/>
                        </a:spcBef>
                      </a:pPr>
                      <a:r>
                        <a:rPr lang="zh-TW" altLang="en-US" sz="1500" spc="30" dirty="0">
                          <a:solidFill>
                            <a:schemeClr val="tx1"/>
                          </a:solidFill>
                          <a:latin typeface="HG丸ｺﾞｼｯｸM-PRO" pitchFamily="50" charset="-128"/>
                          <a:ea typeface="HG丸ｺﾞｼｯｸM-PRO" pitchFamily="50" charset="-128"/>
                          <a:cs typeface="A-OTF Shin Maru Go Pro"/>
                        </a:rPr>
                        <a:t>行政書士会</a:t>
                      </a:r>
                      <a:endParaRPr lang="zh-TW" altLang="en-US" sz="1500" dirty="0">
                        <a:solidFill>
                          <a:schemeClr val="tx1"/>
                        </a:solidFill>
                        <a:latin typeface="HG丸ｺﾞｼｯｸM-PRO" pitchFamily="50" charset="-128"/>
                        <a:ea typeface="HG丸ｺﾞｼｯｸM-PRO" pitchFamily="50" charset="-128"/>
                        <a:cs typeface="A-OTF Shin Maru Go Pro"/>
                      </a:endParaRPr>
                    </a:p>
                    <a:p>
                      <a:pPr marL="188595" algn="l">
                        <a:lnSpc>
                          <a:spcPct val="100000"/>
                        </a:lnSpc>
                        <a:spcBef>
                          <a:spcPts val="65"/>
                        </a:spcBef>
                      </a:pPr>
                      <a:r>
                        <a:rPr lang="zh-TW" altLang="en-US" sz="1500" spc="30" dirty="0">
                          <a:solidFill>
                            <a:schemeClr val="tx1"/>
                          </a:solidFill>
                          <a:latin typeface="HG丸ｺﾞｼｯｸM-PRO" pitchFamily="50" charset="-128"/>
                          <a:ea typeface="HG丸ｺﾞｼｯｸM-PRO" pitchFamily="50" charset="-128"/>
                          <a:cs typeface="A-OTF Shin Maru Go Pro"/>
                        </a:rPr>
                        <a:t>各行政書士事務所</a:t>
                      </a:r>
                      <a:endParaRPr lang="zh-TW" altLang="en-US" sz="1500" dirty="0">
                        <a:solidFill>
                          <a:schemeClr val="tx1"/>
                        </a:solidFill>
                        <a:latin typeface="HG丸ｺﾞｼｯｸM-PRO" pitchFamily="50" charset="-128"/>
                        <a:ea typeface="HG丸ｺﾞｼｯｸM-PRO" pitchFamily="50" charset="-128"/>
                        <a:cs typeface="A-OTF Shin Maru Go Pro"/>
                      </a:endParaRPr>
                    </a:p>
                  </a:txBody>
                  <a:tcPr marL="0" marR="0" marT="0" marB="0" anchor="ctr">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93675" marR="165100" algn="l">
                        <a:lnSpc>
                          <a:spcPct val="103299"/>
                        </a:lnSpc>
                        <a:spcBef>
                          <a:spcPts val="229"/>
                        </a:spcBef>
                      </a:pPr>
                      <a:r>
                        <a:rPr sz="1500" spc="40" dirty="0">
                          <a:solidFill>
                            <a:schemeClr val="tx1"/>
                          </a:solidFill>
                          <a:latin typeface="HG丸ｺﾞｼｯｸM-PRO" pitchFamily="50" charset="-128"/>
                          <a:ea typeface="HG丸ｺﾞｼｯｸM-PRO" pitchFamily="50" charset="-128"/>
                          <a:cs typeface="A-OTF Shin Maru Go Pro"/>
                        </a:rPr>
                        <a:t>クーリングオフなどの相談及び外国人留学生の進</a:t>
                      </a:r>
                      <a:r>
                        <a:rPr sz="1500" spc="30" dirty="0">
                          <a:solidFill>
                            <a:schemeClr val="tx1"/>
                          </a:solidFill>
                          <a:latin typeface="HG丸ｺﾞｼｯｸM-PRO" pitchFamily="50" charset="-128"/>
                          <a:ea typeface="HG丸ｺﾞｼｯｸM-PRO" pitchFamily="50" charset="-128"/>
                          <a:cs typeface="A-OTF Shin Maru Go Pro"/>
                        </a:rPr>
                        <a:t>学</a:t>
                      </a:r>
                      <a:r>
                        <a:rPr sz="1500" spc="40" dirty="0">
                          <a:solidFill>
                            <a:schemeClr val="tx1"/>
                          </a:solidFill>
                          <a:latin typeface="HG丸ｺﾞｼｯｸM-PRO" pitchFamily="50" charset="-128"/>
                          <a:ea typeface="HG丸ｺﾞｼｯｸM-PRO" pitchFamily="50" charset="-128"/>
                          <a:cs typeface="A-OTF Shin Maru Go Pro"/>
                        </a:rPr>
                        <a:t>・就</a:t>
                      </a:r>
                      <a:r>
                        <a:rPr sz="1500" spc="25" dirty="0">
                          <a:solidFill>
                            <a:schemeClr val="tx1"/>
                          </a:solidFill>
                          <a:latin typeface="HG丸ｺﾞｼｯｸM-PRO" pitchFamily="50" charset="-128"/>
                          <a:ea typeface="HG丸ｺﾞｼｯｸM-PRO" pitchFamily="50" charset="-128"/>
                          <a:cs typeface="A-OTF Shin Maru Go Pro"/>
                        </a:rPr>
                        <a:t>職</a:t>
                      </a:r>
                      <a:r>
                        <a:rPr sz="1500" spc="40" dirty="0">
                          <a:solidFill>
                            <a:schemeClr val="tx1"/>
                          </a:solidFill>
                          <a:latin typeface="HG丸ｺﾞｼｯｸM-PRO" pitchFamily="50" charset="-128"/>
                          <a:ea typeface="HG丸ｺﾞｼｯｸM-PRO" pitchFamily="50" charset="-128"/>
                          <a:cs typeface="A-OTF Shin Maru Go Pro"/>
                        </a:rPr>
                        <a:t>・ア</a:t>
                      </a:r>
                      <a:r>
                        <a:rPr sz="1500" spc="30" dirty="0">
                          <a:solidFill>
                            <a:schemeClr val="tx1"/>
                          </a:solidFill>
                          <a:latin typeface="HG丸ｺﾞｼｯｸM-PRO" pitchFamily="50" charset="-128"/>
                          <a:ea typeface="HG丸ｺﾞｼｯｸM-PRO" pitchFamily="50" charset="-128"/>
                          <a:cs typeface="A-OTF Shin Maru Go Pro"/>
                        </a:rPr>
                        <a:t>ルバイトなどの労働契約の相談</a:t>
                      </a:r>
                      <a:endParaRPr sz="1500" dirty="0">
                        <a:solidFill>
                          <a:schemeClr val="tx1"/>
                        </a:solidFill>
                        <a:latin typeface="HG丸ｺﾞｼｯｸM-PRO" pitchFamily="50" charset="-128"/>
                        <a:ea typeface="HG丸ｺﾞｼｯｸM-PRO" pitchFamily="50" charset="-128"/>
                        <a:cs typeface="A-OTF Shin Maru Go Pro"/>
                      </a:endParaRPr>
                    </a:p>
                  </a:txBody>
                  <a:tcPr marL="0" marR="0" marT="46183" marB="0" anchor="ctr">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4"/>
                  </a:ext>
                </a:extLst>
              </a:tr>
              <a:tr h="762640">
                <a:tc>
                  <a:txBody>
                    <a:bodyPr/>
                    <a:lstStyle/>
                    <a:p>
                      <a:pPr marL="188595" algn="l">
                        <a:lnSpc>
                          <a:spcPct val="100000"/>
                        </a:lnSpc>
                      </a:pPr>
                      <a:r>
                        <a:rPr lang="ja-JP" altLang="en-US" sz="1500" spc="30" dirty="0">
                          <a:solidFill>
                            <a:schemeClr val="tx1"/>
                          </a:solidFill>
                          <a:latin typeface="HG丸ｺﾞｼｯｸM-PRO" pitchFamily="50" charset="-128"/>
                          <a:ea typeface="HG丸ｺﾞｼｯｸM-PRO" pitchFamily="50" charset="-128"/>
                          <a:cs typeface="A-OTF Shin Maru Go Pro"/>
                        </a:rPr>
                        <a:t>労働組合</a:t>
                      </a:r>
                      <a:endParaRPr lang="ja-JP" altLang="en-US" sz="1500" dirty="0">
                        <a:solidFill>
                          <a:schemeClr val="tx1"/>
                        </a:solidFill>
                        <a:latin typeface="HG丸ｺﾞｼｯｸM-PRO" pitchFamily="50" charset="-128"/>
                        <a:ea typeface="HG丸ｺﾞｼｯｸM-PRO" pitchFamily="50" charset="-128"/>
                        <a:cs typeface="A-OTF Shin Maru Go Pro"/>
                      </a:endParaRPr>
                    </a:p>
                  </a:txBody>
                  <a:tcPr marL="0" marR="0" marT="0" marB="0" anchor="ctr">
                    <a:lnL w="19050">
                      <a:solidFill>
                        <a:srgbClr val="231F20"/>
                      </a:solidFill>
                      <a:prstDash val="soli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19050">
                      <a:solidFill>
                        <a:srgbClr val="231F20"/>
                      </a:solidFill>
                      <a:prstDash val="solid"/>
                    </a:lnB>
                    <a:solidFill>
                      <a:srgbClr val="E6E7E8"/>
                    </a:solidFill>
                  </a:tcPr>
                </a:tc>
                <a:tc>
                  <a:txBody>
                    <a:bodyPr/>
                    <a:lstStyle/>
                    <a:p>
                      <a:pPr marL="193675" marR="162560" algn="l">
                        <a:lnSpc>
                          <a:spcPct val="103299"/>
                        </a:lnSpc>
                        <a:spcBef>
                          <a:spcPts val="330"/>
                        </a:spcBef>
                      </a:pPr>
                      <a:r>
                        <a:rPr sz="1500" spc="40" dirty="0">
                          <a:solidFill>
                            <a:schemeClr val="tx1"/>
                          </a:solidFill>
                          <a:latin typeface="HG丸ｺﾞｼｯｸM-PRO" pitchFamily="50" charset="-128"/>
                          <a:ea typeface="HG丸ｺﾞｼｯｸM-PRO" pitchFamily="50" charset="-128"/>
                          <a:cs typeface="A-OTF Shin Maru Go Pro"/>
                        </a:rPr>
                        <a:t>労働者が主体となって自主的に労働条件の維</a:t>
                      </a:r>
                      <a:r>
                        <a:rPr sz="1500" spc="25" dirty="0">
                          <a:solidFill>
                            <a:schemeClr val="tx1"/>
                          </a:solidFill>
                          <a:latin typeface="HG丸ｺﾞｼｯｸM-PRO" pitchFamily="50" charset="-128"/>
                          <a:ea typeface="HG丸ｺﾞｼｯｸM-PRO" pitchFamily="50" charset="-128"/>
                          <a:cs typeface="A-OTF Shin Maru Go Pro"/>
                        </a:rPr>
                        <a:t>持</a:t>
                      </a:r>
                      <a:r>
                        <a:rPr sz="1500" spc="40" dirty="0">
                          <a:solidFill>
                            <a:schemeClr val="tx1"/>
                          </a:solidFill>
                          <a:latin typeface="HG丸ｺﾞｼｯｸM-PRO" pitchFamily="50" charset="-128"/>
                          <a:ea typeface="HG丸ｺﾞｼｯｸM-PRO" pitchFamily="50" charset="-128"/>
                          <a:cs typeface="A-OTF Shin Maru Go Pro"/>
                        </a:rPr>
                        <a:t>・改善や経済的</a:t>
                      </a:r>
                      <a:r>
                        <a:rPr sz="1500" spc="30" dirty="0">
                          <a:solidFill>
                            <a:schemeClr val="tx1"/>
                          </a:solidFill>
                          <a:latin typeface="HG丸ｺﾞｼｯｸM-PRO" pitchFamily="50" charset="-128"/>
                          <a:ea typeface="HG丸ｺﾞｼｯｸM-PRO" pitchFamily="50" charset="-128"/>
                          <a:cs typeface="A-OTF Shin Maru Go Pro"/>
                        </a:rPr>
                        <a:t>地位の向上を目的として組織する団体</a:t>
                      </a:r>
                      <a:endParaRPr sz="1500" dirty="0">
                        <a:solidFill>
                          <a:schemeClr val="tx1"/>
                        </a:solidFill>
                        <a:latin typeface="HG丸ｺﾞｼｯｸM-PRO" pitchFamily="50" charset="-128"/>
                        <a:ea typeface="HG丸ｺﾞｼｯｸM-PRO" pitchFamily="50" charset="-128"/>
                        <a:cs typeface="A-OTF Shin Maru Go Pro"/>
                      </a:endParaRPr>
                    </a:p>
                    <a:p>
                      <a:pPr marL="193675" algn="l">
                        <a:lnSpc>
                          <a:spcPct val="100000"/>
                        </a:lnSpc>
                        <a:spcBef>
                          <a:spcPts val="90"/>
                        </a:spcBef>
                      </a:pPr>
                      <a:r>
                        <a:rPr sz="1200" spc="5" dirty="0">
                          <a:solidFill>
                            <a:schemeClr val="tx1"/>
                          </a:solidFill>
                          <a:latin typeface="HG丸ｺﾞｼｯｸM-PRO" pitchFamily="50" charset="-128"/>
                          <a:ea typeface="HG丸ｺﾞｼｯｸM-PRO" pitchFamily="50" charset="-128"/>
                          <a:cs typeface="A-OTF Shin Maru Go Pro"/>
                        </a:rPr>
                        <a:t>※　</a:t>
                      </a:r>
                      <a:r>
                        <a:rPr sz="1200" spc="5" dirty="0" err="1">
                          <a:solidFill>
                            <a:schemeClr val="tx1"/>
                          </a:solidFill>
                          <a:latin typeface="HG丸ｺﾞｼｯｸM-PRO" pitchFamily="50" charset="-128"/>
                          <a:ea typeface="HG丸ｺﾞｼｯｸM-PRO" pitchFamily="50" charset="-128"/>
                          <a:cs typeface="A-OTF Shin Maru Go Pro"/>
                        </a:rPr>
                        <a:t>電話相</a:t>
                      </a:r>
                      <a:r>
                        <a:rPr sz="1200" spc="-15" dirty="0" err="1">
                          <a:solidFill>
                            <a:schemeClr val="tx1"/>
                          </a:solidFill>
                          <a:latin typeface="HG丸ｺﾞｼｯｸM-PRO" pitchFamily="50" charset="-128"/>
                          <a:ea typeface="HG丸ｺﾞｼｯｸM-PRO" pitchFamily="50" charset="-128"/>
                          <a:cs typeface="A-OTF Shin Maru Go Pro"/>
                        </a:rPr>
                        <a:t>談</a:t>
                      </a:r>
                      <a:r>
                        <a:rPr sz="1200" spc="-90" dirty="0" err="1">
                          <a:solidFill>
                            <a:schemeClr val="tx1"/>
                          </a:solidFill>
                          <a:latin typeface="HG丸ｺﾞｼｯｸM-PRO" pitchFamily="50" charset="-128"/>
                          <a:ea typeface="HG丸ｺﾞｼｯｸM-PRO" pitchFamily="50" charset="-128"/>
                          <a:cs typeface="A-OTF Shin Maru Go Pro"/>
                        </a:rPr>
                        <a:t>を</a:t>
                      </a:r>
                      <a:r>
                        <a:rPr sz="1200" spc="-20" dirty="0" err="1">
                          <a:solidFill>
                            <a:schemeClr val="tx1"/>
                          </a:solidFill>
                          <a:latin typeface="HG丸ｺﾞｼｯｸM-PRO" pitchFamily="50" charset="-128"/>
                          <a:ea typeface="HG丸ｺﾞｼｯｸM-PRO" pitchFamily="50" charset="-128"/>
                          <a:cs typeface="A-OTF Shin Maru Go Pro"/>
                        </a:rPr>
                        <a:t>し</a:t>
                      </a:r>
                      <a:r>
                        <a:rPr sz="1200" spc="5" dirty="0" err="1">
                          <a:solidFill>
                            <a:schemeClr val="tx1"/>
                          </a:solidFill>
                          <a:latin typeface="HG丸ｺﾞｼｯｸM-PRO" pitchFamily="50" charset="-128"/>
                          <a:ea typeface="HG丸ｺﾞｼｯｸM-PRO" pitchFamily="50" charset="-128"/>
                          <a:cs typeface="A-OTF Shin Maru Go Pro"/>
                        </a:rPr>
                        <a:t>て</a:t>
                      </a:r>
                      <a:r>
                        <a:rPr sz="1200" spc="-30" dirty="0" err="1">
                          <a:solidFill>
                            <a:schemeClr val="tx1"/>
                          </a:solidFill>
                          <a:latin typeface="HG丸ｺﾞｼｯｸM-PRO" pitchFamily="50" charset="-128"/>
                          <a:ea typeface="HG丸ｺﾞｼｯｸM-PRO" pitchFamily="50" charset="-128"/>
                          <a:cs typeface="A-OTF Shin Maru Go Pro"/>
                        </a:rPr>
                        <a:t>い</a:t>
                      </a:r>
                      <a:r>
                        <a:rPr sz="1200" spc="-55" dirty="0" err="1">
                          <a:solidFill>
                            <a:schemeClr val="tx1"/>
                          </a:solidFill>
                          <a:latin typeface="HG丸ｺﾞｼｯｸM-PRO" pitchFamily="50" charset="-128"/>
                          <a:ea typeface="HG丸ｺﾞｼｯｸM-PRO" pitchFamily="50" charset="-128"/>
                          <a:cs typeface="A-OTF Shin Maru Go Pro"/>
                        </a:rPr>
                        <a:t>る</a:t>
                      </a:r>
                      <a:r>
                        <a:rPr sz="1200" spc="5" dirty="0" err="1">
                          <a:solidFill>
                            <a:schemeClr val="tx1"/>
                          </a:solidFill>
                          <a:latin typeface="HG丸ｺﾞｼｯｸM-PRO" pitchFamily="50" charset="-128"/>
                          <a:ea typeface="HG丸ｺﾞｼｯｸM-PRO" pitchFamily="50" charset="-128"/>
                          <a:cs typeface="A-OTF Shin Maru Go Pro"/>
                        </a:rPr>
                        <a:t>労働組</a:t>
                      </a:r>
                      <a:r>
                        <a:rPr sz="1200" spc="-484" dirty="0" err="1">
                          <a:solidFill>
                            <a:schemeClr val="tx1"/>
                          </a:solidFill>
                          <a:latin typeface="HG丸ｺﾞｼｯｸM-PRO" pitchFamily="50" charset="-128"/>
                          <a:ea typeface="HG丸ｺﾞｼｯｸM-PRO" pitchFamily="50" charset="-128"/>
                          <a:cs typeface="A-OTF Shin Maru Go Pro"/>
                        </a:rPr>
                        <a:t>合</a:t>
                      </a:r>
                      <a:r>
                        <a:rPr lang="ja-JP" altLang="en-US" sz="1200" spc="5" dirty="0">
                          <a:solidFill>
                            <a:schemeClr val="tx1"/>
                          </a:solidFill>
                          <a:latin typeface="HG丸ｺﾞｼｯｸM-PRO" pitchFamily="50" charset="-128"/>
                          <a:ea typeface="HG丸ｺﾞｼｯｸM-PRO" pitchFamily="50" charset="-128"/>
                          <a:cs typeface="A-OTF Shin Maru Go Pro"/>
                        </a:rPr>
                        <a:t>（</a:t>
                      </a:r>
                      <a:r>
                        <a:rPr sz="1200" spc="5" dirty="0" err="1">
                          <a:solidFill>
                            <a:schemeClr val="tx1"/>
                          </a:solidFill>
                          <a:latin typeface="HG丸ｺﾞｼｯｸM-PRO" pitchFamily="50" charset="-128"/>
                          <a:ea typeface="HG丸ｺﾞｼｯｸM-PRO" pitchFamily="50" charset="-128"/>
                          <a:cs typeface="A-OTF Shin Maru Go Pro"/>
                        </a:rPr>
                        <a:t>連合団体</a:t>
                      </a:r>
                      <a:r>
                        <a:rPr sz="1200" spc="85" dirty="0" err="1">
                          <a:solidFill>
                            <a:schemeClr val="tx1"/>
                          </a:solidFill>
                          <a:latin typeface="HG丸ｺﾞｼｯｸM-PRO" pitchFamily="50" charset="-128"/>
                          <a:ea typeface="HG丸ｺﾞｼｯｸM-PRO" pitchFamily="50" charset="-128"/>
                          <a:cs typeface="A-OTF Shin Maru Go Pro"/>
                        </a:rPr>
                        <a:t>、</a:t>
                      </a:r>
                      <a:r>
                        <a:rPr sz="1200" spc="5" dirty="0" err="1">
                          <a:solidFill>
                            <a:schemeClr val="tx1"/>
                          </a:solidFill>
                          <a:latin typeface="HG丸ｺﾞｼｯｸM-PRO" pitchFamily="50" charset="-128"/>
                          <a:ea typeface="HG丸ｺﾞｼｯｸM-PRO" pitchFamily="50" charset="-128"/>
                          <a:cs typeface="A-OTF Shin Maru Go Pro"/>
                        </a:rPr>
                        <a:t>地域労組</a:t>
                      </a:r>
                      <a:r>
                        <a:rPr sz="1200" spc="80" dirty="0" err="1">
                          <a:solidFill>
                            <a:schemeClr val="tx1"/>
                          </a:solidFill>
                          <a:latin typeface="HG丸ｺﾞｼｯｸM-PRO" pitchFamily="50" charset="-128"/>
                          <a:ea typeface="HG丸ｺﾞｼｯｸM-PRO" pitchFamily="50" charset="-128"/>
                          <a:cs typeface="A-OTF Shin Maru Go Pro"/>
                        </a:rPr>
                        <a:t>、</a:t>
                      </a:r>
                      <a:r>
                        <a:rPr sz="1200" spc="-20" dirty="0" err="1">
                          <a:solidFill>
                            <a:schemeClr val="tx1"/>
                          </a:solidFill>
                          <a:latin typeface="HG丸ｺﾞｼｯｸM-PRO" pitchFamily="50" charset="-128"/>
                          <a:ea typeface="HG丸ｺﾞｼｯｸM-PRO" pitchFamily="50" charset="-128"/>
                          <a:cs typeface="A-OTF Shin Maru Go Pro"/>
                        </a:rPr>
                        <a:t>ユ</a:t>
                      </a:r>
                      <a:r>
                        <a:rPr sz="1200" spc="-45" dirty="0" err="1">
                          <a:solidFill>
                            <a:schemeClr val="tx1"/>
                          </a:solidFill>
                          <a:latin typeface="HG丸ｺﾞｼｯｸM-PRO" pitchFamily="50" charset="-128"/>
                          <a:ea typeface="HG丸ｺﾞｼｯｸM-PRO" pitchFamily="50" charset="-128"/>
                          <a:cs typeface="A-OTF Shin Maru Go Pro"/>
                        </a:rPr>
                        <a:t>ニ</a:t>
                      </a:r>
                      <a:r>
                        <a:rPr sz="1200" spc="-90" dirty="0" err="1">
                          <a:solidFill>
                            <a:schemeClr val="tx1"/>
                          </a:solidFill>
                          <a:latin typeface="HG丸ｺﾞｼｯｸM-PRO" pitchFamily="50" charset="-128"/>
                          <a:ea typeface="HG丸ｺﾞｼｯｸM-PRO" pitchFamily="50" charset="-128"/>
                          <a:cs typeface="A-OTF Shin Maru Go Pro"/>
                        </a:rPr>
                        <a:t>オ</a:t>
                      </a:r>
                      <a:r>
                        <a:rPr sz="1200" spc="-10" dirty="0" err="1">
                          <a:solidFill>
                            <a:schemeClr val="tx1"/>
                          </a:solidFill>
                          <a:latin typeface="HG丸ｺﾞｼｯｸM-PRO" pitchFamily="50" charset="-128"/>
                          <a:ea typeface="HG丸ｺﾞｼｯｸM-PRO" pitchFamily="50" charset="-128"/>
                          <a:cs typeface="A-OTF Shin Maru Go Pro"/>
                        </a:rPr>
                        <a:t>ン</a:t>
                      </a:r>
                      <a:r>
                        <a:rPr lang="ja-JP" altLang="en-US" sz="1200" spc="-10" dirty="0">
                          <a:solidFill>
                            <a:schemeClr val="tx1"/>
                          </a:solidFill>
                          <a:latin typeface="HG丸ｺﾞｼｯｸM-PRO" pitchFamily="50" charset="-128"/>
                          <a:ea typeface="HG丸ｺﾞｼｯｸM-PRO" pitchFamily="50" charset="-128"/>
                          <a:cs typeface="A-OTF Shin Maru Go Pro"/>
                        </a:rPr>
                        <a:t>）</a:t>
                      </a:r>
                      <a:r>
                        <a:rPr sz="1200" spc="-15" dirty="0" err="1">
                          <a:solidFill>
                            <a:schemeClr val="tx1"/>
                          </a:solidFill>
                          <a:latin typeface="HG丸ｺﾞｼｯｸM-PRO" pitchFamily="50" charset="-128"/>
                          <a:ea typeface="HG丸ｺﾞｼｯｸM-PRO" pitchFamily="50" charset="-128"/>
                          <a:cs typeface="A-OTF Shin Maru Go Pro"/>
                        </a:rPr>
                        <a:t>も</a:t>
                      </a:r>
                      <a:r>
                        <a:rPr sz="1200" spc="-90" dirty="0" err="1">
                          <a:solidFill>
                            <a:schemeClr val="tx1"/>
                          </a:solidFill>
                          <a:latin typeface="HG丸ｺﾞｼｯｸM-PRO" pitchFamily="50" charset="-128"/>
                          <a:ea typeface="HG丸ｺﾞｼｯｸM-PRO" pitchFamily="50" charset="-128"/>
                          <a:cs typeface="A-OTF Shin Maru Go Pro"/>
                        </a:rPr>
                        <a:t>あ</a:t>
                      </a:r>
                      <a:r>
                        <a:rPr sz="1200" spc="-135" dirty="0" err="1">
                          <a:solidFill>
                            <a:schemeClr val="tx1"/>
                          </a:solidFill>
                          <a:latin typeface="HG丸ｺﾞｼｯｸM-PRO" pitchFamily="50" charset="-128"/>
                          <a:ea typeface="HG丸ｺﾞｼｯｸM-PRO" pitchFamily="50" charset="-128"/>
                          <a:cs typeface="A-OTF Shin Maru Go Pro"/>
                        </a:rPr>
                        <a:t>り</a:t>
                      </a:r>
                      <a:r>
                        <a:rPr sz="1200" spc="-70" dirty="0" err="1">
                          <a:solidFill>
                            <a:schemeClr val="tx1"/>
                          </a:solidFill>
                          <a:latin typeface="HG丸ｺﾞｼｯｸM-PRO" pitchFamily="50" charset="-128"/>
                          <a:ea typeface="HG丸ｺﾞｼｯｸM-PRO" pitchFamily="50" charset="-128"/>
                          <a:cs typeface="A-OTF Shin Maru Go Pro"/>
                        </a:rPr>
                        <a:t>ま</a:t>
                      </a:r>
                      <a:r>
                        <a:rPr sz="1200" spc="5" dirty="0" err="1">
                          <a:solidFill>
                            <a:schemeClr val="tx1"/>
                          </a:solidFill>
                          <a:latin typeface="HG丸ｺﾞｼｯｸM-PRO" pitchFamily="50" charset="-128"/>
                          <a:ea typeface="HG丸ｺﾞｼｯｸM-PRO" pitchFamily="50" charset="-128"/>
                          <a:cs typeface="A-OTF Shin Maru Go Pro"/>
                        </a:rPr>
                        <a:t>す</a:t>
                      </a:r>
                      <a:endParaRPr sz="1200" dirty="0">
                        <a:solidFill>
                          <a:schemeClr val="tx1"/>
                        </a:solidFill>
                        <a:latin typeface="HG丸ｺﾞｼｯｸM-PRO" pitchFamily="50" charset="-128"/>
                        <a:ea typeface="HG丸ｺﾞｼｯｸM-PRO" pitchFamily="50" charset="-128"/>
                        <a:cs typeface="A-OTF Shin Maru Go Pro"/>
                      </a:endParaRPr>
                    </a:p>
                  </a:txBody>
                  <a:tcPr marL="0" marR="0" marT="35843" marB="0" anchor="ctr">
                    <a:lnL w="6350" cap="flat" cmpd="sng" algn="ctr">
                      <a:solidFill>
                        <a:srgbClr val="231F20"/>
                      </a:solidFill>
                      <a:prstDash val="solid"/>
                      <a:round/>
                      <a:headEnd type="none" w="med" len="med"/>
                      <a:tailEnd type="none" w="med" len="med"/>
                    </a:lnL>
                    <a:lnR w="19050">
                      <a:solidFill>
                        <a:srgbClr val="231F20"/>
                      </a:solidFill>
                      <a:prstDash val="solid"/>
                    </a:lnR>
                    <a:lnT w="6350" cap="flat" cmpd="sng" algn="ctr">
                      <a:solidFill>
                        <a:srgbClr val="231F20"/>
                      </a:solidFill>
                      <a:prstDash val="solid"/>
                      <a:round/>
                      <a:headEnd type="none" w="med" len="med"/>
                      <a:tailEnd type="none" w="med" len="med"/>
                    </a:lnT>
                    <a:lnB w="19050">
                      <a:solidFill>
                        <a:srgbClr val="231F20"/>
                      </a:solidFill>
                      <a:prstDash val="solid"/>
                    </a:lnB>
                    <a:solidFill>
                      <a:srgbClr val="E6E7E8"/>
                    </a:solidFill>
                  </a:tcPr>
                </a:tc>
                <a:extLst>
                  <a:ext uri="{0D108BD9-81ED-4DB2-BD59-A6C34878D82A}">
                    <a16:rowId xmlns:a16="http://schemas.microsoft.com/office/drawing/2014/main" val="10006"/>
                  </a:ext>
                </a:extLst>
              </a:tr>
            </a:tbl>
          </a:graphicData>
        </a:graphic>
      </p:graphicFrame>
      <p:sp>
        <p:nvSpPr>
          <p:cNvPr id="20" name="object 12">
            <a:extLst>
              <a:ext uri="{FF2B5EF4-FFF2-40B4-BE49-F238E27FC236}">
                <a16:creationId xmlns:a16="http://schemas.microsoft.com/office/drawing/2014/main" id="{8973081D-590A-6B88-3302-EBBF6E492B53}"/>
              </a:ext>
            </a:extLst>
          </p:cNvPr>
          <p:cNvSpPr txBox="1"/>
          <p:nvPr/>
        </p:nvSpPr>
        <p:spPr>
          <a:xfrm>
            <a:off x="5781203" y="6544055"/>
            <a:ext cx="3245123" cy="288553"/>
          </a:xfrm>
          <a:prstGeom prst="rect">
            <a:avLst/>
          </a:prstGeom>
        </p:spPr>
        <p:txBody>
          <a:bodyPr vert="horz" wrap="square" lIns="0" tIns="7060" rIns="0" bIns="0" rtlCol="0">
            <a:spAutoFit/>
          </a:bodyPr>
          <a:lstStyle/>
          <a:p>
            <a:pPr marL="10861" marR="4344" lvl="0" indent="0" algn="l" defTabSz="781995" rtl="0" eaLnBrk="1" fontAlgn="auto" latinLnBrk="0" hangingPunct="1">
              <a:lnSpc>
                <a:spcPct val="103299"/>
              </a:lnSpc>
              <a:spcBef>
                <a:spcPts val="56"/>
              </a:spcBef>
              <a:spcAft>
                <a:spcPts val="0"/>
              </a:spcAft>
              <a:buClrTx/>
              <a:buSzTx/>
              <a:buFontTx/>
              <a:buNone/>
              <a:tabLst/>
              <a:defRPr/>
            </a:pPr>
            <a:r>
              <a:rPr kumimoji="1" lang="ja-JP" altLang="en-US" sz="898"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厚生労働省ホームページ「確かめよう労働条件」</a:t>
            </a:r>
          </a:p>
          <a:p>
            <a:pPr marL="10861" marR="4344" lvl="0" indent="0" algn="l" defTabSz="781995" rtl="0" eaLnBrk="1" fontAlgn="auto" latinLnBrk="0" hangingPunct="1">
              <a:lnSpc>
                <a:spcPct val="103299"/>
              </a:lnSpc>
              <a:spcBef>
                <a:spcPts val="56"/>
              </a:spcBef>
              <a:spcAft>
                <a:spcPts val="0"/>
              </a:spcAft>
              <a:buClrTx/>
              <a:buSzTx/>
              <a:buFontTx/>
              <a:buNone/>
              <a:tabLst/>
              <a:defRPr/>
            </a:pPr>
            <a:r>
              <a:rPr kumimoji="1" lang="en-US" sz="898" b="1" i="0" u="none" strike="noStrike" kern="1200" cap="none" spc="0" normalizeH="0" baseline="0" noProof="0" dirty="0">
                <a:ln>
                  <a:noFill/>
                </a:ln>
                <a:solidFill>
                  <a:prstClr val="black"/>
                </a:solidFill>
                <a:effectLst/>
                <a:uLnTx/>
                <a:uFillTx/>
                <a:latin typeface="HGMaruGothicMPRO" panose="020F0600000000000000" pitchFamily="34" charset="-128"/>
                <a:ea typeface="HGMaruGothicMPRO" panose="020F0600000000000000" pitchFamily="34" charset="-128"/>
                <a:cs typeface="ShinMGoPro-Medium"/>
              </a:rPr>
              <a:t>https://</a:t>
            </a:r>
            <a:r>
              <a:rPr kumimoji="1" lang="en-US" sz="898"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www.check-roudou.mhlw.go.jp/　</a:t>
            </a:r>
            <a:r>
              <a:rPr kumimoji="1" lang="ja-JP" altLang="en-US" sz="898" b="1" i="0" u="none" strike="noStrike" kern="1200" cap="none" spc="0" normalizeH="0" baseline="0" noProof="0" dirty="0">
                <a:ln>
                  <a:noFill/>
                </a:ln>
                <a:solidFill>
                  <a:srgbClr val="231F20"/>
                </a:solidFill>
                <a:effectLst/>
                <a:uLnTx/>
                <a:uFillTx/>
                <a:latin typeface="HGMaruGothicMPRO" panose="020F0600000000000000" pitchFamily="34" charset="-128"/>
                <a:ea typeface="HGMaruGothicMPRO" panose="020F0600000000000000" pitchFamily="34" charset="-128"/>
                <a:cs typeface="ShinMGoPro-Medium"/>
              </a:rPr>
              <a:t>見てね！</a:t>
            </a:r>
          </a:p>
        </p:txBody>
      </p:sp>
    </p:spTree>
    <p:extLst>
      <p:ext uri="{BB962C8B-B14F-4D97-AF65-F5344CB8AC3E}">
        <p14:creationId xmlns:p14="http://schemas.microsoft.com/office/powerpoint/2010/main" val="513302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20631895-42BD-D54F-9BEF-3FED69553030}"/>
              </a:ext>
            </a:extLst>
          </p:cNvPr>
          <p:cNvSpPr txBox="1">
            <a:spLocks/>
          </p:cNvSpPr>
          <p:nvPr/>
        </p:nvSpPr>
        <p:spPr>
          <a:xfrm>
            <a:off x="729601" y="929809"/>
            <a:ext cx="6271458"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a:lnSpc>
                <a:spcPct val="100000"/>
              </a:lnSpc>
              <a:spcBef>
                <a:spcPts val="123"/>
              </a:spcBef>
            </a:pPr>
            <a:r>
              <a:rPr lang="en-US" altLang="ja-JP" sz="2074"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心の豊かさか、物の豊かさか</a:t>
            </a:r>
            <a:r>
              <a:rPr lang="en-US" altLang="ja-JP" sz="2074"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の意識調査</a:t>
            </a:r>
            <a:endParaRPr lang="ja-JP" altLang="en-US" sz="2074" dirty="0">
              <a:latin typeface="HGMaruGothicMPRO" panose="020F0600000000000000" pitchFamily="34" charset="-128"/>
              <a:ea typeface="HGMaruGothicMPRO" panose="020F0600000000000000" pitchFamily="34" charset="-128"/>
              <a:cs typeface="ShinMGoPro-DeBold"/>
            </a:endParaRPr>
          </a:p>
        </p:txBody>
      </p:sp>
      <p:sp>
        <p:nvSpPr>
          <p:cNvPr id="11"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a:spcBef>
                <a:spcPts val="108"/>
              </a:spcBef>
            </a:pPr>
            <a:r>
              <a:rPr sz="1290" baseline="8888" dirty="0">
                <a:solidFill>
                  <a:srgbClr val="0070C0"/>
                </a:solidFill>
                <a:latin typeface="HGMaruGothicMPRO" panose="020F0600000000000000" pitchFamily="34" charset="-128"/>
                <a:ea typeface="HGMaruGothicMPRO" panose="020F0600000000000000" pitchFamily="34" charset="-128"/>
                <a:cs typeface="A-OTF Shin Maru Go Pro"/>
              </a:rPr>
              <a:t>▶</a:t>
            </a:r>
            <a:r>
              <a:rPr sz="1290" baseline="8888" dirty="0">
                <a:latin typeface="HGMaruGothicMPRO" panose="020F0600000000000000" pitchFamily="34" charset="-128"/>
                <a:ea typeface="HGMaruGothicMPRO" panose="020F0600000000000000" pitchFamily="34" charset="-128"/>
                <a:cs typeface="A-OTF Shin Maru Go Pro"/>
              </a:rPr>
              <a:t> </a:t>
            </a:r>
            <a:r>
              <a:rPr sz="1290" dirty="0">
                <a:latin typeface="HGMaruGothicMPRO" panose="020F0600000000000000" pitchFamily="34" charset="-128"/>
                <a:ea typeface="HGMaruGothicMPRO" panose="020F0600000000000000" pitchFamily="34" charset="-128"/>
                <a:cs typeface="A-OTF Shin Maru Go Pro"/>
              </a:rPr>
              <a:t>PPT</a:t>
            </a:r>
            <a:r>
              <a:rPr lang="en-US" sz="1290" dirty="0">
                <a:latin typeface="HGMaruGothicMPRO" panose="020F0600000000000000" pitchFamily="34" charset="-128"/>
                <a:ea typeface="HGMaruGothicMPRO" panose="020F0600000000000000" pitchFamily="34" charset="-128"/>
                <a:cs typeface="A-OTF Shin Maru Go Pro"/>
              </a:rPr>
              <a:t>6-5</a:t>
            </a:r>
            <a:endParaRPr sz="1290" dirty="0">
              <a:latin typeface="HGMaruGothicMPRO" panose="020F0600000000000000" pitchFamily="34" charset="-128"/>
              <a:ea typeface="HGMaruGothicMPRO" panose="020F0600000000000000" pitchFamily="34" charset="-128"/>
              <a:cs typeface="A-OTF Shin Maru Go Pro"/>
            </a:endParaRPr>
          </a:p>
        </p:txBody>
      </p:sp>
      <p:sp>
        <p:nvSpPr>
          <p:cNvPr id="12" name="テキスト ボックス 11"/>
          <p:cNvSpPr txBox="1"/>
          <p:nvPr/>
        </p:nvSpPr>
        <p:spPr>
          <a:xfrm>
            <a:off x="9516791" y="401298"/>
            <a:ext cx="617477" cy="266355"/>
          </a:xfrm>
          <a:prstGeom prst="rect">
            <a:avLst/>
          </a:prstGeom>
          <a:noFill/>
        </p:spPr>
        <p:txBody>
          <a:bodyPr wrap="none" rtlCol="0">
            <a:spAutoFit/>
          </a:bodyPr>
          <a:lstStyle/>
          <a:p>
            <a:r>
              <a:rPr lang="ja-JP" altLang="en-US" sz="1131" dirty="0">
                <a:solidFill>
                  <a:srgbClr val="1B93C9"/>
                </a:solidFill>
                <a:latin typeface="ＭＳ ゴシック" pitchFamily="49" charset="-128"/>
                <a:ea typeface="ＭＳ ゴシック" pitchFamily="49" charset="-128"/>
              </a:rPr>
              <a:t>  ★★</a:t>
            </a:r>
          </a:p>
        </p:txBody>
      </p:sp>
      <p:sp>
        <p:nvSpPr>
          <p:cNvPr id="32" name="テキスト ボックス 31">
            <a:extLst>
              <a:ext uri="{FF2B5EF4-FFF2-40B4-BE49-F238E27FC236}">
                <a16:creationId xmlns:a16="http://schemas.microsoft.com/office/drawing/2014/main" id="{D46E8506-35DB-D387-D88E-F50E6BEA9C9C}"/>
              </a:ext>
            </a:extLst>
          </p:cNvPr>
          <p:cNvSpPr txBox="1"/>
          <p:nvPr/>
        </p:nvSpPr>
        <p:spPr>
          <a:xfrm>
            <a:off x="1440669" y="5402116"/>
            <a:ext cx="6868746" cy="784830"/>
          </a:xfrm>
          <a:prstGeom prst="rect">
            <a:avLst/>
          </a:prstGeom>
          <a:noFill/>
        </p:spPr>
        <p:txBody>
          <a:bodyPr wrap="square" rtlCol="0">
            <a:spAutoFit/>
          </a:bodyPr>
          <a:lstStyle/>
          <a:p>
            <a:r>
              <a:rPr kumimoji="1" lang="en-US" altLang="ja-JP" sz="900" dirty="0">
                <a:latin typeface="Hiragino Maru Gothic Pro W4" panose="020F0400000000000000" pitchFamily="34" charset="-128"/>
                <a:ea typeface="Hiragino Maru Gothic Pro W4" panose="020F0400000000000000" pitchFamily="34" charset="-128"/>
              </a:rPr>
              <a:t>(</a:t>
            </a:r>
            <a:r>
              <a:rPr lang="ja-JP" altLang="en-US" sz="900">
                <a:latin typeface="Hiragino Maru Gothic Pro W4" panose="020F0400000000000000" pitchFamily="34" charset="-128"/>
                <a:ea typeface="Hiragino Maru Gothic Pro W4" panose="020F0400000000000000" pitchFamily="34" charset="-128"/>
              </a:rPr>
              <a:t>注</a:t>
            </a:r>
            <a:r>
              <a:rPr lang="en-US" altLang="ja-JP" sz="900" dirty="0">
                <a:latin typeface="Hiragino Maru Gothic Pro W4" panose="020F0400000000000000" pitchFamily="34" charset="-128"/>
                <a:ea typeface="Hiragino Maru Gothic Pro W4" panose="020F0400000000000000" pitchFamily="34" charset="-128"/>
              </a:rPr>
              <a:t>1</a:t>
            </a:r>
            <a:r>
              <a:rPr kumimoji="1" lang="en-US" altLang="ja-JP" sz="900" dirty="0">
                <a:latin typeface="Hiragino Maru Gothic Pro W4" panose="020F0400000000000000" pitchFamily="34" charset="-128"/>
                <a:ea typeface="Hiragino Maru Gothic Pro W4" panose="020F0400000000000000" pitchFamily="34" charset="-128"/>
              </a:rPr>
              <a:t>)</a:t>
            </a:r>
            <a:r>
              <a:rPr lang="ja-JP" altLang="en-US" sz="900">
                <a:latin typeface="Hiragino Maru Gothic Pro W4" panose="020F0400000000000000" pitchFamily="34" charset="-128"/>
                <a:ea typeface="Hiragino Maru Gothic Pro W4" panose="020F0400000000000000" pitchFamily="34" charset="-128"/>
              </a:rPr>
              <a:t>心の豊かさ→</a:t>
            </a:r>
            <a:r>
              <a:rPr lang="en-US" altLang="ja-JP" sz="900" dirty="0">
                <a:latin typeface="Hiragino Maru Gothic Pro W4" panose="020F0400000000000000" pitchFamily="34" charset="-128"/>
                <a:ea typeface="Hiragino Maru Gothic Pro W4" panose="020F0400000000000000" pitchFamily="34" charset="-128"/>
              </a:rPr>
              <a:t>｢</a:t>
            </a:r>
            <a:r>
              <a:rPr lang="ja-JP" altLang="en-US" sz="900">
                <a:latin typeface="Hiragino Maru Gothic Pro W4" panose="020F0400000000000000" pitchFamily="34" charset="-128"/>
                <a:ea typeface="Hiragino Maru Gothic Pro W4" panose="020F0400000000000000" pitchFamily="34" charset="-128"/>
              </a:rPr>
              <a:t>物質的にある程度豊かになったので、これからは心の豊かさやゆとりのある生活をすることに重きをおきたい</a:t>
            </a:r>
            <a:r>
              <a:rPr lang="en-US" altLang="ja-JP" sz="900" dirty="0">
                <a:latin typeface="Hiragino Maru Gothic Pro W4" panose="020F0400000000000000" pitchFamily="34" charset="-128"/>
                <a:ea typeface="Hiragino Maru Gothic Pro W4" panose="020F0400000000000000" pitchFamily="34" charset="-128"/>
              </a:rPr>
              <a:t>｣</a:t>
            </a:r>
          </a:p>
          <a:p>
            <a:r>
              <a:rPr kumimoji="1" lang="en-US" altLang="ja-JP" sz="900" dirty="0">
                <a:latin typeface="Hiragino Maru Gothic Pro W4" panose="020F0400000000000000" pitchFamily="34" charset="-128"/>
                <a:ea typeface="Hiragino Maru Gothic Pro W4" panose="020F0400000000000000" pitchFamily="34" charset="-128"/>
              </a:rPr>
              <a:t>       </a:t>
            </a:r>
            <a:r>
              <a:rPr kumimoji="1" lang="ja-JP" altLang="en-US" sz="900">
                <a:latin typeface="Hiragino Maru Gothic Pro W4" panose="020F0400000000000000" pitchFamily="34" charset="-128"/>
                <a:ea typeface="Hiragino Maru Gothic Pro W4" panose="020F0400000000000000" pitchFamily="34" charset="-128"/>
              </a:rPr>
              <a:t>物の豊かさ→</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まだ物質的な面で生活を豊かにすることに重きをおきたい</a:t>
            </a:r>
            <a:r>
              <a:rPr kumimoji="1" lang="en-US" altLang="ja-JP" sz="900" dirty="0">
                <a:latin typeface="Hiragino Maru Gothic Pro W4" panose="020F0400000000000000" pitchFamily="34" charset="-128"/>
                <a:ea typeface="Hiragino Maru Gothic Pro W4" panose="020F0400000000000000" pitchFamily="34" charset="-128"/>
              </a:rPr>
              <a:t>｣</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注</a:t>
            </a:r>
            <a:r>
              <a:rPr kumimoji="1" lang="en-US" altLang="ja-JP" sz="900" dirty="0">
                <a:latin typeface="Hiragino Maru Gothic Pro W4" panose="020F0400000000000000" pitchFamily="34" charset="-128"/>
                <a:ea typeface="Hiragino Maru Gothic Pro W4" panose="020F0400000000000000" pitchFamily="34" charset="-128"/>
              </a:rPr>
              <a:t>2)</a:t>
            </a:r>
            <a:r>
              <a:rPr kumimoji="1" lang="ja-JP" altLang="en-US" sz="900">
                <a:latin typeface="Hiragino Maru Gothic Pro W4" panose="020F0400000000000000" pitchFamily="34" charset="-128"/>
                <a:ea typeface="Hiragino Maru Gothic Pro W4" panose="020F0400000000000000" pitchFamily="34" charset="-128"/>
              </a:rPr>
              <a:t>平成</a:t>
            </a:r>
            <a:r>
              <a:rPr lang="en-US" altLang="ja-JP" sz="900" dirty="0">
                <a:latin typeface="Hiragino Maru Gothic Pro W4" panose="020F0400000000000000" pitchFamily="34" charset="-128"/>
                <a:ea typeface="Hiragino Maru Gothic Pro W4" panose="020F0400000000000000" pitchFamily="34" charset="-128"/>
              </a:rPr>
              <a:t>27</a:t>
            </a:r>
            <a:r>
              <a:rPr lang="ja-JP" altLang="en-US" sz="900">
                <a:latin typeface="Hiragino Maru Gothic Pro W4" panose="020F0400000000000000" pitchFamily="34" charset="-128"/>
                <a:ea typeface="Hiragino Maru Gothic Pro W4" panose="020F0400000000000000" pitchFamily="34" charset="-128"/>
              </a:rPr>
              <a:t>年</a:t>
            </a:r>
            <a:r>
              <a:rPr lang="en-US" altLang="ja-JP" sz="900" dirty="0">
                <a:latin typeface="Hiragino Maru Gothic Pro W4" panose="020F0400000000000000" pitchFamily="34" charset="-128"/>
                <a:ea typeface="Hiragino Maru Gothic Pro W4" panose="020F0400000000000000" pitchFamily="34" charset="-128"/>
              </a:rPr>
              <a:t>6</a:t>
            </a:r>
            <a:r>
              <a:rPr lang="ja-JP" altLang="en-US" sz="900">
                <a:latin typeface="Hiragino Maru Gothic Pro W4" panose="020F0400000000000000" pitchFamily="34" charset="-128"/>
                <a:ea typeface="Hiragino Maru Gothic Pro W4" panose="020F0400000000000000" pitchFamily="34" charset="-128"/>
              </a:rPr>
              <a:t>月調査までは、</a:t>
            </a:r>
            <a:r>
              <a:rPr lang="en-US" altLang="ja-JP" sz="900" dirty="0">
                <a:latin typeface="Hiragino Maru Gothic Pro W4" panose="020F0400000000000000" pitchFamily="34" charset="-128"/>
                <a:ea typeface="Hiragino Maru Gothic Pro W4" panose="020F0400000000000000" pitchFamily="34" charset="-128"/>
              </a:rPr>
              <a:t>20</a:t>
            </a:r>
            <a:r>
              <a:rPr lang="ja-JP" altLang="en-US" sz="900">
                <a:latin typeface="Hiragino Maru Gothic Pro W4" panose="020F0400000000000000" pitchFamily="34" charset="-128"/>
                <a:ea typeface="Hiragino Maru Gothic Pro W4" panose="020F0400000000000000" pitchFamily="34" charset="-128"/>
              </a:rPr>
              <a:t>歳以上の者を対象として実施。平成</a:t>
            </a:r>
            <a:r>
              <a:rPr lang="en-US" altLang="ja-JP" sz="900" dirty="0">
                <a:latin typeface="Hiragino Maru Gothic Pro W4" panose="020F0400000000000000" pitchFamily="34" charset="-128"/>
                <a:ea typeface="Hiragino Maru Gothic Pro W4" panose="020F0400000000000000" pitchFamily="34" charset="-128"/>
              </a:rPr>
              <a:t>28</a:t>
            </a:r>
            <a:r>
              <a:rPr lang="ja-JP" altLang="en-US" sz="900">
                <a:latin typeface="Hiragino Maru Gothic Pro W4" panose="020F0400000000000000" pitchFamily="34" charset="-128"/>
                <a:ea typeface="Hiragino Maru Gothic Pro W4" panose="020F0400000000000000" pitchFamily="34" charset="-128"/>
              </a:rPr>
              <a:t>年</a:t>
            </a:r>
            <a:r>
              <a:rPr lang="en-US" altLang="ja-JP" sz="900" dirty="0">
                <a:latin typeface="Hiragino Maru Gothic Pro W4" panose="020F0400000000000000" pitchFamily="34" charset="-128"/>
                <a:ea typeface="Hiragino Maru Gothic Pro W4" panose="020F0400000000000000" pitchFamily="34" charset="-128"/>
              </a:rPr>
              <a:t>7</a:t>
            </a:r>
            <a:r>
              <a:rPr lang="ja-JP" altLang="en-US" sz="900">
                <a:latin typeface="Hiragino Maru Gothic Pro W4" panose="020F0400000000000000" pitchFamily="34" charset="-128"/>
                <a:ea typeface="Hiragino Maru Gothic Pro W4" panose="020F0400000000000000" pitchFamily="34" charset="-128"/>
              </a:rPr>
              <a:t>月調査から</a:t>
            </a:r>
            <a:r>
              <a:rPr lang="en-US" altLang="ja-JP" sz="900" dirty="0">
                <a:latin typeface="Hiragino Maru Gothic Pro W4" panose="020F0400000000000000" pitchFamily="34" charset="-128"/>
                <a:ea typeface="Hiragino Maru Gothic Pro W4" panose="020F0400000000000000" pitchFamily="34" charset="-128"/>
              </a:rPr>
              <a:t>18</a:t>
            </a:r>
            <a:r>
              <a:rPr lang="ja-JP" altLang="en-US" sz="900">
                <a:latin typeface="Hiragino Maru Gothic Pro W4" panose="020F0400000000000000" pitchFamily="34" charset="-128"/>
                <a:ea typeface="Hiragino Maru Gothic Pro W4" panose="020F0400000000000000" pitchFamily="34" charset="-128"/>
              </a:rPr>
              <a:t>歳以上の者を対象として実施。</a:t>
            </a:r>
            <a:endParaRPr lang="en-US" altLang="ja-JP" sz="900" dirty="0">
              <a:latin typeface="Hiragino Maru Gothic Pro W4" panose="020F0400000000000000" pitchFamily="34" charset="-128"/>
              <a:ea typeface="Hiragino Maru Gothic Pro W4" panose="020F0400000000000000" pitchFamily="34" charset="-128"/>
            </a:endParaRP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注</a:t>
            </a:r>
            <a:r>
              <a:rPr kumimoji="1" lang="en-US" altLang="ja-JP" sz="900" dirty="0">
                <a:latin typeface="Hiragino Maru Gothic Pro W4" panose="020F0400000000000000" pitchFamily="34" charset="-128"/>
                <a:ea typeface="Hiragino Maru Gothic Pro W4" panose="020F0400000000000000" pitchFamily="34" charset="-128"/>
              </a:rPr>
              <a:t>3)</a:t>
            </a:r>
            <a:r>
              <a:rPr kumimoji="1" lang="ja-JP" altLang="en-US" sz="900">
                <a:latin typeface="Hiragino Maru Gothic Pro W4" panose="020F0400000000000000" pitchFamily="34" charset="-128"/>
                <a:ea typeface="Hiragino Maru Gothic Pro W4" panose="020F0400000000000000" pitchFamily="34" charset="-128"/>
              </a:rPr>
              <a:t>令和元年</a:t>
            </a:r>
            <a:r>
              <a:rPr kumimoji="1" lang="en-US" altLang="ja-JP" sz="900" dirty="0">
                <a:latin typeface="Hiragino Maru Gothic Pro W4" panose="020F0400000000000000" pitchFamily="34" charset="-128"/>
                <a:ea typeface="Hiragino Maru Gothic Pro W4" panose="020F0400000000000000" pitchFamily="34" charset="-128"/>
              </a:rPr>
              <a:t>6</a:t>
            </a:r>
            <a:r>
              <a:rPr kumimoji="1" lang="ja-JP" altLang="en-US" sz="900">
                <a:latin typeface="Hiragino Maru Gothic Pro W4" panose="020F0400000000000000" pitchFamily="34" charset="-128"/>
                <a:ea typeface="Hiragino Maru Gothic Pro W4" panose="020F0400000000000000" pitchFamily="34" charset="-128"/>
              </a:rPr>
              <a:t>月調査までは、調査員による個別面接聴取法で実施しているため、令和</a:t>
            </a:r>
            <a:r>
              <a:rPr kumimoji="1" lang="en-US" altLang="ja-JP" sz="900" dirty="0">
                <a:latin typeface="Hiragino Maru Gothic Pro W4" panose="020F0400000000000000" pitchFamily="34" charset="-128"/>
                <a:ea typeface="Hiragino Maru Gothic Pro W4" panose="020F0400000000000000" pitchFamily="34" charset="-128"/>
              </a:rPr>
              <a:t>3</a:t>
            </a:r>
            <a:r>
              <a:rPr kumimoji="1" lang="ja-JP" altLang="en-US" sz="900">
                <a:latin typeface="Hiragino Maru Gothic Pro W4" panose="020F0400000000000000" pitchFamily="34" charset="-128"/>
                <a:ea typeface="Hiragino Maru Gothic Pro W4" panose="020F0400000000000000" pitchFamily="34" charset="-128"/>
              </a:rPr>
              <a:t>年</a:t>
            </a:r>
            <a:r>
              <a:rPr kumimoji="1" lang="en-US" altLang="ja-JP" sz="900" dirty="0">
                <a:latin typeface="Hiragino Maru Gothic Pro W4" panose="020F0400000000000000" pitchFamily="34" charset="-128"/>
                <a:ea typeface="Hiragino Maru Gothic Pro W4" panose="020F0400000000000000" pitchFamily="34" charset="-128"/>
              </a:rPr>
              <a:t>9</a:t>
            </a:r>
            <a:r>
              <a:rPr kumimoji="1" lang="ja-JP" altLang="en-US" sz="900">
                <a:latin typeface="Hiragino Maru Gothic Pro W4" panose="020F0400000000000000" pitchFamily="34" charset="-128"/>
                <a:ea typeface="Hiragino Maru Gothic Pro W4" panose="020F0400000000000000" pitchFamily="34" charset="-128"/>
              </a:rPr>
              <a:t>月以降の調査との単純比較は行わない。</a:t>
            </a:r>
            <a:endParaRPr kumimoji="1" lang="en-US" altLang="ja-JP" sz="900" dirty="0">
              <a:latin typeface="Hiragino Maru Gothic Pro W4" panose="020F0400000000000000" pitchFamily="34" charset="-128"/>
              <a:ea typeface="Hiragino Maru Gothic Pro W4" panose="020F0400000000000000" pitchFamily="34" charset="-128"/>
            </a:endParaRPr>
          </a:p>
          <a:p>
            <a:r>
              <a:rPr lang="en-US" altLang="ja-JP" sz="900" dirty="0">
                <a:latin typeface="Hiragino Maru Gothic Pro W4" panose="020F0400000000000000" pitchFamily="34" charset="-128"/>
                <a:ea typeface="Hiragino Maru Gothic Pro W4" panose="020F0400000000000000" pitchFamily="34" charset="-128"/>
              </a:rPr>
              <a:t>(</a:t>
            </a:r>
            <a:r>
              <a:rPr lang="ja-JP" altLang="en-US" sz="900">
                <a:latin typeface="Hiragino Maru Gothic Pro W4" panose="020F0400000000000000" pitchFamily="34" charset="-128"/>
                <a:ea typeface="Hiragino Maru Gothic Pro W4" panose="020F0400000000000000" pitchFamily="34" charset="-128"/>
              </a:rPr>
              <a:t>注</a:t>
            </a:r>
            <a:r>
              <a:rPr lang="en-US" altLang="ja-JP" sz="900" dirty="0">
                <a:latin typeface="Hiragino Maru Gothic Pro W4" panose="020F0400000000000000" pitchFamily="34" charset="-128"/>
                <a:ea typeface="Hiragino Maru Gothic Pro W4" panose="020F0400000000000000" pitchFamily="34" charset="-128"/>
              </a:rPr>
              <a:t>4)</a:t>
            </a:r>
            <a:r>
              <a:rPr lang="ja-JP" altLang="en-US" sz="900">
                <a:latin typeface="Hiragino Maru Gothic Pro W4" panose="020F0400000000000000" pitchFamily="34" charset="-128"/>
                <a:ea typeface="Hiragino Maru Gothic Pro W4" panose="020F0400000000000000" pitchFamily="34" charset="-128"/>
              </a:rPr>
              <a:t>令和</a:t>
            </a:r>
            <a:r>
              <a:rPr lang="en-US" altLang="ja-JP" sz="900" dirty="0">
                <a:latin typeface="Hiragino Maru Gothic Pro W4" panose="020F0400000000000000" pitchFamily="34" charset="-128"/>
                <a:ea typeface="Hiragino Maru Gothic Pro W4" panose="020F0400000000000000" pitchFamily="34" charset="-128"/>
              </a:rPr>
              <a:t>2</a:t>
            </a:r>
            <a:r>
              <a:rPr lang="ja-JP" altLang="en-US" sz="900">
                <a:latin typeface="Hiragino Maru Gothic Pro W4" panose="020F0400000000000000" pitchFamily="34" charset="-128"/>
                <a:ea typeface="Hiragino Maru Gothic Pro W4" panose="020F0400000000000000" pitchFamily="34" charset="-128"/>
              </a:rPr>
              <a:t>年度は調査を中止している。</a:t>
            </a:r>
            <a:endParaRPr kumimoji="1" lang="ja-JP" altLang="en-US" sz="900">
              <a:latin typeface="Hiragino Maru Gothic Pro W4" panose="020F0400000000000000" pitchFamily="34" charset="-128"/>
              <a:ea typeface="Hiragino Maru Gothic Pro W4" panose="020F0400000000000000" pitchFamily="34" charset="-128"/>
            </a:endParaRPr>
          </a:p>
        </p:txBody>
      </p:sp>
      <p:sp>
        <p:nvSpPr>
          <p:cNvPr id="33" name="テキスト ボックス 32">
            <a:extLst>
              <a:ext uri="{FF2B5EF4-FFF2-40B4-BE49-F238E27FC236}">
                <a16:creationId xmlns:a16="http://schemas.microsoft.com/office/drawing/2014/main" id="{7DA0E933-C3D6-8BF4-EFB0-2D0502695C9D}"/>
              </a:ext>
            </a:extLst>
          </p:cNvPr>
          <p:cNvSpPr txBox="1"/>
          <p:nvPr/>
        </p:nvSpPr>
        <p:spPr>
          <a:xfrm>
            <a:off x="1329476" y="6286217"/>
            <a:ext cx="4906938" cy="461665"/>
          </a:xfrm>
          <a:prstGeom prst="rect">
            <a:avLst/>
          </a:prstGeom>
          <a:noFill/>
        </p:spPr>
        <p:txBody>
          <a:bodyPr wrap="square" rtlCol="0">
            <a:spAutoFit/>
          </a:bodyPr>
          <a:lstStyle/>
          <a:p>
            <a:r>
              <a:rPr kumimoji="1" lang="ja-JP" altLang="en-US" sz="1200">
                <a:latin typeface="Hiragino Maru Gothic Pro W4" panose="020F0400000000000000" pitchFamily="34" charset="-128"/>
                <a:ea typeface="Hiragino Maru Gothic Pro W4" panose="020F0400000000000000" pitchFamily="34" charset="-128"/>
              </a:rPr>
              <a:t>出典：内閣府</a:t>
            </a:r>
            <a:r>
              <a:rPr kumimoji="1" lang="en-US" altLang="ja-JP" sz="1200" dirty="0">
                <a:latin typeface="Hiragino Maru Gothic Pro W4" panose="020F0400000000000000" pitchFamily="34" charset="-128"/>
                <a:ea typeface="Hiragino Maru Gothic Pro W4" panose="020F0400000000000000" pitchFamily="34" charset="-128"/>
              </a:rPr>
              <a:t>｢</a:t>
            </a:r>
            <a:r>
              <a:rPr kumimoji="1" lang="ja-JP" altLang="en-US" sz="1200">
                <a:latin typeface="Hiragino Maru Gothic Pro W4" panose="020F0400000000000000" pitchFamily="34" charset="-128"/>
                <a:ea typeface="Hiragino Maru Gothic Pro W4" panose="020F0400000000000000" pitchFamily="34" charset="-128"/>
              </a:rPr>
              <a:t>令和</a:t>
            </a:r>
            <a:r>
              <a:rPr kumimoji="1" lang="en-US" altLang="ja-JP" sz="1200" dirty="0">
                <a:latin typeface="Hiragino Maru Gothic Pro W4" panose="020F0400000000000000" pitchFamily="34" charset="-128"/>
                <a:ea typeface="Hiragino Maru Gothic Pro W4" panose="020F0400000000000000" pitchFamily="34" charset="-128"/>
              </a:rPr>
              <a:t>4</a:t>
            </a:r>
            <a:r>
              <a:rPr lang="ja-JP" altLang="en-US" sz="1200">
                <a:latin typeface="Hiragino Maru Gothic Pro W4" panose="020F0400000000000000" pitchFamily="34" charset="-128"/>
                <a:ea typeface="Hiragino Maru Gothic Pro W4" panose="020F0400000000000000" pitchFamily="34" charset="-128"/>
              </a:rPr>
              <a:t>年度</a:t>
            </a:r>
            <a:r>
              <a:rPr lang="en-US" altLang="ja-JP" sz="1200" dirty="0">
                <a:latin typeface="Hiragino Maru Gothic Pro W4" panose="020F0400000000000000" pitchFamily="34" charset="-128"/>
                <a:ea typeface="Hiragino Maru Gothic Pro W4" panose="020F0400000000000000" pitchFamily="34" charset="-128"/>
              </a:rPr>
              <a:t> </a:t>
            </a:r>
            <a:r>
              <a:rPr lang="ja-JP" altLang="en-US" sz="1200">
                <a:latin typeface="Hiragino Maru Gothic Pro W4" panose="020F0400000000000000" pitchFamily="34" charset="-128"/>
                <a:ea typeface="Hiragino Maru Gothic Pro W4" panose="020F0400000000000000" pitchFamily="34" charset="-128"/>
              </a:rPr>
              <a:t>国民生活に関する世論調査</a:t>
            </a:r>
            <a:r>
              <a:rPr kumimoji="1" lang="en-US" altLang="ja-JP" sz="1200" dirty="0">
                <a:latin typeface="Hiragino Maru Gothic Pro W4" panose="020F0400000000000000" pitchFamily="34" charset="-128"/>
                <a:ea typeface="Hiragino Maru Gothic Pro W4" panose="020F0400000000000000" pitchFamily="34" charset="-128"/>
              </a:rPr>
              <a:t>｣</a:t>
            </a:r>
            <a:r>
              <a:rPr kumimoji="1" lang="ja-JP" altLang="en-US" sz="1200">
                <a:latin typeface="Hiragino Maru Gothic Pro W4" panose="020F0400000000000000" pitchFamily="34" charset="-128"/>
                <a:ea typeface="Hiragino Maru Gothic Pro W4" panose="020F0400000000000000" pitchFamily="34" charset="-128"/>
              </a:rPr>
              <a:t>に基づき作成</a:t>
            </a:r>
            <a:endParaRPr kumimoji="1" lang="en-US" altLang="ja-JP" sz="1200" dirty="0">
              <a:latin typeface="Hiragino Maru Gothic Pro W4" panose="020F0400000000000000" pitchFamily="34" charset="-128"/>
              <a:ea typeface="Hiragino Maru Gothic Pro W4" panose="020F0400000000000000" pitchFamily="34" charset="-128"/>
            </a:endParaRPr>
          </a:p>
          <a:p>
            <a:r>
              <a:rPr kumimoji="1" lang="en-US" altLang="ja-JP" sz="1200" dirty="0">
                <a:latin typeface="Hiragino Maru Gothic Pro W4" panose="020F0400000000000000" pitchFamily="34" charset="-128"/>
                <a:ea typeface="Hiragino Maru Gothic Pro W4" panose="020F0400000000000000" pitchFamily="34" charset="-128"/>
              </a:rPr>
              <a:t>https://</a:t>
            </a:r>
            <a:r>
              <a:rPr kumimoji="1" lang="en-US" altLang="ja-JP" sz="1200" dirty="0" err="1">
                <a:latin typeface="Hiragino Maru Gothic Pro W4" panose="020F0400000000000000" pitchFamily="34" charset="-128"/>
                <a:ea typeface="Hiragino Maru Gothic Pro W4" panose="020F0400000000000000" pitchFamily="34" charset="-128"/>
              </a:rPr>
              <a:t>survey.gov-online.go.jp</a:t>
            </a:r>
            <a:r>
              <a:rPr kumimoji="1" lang="en-US" altLang="ja-JP" sz="1200" dirty="0">
                <a:latin typeface="Hiragino Maru Gothic Pro W4" panose="020F0400000000000000" pitchFamily="34" charset="-128"/>
                <a:ea typeface="Hiragino Maru Gothic Pro W4" panose="020F0400000000000000" pitchFamily="34" charset="-128"/>
              </a:rPr>
              <a:t>/r04/r04-life/2.html#midashi21</a:t>
            </a:r>
            <a:endParaRPr kumimoji="1" lang="ja-JP" altLang="en-US" sz="1200">
              <a:latin typeface="Hiragino Maru Gothic Pro W4" panose="020F0400000000000000" pitchFamily="34" charset="-128"/>
              <a:ea typeface="Hiragino Maru Gothic Pro W4" panose="020F0400000000000000" pitchFamily="34" charset="-128"/>
            </a:endParaRPr>
          </a:p>
        </p:txBody>
      </p:sp>
      <p:pic>
        <p:nvPicPr>
          <p:cNvPr id="2" name="図 1">
            <a:extLst>
              <a:ext uri="{FF2B5EF4-FFF2-40B4-BE49-F238E27FC236}">
                <a16:creationId xmlns:a16="http://schemas.microsoft.com/office/drawing/2014/main" id="{9FC10B17-7E3C-C4AD-9E76-A65EF3CDE475}"/>
              </a:ext>
            </a:extLst>
          </p:cNvPr>
          <p:cNvPicPr>
            <a:picLocks noChangeAspect="1"/>
          </p:cNvPicPr>
          <p:nvPr/>
        </p:nvPicPr>
        <p:blipFill rotWithShape="1">
          <a:blip r:embed="rId3"/>
          <a:srcRect b="28585"/>
          <a:stretch/>
        </p:blipFill>
        <p:spPr>
          <a:xfrm>
            <a:off x="930709" y="1470916"/>
            <a:ext cx="8594898" cy="3931200"/>
          </a:xfrm>
          <a:prstGeom prst="rect">
            <a:avLst/>
          </a:prstGeom>
        </p:spPr>
      </p:pic>
      <p:sp>
        <p:nvSpPr>
          <p:cNvPr id="5" name="テキスト ボックス 4">
            <a:extLst>
              <a:ext uri="{FF2B5EF4-FFF2-40B4-BE49-F238E27FC236}">
                <a16:creationId xmlns:a16="http://schemas.microsoft.com/office/drawing/2014/main" id="{9285B8AB-0B15-3B27-FAE5-27733189DB39}"/>
              </a:ext>
            </a:extLst>
          </p:cNvPr>
          <p:cNvSpPr txBox="1"/>
          <p:nvPr/>
        </p:nvSpPr>
        <p:spPr>
          <a:xfrm>
            <a:off x="7631320" y="6147718"/>
            <a:ext cx="2502948"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100"/>
              <a:t>（参考）令和</a:t>
            </a:r>
            <a:r>
              <a:rPr kumimoji="1" lang="en-US" altLang="ja-JP" sz="1100" dirty="0"/>
              <a:t>3</a:t>
            </a:r>
            <a:r>
              <a:rPr lang="ja-JP" altLang="en-US" sz="1100"/>
              <a:t>年</a:t>
            </a:r>
            <a:r>
              <a:rPr lang="en-US" altLang="ja-JP" sz="1100" dirty="0"/>
              <a:t>9</a:t>
            </a:r>
            <a:r>
              <a:rPr lang="ja-JP" altLang="en-US" sz="1100"/>
              <a:t>月</a:t>
            </a:r>
            <a:r>
              <a:rPr lang="en-US" altLang="ja-JP" sz="1100" dirty="0"/>
              <a:t> / </a:t>
            </a:r>
            <a:r>
              <a:rPr lang="ja-JP" altLang="en-US" sz="1100"/>
              <a:t>令和</a:t>
            </a:r>
            <a:r>
              <a:rPr lang="en-US" altLang="ja-JP" sz="1100" dirty="0"/>
              <a:t>4</a:t>
            </a:r>
            <a:r>
              <a:rPr lang="ja-JP" altLang="en-US" sz="1100"/>
              <a:t>年</a:t>
            </a:r>
            <a:r>
              <a:rPr lang="en-US" altLang="ja-JP" sz="1100" dirty="0"/>
              <a:t>10</a:t>
            </a:r>
            <a:r>
              <a:rPr lang="ja-JP" altLang="en-US" sz="1100"/>
              <a:t>月</a:t>
            </a:r>
            <a:endParaRPr lang="en-US" altLang="ja-JP" sz="1100" dirty="0"/>
          </a:p>
          <a:p>
            <a:r>
              <a:rPr kumimoji="1" lang="ja-JP" altLang="en-US" sz="1100"/>
              <a:t>心の豊かさ：</a:t>
            </a:r>
            <a:r>
              <a:rPr kumimoji="1" lang="en-US" altLang="ja-JP" sz="1100" dirty="0"/>
              <a:t>53.4</a:t>
            </a:r>
            <a:r>
              <a:rPr kumimoji="1" lang="ja-JP" altLang="en-US" sz="1100"/>
              <a:t>％</a:t>
            </a:r>
            <a:r>
              <a:rPr kumimoji="1" lang="en-US" altLang="ja-JP" sz="1100" dirty="0"/>
              <a:t> / 51.7</a:t>
            </a:r>
            <a:r>
              <a:rPr kumimoji="1" lang="ja-JP" altLang="en-US" sz="1100"/>
              <a:t>％</a:t>
            </a:r>
            <a:endParaRPr lang="en-US" altLang="ja-JP" sz="1100" dirty="0"/>
          </a:p>
          <a:p>
            <a:r>
              <a:rPr lang="ja-JP" altLang="en-US" sz="1100"/>
              <a:t>物の豊かさ：</a:t>
            </a:r>
            <a:r>
              <a:rPr lang="en-US" altLang="ja-JP" sz="1100" dirty="0"/>
              <a:t>45.1</a:t>
            </a:r>
            <a:r>
              <a:rPr lang="ja-JP" altLang="en-US" sz="1100"/>
              <a:t>％</a:t>
            </a:r>
            <a:r>
              <a:rPr lang="en-US" altLang="ja-JP" sz="1100" dirty="0"/>
              <a:t> / 46.9</a:t>
            </a:r>
            <a:r>
              <a:rPr lang="ja-JP" altLang="en-US" sz="1100"/>
              <a:t>％</a:t>
            </a:r>
            <a:endParaRPr kumimoji="1" lang="en-US" altLang="ja-JP" sz="1100" dirty="0"/>
          </a:p>
        </p:txBody>
      </p:sp>
      <p:sp>
        <p:nvSpPr>
          <p:cNvPr id="6" name="object 5">
            <a:extLst>
              <a:ext uri="{FF2B5EF4-FFF2-40B4-BE49-F238E27FC236}">
                <a16:creationId xmlns:a16="http://schemas.microsoft.com/office/drawing/2014/main" id="{6C6819A5-BF03-FFB8-4BD4-73B34162915E}"/>
              </a:ext>
            </a:extLst>
          </p:cNvPr>
          <p:cNvSpPr/>
          <p:nvPr/>
        </p:nvSpPr>
        <p:spPr>
          <a:xfrm>
            <a:off x="597915" y="808030"/>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endParaRPr sz="1697" dirty="0">
              <a:latin typeface="HGMaruGothicMPRO" panose="020F0600000000000000" pitchFamily="34" charset="-128"/>
              <a:ea typeface="HGMaruGothicMPRO" panose="020F0600000000000000" pitchFamily="34" charset="-128"/>
            </a:endParaRPr>
          </a:p>
        </p:txBody>
      </p:sp>
      <p:sp>
        <p:nvSpPr>
          <p:cNvPr id="7" name="object 6">
            <a:extLst>
              <a:ext uri="{FF2B5EF4-FFF2-40B4-BE49-F238E27FC236}">
                <a16:creationId xmlns:a16="http://schemas.microsoft.com/office/drawing/2014/main" id="{ED67B15B-B74D-B2BE-E8B1-8CC18E93AE2A}"/>
              </a:ext>
            </a:extLst>
          </p:cNvPr>
          <p:cNvSpPr txBox="1">
            <a:spLocks/>
          </p:cNvSpPr>
          <p:nvPr/>
        </p:nvSpPr>
        <p:spPr>
          <a:xfrm>
            <a:off x="732663" y="927310"/>
            <a:ext cx="6438502"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a:lnSpc>
                <a:spcPct val="100000"/>
              </a:lnSpc>
              <a:spcBef>
                <a:spcPts val="123"/>
              </a:spcBef>
            </a:pPr>
            <a:r>
              <a:rPr lang="en-US" altLang="ja-JP" sz="2074"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心の豊かさか、物の豊かさか</a:t>
            </a:r>
            <a:r>
              <a:rPr lang="en-US" altLang="ja-JP" sz="2074"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の意識調査</a:t>
            </a:r>
            <a:endParaRPr lang="ja-JP" altLang="en-US" sz="2074" dirty="0">
              <a:latin typeface="HGMaruGothicMPRO" panose="020F0600000000000000" pitchFamily="34" charset="-128"/>
              <a:ea typeface="HGMaruGothicMPRO" panose="020F0600000000000000" pitchFamily="34" charset="-128"/>
              <a:cs typeface="ShinMGoPro-DeBold"/>
            </a:endParaRPr>
          </a:p>
        </p:txBody>
      </p:sp>
      <p:sp>
        <p:nvSpPr>
          <p:cNvPr id="8" name="正方形/長方形 7">
            <a:extLst>
              <a:ext uri="{FF2B5EF4-FFF2-40B4-BE49-F238E27FC236}">
                <a16:creationId xmlns:a16="http://schemas.microsoft.com/office/drawing/2014/main" id="{EAEBB718-4D68-5594-4E16-0E42972968BB}"/>
              </a:ext>
            </a:extLst>
          </p:cNvPr>
          <p:cNvSpPr/>
          <p:nvPr/>
        </p:nvSpPr>
        <p:spPr>
          <a:xfrm>
            <a:off x="1842655" y="1470916"/>
            <a:ext cx="6771007" cy="4133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C586CB6-D261-F7B6-5E2E-203CC76AB152}"/>
              </a:ext>
            </a:extLst>
          </p:cNvPr>
          <p:cNvSpPr txBox="1"/>
          <p:nvPr/>
        </p:nvSpPr>
        <p:spPr>
          <a:xfrm>
            <a:off x="2078151" y="1460381"/>
            <a:ext cx="6535511" cy="461665"/>
          </a:xfrm>
          <a:prstGeom prst="rect">
            <a:avLst/>
          </a:prstGeom>
          <a:noFill/>
        </p:spPr>
        <p:txBody>
          <a:bodyPr wrap="square" rtlCol="0">
            <a:spAutoFit/>
          </a:bodyPr>
          <a:lstStyle/>
          <a:p>
            <a:r>
              <a:rPr kumimoji="1" lang="ja-JP" altLang="en-US" sz="2400" b="1" spc="-300">
                <a:latin typeface="+mj-ea"/>
                <a:ea typeface="+mj-ea"/>
              </a:rPr>
              <a:t>これからは心の豊かさか、物の豊かさか</a:t>
            </a:r>
            <a:r>
              <a:rPr lang="ja-JP" altLang="en-US" sz="2400" b="1" spc="-300">
                <a:latin typeface="+mj-ea"/>
                <a:ea typeface="+mj-ea"/>
              </a:rPr>
              <a:t>（</a:t>
            </a:r>
            <a:r>
              <a:rPr kumimoji="1" lang="ja-JP" altLang="en-US" sz="2400" b="1" spc="-300">
                <a:latin typeface="+mj-ea"/>
                <a:ea typeface="+mj-ea"/>
              </a:rPr>
              <a:t>時系列</a:t>
            </a:r>
            <a:r>
              <a:rPr lang="ja-JP" altLang="en-US" sz="2400" b="1" spc="-300">
                <a:latin typeface="+mj-ea"/>
                <a:ea typeface="+mj-ea"/>
              </a:rPr>
              <a:t>）</a:t>
            </a:r>
            <a:endParaRPr kumimoji="1" lang="ja-JP" altLang="en-US" sz="2400" b="1" spc="-300">
              <a:latin typeface="+mj-ea"/>
              <a:ea typeface="+mj-ea"/>
            </a:endParaRPr>
          </a:p>
        </p:txBody>
      </p:sp>
    </p:spTree>
    <p:extLst>
      <p:ext uri="{BB962C8B-B14F-4D97-AF65-F5344CB8AC3E}">
        <p14:creationId xmlns:p14="http://schemas.microsoft.com/office/powerpoint/2010/main" val="3549900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FB7A87C9-E358-8848-A906-DB6F81A430A1}"/>
              </a:ext>
            </a:extLst>
          </p:cNvPr>
          <p:cNvSpPr/>
          <p:nvPr/>
        </p:nvSpPr>
        <p:spPr>
          <a:xfrm>
            <a:off x="594847" y="810526"/>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endParaRPr sz="1697" dirty="0">
              <a:latin typeface="HGMaruGothicMPRO" panose="020F0600000000000000" pitchFamily="34" charset="-128"/>
              <a:ea typeface="HGMaruGothicMPRO" panose="020F0600000000000000" pitchFamily="34" charset="-128"/>
            </a:endParaRPr>
          </a:p>
        </p:txBody>
      </p:sp>
      <p:sp>
        <p:nvSpPr>
          <p:cNvPr id="4" name="object 4">
            <a:extLst>
              <a:ext uri="{FF2B5EF4-FFF2-40B4-BE49-F238E27FC236}">
                <a16:creationId xmlns:a16="http://schemas.microsoft.com/office/drawing/2014/main" id="{FD04A9AE-2FD2-064F-A97B-A32130787578}"/>
              </a:ext>
            </a:extLst>
          </p:cNvPr>
          <p:cNvSpPr txBox="1">
            <a:spLocks/>
          </p:cNvSpPr>
          <p:nvPr/>
        </p:nvSpPr>
        <p:spPr>
          <a:xfrm>
            <a:off x="729596" y="929807"/>
            <a:ext cx="8887947"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a:lnSpc>
                <a:spcPct val="100000"/>
              </a:lnSpc>
              <a:spcBef>
                <a:spcPts val="123"/>
              </a:spcBef>
            </a:pPr>
            <a:r>
              <a:rPr lang="en-US" altLang="ja-JP" sz="2074"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2074" b="1">
                <a:solidFill>
                  <a:srgbClr val="FFFFFF"/>
                </a:solidFill>
                <a:latin typeface="HGMaruGothicMPRO" panose="020F0600000000000000" pitchFamily="34" charset="-128"/>
                <a:ea typeface="HGMaruGothicMPRO" panose="020F0600000000000000" pitchFamily="34" charset="-128"/>
                <a:cs typeface="ShinMGoPro-DeBold"/>
              </a:rPr>
              <a:t>週</a:t>
            </a:r>
            <a:r>
              <a:rPr lang="en-US" altLang="ja-JP" sz="2074" b="1" dirty="0">
                <a:solidFill>
                  <a:srgbClr val="FFFFFF"/>
                </a:solidFill>
                <a:latin typeface="HGMaruGothicMPRO" panose="020F0600000000000000" pitchFamily="34" charset="-128"/>
                <a:ea typeface="HGMaruGothicMPRO" panose="020F0600000000000000" pitchFamily="34" charset="-128"/>
                <a:cs typeface="ShinMGoPro-DeBold"/>
              </a:rPr>
              <a:t>49</a:t>
            </a:r>
            <a:r>
              <a:rPr lang="ja-JP" altLang="en-US" sz="2074" b="1">
                <a:solidFill>
                  <a:srgbClr val="FFFFFF"/>
                </a:solidFill>
                <a:latin typeface="HGMaruGothicMPRO" panose="020F0600000000000000" pitchFamily="34" charset="-128"/>
                <a:ea typeface="HGMaruGothicMPRO" panose="020F0600000000000000" pitchFamily="34" charset="-128"/>
                <a:cs typeface="ShinMGoPro-DeBold"/>
              </a:rPr>
              <a:t>時間</a:t>
            </a: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以上</a:t>
            </a:r>
            <a:r>
              <a:rPr lang="ja-JP" altLang="en-US" sz="2074" b="1">
                <a:solidFill>
                  <a:srgbClr val="FFFFFF"/>
                </a:solidFill>
                <a:latin typeface="HGMaruGothicMPRO" panose="020F0600000000000000" pitchFamily="34" charset="-128"/>
                <a:ea typeface="HGMaruGothicMPRO" panose="020F0600000000000000" pitchFamily="34" charset="-128"/>
                <a:cs typeface="ShinMGoPro-DeBold"/>
              </a:rPr>
              <a:t>働いている就業者割合 </a:t>
            </a:r>
            <a:r>
              <a:rPr lang="en-US" altLang="ja-JP" sz="2074"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国際比較</a:t>
            </a:r>
            <a:r>
              <a:rPr lang="en-US" altLang="ja-JP" sz="2074" b="1" dirty="0">
                <a:solidFill>
                  <a:srgbClr val="FFFFFF"/>
                </a:solidFill>
                <a:latin typeface="HGMaruGothicMPRO" panose="020F0600000000000000" pitchFamily="34" charset="-128"/>
                <a:ea typeface="HGMaruGothicMPRO" panose="020F0600000000000000" pitchFamily="34" charset="-128"/>
                <a:cs typeface="ShinMGoPro-DeBold"/>
              </a:rPr>
              <a:t>)』</a:t>
            </a:r>
            <a:endParaRPr lang="ja-JP" altLang="en-US" sz="2074" dirty="0">
              <a:latin typeface="HGMaruGothicMPRO" panose="020F0600000000000000" pitchFamily="34" charset="-128"/>
              <a:ea typeface="HGMaruGothicMPRO" panose="020F0600000000000000" pitchFamily="34" charset="-128"/>
              <a:cs typeface="ShinMGoPro-DeBold"/>
            </a:endParaRPr>
          </a:p>
        </p:txBody>
      </p:sp>
      <p:sp>
        <p:nvSpPr>
          <p:cNvPr id="23" name="object 23">
            <a:extLst>
              <a:ext uri="{FF2B5EF4-FFF2-40B4-BE49-F238E27FC236}">
                <a16:creationId xmlns:a16="http://schemas.microsoft.com/office/drawing/2014/main" id="{BD245D5D-14A9-5342-BC07-15CF542A89DC}"/>
              </a:ext>
            </a:extLst>
          </p:cNvPr>
          <p:cNvSpPr txBox="1"/>
          <p:nvPr/>
        </p:nvSpPr>
        <p:spPr>
          <a:xfrm>
            <a:off x="842013" y="1492135"/>
            <a:ext cx="9007786" cy="324096"/>
          </a:xfrm>
          <a:prstGeom prst="rect">
            <a:avLst/>
          </a:prstGeom>
        </p:spPr>
        <p:txBody>
          <a:bodyPr vert="horz" wrap="square" lIns="0" tIns="16162" rIns="0" bIns="0" rtlCol="0">
            <a:spAutoFit/>
          </a:bodyPr>
          <a:lstStyle/>
          <a:p>
            <a:pPr marL="11972">
              <a:spcBef>
                <a:spcPts val="127"/>
              </a:spcBef>
            </a:pPr>
            <a:r>
              <a:rPr sz="2000" b="1" dirty="0">
                <a:solidFill>
                  <a:srgbClr val="231F20"/>
                </a:solidFill>
                <a:latin typeface="HGMaruGothicMPRO" panose="020F0600000000000000" pitchFamily="34" charset="-128"/>
                <a:ea typeface="HGMaruGothicMPRO" panose="020F0600000000000000" pitchFamily="34" charset="-128"/>
                <a:cs typeface="ShinMGoPro-Medium"/>
              </a:rPr>
              <a:t>我が国の週</a:t>
            </a:r>
            <a:r>
              <a:rPr lang="en-US" altLang="ja-JP" sz="2000" b="1" dirty="0">
                <a:solidFill>
                  <a:srgbClr val="231F20"/>
                </a:solidFill>
                <a:latin typeface="HGMaruGothicMPRO" panose="020F0600000000000000" pitchFamily="34" charset="-128"/>
                <a:ea typeface="HGMaruGothicMPRO" panose="020F0600000000000000" pitchFamily="34" charset="-128"/>
                <a:cs typeface="ShinMGoPro-Medium"/>
              </a:rPr>
              <a:t>49</a:t>
            </a:r>
            <a:r>
              <a:rPr sz="2000" b="1" dirty="0">
                <a:solidFill>
                  <a:srgbClr val="231F20"/>
                </a:solidFill>
                <a:latin typeface="HGMaruGothicMPRO" panose="020F0600000000000000" pitchFamily="34" charset="-128"/>
                <a:ea typeface="HGMaruGothicMPRO" panose="020F0600000000000000" pitchFamily="34" charset="-128"/>
                <a:cs typeface="ShinMGoPro-Medium"/>
              </a:rPr>
              <a:t>時間以上働いている</a:t>
            </a:r>
            <a:r>
              <a:rPr lang="ja-JP" altLang="en-US" sz="2000" b="1">
                <a:solidFill>
                  <a:srgbClr val="231F20"/>
                </a:solidFill>
                <a:latin typeface="HGMaruGothicMPRO" panose="020F0600000000000000" pitchFamily="34" charset="-128"/>
                <a:ea typeface="HGMaruGothicMPRO" panose="020F0600000000000000" pitchFamily="34" charset="-128"/>
                <a:cs typeface="ShinMGoPro-Medium"/>
              </a:rPr>
              <a:t>就業者</a:t>
            </a:r>
            <a:r>
              <a:rPr sz="2000" b="1" dirty="0" err="1">
                <a:solidFill>
                  <a:srgbClr val="231F20"/>
                </a:solidFill>
                <a:latin typeface="HGMaruGothicMPRO" panose="020F0600000000000000" pitchFamily="34" charset="-128"/>
                <a:ea typeface="HGMaruGothicMPRO" panose="020F0600000000000000" pitchFamily="34" charset="-128"/>
                <a:cs typeface="ShinMGoPro-Medium"/>
              </a:rPr>
              <a:t>の割合は、主要国と比較して高い</a:t>
            </a:r>
            <a:endParaRPr sz="1000" dirty="0">
              <a:latin typeface="HGMaruGothicMPRO" panose="020F0600000000000000" pitchFamily="34" charset="-128"/>
              <a:ea typeface="HGMaruGothicMPRO" panose="020F0600000000000000" pitchFamily="34" charset="-128"/>
              <a:cs typeface="A-OTF Shin Maru Go Pro"/>
            </a:endParaRPr>
          </a:p>
        </p:txBody>
      </p:sp>
      <p:sp>
        <p:nvSpPr>
          <p:cNvPr id="10"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a:spcBef>
                <a:spcPts val="108"/>
              </a:spcBef>
            </a:pPr>
            <a:r>
              <a:rPr sz="1290" baseline="8888" dirty="0">
                <a:solidFill>
                  <a:srgbClr val="0070C0"/>
                </a:solidFill>
                <a:latin typeface="HGMaruGothicMPRO" panose="020F0600000000000000" pitchFamily="34" charset="-128"/>
                <a:ea typeface="HGMaruGothicMPRO" panose="020F0600000000000000" pitchFamily="34" charset="-128"/>
                <a:cs typeface="A-OTF Shin Maru Go Pro"/>
              </a:rPr>
              <a:t>▶</a:t>
            </a:r>
            <a:r>
              <a:rPr sz="1290" baseline="8888" dirty="0">
                <a:latin typeface="HGMaruGothicMPRO" panose="020F0600000000000000" pitchFamily="34" charset="-128"/>
                <a:ea typeface="HGMaruGothicMPRO" panose="020F0600000000000000" pitchFamily="34" charset="-128"/>
                <a:cs typeface="A-OTF Shin Maru Go Pro"/>
              </a:rPr>
              <a:t> </a:t>
            </a:r>
            <a:r>
              <a:rPr sz="1290" dirty="0">
                <a:latin typeface="HGMaruGothicMPRO" panose="020F0600000000000000" pitchFamily="34" charset="-128"/>
                <a:ea typeface="HGMaruGothicMPRO" panose="020F0600000000000000" pitchFamily="34" charset="-128"/>
                <a:cs typeface="A-OTF Shin Maru Go Pro"/>
              </a:rPr>
              <a:t>PPT</a:t>
            </a:r>
            <a:r>
              <a:rPr lang="en-US" sz="1290" dirty="0">
                <a:latin typeface="HGMaruGothicMPRO" panose="020F0600000000000000" pitchFamily="34" charset="-128"/>
                <a:ea typeface="HGMaruGothicMPRO" panose="020F0600000000000000" pitchFamily="34" charset="-128"/>
                <a:cs typeface="A-OTF Shin Maru Go Pro"/>
              </a:rPr>
              <a:t>6-6</a:t>
            </a:r>
            <a:endParaRPr sz="1290" dirty="0">
              <a:latin typeface="HGMaruGothicMPRO" panose="020F0600000000000000" pitchFamily="34" charset="-128"/>
              <a:ea typeface="HGMaruGothicMPRO" panose="020F0600000000000000" pitchFamily="34" charset="-128"/>
              <a:cs typeface="A-OTF Shin Maru Go Pro"/>
            </a:endParaRPr>
          </a:p>
        </p:txBody>
      </p:sp>
      <p:sp>
        <p:nvSpPr>
          <p:cNvPr id="11" name="テキスト ボックス 10"/>
          <p:cNvSpPr txBox="1"/>
          <p:nvPr/>
        </p:nvSpPr>
        <p:spPr>
          <a:xfrm>
            <a:off x="9516791" y="401298"/>
            <a:ext cx="617477" cy="266355"/>
          </a:xfrm>
          <a:prstGeom prst="rect">
            <a:avLst/>
          </a:prstGeom>
          <a:noFill/>
        </p:spPr>
        <p:txBody>
          <a:bodyPr wrap="none" rtlCol="0">
            <a:spAutoFit/>
          </a:bodyPr>
          <a:lstStyle/>
          <a:p>
            <a:r>
              <a:rPr lang="ja-JP" altLang="en-US" sz="1131" dirty="0">
                <a:solidFill>
                  <a:srgbClr val="1B93C9"/>
                </a:solidFill>
                <a:latin typeface="ＭＳ ゴシック" pitchFamily="49" charset="-128"/>
                <a:ea typeface="ＭＳ ゴシック" pitchFamily="49" charset="-128"/>
              </a:rPr>
              <a:t>  ★★</a:t>
            </a:r>
          </a:p>
        </p:txBody>
      </p:sp>
      <p:graphicFrame>
        <p:nvGraphicFramePr>
          <p:cNvPr id="2" name="コンテンツ プレースホルダー 5">
            <a:extLst>
              <a:ext uri="{FF2B5EF4-FFF2-40B4-BE49-F238E27FC236}">
                <a16:creationId xmlns:a16="http://schemas.microsoft.com/office/drawing/2014/main" id="{65ACEC85-8A98-0248-4F37-26B65A5C5156}"/>
              </a:ext>
            </a:extLst>
          </p:cNvPr>
          <p:cNvGraphicFramePr>
            <a:graphicFrameLocks/>
          </p:cNvGraphicFramePr>
          <p:nvPr>
            <p:extLst>
              <p:ext uri="{D42A27DB-BD31-4B8C-83A1-F6EECF244321}">
                <p14:modId xmlns:p14="http://schemas.microsoft.com/office/powerpoint/2010/main" val="531078059"/>
              </p:ext>
            </p:extLst>
          </p:nvPr>
        </p:nvGraphicFramePr>
        <p:xfrm>
          <a:off x="2186277" y="2729540"/>
          <a:ext cx="6427385" cy="3495287"/>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a:extLst>
              <a:ext uri="{FF2B5EF4-FFF2-40B4-BE49-F238E27FC236}">
                <a16:creationId xmlns:a16="http://schemas.microsoft.com/office/drawing/2014/main" id="{12E8CAF2-7107-A836-BC1E-547C8E306EA8}"/>
              </a:ext>
            </a:extLst>
          </p:cNvPr>
          <p:cNvSpPr txBox="1"/>
          <p:nvPr/>
        </p:nvSpPr>
        <p:spPr>
          <a:xfrm>
            <a:off x="3230504" y="2391472"/>
            <a:ext cx="5109931" cy="338554"/>
          </a:xfrm>
          <a:prstGeom prst="rect">
            <a:avLst/>
          </a:prstGeom>
          <a:noFill/>
        </p:spPr>
        <p:txBody>
          <a:bodyPr wrap="square">
            <a:spAutoFit/>
          </a:bodyPr>
          <a:lstStyle/>
          <a:p>
            <a:pPr algn="ctr"/>
            <a:r>
              <a:rPr lang="ja-JP" altLang="en-US" sz="1600"/>
              <a:t>■週</a:t>
            </a:r>
            <a:r>
              <a:rPr lang="en-US" altLang="ja-JP" sz="1600" dirty="0"/>
              <a:t>49</a:t>
            </a:r>
            <a:r>
              <a:rPr lang="ja-JP" altLang="en-US" sz="1600"/>
              <a:t>時間以上働いている就業者の割合 （男女計）</a:t>
            </a:r>
          </a:p>
        </p:txBody>
      </p:sp>
      <p:sp>
        <p:nvSpPr>
          <p:cNvPr id="5" name="テキスト ボックス 4">
            <a:extLst>
              <a:ext uri="{FF2B5EF4-FFF2-40B4-BE49-F238E27FC236}">
                <a16:creationId xmlns:a16="http://schemas.microsoft.com/office/drawing/2014/main" id="{72470EE1-8BC6-E8BA-1883-BEAFEF05A2B9}"/>
              </a:ext>
            </a:extLst>
          </p:cNvPr>
          <p:cNvSpPr txBox="1"/>
          <p:nvPr/>
        </p:nvSpPr>
        <p:spPr>
          <a:xfrm>
            <a:off x="2186277" y="2549027"/>
            <a:ext cx="629880" cy="246221"/>
          </a:xfrm>
          <a:prstGeom prst="rect">
            <a:avLst/>
          </a:prstGeom>
          <a:noFill/>
        </p:spPr>
        <p:txBody>
          <a:bodyPr wrap="square" rtlCol="0">
            <a:spAutoFit/>
          </a:bodyPr>
          <a:lstStyle/>
          <a:p>
            <a:r>
              <a:rPr kumimoji="1" lang="en-US" altLang="ja-JP" sz="1000" dirty="0"/>
              <a:t>(</a:t>
            </a:r>
            <a:r>
              <a:rPr kumimoji="1" lang="ja-JP" altLang="en-US" sz="1000"/>
              <a:t>％</a:t>
            </a:r>
            <a:r>
              <a:rPr kumimoji="1" lang="en-US" altLang="ja-JP" sz="1000" dirty="0"/>
              <a:t>)</a:t>
            </a:r>
            <a:endParaRPr kumimoji="1" lang="ja-JP" altLang="en-US" sz="1000"/>
          </a:p>
        </p:txBody>
      </p:sp>
      <p:sp>
        <p:nvSpPr>
          <p:cNvPr id="8" name="object 6">
            <a:extLst>
              <a:ext uri="{FF2B5EF4-FFF2-40B4-BE49-F238E27FC236}">
                <a16:creationId xmlns:a16="http://schemas.microsoft.com/office/drawing/2014/main" id="{C108E260-2992-DFAA-5811-AB031753CCAF}"/>
              </a:ext>
            </a:extLst>
          </p:cNvPr>
          <p:cNvSpPr txBox="1"/>
          <p:nvPr/>
        </p:nvSpPr>
        <p:spPr>
          <a:xfrm>
            <a:off x="594847" y="6680364"/>
            <a:ext cx="8731902" cy="477399"/>
          </a:xfrm>
          <a:prstGeom prst="rect">
            <a:avLst/>
          </a:prstGeom>
        </p:spPr>
        <p:txBody>
          <a:bodyPr vert="horz" wrap="square" lIns="0" tIns="13169" rIns="0" bIns="0" rtlCol="0">
            <a:spAutoFit/>
          </a:bodyPr>
          <a:lstStyle/>
          <a:p>
            <a:pPr marL="11972" defTabSz="862005">
              <a:spcBef>
                <a:spcPts val="104"/>
              </a:spcBef>
              <a:defRPr/>
            </a:pPr>
            <a:r>
              <a:rPr lang="ja-JP" altLang="en-US" sz="1508">
                <a:solidFill>
                  <a:srgbClr val="231F20"/>
                </a:solidFill>
                <a:latin typeface="HGMaruGothicMPRO" panose="020F0600000000000000" pitchFamily="34" charset="-128"/>
                <a:ea typeface="HGMaruGothicMPRO" panose="020F0600000000000000" pitchFamily="34" charset="-128"/>
                <a:cs typeface="A-OTF Shin Maru Go Pro"/>
              </a:rPr>
              <a:t>出典：労働政策研究・研修機構</a:t>
            </a:r>
            <a:r>
              <a:rPr lang="en-US" altLang="ja-JP" sz="1508"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1508">
                <a:solidFill>
                  <a:srgbClr val="231F20"/>
                </a:solidFill>
                <a:latin typeface="HGMaruGothicMPRO" panose="020F0600000000000000" pitchFamily="34" charset="-128"/>
                <a:ea typeface="HGMaruGothicMPRO" panose="020F0600000000000000" pitchFamily="34" charset="-128"/>
                <a:cs typeface="A-OTF Shin Maru Go Pro"/>
              </a:rPr>
              <a:t>データブック国際労働比較</a:t>
            </a:r>
            <a:r>
              <a:rPr lang="en-US" altLang="ja-JP" sz="1508" dirty="0">
                <a:solidFill>
                  <a:srgbClr val="231F20"/>
                </a:solidFill>
                <a:latin typeface="HGMaruGothicMPRO" panose="020F0600000000000000" pitchFamily="34" charset="-128"/>
                <a:ea typeface="HGMaruGothicMPRO" panose="020F0600000000000000" pitchFamily="34" charset="-128"/>
                <a:cs typeface="A-OTF Shin Maru Go Pro"/>
              </a:rPr>
              <a:t>2023』</a:t>
            </a:r>
            <a:r>
              <a:rPr lang="ja-JP" altLang="en-US" sz="1508">
                <a:solidFill>
                  <a:srgbClr val="231F20"/>
                </a:solidFill>
                <a:latin typeface="HGMaruGothicMPRO" panose="020F0600000000000000" pitchFamily="34" charset="-128"/>
                <a:ea typeface="HGMaruGothicMPRO" panose="020F0600000000000000" pitchFamily="34" charset="-128"/>
                <a:cs typeface="A-OTF Shin Maru Go Pro"/>
              </a:rPr>
              <a:t>第</a:t>
            </a:r>
            <a:r>
              <a:rPr lang="en-US" altLang="ja-JP" sz="1508" dirty="0">
                <a:solidFill>
                  <a:srgbClr val="231F20"/>
                </a:solidFill>
                <a:latin typeface="HGMaruGothicMPRO" panose="020F0600000000000000" pitchFamily="34" charset="-128"/>
                <a:ea typeface="HGMaruGothicMPRO" panose="020F0600000000000000" pitchFamily="34" charset="-128"/>
                <a:cs typeface="A-OTF Shin Maru Go Pro"/>
              </a:rPr>
              <a:t>6-3</a:t>
            </a:r>
            <a:r>
              <a:rPr lang="ja-JP" altLang="en-US" sz="1508">
                <a:solidFill>
                  <a:srgbClr val="231F20"/>
                </a:solidFill>
                <a:latin typeface="HGMaruGothicMPRO" panose="020F0600000000000000" pitchFamily="34" charset="-128"/>
                <a:ea typeface="HGMaruGothicMPRO" panose="020F0600000000000000" pitchFamily="34" charset="-128"/>
                <a:cs typeface="A-OTF Shin Maru Go Pro"/>
              </a:rPr>
              <a:t>表 </a:t>
            </a:r>
            <a:br>
              <a:rPr lang="ja-JP" altLang="en-US" sz="1508">
                <a:solidFill>
                  <a:srgbClr val="231F20"/>
                </a:solidFill>
                <a:latin typeface="HGMaruGothicMPRO" panose="020F0600000000000000" pitchFamily="34" charset="-128"/>
                <a:ea typeface="HGMaruGothicMPRO" panose="020F0600000000000000" pitchFamily="34" charset="-128"/>
                <a:cs typeface="A-OTF Shin Maru Go Pro"/>
              </a:rPr>
            </a:br>
            <a:r>
              <a:rPr lang="en-US" sz="1508" dirty="0">
                <a:solidFill>
                  <a:prstClr val="black"/>
                </a:solidFill>
                <a:latin typeface="HGMaruGothicMPRO" panose="020F0600000000000000" pitchFamily="34" charset="-128"/>
                <a:ea typeface="HGMaruGothicMPRO" panose="020F0600000000000000" pitchFamily="34" charset="-128"/>
                <a:cs typeface="A-OTF Shin Maru Go Pro"/>
              </a:rPr>
              <a:t>https://</a:t>
            </a:r>
            <a:r>
              <a:rPr lang="en-US" sz="1508" dirty="0" err="1">
                <a:solidFill>
                  <a:prstClr val="black"/>
                </a:solidFill>
                <a:latin typeface="HGMaruGothicMPRO" panose="020F0600000000000000" pitchFamily="34" charset="-128"/>
                <a:ea typeface="HGMaruGothicMPRO" panose="020F0600000000000000" pitchFamily="34" charset="-128"/>
                <a:cs typeface="A-OTF Shin Maru Go Pro"/>
              </a:rPr>
              <a:t>www.jil.go.jp</a:t>
            </a:r>
            <a:r>
              <a:rPr lang="en-US" sz="1508" dirty="0">
                <a:solidFill>
                  <a:prstClr val="black"/>
                </a:solidFill>
                <a:latin typeface="HGMaruGothicMPRO" panose="020F0600000000000000" pitchFamily="34" charset="-128"/>
                <a:ea typeface="HGMaruGothicMPRO" panose="020F0600000000000000" pitchFamily="34" charset="-128"/>
                <a:cs typeface="A-OTF Shin Maru Go Pro"/>
              </a:rPr>
              <a:t>/</a:t>
            </a:r>
            <a:r>
              <a:rPr lang="en-US" sz="1508" dirty="0" err="1">
                <a:solidFill>
                  <a:prstClr val="black"/>
                </a:solidFill>
                <a:latin typeface="HGMaruGothicMPRO" panose="020F0600000000000000" pitchFamily="34" charset="-128"/>
                <a:ea typeface="HGMaruGothicMPRO" panose="020F0600000000000000" pitchFamily="34" charset="-128"/>
                <a:cs typeface="A-OTF Shin Maru Go Pro"/>
              </a:rPr>
              <a:t>kokunai</a:t>
            </a:r>
            <a:r>
              <a:rPr lang="en-US" sz="1508" dirty="0">
                <a:solidFill>
                  <a:prstClr val="black"/>
                </a:solidFill>
                <a:latin typeface="HGMaruGothicMPRO" panose="020F0600000000000000" pitchFamily="34" charset="-128"/>
                <a:ea typeface="HGMaruGothicMPRO" panose="020F0600000000000000" pitchFamily="34" charset="-128"/>
                <a:cs typeface="A-OTF Shin Maru Go Pro"/>
              </a:rPr>
              <a:t>/statistics/</a:t>
            </a:r>
            <a:r>
              <a:rPr lang="en-US" sz="1508" dirty="0" err="1">
                <a:solidFill>
                  <a:prstClr val="black"/>
                </a:solidFill>
                <a:latin typeface="HGMaruGothicMPRO" panose="020F0600000000000000" pitchFamily="34" charset="-128"/>
                <a:ea typeface="HGMaruGothicMPRO" panose="020F0600000000000000" pitchFamily="34" charset="-128"/>
                <a:cs typeface="A-OTF Shin Maru Go Pro"/>
              </a:rPr>
              <a:t>databook</a:t>
            </a:r>
            <a:r>
              <a:rPr lang="en-US" sz="1508" dirty="0">
                <a:solidFill>
                  <a:prstClr val="black"/>
                </a:solidFill>
                <a:latin typeface="HGMaruGothicMPRO" panose="020F0600000000000000" pitchFamily="34" charset="-128"/>
                <a:ea typeface="HGMaruGothicMPRO" panose="020F0600000000000000" pitchFamily="34" charset="-128"/>
                <a:cs typeface="A-OTF Shin Maru Go Pro"/>
              </a:rPr>
              <a:t>/2023/documents/Databook2023.pdf</a:t>
            </a:r>
          </a:p>
        </p:txBody>
      </p:sp>
    </p:spTree>
    <p:extLst>
      <p:ext uri="{BB962C8B-B14F-4D97-AF65-F5344CB8AC3E}">
        <p14:creationId xmlns:p14="http://schemas.microsoft.com/office/powerpoint/2010/main" val="1661681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AD685B8-2B73-D645-BC4C-5FE4320B4C2E}"/>
              </a:ext>
            </a:extLst>
          </p:cNvPr>
          <p:cNvSpPr/>
          <p:nvPr/>
        </p:nvSpPr>
        <p:spPr>
          <a:xfrm>
            <a:off x="594846" y="810526"/>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endParaRPr sz="1697" dirty="0">
              <a:latin typeface="HGMaruGothicMPRO" panose="020F0600000000000000" pitchFamily="34" charset="-128"/>
              <a:ea typeface="HGMaruGothicMPRO" panose="020F0600000000000000" pitchFamily="34" charset="-128"/>
            </a:endParaRPr>
          </a:p>
        </p:txBody>
      </p:sp>
      <p:sp>
        <p:nvSpPr>
          <p:cNvPr id="4" name="object 4">
            <a:extLst>
              <a:ext uri="{FF2B5EF4-FFF2-40B4-BE49-F238E27FC236}">
                <a16:creationId xmlns:a16="http://schemas.microsoft.com/office/drawing/2014/main" id="{BBC04D39-640F-5D4F-9AFB-95592D22DB67}"/>
              </a:ext>
            </a:extLst>
          </p:cNvPr>
          <p:cNvSpPr txBox="1">
            <a:spLocks/>
          </p:cNvSpPr>
          <p:nvPr/>
        </p:nvSpPr>
        <p:spPr>
          <a:xfrm>
            <a:off x="604371" y="956390"/>
            <a:ext cx="9655830" cy="261937"/>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a:lnSpc>
                <a:spcPct val="100000"/>
              </a:lnSpc>
              <a:spcBef>
                <a:spcPts val="123"/>
              </a:spcBef>
            </a:pPr>
            <a:r>
              <a:rPr lang="en-US" altLang="ja-JP" sz="1600"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1600" b="1" dirty="0">
                <a:solidFill>
                  <a:srgbClr val="FFFFFF"/>
                </a:solidFill>
                <a:latin typeface="HGMaruGothicMPRO" panose="020F0600000000000000" pitchFamily="34" charset="-128"/>
                <a:ea typeface="HGMaruGothicMPRO" panose="020F0600000000000000" pitchFamily="34" charset="-128"/>
                <a:cs typeface="ShinMGoPro-DeBold"/>
              </a:rPr>
              <a:t>月末１週間の就業時間が</a:t>
            </a:r>
            <a:r>
              <a:rPr lang="en-US" altLang="ja-JP" sz="1600" b="1" dirty="0">
                <a:solidFill>
                  <a:srgbClr val="FFFFFF"/>
                </a:solidFill>
                <a:latin typeface="HGMaruGothicMPRO" panose="020F0600000000000000" pitchFamily="34" charset="-128"/>
                <a:ea typeface="HGMaruGothicMPRO" panose="020F0600000000000000" pitchFamily="34" charset="-128"/>
                <a:cs typeface="ShinMGoPro-DeBold"/>
              </a:rPr>
              <a:t>60</a:t>
            </a:r>
            <a:r>
              <a:rPr lang="ja-JP" altLang="en-US" sz="1600" b="1" dirty="0">
                <a:solidFill>
                  <a:srgbClr val="FFFFFF"/>
                </a:solidFill>
                <a:latin typeface="HGMaruGothicMPRO" panose="020F0600000000000000" pitchFamily="34" charset="-128"/>
                <a:ea typeface="HGMaruGothicMPRO" panose="020F0600000000000000" pitchFamily="34" charset="-128"/>
                <a:cs typeface="ShinMGoPro-DeBold"/>
              </a:rPr>
              <a:t>時間以上の就業者の割合</a:t>
            </a:r>
            <a:r>
              <a:rPr lang="ja-JP" altLang="en-US" sz="1400" b="1" dirty="0">
                <a:solidFill>
                  <a:srgbClr val="FFFFFF"/>
                </a:solidFill>
                <a:latin typeface="HGMaruGothicMPRO" panose="020F0600000000000000" pitchFamily="34" charset="-128"/>
                <a:ea typeface="HGMaruGothicMPRO" panose="020F0600000000000000" pitchFamily="34" charset="-128"/>
                <a:cs typeface="ShinMGoPro-DeBold"/>
              </a:rPr>
              <a:t>（週間就業時間</a:t>
            </a:r>
            <a:r>
              <a:rPr lang="en-US" altLang="ja-JP" sz="1400" b="1" dirty="0">
                <a:solidFill>
                  <a:srgbClr val="FFFFFF"/>
                </a:solidFill>
                <a:latin typeface="HGMaruGothicMPRO" panose="020F0600000000000000" pitchFamily="34" charset="-128"/>
                <a:ea typeface="HGMaruGothicMPRO" panose="020F0600000000000000" pitchFamily="34" charset="-128"/>
                <a:cs typeface="ShinMGoPro-DeBold"/>
              </a:rPr>
              <a:t>40</a:t>
            </a:r>
            <a:r>
              <a:rPr lang="ja-JP" altLang="en-US" sz="1400" b="1" dirty="0">
                <a:solidFill>
                  <a:srgbClr val="FFFFFF"/>
                </a:solidFill>
                <a:latin typeface="HGMaruGothicMPRO" panose="020F0600000000000000" pitchFamily="34" charset="-128"/>
                <a:ea typeface="HGMaruGothicMPRO" panose="020F0600000000000000" pitchFamily="34" charset="-128"/>
                <a:cs typeface="ShinMGoPro-DeBold"/>
              </a:rPr>
              <a:t>時間以上の就業者に占める割合）</a:t>
            </a:r>
            <a:r>
              <a:rPr lang="en-US" altLang="ja-JP" sz="1600" b="1" dirty="0">
                <a:solidFill>
                  <a:srgbClr val="FFFFFF"/>
                </a:solidFill>
                <a:latin typeface="HGMaruGothicMPRO" panose="020F0600000000000000" pitchFamily="34" charset="-128"/>
                <a:ea typeface="HGMaruGothicMPRO" panose="020F0600000000000000" pitchFamily="34" charset="-128"/>
                <a:cs typeface="ShinMGoPro-DeBold"/>
              </a:rPr>
              <a:t>』</a:t>
            </a:r>
            <a:endParaRPr lang="ja-JP" altLang="en-US" sz="1600" dirty="0">
              <a:latin typeface="HGMaruGothicMPRO" panose="020F0600000000000000" pitchFamily="34" charset="-128"/>
              <a:ea typeface="HGMaruGothicMPRO" panose="020F0600000000000000" pitchFamily="34" charset="-128"/>
              <a:cs typeface="ShinMGoPro-DeBold"/>
            </a:endParaRPr>
          </a:p>
        </p:txBody>
      </p:sp>
      <p:sp>
        <p:nvSpPr>
          <p:cNvPr id="10"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a:spcBef>
                <a:spcPts val="108"/>
              </a:spcBef>
            </a:pPr>
            <a:r>
              <a:rPr sz="1290" baseline="8888" dirty="0">
                <a:solidFill>
                  <a:srgbClr val="0070C0"/>
                </a:solidFill>
                <a:latin typeface="HGMaruGothicMPRO" panose="020F0600000000000000" pitchFamily="34" charset="-128"/>
                <a:ea typeface="HGMaruGothicMPRO" panose="020F0600000000000000" pitchFamily="34" charset="-128"/>
                <a:cs typeface="A-OTF Shin Maru Go Pro"/>
              </a:rPr>
              <a:t>▶</a:t>
            </a:r>
            <a:r>
              <a:rPr sz="1290" baseline="8888" dirty="0">
                <a:latin typeface="HGMaruGothicMPRO" panose="020F0600000000000000" pitchFamily="34" charset="-128"/>
                <a:ea typeface="HGMaruGothicMPRO" panose="020F0600000000000000" pitchFamily="34" charset="-128"/>
                <a:cs typeface="A-OTF Shin Maru Go Pro"/>
              </a:rPr>
              <a:t> </a:t>
            </a:r>
            <a:r>
              <a:rPr sz="1290" dirty="0">
                <a:latin typeface="HGMaruGothicMPRO" panose="020F0600000000000000" pitchFamily="34" charset="-128"/>
                <a:ea typeface="HGMaruGothicMPRO" panose="020F0600000000000000" pitchFamily="34" charset="-128"/>
                <a:cs typeface="A-OTF Shin Maru Go Pro"/>
              </a:rPr>
              <a:t>PPT</a:t>
            </a:r>
            <a:r>
              <a:rPr lang="en-US" sz="1290" dirty="0">
                <a:latin typeface="HGMaruGothicMPRO" panose="020F0600000000000000" pitchFamily="34" charset="-128"/>
                <a:ea typeface="HGMaruGothicMPRO" panose="020F0600000000000000" pitchFamily="34" charset="-128"/>
                <a:cs typeface="A-OTF Shin Maru Go Pro"/>
              </a:rPr>
              <a:t>6-7</a:t>
            </a:r>
            <a:endParaRPr sz="1290" dirty="0">
              <a:latin typeface="HGMaruGothicMPRO" panose="020F0600000000000000" pitchFamily="34" charset="-128"/>
              <a:ea typeface="HGMaruGothicMPRO" panose="020F0600000000000000" pitchFamily="34" charset="-128"/>
              <a:cs typeface="A-OTF Shin Maru Go Pro"/>
            </a:endParaRPr>
          </a:p>
        </p:txBody>
      </p:sp>
      <p:sp>
        <p:nvSpPr>
          <p:cNvPr id="11" name="テキスト ボックス 10"/>
          <p:cNvSpPr txBox="1"/>
          <p:nvPr/>
        </p:nvSpPr>
        <p:spPr>
          <a:xfrm>
            <a:off x="9516791" y="401298"/>
            <a:ext cx="617477" cy="266355"/>
          </a:xfrm>
          <a:prstGeom prst="rect">
            <a:avLst/>
          </a:prstGeom>
          <a:noFill/>
        </p:spPr>
        <p:txBody>
          <a:bodyPr wrap="none" rtlCol="0">
            <a:spAutoFit/>
          </a:bodyPr>
          <a:lstStyle/>
          <a:p>
            <a:r>
              <a:rPr lang="ja-JP" altLang="en-US" sz="1131" dirty="0">
                <a:solidFill>
                  <a:srgbClr val="1B93C9"/>
                </a:solidFill>
                <a:latin typeface="ＭＳ ゴシック" pitchFamily="49" charset="-128"/>
                <a:ea typeface="ＭＳ ゴシック" pitchFamily="49" charset="-128"/>
              </a:rPr>
              <a:t>  ★★</a:t>
            </a:r>
          </a:p>
        </p:txBody>
      </p:sp>
      <p:sp>
        <p:nvSpPr>
          <p:cNvPr id="8" name="テキスト ボックス 7">
            <a:extLst>
              <a:ext uri="{FF2B5EF4-FFF2-40B4-BE49-F238E27FC236}">
                <a16:creationId xmlns:a16="http://schemas.microsoft.com/office/drawing/2014/main" id="{1D2545CF-C3DB-B522-4D10-7DE0CC3EB8CF}"/>
              </a:ext>
            </a:extLst>
          </p:cNvPr>
          <p:cNvSpPr txBox="1"/>
          <p:nvPr/>
        </p:nvSpPr>
        <p:spPr>
          <a:xfrm>
            <a:off x="594846" y="6983525"/>
            <a:ext cx="6782542" cy="461665"/>
          </a:xfrm>
          <a:prstGeom prst="rect">
            <a:avLst/>
          </a:prstGeom>
          <a:noFill/>
        </p:spPr>
        <p:txBody>
          <a:bodyPr wrap="square" rtlCol="0">
            <a:spAutoFit/>
          </a:bodyPr>
          <a:lstStyle/>
          <a:p>
            <a:r>
              <a:rPr kumimoji="1" lang="ja-JP" altLang="en-US" sz="1200">
                <a:latin typeface="HGMaruGothicMPRO" panose="020F0600000000000000" pitchFamily="34" charset="-128"/>
                <a:ea typeface="HGMaruGothicMPRO" panose="020F0600000000000000" pitchFamily="34" charset="-128"/>
              </a:rPr>
              <a:t>出典：厚生労働省</a:t>
            </a:r>
            <a:r>
              <a:rPr kumimoji="1" lang="en-US" altLang="ja-JP" sz="1200" dirty="0">
                <a:latin typeface="HGMaruGothicMPRO" panose="020F0600000000000000" pitchFamily="34" charset="-128"/>
                <a:ea typeface="HGMaruGothicMPRO" panose="020F0600000000000000" pitchFamily="34" charset="-128"/>
              </a:rPr>
              <a:t>『</a:t>
            </a:r>
            <a:r>
              <a:rPr kumimoji="1" lang="ja-JP" altLang="en-US" sz="1200">
                <a:latin typeface="HGMaruGothicMPRO" panose="020F0600000000000000" pitchFamily="34" charset="-128"/>
                <a:ea typeface="HGMaruGothicMPRO" panose="020F0600000000000000" pitchFamily="34" charset="-128"/>
              </a:rPr>
              <a:t>令和</a:t>
            </a:r>
            <a:r>
              <a:rPr kumimoji="1" lang="en-US" altLang="ja-JP" sz="1200" dirty="0">
                <a:latin typeface="HGMaruGothicMPRO" panose="020F0600000000000000" pitchFamily="34" charset="-128"/>
                <a:ea typeface="HGMaruGothicMPRO" panose="020F0600000000000000" pitchFamily="34" charset="-128"/>
              </a:rPr>
              <a:t>4</a:t>
            </a:r>
            <a:r>
              <a:rPr kumimoji="1" lang="ja-JP" altLang="en-US" sz="1200">
                <a:latin typeface="HGMaruGothicMPRO" panose="020F0600000000000000" pitchFamily="34" charset="-128"/>
                <a:ea typeface="HGMaruGothicMPRO" panose="020F0600000000000000" pitchFamily="34" charset="-128"/>
              </a:rPr>
              <a:t>年版</a:t>
            </a:r>
            <a:r>
              <a:rPr kumimoji="1" lang="en-US" altLang="ja-JP" sz="1200" dirty="0">
                <a:latin typeface="HGMaruGothicMPRO" panose="020F0600000000000000" pitchFamily="34" charset="-128"/>
                <a:ea typeface="HGMaruGothicMPRO" panose="020F0600000000000000" pitchFamily="34" charset="-128"/>
              </a:rPr>
              <a:t> </a:t>
            </a:r>
            <a:r>
              <a:rPr kumimoji="1" lang="ja-JP" altLang="en-US" sz="1200">
                <a:latin typeface="HGMaruGothicMPRO" panose="020F0600000000000000" pitchFamily="34" charset="-128"/>
                <a:ea typeface="HGMaruGothicMPRO" panose="020F0600000000000000" pitchFamily="34" charset="-128"/>
              </a:rPr>
              <a:t>過労死等防止対策白書</a:t>
            </a:r>
            <a:r>
              <a:rPr kumimoji="1" lang="en-US" altLang="ja-JP" sz="1200" dirty="0">
                <a:latin typeface="HGMaruGothicMPRO" panose="020F0600000000000000" pitchFamily="34" charset="-128"/>
                <a:ea typeface="HGMaruGothicMPRO" panose="020F0600000000000000" pitchFamily="34" charset="-128"/>
              </a:rPr>
              <a:t>』9</a:t>
            </a:r>
            <a:r>
              <a:rPr kumimoji="1" lang="ja-JP" altLang="en-US" sz="1200">
                <a:latin typeface="HGMaruGothicMPRO" panose="020F0600000000000000" pitchFamily="34" charset="-128"/>
                <a:ea typeface="HGMaruGothicMPRO" panose="020F0600000000000000" pitchFamily="34" charset="-128"/>
              </a:rPr>
              <a:t>ページ</a:t>
            </a:r>
            <a:endParaRPr kumimoji="1" lang="en-US" altLang="ja-JP" sz="1200" dirty="0">
              <a:latin typeface="HGMaruGothicMPRO" panose="020F0600000000000000" pitchFamily="34" charset="-128"/>
              <a:ea typeface="HGMaruGothicMPRO" panose="020F0600000000000000" pitchFamily="34" charset="-128"/>
            </a:endParaRPr>
          </a:p>
          <a:p>
            <a:r>
              <a:rPr kumimoji="1" lang="en-US" altLang="ja-JP" sz="1200" dirty="0">
                <a:latin typeface="Hiragino Sans W4" panose="020B0400000000000000" pitchFamily="34" charset="-128"/>
                <a:ea typeface="Hiragino Sans W4" panose="020B0400000000000000" pitchFamily="34" charset="-128"/>
              </a:rPr>
              <a:t>https://</a:t>
            </a:r>
            <a:r>
              <a:rPr kumimoji="1" lang="en-US" altLang="ja-JP" sz="1200" dirty="0" err="1">
                <a:latin typeface="Hiragino Sans W4" panose="020B0400000000000000" pitchFamily="34" charset="-128"/>
                <a:ea typeface="Hiragino Sans W4" panose="020B0400000000000000" pitchFamily="34" charset="-128"/>
              </a:rPr>
              <a:t>www.mhlw.go.jp</a:t>
            </a:r>
            <a:r>
              <a:rPr kumimoji="1" lang="en-US" altLang="ja-JP" sz="1200" dirty="0">
                <a:latin typeface="Hiragino Sans W4" panose="020B0400000000000000" pitchFamily="34" charset="-128"/>
                <a:ea typeface="Hiragino Sans W4" panose="020B0400000000000000" pitchFamily="34" charset="-128"/>
              </a:rPr>
              <a:t>/content/11200000/001001664.pdf</a:t>
            </a:r>
            <a:endParaRPr kumimoji="1" lang="ja-JP" altLang="en-US" sz="1200">
              <a:latin typeface="Hiragino Sans W4" panose="020B0400000000000000" pitchFamily="34" charset="-128"/>
              <a:ea typeface="Hiragino Sans W4" panose="020B0400000000000000" pitchFamily="34" charset="-128"/>
            </a:endParaRPr>
          </a:p>
        </p:txBody>
      </p:sp>
      <p:grpSp>
        <p:nvGrpSpPr>
          <p:cNvPr id="74" name="グループ化 73">
            <a:extLst>
              <a:ext uri="{FF2B5EF4-FFF2-40B4-BE49-F238E27FC236}">
                <a16:creationId xmlns:a16="http://schemas.microsoft.com/office/drawing/2014/main" id="{FE67E138-060F-33B8-86F4-6A021F44CFBC}"/>
              </a:ext>
            </a:extLst>
          </p:cNvPr>
          <p:cNvGrpSpPr/>
          <p:nvPr/>
        </p:nvGrpSpPr>
        <p:grpSpPr>
          <a:xfrm>
            <a:off x="573360" y="1375832"/>
            <a:ext cx="8115136" cy="4751917"/>
            <a:chOff x="604371" y="1810617"/>
            <a:chExt cx="8598244" cy="4751917"/>
          </a:xfrm>
        </p:grpSpPr>
        <p:graphicFrame>
          <p:nvGraphicFramePr>
            <p:cNvPr id="2" name="グラフ 1">
              <a:extLst>
                <a:ext uri="{FF2B5EF4-FFF2-40B4-BE49-F238E27FC236}">
                  <a16:creationId xmlns:a16="http://schemas.microsoft.com/office/drawing/2014/main" id="{9CFA155B-5F51-7E7C-0390-2B6E97B8888A}"/>
                </a:ext>
              </a:extLst>
            </p:cNvPr>
            <p:cNvGraphicFramePr/>
            <p:nvPr>
              <p:extLst>
                <p:ext uri="{D42A27DB-BD31-4B8C-83A1-F6EECF244321}">
                  <p14:modId xmlns:p14="http://schemas.microsoft.com/office/powerpoint/2010/main" val="1496337395"/>
                </p:ext>
              </p:extLst>
            </p:nvPr>
          </p:nvGraphicFramePr>
          <p:xfrm>
            <a:off x="604371" y="1810617"/>
            <a:ext cx="8598244" cy="4751917"/>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a:extLst>
                <a:ext uri="{FF2B5EF4-FFF2-40B4-BE49-F238E27FC236}">
                  <a16:creationId xmlns:a16="http://schemas.microsoft.com/office/drawing/2014/main" id="{EBEFE29F-91B3-7169-28B3-779D286560B1}"/>
                </a:ext>
              </a:extLst>
            </p:cNvPr>
            <p:cNvSpPr txBox="1"/>
            <p:nvPr/>
          </p:nvSpPr>
          <p:spPr>
            <a:xfrm>
              <a:off x="3542275" y="2453857"/>
              <a:ext cx="1122616" cy="261610"/>
            </a:xfrm>
            <a:prstGeom prst="rect">
              <a:avLst/>
            </a:prstGeom>
            <a:noFill/>
          </p:spPr>
          <p:txBody>
            <a:bodyPr wrap="square" rtlCol="0">
              <a:spAutoFit/>
            </a:bodyPr>
            <a:lstStyle/>
            <a:p>
              <a:r>
                <a:rPr kumimoji="1" lang="ja-JP" altLang="en-US" sz="1100">
                  <a:ln w="0"/>
                  <a:effectLst>
                    <a:outerShdw blurRad="38100" dist="19050" dir="2700000" algn="tl" rotWithShape="0">
                      <a:schemeClr val="dk1">
                        <a:alpha val="40000"/>
                      </a:schemeClr>
                    </a:outerShdw>
                  </a:effectLst>
                </a:rPr>
                <a:t>全年代の男性</a:t>
              </a:r>
            </a:p>
          </p:txBody>
        </p:sp>
        <p:sp>
          <p:nvSpPr>
            <p:cNvPr id="6" name="テキスト ボックス 5">
              <a:extLst>
                <a:ext uri="{FF2B5EF4-FFF2-40B4-BE49-F238E27FC236}">
                  <a16:creationId xmlns:a16="http://schemas.microsoft.com/office/drawing/2014/main" id="{C5C44087-27A1-2EEE-C17F-7C1CEEAC9462}"/>
                </a:ext>
              </a:extLst>
            </p:cNvPr>
            <p:cNvSpPr txBox="1"/>
            <p:nvPr/>
          </p:nvSpPr>
          <p:spPr>
            <a:xfrm>
              <a:off x="5280351" y="2775827"/>
              <a:ext cx="1122616" cy="261610"/>
            </a:xfrm>
            <a:prstGeom prst="rect">
              <a:avLst/>
            </a:prstGeom>
            <a:noFill/>
          </p:spPr>
          <p:txBody>
            <a:bodyPr wrap="square" rtlCol="0">
              <a:spAutoFit/>
            </a:bodyPr>
            <a:lstStyle/>
            <a:p>
              <a:r>
                <a:rPr kumimoji="1" lang="ja-JP" altLang="en-US" sz="1100">
                  <a:ln w="0"/>
                  <a:effectLst>
                    <a:outerShdw blurRad="38100" dist="19050" dir="2700000" algn="tl" rotWithShape="0">
                      <a:schemeClr val="dk1">
                        <a:alpha val="40000"/>
                      </a:schemeClr>
                    </a:outerShdw>
                  </a:effectLst>
                </a:rPr>
                <a:t>男</a:t>
              </a:r>
              <a:r>
                <a:rPr kumimoji="1" lang="en-US" altLang="ja-JP" sz="1100" dirty="0">
                  <a:ln w="0"/>
                  <a:effectLst>
                    <a:outerShdw blurRad="38100" dist="19050" dir="2700000" algn="tl" rotWithShape="0">
                      <a:schemeClr val="dk1">
                        <a:alpha val="40000"/>
                      </a:schemeClr>
                    </a:outerShdw>
                  </a:effectLst>
                </a:rPr>
                <a:t>20〜29</a:t>
              </a:r>
              <a:r>
                <a:rPr kumimoji="1" lang="ja-JP" altLang="en-US" sz="1100">
                  <a:ln w="0"/>
                  <a:effectLst>
                    <a:outerShdw blurRad="38100" dist="19050" dir="2700000" algn="tl" rotWithShape="0">
                      <a:schemeClr val="dk1">
                        <a:alpha val="40000"/>
                      </a:schemeClr>
                    </a:outerShdw>
                  </a:effectLst>
                </a:rPr>
                <a:t>歳</a:t>
              </a:r>
            </a:p>
          </p:txBody>
        </p:sp>
        <p:sp>
          <p:nvSpPr>
            <p:cNvPr id="7" name="テキスト ボックス 6">
              <a:extLst>
                <a:ext uri="{FF2B5EF4-FFF2-40B4-BE49-F238E27FC236}">
                  <a16:creationId xmlns:a16="http://schemas.microsoft.com/office/drawing/2014/main" id="{207D77F3-8AB7-B40B-3009-FA8B47BFAB5A}"/>
                </a:ext>
              </a:extLst>
            </p:cNvPr>
            <p:cNvSpPr txBox="1"/>
            <p:nvPr/>
          </p:nvSpPr>
          <p:spPr>
            <a:xfrm>
              <a:off x="3240301" y="5336802"/>
              <a:ext cx="1122616" cy="261610"/>
            </a:xfrm>
            <a:prstGeom prst="rect">
              <a:avLst/>
            </a:prstGeom>
            <a:noFill/>
          </p:spPr>
          <p:txBody>
            <a:bodyPr wrap="square" rtlCol="0">
              <a:spAutoFit/>
            </a:bodyPr>
            <a:lstStyle/>
            <a:p>
              <a:r>
                <a:rPr kumimoji="1" lang="ja-JP" altLang="en-US" sz="1100">
                  <a:ln w="0"/>
                  <a:effectLst>
                    <a:outerShdw blurRad="38100" dist="19050" dir="2700000" algn="tl" rotWithShape="0">
                      <a:schemeClr val="dk1">
                        <a:alpha val="40000"/>
                      </a:schemeClr>
                    </a:outerShdw>
                  </a:effectLst>
                </a:rPr>
                <a:t>全年代の女性</a:t>
              </a:r>
            </a:p>
          </p:txBody>
        </p:sp>
        <p:sp>
          <p:nvSpPr>
            <p:cNvPr id="9" name="テキスト ボックス 8">
              <a:extLst>
                <a:ext uri="{FF2B5EF4-FFF2-40B4-BE49-F238E27FC236}">
                  <a16:creationId xmlns:a16="http://schemas.microsoft.com/office/drawing/2014/main" id="{CBA5F972-3525-858C-7E9D-8FDF720837D8}"/>
                </a:ext>
              </a:extLst>
            </p:cNvPr>
            <p:cNvSpPr txBox="1"/>
            <p:nvPr/>
          </p:nvSpPr>
          <p:spPr>
            <a:xfrm>
              <a:off x="3808378" y="4163022"/>
              <a:ext cx="1122616" cy="261610"/>
            </a:xfrm>
            <a:prstGeom prst="rect">
              <a:avLst/>
            </a:prstGeom>
            <a:noFill/>
          </p:spPr>
          <p:txBody>
            <a:bodyPr wrap="square" rtlCol="0">
              <a:spAutoFit/>
            </a:bodyPr>
            <a:lstStyle/>
            <a:p>
              <a:r>
                <a:rPr kumimoji="1" lang="ja-JP" altLang="en-US" sz="1100">
                  <a:ln w="0"/>
                  <a:effectLst>
                    <a:outerShdw blurRad="38100" dist="19050" dir="2700000" algn="tl" rotWithShape="0">
                      <a:schemeClr val="dk1">
                        <a:alpha val="40000"/>
                      </a:schemeClr>
                    </a:outerShdw>
                  </a:effectLst>
                </a:rPr>
                <a:t>女</a:t>
              </a:r>
              <a:r>
                <a:rPr lang="en-US" altLang="ja-JP" sz="1100" dirty="0">
                  <a:ln w="0"/>
                  <a:effectLst>
                    <a:outerShdw blurRad="38100" dist="19050" dir="2700000" algn="tl" rotWithShape="0">
                      <a:schemeClr val="dk1">
                        <a:alpha val="40000"/>
                      </a:schemeClr>
                    </a:outerShdw>
                  </a:effectLst>
                </a:rPr>
                <a:t>60</a:t>
              </a:r>
              <a:r>
                <a:rPr kumimoji="1" lang="ja-JP" altLang="en-US" sz="1100">
                  <a:ln w="0"/>
                  <a:effectLst>
                    <a:outerShdw blurRad="38100" dist="19050" dir="2700000" algn="tl" rotWithShape="0">
                      <a:schemeClr val="dk1">
                        <a:alpha val="40000"/>
                      </a:schemeClr>
                    </a:outerShdw>
                  </a:effectLst>
                </a:rPr>
                <a:t>歳以上</a:t>
              </a:r>
            </a:p>
          </p:txBody>
        </p:sp>
        <p:sp>
          <p:nvSpPr>
            <p:cNvPr id="12" name="テキスト ボックス 11">
              <a:extLst>
                <a:ext uri="{FF2B5EF4-FFF2-40B4-BE49-F238E27FC236}">
                  <a16:creationId xmlns:a16="http://schemas.microsoft.com/office/drawing/2014/main" id="{C241B955-9E8C-E9CD-A414-594FA5F56526}"/>
                </a:ext>
              </a:extLst>
            </p:cNvPr>
            <p:cNvSpPr txBox="1"/>
            <p:nvPr/>
          </p:nvSpPr>
          <p:spPr>
            <a:xfrm>
              <a:off x="2702186" y="4054170"/>
              <a:ext cx="1122616" cy="261610"/>
            </a:xfrm>
            <a:prstGeom prst="rect">
              <a:avLst/>
            </a:prstGeom>
            <a:noFill/>
          </p:spPr>
          <p:txBody>
            <a:bodyPr wrap="square" rtlCol="0">
              <a:spAutoFit/>
            </a:bodyPr>
            <a:lstStyle/>
            <a:p>
              <a:r>
                <a:rPr kumimoji="1" lang="ja-JP" altLang="en-US" sz="1100">
                  <a:ln w="0"/>
                  <a:effectLst>
                    <a:outerShdw blurRad="38100" dist="19050" dir="2700000" algn="tl" rotWithShape="0">
                      <a:schemeClr val="dk1">
                        <a:alpha val="40000"/>
                      </a:schemeClr>
                    </a:outerShdw>
                  </a:effectLst>
                </a:rPr>
                <a:t>女</a:t>
              </a:r>
              <a:r>
                <a:rPr lang="en-US" altLang="ja-JP" sz="1100" dirty="0">
                  <a:ln w="0"/>
                  <a:effectLst>
                    <a:outerShdw blurRad="38100" dist="19050" dir="2700000" algn="tl" rotWithShape="0">
                      <a:schemeClr val="dk1">
                        <a:alpha val="40000"/>
                      </a:schemeClr>
                    </a:outerShdw>
                  </a:effectLst>
                </a:rPr>
                <a:t>5</a:t>
              </a:r>
              <a:r>
                <a:rPr kumimoji="1" lang="en-US" altLang="ja-JP" sz="1100" dirty="0">
                  <a:ln w="0"/>
                  <a:effectLst>
                    <a:outerShdw blurRad="38100" dist="19050" dir="2700000" algn="tl" rotWithShape="0">
                      <a:schemeClr val="dk1">
                        <a:alpha val="40000"/>
                      </a:schemeClr>
                    </a:outerShdw>
                  </a:effectLst>
                </a:rPr>
                <a:t>0〜59</a:t>
              </a:r>
              <a:r>
                <a:rPr kumimoji="1" lang="ja-JP" altLang="en-US" sz="1100">
                  <a:ln w="0"/>
                  <a:effectLst>
                    <a:outerShdw blurRad="38100" dist="19050" dir="2700000" algn="tl" rotWithShape="0">
                      <a:schemeClr val="dk1">
                        <a:alpha val="40000"/>
                      </a:schemeClr>
                    </a:outerShdw>
                  </a:effectLst>
                </a:rPr>
                <a:t>歳</a:t>
              </a:r>
            </a:p>
          </p:txBody>
        </p:sp>
        <p:sp>
          <p:nvSpPr>
            <p:cNvPr id="13" name="テキスト ボックス 12">
              <a:extLst>
                <a:ext uri="{FF2B5EF4-FFF2-40B4-BE49-F238E27FC236}">
                  <a16:creationId xmlns:a16="http://schemas.microsoft.com/office/drawing/2014/main" id="{3CEB32B3-27AC-A22B-91DF-FA128153FF5B}"/>
                </a:ext>
              </a:extLst>
            </p:cNvPr>
            <p:cNvSpPr txBox="1"/>
            <p:nvPr/>
          </p:nvSpPr>
          <p:spPr>
            <a:xfrm>
              <a:off x="5396449" y="5528995"/>
              <a:ext cx="1122616" cy="261610"/>
            </a:xfrm>
            <a:prstGeom prst="rect">
              <a:avLst/>
            </a:prstGeom>
            <a:noFill/>
          </p:spPr>
          <p:txBody>
            <a:bodyPr wrap="square" rtlCol="0">
              <a:spAutoFit/>
            </a:bodyPr>
            <a:lstStyle/>
            <a:p>
              <a:r>
                <a:rPr kumimoji="1" lang="ja-JP" altLang="en-US" sz="1100">
                  <a:ln w="0"/>
                  <a:effectLst>
                    <a:outerShdw blurRad="38100" dist="19050" dir="2700000" algn="tl" rotWithShape="0">
                      <a:schemeClr val="dk1">
                        <a:alpha val="40000"/>
                      </a:schemeClr>
                    </a:outerShdw>
                  </a:effectLst>
                </a:rPr>
                <a:t>女</a:t>
              </a:r>
              <a:r>
                <a:rPr lang="en-US" altLang="ja-JP" sz="1100" dirty="0">
                  <a:ln w="0"/>
                  <a:effectLst>
                    <a:outerShdw blurRad="38100" dist="19050" dir="2700000" algn="tl" rotWithShape="0">
                      <a:schemeClr val="dk1">
                        <a:alpha val="40000"/>
                      </a:schemeClr>
                    </a:outerShdw>
                  </a:effectLst>
                </a:rPr>
                <a:t>4</a:t>
              </a:r>
              <a:r>
                <a:rPr kumimoji="1" lang="en-US" altLang="ja-JP" sz="1100" dirty="0">
                  <a:ln w="0"/>
                  <a:effectLst>
                    <a:outerShdw blurRad="38100" dist="19050" dir="2700000" algn="tl" rotWithShape="0">
                      <a:schemeClr val="dk1">
                        <a:alpha val="40000"/>
                      </a:schemeClr>
                    </a:outerShdw>
                  </a:effectLst>
                </a:rPr>
                <a:t>0〜49</a:t>
              </a:r>
              <a:r>
                <a:rPr kumimoji="1" lang="ja-JP" altLang="en-US" sz="1100">
                  <a:ln w="0"/>
                  <a:effectLst>
                    <a:outerShdw blurRad="38100" dist="19050" dir="2700000" algn="tl" rotWithShape="0">
                      <a:schemeClr val="dk1">
                        <a:alpha val="40000"/>
                      </a:schemeClr>
                    </a:outerShdw>
                  </a:effectLst>
                </a:rPr>
                <a:t>歳</a:t>
              </a:r>
            </a:p>
          </p:txBody>
        </p:sp>
        <p:sp>
          <p:nvSpPr>
            <p:cNvPr id="14" name="テキスト ボックス 13">
              <a:extLst>
                <a:ext uri="{FF2B5EF4-FFF2-40B4-BE49-F238E27FC236}">
                  <a16:creationId xmlns:a16="http://schemas.microsoft.com/office/drawing/2014/main" id="{3EBC273E-51AE-A7DC-758F-16805729478B}"/>
                </a:ext>
              </a:extLst>
            </p:cNvPr>
            <p:cNvSpPr txBox="1"/>
            <p:nvPr/>
          </p:nvSpPr>
          <p:spPr>
            <a:xfrm>
              <a:off x="1084153" y="5416109"/>
              <a:ext cx="1122616" cy="261610"/>
            </a:xfrm>
            <a:prstGeom prst="rect">
              <a:avLst/>
            </a:prstGeom>
            <a:noFill/>
          </p:spPr>
          <p:txBody>
            <a:bodyPr wrap="square" rtlCol="0">
              <a:spAutoFit/>
            </a:bodyPr>
            <a:lstStyle/>
            <a:p>
              <a:r>
                <a:rPr kumimoji="1" lang="ja-JP" altLang="en-US" sz="1100">
                  <a:ln w="0"/>
                  <a:effectLst>
                    <a:outerShdw blurRad="38100" dist="19050" dir="2700000" algn="tl" rotWithShape="0">
                      <a:schemeClr val="dk1">
                        <a:alpha val="40000"/>
                      </a:schemeClr>
                    </a:outerShdw>
                  </a:effectLst>
                </a:rPr>
                <a:t>女</a:t>
              </a:r>
              <a:r>
                <a:rPr lang="en-US" altLang="ja-JP" sz="1100" dirty="0">
                  <a:ln w="0"/>
                  <a:effectLst>
                    <a:outerShdw blurRad="38100" dist="19050" dir="2700000" algn="tl" rotWithShape="0">
                      <a:schemeClr val="dk1">
                        <a:alpha val="40000"/>
                      </a:schemeClr>
                    </a:outerShdw>
                  </a:effectLst>
                </a:rPr>
                <a:t>3</a:t>
              </a:r>
              <a:r>
                <a:rPr kumimoji="1" lang="en-US" altLang="ja-JP" sz="1100" dirty="0">
                  <a:ln w="0"/>
                  <a:effectLst>
                    <a:outerShdw blurRad="38100" dist="19050" dir="2700000" algn="tl" rotWithShape="0">
                      <a:schemeClr val="dk1">
                        <a:alpha val="40000"/>
                      </a:schemeClr>
                    </a:outerShdw>
                  </a:effectLst>
                </a:rPr>
                <a:t>0〜39</a:t>
              </a:r>
              <a:r>
                <a:rPr kumimoji="1" lang="ja-JP" altLang="en-US" sz="1100">
                  <a:ln w="0"/>
                  <a:effectLst>
                    <a:outerShdw blurRad="38100" dist="19050" dir="2700000" algn="tl" rotWithShape="0">
                      <a:schemeClr val="dk1">
                        <a:alpha val="40000"/>
                      </a:schemeClr>
                    </a:outerShdw>
                  </a:effectLst>
                </a:rPr>
                <a:t>歳</a:t>
              </a:r>
            </a:p>
          </p:txBody>
        </p:sp>
        <p:sp>
          <p:nvSpPr>
            <p:cNvPr id="15" name="テキスト ボックス 14">
              <a:extLst>
                <a:ext uri="{FF2B5EF4-FFF2-40B4-BE49-F238E27FC236}">
                  <a16:creationId xmlns:a16="http://schemas.microsoft.com/office/drawing/2014/main" id="{A8FC6B25-D03E-8E8E-AF66-00F4B69CF020}"/>
                </a:ext>
              </a:extLst>
            </p:cNvPr>
            <p:cNvSpPr txBox="1"/>
            <p:nvPr/>
          </p:nvSpPr>
          <p:spPr>
            <a:xfrm>
              <a:off x="2044715" y="5285304"/>
              <a:ext cx="1122616" cy="261610"/>
            </a:xfrm>
            <a:prstGeom prst="rect">
              <a:avLst/>
            </a:prstGeom>
            <a:noFill/>
          </p:spPr>
          <p:txBody>
            <a:bodyPr wrap="square" rtlCol="0">
              <a:spAutoFit/>
            </a:bodyPr>
            <a:lstStyle/>
            <a:p>
              <a:r>
                <a:rPr kumimoji="1" lang="ja-JP" altLang="en-US" sz="1100">
                  <a:ln w="0"/>
                  <a:effectLst>
                    <a:outerShdw blurRad="38100" dist="19050" dir="2700000" algn="tl" rotWithShape="0">
                      <a:schemeClr val="dk1">
                        <a:alpha val="40000"/>
                      </a:schemeClr>
                    </a:outerShdw>
                  </a:effectLst>
                </a:rPr>
                <a:t>女</a:t>
              </a:r>
              <a:r>
                <a:rPr kumimoji="1" lang="en-US" altLang="ja-JP" sz="1100" dirty="0">
                  <a:ln w="0"/>
                  <a:effectLst>
                    <a:outerShdw blurRad="38100" dist="19050" dir="2700000" algn="tl" rotWithShape="0">
                      <a:schemeClr val="dk1">
                        <a:alpha val="40000"/>
                      </a:schemeClr>
                    </a:outerShdw>
                  </a:effectLst>
                </a:rPr>
                <a:t>20〜29</a:t>
              </a:r>
              <a:r>
                <a:rPr kumimoji="1" lang="ja-JP" altLang="en-US" sz="1100">
                  <a:ln w="0"/>
                  <a:effectLst>
                    <a:outerShdw blurRad="38100" dist="19050" dir="2700000" algn="tl" rotWithShape="0">
                      <a:schemeClr val="dk1">
                        <a:alpha val="40000"/>
                      </a:schemeClr>
                    </a:outerShdw>
                  </a:effectLst>
                </a:rPr>
                <a:t>歳</a:t>
              </a:r>
            </a:p>
          </p:txBody>
        </p:sp>
        <p:sp>
          <p:nvSpPr>
            <p:cNvPr id="16" name="テキスト ボックス 15">
              <a:extLst>
                <a:ext uri="{FF2B5EF4-FFF2-40B4-BE49-F238E27FC236}">
                  <a16:creationId xmlns:a16="http://schemas.microsoft.com/office/drawing/2014/main" id="{44CFE643-6B3F-105C-DCA7-811323F1892F}"/>
                </a:ext>
              </a:extLst>
            </p:cNvPr>
            <p:cNvSpPr txBox="1"/>
            <p:nvPr/>
          </p:nvSpPr>
          <p:spPr>
            <a:xfrm>
              <a:off x="1599588" y="3889874"/>
              <a:ext cx="1122616" cy="261610"/>
            </a:xfrm>
            <a:prstGeom prst="rect">
              <a:avLst/>
            </a:prstGeom>
            <a:noFill/>
          </p:spPr>
          <p:txBody>
            <a:bodyPr wrap="square" rtlCol="0">
              <a:spAutoFit/>
            </a:bodyPr>
            <a:lstStyle/>
            <a:p>
              <a:r>
                <a:rPr kumimoji="1" lang="ja-JP" altLang="en-US" sz="1100">
                  <a:ln w="0"/>
                  <a:effectLst>
                    <a:outerShdw blurRad="38100" dist="19050" dir="2700000" algn="tl" rotWithShape="0">
                      <a:schemeClr val="dk1">
                        <a:alpha val="40000"/>
                      </a:schemeClr>
                    </a:outerShdw>
                  </a:effectLst>
                </a:rPr>
                <a:t>男</a:t>
              </a:r>
              <a:r>
                <a:rPr kumimoji="1" lang="en-US" altLang="ja-JP" sz="1100" dirty="0">
                  <a:ln w="0"/>
                  <a:effectLst>
                    <a:outerShdw blurRad="38100" dist="19050" dir="2700000" algn="tl" rotWithShape="0">
                      <a:schemeClr val="dk1">
                        <a:alpha val="40000"/>
                      </a:schemeClr>
                    </a:outerShdw>
                  </a:effectLst>
                </a:rPr>
                <a:t>60</a:t>
              </a:r>
              <a:r>
                <a:rPr kumimoji="1" lang="ja-JP" altLang="en-US" sz="1100">
                  <a:ln w="0"/>
                  <a:effectLst>
                    <a:outerShdw blurRad="38100" dist="19050" dir="2700000" algn="tl" rotWithShape="0">
                      <a:schemeClr val="dk1">
                        <a:alpha val="40000"/>
                      </a:schemeClr>
                    </a:outerShdw>
                  </a:effectLst>
                </a:rPr>
                <a:t>歳以上</a:t>
              </a:r>
            </a:p>
          </p:txBody>
        </p:sp>
        <p:sp>
          <p:nvSpPr>
            <p:cNvPr id="17" name="テキスト ボックス 16">
              <a:extLst>
                <a:ext uri="{FF2B5EF4-FFF2-40B4-BE49-F238E27FC236}">
                  <a16:creationId xmlns:a16="http://schemas.microsoft.com/office/drawing/2014/main" id="{92242342-EEF4-84DB-B3DB-7B3F3CDDFEAF}"/>
                </a:ext>
              </a:extLst>
            </p:cNvPr>
            <p:cNvSpPr txBox="1"/>
            <p:nvPr/>
          </p:nvSpPr>
          <p:spPr>
            <a:xfrm>
              <a:off x="5689289" y="4353757"/>
              <a:ext cx="1122616" cy="261610"/>
            </a:xfrm>
            <a:prstGeom prst="rect">
              <a:avLst/>
            </a:prstGeom>
            <a:noFill/>
          </p:spPr>
          <p:txBody>
            <a:bodyPr wrap="square" rtlCol="0">
              <a:spAutoFit/>
            </a:bodyPr>
            <a:lstStyle/>
            <a:p>
              <a:r>
                <a:rPr kumimoji="1" lang="ja-JP" altLang="en-US" sz="1100">
                  <a:ln w="0"/>
                  <a:effectLst>
                    <a:outerShdw blurRad="38100" dist="19050" dir="2700000" algn="tl" rotWithShape="0">
                      <a:schemeClr val="dk1">
                        <a:alpha val="40000"/>
                      </a:schemeClr>
                    </a:outerShdw>
                  </a:effectLst>
                </a:rPr>
                <a:t>男</a:t>
              </a:r>
              <a:r>
                <a:rPr lang="en-US" altLang="ja-JP" sz="1100" dirty="0">
                  <a:ln w="0"/>
                  <a:effectLst>
                    <a:outerShdw blurRad="38100" dist="19050" dir="2700000" algn="tl" rotWithShape="0">
                      <a:schemeClr val="dk1">
                        <a:alpha val="40000"/>
                      </a:schemeClr>
                    </a:outerShdw>
                  </a:effectLst>
                </a:rPr>
                <a:t>5</a:t>
              </a:r>
              <a:r>
                <a:rPr kumimoji="1" lang="en-US" altLang="ja-JP" sz="1100" dirty="0">
                  <a:ln w="0"/>
                  <a:effectLst>
                    <a:outerShdw blurRad="38100" dist="19050" dir="2700000" algn="tl" rotWithShape="0">
                      <a:schemeClr val="dk1">
                        <a:alpha val="40000"/>
                      </a:schemeClr>
                    </a:outerShdw>
                  </a:effectLst>
                </a:rPr>
                <a:t>0〜59</a:t>
              </a:r>
              <a:r>
                <a:rPr kumimoji="1" lang="ja-JP" altLang="en-US" sz="1100">
                  <a:ln w="0"/>
                  <a:effectLst>
                    <a:outerShdw blurRad="38100" dist="19050" dir="2700000" algn="tl" rotWithShape="0">
                      <a:schemeClr val="dk1">
                        <a:alpha val="40000"/>
                      </a:schemeClr>
                    </a:outerShdw>
                  </a:effectLst>
                </a:rPr>
                <a:t>歳</a:t>
              </a:r>
            </a:p>
          </p:txBody>
        </p:sp>
        <p:sp>
          <p:nvSpPr>
            <p:cNvPr id="18" name="テキスト ボックス 17">
              <a:extLst>
                <a:ext uri="{FF2B5EF4-FFF2-40B4-BE49-F238E27FC236}">
                  <a16:creationId xmlns:a16="http://schemas.microsoft.com/office/drawing/2014/main" id="{C282B46E-9108-A88A-E234-225E29A83513}"/>
                </a:ext>
              </a:extLst>
            </p:cNvPr>
            <p:cNvSpPr txBox="1"/>
            <p:nvPr/>
          </p:nvSpPr>
          <p:spPr>
            <a:xfrm>
              <a:off x="7276199" y="3190436"/>
              <a:ext cx="1122616" cy="261610"/>
            </a:xfrm>
            <a:prstGeom prst="rect">
              <a:avLst/>
            </a:prstGeom>
            <a:noFill/>
          </p:spPr>
          <p:txBody>
            <a:bodyPr wrap="square" rtlCol="0">
              <a:spAutoFit/>
            </a:bodyPr>
            <a:lstStyle/>
            <a:p>
              <a:r>
                <a:rPr kumimoji="1" lang="ja-JP" altLang="en-US" sz="1100">
                  <a:ln w="0"/>
                  <a:effectLst>
                    <a:outerShdw blurRad="38100" dist="19050" dir="2700000" algn="tl" rotWithShape="0">
                      <a:schemeClr val="dk1">
                        <a:alpha val="40000"/>
                      </a:schemeClr>
                    </a:outerShdw>
                  </a:effectLst>
                </a:rPr>
                <a:t>男</a:t>
              </a:r>
              <a:r>
                <a:rPr lang="en-US" altLang="ja-JP" sz="1100" dirty="0">
                  <a:ln w="0"/>
                  <a:effectLst>
                    <a:outerShdw blurRad="38100" dist="19050" dir="2700000" algn="tl" rotWithShape="0">
                      <a:schemeClr val="dk1">
                        <a:alpha val="40000"/>
                      </a:schemeClr>
                    </a:outerShdw>
                  </a:effectLst>
                </a:rPr>
                <a:t>4</a:t>
              </a:r>
              <a:r>
                <a:rPr kumimoji="1" lang="en-US" altLang="ja-JP" sz="1100" dirty="0">
                  <a:ln w="0"/>
                  <a:effectLst>
                    <a:outerShdw blurRad="38100" dist="19050" dir="2700000" algn="tl" rotWithShape="0">
                      <a:schemeClr val="dk1">
                        <a:alpha val="40000"/>
                      </a:schemeClr>
                    </a:outerShdw>
                  </a:effectLst>
                </a:rPr>
                <a:t>0〜49</a:t>
              </a:r>
              <a:r>
                <a:rPr kumimoji="1" lang="ja-JP" altLang="en-US" sz="1100">
                  <a:ln w="0"/>
                  <a:effectLst>
                    <a:outerShdw blurRad="38100" dist="19050" dir="2700000" algn="tl" rotWithShape="0">
                      <a:schemeClr val="dk1">
                        <a:alpha val="40000"/>
                      </a:schemeClr>
                    </a:outerShdw>
                  </a:effectLst>
                </a:rPr>
                <a:t>歳</a:t>
              </a:r>
            </a:p>
          </p:txBody>
        </p:sp>
        <p:sp>
          <p:nvSpPr>
            <p:cNvPr id="19" name="テキスト ボックス 18">
              <a:extLst>
                <a:ext uri="{FF2B5EF4-FFF2-40B4-BE49-F238E27FC236}">
                  <a16:creationId xmlns:a16="http://schemas.microsoft.com/office/drawing/2014/main" id="{3646E76E-A692-EE16-9CA7-6280E4B909B0}"/>
                </a:ext>
              </a:extLst>
            </p:cNvPr>
            <p:cNvSpPr txBox="1"/>
            <p:nvPr/>
          </p:nvSpPr>
          <p:spPr>
            <a:xfrm>
              <a:off x="2606023" y="1977739"/>
              <a:ext cx="1122616" cy="261610"/>
            </a:xfrm>
            <a:prstGeom prst="rect">
              <a:avLst/>
            </a:prstGeom>
            <a:noFill/>
          </p:spPr>
          <p:txBody>
            <a:bodyPr wrap="square" rtlCol="0">
              <a:spAutoFit/>
            </a:bodyPr>
            <a:lstStyle/>
            <a:p>
              <a:r>
                <a:rPr kumimoji="1" lang="ja-JP" altLang="en-US" sz="1100">
                  <a:ln w="0"/>
                  <a:effectLst>
                    <a:outerShdw blurRad="38100" dist="19050" dir="2700000" algn="tl" rotWithShape="0">
                      <a:schemeClr val="dk1">
                        <a:alpha val="40000"/>
                      </a:schemeClr>
                    </a:outerShdw>
                  </a:effectLst>
                </a:rPr>
                <a:t>男</a:t>
              </a:r>
              <a:r>
                <a:rPr lang="en-US" altLang="ja-JP" sz="1100" dirty="0">
                  <a:ln w="0"/>
                  <a:effectLst>
                    <a:outerShdw blurRad="38100" dist="19050" dir="2700000" algn="tl" rotWithShape="0">
                      <a:schemeClr val="dk1">
                        <a:alpha val="40000"/>
                      </a:schemeClr>
                    </a:outerShdw>
                  </a:effectLst>
                </a:rPr>
                <a:t>30</a:t>
              </a:r>
              <a:r>
                <a:rPr kumimoji="1" lang="en-US" altLang="ja-JP" sz="1100" dirty="0">
                  <a:ln w="0"/>
                  <a:effectLst>
                    <a:outerShdw blurRad="38100" dist="19050" dir="2700000" algn="tl" rotWithShape="0">
                      <a:schemeClr val="dk1">
                        <a:alpha val="40000"/>
                      </a:schemeClr>
                    </a:outerShdw>
                  </a:effectLst>
                </a:rPr>
                <a:t>〜39</a:t>
              </a:r>
              <a:r>
                <a:rPr kumimoji="1" lang="ja-JP" altLang="en-US" sz="1100">
                  <a:ln w="0"/>
                  <a:effectLst>
                    <a:outerShdw blurRad="38100" dist="19050" dir="2700000" algn="tl" rotWithShape="0">
                      <a:schemeClr val="dk1">
                        <a:alpha val="40000"/>
                      </a:schemeClr>
                    </a:outerShdw>
                  </a:effectLst>
                </a:rPr>
                <a:t>歳</a:t>
              </a:r>
            </a:p>
          </p:txBody>
        </p:sp>
        <p:cxnSp>
          <p:nvCxnSpPr>
            <p:cNvPr id="21" name="直線コネクタ 20">
              <a:extLst>
                <a:ext uri="{FF2B5EF4-FFF2-40B4-BE49-F238E27FC236}">
                  <a16:creationId xmlns:a16="http://schemas.microsoft.com/office/drawing/2014/main" id="{333A81CA-E920-72A5-B378-FBA9ADA63E6E}"/>
                </a:ext>
              </a:extLst>
            </p:cNvPr>
            <p:cNvCxnSpPr>
              <a:cxnSpLocks/>
            </p:cNvCxnSpPr>
            <p:nvPr/>
          </p:nvCxnSpPr>
          <p:spPr>
            <a:xfrm flipH="1">
              <a:off x="2781170" y="2188854"/>
              <a:ext cx="128954" cy="208212"/>
            </a:xfrm>
            <a:prstGeom prst="line">
              <a:avLst/>
            </a:prstGeom>
          </p:spPr>
          <p:style>
            <a:lnRef idx="3">
              <a:schemeClr val="dk1"/>
            </a:lnRef>
            <a:fillRef idx="0">
              <a:schemeClr val="dk1"/>
            </a:fillRef>
            <a:effectRef idx="2">
              <a:schemeClr val="dk1"/>
            </a:effectRef>
            <a:fontRef idx="minor">
              <a:schemeClr val="tx1"/>
            </a:fontRef>
          </p:style>
        </p:cxnSp>
        <p:cxnSp>
          <p:nvCxnSpPr>
            <p:cNvPr id="23" name="直線コネクタ 22">
              <a:extLst>
                <a:ext uri="{FF2B5EF4-FFF2-40B4-BE49-F238E27FC236}">
                  <a16:creationId xmlns:a16="http://schemas.microsoft.com/office/drawing/2014/main" id="{A5052E0F-5D2F-DFE4-16CB-6D77397EA39E}"/>
                </a:ext>
              </a:extLst>
            </p:cNvPr>
            <p:cNvCxnSpPr>
              <a:cxnSpLocks/>
            </p:cNvCxnSpPr>
            <p:nvPr/>
          </p:nvCxnSpPr>
          <p:spPr>
            <a:xfrm flipH="1">
              <a:off x="3821723" y="2704641"/>
              <a:ext cx="82063" cy="699521"/>
            </a:xfrm>
            <a:prstGeom prst="line">
              <a:avLst/>
            </a:prstGeom>
          </p:spPr>
          <p:style>
            <a:lnRef idx="3">
              <a:schemeClr val="dk1"/>
            </a:lnRef>
            <a:fillRef idx="0">
              <a:schemeClr val="dk1"/>
            </a:fillRef>
            <a:effectRef idx="2">
              <a:schemeClr val="dk1"/>
            </a:effectRef>
            <a:fontRef idx="minor">
              <a:schemeClr val="tx1"/>
            </a:fontRef>
          </p:style>
        </p:cxnSp>
        <p:cxnSp>
          <p:nvCxnSpPr>
            <p:cNvPr id="25" name="直線コネクタ 24">
              <a:extLst>
                <a:ext uri="{FF2B5EF4-FFF2-40B4-BE49-F238E27FC236}">
                  <a16:creationId xmlns:a16="http://schemas.microsoft.com/office/drawing/2014/main" id="{BDC21055-6E28-C918-FB5B-BADAF9CAB6C9}"/>
                </a:ext>
              </a:extLst>
            </p:cNvPr>
            <p:cNvCxnSpPr>
              <a:cxnSpLocks/>
            </p:cNvCxnSpPr>
            <p:nvPr/>
          </p:nvCxnSpPr>
          <p:spPr>
            <a:xfrm flipH="1">
              <a:off x="5455764" y="3077950"/>
              <a:ext cx="59538" cy="789873"/>
            </a:xfrm>
            <a:prstGeom prst="line">
              <a:avLst/>
            </a:prstGeom>
          </p:spPr>
          <p:style>
            <a:lnRef idx="3">
              <a:schemeClr val="dk1"/>
            </a:lnRef>
            <a:fillRef idx="0">
              <a:schemeClr val="dk1"/>
            </a:fillRef>
            <a:effectRef idx="2">
              <a:schemeClr val="dk1"/>
            </a:effectRef>
            <a:fontRef idx="minor">
              <a:schemeClr val="tx1"/>
            </a:fontRef>
          </p:style>
        </p:cxnSp>
        <p:cxnSp>
          <p:nvCxnSpPr>
            <p:cNvPr id="27" name="直線コネクタ 26">
              <a:extLst>
                <a:ext uri="{FF2B5EF4-FFF2-40B4-BE49-F238E27FC236}">
                  <a16:creationId xmlns:a16="http://schemas.microsoft.com/office/drawing/2014/main" id="{61BE1286-4126-773B-F91F-D33787DDCF7D}"/>
                </a:ext>
              </a:extLst>
            </p:cNvPr>
            <p:cNvCxnSpPr>
              <a:cxnSpLocks/>
            </p:cNvCxnSpPr>
            <p:nvPr/>
          </p:nvCxnSpPr>
          <p:spPr>
            <a:xfrm>
              <a:off x="7578770" y="3472886"/>
              <a:ext cx="0" cy="312363"/>
            </a:xfrm>
            <a:prstGeom prst="line">
              <a:avLst/>
            </a:prstGeom>
          </p:spPr>
          <p:style>
            <a:lnRef idx="3">
              <a:schemeClr val="dk1"/>
            </a:lnRef>
            <a:fillRef idx="0">
              <a:schemeClr val="dk1"/>
            </a:fillRef>
            <a:effectRef idx="2">
              <a:schemeClr val="dk1"/>
            </a:effectRef>
            <a:fontRef idx="minor">
              <a:schemeClr val="tx1"/>
            </a:fontRef>
          </p:style>
        </p:cxnSp>
        <p:cxnSp>
          <p:nvCxnSpPr>
            <p:cNvPr id="32" name="直線コネクタ 31">
              <a:extLst>
                <a:ext uri="{FF2B5EF4-FFF2-40B4-BE49-F238E27FC236}">
                  <a16:creationId xmlns:a16="http://schemas.microsoft.com/office/drawing/2014/main" id="{D336861D-F9C0-233D-BABC-823687EF0E50}"/>
                </a:ext>
              </a:extLst>
            </p:cNvPr>
            <p:cNvCxnSpPr>
              <a:cxnSpLocks/>
            </p:cNvCxnSpPr>
            <p:nvPr/>
          </p:nvCxnSpPr>
          <p:spPr>
            <a:xfrm>
              <a:off x="1755773" y="3635458"/>
              <a:ext cx="288942" cy="246355"/>
            </a:xfrm>
            <a:prstGeom prst="line">
              <a:avLst/>
            </a:prstGeom>
          </p:spPr>
          <p:style>
            <a:lnRef idx="3">
              <a:schemeClr val="dk1"/>
            </a:lnRef>
            <a:fillRef idx="0">
              <a:schemeClr val="dk1"/>
            </a:fillRef>
            <a:effectRef idx="2">
              <a:schemeClr val="dk1"/>
            </a:effectRef>
            <a:fontRef idx="minor">
              <a:schemeClr val="tx1"/>
            </a:fontRef>
          </p:style>
        </p:cxnSp>
        <p:cxnSp>
          <p:nvCxnSpPr>
            <p:cNvPr id="35" name="直線コネクタ 34">
              <a:extLst>
                <a:ext uri="{FF2B5EF4-FFF2-40B4-BE49-F238E27FC236}">
                  <a16:creationId xmlns:a16="http://schemas.microsoft.com/office/drawing/2014/main" id="{1776F9FD-5C22-BDB5-C76C-093FF50F6484}"/>
                </a:ext>
              </a:extLst>
            </p:cNvPr>
            <p:cNvCxnSpPr>
              <a:cxnSpLocks/>
            </p:cNvCxnSpPr>
            <p:nvPr/>
          </p:nvCxnSpPr>
          <p:spPr>
            <a:xfrm flipV="1">
              <a:off x="2812143" y="4290345"/>
              <a:ext cx="230442" cy="217405"/>
            </a:xfrm>
            <a:prstGeom prst="line">
              <a:avLst/>
            </a:prstGeom>
          </p:spPr>
          <p:style>
            <a:lnRef idx="3">
              <a:schemeClr val="dk1"/>
            </a:lnRef>
            <a:fillRef idx="0">
              <a:schemeClr val="dk1"/>
            </a:fillRef>
            <a:effectRef idx="2">
              <a:schemeClr val="dk1"/>
            </a:effectRef>
            <a:fontRef idx="minor">
              <a:schemeClr val="tx1"/>
            </a:fontRef>
          </p:style>
        </p:cxnSp>
        <p:cxnSp>
          <p:nvCxnSpPr>
            <p:cNvPr id="41" name="直線コネクタ 40">
              <a:extLst>
                <a:ext uri="{FF2B5EF4-FFF2-40B4-BE49-F238E27FC236}">
                  <a16:creationId xmlns:a16="http://schemas.microsoft.com/office/drawing/2014/main" id="{C38B84CF-D5BC-372D-C933-019B1D5F007B}"/>
                </a:ext>
              </a:extLst>
            </p:cNvPr>
            <p:cNvCxnSpPr>
              <a:cxnSpLocks/>
            </p:cNvCxnSpPr>
            <p:nvPr/>
          </p:nvCxnSpPr>
          <p:spPr>
            <a:xfrm flipV="1">
              <a:off x="6369856" y="4031324"/>
              <a:ext cx="464632" cy="328884"/>
            </a:xfrm>
            <a:prstGeom prst="line">
              <a:avLst/>
            </a:prstGeom>
          </p:spPr>
          <p:style>
            <a:lnRef idx="3">
              <a:schemeClr val="dk1"/>
            </a:lnRef>
            <a:fillRef idx="0">
              <a:schemeClr val="dk1"/>
            </a:fillRef>
            <a:effectRef idx="2">
              <a:schemeClr val="dk1"/>
            </a:effectRef>
            <a:fontRef idx="minor">
              <a:schemeClr val="tx1"/>
            </a:fontRef>
          </p:style>
        </p:cxnSp>
        <p:cxnSp>
          <p:nvCxnSpPr>
            <p:cNvPr id="43" name="直線コネクタ 42">
              <a:extLst>
                <a:ext uri="{FF2B5EF4-FFF2-40B4-BE49-F238E27FC236}">
                  <a16:creationId xmlns:a16="http://schemas.microsoft.com/office/drawing/2014/main" id="{01E47C38-339F-D5ED-C45F-0D993C0821E8}"/>
                </a:ext>
              </a:extLst>
            </p:cNvPr>
            <p:cNvCxnSpPr>
              <a:cxnSpLocks/>
            </p:cNvCxnSpPr>
            <p:nvPr/>
          </p:nvCxnSpPr>
          <p:spPr>
            <a:xfrm flipV="1">
              <a:off x="4342185" y="4031324"/>
              <a:ext cx="231986" cy="151170"/>
            </a:xfrm>
            <a:prstGeom prst="line">
              <a:avLst/>
            </a:prstGeom>
          </p:spPr>
          <p:style>
            <a:lnRef idx="3">
              <a:schemeClr val="dk1"/>
            </a:lnRef>
            <a:fillRef idx="0">
              <a:schemeClr val="dk1"/>
            </a:fillRef>
            <a:effectRef idx="2">
              <a:schemeClr val="dk1"/>
            </a:effectRef>
            <a:fontRef idx="minor">
              <a:schemeClr val="tx1"/>
            </a:fontRef>
          </p:style>
        </p:cxnSp>
        <p:cxnSp>
          <p:nvCxnSpPr>
            <p:cNvPr id="46" name="直線コネクタ 45">
              <a:extLst>
                <a:ext uri="{FF2B5EF4-FFF2-40B4-BE49-F238E27FC236}">
                  <a16:creationId xmlns:a16="http://schemas.microsoft.com/office/drawing/2014/main" id="{A9CA3A56-8DF7-DC2B-F0C8-C19FF5AB9938}"/>
                </a:ext>
              </a:extLst>
            </p:cNvPr>
            <p:cNvCxnSpPr>
              <a:cxnSpLocks/>
            </p:cNvCxnSpPr>
            <p:nvPr/>
          </p:nvCxnSpPr>
          <p:spPr>
            <a:xfrm flipH="1" flipV="1">
              <a:off x="1435784" y="5016416"/>
              <a:ext cx="53414" cy="399693"/>
            </a:xfrm>
            <a:prstGeom prst="line">
              <a:avLst/>
            </a:prstGeom>
          </p:spPr>
          <p:style>
            <a:lnRef idx="3">
              <a:schemeClr val="dk1"/>
            </a:lnRef>
            <a:fillRef idx="0">
              <a:schemeClr val="dk1"/>
            </a:fillRef>
            <a:effectRef idx="2">
              <a:schemeClr val="dk1"/>
            </a:effectRef>
            <a:fontRef idx="minor">
              <a:schemeClr val="tx1"/>
            </a:fontRef>
          </p:style>
        </p:cxnSp>
        <p:cxnSp>
          <p:nvCxnSpPr>
            <p:cNvPr id="51" name="直線コネクタ 50">
              <a:extLst>
                <a:ext uri="{FF2B5EF4-FFF2-40B4-BE49-F238E27FC236}">
                  <a16:creationId xmlns:a16="http://schemas.microsoft.com/office/drawing/2014/main" id="{5F93F7DC-EE23-42D7-A908-39FF16FA14F6}"/>
                </a:ext>
              </a:extLst>
            </p:cNvPr>
            <p:cNvCxnSpPr>
              <a:cxnSpLocks/>
            </p:cNvCxnSpPr>
            <p:nvPr/>
          </p:nvCxnSpPr>
          <p:spPr>
            <a:xfrm flipH="1" flipV="1">
              <a:off x="2079884" y="5060838"/>
              <a:ext cx="253769" cy="213078"/>
            </a:xfrm>
            <a:prstGeom prst="line">
              <a:avLst/>
            </a:prstGeom>
          </p:spPr>
          <p:style>
            <a:lnRef idx="3">
              <a:schemeClr val="dk1"/>
            </a:lnRef>
            <a:fillRef idx="0">
              <a:schemeClr val="dk1"/>
            </a:fillRef>
            <a:effectRef idx="2">
              <a:schemeClr val="dk1"/>
            </a:effectRef>
            <a:fontRef idx="minor">
              <a:schemeClr val="tx1"/>
            </a:fontRef>
          </p:style>
        </p:cxnSp>
        <p:cxnSp>
          <p:nvCxnSpPr>
            <p:cNvPr id="53" name="直線コネクタ 52">
              <a:extLst>
                <a:ext uri="{FF2B5EF4-FFF2-40B4-BE49-F238E27FC236}">
                  <a16:creationId xmlns:a16="http://schemas.microsoft.com/office/drawing/2014/main" id="{46734683-957D-A58B-50B3-58D5DD9930AB}"/>
                </a:ext>
              </a:extLst>
            </p:cNvPr>
            <p:cNvCxnSpPr>
              <a:cxnSpLocks/>
            </p:cNvCxnSpPr>
            <p:nvPr/>
          </p:nvCxnSpPr>
          <p:spPr>
            <a:xfrm flipV="1">
              <a:off x="3887023" y="4963996"/>
              <a:ext cx="99094" cy="386857"/>
            </a:xfrm>
            <a:prstGeom prst="line">
              <a:avLst/>
            </a:prstGeom>
          </p:spPr>
          <p:style>
            <a:lnRef idx="3">
              <a:schemeClr val="dk1"/>
            </a:lnRef>
            <a:fillRef idx="0">
              <a:schemeClr val="dk1"/>
            </a:fillRef>
            <a:effectRef idx="2">
              <a:schemeClr val="dk1"/>
            </a:effectRef>
            <a:fontRef idx="minor">
              <a:schemeClr val="tx1"/>
            </a:fontRef>
          </p:style>
        </p:cxnSp>
        <p:cxnSp>
          <p:nvCxnSpPr>
            <p:cNvPr id="59" name="直線コネクタ 58">
              <a:extLst>
                <a:ext uri="{FF2B5EF4-FFF2-40B4-BE49-F238E27FC236}">
                  <a16:creationId xmlns:a16="http://schemas.microsoft.com/office/drawing/2014/main" id="{A30FABC3-0C24-34B1-F788-A689EC531419}"/>
                </a:ext>
              </a:extLst>
            </p:cNvPr>
            <p:cNvCxnSpPr>
              <a:cxnSpLocks/>
            </p:cNvCxnSpPr>
            <p:nvPr/>
          </p:nvCxnSpPr>
          <p:spPr>
            <a:xfrm flipV="1">
              <a:off x="5841659" y="5112035"/>
              <a:ext cx="0" cy="453684"/>
            </a:xfrm>
            <a:prstGeom prst="line">
              <a:avLst/>
            </a:prstGeom>
          </p:spPr>
          <p:style>
            <a:lnRef idx="3">
              <a:schemeClr val="dk1"/>
            </a:lnRef>
            <a:fillRef idx="0">
              <a:schemeClr val="dk1"/>
            </a:fillRef>
            <a:effectRef idx="2">
              <a:schemeClr val="dk1"/>
            </a:effectRef>
            <a:fontRef idx="minor">
              <a:schemeClr val="tx1"/>
            </a:fontRef>
          </p:style>
        </p:cxnSp>
      </p:grpSp>
      <p:sp>
        <p:nvSpPr>
          <p:cNvPr id="75" name="テキスト ボックス 74">
            <a:extLst>
              <a:ext uri="{FF2B5EF4-FFF2-40B4-BE49-F238E27FC236}">
                <a16:creationId xmlns:a16="http://schemas.microsoft.com/office/drawing/2014/main" id="{DD6D68D1-08F8-9FFB-CEE2-4EE336086E39}"/>
              </a:ext>
            </a:extLst>
          </p:cNvPr>
          <p:cNvSpPr txBox="1"/>
          <p:nvPr/>
        </p:nvSpPr>
        <p:spPr>
          <a:xfrm>
            <a:off x="8539516" y="3433038"/>
            <a:ext cx="1582615" cy="1061829"/>
          </a:xfrm>
          <a:prstGeom prst="rect">
            <a:avLst/>
          </a:prstGeom>
          <a:noFill/>
        </p:spPr>
        <p:txBody>
          <a:bodyPr wrap="square" rtlCol="0">
            <a:spAutoFit/>
          </a:bodyPr>
          <a:lstStyle/>
          <a:p>
            <a:r>
              <a:rPr kumimoji="1" lang="en-US" altLang="ja-JP" sz="1050" dirty="0"/>
              <a:t>12.9</a:t>
            </a:r>
            <a:r>
              <a:rPr kumimoji="1" lang="ja-JP" altLang="en-US" sz="1050"/>
              <a:t>％</a:t>
            </a:r>
            <a:r>
              <a:rPr kumimoji="1" lang="en-US" altLang="ja-JP" sz="1050" dirty="0"/>
              <a:t>(40~49</a:t>
            </a:r>
            <a:r>
              <a:rPr kumimoji="1" lang="ja-JP" altLang="en-US" sz="1050"/>
              <a:t>歳</a:t>
            </a:r>
            <a:r>
              <a:rPr kumimoji="1" lang="en-US" altLang="ja-JP" sz="1050" dirty="0"/>
              <a:t>)</a:t>
            </a:r>
            <a:br>
              <a:rPr kumimoji="1" lang="en-US" altLang="ja-JP" sz="1050" dirty="0"/>
            </a:br>
            <a:r>
              <a:rPr kumimoji="1" lang="en-US" altLang="ja-JP" sz="1050" dirty="0"/>
              <a:t>12.7%(30~39</a:t>
            </a:r>
            <a:r>
              <a:rPr kumimoji="1" lang="ja-JP" altLang="en-US" sz="1050"/>
              <a:t>歳</a:t>
            </a:r>
            <a:r>
              <a:rPr kumimoji="1" lang="en-US" altLang="ja-JP" sz="1050" dirty="0"/>
              <a:t>)</a:t>
            </a:r>
            <a:br>
              <a:rPr kumimoji="1" lang="en-US" altLang="ja-JP" sz="1050" dirty="0"/>
            </a:br>
            <a:r>
              <a:rPr kumimoji="1" lang="en-US" altLang="ja-JP" sz="1050" dirty="0"/>
              <a:t>12.0%(50~59</a:t>
            </a:r>
            <a:r>
              <a:rPr kumimoji="1" lang="ja-JP" altLang="en-US" sz="1050"/>
              <a:t>歳</a:t>
            </a:r>
            <a:r>
              <a:rPr kumimoji="1" lang="en-US" altLang="ja-JP" sz="1050" dirty="0"/>
              <a:t>)</a:t>
            </a:r>
          </a:p>
          <a:p>
            <a:r>
              <a:rPr kumimoji="1" lang="en-US" altLang="ja-JP" sz="1050" dirty="0"/>
              <a:t>11.6%(</a:t>
            </a:r>
            <a:r>
              <a:rPr kumimoji="1" lang="ja-JP" altLang="en-US" sz="1050"/>
              <a:t>全年代の男性</a:t>
            </a:r>
            <a:r>
              <a:rPr kumimoji="1" lang="en-US" altLang="ja-JP" sz="1050" dirty="0"/>
              <a:t>)</a:t>
            </a:r>
          </a:p>
          <a:p>
            <a:r>
              <a:rPr lang="en-US" altLang="ja-JP" sz="1050" dirty="0"/>
              <a:t>9.3%(60</a:t>
            </a:r>
            <a:r>
              <a:rPr kumimoji="1" lang="ja-JP" altLang="en-US" sz="1050"/>
              <a:t>歳以上</a:t>
            </a:r>
            <a:r>
              <a:rPr lang="en-US" altLang="ja-JP" sz="1050" dirty="0"/>
              <a:t>)</a:t>
            </a:r>
          </a:p>
          <a:p>
            <a:r>
              <a:rPr kumimoji="1" lang="en-US" altLang="ja-JP" sz="1050" dirty="0"/>
              <a:t>9.1%(20~29</a:t>
            </a:r>
            <a:r>
              <a:rPr kumimoji="1" lang="ja-JP" altLang="en-US" sz="1050"/>
              <a:t>歳</a:t>
            </a:r>
            <a:r>
              <a:rPr kumimoji="1" lang="en-US" altLang="ja-JP" sz="1050" dirty="0"/>
              <a:t>)</a:t>
            </a:r>
            <a:endParaRPr kumimoji="1" lang="ja-JP" altLang="en-US" sz="1050"/>
          </a:p>
        </p:txBody>
      </p:sp>
      <p:sp>
        <p:nvSpPr>
          <p:cNvPr id="76" name="テキスト ボックス 75">
            <a:extLst>
              <a:ext uri="{FF2B5EF4-FFF2-40B4-BE49-F238E27FC236}">
                <a16:creationId xmlns:a16="http://schemas.microsoft.com/office/drawing/2014/main" id="{77B07600-170C-2320-2DD1-0F3F343ED315}"/>
              </a:ext>
            </a:extLst>
          </p:cNvPr>
          <p:cNvSpPr txBox="1"/>
          <p:nvPr/>
        </p:nvSpPr>
        <p:spPr>
          <a:xfrm>
            <a:off x="8539516" y="4645000"/>
            <a:ext cx="1582615" cy="1061829"/>
          </a:xfrm>
          <a:prstGeom prst="rect">
            <a:avLst/>
          </a:prstGeom>
          <a:noFill/>
        </p:spPr>
        <p:txBody>
          <a:bodyPr wrap="square" rtlCol="0">
            <a:spAutoFit/>
          </a:bodyPr>
          <a:lstStyle/>
          <a:p>
            <a:r>
              <a:rPr lang="en-US" altLang="ja-JP" sz="1050" dirty="0"/>
              <a:t>7</a:t>
            </a:r>
            <a:r>
              <a:rPr kumimoji="1" lang="en-US" altLang="ja-JP" sz="1050" dirty="0"/>
              <a:t>.9</a:t>
            </a:r>
            <a:r>
              <a:rPr kumimoji="1" lang="ja-JP" altLang="en-US" sz="1050"/>
              <a:t>％</a:t>
            </a:r>
            <a:r>
              <a:rPr kumimoji="1" lang="en-US" altLang="ja-JP" sz="1050" dirty="0"/>
              <a:t>(60</a:t>
            </a:r>
            <a:r>
              <a:rPr kumimoji="1" lang="ja-JP" altLang="en-US" sz="1050"/>
              <a:t>歳以上</a:t>
            </a:r>
            <a:r>
              <a:rPr kumimoji="1" lang="en-US" altLang="ja-JP" sz="1050" dirty="0"/>
              <a:t>)</a:t>
            </a:r>
            <a:br>
              <a:rPr kumimoji="1" lang="en-US" altLang="ja-JP" sz="1050" dirty="0"/>
            </a:br>
            <a:r>
              <a:rPr kumimoji="1" lang="en-US" altLang="ja-JP" sz="1050" dirty="0"/>
              <a:t>5.1%(</a:t>
            </a:r>
            <a:r>
              <a:rPr kumimoji="1" lang="ja-JP" altLang="en-US" sz="1050"/>
              <a:t>全年代の女性</a:t>
            </a:r>
            <a:r>
              <a:rPr kumimoji="1" lang="en-US" altLang="ja-JP" sz="1050" dirty="0"/>
              <a:t>)</a:t>
            </a:r>
            <a:br>
              <a:rPr kumimoji="1" lang="en-US" altLang="ja-JP" sz="1050" dirty="0"/>
            </a:br>
            <a:r>
              <a:rPr kumimoji="1" lang="en-US" altLang="ja-JP" sz="1050" dirty="0"/>
              <a:t>5.0%(50~59</a:t>
            </a:r>
            <a:r>
              <a:rPr kumimoji="1" lang="ja-JP" altLang="en-US" sz="1050"/>
              <a:t>歳</a:t>
            </a:r>
            <a:r>
              <a:rPr kumimoji="1" lang="en-US" altLang="ja-JP" sz="1050" dirty="0"/>
              <a:t>)</a:t>
            </a:r>
          </a:p>
          <a:p>
            <a:r>
              <a:rPr lang="en-US" altLang="ja-JP" sz="1050" dirty="0"/>
              <a:t>4</a:t>
            </a:r>
            <a:r>
              <a:rPr kumimoji="1" lang="en-US" altLang="ja-JP" sz="1050" dirty="0"/>
              <a:t>.9%(20~29</a:t>
            </a:r>
            <a:r>
              <a:rPr kumimoji="1" lang="ja-JP" altLang="en-US" sz="1050"/>
              <a:t>歳</a:t>
            </a:r>
            <a:r>
              <a:rPr kumimoji="1" lang="en-US" altLang="ja-JP" sz="1050" dirty="0"/>
              <a:t>)</a:t>
            </a:r>
          </a:p>
          <a:p>
            <a:r>
              <a:rPr lang="en-US" altLang="ja-JP" sz="1050" dirty="0"/>
              <a:t>4.8%(40~49</a:t>
            </a:r>
            <a:r>
              <a:rPr lang="ja-JP" altLang="en-US" sz="1050"/>
              <a:t>歳</a:t>
            </a:r>
            <a:r>
              <a:rPr lang="en-US" altLang="ja-JP" sz="1050" dirty="0"/>
              <a:t>)</a:t>
            </a:r>
          </a:p>
          <a:p>
            <a:r>
              <a:rPr lang="en-US" altLang="ja-JP" sz="1050" dirty="0"/>
              <a:t>4</a:t>
            </a:r>
            <a:r>
              <a:rPr kumimoji="1" lang="en-US" altLang="ja-JP" sz="1050" dirty="0"/>
              <a:t>.7%(</a:t>
            </a:r>
            <a:r>
              <a:rPr lang="en-US" altLang="ja-JP" sz="1050" dirty="0"/>
              <a:t>3</a:t>
            </a:r>
            <a:r>
              <a:rPr kumimoji="1" lang="en-US" altLang="ja-JP" sz="1050" dirty="0"/>
              <a:t>0~39</a:t>
            </a:r>
            <a:r>
              <a:rPr kumimoji="1" lang="ja-JP" altLang="en-US" sz="1050"/>
              <a:t>歳</a:t>
            </a:r>
            <a:r>
              <a:rPr kumimoji="1" lang="en-US" altLang="ja-JP" sz="1050" dirty="0"/>
              <a:t>)</a:t>
            </a:r>
            <a:endParaRPr kumimoji="1" lang="ja-JP" altLang="en-US" sz="1050"/>
          </a:p>
        </p:txBody>
      </p:sp>
      <p:cxnSp>
        <p:nvCxnSpPr>
          <p:cNvPr id="77" name="直線コネクタ 76">
            <a:extLst>
              <a:ext uri="{FF2B5EF4-FFF2-40B4-BE49-F238E27FC236}">
                <a16:creationId xmlns:a16="http://schemas.microsoft.com/office/drawing/2014/main" id="{6EEB215B-EEB8-43A5-488D-F2C0FBAC9DD6}"/>
              </a:ext>
            </a:extLst>
          </p:cNvPr>
          <p:cNvCxnSpPr>
            <a:cxnSpLocks/>
          </p:cNvCxnSpPr>
          <p:nvPr/>
        </p:nvCxnSpPr>
        <p:spPr>
          <a:xfrm flipH="1">
            <a:off x="8365806" y="3723908"/>
            <a:ext cx="250264" cy="240044"/>
          </a:xfrm>
          <a:prstGeom prst="line">
            <a:avLst/>
          </a:prstGeom>
        </p:spPr>
        <p:style>
          <a:lnRef idx="3">
            <a:schemeClr val="dk1"/>
          </a:lnRef>
          <a:fillRef idx="0">
            <a:schemeClr val="dk1"/>
          </a:fillRef>
          <a:effectRef idx="2">
            <a:schemeClr val="dk1"/>
          </a:effectRef>
          <a:fontRef idx="minor">
            <a:schemeClr val="tx1"/>
          </a:fontRef>
        </p:style>
      </p:cxnSp>
      <p:cxnSp>
        <p:nvCxnSpPr>
          <p:cNvPr id="79" name="直線コネクタ 78">
            <a:extLst>
              <a:ext uri="{FF2B5EF4-FFF2-40B4-BE49-F238E27FC236}">
                <a16:creationId xmlns:a16="http://schemas.microsoft.com/office/drawing/2014/main" id="{11FDEAF9-FBF5-1882-C72F-F187EDABB509}"/>
              </a:ext>
            </a:extLst>
          </p:cNvPr>
          <p:cNvCxnSpPr>
            <a:cxnSpLocks/>
          </p:cNvCxnSpPr>
          <p:nvPr/>
        </p:nvCxnSpPr>
        <p:spPr>
          <a:xfrm flipH="1">
            <a:off x="8365806" y="3596539"/>
            <a:ext cx="243385" cy="328884"/>
          </a:xfrm>
          <a:prstGeom prst="line">
            <a:avLst/>
          </a:prstGeom>
        </p:spPr>
        <p:style>
          <a:lnRef idx="3">
            <a:schemeClr val="dk1"/>
          </a:lnRef>
          <a:fillRef idx="0">
            <a:schemeClr val="dk1"/>
          </a:fillRef>
          <a:effectRef idx="2">
            <a:schemeClr val="dk1"/>
          </a:effectRef>
          <a:fontRef idx="minor">
            <a:schemeClr val="tx1"/>
          </a:fontRef>
        </p:style>
      </p:cxnSp>
      <p:cxnSp>
        <p:nvCxnSpPr>
          <p:cNvPr id="81" name="直線コネクタ 80">
            <a:extLst>
              <a:ext uri="{FF2B5EF4-FFF2-40B4-BE49-F238E27FC236}">
                <a16:creationId xmlns:a16="http://schemas.microsoft.com/office/drawing/2014/main" id="{2D4D8996-E483-9709-6700-32C36362E4B3}"/>
              </a:ext>
            </a:extLst>
          </p:cNvPr>
          <p:cNvCxnSpPr>
            <a:cxnSpLocks/>
          </p:cNvCxnSpPr>
          <p:nvPr/>
        </p:nvCxnSpPr>
        <p:spPr>
          <a:xfrm flipH="1">
            <a:off x="8365806" y="3916916"/>
            <a:ext cx="243385" cy="132861"/>
          </a:xfrm>
          <a:prstGeom prst="line">
            <a:avLst/>
          </a:prstGeom>
        </p:spPr>
        <p:style>
          <a:lnRef idx="3">
            <a:schemeClr val="dk1"/>
          </a:lnRef>
          <a:fillRef idx="0">
            <a:schemeClr val="dk1"/>
          </a:fillRef>
          <a:effectRef idx="2">
            <a:schemeClr val="dk1"/>
          </a:effectRef>
          <a:fontRef idx="minor">
            <a:schemeClr val="tx1"/>
          </a:fontRef>
        </p:style>
      </p:cxnSp>
      <p:cxnSp>
        <p:nvCxnSpPr>
          <p:cNvPr id="83" name="直線コネクタ 82">
            <a:extLst>
              <a:ext uri="{FF2B5EF4-FFF2-40B4-BE49-F238E27FC236}">
                <a16:creationId xmlns:a16="http://schemas.microsoft.com/office/drawing/2014/main" id="{614340FC-0A5D-33B8-325C-9C67E494F612}"/>
              </a:ext>
            </a:extLst>
          </p:cNvPr>
          <p:cNvCxnSpPr>
            <a:cxnSpLocks/>
          </p:cNvCxnSpPr>
          <p:nvPr/>
        </p:nvCxnSpPr>
        <p:spPr>
          <a:xfrm flipH="1">
            <a:off x="8365806" y="4064721"/>
            <a:ext cx="250264" cy="49364"/>
          </a:xfrm>
          <a:prstGeom prst="line">
            <a:avLst/>
          </a:prstGeom>
        </p:spPr>
        <p:style>
          <a:lnRef idx="3">
            <a:schemeClr val="dk1"/>
          </a:lnRef>
          <a:fillRef idx="0">
            <a:schemeClr val="dk1"/>
          </a:fillRef>
          <a:effectRef idx="2">
            <a:schemeClr val="dk1"/>
          </a:effectRef>
          <a:fontRef idx="minor">
            <a:schemeClr val="tx1"/>
          </a:fontRef>
        </p:style>
      </p:cxnSp>
      <p:cxnSp>
        <p:nvCxnSpPr>
          <p:cNvPr id="92" name="直線コネクタ 91">
            <a:extLst>
              <a:ext uri="{FF2B5EF4-FFF2-40B4-BE49-F238E27FC236}">
                <a16:creationId xmlns:a16="http://schemas.microsoft.com/office/drawing/2014/main" id="{DB0A6B28-EAAD-7BEB-A9F8-A091C79344E2}"/>
              </a:ext>
            </a:extLst>
          </p:cNvPr>
          <p:cNvCxnSpPr>
            <a:cxnSpLocks/>
          </p:cNvCxnSpPr>
          <p:nvPr/>
        </p:nvCxnSpPr>
        <p:spPr>
          <a:xfrm flipH="1">
            <a:off x="8365806" y="4230140"/>
            <a:ext cx="235741" cy="187341"/>
          </a:xfrm>
          <a:prstGeom prst="line">
            <a:avLst/>
          </a:prstGeom>
        </p:spPr>
        <p:style>
          <a:lnRef idx="3">
            <a:schemeClr val="dk1"/>
          </a:lnRef>
          <a:fillRef idx="0">
            <a:schemeClr val="dk1"/>
          </a:fillRef>
          <a:effectRef idx="2">
            <a:schemeClr val="dk1"/>
          </a:effectRef>
          <a:fontRef idx="minor">
            <a:schemeClr val="tx1"/>
          </a:fontRef>
        </p:style>
      </p:cxnSp>
      <p:cxnSp>
        <p:nvCxnSpPr>
          <p:cNvPr id="94" name="直線コネクタ 93">
            <a:extLst>
              <a:ext uri="{FF2B5EF4-FFF2-40B4-BE49-F238E27FC236}">
                <a16:creationId xmlns:a16="http://schemas.microsoft.com/office/drawing/2014/main" id="{8897A8C7-BF58-2720-FD62-1B67558B60F9}"/>
              </a:ext>
            </a:extLst>
          </p:cNvPr>
          <p:cNvCxnSpPr>
            <a:cxnSpLocks/>
          </p:cNvCxnSpPr>
          <p:nvPr/>
        </p:nvCxnSpPr>
        <p:spPr>
          <a:xfrm flipH="1">
            <a:off x="8365806" y="4382592"/>
            <a:ext cx="235740" cy="68989"/>
          </a:xfrm>
          <a:prstGeom prst="line">
            <a:avLst/>
          </a:prstGeom>
        </p:spPr>
        <p:style>
          <a:lnRef idx="3">
            <a:schemeClr val="dk1"/>
          </a:lnRef>
          <a:fillRef idx="0">
            <a:schemeClr val="dk1"/>
          </a:fillRef>
          <a:effectRef idx="2">
            <a:schemeClr val="dk1"/>
          </a:effectRef>
          <a:fontRef idx="minor">
            <a:schemeClr val="tx1"/>
          </a:fontRef>
        </p:style>
      </p:cxnSp>
      <p:cxnSp>
        <p:nvCxnSpPr>
          <p:cNvPr id="96" name="直線コネクタ 95">
            <a:extLst>
              <a:ext uri="{FF2B5EF4-FFF2-40B4-BE49-F238E27FC236}">
                <a16:creationId xmlns:a16="http://schemas.microsoft.com/office/drawing/2014/main" id="{EEE5417C-F445-5EBE-157D-32D8AD8E3D73}"/>
              </a:ext>
            </a:extLst>
          </p:cNvPr>
          <p:cNvCxnSpPr>
            <a:cxnSpLocks/>
          </p:cNvCxnSpPr>
          <p:nvPr/>
        </p:nvCxnSpPr>
        <p:spPr>
          <a:xfrm flipH="1" flipV="1">
            <a:off x="8365806" y="4658368"/>
            <a:ext cx="235740" cy="123109"/>
          </a:xfrm>
          <a:prstGeom prst="line">
            <a:avLst/>
          </a:prstGeom>
        </p:spPr>
        <p:style>
          <a:lnRef idx="3">
            <a:schemeClr val="dk1"/>
          </a:lnRef>
          <a:fillRef idx="0">
            <a:schemeClr val="dk1"/>
          </a:fillRef>
          <a:effectRef idx="2">
            <a:schemeClr val="dk1"/>
          </a:effectRef>
          <a:fontRef idx="minor">
            <a:schemeClr val="tx1"/>
          </a:fontRef>
        </p:style>
      </p:cxnSp>
      <p:cxnSp>
        <p:nvCxnSpPr>
          <p:cNvPr id="98" name="直線コネクタ 97">
            <a:extLst>
              <a:ext uri="{FF2B5EF4-FFF2-40B4-BE49-F238E27FC236}">
                <a16:creationId xmlns:a16="http://schemas.microsoft.com/office/drawing/2014/main" id="{688FF869-3867-8889-D310-84DAA184AE59}"/>
              </a:ext>
            </a:extLst>
          </p:cNvPr>
          <p:cNvCxnSpPr>
            <a:cxnSpLocks/>
          </p:cNvCxnSpPr>
          <p:nvPr/>
        </p:nvCxnSpPr>
        <p:spPr>
          <a:xfrm flipH="1">
            <a:off x="8365806" y="4934096"/>
            <a:ext cx="228096" cy="98726"/>
          </a:xfrm>
          <a:prstGeom prst="line">
            <a:avLst/>
          </a:prstGeom>
        </p:spPr>
        <p:style>
          <a:lnRef idx="3">
            <a:schemeClr val="dk1"/>
          </a:lnRef>
          <a:fillRef idx="0">
            <a:schemeClr val="dk1"/>
          </a:fillRef>
          <a:effectRef idx="2">
            <a:schemeClr val="dk1"/>
          </a:effectRef>
          <a:fontRef idx="minor">
            <a:schemeClr val="tx1"/>
          </a:fontRef>
        </p:style>
      </p:cxnSp>
      <p:cxnSp>
        <p:nvCxnSpPr>
          <p:cNvPr id="100" name="直線コネクタ 99">
            <a:extLst>
              <a:ext uri="{FF2B5EF4-FFF2-40B4-BE49-F238E27FC236}">
                <a16:creationId xmlns:a16="http://schemas.microsoft.com/office/drawing/2014/main" id="{1DD83F06-A979-3326-FF89-E5F60F2B9837}"/>
              </a:ext>
            </a:extLst>
          </p:cNvPr>
          <p:cNvCxnSpPr>
            <a:cxnSpLocks/>
          </p:cNvCxnSpPr>
          <p:nvPr/>
        </p:nvCxnSpPr>
        <p:spPr>
          <a:xfrm flipH="1" flipV="1">
            <a:off x="8365806" y="5032822"/>
            <a:ext cx="225296" cy="61388"/>
          </a:xfrm>
          <a:prstGeom prst="line">
            <a:avLst/>
          </a:prstGeom>
        </p:spPr>
        <p:style>
          <a:lnRef idx="3">
            <a:schemeClr val="dk1"/>
          </a:lnRef>
          <a:fillRef idx="0">
            <a:schemeClr val="dk1"/>
          </a:fillRef>
          <a:effectRef idx="2">
            <a:schemeClr val="dk1"/>
          </a:effectRef>
          <a:fontRef idx="minor">
            <a:schemeClr val="tx1"/>
          </a:fontRef>
        </p:style>
      </p:cxnSp>
      <p:cxnSp>
        <p:nvCxnSpPr>
          <p:cNvPr id="103" name="直線コネクタ 102">
            <a:extLst>
              <a:ext uri="{FF2B5EF4-FFF2-40B4-BE49-F238E27FC236}">
                <a16:creationId xmlns:a16="http://schemas.microsoft.com/office/drawing/2014/main" id="{2B5199A4-F81E-0983-9A12-36ADD3756573}"/>
              </a:ext>
            </a:extLst>
          </p:cNvPr>
          <p:cNvCxnSpPr>
            <a:cxnSpLocks/>
          </p:cNvCxnSpPr>
          <p:nvPr/>
        </p:nvCxnSpPr>
        <p:spPr>
          <a:xfrm flipH="1" flipV="1">
            <a:off x="8365806" y="5032822"/>
            <a:ext cx="235740" cy="234730"/>
          </a:xfrm>
          <a:prstGeom prst="line">
            <a:avLst/>
          </a:prstGeom>
        </p:spPr>
        <p:style>
          <a:lnRef idx="3">
            <a:schemeClr val="dk1"/>
          </a:lnRef>
          <a:fillRef idx="0">
            <a:schemeClr val="dk1"/>
          </a:fillRef>
          <a:effectRef idx="2">
            <a:schemeClr val="dk1"/>
          </a:effectRef>
          <a:fontRef idx="minor">
            <a:schemeClr val="tx1"/>
          </a:fontRef>
        </p:style>
      </p:cxnSp>
      <p:cxnSp>
        <p:nvCxnSpPr>
          <p:cNvPr id="105" name="直線コネクタ 104">
            <a:extLst>
              <a:ext uri="{FF2B5EF4-FFF2-40B4-BE49-F238E27FC236}">
                <a16:creationId xmlns:a16="http://schemas.microsoft.com/office/drawing/2014/main" id="{DED93A7C-7158-D8F2-A3D9-EA92B72794A1}"/>
              </a:ext>
            </a:extLst>
          </p:cNvPr>
          <p:cNvCxnSpPr>
            <a:cxnSpLocks/>
          </p:cNvCxnSpPr>
          <p:nvPr/>
        </p:nvCxnSpPr>
        <p:spPr>
          <a:xfrm flipH="1" flipV="1">
            <a:off x="8365806" y="5063516"/>
            <a:ext cx="235740" cy="368122"/>
          </a:xfrm>
          <a:prstGeom prst="line">
            <a:avLst/>
          </a:prstGeom>
        </p:spPr>
        <p:style>
          <a:lnRef idx="3">
            <a:schemeClr val="dk1"/>
          </a:lnRef>
          <a:fillRef idx="0">
            <a:schemeClr val="dk1"/>
          </a:fillRef>
          <a:effectRef idx="2">
            <a:schemeClr val="dk1"/>
          </a:effectRef>
          <a:fontRef idx="minor">
            <a:schemeClr val="tx1"/>
          </a:fontRef>
        </p:style>
      </p:cxnSp>
      <p:cxnSp>
        <p:nvCxnSpPr>
          <p:cNvPr id="107" name="直線コネクタ 106">
            <a:extLst>
              <a:ext uri="{FF2B5EF4-FFF2-40B4-BE49-F238E27FC236}">
                <a16:creationId xmlns:a16="http://schemas.microsoft.com/office/drawing/2014/main" id="{03C1BDF5-DE0D-70E2-8E57-FCD8DE6ACA00}"/>
              </a:ext>
            </a:extLst>
          </p:cNvPr>
          <p:cNvCxnSpPr>
            <a:cxnSpLocks/>
          </p:cNvCxnSpPr>
          <p:nvPr/>
        </p:nvCxnSpPr>
        <p:spPr>
          <a:xfrm flipH="1" flipV="1">
            <a:off x="8365806" y="5003457"/>
            <a:ext cx="225296" cy="629375"/>
          </a:xfrm>
          <a:prstGeom prst="line">
            <a:avLst/>
          </a:prstGeom>
        </p:spPr>
        <p:style>
          <a:lnRef idx="3">
            <a:schemeClr val="dk1"/>
          </a:lnRef>
          <a:fillRef idx="0">
            <a:schemeClr val="dk1"/>
          </a:fillRef>
          <a:effectRef idx="2">
            <a:schemeClr val="dk1"/>
          </a:effectRef>
          <a:fontRef idx="minor">
            <a:schemeClr val="tx1"/>
          </a:fontRef>
        </p:style>
      </p:cxnSp>
      <p:sp>
        <p:nvSpPr>
          <p:cNvPr id="109" name="テキスト ボックス 108">
            <a:extLst>
              <a:ext uri="{FF2B5EF4-FFF2-40B4-BE49-F238E27FC236}">
                <a16:creationId xmlns:a16="http://schemas.microsoft.com/office/drawing/2014/main" id="{C7E0D9DD-77C4-7156-610B-DEC3009F8CAA}"/>
              </a:ext>
            </a:extLst>
          </p:cNvPr>
          <p:cNvSpPr txBox="1"/>
          <p:nvPr/>
        </p:nvSpPr>
        <p:spPr>
          <a:xfrm>
            <a:off x="593220" y="6051935"/>
            <a:ext cx="6188341" cy="369332"/>
          </a:xfrm>
          <a:prstGeom prst="rect">
            <a:avLst/>
          </a:prstGeom>
          <a:noFill/>
        </p:spPr>
        <p:txBody>
          <a:bodyPr wrap="square" rtlCol="0">
            <a:spAutoFit/>
          </a:bodyPr>
          <a:lstStyle/>
          <a:p>
            <a:r>
              <a:rPr kumimoji="1" lang="en-US" altLang="ja-JP" sz="900" dirty="0"/>
              <a:t>(</a:t>
            </a:r>
            <a:r>
              <a:rPr kumimoji="1" lang="ja-JP" altLang="en-US" sz="900"/>
              <a:t>資料出所</a:t>
            </a:r>
            <a:r>
              <a:rPr kumimoji="1" lang="en-US" altLang="ja-JP" sz="900" dirty="0"/>
              <a:t>)</a:t>
            </a:r>
            <a:r>
              <a:rPr kumimoji="1" lang="ja-JP" altLang="en-US" sz="900"/>
              <a:t>総務省「労働力調査」</a:t>
            </a:r>
            <a:r>
              <a:rPr kumimoji="1" lang="en-US" altLang="ja-JP" sz="900" dirty="0"/>
              <a:t>(</a:t>
            </a:r>
            <a:r>
              <a:rPr kumimoji="1" lang="ja-JP" altLang="en-US" sz="900"/>
              <a:t>平成</a:t>
            </a:r>
            <a:r>
              <a:rPr kumimoji="1" lang="en-US" altLang="ja-JP" sz="900" dirty="0"/>
              <a:t>23</a:t>
            </a:r>
            <a:r>
              <a:rPr kumimoji="1" lang="ja-JP" altLang="en-US" sz="900"/>
              <a:t>年は岩手県、宮城県及び福島県を除く</a:t>
            </a:r>
            <a:r>
              <a:rPr kumimoji="1" lang="en-US" altLang="ja-JP" sz="900" dirty="0"/>
              <a:t>)</a:t>
            </a:r>
            <a:r>
              <a:rPr kumimoji="1" lang="ja-JP" altLang="en-US" sz="900"/>
              <a:t>をもとに作成</a:t>
            </a:r>
            <a:endParaRPr kumimoji="1" lang="en-US" altLang="ja-JP" sz="900" dirty="0"/>
          </a:p>
          <a:p>
            <a:r>
              <a:rPr lang="en-US" altLang="ja-JP" sz="900" dirty="0"/>
              <a:t>(</a:t>
            </a:r>
            <a:r>
              <a:rPr lang="ja-JP" altLang="en-US" sz="900"/>
              <a:t>注</a:t>
            </a:r>
            <a:r>
              <a:rPr lang="en-US" altLang="ja-JP" sz="900" dirty="0"/>
              <a:t>)</a:t>
            </a:r>
            <a:r>
              <a:rPr lang="ja-JP" altLang="en-US" sz="900"/>
              <a:t>非農林業就業者数について作成したもの。</a:t>
            </a:r>
            <a:endParaRPr lang="en-US" altLang="ja-JP" sz="900" dirty="0"/>
          </a:p>
        </p:txBody>
      </p:sp>
      <p:sp>
        <p:nvSpPr>
          <p:cNvPr id="110" name="テキスト ボックス 109">
            <a:extLst>
              <a:ext uri="{FF2B5EF4-FFF2-40B4-BE49-F238E27FC236}">
                <a16:creationId xmlns:a16="http://schemas.microsoft.com/office/drawing/2014/main" id="{F94E138C-E976-B9A7-0CDB-86B3A2EE02F8}"/>
              </a:ext>
            </a:extLst>
          </p:cNvPr>
          <p:cNvSpPr txBox="1"/>
          <p:nvPr/>
        </p:nvSpPr>
        <p:spPr>
          <a:xfrm>
            <a:off x="593219" y="6406613"/>
            <a:ext cx="9504505" cy="584775"/>
          </a:xfrm>
          <a:prstGeom prst="rect">
            <a:avLst/>
          </a:prstGeom>
          <a:solidFill>
            <a:schemeClr val="accent5">
              <a:lumMod val="20000"/>
              <a:lumOff val="80000"/>
            </a:schemeClr>
          </a:solidFill>
          <a:ln>
            <a:solidFill>
              <a:schemeClr val="accent1"/>
            </a:solidFill>
            <a:prstDash val="dash"/>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r>
              <a:rPr kumimoji="1" lang="ja-JP" altLang="en-US" sz="1600">
                <a:solidFill>
                  <a:sysClr val="windowText" lastClr="000000"/>
                </a:solidFill>
              </a:rPr>
              <a:t>大綱に基づく目標数値</a:t>
            </a:r>
            <a:r>
              <a:rPr kumimoji="1" lang="en-US" altLang="ja-JP" sz="1600" dirty="0">
                <a:solidFill>
                  <a:sysClr val="windowText" lastClr="000000"/>
                </a:solidFill>
              </a:rPr>
              <a:t> </a:t>
            </a:r>
            <a:r>
              <a:rPr kumimoji="1" lang="ja-JP" altLang="en-US" sz="1600">
                <a:solidFill>
                  <a:sysClr val="windowText" lastClr="000000"/>
                </a:solidFill>
              </a:rPr>
              <a:t>▶︎週労働時間</a:t>
            </a:r>
            <a:r>
              <a:rPr kumimoji="1" lang="en-US" altLang="ja-JP" sz="1600" dirty="0">
                <a:solidFill>
                  <a:sysClr val="windowText" lastClr="000000"/>
                </a:solidFill>
              </a:rPr>
              <a:t>40</a:t>
            </a:r>
            <a:r>
              <a:rPr kumimoji="1" lang="ja-JP" altLang="en-US" sz="1600">
                <a:solidFill>
                  <a:sysClr val="windowText" lastClr="000000"/>
                </a:solidFill>
              </a:rPr>
              <a:t>時間以上の雇用者のうち週労働時間</a:t>
            </a:r>
            <a:r>
              <a:rPr kumimoji="1" lang="en-US" altLang="ja-JP" sz="1600" dirty="0">
                <a:solidFill>
                  <a:sysClr val="windowText" lastClr="000000"/>
                </a:solidFill>
              </a:rPr>
              <a:t>60</a:t>
            </a:r>
            <a:r>
              <a:rPr kumimoji="1" lang="ja-JP" altLang="en-US" sz="1600">
                <a:solidFill>
                  <a:sysClr val="windowText" lastClr="000000"/>
                </a:solidFill>
              </a:rPr>
              <a:t>時間以上の雇用者の割合</a:t>
            </a:r>
            <a:endParaRPr kumimoji="1" lang="en-US" altLang="ja-JP" sz="1600" dirty="0">
              <a:solidFill>
                <a:sysClr val="windowText" lastClr="000000"/>
              </a:solidFill>
            </a:endParaRPr>
          </a:p>
          <a:p>
            <a:r>
              <a:rPr lang="ja-JP" altLang="en-US" sz="1600">
                <a:solidFill>
                  <a:sysClr val="windowText" lastClr="000000"/>
                </a:solidFill>
              </a:rPr>
              <a:t>　　　　　　　　　</a:t>
            </a:r>
            <a:r>
              <a:rPr lang="en-US" altLang="ja-JP" sz="1600" dirty="0">
                <a:solidFill>
                  <a:sysClr val="windowText" lastClr="000000"/>
                </a:solidFill>
              </a:rPr>
              <a:t>     </a:t>
            </a:r>
            <a:r>
              <a:rPr kumimoji="1" lang="ja-JP" altLang="en-US" sz="1600">
                <a:solidFill>
                  <a:sysClr val="windowText" lastClr="000000"/>
                </a:solidFill>
              </a:rPr>
              <a:t>を</a:t>
            </a:r>
            <a:r>
              <a:rPr kumimoji="1" lang="en-US" altLang="ja-JP" sz="1600" dirty="0">
                <a:solidFill>
                  <a:sysClr val="windowText" lastClr="000000"/>
                </a:solidFill>
              </a:rPr>
              <a:t>5</a:t>
            </a:r>
            <a:r>
              <a:rPr kumimoji="1" lang="ja-JP" altLang="en-US" sz="1600">
                <a:solidFill>
                  <a:sysClr val="windowText" lastClr="000000"/>
                </a:solidFill>
              </a:rPr>
              <a:t>％以下（令和</a:t>
            </a:r>
            <a:r>
              <a:rPr kumimoji="1" lang="en-US" altLang="ja-JP" sz="1600" dirty="0">
                <a:solidFill>
                  <a:sysClr val="windowText" lastClr="000000"/>
                </a:solidFill>
              </a:rPr>
              <a:t>7</a:t>
            </a:r>
            <a:r>
              <a:rPr kumimoji="1" lang="ja-JP" altLang="en-US" sz="1600">
                <a:solidFill>
                  <a:sysClr val="windowText" lastClr="000000"/>
                </a:solidFill>
              </a:rPr>
              <a:t>年まで）</a:t>
            </a:r>
          </a:p>
        </p:txBody>
      </p:sp>
      <p:sp>
        <p:nvSpPr>
          <p:cNvPr id="111" name="テキスト ボックス 110">
            <a:extLst>
              <a:ext uri="{FF2B5EF4-FFF2-40B4-BE49-F238E27FC236}">
                <a16:creationId xmlns:a16="http://schemas.microsoft.com/office/drawing/2014/main" id="{C2598004-F478-0686-CCA6-7B3AEE511EA5}"/>
              </a:ext>
            </a:extLst>
          </p:cNvPr>
          <p:cNvSpPr txBox="1"/>
          <p:nvPr/>
        </p:nvSpPr>
        <p:spPr>
          <a:xfrm>
            <a:off x="8747006" y="1456410"/>
            <a:ext cx="1350718" cy="253916"/>
          </a:xfrm>
          <a:prstGeom prst="rect">
            <a:avLst/>
          </a:prstGeom>
          <a:noFill/>
        </p:spPr>
        <p:txBody>
          <a:bodyPr wrap="square" rtlCol="0">
            <a:spAutoFit/>
          </a:bodyPr>
          <a:lstStyle/>
          <a:p>
            <a:r>
              <a:rPr lang="ja-JP" altLang="en-US" sz="1050"/>
              <a:t>（性・年齢層別）</a:t>
            </a:r>
            <a:endParaRPr kumimoji="1" lang="ja-JP" altLang="en-US" sz="1050"/>
          </a:p>
        </p:txBody>
      </p:sp>
      <p:sp>
        <p:nvSpPr>
          <p:cNvPr id="112" name="テキスト ボックス 111">
            <a:extLst>
              <a:ext uri="{FF2B5EF4-FFF2-40B4-BE49-F238E27FC236}">
                <a16:creationId xmlns:a16="http://schemas.microsoft.com/office/drawing/2014/main" id="{E86D0A99-C1A9-571E-8BE2-7BD337C8C0D3}"/>
              </a:ext>
            </a:extLst>
          </p:cNvPr>
          <p:cNvSpPr txBox="1"/>
          <p:nvPr/>
        </p:nvSpPr>
        <p:spPr>
          <a:xfrm>
            <a:off x="7250828" y="6016138"/>
            <a:ext cx="1350718" cy="253916"/>
          </a:xfrm>
          <a:prstGeom prst="rect">
            <a:avLst/>
          </a:prstGeom>
          <a:noFill/>
        </p:spPr>
        <p:txBody>
          <a:bodyPr wrap="square" rtlCol="0">
            <a:spAutoFit/>
          </a:bodyPr>
          <a:lstStyle/>
          <a:p>
            <a:r>
              <a:rPr lang="ja-JP" altLang="en-US" sz="1050"/>
              <a:t>（平成</a:t>
            </a:r>
            <a:r>
              <a:rPr lang="en-US" altLang="ja-JP" sz="1050" dirty="0"/>
              <a:t>/</a:t>
            </a:r>
            <a:r>
              <a:rPr lang="ja-JP" altLang="en-US" sz="1050"/>
              <a:t>令和・年）</a:t>
            </a:r>
            <a:endParaRPr kumimoji="1" lang="ja-JP" altLang="en-US" sz="1050"/>
          </a:p>
        </p:txBody>
      </p:sp>
      <p:sp>
        <p:nvSpPr>
          <p:cNvPr id="20" name="テキスト ボックス 19">
            <a:extLst>
              <a:ext uri="{FF2B5EF4-FFF2-40B4-BE49-F238E27FC236}">
                <a16:creationId xmlns:a16="http://schemas.microsoft.com/office/drawing/2014/main" id="{12DA8918-EEB0-433A-4D05-58B4E3737687}"/>
              </a:ext>
            </a:extLst>
          </p:cNvPr>
          <p:cNvSpPr txBox="1"/>
          <p:nvPr/>
        </p:nvSpPr>
        <p:spPr>
          <a:xfrm>
            <a:off x="277514" y="1413675"/>
            <a:ext cx="533182" cy="253916"/>
          </a:xfrm>
          <a:prstGeom prst="rect">
            <a:avLst/>
          </a:prstGeom>
          <a:noFill/>
        </p:spPr>
        <p:txBody>
          <a:bodyPr wrap="square" rtlCol="0">
            <a:spAutoFit/>
          </a:bodyPr>
          <a:lstStyle/>
          <a:p>
            <a:r>
              <a:rPr lang="en-US" altLang="ja-JP" sz="1050" dirty="0"/>
              <a:t>(</a:t>
            </a:r>
            <a:r>
              <a:rPr lang="ja-JP" altLang="en-US" sz="1050"/>
              <a:t>％</a:t>
            </a:r>
            <a:r>
              <a:rPr lang="en-US" altLang="ja-JP" sz="1050" dirty="0"/>
              <a:t>)</a:t>
            </a:r>
            <a:endParaRPr kumimoji="1" lang="ja-JP" altLang="en-US" sz="1050"/>
          </a:p>
        </p:txBody>
      </p:sp>
    </p:spTree>
    <p:extLst>
      <p:ext uri="{BB962C8B-B14F-4D97-AF65-F5344CB8AC3E}">
        <p14:creationId xmlns:p14="http://schemas.microsoft.com/office/powerpoint/2010/main" val="3809731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8">
            <a:extLst>
              <a:ext uri="{FF2B5EF4-FFF2-40B4-BE49-F238E27FC236}">
                <a16:creationId xmlns:a16="http://schemas.microsoft.com/office/drawing/2014/main" id="{8DA1AB70-ADC4-4F45-9D22-72E00F588F09}"/>
              </a:ext>
            </a:extLst>
          </p:cNvPr>
          <p:cNvSpPr/>
          <p:nvPr/>
        </p:nvSpPr>
        <p:spPr>
          <a:xfrm>
            <a:off x="906159" y="1070002"/>
            <a:ext cx="8894096" cy="5808341"/>
          </a:xfrm>
          <a:prstGeom prst="roundRect">
            <a:avLst>
              <a:gd name="adj" fmla="val 4008"/>
            </a:avLst>
          </a:prstGeom>
          <a:solidFill>
            <a:srgbClr val="D5EAD8"/>
          </a:solidFill>
          <a:ln w="15875">
            <a:noFill/>
          </a:ln>
        </p:spPr>
        <p:txBody>
          <a:bodyPr wrap="square" lIns="0" tIns="0" rIns="0" bIns="0" rtlCol="0"/>
          <a:lstStyle/>
          <a:p>
            <a:pPr defTabSz="862005">
              <a:defRPr/>
            </a:pPr>
            <a:endParaRPr sz="1697" dirty="0">
              <a:solidFill>
                <a:prstClr val="black"/>
              </a:solidFill>
              <a:latin typeface="HGMaruGothicMPRO" panose="020F0600000000000000" pitchFamily="34" charset="-128"/>
              <a:ea typeface="HGMaruGothicMPRO" panose="020F0600000000000000" pitchFamily="34" charset="-128"/>
            </a:endParaRPr>
          </a:p>
        </p:txBody>
      </p:sp>
      <p:sp>
        <p:nvSpPr>
          <p:cNvPr id="4" name="object 4">
            <a:extLst>
              <a:ext uri="{FF2B5EF4-FFF2-40B4-BE49-F238E27FC236}">
                <a16:creationId xmlns:a16="http://schemas.microsoft.com/office/drawing/2014/main" id="{2E9B2DC2-9E25-194E-96C3-08A13752DFB8}"/>
              </a:ext>
            </a:extLst>
          </p:cNvPr>
          <p:cNvSpPr txBox="1">
            <a:spLocks/>
          </p:cNvSpPr>
          <p:nvPr/>
        </p:nvSpPr>
        <p:spPr>
          <a:xfrm>
            <a:off x="3554373" y="1423476"/>
            <a:ext cx="4594614" cy="551257"/>
          </a:xfrm>
          <a:prstGeom prst="rect">
            <a:avLst/>
          </a:prstGeom>
        </p:spPr>
        <p:txBody>
          <a:bodyPr vert="horz" wrap="square" lIns="0" tIns="14367"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defTabSz="950188">
              <a:lnSpc>
                <a:spcPct val="100000"/>
              </a:lnSpc>
              <a:spcBef>
                <a:spcPts val="113"/>
              </a:spcBef>
              <a:defRPr/>
            </a:pPr>
            <a:r>
              <a:rPr lang="ja-JP" altLang="en-US" sz="3488" b="1" dirty="0">
                <a:solidFill>
                  <a:prstClr val="black"/>
                </a:solidFill>
                <a:latin typeface="HGMaruGothicMPRO" panose="020F0600000000000000" pitchFamily="34" charset="-128"/>
                <a:ea typeface="HGMaruGothicMPRO" panose="020F0600000000000000" pitchFamily="34" charset="-128"/>
                <a:cs typeface="ShinMGoPro-DeBold"/>
              </a:rPr>
              <a:t>過労死等について</a:t>
            </a:r>
            <a:endParaRPr lang="ja-JP" altLang="en-US" sz="3488" dirty="0">
              <a:solidFill>
                <a:prstClr val="black"/>
              </a:solidFill>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9366F597-CF4F-0147-8E12-14BFFCC2DFC2}"/>
              </a:ext>
            </a:extLst>
          </p:cNvPr>
          <p:cNvSpPr txBox="1"/>
          <p:nvPr/>
        </p:nvSpPr>
        <p:spPr>
          <a:xfrm>
            <a:off x="1112414" y="2065211"/>
            <a:ext cx="8497558" cy="4528299"/>
          </a:xfrm>
          <a:prstGeom prst="rect">
            <a:avLst/>
          </a:prstGeom>
        </p:spPr>
        <p:txBody>
          <a:bodyPr vert="horz" wrap="square" lIns="0" tIns="11374" rIns="0" bIns="0" rtlCol="0">
            <a:spAutoFit/>
          </a:bodyPr>
          <a:lstStyle/>
          <a:p>
            <a:pPr marL="70038" marR="4789" indent="5986" defTabSz="862005">
              <a:lnSpc>
                <a:spcPct val="139700"/>
              </a:lnSpc>
              <a:spcBef>
                <a:spcPts val="90"/>
              </a:spcBef>
              <a:defRPr/>
            </a:pPr>
            <a:r>
              <a:rPr sz="1744" dirty="0">
                <a:latin typeface="HGMaruGothicMPRO" panose="020F0600000000000000" pitchFamily="34" charset="-128"/>
                <a:ea typeface="HGMaruGothicMPRO" panose="020F0600000000000000" pitchFamily="34" charset="-128"/>
                <a:cs typeface="A-OTF Shin Maru Go Pro"/>
              </a:rPr>
              <a:t>　</a:t>
            </a:r>
            <a:r>
              <a:rPr sz="1744" dirty="0" err="1">
                <a:latin typeface="HGMaruGothicMPRO" panose="020F0600000000000000" pitchFamily="34" charset="-128"/>
                <a:ea typeface="HGMaruGothicMPRO" panose="020F0600000000000000" pitchFamily="34" charset="-128"/>
                <a:cs typeface="A-OTF Shin Maru Go Pro"/>
              </a:rPr>
              <a:t>長時間にわたる過重な労働は、疲労の蓄積をもたらす最も重要な要因</a:t>
            </a:r>
            <a:r>
              <a:rPr lang="ja-JP" altLang="en-US" sz="1744" dirty="0">
                <a:latin typeface="HGMaruGothicMPRO" panose="020F0600000000000000" pitchFamily="34" charset="-128"/>
                <a:ea typeface="HGMaruGothicMPRO" panose="020F0600000000000000" pitchFamily="34" charset="-128"/>
                <a:cs typeface="A-OTF Shin Maru Go Pro"/>
              </a:rPr>
              <a:t>の一つ</a:t>
            </a:r>
            <a:r>
              <a:rPr sz="1744" dirty="0" err="1">
                <a:latin typeface="HGMaruGothicMPRO" panose="020F0600000000000000" pitchFamily="34" charset="-128"/>
                <a:ea typeface="HGMaruGothicMPRO" panose="020F0600000000000000" pitchFamily="34" charset="-128"/>
                <a:cs typeface="A-OTF Shin Maru Go Pro"/>
              </a:rPr>
              <a:t>と考えられ、さらには脳・心臓疾患との関連性が強いという医学的知見が得られています。また、業務における強い心理的負荷</a:t>
            </a:r>
            <a:r>
              <a:rPr lang="ja-JP" altLang="en-US" sz="1744" dirty="0">
                <a:latin typeface="HGMaruGothicMPRO" panose="020F0600000000000000" pitchFamily="34" charset="-128"/>
                <a:ea typeface="HGMaruGothicMPRO" panose="020F0600000000000000" pitchFamily="34" charset="-128"/>
                <a:cs typeface="A-OTF Shin Maru Go Pro"/>
              </a:rPr>
              <a:t>（過度の長時間労働やハラスメントなど）によって</a:t>
            </a:r>
            <a:r>
              <a:rPr sz="1744" dirty="0" err="1">
                <a:latin typeface="HGMaruGothicMPRO" panose="020F0600000000000000" pitchFamily="34" charset="-128"/>
                <a:ea typeface="HGMaruGothicMPRO" panose="020F0600000000000000" pitchFamily="34" charset="-128"/>
                <a:cs typeface="A-OTF Shin Maru Go Pro"/>
              </a:rPr>
              <a:t>精神障害</a:t>
            </a:r>
            <a:r>
              <a:rPr lang="ja-JP" altLang="en-US" sz="1744" dirty="0">
                <a:latin typeface="HGMaruGothicMPRO" panose="020F0600000000000000" pitchFamily="34" charset="-128"/>
                <a:ea typeface="HGMaruGothicMPRO" panose="020F0600000000000000" pitchFamily="34" charset="-128"/>
                <a:cs typeface="A-OTF Shin Maru Go Pro"/>
              </a:rPr>
              <a:t>を発症した人は</a:t>
            </a:r>
            <a:r>
              <a:rPr sz="1744" dirty="0">
                <a:solidFill>
                  <a:srgbClr val="231F20"/>
                </a:solidFill>
                <a:latin typeface="HGMaruGothicMPRO" panose="020F0600000000000000" pitchFamily="34" charset="-128"/>
                <a:ea typeface="HGMaruGothicMPRO" panose="020F0600000000000000" pitchFamily="34" charset="-128"/>
                <a:cs typeface="A-OTF Shin Maru Go Pro"/>
              </a:rPr>
              <a:t>、</a:t>
            </a:r>
            <a:r>
              <a:rPr sz="1744" dirty="0" err="1">
                <a:solidFill>
                  <a:srgbClr val="231F20"/>
                </a:solidFill>
                <a:latin typeface="HGMaruGothicMPRO" panose="020F0600000000000000" pitchFamily="34" charset="-128"/>
                <a:ea typeface="HGMaruGothicMPRO" panose="020F0600000000000000" pitchFamily="34" charset="-128"/>
                <a:cs typeface="A-OTF Shin Maru Go Pro"/>
              </a:rPr>
              <a:t>正常</a:t>
            </a:r>
            <a:r>
              <a:rPr lang="ja-JP" altLang="en-US" sz="1744" dirty="0">
                <a:solidFill>
                  <a:srgbClr val="231F20"/>
                </a:solidFill>
                <a:latin typeface="HGMaruGothicMPRO" panose="020F0600000000000000" pitchFamily="34" charset="-128"/>
                <a:ea typeface="HGMaruGothicMPRO" panose="020F0600000000000000" pitchFamily="34" charset="-128"/>
                <a:cs typeface="A-OTF Shin Maru Go Pro"/>
              </a:rPr>
              <a:t>な</a:t>
            </a:r>
            <a:r>
              <a:rPr sz="1744" dirty="0">
                <a:solidFill>
                  <a:srgbClr val="231F20"/>
                </a:solidFill>
                <a:latin typeface="HGMaruGothicMPRO" panose="020F0600000000000000" pitchFamily="34" charset="-128"/>
                <a:ea typeface="HGMaruGothicMPRO" panose="020F0600000000000000" pitchFamily="34" charset="-128"/>
                <a:cs typeface="A-OTF Shin Maru Go Pro"/>
              </a:rPr>
              <a:t>認識、行為選択能力が著しく阻害され、あるいは自殺行為を思いとどまる精神的抑制力が著しく阻害され、自殺に至る場合があると考えられています。</a:t>
            </a:r>
            <a:endParaRPr sz="1744" dirty="0">
              <a:solidFill>
                <a:prstClr val="black"/>
              </a:solidFill>
              <a:latin typeface="HGMaruGothicMPRO" panose="020F0600000000000000" pitchFamily="34" charset="-128"/>
              <a:ea typeface="HGMaruGothicMPRO" panose="020F0600000000000000" pitchFamily="34" charset="-128"/>
              <a:cs typeface="A-OTF Shin Maru Go Pro"/>
            </a:endParaRPr>
          </a:p>
          <a:p>
            <a:pPr marL="59861" marR="104158" indent="16163" defTabSz="862005">
              <a:lnSpc>
                <a:spcPct val="139700"/>
              </a:lnSpc>
              <a:defRPr/>
            </a:pPr>
            <a:r>
              <a:rPr sz="1744" dirty="0">
                <a:solidFill>
                  <a:srgbClr val="231F20"/>
                </a:solidFill>
                <a:latin typeface="HGMaruGothicMPRO" panose="020F0600000000000000" pitchFamily="34" charset="-128"/>
                <a:ea typeface="HGMaruGothicMPRO" panose="020F0600000000000000" pitchFamily="34" charset="-128"/>
                <a:cs typeface="A-OTF Shin Maru Go Pro"/>
              </a:rPr>
              <a:t>　このような認識の下、過労死等防止対策推進法には過労死等の定義が以下のとおり規定されています。</a:t>
            </a:r>
            <a:endParaRPr sz="1744" dirty="0">
              <a:solidFill>
                <a:prstClr val="black"/>
              </a:solidFill>
              <a:latin typeface="HGMaruGothicMPRO" panose="020F0600000000000000" pitchFamily="34" charset="-128"/>
              <a:ea typeface="HGMaruGothicMPRO" panose="020F0600000000000000" pitchFamily="34" charset="-128"/>
              <a:cs typeface="A-OTF Shin Maru Go Pro"/>
            </a:endParaRPr>
          </a:p>
          <a:p>
            <a:pPr defTabSz="862005">
              <a:spcBef>
                <a:spcPts val="14"/>
              </a:spcBef>
              <a:defRPr/>
            </a:pPr>
            <a:endParaRPr sz="3252" dirty="0">
              <a:solidFill>
                <a:prstClr val="black"/>
              </a:solidFill>
              <a:latin typeface="HGMaruGothicMPRO" panose="020F0600000000000000" pitchFamily="34" charset="-128"/>
              <a:ea typeface="HGMaruGothicMPRO" panose="020F0600000000000000" pitchFamily="34" charset="-128"/>
              <a:cs typeface="Times New Roman"/>
            </a:endParaRPr>
          </a:p>
          <a:p>
            <a:pPr marL="11972" defTabSz="862005">
              <a:defRPr/>
            </a:pPr>
            <a:r>
              <a:rPr sz="1744" dirty="0">
                <a:solidFill>
                  <a:srgbClr val="231F20"/>
                </a:solidFill>
                <a:latin typeface="HGMaruGothicMPRO" panose="020F0600000000000000" pitchFamily="34" charset="-128"/>
                <a:ea typeface="HGMaruGothicMPRO" panose="020F0600000000000000" pitchFamily="34" charset="-128"/>
                <a:cs typeface="A-OTF Shin Maru Go Pro"/>
              </a:rPr>
              <a:t>・　業務における過重な負荷による脳血管疾患・心臓疾患を原因とする死亡</a:t>
            </a:r>
            <a:endParaRPr sz="1744" dirty="0">
              <a:solidFill>
                <a:prstClr val="black"/>
              </a:solidFill>
              <a:latin typeface="HGMaruGothicMPRO" panose="020F0600000000000000" pitchFamily="34" charset="-128"/>
              <a:ea typeface="HGMaruGothicMPRO" panose="020F0600000000000000" pitchFamily="34" charset="-128"/>
              <a:cs typeface="A-OTF Shin Maru Go Pro"/>
            </a:endParaRPr>
          </a:p>
          <a:p>
            <a:pPr marL="11972" defTabSz="862005">
              <a:spcBef>
                <a:spcPts val="830"/>
              </a:spcBef>
              <a:defRPr/>
            </a:pPr>
            <a:r>
              <a:rPr sz="1744" dirty="0">
                <a:solidFill>
                  <a:srgbClr val="231F20"/>
                </a:solidFill>
                <a:latin typeface="HGMaruGothicMPRO" panose="020F0600000000000000" pitchFamily="34" charset="-128"/>
                <a:ea typeface="HGMaruGothicMPRO" panose="020F0600000000000000" pitchFamily="34" charset="-128"/>
                <a:cs typeface="A-OTF Shin Maru Go Pro"/>
              </a:rPr>
              <a:t>・　業務における強い心理的負荷による精神障害を原因とする自殺による死亡</a:t>
            </a:r>
            <a:endParaRPr sz="1744" dirty="0">
              <a:solidFill>
                <a:prstClr val="black"/>
              </a:solidFill>
              <a:latin typeface="HGMaruGothicMPRO" panose="020F0600000000000000" pitchFamily="34" charset="-128"/>
              <a:ea typeface="HGMaruGothicMPRO" panose="020F0600000000000000" pitchFamily="34" charset="-128"/>
              <a:cs typeface="A-OTF Shin Maru Go Pro"/>
            </a:endParaRPr>
          </a:p>
          <a:p>
            <a:pPr marL="11972" defTabSz="862005">
              <a:spcBef>
                <a:spcPts val="830"/>
              </a:spcBef>
              <a:defRPr/>
            </a:pPr>
            <a:r>
              <a:rPr sz="1744" dirty="0">
                <a:solidFill>
                  <a:srgbClr val="231F20"/>
                </a:solidFill>
                <a:latin typeface="HGMaruGothicMPRO" panose="020F0600000000000000" pitchFamily="34" charset="-128"/>
                <a:ea typeface="HGMaruGothicMPRO" panose="020F0600000000000000" pitchFamily="34" charset="-128"/>
                <a:cs typeface="A-OTF Shin Maru Go Pro"/>
              </a:rPr>
              <a:t>・　死亡には至らないが、これらの脳血管疾患・心臓疾患、精神障害</a:t>
            </a:r>
            <a:endParaRPr sz="1744" dirty="0">
              <a:solidFill>
                <a:prstClr val="black"/>
              </a:solidFill>
              <a:latin typeface="HGMaruGothicMPRO" panose="020F0600000000000000" pitchFamily="34" charset="-128"/>
              <a:ea typeface="HGMaruGothicMPRO" panose="020F0600000000000000" pitchFamily="34" charset="-128"/>
              <a:cs typeface="A-OTF Shin Maru Go Pro"/>
            </a:endParaRPr>
          </a:p>
        </p:txBody>
      </p:sp>
      <p:sp>
        <p:nvSpPr>
          <p:cNvPr id="9"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defTabSz="862005">
              <a:spcBef>
                <a:spcPts val="108"/>
              </a:spcBef>
              <a:defRPr/>
            </a:pPr>
            <a:r>
              <a:rPr sz="1290" baseline="8888" dirty="0">
                <a:solidFill>
                  <a:srgbClr val="0070C0"/>
                </a:solidFill>
                <a:latin typeface="HGMaruGothicMPRO" panose="020F0600000000000000" pitchFamily="34" charset="-128"/>
                <a:ea typeface="HGMaruGothicMPRO" panose="020F0600000000000000" pitchFamily="34" charset="-128"/>
                <a:cs typeface="A-OTF Shin Maru Go Pro"/>
              </a:rPr>
              <a:t>▶</a:t>
            </a:r>
            <a:r>
              <a:rPr sz="1290" baseline="8888" dirty="0">
                <a:solidFill>
                  <a:prstClr val="black"/>
                </a:solidFill>
                <a:latin typeface="HGMaruGothicMPRO" panose="020F0600000000000000" pitchFamily="34" charset="-128"/>
                <a:ea typeface="HGMaruGothicMPRO" panose="020F0600000000000000" pitchFamily="34" charset="-128"/>
                <a:cs typeface="A-OTF Shin Maru Go Pro"/>
              </a:rPr>
              <a:t> </a:t>
            </a:r>
            <a:r>
              <a:rPr sz="1290" dirty="0">
                <a:solidFill>
                  <a:prstClr val="black"/>
                </a:solidFill>
                <a:latin typeface="HGMaruGothicMPRO" panose="020F0600000000000000" pitchFamily="34" charset="-128"/>
                <a:ea typeface="HGMaruGothicMPRO" panose="020F0600000000000000" pitchFamily="34" charset="-128"/>
                <a:cs typeface="A-OTF Shin Maru Go Pro"/>
              </a:rPr>
              <a:t>PPT</a:t>
            </a:r>
            <a:r>
              <a:rPr lang="en-US" sz="1290" dirty="0">
                <a:solidFill>
                  <a:prstClr val="black"/>
                </a:solidFill>
                <a:latin typeface="HGMaruGothicMPRO" panose="020F0600000000000000" pitchFamily="34" charset="-128"/>
                <a:ea typeface="HGMaruGothicMPRO" panose="020F0600000000000000" pitchFamily="34" charset="-128"/>
                <a:cs typeface="A-OTF Shin Maru Go Pro"/>
              </a:rPr>
              <a:t>6-8</a:t>
            </a:r>
            <a:endParaRPr sz="1290" dirty="0">
              <a:solidFill>
                <a:prstClr val="black"/>
              </a:solidFill>
              <a:latin typeface="HGMaruGothicMPRO" panose="020F0600000000000000" pitchFamily="34" charset="-128"/>
              <a:ea typeface="HGMaruGothicMPRO" panose="020F0600000000000000" pitchFamily="34" charset="-128"/>
              <a:cs typeface="A-OTF Shin Maru Go Pro"/>
            </a:endParaRPr>
          </a:p>
        </p:txBody>
      </p:sp>
      <p:sp>
        <p:nvSpPr>
          <p:cNvPr id="10" name="テキスト ボックス 9"/>
          <p:cNvSpPr txBox="1"/>
          <p:nvPr/>
        </p:nvSpPr>
        <p:spPr>
          <a:xfrm>
            <a:off x="9444957" y="401298"/>
            <a:ext cx="689612" cy="266355"/>
          </a:xfrm>
          <a:prstGeom prst="rect">
            <a:avLst/>
          </a:prstGeom>
          <a:noFill/>
        </p:spPr>
        <p:txBody>
          <a:bodyPr wrap="none" rtlCol="0">
            <a:spAutoFit/>
          </a:bodyPr>
          <a:lstStyle/>
          <a:p>
            <a:pPr defTabSz="862005">
              <a:defRPr/>
            </a:pPr>
            <a:r>
              <a:rPr lang="ja-JP" altLang="en-US" sz="1131" dirty="0">
                <a:solidFill>
                  <a:srgbClr val="1B93C9"/>
                </a:solidFill>
                <a:latin typeface="ＭＳ ゴシック" pitchFamily="49" charset="-128"/>
                <a:ea typeface="ＭＳ ゴシック" pitchFamily="49" charset="-128"/>
              </a:rPr>
              <a:t> ★★★</a:t>
            </a:r>
          </a:p>
        </p:txBody>
      </p:sp>
    </p:spTree>
    <p:extLst>
      <p:ext uri="{BB962C8B-B14F-4D97-AF65-F5344CB8AC3E}">
        <p14:creationId xmlns:p14="http://schemas.microsoft.com/office/powerpoint/2010/main" val="2274201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74222831-B595-E244-8943-620A71E3B7E2}"/>
              </a:ext>
            </a:extLst>
          </p:cNvPr>
          <p:cNvSpPr/>
          <p:nvPr/>
        </p:nvSpPr>
        <p:spPr>
          <a:xfrm>
            <a:off x="594847" y="810526"/>
            <a:ext cx="9502879" cy="594416"/>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pPr defTabSz="862005">
              <a:defRPr/>
            </a:pPr>
            <a:endParaRPr sz="1697" dirty="0">
              <a:solidFill>
                <a:prstClr val="black"/>
              </a:solidFill>
              <a:latin typeface="HGMaruGothicMPRO" panose="020F0600000000000000" pitchFamily="34" charset="-128"/>
              <a:ea typeface="HGMaruGothicMPRO" panose="020F0600000000000000" pitchFamily="34" charset="-128"/>
            </a:endParaRPr>
          </a:p>
        </p:txBody>
      </p:sp>
      <p:sp>
        <p:nvSpPr>
          <p:cNvPr id="4" name="object 4">
            <a:extLst>
              <a:ext uri="{FF2B5EF4-FFF2-40B4-BE49-F238E27FC236}">
                <a16:creationId xmlns:a16="http://schemas.microsoft.com/office/drawing/2014/main" id="{AC70284C-33DE-5E4B-A7D1-2268CE11C76F}"/>
              </a:ext>
            </a:extLst>
          </p:cNvPr>
          <p:cNvSpPr txBox="1">
            <a:spLocks/>
          </p:cNvSpPr>
          <p:nvPr/>
        </p:nvSpPr>
        <p:spPr>
          <a:xfrm>
            <a:off x="858944" y="929809"/>
            <a:ext cx="8957459" cy="334906"/>
          </a:xfrm>
          <a:prstGeom prst="rect">
            <a:avLst/>
          </a:prstGeom>
        </p:spPr>
        <p:txBody>
          <a:bodyPr vert="horz" wrap="square" lIns="0" tIns="1556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972" defTabSz="950188">
              <a:lnSpc>
                <a:spcPct val="100000"/>
              </a:lnSpc>
              <a:spcBef>
                <a:spcPts val="123"/>
              </a:spcBef>
              <a:defRPr/>
            </a:pP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若者の過労死</a:t>
            </a:r>
            <a:r>
              <a:rPr lang="ja-JP" altLang="en-US" sz="2074" b="1" dirty="0">
                <a:solidFill>
                  <a:schemeClr val="bg1"/>
                </a:solidFill>
                <a:latin typeface="HGMaruGothicMPRO" panose="020F0600000000000000" pitchFamily="34" charset="-128"/>
                <a:ea typeface="HGMaruGothicMPRO" panose="020F0600000000000000" pitchFamily="34" charset="-128"/>
                <a:cs typeface="ShinMGoPro-DeBold"/>
              </a:rPr>
              <a:t>等</a:t>
            </a:r>
            <a:r>
              <a:rPr lang="ja-JP" altLang="en-US" sz="2074" b="1" dirty="0">
                <a:solidFill>
                  <a:srgbClr val="FFFFFF"/>
                </a:solidFill>
                <a:latin typeface="HGMaruGothicMPRO" panose="020F0600000000000000" pitchFamily="34" charset="-128"/>
                <a:ea typeface="HGMaruGothicMPRO" panose="020F0600000000000000" pitchFamily="34" charset="-128"/>
                <a:cs typeface="ShinMGoPro-DeBold"/>
              </a:rPr>
              <a:t>事例　ケース１</a:t>
            </a:r>
            <a:r>
              <a:rPr lang="en-US" altLang="ja-JP" sz="1744"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1744" b="1" dirty="0">
                <a:solidFill>
                  <a:srgbClr val="FFFFFF"/>
                </a:solidFill>
                <a:latin typeface="HGMaruGothicMPRO" panose="020F0600000000000000" pitchFamily="34" charset="-128"/>
                <a:ea typeface="HGMaruGothicMPRO" panose="020F0600000000000000" pitchFamily="34" charset="-128"/>
                <a:cs typeface="ShinMGoPro-DeBold"/>
              </a:rPr>
              <a:t>脳血管疾患・心臓疾患を原因とする死亡</a:t>
            </a:r>
            <a:r>
              <a:rPr lang="en-US" altLang="ja-JP" sz="1744" b="1" dirty="0">
                <a:solidFill>
                  <a:srgbClr val="FFFFFF"/>
                </a:solidFill>
                <a:latin typeface="HGMaruGothicMPRO" panose="020F0600000000000000" pitchFamily="34" charset="-128"/>
                <a:ea typeface="HGMaruGothicMPRO" panose="020F0600000000000000" pitchFamily="34" charset="-128"/>
                <a:cs typeface="ShinMGoPro-DeBold"/>
              </a:rPr>
              <a:t>)</a:t>
            </a:r>
            <a:endParaRPr lang="ja-JP" altLang="en-US" sz="1744" dirty="0">
              <a:solidFill>
                <a:prstClr val="black"/>
              </a:solidFill>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09C375B4-B5FF-F947-8048-EF195334E572}"/>
              </a:ext>
            </a:extLst>
          </p:cNvPr>
          <p:cNvSpPr txBox="1"/>
          <p:nvPr/>
        </p:nvSpPr>
        <p:spPr>
          <a:xfrm>
            <a:off x="761282" y="1670079"/>
            <a:ext cx="9107547" cy="3853339"/>
          </a:xfrm>
          <a:prstGeom prst="rect">
            <a:avLst/>
          </a:prstGeom>
        </p:spPr>
        <p:txBody>
          <a:bodyPr vert="horz" wrap="square" lIns="0" tIns="125707" rIns="0" bIns="0" rtlCol="0">
            <a:spAutoFit/>
          </a:bodyPr>
          <a:lstStyle/>
          <a:p>
            <a:pPr marL="130498" defTabSz="862005">
              <a:spcBef>
                <a:spcPts val="990"/>
              </a:spcBef>
              <a:defRPr/>
            </a:pPr>
            <a:r>
              <a:rPr sz="1838" b="1" dirty="0">
                <a:solidFill>
                  <a:srgbClr val="231F20"/>
                </a:solidFill>
                <a:latin typeface="HGMaruGothicMPRO" panose="020F0600000000000000" pitchFamily="34" charset="-128"/>
                <a:ea typeface="HGMaruGothicMPRO" panose="020F0600000000000000" pitchFamily="34" charset="-128"/>
                <a:cs typeface="ShinMGoPro-DeBold"/>
              </a:rPr>
              <a:t>○　ケース１</a:t>
            </a:r>
            <a:r>
              <a:rPr lang="en-US" sz="1838" b="1" dirty="0">
                <a:solidFill>
                  <a:srgbClr val="231F20"/>
                </a:solidFill>
                <a:latin typeface="HGMaruGothicMPRO" panose="020F0600000000000000" pitchFamily="34" charset="-128"/>
                <a:ea typeface="HGMaruGothicMPRO" panose="020F0600000000000000" pitchFamily="34" charset="-128"/>
                <a:cs typeface="ShinMGoPro-DeBold"/>
              </a:rPr>
              <a:t>(</a:t>
            </a:r>
            <a:r>
              <a:rPr sz="1838" b="1" dirty="0">
                <a:solidFill>
                  <a:srgbClr val="231F20"/>
                </a:solidFill>
                <a:latin typeface="HGMaruGothicMPRO" panose="020F0600000000000000" pitchFamily="34" charset="-128"/>
                <a:ea typeface="HGMaruGothicMPRO" panose="020F0600000000000000" pitchFamily="34" charset="-128"/>
                <a:cs typeface="ShinMGoPro-DeBold"/>
              </a:rPr>
              <a:t>心筋梗塞</a:t>
            </a:r>
            <a:r>
              <a:rPr lang="en-US" sz="1838" b="1" dirty="0">
                <a:solidFill>
                  <a:srgbClr val="231F20"/>
                </a:solidFill>
                <a:latin typeface="HGMaruGothicMPRO" panose="020F0600000000000000" pitchFamily="34" charset="-128"/>
                <a:ea typeface="HGMaruGothicMPRO" panose="020F0600000000000000" pitchFamily="34" charset="-128"/>
                <a:cs typeface="ShinMGoPro-DeBold"/>
              </a:rPr>
              <a:t>)</a:t>
            </a:r>
            <a:endParaRPr sz="1838" dirty="0">
              <a:solidFill>
                <a:prstClr val="black"/>
              </a:solidFill>
              <a:latin typeface="HGMaruGothicMPRO" panose="020F0600000000000000" pitchFamily="34" charset="-128"/>
              <a:ea typeface="HGMaruGothicMPRO" panose="020F0600000000000000" pitchFamily="34" charset="-128"/>
              <a:cs typeface="ShinMGoPro-DeBold"/>
            </a:endParaRPr>
          </a:p>
          <a:p>
            <a:pPr marL="130498" marR="7183" defTabSz="862005">
              <a:lnSpc>
                <a:spcPts val="3035"/>
              </a:lnSpc>
              <a:spcBef>
                <a:spcPts val="137"/>
              </a:spcBef>
              <a:defRPr/>
            </a:pPr>
            <a:r>
              <a:rPr sz="1744" dirty="0">
                <a:solidFill>
                  <a:srgbClr val="231F20"/>
                </a:solidFill>
                <a:latin typeface="HGMaruGothicMPRO" panose="020F0600000000000000" pitchFamily="34" charset="-128"/>
                <a:ea typeface="HGMaruGothicMPRO" panose="020F0600000000000000" pitchFamily="34" charset="-128"/>
                <a:cs typeface="A-OTF Shin Maru Go Pro"/>
              </a:rPr>
              <a:t>　労働者Aさん</a:t>
            </a:r>
            <a:r>
              <a:rPr lang="en-US" sz="1744" dirty="0">
                <a:solidFill>
                  <a:srgbClr val="231F20"/>
                </a:solidFill>
                <a:latin typeface="HGMaruGothicMPRO" panose="020F0600000000000000" pitchFamily="34" charset="-128"/>
                <a:ea typeface="HGMaruGothicMPRO" panose="020F0600000000000000" pitchFamily="34" charset="-128"/>
                <a:cs typeface="A-OTF Shin Maru Go Pro"/>
              </a:rPr>
              <a:t>(</a:t>
            </a:r>
            <a:r>
              <a:rPr sz="1744" dirty="0">
                <a:solidFill>
                  <a:srgbClr val="231F20"/>
                </a:solidFill>
                <a:latin typeface="HGMaruGothicMPRO" panose="020F0600000000000000" pitchFamily="34" charset="-128"/>
                <a:ea typeface="HGMaruGothicMPRO" panose="020F0600000000000000" pitchFamily="34" charset="-128"/>
                <a:cs typeface="A-OTF Shin Maru Go Pro"/>
              </a:rPr>
              <a:t>20代</a:t>
            </a:r>
            <a:r>
              <a:rPr lang="en-US" sz="1744" dirty="0">
                <a:solidFill>
                  <a:srgbClr val="231F20"/>
                </a:solidFill>
                <a:latin typeface="HGMaruGothicMPRO" panose="020F0600000000000000" pitchFamily="34" charset="-128"/>
                <a:ea typeface="HGMaruGothicMPRO" panose="020F0600000000000000" pitchFamily="34" charset="-128"/>
                <a:cs typeface="A-OTF Shin Maru Go Pro"/>
              </a:rPr>
              <a:t>)</a:t>
            </a:r>
            <a:r>
              <a:rPr sz="1744" dirty="0">
                <a:solidFill>
                  <a:srgbClr val="231F20"/>
                </a:solidFill>
                <a:latin typeface="HGMaruGothicMPRO" panose="020F0600000000000000" pitchFamily="34" charset="-128"/>
                <a:ea typeface="HGMaruGothicMPRO" panose="020F0600000000000000" pitchFamily="34" charset="-128"/>
                <a:cs typeface="A-OTF Shin Maru Go Pro"/>
              </a:rPr>
              <a:t>は11月下旬の朝方、自宅の寝室で亡くなっているのを家族に発見された。発見された日の前夜に心筋梗塞を発症したことが原因で死亡したと推定された。</a:t>
            </a:r>
            <a:endParaRPr sz="1744" dirty="0">
              <a:solidFill>
                <a:prstClr val="black"/>
              </a:solidFill>
              <a:latin typeface="HGMaruGothicMPRO" panose="020F0600000000000000" pitchFamily="34" charset="-128"/>
              <a:ea typeface="HGMaruGothicMPRO" panose="020F0600000000000000" pitchFamily="34" charset="-128"/>
              <a:cs typeface="A-OTF Shin Maru Go Pro"/>
            </a:endParaRPr>
          </a:p>
          <a:p>
            <a:pPr defTabSz="862005">
              <a:spcBef>
                <a:spcPts val="5"/>
              </a:spcBef>
              <a:defRPr/>
            </a:pPr>
            <a:endParaRPr sz="3252" dirty="0">
              <a:solidFill>
                <a:prstClr val="black"/>
              </a:solidFill>
              <a:latin typeface="HGMaruGothicMPRO" panose="020F0600000000000000" pitchFamily="34" charset="-128"/>
              <a:ea typeface="HGMaruGothicMPRO" panose="020F0600000000000000" pitchFamily="34" charset="-128"/>
              <a:cs typeface="Times New Roman"/>
            </a:endParaRPr>
          </a:p>
          <a:p>
            <a:pPr marL="11972" defTabSz="862005">
              <a:defRPr/>
            </a:pPr>
            <a:r>
              <a:rPr sz="1838" b="1" dirty="0">
                <a:solidFill>
                  <a:srgbClr val="231F20"/>
                </a:solidFill>
                <a:latin typeface="HGMaruGothicMPRO" panose="020F0600000000000000" pitchFamily="34" charset="-128"/>
                <a:ea typeface="HGMaruGothicMPRO" panose="020F0600000000000000" pitchFamily="34" charset="-128"/>
                <a:cs typeface="ShinMGoPro-DeBold"/>
              </a:rPr>
              <a:t>【就労の状況】</a:t>
            </a:r>
            <a:endParaRPr sz="1838" dirty="0">
              <a:solidFill>
                <a:prstClr val="black"/>
              </a:solidFill>
              <a:latin typeface="HGMaruGothicMPRO" panose="020F0600000000000000" pitchFamily="34" charset="-128"/>
              <a:ea typeface="HGMaruGothicMPRO" panose="020F0600000000000000" pitchFamily="34" charset="-128"/>
              <a:cs typeface="ShinMGoPro-DeBold"/>
            </a:endParaRPr>
          </a:p>
          <a:p>
            <a:pPr marL="128104" marR="4789" indent="1796" defTabSz="862005">
              <a:lnSpc>
                <a:spcPts val="3035"/>
              </a:lnSpc>
              <a:spcBef>
                <a:spcPts val="141"/>
              </a:spcBef>
              <a:defRPr/>
            </a:pPr>
            <a:r>
              <a:rPr sz="1744" dirty="0">
                <a:solidFill>
                  <a:srgbClr val="231F20"/>
                </a:solidFill>
                <a:latin typeface="HGMaruGothicMPRO" panose="020F0600000000000000" pitchFamily="34" charset="-128"/>
                <a:ea typeface="HGMaruGothicMPRO" panose="020F0600000000000000" pitchFamily="34" charset="-128"/>
                <a:cs typeface="A-OTF Shin Maru Go Pro"/>
              </a:rPr>
              <a:t>　労働者Aさんは、食品販売会社に中途入社し、営業業務に従事していた。担当する地区が遠隔地であったため出張が多いこともあり、入社直後から１か月当たり90～100</a:t>
            </a:r>
            <a:r>
              <a:rPr sz="1744" dirty="0">
                <a:latin typeface="HGMaruGothicMPRO" panose="020F0600000000000000" pitchFamily="34" charset="-128"/>
                <a:ea typeface="HGMaruGothicMPRO" panose="020F0600000000000000" pitchFamily="34" charset="-128"/>
                <a:cs typeface="A-OTF Shin Maru Go Pro"/>
              </a:rPr>
              <a:t>時間の時間外労働が続き、心筋梗塞発症１か月前の時間外労働時間は140時間に及んでいた。</a:t>
            </a:r>
          </a:p>
          <a:p>
            <a:pPr marL="130498" marR="8381" defTabSz="862005">
              <a:lnSpc>
                <a:spcPts val="3035"/>
              </a:lnSpc>
              <a:spcBef>
                <a:spcPts val="9"/>
              </a:spcBef>
              <a:defRPr/>
            </a:pPr>
            <a:r>
              <a:rPr lang="en-US" sz="1744" dirty="0">
                <a:latin typeface="HGMaruGothicMPRO" panose="020F0600000000000000" pitchFamily="34" charset="-128"/>
                <a:ea typeface="HGMaruGothicMPRO" panose="020F0600000000000000" pitchFamily="34" charset="-128"/>
                <a:cs typeface="A-OTF Shin Maru Go Pro"/>
              </a:rPr>
              <a:t>  </a:t>
            </a:r>
            <a:r>
              <a:rPr sz="1744" dirty="0">
                <a:latin typeface="HGMaruGothicMPRO" panose="020F0600000000000000" pitchFamily="34" charset="-128"/>
                <a:ea typeface="HGMaruGothicMPRO" panose="020F0600000000000000" pitchFamily="34" charset="-128"/>
                <a:cs typeface="A-OTF Shin Maru Go Pro"/>
              </a:rPr>
              <a:t>会社では毎年１回の健康診断</a:t>
            </a:r>
            <a:r>
              <a:rPr lang="ja-JP" altLang="en-US" sz="1744" dirty="0">
                <a:latin typeface="HGMaruGothicMPRO" panose="020F0600000000000000" pitchFamily="34" charset="-128"/>
                <a:ea typeface="HGMaruGothicMPRO" panose="020F0600000000000000" pitchFamily="34" charset="-128"/>
                <a:cs typeface="A-OTF Shin Maru Go Pro"/>
              </a:rPr>
              <a:t>を</a:t>
            </a:r>
            <a:r>
              <a:rPr sz="1744" dirty="0" err="1">
                <a:latin typeface="HGMaruGothicMPRO" panose="020F0600000000000000" pitchFamily="34" charset="-128"/>
                <a:ea typeface="HGMaruGothicMPRO" panose="020F0600000000000000" pitchFamily="34" charset="-128"/>
                <a:cs typeface="A-OTF Shin Maru Go Pro"/>
              </a:rPr>
              <a:t>実施</a:t>
            </a:r>
            <a:r>
              <a:rPr lang="ja-JP" altLang="en-US" sz="1744" dirty="0">
                <a:latin typeface="HGMaruGothicMPRO" panose="020F0600000000000000" pitchFamily="34" charset="-128"/>
                <a:ea typeface="HGMaruGothicMPRO" panose="020F0600000000000000" pitchFamily="34" charset="-128"/>
                <a:cs typeface="A-OTF Shin Maru Go Pro"/>
              </a:rPr>
              <a:t>し</a:t>
            </a:r>
            <a:r>
              <a:rPr sz="1744" dirty="0" err="1">
                <a:latin typeface="HGMaruGothicMPRO" panose="020F0600000000000000" pitchFamily="34" charset="-128"/>
                <a:ea typeface="HGMaruGothicMPRO" panose="020F0600000000000000" pitchFamily="34" charset="-128"/>
                <a:cs typeface="A-OTF Shin Maru Go Pro"/>
              </a:rPr>
              <a:t>ていたが、高血圧などの異常所見は認められて</a:t>
            </a:r>
            <a:r>
              <a:rPr lang="ja-JP" altLang="en-US" sz="1744" dirty="0">
                <a:latin typeface="HGMaruGothicMPRO" panose="020F0600000000000000" pitchFamily="34" charset="-128"/>
                <a:ea typeface="HGMaruGothicMPRO" panose="020F0600000000000000" pitchFamily="34" charset="-128"/>
                <a:cs typeface="A-OTF Shin Maru Go Pro"/>
              </a:rPr>
              <a:t>おらず、喫煙習慣等も</a:t>
            </a:r>
            <a:r>
              <a:rPr sz="1744" dirty="0" err="1">
                <a:latin typeface="HGMaruGothicMPRO" panose="020F0600000000000000" pitchFamily="34" charset="-128"/>
                <a:ea typeface="HGMaruGothicMPRO" panose="020F0600000000000000" pitchFamily="34" charset="-128"/>
                <a:cs typeface="A-OTF Shin Maru Go Pro"/>
              </a:rPr>
              <a:t>なかった</a:t>
            </a:r>
            <a:r>
              <a:rPr sz="1744" dirty="0">
                <a:latin typeface="HGMaruGothicMPRO" panose="020F0600000000000000" pitchFamily="34" charset="-128"/>
                <a:ea typeface="HGMaruGothicMPRO" panose="020F0600000000000000" pitchFamily="34" charset="-128"/>
                <a:cs typeface="A-OTF Shin Maru Go Pro"/>
              </a:rPr>
              <a:t>。</a:t>
            </a:r>
          </a:p>
        </p:txBody>
      </p:sp>
      <p:sp>
        <p:nvSpPr>
          <p:cNvPr id="8" name="object 4">
            <a:extLst>
              <a:ext uri="{FF2B5EF4-FFF2-40B4-BE49-F238E27FC236}">
                <a16:creationId xmlns:a16="http://schemas.microsoft.com/office/drawing/2014/main" id="{94DDF144-212B-394A-B960-501165CF0E00}"/>
              </a:ext>
            </a:extLst>
          </p:cNvPr>
          <p:cNvSpPr txBox="1"/>
          <p:nvPr/>
        </p:nvSpPr>
        <p:spPr>
          <a:xfrm>
            <a:off x="8613662" y="401912"/>
            <a:ext cx="998068" cy="212474"/>
          </a:xfrm>
          <a:prstGeom prst="rect">
            <a:avLst/>
          </a:prstGeom>
        </p:spPr>
        <p:txBody>
          <a:bodyPr vert="horz" wrap="square" lIns="0" tIns="13823" rIns="0" bIns="0" rtlCol="0">
            <a:spAutoFit/>
          </a:bodyPr>
          <a:lstStyle/>
          <a:p>
            <a:pPr marL="10239" defTabSz="862005">
              <a:spcBef>
                <a:spcPts val="108"/>
              </a:spcBef>
              <a:defRPr/>
            </a:pPr>
            <a:r>
              <a:rPr sz="1290" baseline="8888" dirty="0">
                <a:solidFill>
                  <a:srgbClr val="0070C0"/>
                </a:solidFill>
                <a:latin typeface="HGMaruGothicMPRO" panose="020F0600000000000000" pitchFamily="34" charset="-128"/>
                <a:ea typeface="HGMaruGothicMPRO" panose="020F0600000000000000" pitchFamily="34" charset="-128"/>
                <a:cs typeface="A-OTF Shin Maru Go Pro"/>
              </a:rPr>
              <a:t>▶</a:t>
            </a:r>
            <a:r>
              <a:rPr sz="1290" baseline="8888" dirty="0">
                <a:solidFill>
                  <a:prstClr val="black"/>
                </a:solidFill>
                <a:latin typeface="HGMaruGothicMPRO" panose="020F0600000000000000" pitchFamily="34" charset="-128"/>
                <a:ea typeface="HGMaruGothicMPRO" panose="020F0600000000000000" pitchFamily="34" charset="-128"/>
                <a:cs typeface="A-OTF Shin Maru Go Pro"/>
              </a:rPr>
              <a:t> </a:t>
            </a:r>
            <a:r>
              <a:rPr sz="1290" dirty="0">
                <a:solidFill>
                  <a:prstClr val="black"/>
                </a:solidFill>
                <a:latin typeface="HGMaruGothicMPRO" panose="020F0600000000000000" pitchFamily="34" charset="-128"/>
                <a:ea typeface="HGMaruGothicMPRO" panose="020F0600000000000000" pitchFamily="34" charset="-128"/>
                <a:cs typeface="A-OTF Shin Maru Go Pro"/>
              </a:rPr>
              <a:t>PPT</a:t>
            </a:r>
            <a:r>
              <a:rPr lang="en-US" sz="1290" dirty="0">
                <a:solidFill>
                  <a:prstClr val="black"/>
                </a:solidFill>
                <a:latin typeface="HGMaruGothicMPRO" panose="020F0600000000000000" pitchFamily="34" charset="-128"/>
                <a:ea typeface="HGMaruGothicMPRO" panose="020F0600000000000000" pitchFamily="34" charset="-128"/>
                <a:cs typeface="A-OTF Shin Maru Go Pro"/>
              </a:rPr>
              <a:t>6-9</a:t>
            </a:r>
            <a:endParaRPr sz="1290" dirty="0">
              <a:solidFill>
                <a:prstClr val="black"/>
              </a:solidFill>
              <a:latin typeface="HGMaruGothicMPRO" panose="020F0600000000000000" pitchFamily="34" charset="-128"/>
              <a:ea typeface="HGMaruGothicMPRO" panose="020F0600000000000000" pitchFamily="34" charset="-128"/>
              <a:cs typeface="A-OTF Shin Maru Go Pro"/>
            </a:endParaRPr>
          </a:p>
        </p:txBody>
      </p:sp>
      <p:sp>
        <p:nvSpPr>
          <p:cNvPr id="9" name="テキスト ボックス 8"/>
          <p:cNvSpPr txBox="1"/>
          <p:nvPr/>
        </p:nvSpPr>
        <p:spPr>
          <a:xfrm>
            <a:off x="9516791" y="401298"/>
            <a:ext cx="617477" cy="266355"/>
          </a:xfrm>
          <a:prstGeom prst="rect">
            <a:avLst/>
          </a:prstGeom>
          <a:noFill/>
        </p:spPr>
        <p:txBody>
          <a:bodyPr wrap="none" rtlCol="0">
            <a:spAutoFit/>
          </a:bodyPr>
          <a:lstStyle/>
          <a:p>
            <a:pPr defTabSz="862005">
              <a:defRPr/>
            </a:pPr>
            <a:r>
              <a:rPr lang="ja-JP" altLang="en-US" sz="1131" dirty="0">
                <a:solidFill>
                  <a:srgbClr val="1B93C9"/>
                </a:solidFill>
                <a:latin typeface="ＭＳ ゴシック" pitchFamily="49" charset="-128"/>
                <a:ea typeface="ＭＳ ゴシック" pitchFamily="49" charset="-128"/>
              </a:rPr>
              <a:t>  ★★</a:t>
            </a:r>
          </a:p>
        </p:txBody>
      </p:sp>
    </p:spTree>
    <p:extLst>
      <p:ext uri="{BB962C8B-B14F-4D97-AF65-F5344CB8AC3E}">
        <p14:creationId xmlns:p14="http://schemas.microsoft.com/office/powerpoint/2010/main" val="138252927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2" id="{2CF11F17-5EF8-8C4E-BE60-0441C4EE8A8F}" vid="{40F119C6-2F95-494B-B004-4367EFEC875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明朝"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テーマ</Template>
  <TotalTime>3840</TotalTime>
  <Words>5441</Words>
  <Application>Microsoft Office PowerPoint</Application>
  <PresentationFormat>ユーザー設定</PresentationFormat>
  <Paragraphs>631</Paragraphs>
  <Slides>40</Slides>
  <Notes>6</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40</vt:i4>
      </vt:variant>
    </vt:vector>
  </HeadingPairs>
  <TitlesOfParts>
    <vt:vector size="56" baseType="lpstr">
      <vt:lpstr>BIZ UDPゴシック</vt:lpstr>
      <vt:lpstr>HGPｺﾞｼｯｸE</vt:lpstr>
      <vt:lpstr>HG丸ｺﾞｼｯｸM-PRO</vt:lpstr>
      <vt:lpstr>HG丸ｺﾞｼｯｸM-PRO</vt:lpstr>
      <vt:lpstr>Hiragino Maru Gothic Pro W4</vt:lpstr>
      <vt:lpstr>Hiragino Sans W4</vt:lpstr>
      <vt:lpstr>Meiryo UI</vt:lpstr>
      <vt:lpstr>ＭＳ Ｐゴシック</vt:lpstr>
      <vt:lpstr>ＭＳ ゴシック</vt:lpstr>
      <vt:lpstr>游ゴシック</vt:lpstr>
      <vt:lpstr>Arial</vt:lpstr>
      <vt:lpstr>Calibri</vt:lpstr>
      <vt:lpstr>Consolas</vt:lpstr>
      <vt:lpstr>Verdana</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北川 雄也</dc:creator>
  <cp:lastModifiedBy>新井 民木</cp:lastModifiedBy>
  <cp:revision>579</cp:revision>
  <cp:lastPrinted>2022-09-16T01:45:47Z</cp:lastPrinted>
  <dcterms:created xsi:type="dcterms:W3CDTF">2018-04-13T04:07:43Z</dcterms:created>
  <dcterms:modified xsi:type="dcterms:W3CDTF">2023-11-20T11:58:19Z</dcterms:modified>
</cp:coreProperties>
</file>