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1" r:id="rId2"/>
  </p:sldMasterIdLst>
  <p:notesMasterIdLst>
    <p:notesMasterId r:id="rId42"/>
  </p:notesMasterIdLst>
  <p:handoutMasterIdLst>
    <p:handoutMasterId r:id="rId43"/>
  </p:handoutMasterIdLst>
  <p:sldIdLst>
    <p:sldId id="423" r:id="rId3"/>
    <p:sldId id="424" r:id="rId4"/>
    <p:sldId id="425" r:id="rId5"/>
    <p:sldId id="426"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521" r:id="rId20"/>
    <p:sldId id="522" r:id="rId21"/>
    <p:sldId id="442" r:id="rId22"/>
    <p:sldId id="443" r:id="rId23"/>
    <p:sldId id="738" r:id="rId24"/>
    <p:sldId id="739"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C9"/>
    <a:srgbClr val="FFFDE8"/>
    <a:srgbClr val="939598"/>
    <a:srgbClr val="EEDDFF"/>
    <a:srgbClr val="DDFFDD"/>
    <a:srgbClr val="00AEEF"/>
    <a:srgbClr val="FEF6F0"/>
    <a:srgbClr val="CCECFF"/>
    <a:srgbClr val="2199C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varScale="1">
        <p:scale>
          <a:sx n="68" d="100"/>
          <a:sy n="68" d="100"/>
        </p:scale>
        <p:origin x="129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1B2B0E1-158E-4925-BCBB-49C555021055}" type="datetimeFigureOut">
              <a:rPr kumimoji="1" lang="ja-JP" altLang="en-US" smtClean="0"/>
              <a:pPr/>
              <a:t>2023/1/10</a:t>
            </a:fld>
            <a:endParaRPr kumimoji="1"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4FFCC4C-C9D4-4C28-BD47-677C90E805E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4C625C0-0954-4004-9935-492A217DE113}" type="datetimeFigureOut">
              <a:rPr kumimoji="1" lang="ja-JP" altLang="en-US" smtClean="0"/>
              <a:t>2023/1/10</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B91F62-31F4-4820-97D1-FE40554142FC}" type="slidenum">
              <a:rPr kumimoji="1" lang="ja-JP" altLang="en-US" smtClean="0"/>
              <a:t>‹#›</a:t>
            </a:fld>
            <a:endParaRPr kumimoji="1" lang="ja-JP" altLang="en-US"/>
          </a:p>
        </p:txBody>
      </p:sp>
    </p:spTree>
    <p:extLst>
      <p:ext uri="{BB962C8B-B14F-4D97-AF65-F5344CB8AC3E}">
        <p14:creationId xmlns:p14="http://schemas.microsoft.com/office/powerpoint/2010/main" val="23063986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a:t>
            </a:r>
            <a:r>
              <a:rPr kumimoji="1" lang="en-US" altLang="ja-JP" dirty="0"/>
              <a:t>184,185</a:t>
            </a:r>
            <a:r>
              <a:rPr kumimoji="1" lang="ja-JP" altLang="en-US" dirty="0"/>
              <a:t>の間に挿入</a:t>
            </a:r>
          </a:p>
        </p:txBody>
      </p:sp>
    </p:spTree>
    <p:extLst>
      <p:ext uri="{BB962C8B-B14F-4D97-AF65-F5344CB8AC3E}">
        <p14:creationId xmlns:p14="http://schemas.microsoft.com/office/powerpoint/2010/main" val="365059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a:t>
            </a:r>
            <a:r>
              <a:rPr kumimoji="1" lang="en-US" altLang="ja-JP" dirty="0"/>
              <a:t>184,185</a:t>
            </a:r>
            <a:r>
              <a:rPr kumimoji="1" lang="ja-JP" altLang="en-US" dirty="0"/>
              <a:t>の間に挿入</a:t>
            </a:r>
          </a:p>
        </p:txBody>
      </p:sp>
    </p:spTree>
    <p:extLst>
      <p:ext uri="{BB962C8B-B14F-4D97-AF65-F5344CB8AC3E}">
        <p14:creationId xmlns:p14="http://schemas.microsoft.com/office/powerpoint/2010/main" val="207953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45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3044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32617"/>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149308"/>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03482F3E-72A8-664A-98A0-F971A8E30CF2}"/>
              </a:ext>
            </a:extLst>
          </p:cNvPr>
          <p:cNvSpPr/>
          <p:nvPr/>
        </p:nvSpPr>
        <p:spPr>
          <a:xfrm>
            <a:off x="260642" y="27722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角丸四角形 4"/>
          <p:cNvSpPr/>
          <p:nvPr/>
        </p:nvSpPr>
        <p:spPr>
          <a:xfrm>
            <a:off x="249793" y="2291019"/>
            <a:ext cx="8647200" cy="4320641"/>
          </a:xfrm>
          <a:prstGeom prst="roundRect">
            <a:avLst>
              <a:gd name="adj" fmla="val 3818"/>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2" name="角丸四角形 1"/>
          <p:cNvSpPr/>
          <p:nvPr/>
        </p:nvSpPr>
        <p:spPr>
          <a:xfrm>
            <a:off x="249793" y="1177633"/>
            <a:ext cx="8647200" cy="792000"/>
          </a:xfrm>
          <a:prstGeom prst="roundRect">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49794" y="2161672"/>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9" name="テキスト ボックス 8"/>
          <p:cNvSpPr txBox="1"/>
          <p:nvPr/>
        </p:nvSpPr>
        <p:spPr>
          <a:xfrm>
            <a:off x="283587" y="2137557"/>
            <a:ext cx="1458632"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10" name="角丸四角形 9"/>
          <p:cNvSpPr/>
          <p:nvPr/>
        </p:nvSpPr>
        <p:spPr>
          <a:xfrm>
            <a:off x="249794" y="958112"/>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11" name="テキスト ボックス 10"/>
          <p:cNvSpPr txBox="1"/>
          <p:nvPr/>
        </p:nvSpPr>
        <p:spPr>
          <a:xfrm>
            <a:off x="506265" y="935619"/>
            <a:ext cx="973343" cy="329193"/>
          </a:xfrm>
          <a:prstGeom prst="rect">
            <a:avLst/>
          </a:prstGeom>
          <a:noFill/>
        </p:spPr>
        <p:txBody>
          <a:bodyPr wrap="non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概   　略</a:t>
            </a:r>
          </a:p>
        </p:txBody>
      </p:sp>
      <p:sp>
        <p:nvSpPr>
          <p:cNvPr id="13" name="object 7">
            <a:extLst>
              <a:ext uri="{FF2B5EF4-FFF2-40B4-BE49-F238E27FC236}">
                <a16:creationId xmlns:a16="http://schemas.microsoft.com/office/drawing/2014/main" id="{84E2029D-7BD0-8E4B-8531-84EB30475EAC}"/>
              </a:ext>
            </a:extLst>
          </p:cNvPr>
          <p:cNvSpPr txBox="1"/>
          <p:nvPr/>
        </p:nvSpPr>
        <p:spPr>
          <a:xfrm>
            <a:off x="1453861" y="2855767"/>
            <a:ext cx="5314364" cy="485656"/>
          </a:xfrm>
          <a:prstGeom prst="rect">
            <a:avLst/>
          </a:prstGeom>
        </p:spPr>
        <p:txBody>
          <a:bodyPr vert="horz" wrap="square" lIns="0" tIns="11948"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「労働法」等に関連する絶対知っておくべき重要なスライド</a:t>
            </a:r>
          </a:p>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知っておくとさらに良いデータや「労働法」等の補足的なスライド</a:t>
            </a:r>
          </a:p>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データやクイズ、その他参考となる「労働法」等のスライド</a:t>
            </a:r>
            <a:endParaRPr sz="1026" dirty="0">
              <a:solidFill>
                <a:prstClr val="black"/>
              </a:solidFill>
              <a:latin typeface="HG丸ｺﾞｼｯｸM-PRO" pitchFamily="50" charset="-128"/>
              <a:ea typeface="HG丸ｺﾞｼｯｸM-PRO" pitchFamily="50" charset="-128"/>
              <a:cs typeface="A-OTF Shin Maru Go Pro"/>
            </a:endParaRPr>
          </a:p>
        </p:txBody>
      </p:sp>
      <p:sp>
        <p:nvSpPr>
          <p:cNvPr id="14" name="テキスト ボックス 17"/>
          <p:cNvSpPr txBox="1">
            <a:spLocks noChangeArrowheads="1"/>
          </p:cNvSpPr>
          <p:nvPr/>
        </p:nvSpPr>
        <p:spPr bwMode="auto">
          <a:xfrm>
            <a:off x="1453860" y="2551726"/>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15" name="テキスト ボックス 18"/>
          <p:cNvSpPr txBox="1">
            <a:spLocks noChangeArrowheads="1"/>
          </p:cNvSpPr>
          <p:nvPr/>
        </p:nvSpPr>
        <p:spPr bwMode="auto">
          <a:xfrm>
            <a:off x="5519588" y="2551726"/>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16" name="テキスト ボックス 19"/>
          <p:cNvSpPr txBox="1">
            <a:spLocks noChangeArrowheads="1"/>
          </p:cNvSpPr>
          <p:nvPr/>
        </p:nvSpPr>
        <p:spPr bwMode="auto">
          <a:xfrm>
            <a:off x="3036439" y="2551726"/>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
        <p:nvSpPr>
          <p:cNvPr id="23" name="object 4">
            <a:extLst>
              <a:ext uri="{FF2B5EF4-FFF2-40B4-BE49-F238E27FC236}">
                <a16:creationId xmlns:a16="http://schemas.microsoft.com/office/drawing/2014/main" id="{97CD6287-2280-9049-A653-22C64B5D5753}"/>
              </a:ext>
            </a:extLst>
          </p:cNvPr>
          <p:cNvSpPr txBox="1">
            <a:spLocks/>
          </p:cNvSpPr>
          <p:nvPr/>
        </p:nvSpPr>
        <p:spPr>
          <a:xfrm>
            <a:off x="1634179" y="398478"/>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テーマ④　就職活動の際の留意点</a:t>
            </a:r>
          </a:p>
        </p:txBody>
      </p:sp>
      <p:sp>
        <p:nvSpPr>
          <p:cNvPr id="18" name="テキスト ボックス 17"/>
          <p:cNvSpPr txBox="1"/>
          <p:nvPr/>
        </p:nvSpPr>
        <p:spPr>
          <a:xfrm>
            <a:off x="1791523" y="1284869"/>
            <a:ext cx="5416868" cy="522194"/>
          </a:xfrm>
          <a:prstGeom prst="rect">
            <a:avLst/>
          </a:prstGeom>
          <a:noFill/>
        </p:spPr>
        <p:txBody>
          <a:bodyPr wrap="none">
            <a:spAutoFit/>
          </a:bodyPr>
          <a:lstStyle/>
          <a:p>
            <a:pPr defTabSz="781995">
              <a:lnSpc>
                <a:spcPts val="1800"/>
              </a:lnSpc>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就職活動において、注意すべき点や、就職活動で起こりがちなトラブルや、</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defTabSz="781995">
              <a:lnSpc>
                <a:spcPts val="1800"/>
              </a:lnSpc>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その対処法について解説。</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1024979" y="3478003"/>
            <a:ext cx="7621000" cy="2671437"/>
          </a:xfrm>
          <a:prstGeom prst="rect">
            <a:avLst/>
          </a:prstGeom>
        </p:spPr>
        <p:txBody>
          <a:bodyPr wrap="square">
            <a:spAutoFit/>
          </a:bodyPr>
          <a:lstStyle/>
          <a:p>
            <a:pPr marL="195499" indent="-195499" defTabSz="781995">
              <a:lnSpc>
                <a:spcPct val="150000"/>
              </a:lnSpc>
              <a:defRPr/>
            </a:pPr>
            <a:r>
              <a:rPr kumimoji="1" lang="en-US" altLang="ja-JP" sz="1197" b="1" dirty="0">
                <a:solidFill>
                  <a:prstClr val="black"/>
                </a:solidFill>
                <a:latin typeface="ＭＳ ゴシック" panose="020B0609070205080204" pitchFamily="49" charset="-128"/>
                <a:ea typeface="ＭＳ ゴシック" panose="020B0609070205080204" pitchFamily="49" charset="-128"/>
              </a:rPr>
              <a:t>1. </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自己分析の必要性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PPT4-3</a:t>
            </a:r>
          </a:p>
          <a:p>
            <a:pPr marL="586496" lvl="1" indent="-195499" defTabSz="781995">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新規学卒就職者の学歴別就職</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年以内離職率の推移</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自己分析の必要性～なぜ早期に離職してしまうのか～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いろいろな働き方～多様な時代をむかえ下の枠を超え変化中です～</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293248" indent="-293248" defTabSz="781995">
              <a:lnSpc>
                <a:spcPct val="150000"/>
              </a:lnSpc>
              <a:defRPr/>
            </a:pP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2. </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知っておきたい法律の知識</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労働基準法／最低賃金法／男女雇用機会均等法</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PPT4-6</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労働法とは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「労働法」と「労働契約」について</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「労働基準法」とは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知っておきたい法律の知識～労働基準法～</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知っておきたい法律の知識～最低賃金法～</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知っておきたい法律の知識～男女雇用機会均等法～</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職場におけるハラスメントに関する法律（男女雇用機会均等法、育児・介護休業法、労働施策総合推進法）</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4416B0F-927A-964E-BB99-75425D6D9CE6}"/>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12C12DC2-EAAB-8541-B4F3-71AC3B35E335}"/>
              </a:ext>
            </a:extLst>
          </p:cNvPr>
          <p:cNvSpPr txBox="1">
            <a:spLocks/>
          </p:cNvSpPr>
          <p:nvPr/>
        </p:nvSpPr>
        <p:spPr>
          <a:xfrm>
            <a:off x="424921" y="789491"/>
            <a:ext cx="354749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 労働基準法 」とは</a:t>
            </a:r>
            <a:r>
              <a:rPr lang="en-US" altLang="ja-JP" sz="1881" b="1" dirty="0">
                <a:solidFill>
                  <a:srgbClr val="FFFFFF"/>
                </a:solidFill>
                <a:latin typeface="HGMaruGothicMPRO" panose="020F0600000000000000" pitchFamily="34" charset="-128"/>
                <a:ea typeface="HGMaruGothicMPRO" panose="020F0600000000000000" pitchFamily="34" charset="-128"/>
              </a:rPr>
              <a:t>…</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9CBBFC07-8EA0-CE44-A3FC-AAF52C74A2B3}"/>
              </a:ext>
            </a:extLst>
          </p:cNvPr>
          <p:cNvSpPr txBox="1"/>
          <p:nvPr/>
        </p:nvSpPr>
        <p:spPr>
          <a:xfrm>
            <a:off x="520235" y="1534515"/>
            <a:ext cx="8123574" cy="4001104"/>
          </a:xfrm>
          <a:prstGeom prst="rect">
            <a:avLst/>
          </a:prstGeom>
        </p:spPr>
        <p:txBody>
          <a:bodyPr vert="horz" wrap="square" lIns="0" tIns="89607" rIns="0" bIns="0" rtlCol="0">
            <a:spAutoFit/>
          </a:bodyPr>
          <a:lstStyle/>
          <a:p>
            <a:pPr marL="10861" defTabSz="781995">
              <a:spcBef>
                <a:spcPts val="706"/>
              </a:spcBef>
            </a:pPr>
            <a:r>
              <a:rPr kumimoji="1" sz="2309" b="1" dirty="0">
                <a:solidFill>
                  <a:srgbClr val="231F20"/>
                </a:solidFill>
                <a:latin typeface="HGMaruGothicMPRO" panose="020F0600000000000000" pitchFamily="34" charset="-128"/>
                <a:ea typeface="HGMaruGothicMPRO" panose="020F0600000000000000" pitchFamily="34" charset="-128"/>
                <a:cs typeface="ShinMGoPro-DeBold"/>
              </a:rPr>
              <a:t>○　</a:t>
            </a:r>
            <a:r>
              <a:rPr kumimoji="1" sz="2309" b="1" dirty="0">
                <a:solidFill>
                  <a:srgbClr val="00AEEF"/>
                </a:solidFill>
                <a:latin typeface="HGMaruGothicMPRO" panose="020F0600000000000000" pitchFamily="34" charset="-128"/>
                <a:ea typeface="HGMaruGothicMPRO" panose="020F0600000000000000" pitchFamily="34" charset="-128"/>
                <a:cs typeface="ShinMGoPro-DeBold"/>
              </a:rPr>
              <a:t>労働基準法とは</a:t>
            </a:r>
            <a:r>
              <a:rPr kumimoji="1" sz="2309"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2309"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620"/>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1.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労働条件の最低の基準を定めた法律であり、</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885175" marR="4344" indent="-874857" defTabSz="781995">
              <a:lnSpc>
                <a:spcPts val="3079"/>
              </a:lnSpc>
              <a:spcBef>
                <a:spcPts val="855"/>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2.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労働基準法で定めた基準に達しない労働条件は無効と定められており、</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3079"/>
              </a:lnSpc>
              <a:spcBef>
                <a:spcPts val="855"/>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3.　</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違反すると刑罰も科される法律</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です</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7"/>
              </a:spcBef>
            </a:pPr>
            <a:endParaRPr kumimoji="1" sz="2908" dirty="0">
              <a:solidFill>
                <a:prstClr val="black"/>
              </a:solidFill>
              <a:latin typeface="HGMaruGothicMPRO" panose="020F0600000000000000" pitchFamily="34" charset="-128"/>
              <a:ea typeface="HGMaruGothicMPRO" panose="020F0600000000000000" pitchFamily="34" charset="-128"/>
              <a:cs typeface="Times New Roman"/>
            </a:endParaRPr>
          </a:p>
          <a:p>
            <a:pPr marL="314427" marR="8146" indent="-304109" algn="just" defTabSz="781995">
              <a:lnSpc>
                <a:spcPct val="122500"/>
              </a:lnSpc>
            </a:pPr>
            <a:r>
              <a:rPr kumimoji="1" sz="2309" b="1" dirty="0">
                <a:solidFill>
                  <a:srgbClr val="231F20"/>
                </a:solidFill>
                <a:latin typeface="HGMaruGothicMPRO" panose="020F0600000000000000" pitchFamily="34" charset="-128"/>
                <a:ea typeface="HGMaruGothicMPRO" panose="020F0600000000000000" pitchFamily="34" charset="-128"/>
                <a:cs typeface="ShinMGoPro-DeBold"/>
              </a:rPr>
              <a:t>○　</a:t>
            </a:r>
            <a:r>
              <a:rPr kumimoji="1" sz="2309" b="1" dirty="0">
                <a:solidFill>
                  <a:srgbClr val="00AEEF"/>
                </a:solidFill>
                <a:latin typeface="HGMaruGothicMPRO" panose="020F0600000000000000" pitchFamily="34" charset="-128"/>
                <a:ea typeface="HGMaruGothicMPRO" panose="020F0600000000000000" pitchFamily="34" charset="-128"/>
                <a:cs typeface="ShinMGoPro-DeBold"/>
              </a:rPr>
              <a:t>労働基準法は</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、月給制で働く正社員と呼ばれている人たちはもちろん、アルバイトやパートタイマーなどと呼ばれている人たちにも同じように適用されます。</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43877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162A0D3-0677-4542-A89D-BF712D22A2D8}"/>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FB2036C-9E94-A845-8930-106D4EC3FDBC}"/>
              </a:ext>
            </a:extLst>
          </p:cNvPr>
          <p:cNvSpPr txBox="1">
            <a:spLocks/>
          </p:cNvSpPr>
          <p:nvPr/>
        </p:nvSpPr>
        <p:spPr>
          <a:xfrm>
            <a:off x="501292" y="789491"/>
            <a:ext cx="5055936"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知っておきたい法律の知識　</a:t>
            </a:r>
            <a:r>
              <a:rPr lang="ja-JP" altLang="en-US" sz="2181" b="1" baseline="6535" dirty="0">
                <a:solidFill>
                  <a:srgbClr val="FFFFFF"/>
                </a:solidFill>
                <a:latin typeface="HGMaruGothicMPRO" panose="020F0600000000000000" pitchFamily="34" charset="-128"/>
                <a:ea typeface="HGMaruGothicMPRO" panose="020F0600000000000000" pitchFamily="34" charset="-128"/>
              </a:rPr>
              <a:t>～労働基準法～</a:t>
            </a:r>
            <a:endParaRPr lang="ja-JP" altLang="en-US" sz="2181" b="1" baseline="6535"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7278634F-F4B8-6345-BC03-31C169C7DF1A}"/>
              </a:ext>
            </a:extLst>
          </p:cNvPr>
          <p:cNvSpPr txBox="1"/>
          <p:nvPr/>
        </p:nvSpPr>
        <p:spPr>
          <a:xfrm>
            <a:off x="520228" y="1292661"/>
            <a:ext cx="8234310" cy="568713"/>
          </a:xfrm>
          <a:prstGeom prst="rect">
            <a:avLst/>
          </a:prstGeom>
        </p:spPr>
        <p:txBody>
          <a:bodyPr vert="horz" wrap="square" lIns="0" tIns="10318" rIns="0" bIns="0" rtlCol="0">
            <a:spAutoFit/>
          </a:bodyPr>
          <a:lstStyle/>
          <a:p>
            <a:pPr marL="10861" marR="4344" defTabSz="781995">
              <a:lnSpc>
                <a:spcPct val="1229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労働基準法という法律で労働時間や休憩・休日、割増賃金などについての決まりを定めています。知っておくべき代表的なものを確認しておきましょう。</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2"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4" name="テキスト ボックス 23"/>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4" name="object 58">
            <a:extLst>
              <a:ext uri="{FF2B5EF4-FFF2-40B4-BE49-F238E27FC236}">
                <a16:creationId xmlns:a16="http://schemas.microsoft.com/office/drawing/2014/main" id="{0FFA5F17-A281-7E3D-D219-35D7D8B5F762}"/>
              </a:ext>
            </a:extLst>
          </p:cNvPr>
          <p:cNvSpPr/>
          <p:nvPr/>
        </p:nvSpPr>
        <p:spPr>
          <a:xfrm>
            <a:off x="4710805" y="4538767"/>
            <a:ext cx="4042800" cy="1025498"/>
          </a:xfrm>
          <a:prstGeom prst="roundRect">
            <a:avLst>
              <a:gd name="adj" fmla="val 8341"/>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58">
            <a:extLst>
              <a:ext uri="{FF2B5EF4-FFF2-40B4-BE49-F238E27FC236}">
                <a16:creationId xmlns:a16="http://schemas.microsoft.com/office/drawing/2014/main" id="{6CAD0CB8-6764-DAF1-5145-49D66E222E75}"/>
              </a:ext>
            </a:extLst>
          </p:cNvPr>
          <p:cNvSpPr/>
          <p:nvPr/>
        </p:nvSpPr>
        <p:spPr>
          <a:xfrm>
            <a:off x="4710805" y="2170341"/>
            <a:ext cx="4043733" cy="2240314"/>
          </a:xfrm>
          <a:prstGeom prst="roundRect">
            <a:avLst>
              <a:gd name="adj" fmla="val 4008"/>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58">
            <a:extLst>
              <a:ext uri="{FF2B5EF4-FFF2-40B4-BE49-F238E27FC236}">
                <a16:creationId xmlns:a16="http://schemas.microsoft.com/office/drawing/2014/main" id="{349FF43E-04EB-C969-858E-1087A4C7744A}"/>
              </a:ext>
            </a:extLst>
          </p:cNvPr>
          <p:cNvSpPr/>
          <p:nvPr/>
        </p:nvSpPr>
        <p:spPr>
          <a:xfrm>
            <a:off x="453243" y="2170343"/>
            <a:ext cx="4042800" cy="2240314"/>
          </a:xfrm>
          <a:prstGeom prst="roundRect">
            <a:avLst>
              <a:gd name="adj" fmla="val 4008"/>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5">
            <a:extLst>
              <a:ext uri="{FF2B5EF4-FFF2-40B4-BE49-F238E27FC236}">
                <a16:creationId xmlns:a16="http://schemas.microsoft.com/office/drawing/2014/main" id="{2B93E906-671B-4F3B-0B7C-7ECF39414461}"/>
              </a:ext>
            </a:extLst>
          </p:cNvPr>
          <p:cNvSpPr txBox="1"/>
          <p:nvPr/>
        </p:nvSpPr>
        <p:spPr>
          <a:xfrm>
            <a:off x="723622" y="2177995"/>
            <a:ext cx="3539459" cy="1121901"/>
          </a:xfrm>
          <a:prstGeom prst="rect">
            <a:avLst/>
          </a:prstGeom>
        </p:spPr>
        <p:txBody>
          <a:bodyPr vert="horz" wrap="square" lIns="0" tIns="72000" rIns="0" bIns="0" rtlCol="0">
            <a:spAutoFit/>
          </a:bodyPr>
          <a:lstStyle/>
          <a:p>
            <a:pPr marL="828697" defTabSz="781995">
              <a:spcBef>
                <a:spcPts val="111"/>
              </a:spcBef>
            </a:pP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労働時間の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60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〈働く時間の長さ〉</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spcBef>
                <a:spcPts val="158"/>
              </a:spcBef>
            </a:pPr>
            <a:r>
              <a:rPr kumimoji="1" lang="en-US" altLang="ja-JP" sz="1368" b="1" dirty="0">
                <a:solidFill>
                  <a:srgbClr val="231F20"/>
                </a:solidFill>
                <a:latin typeface="HGMaruGothicMPRO" panose="020F0600000000000000" pitchFamily="34" charset="-128"/>
                <a:ea typeface="HGMaruGothicMPRO" panose="020F0600000000000000" pitchFamily="34" charset="-128"/>
                <a:cs typeface="ShinMGoPro-DeBold"/>
              </a:rPr>
              <a:t>1</a:t>
            </a: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DeBold"/>
              </a:rPr>
              <a:t>週間の労働時間　</a:t>
            </a:r>
            <a:r>
              <a:rPr kumimoji="1" lang="en-US" altLang="ja-JP" sz="1368" b="1" dirty="0">
                <a:solidFill>
                  <a:srgbClr val="231F20"/>
                </a:solidFill>
                <a:latin typeface="HGMaruGothicMPRO" panose="020F0600000000000000" pitchFamily="34" charset="-128"/>
                <a:ea typeface="HGMaruGothicMPRO" panose="020F0600000000000000" pitchFamily="34" charset="-128"/>
                <a:cs typeface="ShinMGoPro-DeBold"/>
              </a:rPr>
              <a:t>40</a:t>
            </a: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DeBold"/>
              </a:rPr>
              <a:t>時間以内</a:t>
            </a:r>
          </a:p>
          <a:p>
            <a:pPr marL="98292" defTabSz="781995">
              <a:spcBef>
                <a:spcPts val="158"/>
              </a:spcBef>
            </a:pPr>
            <a:r>
              <a:rPr kumimoji="1" sz="1368" b="1" dirty="0">
                <a:solidFill>
                  <a:srgbClr val="231F20"/>
                </a:solidFill>
                <a:latin typeface="HGMaruGothicMPRO" panose="020F0600000000000000" pitchFamily="34" charset="-128"/>
                <a:ea typeface="HGMaruGothicMPRO" panose="020F0600000000000000" pitchFamily="34" charset="-128"/>
                <a:cs typeface="ShinMGoPro-DeBold"/>
              </a:rPr>
              <a:t>1日の労働時間　　</a:t>
            </a: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DeBold"/>
              </a:rPr>
              <a:t>  </a:t>
            </a:r>
            <a:r>
              <a:rPr kumimoji="1" sz="1368" b="1" dirty="0">
                <a:solidFill>
                  <a:srgbClr val="231F20"/>
                </a:solidFill>
                <a:latin typeface="HGMaruGothicMPRO" panose="020F0600000000000000" pitchFamily="34" charset="-128"/>
                <a:ea typeface="HGMaruGothicMPRO" panose="020F0600000000000000" pitchFamily="34" charset="-128"/>
                <a:cs typeface="ShinMGoPro-DeBold"/>
              </a:rPr>
              <a:t>8時間以内</a:t>
            </a:r>
            <a:endParaRPr kumimoji="1" sz="13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16">
            <a:extLst>
              <a:ext uri="{FF2B5EF4-FFF2-40B4-BE49-F238E27FC236}">
                <a16:creationId xmlns:a16="http://schemas.microsoft.com/office/drawing/2014/main" id="{4324CA2D-09F1-B167-ACE1-8C7C0906B19C}"/>
              </a:ext>
            </a:extLst>
          </p:cNvPr>
          <p:cNvSpPr txBox="1"/>
          <p:nvPr/>
        </p:nvSpPr>
        <p:spPr>
          <a:xfrm>
            <a:off x="4710805" y="2175795"/>
            <a:ext cx="4003816" cy="2098707"/>
          </a:xfrm>
          <a:prstGeom prst="rect">
            <a:avLst/>
          </a:prstGeom>
        </p:spPr>
        <p:txBody>
          <a:bodyPr vert="horz" wrap="square" lIns="0" tIns="72000" rIns="0" bIns="0" rtlCol="0">
            <a:spAutoFit/>
          </a:bodyPr>
          <a:lstStyle/>
          <a:p>
            <a:pPr marL="76570" algn="ctr" defTabSz="781995">
              <a:spcBef>
                <a:spcPts val="765"/>
              </a:spcBef>
            </a:pPr>
            <a:r>
              <a:rPr kumimoji="1" sz="1881" b="1" dirty="0">
                <a:solidFill>
                  <a:srgbClr val="00AEEF"/>
                </a:solidFill>
                <a:latin typeface="HGMaruGothicMPRO" panose="020F0600000000000000" pitchFamily="34" charset="-128"/>
                <a:ea typeface="HGMaruGothicMPRO" panose="020F0600000000000000" pitchFamily="34" charset="-128"/>
                <a:cs typeface="ShinMGoPro-Medium"/>
              </a:rPr>
              <a:t>割増賃金</a:t>
            </a:r>
            <a:r>
              <a:rPr kumimoji="1" lang="en-US" altLang="ja-JP" sz="1881"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残業代</a:t>
            </a:r>
            <a:r>
              <a:rPr kumimoji="1" lang="en-US" altLang="ja-JP" sz="1881"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487"/>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〈割増率〉</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432"/>
              </a:lnSpc>
              <a:spcBef>
                <a:spcPts val="196"/>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①　法定労働時間を超えて働く場合【時間外労働】</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377"/>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b="1" dirty="0">
                <a:solidFill>
                  <a:srgbClr val="231F20"/>
                </a:solidFill>
                <a:latin typeface="HGMaruGothicMPRO" panose="020F0600000000000000" pitchFamily="34" charset="-128"/>
                <a:ea typeface="HGMaruGothicMPRO" panose="020F0600000000000000" pitchFamily="34" charset="-128"/>
                <a:cs typeface="ShinMGoPro-DeBold"/>
              </a:rPr>
              <a:t>→25%以上の割増賃金</a:t>
            </a:r>
            <a:endParaRPr kumimoji="1" lang="en-US" sz="1200" b="1" dirty="0">
              <a:solidFill>
                <a:srgbClr val="231F20"/>
              </a:solidFill>
              <a:latin typeface="HGMaruGothicMPRO" panose="020F0600000000000000" pitchFamily="34" charset="-128"/>
              <a:ea typeface="HGMaruGothicMPRO" panose="020F0600000000000000" pitchFamily="34" charset="-128"/>
              <a:cs typeface="ShinMGoPro-DeBold"/>
            </a:endParaRPr>
          </a:p>
          <a:p>
            <a:pPr marL="98292" defTabSz="781995">
              <a:lnSpc>
                <a:spcPts val="1377"/>
              </a:lnSpc>
            </a:pPr>
            <a:r>
              <a:rPr kumimoji="1" lang="ja-JP" altLang="en-US" sz="1200" dirty="0">
                <a:solidFill>
                  <a:prstClr val="black"/>
                </a:solidFill>
                <a:latin typeface="HGMaruGothicMPRO" panose="020F0600000000000000" pitchFamily="34" charset="-128"/>
                <a:ea typeface="HGMaruGothicMPRO" panose="020F0600000000000000" pitchFamily="34" charset="-128"/>
                <a:cs typeface="ShinMGoPro-DeBold"/>
              </a:rPr>
              <a:t>　　（時間外労働が月</a:t>
            </a:r>
            <a:r>
              <a:rPr kumimoji="1" lang="en-US" altLang="ja-JP" sz="1200" dirty="0">
                <a:solidFill>
                  <a:prstClr val="black"/>
                </a:solidFill>
                <a:latin typeface="HGMaruGothicMPRO" panose="020F0600000000000000" pitchFamily="34" charset="-128"/>
                <a:ea typeface="HGMaruGothicMPRO" panose="020F0600000000000000" pitchFamily="34" charset="-128"/>
                <a:cs typeface="ShinMGoPro-DeBold"/>
              </a:rPr>
              <a:t>60</a:t>
            </a:r>
            <a:r>
              <a:rPr kumimoji="1" lang="ja-JP" altLang="en-US" sz="1200" dirty="0">
                <a:solidFill>
                  <a:prstClr val="black"/>
                </a:solidFill>
                <a:latin typeface="HGMaruGothicMPRO" panose="020F0600000000000000" pitchFamily="34" charset="-128"/>
                <a:ea typeface="HGMaruGothicMPRO" panose="020F0600000000000000" pitchFamily="34" charset="-128"/>
                <a:cs typeface="ShinMGoPro-DeBold"/>
              </a:rPr>
              <a:t>時間を超える場合は</a:t>
            </a:r>
            <a:r>
              <a:rPr kumimoji="1" lang="en-US" altLang="ja-JP" sz="1200" b="1" dirty="0">
                <a:solidFill>
                  <a:prstClr val="black"/>
                </a:solidFill>
                <a:latin typeface="HGMaruGothicMPRO" panose="020F0600000000000000" pitchFamily="34" charset="-128"/>
                <a:ea typeface="HGMaruGothicMPRO" panose="020F0600000000000000" pitchFamily="34" charset="-128"/>
                <a:cs typeface="ShinMGoPro-DeBold"/>
              </a:rPr>
              <a:t>50</a:t>
            </a:r>
            <a:r>
              <a:rPr kumimoji="1" lang="ja-JP" altLang="en-US" sz="1200" b="1" dirty="0">
                <a:solidFill>
                  <a:prstClr val="black"/>
                </a:solidFill>
                <a:latin typeface="HGMaruGothicMPRO" panose="020F0600000000000000" pitchFamily="34" charset="-128"/>
                <a:ea typeface="HGMaruGothicMPRO" panose="020F0600000000000000" pitchFamily="34" charset="-128"/>
                <a:cs typeface="ShinMGoPro-DeBold"/>
              </a:rPr>
              <a:t>％</a:t>
            </a:r>
          </a:p>
          <a:p>
            <a:pPr marL="98292" defTabSz="781995">
              <a:lnSpc>
                <a:spcPts val="1377"/>
              </a:lnSpc>
            </a:pPr>
            <a:r>
              <a:rPr kumimoji="1" lang="ja-JP" altLang="en-US" sz="1200" b="1" dirty="0">
                <a:solidFill>
                  <a:prstClr val="black"/>
                </a:solidFill>
                <a:latin typeface="HGMaruGothicMPRO" panose="020F0600000000000000" pitchFamily="34" charset="-128"/>
                <a:ea typeface="HGMaruGothicMPRO" panose="020F0600000000000000" pitchFamily="34" charset="-128"/>
                <a:cs typeface="ShinMGoPro-DeBold"/>
              </a:rPr>
              <a:t>　　以上の割増賃金</a:t>
            </a:r>
            <a:r>
              <a:rPr kumimoji="1" lang="ja-JP" altLang="en-US" sz="1200" dirty="0">
                <a:solidFill>
                  <a:prstClr val="black"/>
                </a:solidFill>
                <a:latin typeface="HGMaruGothicMPRO" panose="020F0600000000000000" pitchFamily="34" charset="-128"/>
                <a:ea typeface="HGMaruGothicMPRO" panose="020F0600000000000000" pitchFamily="34" charset="-128"/>
                <a:cs typeface="ShinMGoPro-DeBold"/>
              </a:rPr>
              <a:t>）</a:t>
            </a:r>
            <a:endParaRPr kumimoji="1" sz="1200" dirty="0">
              <a:solidFill>
                <a:prstClr val="black"/>
              </a:solidFill>
              <a:latin typeface="HGMaruGothicMPRO" panose="020F0600000000000000" pitchFamily="34" charset="-128"/>
              <a:ea typeface="HGMaruGothicMPRO" panose="020F0600000000000000" pitchFamily="34" charset="-128"/>
              <a:cs typeface="ShinMGoPro-DeBold"/>
            </a:endParaRPr>
          </a:p>
          <a:p>
            <a:pPr marL="98292" defTabSz="781995">
              <a:lnSpc>
                <a:spcPts val="1377"/>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②　法定休日に働く場合【休日労働】</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377"/>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b="1" dirty="0">
                <a:solidFill>
                  <a:srgbClr val="231F20"/>
                </a:solidFill>
                <a:latin typeface="HGMaruGothicMPRO" panose="020F0600000000000000" pitchFamily="34" charset="-128"/>
                <a:ea typeface="HGMaruGothicMPRO" panose="020F0600000000000000" pitchFamily="34" charset="-128"/>
                <a:cs typeface="ShinMGoPro-DeBold"/>
              </a:rPr>
              <a:t>→35％以上の割増賃金</a:t>
            </a:r>
            <a:endParaRPr kumimoji="1" sz="1200" dirty="0">
              <a:solidFill>
                <a:prstClr val="black"/>
              </a:solidFill>
              <a:latin typeface="HGMaruGothicMPRO" panose="020F0600000000000000" pitchFamily="34" charset="-128"/>
              <a:ea typeface="HGMaruGothicMPRO" panose="020F0600000000000000" pitchFamily="34" charset="-128"/>
              <a:cs typeface="ShinMGoPro-DeBold"/>
            </a:endParaRPr>
          </a:p>
          <a:p>
            <a:pPr marL="98292" defTabSz="781995">
              <a:lnSpc>
                <a:spcPts val="1380"/>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③　</a:t>
            </a:r>
            <a:r>
              <a:rPr kumimoji="1" sz="1100" spc="-60" dirty="0">
                <a:solidFill>
                  <a:srgbClr val="231F20"/>
                </a:solidFill>
                <a:latin typeface="HGMaruGothicMPRO" panose="020F0600000000000000" pitchFamily="34" charset="-128"/>
                <a:ea typeface="HGMaruGothicMPRO" panose="020F0600000000000000" pitchFamily="34" charset="-128"/>
                <a:cs typeface="A-OTF Shin Maru Go Pro"/>
              </a:rPr>
              <a:t>午後10時から午前5時までの深夜に働く場合【深夜労働】</a:t>
            </a:r>
            <a:endParaRPr kumimoji="1" sz="1100" spc="-60"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432"/>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b="1" dirty="0">
                <a:solidFill>
                  <a:srgbClr val="231F20"/>
                </a:solidFill>
                <a:latin typeface="HGMaruGothicMPRO" panose="020F0600000000000000" pitchFamily="34" charset="-128"/>
                <a:ea typeface="HGMaruGothicMPRO" panose="020F0600000000000000" pitchFamily="34" charset="-128"/>
                <a:cs typeface="ShinMGoPro-DeBold"/>
              </a:rPr>
              <a:t>→25％以上の割増賃金</a:t>
            </a:r>
            <a:endParaRPr kumimoji="1" sz="120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5" name="object 17">
            <a:extLst>
              <a:ext uri="{FF2B5EF4-FFF2-40B4-BE49-F238E27FC236}">
                <a16:creationId xmlns:a16="http://schemas.microsoft.com/office/drawing/2014/main" id="{FC1E88D5-DB3C-5C55-1270-508BCCE57E98}"/>
              </a:ext>
            </a:extLst>
          </p:cNvPr>
          <p:cNvSpPr txBox="1"/>
          <p:nvPr/>
        </p:nvSpPr>
        <p:spPr>
          <a:xfrm>
            <a:off x="4710805" y="4538767"/>
            <a:ext cx="4010338" cy="846889"/>
          </a:xfrm>
          <a:prstGeom prst="rect">
            <a:avLst/>
          </a:prstGeom>
        </p:spPr>
        <p:txBody>
          <a:bodyPr vert="horz" wrap="square" lIns="0" tIns="72000" rIns="0" bIns="0" rtlCol="0">
            <a:spAutoFit/>
          </a:bodyPr>
          <a:lstStyle/>
          <a:p>
            <a:pPr marR="58650" algn="ctr" defTabSz="781995">
              <a:spcBef>
                <a:spcPts val="928"/>
              </a:spcBef>
            </a:pP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休憩時間の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lang="ja-JP" altLang="en-US" sz="1881" dirty="0">
              <a:solidFill>
                <a:prstClr val="black"/>
              </a:solidFill>
              <a:latin typeface="HGMaruGothicMPRO" panose="020F0600000000000000" pitchFamily="34" charset="-128"/>
              <a:ea typeface="HGMaruGothicMPRO" panose="020F0600000000000000" pitchFamily="34" charset="-128"/>
              <a:cs typeface="ShinMGoPro-Medium"/>
            </a:endParaRPr>
          </a:p>
          <a:p>
            <a:pPr marR="51047" defTabSz="781995">
              <a:spcBef>
                <a:spcPts val="513"/>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　①　</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日の労働時間が</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6</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時間を超える場合→</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45</a:t>
            </a:r>
            <a:r>
              <a:rPr kumimoji="1"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分以上</a:t>
            </a:r>
          </a:p>
          <a:p>
            <a:pPr defTabSz="781995">
              <a:spcBef>
                <a:spcPts val="414"/>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②　1日の労働時間が8時間を超える場合→</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60</a:t>
            </a:r>
            <a:r>
              <a:rPr kumimoji="1"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分</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以上</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18">
            <a:extLst>
              <a:ext uri="{FF2B5EF4-FFF2-40B4-BE49-F238E27FC236}">
                <a16:creationId xmlns:a16="http://schemas.microsoft.com/office/drawing/2014/main" id="{22E21A02-3947-F8D8-BD93-3685D9B069CE}"/>
              </a:ext>
            </a:extLst>
          </p:cNvPr>
          <p:cNvSpPr txBox="1"/>
          <p:nvPr/>
        </p:nvSpPr>
        <p:spPr>
          <a:xfrm>
            <a:off x="811177" y="3400471"/>
            <a:ext cx="3451904" cy="856256"/>
          </a:xfrm>
          <a:prstGeom prst="rect">
            <a:avLst/>
          </a:prstGeom>
        </p:spPr>
        <p:txBody>
          <a:bodyPr vert="horz" wrap="square" lIns="0" tIns="9775" rIns="0" bIns="0" rtlCol="0">
            <a:spAutoFit/>
          </a:bodyPr>
          <a:lstStyle/>
          <a:p>
            <a:pPr marL="10861" marR="4344" algn="just" defTabSz="781995"/>
            <a:r>
              <a:rPr kumimoji="1" sz="11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00" dirty="0">
                <a:solidFill>
                  <a:srgbClr val="231F20"/>
                </a:solidFill>
                <a:latin typeface="HGMaruGothicMPRO" panose="020F0600000000000000" pitchFamily="34" charset="-128"/>
                <a:ea typeface="HGMaruGothicMPRO" panose="020F0600000000000000" pitchFamily="34" charset="-128"/>
                <a:cs typeface="A-OTF Shin Maru Go Pro"/>
              </a:rPr>
              <a:t>　会社が上記の法定労働時間を超えて労働者を働かせる場合には、あらかじめ労働者の過半数で組織する労働組合または過半数を代表する者との間に「時間外労働・休日労働に関する協定</a:t>
            </a:r>
            <a:r>
              <a:rPr kumimoji="1" lang="en-US" altLang="ja-JP" sz="1100" dirty="0">
                <a:solidFill>
                  <a:srgbClr val="231F20"/>
                </a:solidFill>
                <a:latin typeface="HGMaruGothicMPRO" panose="020F0600000000000000" pitchFamily="34" charset="-128"/>
                <a:ea typeface="HGMaruGothicMPRO" panose="020F0600000000000000" pitchFamily="34" charset="-128"/>
                <a:cs typeface="A-OTF Shin Maru Go Pro"/>
              </a:rPr>
              <a:t>(36</a:t>
            </a:r>
            <a:r>
              <a:rPr kumimoji="1" lang="ja-JP" altLang="en-US" sz="1100" dirty="0">
                <a:solidFill>
                  <a:srgbClr val="231F20"/>
                </a:solidFill>
                <a:latin typeface="HGMaruGothicMPRO" panose="020F0600000000000000" pitchFamily="34" charset="-128"/>
                <a:ea typeface="HGMaruGothicMPRO" panose="020F0600000000000000" pitchFamily="34" charset="-128"/>
                <a:cs typeface="A-OTF Shin Maru Go Pro"/>
              </a:rPr>
              <a:t>協定</a:t>
            </a:r>
            <a:r>
              <a:rPr kumimoji="1" lang="en-US" altLang="ja-JP" sz="11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00" dirty="0">
                <a:solidFill>
                  <a:srgbClr val="231F20"/>
                </a:solidFill>
                <a:latin typeface="HGMaruGothicMPRO" panose="020F0600000000000000" pitchFamily="34" charset="-128"/>
                <a:ea typeface="HGMaruGothicMPRO" panose="020F0600000000000000" pitchFamily="34" charset="-128"/>
                <a:cs typeface="A-OTF Shin Maru Go Pro"/>
              </a:rPr>
              <a:t>」を締結し、所轄労働基準監督署長に届け出る必要があります。</a:t>
            </a:r>
            <a:r>
              <a:rPr kumimoji="1" sz="1100"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1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58">
            <a:extLst>
              <a:ext uri="{FF2B5EF4-FFF2-40B4-BE49-F238E27FC236}">
                <a16:creationId xmlns:a16="http://schemas.microsoft.com/office/drawing/2014/main" id="{0070B840-7F12-890C-BBC4-7BDBACB01CEA}"/>
              </a:ext>
            </a:extLst>
          </p:cNvPr>
          <p:cNvSpPr/>
          <p:nvPr/>
        </p:nvSpPr>
        <p:spPr>
          <a:xfrm>
            <a:off x="450543" y="4539841"/>
            <a:ext cx="4042800" cy="1025498"/>
          </a:xfrm>
          <a:prstGeom prst="roundRect">
            <a:avLst>
              <a:gd name="adj" fmla="val 8341"/>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17">
            <a:extLst>
              <a:ext uri="{FF2B5EF4-FFF2-40B4-BE49-F238E27FC236}">
                <a16:creationId xmlns:a16="http://schemas.microsoft.com/office/drawing/2014/main" id="{6610E9C2-A515-A19C-E32A-837A2C684FAD}"/>
              </a:ext>
            </a:extLst>
          </p:cNvPr>
          <p:cNvSpPr txBox="1"/>
          <p:nvPr/>
        </p:nvSpPr>
        <p:spPr>
          <a:xfrm>
            <a:off x="552637" y="4539841"/>
            <a:ext cx="3918184" cy="859713"/>
          </a:xfrm>
          <a:prstGeom prst="rect">
            <a:avLst/>
          </a:prstGeom>
        </p:spPr>
        <p:txBody>
          <a:bodyPr vert="horz" wrap="square" lIns="0" tIns="72000" rIns="0" bIns="0" rtlCol="0">
            <a:spAutoFit/>
          </a:bodyPr>
          <a:lstStyle/>
          <a:p>
            <a:pPr marR="58650" algn="ctr" defTabSz="781995">
              <a:spcBef>
                <a:spcPts val="928"/>
              </a:spcBef>
            </a:pP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休日</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lang="ja-JP" altLang="en-US" sz="1881" dirty="0">
              <a:solidFill>
                <a:prstClr val="black"/>
              </a:solidFill>
              <a:latin typeface="HGMaruGothicMPRO" panose="020F0600000000000000" pitchFamily="34" charset="-128"/>
              <a:ea typeface="HGMaruGothicMPRO" panose="020F0600000000000000" pitchFamily="34" charset="-128"/>
              <a:cs typeface="ShinMGoPro-Medium"/>
            </a:endParaRPr>
          </a:p>
          <a:p>
            <a:pPr marR="51047" defTabSz="781995">
              <a:spcBef>
                <a:spcPts val="513"/>
              </a:spcBef>
            </a:pP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原則</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少なくとも毎週</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日の休日を与える</a:t>
            </a:r>
          </a:p>
          <a:p>
            <a:pPr marR="51047" defTabSz="781995">
              <a:spcBef>
                <a:spcPts val="513"/>
              </a:spcBef>
            </a:pP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例外</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週間を通じて</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日以上与える</a:t>
            </a:r>
          </a:p>
        </p:txBody>
      </p:sp>
    </p:spTree>
    <p:extLst>
      <p:ext uri="{BB962C8B-B14F-4D97-AF65-F5344CB8AC3E}">
        <p14:creationId xmlns:p14="http://schemas.microsoft.com/office/powerpoint/2010/main" val="334139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AFA36E3E-F9FF-FB40-A97C-D254BBD98A79}"/>
              </a:ext>
            </a:extLst>
          </p:cNvPr>
          <p:cNvSpPr/>
          <p:nvPr/>
        </p:nvSpPr>
        <p:spPr>
          <a:xfrm>
            <a:off x="537817" y="1428808"/>
            <a:ext cx="8068986" cy="3797533"/>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F9B62B73-C6B1-6D42-AB1C-3523D77AF79F}"/>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7183B4FD-F69C-6041-9D89-4294D883C661}"/>
              </a:ext>
            </a:extLst>
          </p:cNvPr>
          <p:cNvSpPr txBox="1">
            <a:spLocks/>
          </p:cNvSpPr>
          <p:nvPr/>
        </p:nvSpPr>
        <p:spPr>
          <a:xfrm>
            <a:off x="501292" y="789491"/>
            <a:ext cx="554037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知っておきたい法律の知識　</a:t>
            </a:r>
            <a:r>
              <a:rPr lang="ja-JP" altLang="en-US" sz="2181" b="1" baseline="6535" dirty="0">
                <a:solidFill>
                  <a:srgbClr val="FFFFFF"/>
                </a:solidFill>
                <a:latin typeface="HGMaruGothicMPRO" panose="020F0600000000000000" pitchFamily="34" charset="-128"/>
                <a:ea typeface="HGMaruGothicMPRO" panose="020F0600000000000000" pitchFamily="34" charset="-128"/>
              </a:rPr>
              <a:t>～最低賃金法～</a:t>
            </a:r>
            <a:endParaRPr lang="ja-JP" altLang="en-US" sz="2181" b="1" baseline="6535"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7095463E-9A18-A449-B6C7-FC3CFB9DAF16}"/>
              </a:ext>
            </a:extLst>
          </p:cNvPr>
          <p:cNvSpPr txBox="1"/>
          <p:nvPr/>
        </p:nvSpPr>
        <p:spPr>
          <a:xfrm>
            <a:off x="520222" y="1553931"/>
            <a:ext cx="8086582" cy="2925063"/>
          </a:xfrm>
          <a:prstGeom prst="rect">
            <a:avLst/>
          </a:prstGeom>
        </p:spPr>
        <p:txBody>
          <a:bodyPr vert="horz" wrap="square" lIns="0" tIns="10318" rIns="0" bIns="0" rtlCol="0">
            <a:spAutoFit/>
          </a:bodyPr>
          <a:lstStyle/>
          <a:p>
            <a:pPr marL="548483" marR="533277" defTabSz="768419">
              <a:lnSpc>
                <a:spcPts val="2737"/>
              </a:lnSpc>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最低賃金法という法律の手続きに基づき、会社が支払わなければならない賃金の最低額が定められています。</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48483" defTabSz="768419">
              <a:lnSpc>
                <a:spcPts val="2737"/>
              </a:lnSpc>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最低賃金は、毎年、都道府県ごとに決められます。</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48483" marR="533277" defTabSz="768419">
              <a:lnSpc>
                <a:spcPts val="2737"/>
              </a:lnSpc>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仮に最低賃金未満の金額で労働者と使用者が合意しても、最低賃金より低い賃金での契約は認められません。</a:t>
            </a:r>
            <a:endParaRPr kumimoji="1" sz="2266" dirty="0">
              <a:solidFill>
                <a:prstClr val="black"/>
              </a:solidFill>
              <a:latin typeface="HGMaruGothicMPRO" panose="020F0600000000000000" pitchFamily="34" charset="-128"/>
              <a:ea typeface="HGMaruGothicMPRO" panose="020F0600000000000000" pitchFamily="34" charset="-128"/>
              <a:cs typeface="Times New Roman"/>
            </a:endParaRPr>
          </a:p>
          <a:p>
            <a:pPr marL="538980" marR="533277" indent="229440" defTabSz="768419">
              <a:lnSpc>
                <a:spcPts val="2737"/>
              </a:lnSpc>
              <a:spcBef>
                <a:spcPts val="1539"/>
              </a:spcBef>
              <a:tabLst>
                <a:tab pos="768419" algn="l"/>
              </a:tabLst>
            </a:pPr>
            <a:r>
              <a:rPr kumimoji="1" sz="1796" dirty="0">
                <a:solidFill>
                  <a:srgbClr val="00AEEF"/>
                </a:solidFill>
                <a:latin typeface="HGMaruGothicMPRO" panose="020F0600000000000000" pitchFamily="34" charset="-128"/>
                <a:ea typeface="HGMaruGothicMPRO" panose="020F0600000000000000" pitchFamily="34" charset="-128"/>
                <a:cs typeface="A-OTF Shin Maru Go Pro"/>
              </a:rPr>
              <a:t>最低賃金には、全ての労働者とその使用者に適用される「地域別最低賃金」と特定の産業に従事する労働者と使用者に適用される</a:t>
            </a:r>
            <a:br>
              <a:rPr kumimoji="1" lang="en-US" sz="1796" dirty="0">
                <a:solidFill>
                  <a:srgbClr val="00AEEF"/>
                </a:solidFill>
                <a:latin typeface="HGMaruGothicMPRO" panose="020F0600000000000000" pitchFamily="34" charset="-128"/>
                <a:ea typeface="HGMaruGothicMPRO" panose="020F0600000000000000" pitchFamily="34" charset="-128"/>
                <a:cs typeface="A-OTF Shin Maru Go Pro"/>
              </a:rPr>
            </a:br>
            <a:r>
              <a:rPr kumimoji="1" sz="1796" dirty="0">
                <a:solidFill>
                  <a:srgbClr val="00AEEF"/>
                </a:solidFill>
                <a:latin typeface="HGMaruGothicMPRO" panose="020F0600000000000000" pitchFamily="34" charset="-128"/>
                <a:ea typeface="HGMaruGothicMPRO" panose="020F0600000000000000" pitchFamily="34" charset="-128"/>
                <a:cs typeface="A-OTF Shin Maru Go Pro"/>
              </a:rPr>
              <a:t>「特定最低賃金」の2種類があります。</a:t>
            </a:r>
            <a:endParaRPr kumimoji="1" lang="en-US" sz="1796" dirty="0">
              <a:solidFill>
                <a:srgbClr val="00AEEF"/>
              </a:solidFill>
              <a:latin typeface="HGMaruGothicMPRO" panose="020F0600000000000000" pitchFamily="34" charset="-128"/>
              <a:ea typeface="HGMaruGothicMPRO" panose="020F0600000000000000" pitchFamily="34" charset="-128"/>
              <a:cs typeface="A-OTF Shin Maru Go Pro"/>
            </a:endParaRPr>
          </a:p>
        </p:txBody>
      </p:sp>
      <p:sp>
        <p:nvSpPr>
          <p:cNvPr id="8" name="object 7">
            <a:extLst>
              <a:ext uri="{FF2B5EF4-FFF2-40B4-BE49-F238E27FC236}">
                <a16:creationId xmlns:a16="http://schemas.microsoft.com/office/drawing/2014/main" id="{670CC8F2-5B0D-2641-B2E2-A60FB49E1A36}"/>
              </a:ext>
            </a:extLst>
          </p:cNvPr>
          <p:cNvSpPr txBox="1"/>
          <p:nvPr/>
        </p:nvSpPr>
        <p:spPr>
          <a:xfrm>
            <a:off x="501293" y="5501082"/>
            <a:ext cx="8250822" cy="933748"/>
          </a:xfrm>
          <a:prstGeom prst="rect">
            <a:avLst/>
          </a:prstGeom>
        </p:spPr>
        <p:txBody>
          <a:bodyPr vert="horz" wrap="square" lIns="0" tIns="10318" rIns="0" bIns="0" rtlCol="0">
            <a:spAutoFit/>
          </a:bodyPr>
          <a:lstStyle/>
          <a:p>
            <a:pPr marL="10861" defTabSz="781995"/>
            <a:r>
              <a:rPr kumimoji="1" lang="ja-JP" altLang="en-US" sz="1200" dirty="0">
                <a:solidFill>
                  <a:srgbClr val="00B0F0"/>
                </a:solidFill>
                <a:latin typeface="HGMaruGothicMPRO" panose="020F0600000000000000" pitchFamily="34" charset="-128"/>
                <a:ea typeface="HGMaruGothicMPRO" panose="020F0600000000000000" pitchFamily="34" charset="-128"/>
                <a:cs typeface="A-OTF Shin Maru Go Pro"/>
              </a:rPr>
              <a:t>最新の地域ごとの最低賃金はこちらでチェック</a:t>
            </a:r>
          </a:p>
          <a:p>
            <a:pPr marL="10861" defTabSz="781995"/>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厚生労働省ホームページ「地域別最低賃金の全国一覧」</a:t>
            </a:r>
          </a:p>
          <a:p>
            <a:pPr marL="10861" defTabSz="781995"/>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www.mhlw.go.jp/stf/seisakunitsuite/bunya/koyou_roudou/roudoukijun/minimumichiran/</a:t>
            </a:r>
          </a:p>
          <a:p>
            <a:pPr marL="10861" defTabSz="781995"/>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厚生労働省ホームページ「必ずチェック最低賃金 使用者も、労働者も</a:t>
            </a:r>
            <a:r>
              <a:rPr kumimoji="1" lang="ja-JP" altLang="en-US" sz="1200" spc="-770" dirty="0">
                <a:solidFill>
                  <a:srgbClr val="231F20"/>
                </a:solidFill>
                <a:latin typeface="HGMaruGothicMPRO" panose="020F0600000000000000" pitchFamily="34" charset="-128"/>
                <a:ea typeface="HGMaruGothicMPRO" panose="020F0600000000000000" pitchFamily="34" charset="-128"/>
                <a:cs typeface="A-OTF Shin Maru Go Pro"/>
              </a:rPr>
              <a:t>。」</a:t>
            </a:r>
          </a:p>
          <a:p>
            <a:pPr marL="10861" defTabSz="781995"/>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://pc.saiteichingin.info</a:t>
            </a:r>
            <a:r>
              <a:rPr kumimoji="1" lang="en-US" sz="1200" dirty="0">
                <a:solidFill>
                  <a:srgbClr val="FF0000"/>
                </a:solidFill>
                <a:latin typeface="HGMaruGothicMPRO" panose="020F0600000000000000" pitchFamily="34" charset="-128"/>
                <a:ea typeface="HGMaruGothicMPRO" panose="020F0600000000000000" pitchFamily="34" charset="-128"/>
                <a:cs typeface="A-OTF Shin Maru Go Pro"/>
              </a:rPr>
              <a:t>/</a:t>
            </a:r>
          </a:p>
        </p:txBody>
      </p:sp>
      <p:sp>
        <p:nvSpPr>
          <p:cNvPr id="12" name="正方形/長方形 11"/>
          <p:cNvSpPr/>
          <p:nvPr/>
        </p:nvSpPr>
        <p:spPr>
          <a:xfrm>
            <a:off x="1108809" y="4797996"/>
            <a:ext cx="5147387" cy="329193"/>
          </a:xfrm>
          <a:prstGeom prst="rect">
            <a:avLst/>
          </a:prstGeom>
        </p:spPr>
        <p:txBody>
          <a:bodyPr wrap="square">
            <a:spAutoFit/>
          </a:bodyPr>
          <a:lstStyle/>
          <a:p>
            <a:pPr defTabSz="781995"/>
            <a:r>
              <a:rPr kumimoji="1" lang="en-US" altLang="ja-JP" sz="1539"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　両者に該当する場合は、高いほうが適用されます</a:t>
            </a:r>
            <a:endParaRPr kumimoji="1" lang="ja-JP" altLang="en-US" sz="1539" dirty="0">
              <a:solidFill>
                <a:prstClr val="black"/>
              </a:solidFill>
              <a:latin typeface="Verdana"/>
              <a:ea typeface="ＭＳ ゴシック" panose="020B0609070205080204" pitchFamily="49" charset="-128"/>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87590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7D02C6B1-FF4E-C04B-AF62-A5BCF60340B9}"/>
              </a:ext>
            </a:extLst>
          </p:cNvPr>
          <p:cNvSpPr/>
          <p:nvPr/>
        </p:nvSpPr>
        <p:spPr>
          <a:xfrm>
            <a:off x="537817" y="1550091"/>
            <a:ext cx="8068986" cy="3079059"/>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7A7600D5-8309-1240-BE08-68FC6231FEBA}"/>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3">
            <a:extLst>
              <a:ext uri="{FF2B5EF4-FFF2-40B4-BE49-F238E27FC236}">
                <a16:creationId xmlns:a16="http://schemas.microsoft.com/office/drawing/2014/main" id="{23BD2188-6E95-F042-A0F0-044DC0DB19A5}"/>
              </a:ext>
            </a:extLst>
          </p:cNvPr>
          <p:cNvSpPr txBox="1">
            <a:spLocks/>
          </p:cNvSpPr>
          <p:nvPr/>
        </p:nvSpPr>
        <p:spPr>
          <a:xfrm>
            <a:off x="501292" y="789491"/>
            <a:ext cx="585180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知っておきたい法律の知識　</a:t>
            </a:r>
            <a:r>
              <a:rPr lang="ja-JP" altLang="en-US" sz="2181" b="1" baseline="6535" dirty="0">
                <a:solidFill>
                  <a:srgbClr val="FFFFFF"/>
                </a:solidFill>
                <a:latin typeface="HGMaruGothicMPRO" panose="020F0600000000000000" pitchFamily="34" charset="-128"/>
                <a:ea typeface="HGMaruGothicMPRO" panose="020F0600000000000000" pitchFamily="34" charset="-128"/>
              </a:rPr>
              <a:t>～男女雇用機会均等法～</a:t>
            </a:r>
            <a:endParaRPr lang="ja-JP" altLang="en-US" sz="2181" b="1" baseline="6535" dirty="0">
              <a:solidFill>
                <a:prstClr val="black"/>
              </a:solidFill>
              <a:latin typeface="HGMaruGothicMPRO" panose="020F0600000000000000" pitchFamily="34" charset="-128"/>
              <a:ea typeface="HGMaruGothicMPRO" panose="020F0600000000000000" pitchFamily="34" charset="-128"/>
            </a:endParaRPr>
          </a:p>
        </p:txBody>
      </p:sp>
      <p:sp>
        <p:nvSpPr>
          <p:cNvPr id="6" name="object 7">
            <a:extLst>
              <a:ext uri="{FF2B5EF4-FFF2-40B4-BE49-F238E27FC236}">
                <a16:creationId xmlns:a16="http://schemas.microsoft.com/office/drawing/2014/main" id="{A135EFE2-78E0-764B-8716-DF0058163B3D}"/>
              </a:ext>
            </a:extLst>
          </p:cNvPr>
          <p:cNvSpPr txBox="1"/>
          <p:nvPr/>
        </p:nvSpPr>
        <p:spPr>
          <a:xfrm>
            <a:off x="1069521" y="1880730"/>
            <a:ext cx="7383757" cy="2352407"/>
          </a:xfrm>
          <a:prstGeom prst="rect">
            <a:avLst/>
          </a:prstGeom>
        </p:spPr>
        <p:txBody>
          <a:bodyPr vert="horz" wrap="square" lIns="0" tIns="10318" rIns="0" bIns="0" rtlCol="0">
            <a:spAutoFit/>
          </a:bodyPr>
          <a:lstStyle/>
          <a:p>
            <a:pPr marL="10861" marR="4344" defTabSz="781995">
              <a:lnSpc>
                <a:spcPct val="123100"/>
              </a:lnSpc>
              <a:spcBef>
                <a:spcPts val="81"/>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男女雇用機会均等法では、事業主に対し、募集、採用、配置、昇進、降格、教育訓練、福利厚生、職種・雇用形態の変更、退職勧奨、定年、解雇、労働契約の更新について、</a:t>
            </a:r>
            <a:r>
              <a:rPr kumimoji="1" sz="1796" b="1" dirty="0">
                <a:solidFill>
                  <a:srgbClr val="00AEEF"/>
                </a:solidFill>
                <a:latin typeface="HGMaruGothicMPRO" panose="020F0600000000000000" pitchFamily="34" charset="-128"/>
                <a:ea typeface="HGMaruGothicMPRO" panose="020F0600000000000000" pitchFamily="34" charset="-128"/>
                <a:cs typeface="ShinMGoPro-Medium"/>
              </a:rPr>
              <a:t>男性・女性のどちらに対しても、性別を理由とする差別的取扱いを禁止</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しています。</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3"/>
              </a:spcBef>
            </a:pPr>
            <a:endParaRPr kumimoji="1" sz="2266" dirty="0">
              <a:solidFill>
                <a:prstClr val="black"/>
              </a:solidFill>
              <a:latin typeface="HGMaruGothicMPRO" panose="020F0600000000000000" pitchFamily="34" charset="-128"/>
              <a:ea typeface="HGMaruGothicMPRO" panose="020F0600000000000000" pitchFamily="34" charset="-128"/>
              <a:cs typeface="Times New Roman"/>
            </a:endParaRPr>
          </a:p>
          <a:p>
            <a:pPr marL="10861" marR="112412" defTabSz="781995">
              <a:lnSpc>
                <a:spcPct val="123100"/>
              </a:lnSpc>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また、</a:t>
            </a:r>
            <a:r>
              <a:rPr kumimoji="1" sz="1796" b="1" dirty="0" err="1">
                <a:solidFill>
                  <a:srgbClr val="00AEEF"/>
                </a:solidFill>
                <a:latin typeface="HGMaruGothicMPRO" panose="020F0600000000000000" pitchFamily="34" charset="-128"/>
                <a:ea typeface="HGMaruGothicMPRO" panose="020F0600000000000000" pitchFamily="34" charset="-128"/>
                <a:cs typeface="ShinMGoPro-Medium"/>
              </a:rPr>
              <a:t>妊娠・出産等を理由とする解雇や退職強要などの不利益取扱いを行うことも禁止</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しています</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4C4C1C69-9B07-1749-8576-71004F67AE82}"/>
              </a:ext>
            </a:extLst>
          </p:cNvPr>
          <p:cNvSpPr/>
          <p:nvPr/>
        </p:nvSpPr>
        <p:spPr>
          <a:xfrm>
            <a:off x="537425" y="1795263"/>
            <a:ext cx="8069150" cy="2662436"/>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5">
            <a:extLst>
              <a:ext uri="{FF2B5EF4-FFF2-40B4-BE49-F238E27FC236}">
                <a16:creationId xmlns:a16="http://schemas.microsoft.com/office/drawing/2014/main" id="{D52CA673-079C-F548-9391-D66E14299B19}"/>
              </a:ext>
            </a:extLst>
          </p:cNvPr>
          <p:cNvSpPr txBox="1"/>
          <p:nvPr/>
        </p:nvSpPr>
        <p:spPr>
          <a:xfrm>
            <a:off x="866220" y="2089269"/>
            <a:ext cx="7411560" cy="1997858"/>
          </a:xfrm>
          <a:prstGeom prst="rect">
            <a:avLst/>
          </a:prstGeom>
        </p:spPr>
        <p:txBody>
          <a:bodyPr vert="horz" wrap="square" lIns="0" tIns="10861" rIns="0" bIns="0" rtlCol="0">
            <a:spAutoFit/>
          </a:bodyPr>
          <a:lstStyle/>
          <a:p>
            <a:pPr marL="10861" marR="4344" algn="just" defTabSz="781995">
              <a:lnSpc>
                <a:spcPct val="118700"/>
              </a:lnSpc>
              <a:spcBef>
                <a:spcPts val="86"/>
              </a:spcBef>
            </a:pPr>
            <a:r>
              <a:rPr kumimoji="1" sz="1967"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796" dirty="0">
                <a:solidFill>
                  <a:prstClr val="black"/>
                </a:solidFill>
                <a:latin typeface="HGMaruGothicMPRO" panose="020F0600000000000000" pitchFamily="34" charset="-128"/>
                <a:ea typeface="HGMaruGothicMPRO" panose="020F0600000000000000" pitchFamily="34" charset="-128"/>
                <a:cs typeface="A-OTF Shin Maru Go Pro"/>
              </a:rPr>
              <a:t>セクシュアルハラスメント、妊娠・出産・育児休業等に関するハラスメント、パワーハラスメント（以下、「職場におけるハラスメント」）に関する防止措置を講ずることは事業主の義務です。</a:t>
            </a:r>
            <a:endParaRPr kumimoji="1" lang="en-US" altLang="ja-JP"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8700"/>
              </a:lnSpc>
              <a:spcBef>
                <a:spcPts val="86"/>
              </a:spcBef>
            </a:pPr>
            <a:endParaRPr kumimoji="1" lang="en-US" altLang="ja-JP"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8700"/>
              </a:lnSpc>
              <a:spcBef>
                <a:spcPts val="86"/>
              </a:spcBef>
            </a:pPr>
            <a:r>
              <a:rPr kumimoji="1" lang="ja-JP" altLang="en-US" sz="1796" dirty="0">
                <a:solidFill>
                  <a:prstClr val="black"/>
                </a:solidFill>
                <a:latin typeface="HGMaruGothicMPRO" panose="020F0600000000000000" pitchFamily="34" charset="-128"/>
                <a:ea typeface="HGMaruGothicMPRO" panose="020F0600000000000000" pitchFamily="34" charset="-128"/>
                <a:cs typeface="A-OTF Shin Maru Go Pro"/>
              </a:rPr>
              <a:t>　また</a:t>
            </a:r>
            <a:r>
              <a:rPr kumimoji="1" sz="1796"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796" b="1" dirty="0">
                <a:solidFill>
                  <a:srgbClr val="00B0F0"/>
                </a:solidFill>
                <a:latin typeface="HGMaruGothicMPRO" panose="020F0600000000000000" pitchFamily="34" charset="-128"/>
                <a:ea typeface="HGMaruGothicMPRO" panose="020F0600000000000000" pitchFamily="34" charset="-128"/>
                <a:cs typeface="A-OTF Shin Maru Go Pro"/>
              </a:rPr>
              <a:t>事業主に職場におけるハラスメントに関して相談した労働者に対して、事業主が不利益な取扱いを行うことは禁止されています。</a:t>
            </a:r>
            <a:endParaRPr kumimoji="1" lang="en-US" sz="1368"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2">
            <a:extLst>
              <a:ext uri="{FF2B5EF4-FFF2-40B4-BE49-F238E27FC236}">
                <a16:creationId xmlns:a16="http://schemas.microsoft.com/office/drawing/2014/main" id="{7A7600D5-8309-1240-BE08-68FC6231FEBA}"/>
              </a:ext>
            </a:extLst>
          </p:cNvPr>
          <p:cNvSpPr/>
          <p:nvPr/>
        </p:nvSpPr>
        <p:spPr>
          <a:xfrm>
            <a:off x="261695" y="700826"/>
            <a:ext cx="8621292" cy="823733"/>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3">
            <a:extLst>
              <a:ext uri="{FF2B5EF4-FFF2-40B4-BE49-F238E27FC236}">
                <a16:creationId xmlns:a16="http://schemas.microsoft.com/office/drawing/2014/main" id="{23BD2188-6E95-F042-A0F0-044DC0DB19A5}"/>
              </a:ext>
            </a:extLst>
          </p:cNvPr>
          <p:cNvSpPr txBox="1">
            <a:spLocks/>
          </p:cNvSpPr>
          <p:nvPr/>
        </p:nvSpPr>
        <p:spPr>
          <a:xfrm>
            <a:off x="261695" y="818561"/>
            <a:ext cx="6081955" cy="531964"/>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　職場におけるハラスメントに関する法律</a:t>
            </a:r>
            <a:endParaRPr lang="en-US" altLang="ja-JP" sz="1881" b="1" dirty="0">
              <a:solidFill>
                <a:prstClr val="white"/>
              </a:solidFill>
              <a:latin typeface="HGMaruGothicMPRO" panose="020F0600000000000000" pitchFamily="34" charset="-128"/>
              <a:ea typeface="HGMaruGothicMPRO" panose="020F0600000000000000" pitchFamily="34" charset="-128"/>
            </a:endParaRPr>
          </a:p>
          <a:p>
            <a:pPr marL="10861" defTabSz="861993">
              <a:lnSpc>
                <a:spcPct val="100000"/>
              </a:lnSpc>
              <a:spcBef>
                <a:spcPts val="111"/>
              </a:spcBef>
            </a:pPr>
            <a:r>
              <a:rPr lang="ja-JP" altLang="en-US" sz="1400" b="1" dirty="0">
                <a:solidFill>
                  <a:prstClr val="white"/>
                </a:solidFill>
                <a:latin typeface="HGMaruGothicMPRO" panose="020F0600000000000000" pitchFamily="34" charset="-128"/>
                <a:ea typeface="HGMaruGothicMPRO" panose="020F0600000000000000" pitchFamily="34" charset="-128"/>
              </a:rPr>
              <a:t>　　（男女雇用機会均等法、育児・介護休業法、労働施策総合推進法）</a:t>
            </a:r>
            <a:r>
              <a:rPr lang="ja-JP" altLang="en-US" sz="1197" b="1" dirty="0">
                <a:solidFill>
                  <a:prstClr val="white"/>
                </a:solidFill>
                <a:latin typeface="HGMaruGothicMPRO" panose="020F0600000000000000" pitchFamily="34" charset="-128"/>
                <a:ea typeface="HGMaruGothicMPRO" panose="020F0600000000000000" pitchFamily="34" charset="-128"/>
              </a:rPr>
              <a:t>　　　　　　　</a:t>
            </a:r>
            <a:endParaRPr lang="ja-JP" altLang="en-US" sz="1197" b="1" baseline="6535" dirty="0">
              <a:solidFill>
                <a:prstClr val="white"/>
              </a:solidFill>
              <a:latin typeface="HGMaruGothicMPRO" panose="020F0600000000000000" pitchFamily="34" charset="-128"/>
              <a:ea typeface="HGMaruGothicMPRO" panose="020F0600000000000000" pitchFamily="34" charset="-128"/>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899CD02-B0B0-4F42-93A0-2AB482533032}"/>
              </a:ext>
            </a:extLst>
          </p:cNvPr>
          <p:cNvSpPr/>
          <p:nvPr/>
        </p:nvSpPr>
        <p:spPr>
          <a:xfrm>
            <a:off x="261688" y="735153"/>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9AA5618-99F2-144F-B65F-3B6AC9E2BABB}"/>
              </a:ext>
            </a:extLst>
          </p:cNvPr>
          <p:cNvSpPr txBox="1">
            <a:spLocks/>
          </p:cNvSpPr>
          <p:nvPr/>
        </p:nvSpPr>
        <p:spPr>
          <a:xfrm>
            <a:off x="501287" y="822894"/>
            <a:ext cx="452746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企業研究　</a:t>
            </a:r>
            <a:r>
              <a:rPr lang="ja-JP" altLang="en-US" sz="1454" b="1" dirty="0">
                <a:solidFill>
                  <a:srgbClr val="FFFFFF"/>
                </a:solidFill>
                <a:latin typeface="HGMaruGothicMPRO" panose="020F0600000000000000" pitchFamily="34" charset="-128"/>
                <a:ea typeface="HGMaruGothicMPRO" panose="020F0600000000000000" pitchFamily="34" charset="-128"/>
              </a:rPr>
              <a:t>～働きやすい企業とは～</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D4906CD-433C-214C-B2BD-63187EC0C8A3}"/>
              </a:ext>
            </a:extLst>
          </p:cNvPr>
          <p:cNvSpPr txBox="1"/>
          <p:nvPr/>
        </p:nvSpPr>
        <p:spPr>
          <a:xfrm>
            <a:off x="512143" y="1615938"/>
            <a:ext cx="8276997" cy="1283011"/>
          </a:xfrm>
          <a:prstGeom prst="rect">
            <a:avLst/>
          </a:prstGeom>
        </p:spPr>
        <p:txBody>
          <a:bodyPr vert="horz" wrap="square" lIns="0" tIns="10318" rIns="0" bIns="0" rtlCol="0">
            <a:spAutoFit/>
          </a:bodyPr>
          <a:lstStyle/>
          <a:p>
            <a:pPr marL="18464" marR="7603" defTabSz="781995">
              <a:lnSpc>
                <a:spcPct val="1229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「働きやすく、自分の能力を発揮して活躍できる企業で働きたい」そんな風に思われる方は多いと思います。ここではそんな企業を見つけるヒントをお伝えします。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indent="7603" defTabSz="781995">
              <a:lnSpc>
                <a:spcPct val="122900"/>
              </a:lnSpc>
              <a:spcBef>
                <a:spcPts val="850"/>
              </a:spcBef>
            </a:pPr>
            <a:r>
              <a:rPr kumimoji="1" sz="1582" b="1" dirty="0">
                <a:solidFill>
                  <a:srgbClr val="00AEEF"/>
                </a:solidFill>
                <a:latin typeface="HGMaruGothicMPRO" panose="020F0600000000000000" pitchFamily="34" charset="-128"/>
                <a:ea typeface="HGMaruGothicMPRO" panose="020F0600000000000000" pitchFamily="34" charset="-128"/>
                <a:cs typeface="ShinMGoPro-Medium"/>
              </a:rPr>
              <a:t>　これらのマーク、見たことがありますか？ </a:t>
            </a:r>
            <a:r>
              <a:rPr kumimoji="1" lang="en-US" sz="1582" b="1" dirty="0">
                <a:solidFill>
                  <a:srgbClr val="00AEEF"/>
                </a:solidFill>
                <a:latin typeface="HGMaruGothicMPRO" panose="020F0600000000000000" pitchFamily="34" charset="-128"/>
                <a:ea typeface="HGMaruGothicMPRO" panose="020F0600000000000000" pitchFamily="34" charset="-128"/>
                <a:cs typeface="ShinMGoPro-Medium"/>
              </a:rPr>
              <a:t> </a:t>
            </a:r>
            <a:r>
              <a:rPr kumimoji="1" sz="1582" b="1" dirty="0" err="1">
                <a:solidFill>
                  <a:srgbClr val="00AEEF"/>
                </a:solidFill>
                <a:latin typeface="HGMaruGothicMPRO" panose="020F0600000000000000" pitchFamily="34" charset="-128"/>
                <a:ea typeface="HGMaruGothicMPRO" panose="020F0600000000000000" pitchFamily="34" charset="-128"/>
                <a:cs typeface="ShinMGoPro-Medium"/>
              </a:rPr>
              <a:t>いずれも厚生労働大臣が認定した企業に与えられるものです。このマークが働きやすい企業選びの参考になります</a:t>
            </a:r>
            <a:r>
              <a:rPr kumimoji="1" sz="1582"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 name="object 6">
            <a:extLst>
              <a:ext uri="{FF2B5EF4-FFF2-40B4-BE49-F238E27FC236}">
                <a16:creationId xmlns:a16="http://schemas.microsoft.com/office/drawing/2014/main" id="{E3872EAF-AF6C-864F-8983-B0A43BB15671}"/>
              </a:ext>
            </a:extLst>
          </p:cNvPr>
          <p:cNvSpPr txBox="1"/>
          <p:nvPr/>
        </p:nvSpPr>
        <p:spPr>
          <a:xfrm>
            <a:off x="2298503" y="5192180"/>
            <a:ext cx="965684" cy="534725"/>
          </a:xfrm>
          <a:prstGeom prst="rect">
            <a:avLst/>
          </a:prstGeom>
          <a:solidFill>
            <a:srgbClr val="FDE9F1"/>
          </a:solidFill>
          <a:ln w="12763">
            <a:solidFill>
              <a:srgbClr val="231F20"/>
            </a:solidFill>
          </a:ln>
        </p:spPr>
        <p:txBody>
          <a:bodyPr vert="horz" wrap="square" lIns="0" tIns="61577" rIns="0" bIns="61577" rtlCol="0">
            <a:spAutoFit/>
          </a:bodyPr>
          <a:lstStyle/>
          <a:p>
            <a:pPr marL="6789" algn="ctr" defTabSz="781995">
              <a:lnSpc>
                <a:spcPts val="1600"/>
              </a:lnSpc>
            </a:pP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くるみん</a:t>
            </a:r>
            <a:endParaRPr kumimoji="1" lang="en-US" sz="1400" dirty="0">
              <a:solidFill>
                <a:srgbClr val="231F20"/>
              </a:solidFill>
              <a:latin typeface="HGMaruGothicMPRO" panose="020F0600000000000000" pitchFamily="34" charset="-128"/>
              <a:ea typeface="HGMaruGothicMPRO" panose="020F0600000000000000" pitchFamily="34" charset="-128"/>
              <a:cs typeface="A-OTF Shin Maru Go Pro"/>
            </a:endParaRPr>
          </a:p>
          <a:p>
            <a:pPr marL="6789" algn="ctr" defTabSz="781995">
              <a:lnSpc>
                <a:spcPts val="1600"/>
              </a:lnSpc>
            </a:pP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マーク</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4" name="object 24">
            <a:extLst>
              <a:ext uri="{FF2B5EF4-FFF2-40B4-BE49-F238E27FC236}">
                <a16:creationId xmlns:a16="http://schemas.microsoft.com/office/drawing/2014/main" id="{6AB20EF5-E624-1E49-86B9-377DB39F0B55}"/>
              </a:ext>
            </a:extLst>
          </p:cNvPr>
          <p:cNvSpPr txBox="1"/>
          <p:nvPr/>
        </p:nvSpPr>
        <p:spPr>
          <a:xfrm>
            <a:off x="509313" y="5471267"/>
            <a:ext cx="218316" cy="248376"/>
          </a:xfrm>
          <a:prstGeom prst="rect">
            <a:avLst/>
          </a:prstGeom>
        </p:spPr>
        <p:txBody>
          <a:bodyPr vert="horz" wrap="square" lIns="0" tIns="11405" rIns="0" bIns="0" rtlCol="0">
            <a:spAutoFit/>
          </a:bodyPr>
          <a:lstStyle/>
          <a:p>
            <a:pPr marL="10861" defTabSz="781995">
              <a:spcBef>
                <a:spcPts val="90"/>
              </a:spcBef>
            </a:pPr>
            <a:r>
              <a:rPr kumimoji="1" sz="153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53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5" name="object 25">
            <a:extLst>
              <a:ext uri="{FF2B5EF4-FFF2-40B4-BE49-F238E27FC236}">
                <a16:creationId xmlns:a16="http://schemas.microsoft.com/office/drawing/2014/main" id="{A1E7B0B9-05FC-234D-8A27-BD6755E82CE3}"/>
              </a:ext>
            </a:extLst>
          </p:cNvPr>
          <p:cNvSpPr txBox="1"/>
          <p:nvPr/>
        </p:nvSpPr>
        <p:spPr>
          <a:xfrm>
            <a:off x="605928" y="5204905"/>
            <a:ext cx="965683" cy="522000"/>
          </a:xfrm>
          <a:prstGeom prst="rect">
            <a:avLst/>
          </a:prstGeom>
          <a:solidFill>
            <a:srgbClr val="E3F2E7"/>
          </a:solidFill>
          <a:ln w="12763">
            <a:solidFill>
              <a:srgbClr val="231F20"/>
            </a:solidFill>
          </a:ln>
        </p:spPr>
        <p:txBody>
          <a:bodyPr vert="horz" wrap="square" lIns="0" tIns="61577" rIns="0" bIns="61577" rtlCol="0">
            <a:spAutoFit/>
          </a:bodyPr>
          <a:lstStyle/>
          <a:p>
            <a:pPr marL="6789" algn="ctr" defTabSz="781995">
              <a:lnSpc>
                <a:spcPts val="1600"/>
              </a:lnSpc>
            </a:pP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えるぼし</a:t>
            </a:r>
            <a:endParaRPr kumimoji="1" lang="en-US" sz="1400" dirty="0">
              <a:solidFill>
                <a:srgbClr val="231F20"/>
              </a:solidFill>
              <a:latin typeface="HGMaruGothicMPRO" panose="020F0600000000000000" pitchFamily="34" charset="-128"/>
              <a:ea typeface="HGMaruGothicMPRO" panose="020F0600000000000000" pitchFamily="34" charset="-128"/>
              <a:cs typeface="A-OTF Shin Maru Go Pro"/>
            </a:endParaRPr>
          </a:p>
          <a:p>
            <a:pPr marL="6789" algn="ctr" defTabSz="781995">
              <a:lnSpc>
                <a:spcPts val="1600"/>
              </a:lnSpc>
            </a:pPr>
            <a:r>
              <a:rPr kumimoji="1" sz="1400" spc="-428" dirty="0" err="1">
                <a:solidFill>
                  <a:srgbClr val="231F20"/>
                </a:solidFill>
                <a:latin typeface="HGMaruGothicMPRO" panose="020F0600000000000000" pitchFamily="34" charset="-128"/>
                <a:ea typeface="HGMaruGothicMPRO" panose="020F0600000000000000" pitchFamily="34" charset="-128"/>
                <a:cs typeface="A-OTF Shin Maru Go Pro"/>
              </a:rPr>
              <a:t>マ</a:t>
            </a: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ーク</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32" name="図 31">
            <a:extLst>
              <a:ext uri="{FF2B5EF4-FFF2-40B4-BE49-F238E27FC236}">
                <a16:creationId xmlns:a16="http://schemas.microsoft.com/office/drawing/2014/main" id="{AAF42D27-57F2-A04E-9BFB-8B79166D440C}"/>
              </a:ext>
            </a:extLst>
          </p:cNvPr>
          <p:cNvPicPr>
            <a:picLocks noChangeAspect="1"/>
          </p:cNvPicPr>
          <p:nvPr/>
        </p:nvPicPr>
        <p:blipFill>
          <a:blip r:embed="rId2">
            <a:alphaModFix/>
          </a:blip>
          <a:stretch>
            <a:fillRect/>
          </a:stretch>
        </p:blipFill>
        <p:spPr>
          <a:xfrm>
            <a:off x="421627" y="3436050"/>
            <a:ext cx="1384837" cy="1520606"/>
          </a:xfrm>
          <a:prstGeom prst="rect">
            <a:avLst/>
          </a:prstGeom>
        </p:spPr>
      </p:pic>
      <p:pic>
        <p:nvPicPr>
          <p:cNvPr id="34" name="図 33">
            <a:extLst>
              <a:ext uri="{FF2B5EF4-FFF2-40B4-BE49-F238E27FC236}">
                <a16:creationId xmlns:a16="http://schemas.microsoft.com/office/drawing/2014/main" id="{E901876E-6C6B-5543-9B88-984433ED38F8}"/>
              </a:ext>
            </a:extLst>
          </p:cNvPr>
          <p:cNvPicPr>
            <a:picLocks noChangeAspect="1"/>
          </p:cNvPicPr>
          <p:nvPr/>
        </p:nvPicPr>
        <p:blipFill>
          <a:blip r:embed="rId3">
            <a:alphaModFix/>
          </a:blip>
          <a:stretch>
            <a:fillRect/>
          </a:stretch>
        </p:blipFill>
        <p:spPr>
          <a:xfrm>
            <a:off x="3786601" y="3558785"/>
            <a:ext cx="1457175" cy="1397871"/>
          </a:xfrm>
          <a:prstGeom prst="rect">
            <a:avLst/>
          </a:prstGeom>
        </p:spPr>
      </p:pic>
      <p:pic>
        <p:nvPicPr>
          <p:cNvPr id="35" name="図 34">
            <a:extLst>
              <a:ext uri="{FF2B5EF4-FFF2-40B4-BE49-F238E27FC236}">
                <a16:creationId xmlns:a16="http://schemas.microsoft.com/office/drawing/2014/main" id="{DCFDE7E6-A48E-074A-92FC-410EBF4F51CF}"/>
              </a:ext>
            </a:extLst>
          </p:cNvPr>
          <p:cNvPicPr>
            <a:picLocks noChangeAspect="1"/>
          </p:cNvPicPr>
          <p:nvPr/>
        </p:nvPicPr>
        <p:blipFill>
          <a:blip r:embed="rId4">
            <a:alphaModFix/>
          </a:blip>
          <a:stretch>
            <a:fillRect/>
          </a:stretch>
        </p:blipFill>
        <p:spPr>
          <a:xfrm>
            <a:off x="7318608" y="3558785"/>
            <a:ext cx="1408001" cy="1397871"/>
          </a:xfrm>
          <a:prstGeom prst="rect">
            <a:avLst/>
          </a:prstGeom>
        </p:spPr>
      </p:pic>
      <p:sp>
        <p:nvSpPr>
          <p:cNvPr id="21"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2" name="テキスト ボックス 21"/>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pic>
        <p:nvPicPr>
          <p:cNvPr id="2" name="図 1">
            <a:extLst>
              <a:ext uri="{FF2B5EF4-FFF2-40B4-BE49-F238E27FC236}">
                <a16:creationId xmlns:a16="http://schemas.microsoft.com/office/drawing/2014/main" id="{E4AEF8FE-50C6-0527-0EF6-934E4263E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2256" y="3558785"/>
            <a:ext cx="1397871" cy="1397871"/>
          </a:xfrm>
          <a:prstGeom prst="rect">
            <a:avLst/>
          </a:prstGeom>
        </p:spPr>
      </p:pic>
      <p:pic>
        <p:nvPicPr>
          <p:cNvPr id="7" name="図 6">
            <a:extLst>
              <a:ext uri="{FF2B5EF4-FFF2-40B4-BE49-F238E27FC236}">
                <a16:creationId xmlns:a16="http://schemas.microsoft.com/office/drawing/2014/main" id="{0AE1E0C8-7664-8A55-1E82-7E420D8A76A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4944" y="3548172"/>
            <a:ext cx="1303177" cy="1408484"/>
          </a:xfrm>
          <a:prstGeom prst="rect">
            <a:avLst/>
          </a:prstGeom>
          <a:noFill/>
          <a:ln>
            <a:noFill/>
          </a:ln>
        </p:spPr>
      </p:pic>
      <p:sp>
        <p:nvSpPr>
          <p:cNvPr id="9" name="テキスト ボックス 8">
            <a:extLst>
              <a:ext uri="{FF2B5EF4-FFF2-40B4-BE49-F238E27FC236}">
                <a16:creationId xmlns:a16="http://schemas.microsoft.com/office/drawing/2014/main" id="{8E05F1D0-6D4F-B3ED-BDD3-C05FBFB2199F}"/>
              </a:ext>
            </a:extLst>
          </p:cNvPr>
          <p:cNvSpPr txBox="1"/>
          <p:nvPr/>
        </p:nvSpPr>
        <p:spPr>
          <a:xfrm>
            <a:off x="3851792" y="5203685"/>
            <a:ext cx="1350397" cy="523220"/>
          </a:xfrm>
          <a:prstGeom prst="rect">
            <a:avLst/>
          </a:prstGeom>
          <a:solidFill>
            <a:srgbClr val="DDFFDD"/>
          </a:solidFill>
          <a:ln w="12700">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ユースエール認定企業</a:t>
            </a:r>
          </a:p>
        </p:txBody>
      </p:sp>
      <p:sp>
        <p:nvSpPr>
          <p:cNvPr id="10" name="テキスト ボックス 9">
            <a:extLst>
              <a:ext uri="{FF2B5EF4-FFF2-40B4-BE49-F238E27FC236}">
                <a16:creationId xmlns:a16="http://schemas.microsoft.com/office/drawing/2014/main" id="{5F9AAFD5-A035-6899-9529-4BEE6B3582E8}"/>
              </a:ext>
            </a:extLst>
          </p:cNvPr>
          <p:cNvSpPr txBox="1"/>
          <p:nvPr/>
        </p:nvSpPr>
        <p:spPr>
          <a:xfrm>
            <a:off x="7208731" y="5203685"/>
            <a:ext cx="1620003" cy="523220"/>
          </a:xfrm>
          <a:prstGeom prst="rect">
            <a:avLst/>
          </a:prstGeom>
          <a:solidFill>
            <a:srgbClr val="EEDDFF"/>
          </a:solidFill>
          <a:ln w="12700">
            <a:solidFill>
              <a:schemeClr val="tx1"/>
            </a:solidFill>
          </a:ln>
        </p:spPr>
        <p:txBody>
          <a:bodyPr wrap="square" rtlCol="0">
            <a:spAutoFit/>
          </a:bodyPr>
          <a:lstStyle/>
          <a:p>
            <a:pPr algn="ctr"/>
            <a:r>
              <a:rPr kumimoji="1" lang="zh-TW" altLang="en-US" sz="1400" dirty="0">
                <a:latin typeface="HG丸ｺﾞｼｯｸM-PRO" panose="020F0600000000000000" pitchFamily="50" charset="-128"/>
                <a:ea typeface="HG丸ｺﾞｼｯｸM-PRO" panose="020F0600000000000000" pitchFamily="50" charset="-128"/>
              </a:rPr>
              <a:t>安全衛生優良企業 </a:t>
            </a:r>
            <a:endParaRPr kumimoji="1" lang="en-US" altLang="zh-TW" sz="1400" dirty="0">
              <a:latin typeface="HG丸ｺﾞｼｯｸM-PRO" panose="020F0600000000000000" pitchFamily="50" charset="-128"/>
              <a:ea typeface="HG丸ｺﾞｼｯｸM-PRO" panose="020F0600000000000000" pitchFamily="50" charset="-128"/>
            </a:endParaRPr>
          </a:p>
          <a:p>
            <a:pPr algn="ctr"/>
            <a:r>
              <a:rPr kumimoji="1" lang="zh-TW" altLang="en-US" sz="1400" dirty="0">
                <a:latin typeface="HG丸ｺﾞｼｯｸM-PRO" panose="020F0600000000000000" pitchFamily="50" charset="-128"/>
                <a:ea typeface="HG丸ｺﾞｼｯｸM-PRO" panose="020F0600000000000000" pitchFamily="50" charset="-128"/>
              </a:rPr>
              <a:t>公表制度</a:t>
            </a:r>
          </a:p>
        </p:txBody>
      </p:sp>
      <p:sp>
        <p:nvSpPr>
          <p:cNvPr id="11" name="テキスト ボックス 10">
            <a:extLst>
              <a:ext uri="{FF2B5EF4-FFF2-40B4-BE49-F238E27FC236}">
                <a16:creationId xmlns:a16="http://schemas.microsoft.com/office/drawing/2014/main" id="{9CBC5818-61EC-1DF1-C538-DE3BF2F1A195}"/>
              </a:ext>
            </a:extLst>
          </p:cNvPr>
          <p:cNvSpPr txBox="1"/>
          <p:nvPr/>
        </p:nvSpPr>
        <p:spPr>
          <a:xfrm>
            <a:off x="5804586" y="5203685"/>
            <a:ext cx="965683" cy="523220"/>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もにす</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マーク</a:t>
            </a:r>
          </a:p>
        </p:txBody>
      </p:sp>
    </p:spTree>
    <p:extLst>
      <p:ext uri="{BB962C8B-B14F-4D97-AF65-F5344CB8AC3E}">
        <p14:creationId xmlns:p14="http://schemas.microsoft.com/office/powerpoint/2010/main" val="264919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EF553F53-740D-6542-A19E-75C1EC5B834B}"/>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CCD8110B-4108-4D42-9238-2DF39EA5DEB3}"/>
              </a:ext>
            </a:extLst>
          </p:cNvPr>
          <p:cNvSpPr txBox="1">
            <a:spLocks/>
          </p:cNvSpPr>
          <p:nvPr/>
        </p:nvSpPr>
        <p:spPr>
          <a:xfrm>
            <a:off x="501289" y="822898"/>
            <a:ext cx="551961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企業研究　</a:t>
            </a:r>
            <a:r>
              <a:rPr lang="ja-JP" altLang="en-US" sz="1454" b="1" dirty="0">
                <a:solidFill>
                  <a:srgbClr val="FFFFFF"/>
                </a:solidFill>
                <a:latin typeface="HGMaruGothicMPRO" panose="020F0600000000000000" pitchFamily="34" charset="-128"/>
                <a:ea typeface="HGMaruGothicMPRO" panose="020F0600000000000000" pitchFamily="34" charset="-128"/>
              </a:rPr>
              <a:t>～えるぼし・プラチナえるぼしマークとは～</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37A5326B-5C44-3040-839C-960495116EB4}"/>
              </a:ext>
            </a:extLst>
          </p:cNvPr>
          <p:cNvSpPr txBox="1"/>
          <p:nvPr/>
        </p:nvSpPr>
        <p:spPr>
          <a:xfrm>
            <a:off x="596170" y="4051621"/>
            <a:ext cx="5970142" cy="522831"/>
          </a:xfrm>
          <a:prstGeom prst="rect">
            <a:avLst/>
          </a:prstGeom>
        </p:spPr>
        <p:txBody>
          <a:bodyPr vert="horz" wrap="square" lIns="0" tIns="9775" rIns="0" bIns="0" rtlCol="0">
            <a:spAutoFit/>
          </a:bodyPr>
          <a:lstStyle/>
          <a:p>
            <a:pPr marL="192240" marR="4344" indent="-181922" defTabSz="781995">
              <a:lnSpc>
                <a:spcPct val="127699"/>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認定企業を調べるには「女性の活躍推進企業データベース」で！</a:t>
            </a:r>
          </a:p>
          <a:p>
            <a:pPr marL="192240" marR="4344" indent="-181922" defTabSz="781995">
              <a:lnSpc>
                <a:spcPct val="127699"/>
              </a:lnSpc>
            </a:pPr>
            <a:r>
              <a:rPr kumimoji="1" lang="en-US" sz="1400" dirty="0">
                <a:solidFill>
                  <a:prstClr val="black"/>
                </a:solidFill>
                <a:latin typeface="HGMaruGothicMPRO" panose="020F0600000000000000" pitchFamily="34" charset="-128"/>
                <a:ea typeface="HGMaruGothicMPRO" panose="020F0600000000000000" pitchFamily="34" charset="-128"/>
                <a:cs typeface="A-OTF Shin Maru Go Pro"/>
              </a:rPr>
              <a:t>https </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://positive-ryouritsu.mhlw.go.jp/positivedb/</a:t>
            </a:r>
          </a:p>
        </p:txBody>
      </p:sp>
      <p:grpSp>
        <p:nvGrpSpPr>
          <p:cNvPr id="10" name="グループ化 9">
            <a:extLst>
              <a:ext uri="{FF2B5EF4-FFF2-40B4-BE49-F238E27FC236}">
                <a16:creationId xmlns:a16="http://schemas.microsoft.com/office/drawing/2014/main" id="{BE11EC4B-ACA1-4948-A95B-D4564CA493D7}"/>
              </a:ext>
            </a:extLst>
          </p:cNvPr>
          <p:cNvGrpSpPr/>
          <p:nvPr/>
        </p:nvGrpSpPr>
        <p:grpSpPr>
          <a:xfrm>
            <a:off x="4398081" y="3715707"/>
            <a:ext cx="348109" cy="308946"/>
            <a:chOff x="5142547" y="5021097"/>
            <a:chExt cx="407034" cy="661806"/>
          </a:xfrm>
        </p:grpSpPr>
        <p:sp>
          <p:nvSpPr>
            <p:cNvPr id="6" name="object 6">
              <a:extLst>
                <a:ext uri="{FF2B5EF4-FFF2-40B4-BE49-F238E27FC236}">
                  <a16:creationId xmlns:a16="http://schemas.microsoft.com/office/drawing/2014/main" id="{A2AFC52B-8101-AB49-B3BD-B96FF7176094}"/>
                </a:ext>
              </a:extLst>
            </p:cNvPr>
            <p:cNvSpPr/>
            <p:nvPr/>
          </p:nvSpPr>
          <p:spPr>
            <a:xfrm>
              <a:off x="5142547" y="5478433"/>
              <a:ext cx="407034" cy="204470"/>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075594BA-7D3C-504A-B6C3-C404BBE27CB4}"/>
                </a:ext>
              </a:extLst>
            </p:cNvPr>
            <p:cNvSpPr/>
            <p:nvPr/>
          </p:nvSpPr>
          <p:spPr>
            <a:xfrm>
              <a:off x="5262295" y="5021097"/>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8" name="object 8">
            <a:extLst>
              <a:ext uri="{FF2B5EF4-FFF2-40B4-BE49-F238E27FC236}">
                <a16:creationId xmlns:a16="http://schemas.microsoft.com/office/drawing/2014/main" id="{D7CCA327-8DA2-E647-9C2A-9BC01EDAB2D5}"/>
              </a:ext>
            </a:extLst>
          </p:cNvPr>
          <p:cNvSpPr txBox="1"/>
          <p:nvPr/>
        </p:nvSpPr>
        <p:spPr>
          <a:xfrm>
            <a:off x="892809" y="1472689"/>
            <a:ext cx="7784976" cy="2209162"/>
          </a:xfrm>
          <a:prstGeom prst="rect">
            <a:avLst/>
          </a:prstGeom>
        </p:spPr>
        <p:txBody>
          <a:bodyPr vert="horz" wrap="square" lIns="0" tIns="10318" rIns="0" bIns="0" rtlCol="0">
            <a:spAutoFit/>
          </a:bodyPr>
          <a:lstStyle/>
          <a:p>
            <a:pPr marL="1195801" marR="4344" defTabSz="781995">
              <a:lnSpc>
                <a:spcPct val="115300"/>
              </a:lnSpc>
              <a:spcBef>
                <a:spcPts val="81"/>
              </a:spcBef>
            </a:pPr>
            <a:r>
              <a:rPr kumimoji="1" sz="2224" b="1" dirty="0">
                <a:solidFill>
                  <a:srgbClr val="00AEEF"/>
                </a:solidFill>
                <a:latin typeface="HGMaruGothicMPRO" panose="020F0600000000000000" pitchFamily="34" charset="-128"/>
                <a:ea typeface="HGMaruGothicMPRO" panose="020F0600000000000000" pitchFamily="34" charset="-128"/>
                <a:cs typeface="ShinMGoPro-DeBold"/>
              </a:rPr>
              <a:t>　えるぼしマークは、女性活躍推進の取組に積極的な企業が取得できる認定マークです。</a:t>
            </a:r>
            <a:endParaRPr kumimoji="1" sz="2224" dirty="0">
              <a:solidFill>
                <a:prstClr val="black"/>
              </a:solidFill>
              <a:latin typeface="HGMaruGothicMPRO" panose="020F0600000000000000" pitchFamily="34" charset="-128"/>
              <a:ea typeface="HGMaruGothicMPRO" panose="020F0600000000000000" pitchFamily="34" charset="-128"/>
              <a:cs typeface="ShinMGoPro-DeBold"/>
            </a:endParaRPr>
          </a:p>
          <a:p>
            <a:pPr defTabSz="781995">
              <a:spcBef>
                <a:spcPts val="34"/>
              </a:spcBef>
            </a:pPr>
            <a:endParaRPr kumimoji="1" sz="2608" dirty="0">
              <a:solidFill>
                <a:prstClr val="black"/>
              </a:solidFill>
              <a:latin typeface="HGMaruGothicMPRO" panose="020F0600000000000000" pitchFamily="34" charset="-128"/>
              <a:ea typeface="HGMaruGothicMPRO" panose="020F0600000000000000" pitchFamily="34" charset="-128"/>
              <a:cs typeface="Times New Roman"/>
            </a:endParaRPr>
          </a:p>
          <a:p>
            <a:pPr marL="10861" marR="8146" defTabSz="781995">
              <a:lnSpc>
                <a:spcPct val="137800"/>
              </a:lnSpc>
              <a:spcBef>
                <a:spcPts val="4"/>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女性活躍推進法に基づき</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、女性の活躍推進に関する状況等が優良</a:t>
            </a:r>
            <a:r>
              <a:rPr kumimoji="1" lang="en-US"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平均勤続年数において男女差が少ないことや、女性管理職割合が一定以上であること等</a:t>
            </a:r>
            <a:r>
              <a:rPr kumimoji="1" lang="en-US"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な</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企業が、</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厚生労働大臣の認定を受けられるものです。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12" name="図 11">
            <a:extLst>
              <a:ext uri="{FF2B5EF4-FFF2-40B4-BE49-F238E27FC236}">
                <a16:creationId xmlns:a16="http://schemas.microsoft.com/office/drawing/2014/main" id="{B70364CA-7F19-8C42-A820-20A13A05091C}"/>
              </a:ext>
            </a:extLst>
          </p:cNvPr>
          <p:cNvPicPr>
            <a:picLocks noChangeAspect="1"/>
          </p:cNvPicPr>
          <p:nvPr/>
        </p:nvPicPr>
        <p:blipFill>
          <a:blip r:embed="rId2">
            <a:alphaModFix/>
          </a:blip>
          <a:stretch>
            <a:fillRect/>
          </a:stretch>
        </p:blipFill>
        <p:spPr>
          <a:xfrm>
            <a:off x="772898" y="1316888"/>
            <a:ext cx="1052476" cy="1155660"/>
          </a:xfrm>
          <a:prstGeom prst="rect">
            <a:avLst/>
          </a:prstGeom>
        </p:spPr>
      </p:pic>
      <p:sp>
        <p:nvSpPr>
          <p:cNvPr id="15" name="object 7">
            <a:extLst>
              <a:ext uri="{FF2B5EF4-FFF2-40B4-BE49-F238E27FC236}">
                <a16:creationId xmlns:a16="http://schemas.microsoft.com/office/drawing/2014/main" id="{EDEB9AD3-1A9C-8B47-97DA-74A84C470996}"/>
              </a:ext>
            </a:extLst>
          </p:cNvPr>
          <p:cNvSpPr txBox="1"/>
          <p:nvPr/>
        </p:nvSpPr>
        <p:spPr>
          <a:xfrm>
            <a:off x="501289" y="4784240"/>
            <a:ext cx="7940792" cy="1496799"/>
          </a:xfrm>
          <a:prstGeom prst="rect">
            <a:avLst/>
          </a:prstGeom>
          <a:ln w="38100">
            <a:solidFill>
              <a:srgbClr val="00B0F0"/>
            </a:solidFill>
          </a:ln>
        </p:spPr>
        <p:txBody>
          <a:bodyPr vert="horz" wrap="square" lIns="0" tIns="131424" rIns="0" bIns="0" rtlCol="0">
            <a:spAutoFit/>
          </a:bodyPr>
          <a:lstStyle/>
          <a:p>
            <a:pPr marL="10861" defTabSz="781995">
              <a:spcBef>
                <a:spcPts val="107"/>
              </a:spcBef>
            </a:pPr>
            <a:r>
              <a:rPr kumimoji="1" lang="ja-JP" altLang="en-US" sz="2052" b="1" dirty="0">
                <a:solidFill>
                  <a:srgbClr val="00B0F0"/>
                </a:solidFill>
                <a:latin typeface="HGMaruGothicMPRO" panose="020F0600000000000000" pitchFamily="34" charset="-128"/>
                <a:ea typeface="HGMaruGothicMPRO" panose="020F0600000000000000" pitchFamily="34" charset="-128"/>
                <a:cs typeface="ShinMGoPro-DeBold"/>
              </a:rPr>
              <a:t>　さらに積極的な企業の証！</a:t>
            </a:r>
            <a:endParaRPr kumimoji="1" lang="ja-JP" altLang="en-US" sz="2052" dirty="0">
              <a:solidFill>
                <a:srgbClr val="00B0F0"/>
              </a:solidFill>
              <a:latin typeface="HGMaruGothicMPRO" panose="020F0600000000000000" pitchFamily="34" charset="-128"/>
              <a:ea typeface="HGMaruGothicMPRO" panose="020F0600000000000000" pitchFamily="34" charset="-128"/>
              <a:cs typeface="ShinMGoPro-DeBold"/>
            </a:endParaRPr>
          </a:p>
          <a:p>
            <a:pPr marL="326917" defTabSz="781995">
              <a:spcBef>
                <a:spcPts val="600"/>
              </a:spcBef>
              <a:tabLst>
                <a:tab pos="763588" algn="l"/>
                <a:tab pos="768350" algn="l"/>
                <a:tab pos="6278563" algn="l"/>
              </a:tabLst>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　女性活躍推進法が改正され、女性の活躍推進に関する状況等が優良な</a:t>
            </a:r>
            <a:endPar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326917" defTabSz="781995">
              <a:spcBef>
                <a:spcPts val="600"/>
              </a:spcBef>
              <a:tabLst>
                <a:tab pos="763588" algn="l"/>
                <a:tab pos="768350" algn="l"/>
                <a:tab pos="6278563" algn="l"/>
              </a:tabLst>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事業主の方への認定（えるぼし認定）よりも水準の高い「プラチナえる</a:t>
            </a:r>
            <a:endPar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326917" defTabSz="781995">
              <a:spcBef>
                <a:spcPts val="600"/>
              </a:spcBef>
              <a:tabLst>
                <a:tab pos="763588" algn="l"/>
                <a:tab pos="768350" algn="l"/>
                <a:tab pos="6278563" algn="l"/>
              </a:tabLst>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ぼし」認定が創設されました（</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2020</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年</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6</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月</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日施行）。</a:t>
            </a:r>
            <a:endPar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326917" defTabSz="781995">
              <a:tabLst>
                <a:tab pos="764346" algn="l"/>
                <a:tab pos="769777" algn="l"/>
              </a:tabLst>
            </a:pPr>
            <a:endParaRPr kumimoji="1" lang="en-US" sz="111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16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テキスト ボックス 18"/>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14" name="図 13"/>
          <p:cNvPicPr>
            <a:picLocks noChangeAspect="1"/>
          </p:cNvPicPr>
          <p:nvPr/>
        </p:nvPicPr>
        <p:blipFill>
          <a:blip r:embed="rId3"/>
          <a:stretch>
            <a:fillRect/>
          </a:stretch>
        </p:blipFill>
        <p:spPr>
          <a:xfrm>
            <a:off x="6020907" y="4051621"/>
            <a:ext cx="1775628" cy="504995"/>
          </a:xfrm>
          <a:prstGeom prst="rect">
            <a:avLst/>
          </a:prstGeom>
        </p:spPr>
      </p:pic>
      <p:pic>
        <p:nvPicPr>
          <p:cNvPr id="16" name="図 15"/>
          <p:cNvPicPr>
            <a:picLocks noChangeAspect="1"/>
          </p:cNvPicPr>
          <p:nvPr/>
        </p:nvPicPr>
        <p:blipFill>
          <a:blip r:embed="rId4"/>
          <a:stretch>
            <a:fillRect/>
          </a:stretch>
        </p:blipFill>
        <p:spPr>
          <a:xfrm>
            <a:off x="7939226" y="3943960"/>
            <a:ext cx="738559" cy="738559"/>
          </a:xfrm>
          <a:prstGeom prst="rect">
            <a:avLst/>
          </a:prstGeom>
        </p:spPr>
      </p:pic>
      <p:pic>
        <p:nvPicPr>
          <p:cNvPr id="2" name="図 1">
            <a:extLst>
              <a:ext uri="{FF2B5EF4-FFF2-40B4-BE49-F238E27FC236}">
                <a16:creationId xmlns:a16="http://schemas.microsoft.com/office/drawing/2014/main" id="{CAFF2F6E-5DD4-6C41-4241-20A1C09815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0566" y="4883322"/>
            <a:ext cx="1172075" cy="1239522"/>
          </a:xfrm>
          <a:prstGeom prst="rect">
            <a:avLst/>
          </a:prstGeom>
        </p:spPr>
      </p:pic>
    </p:spTree>
    <p:extLst>
      <p:ext uri="{BB962C8B-B14F-4D97-AF65-F5344CB8AC3E}">
        <p14:creationId xmlns:p14="http://schemas.microsoft.com/office/powerpoint/2010/main" val="106373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5715CB0-7A31-8A48-9211-C5A04460B6AE}"/>
              </a:ext>
            </a:extLst>
          </p:cNvPr>
          <p:cNvSpPr/>
          <p:nvPr/>
        </p:nvSpPr>
        <p:spPr>
          <a:xfrm>
            <a:off x="537829" y="1657849"/>
            <a:ext cx="8068986" cy="1064424"/>
          </a:xfrm>
          <a:custGeom>
            <a:avLst/>
            <a:gdLst/>
            <a:ahLst/>
            <a:cxnLst/>
            <a:rect l="l" t="t" r="r" b="b"/>
            <a:pathLst>
              <a:path w="9434830" h="1244600">
                <a:moveTo>
                  <a:pt x="9119247" y="0"/>
                </a:moveTo>
                <a:lnTo>
                  <a:pt x="314998" y="0"/>
                </a:lnTo>
                <a:lnTo>
                  <a:pt x="132889" y="4921"/>
                </a:lnTo>
                <a:lnTo>
                  <a:pt x="39374" y="39374"/>
                </a:lnTo>
                <a:lnTo>
                  <a:pt x="4921" y="132889"/>
                </a:lnTo>
                <a:lnTo>
                  <a:pt x="0" y="314998"/>
                </a:lnTo>
                <a:lnTo>
                  <a:pt x="0" y="929246"/>
                </a:lnTo>
                <a:lnTo>
                  <a:pt x="4921" y="1111354"/>
                </a:lnTo>
                <a:lnTo>
                  <a:pt x="39374" y="1204869"/>
                </a:lnTo>
                <a:lnTo>
                  <a:pt x="132889" y="1239322"/>
                </a:lnTo>
                <a:lnTo>
                  <a:pt x="314998" y="1244244"/>
                </a:lnTo>
                <a:lnTo>
                  <a:pt x="9119247" y="1244244"/>
                </a:lnTo>
                <a:lnTo>
                  <a:pt x="9301355" y="1239322"/>
                </a:lnTo>
                <a:lnTo>
                  <a:pt x="9394871" y="1204869"/>
                </a:lnTo>
                <a:lnTo>
                  <a:pt x="9429323" y="1111354"/>
                </a:lnTo>
                <a:lnTo>
                  <a:pt x="9434245" y="929246"/>
                </a:lnTo>
                <a:lnTo>
                  <a:pt x="9434245" y="314998"/>
                </a:lnTo>
                <a:lnTo>
                  <a:pt x="9429323" y="132889"/>
                </a:lnTo>
                <a:lnTo>
                  <a:pt x="9394871" y="39374"/>
                </a:lnTo>
                <a:lnTo>
                  <a:pt x="9301355" y="4921"/>
                </a:lnTo>
                <a:lnTo>
                  <a:pt x="9119247" y="0"/>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DB3A42A-C5B5-0148-AFE1-D5E4E4C3DCA6}"/>
              </a:ext>
            </a:extLst>
          </p:cNvPr>
          <p:cNvSpPr/>
          <p:nvPr/>
        </p:nvSpPr>
        <p:spPr>
          <a:xfrm>
            <a:off x="537829" y="1657849"/>
            <a:ext cx="8068986" cy="1064424"/>
          </a:xfrm>
          <a:custGeom>
            <a:avLst/>
            <a:gdLst/>
            <a:ahLst/>
            <a:cxnLst/>
            <a:rect l="l" t="t" r="r" b="b"/>
            <a:pathLst>
              <a:path w="9434830" h="1244600">
                <a:moveTo>
                  <a:pt x="314998" y="0"/>
                </a:moveTo>
                <a:lnTo>
                  <a:pt x="132889" y="4921"/>
                </a:lnTo>
                <a:lnTo>
                  <a:pt x="39374" y="39374"/>
                </a:lnTo>
                <a:lnTo>
                  <a:pt x="4921" y="132889"/>
                </a:lnTo>
                <a:lnTo>
                  <a:pt x="0" y="314998"/>
                </a:lnTo>
                <a:lnTo>
                  <a:pt x="0" y="929246"/>
                </a:lnTo>
                <a:lnTo>
                  <a:pt x="4921" y="1111354"/>
                </a:lnTo>
                <a:lnTo>
                  <a:pt x="39374" y="1204869"/>
                </a:lnTo>
                <a:lnTo>
                  <a:pt x="132889" y="1239322"/>
                </a:lnTo>
                <a:lnTo>
                  <a:pt x="314998" y="1244244"/>
                </a:lnTo>
                <a:lnTo>
                  <a:pt x="9119247" y="1244244"/>
                </a:lnTo>
                <a:lnTo>
                  <a:pt x="9301355" y="1239322"/>
                </a:lnTo>
                <a:lnTo>
                  <a:pt x="9394871" y="1204869"/>
                </a:lnTo>
                <a:lnTo>
                  <a:pt x="9429323" y="1111354"/>
                </a:lnTo>
                <a:lnTo>
                  <a:pt x="9434245" y="929246"/>
                </a:lnTo>
                <a:lnTo>
                  <a:pt x="9434245" y="314998"/>
                </a:lnTo>
                <a:lnTo>
                  <a:pt x="9429323" y="132889"/>
                </a:lnTo>
                <a:lnTo>
                  <a:pt x="9394871" y="39374"/>
                </a:lnTo>
                <a:lnTo>
                  <a:pt x="9301355" y="4921"/>
                </a:lnTo>
                <a:lnTo>
                  <a:pt x="9119247" y="0"/>
                </a:lnTo>
                <a:lnTo>
                  <a:pt x="314998" y="0"/>
                </a:lnTo>
                <a:close/>
              </a:path>
            </a:pathLst>
          </a:custGeom>
          <a:ln w="15747">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F79CA5ED-5C83-8147-8616-CF3AC388E992}"/>
              </a:ext>
            </a:extLst>
          </p:cNvPr>
          <p:cNvSpPr txBox="1"/>
          <p:nvPr/>
        </p:nvSpPr>
        <p:spPr>
          <a:xfrm>
            <a:off x="1059028" y="1809973"/>
            <a:ext cx="7245671" cy="675887"/>
          </a:xfrm>
          <a:prstGeom prst="rect">
            <a:avLst/>
          </a:prstGeom>
        </p:spPr>
        <p:txBody>
          <a:bodyPr vert="horz" wrap="square" lIns="0" tIns="9775" rIns="0" bIns="0" rtlCol="0">
            <a:spAutoFit/>
          </a:bodyPr>
          <a:lstStyle/>
          <a:p>
            <a:pPr marL="10861" marR="4344" defTabSz="781995">
              <a:lnSpc>
                <a:spcPct val="109700"/>
              </a:lnSpc>
              <a:spcBef>
                <a:spcPts val="77"/>
              </a:spcBef>
              <a:tabLst>
                <a:tab pos="549569" algn="l"/>
                <a:tab pos="2300368" algn="l"/>
                <a:tab pos="3100284" algn="l"/>
                <a:tab pos="4633863" algn="l"/>
              </a:tabLst>
            </a:pPr>
            <a:r>
              <a:rPr kumimoji="1" sz="2095" b="1" dirty="0">
                <a:solidFill>
                  <a:srgbClr val="00AEEF"/>
                </a:solidFill>
                <a:latin typeface="HGMaruGothicMPRO" panose="020F0600000000000000" pitchFamily="34" charset="-128"/>
                <a:ea typeface="HGMaruGothicMPRO" panose="020F0600000000000000" pitchFamily="34" charset="-128"/>
                <a:cs typeface="ShinMGoPro-DeBold"/>
              </a:rPr>
              <a:t>5つの評価基準：</a:t>
            </a:r>
            <a:r>
              <a:rPr kumimoji="1" sz="2095" b="1" dirty="0">
                <a:solidFill>
                  <a:srgbClr val="231F20"/>
                </a:solidFill>
                <a:latin typeface="HGMaruGothicMPRO" panose="020F0600000000000000" pitchFamily="34" charset="-128"/>
                <a:ea typeface="HGMaruGothicMPRO" panose="020F0600000000000000" pitchFamily="34" charset="-128"/>
                <a:cs typeface="ShinMGoPro-DeBold"/>
              </a:rPr>
              <a:t>｢採用｣	</a:t>
            </a:r>
            <a:r>
              <a:rPr kumimoji="1" sz="2095" b="1" dirty="0">
                <a:solidFill>
                  <a:srgbClr val="00AEEF"/>
                </a:solidFill>
                <a:latin typeface="HGMaruGothicMPRO" panose="020F0600000000000000" pitchFamily="34" charset="-128"/>
                <a:ea typeface="HGMaruGothicMPRO" panose="020F0600000000000000" pitchFamily="34" charset="-128"/>
                <a:cs typeface="ShinMGoPro-DeBold"/>
              </a:rPr>
              <a:t>｢継続就業｣	</a:t>
            </a:r>
            <a:r>
              <a:rPr kumimoji="1" sz="2095" b="1" dirty="0">
                <a:solidFill>
                  <a:srgbClr val="231F20"/>
                </a:solidFill>
                <a:latin typeface="HGMaruGothicMPRO" panose="020F0600000000000000" pitchFamily="34" charset="-128"/>
                <a:ea typeface="HGMaruGothicMPRO" panose="020F0600000000000000" pitchFamily="34" charset="-128"/>
                <a:cs typeface="ShinMGoPro-DeBold"/>
              </a:rPr>
              <a:t>｢労働時間等の働き 方｣	</a:t>
            </a:r>
            <a:r>
              <a:rPr kumimoji="1" sz="2095" b="1" dirty="0">
                <a:solidFill>
                  <a:srgbClr val="00AEEF"/>
                </a:solidFill>
                <a:latin typeface="HGMaruGothicMPRO" panose="020F0600000000000000" pitchFamily="34" charset="-128"/>
                <a:ea typeface="HGMaruGothicMPRO" panose="020F0600000000000000" pitchFamily="34" charset="-128"/>
                <a:cs typeface="ShinMGoPro-DeBold"/>
              </a:rPr>
              <a:t>｢管理職比率｣	</a:t>
            </a:r>
            <a:r>
              <a:rPr kumimoji="1" sz="2095" b="1" dirty="0">
                <a:solidFill>
                  <a:srgbClr val="231F20"/>
                </a:solidFill>
                <a:latin typeface="HGMaruGothicMPRO" panose="020F0600000000000000" pitchFamily="34" charset="-128"/>
                <a:ea typeface="HGMaruGothicMPRO" panose="020F0600000000000000" pitchFamily="34" charset="-128"/>
                <a:cs typeface="ShinMGoPro-DeBold"/>
              </a:rPr>
              <a:t>｢多様なキャリアコース｣</a:t>
            </a:r>
            <a:endParaRPr kumimoji="1" sz="2095"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AB3555C5-37C3-B948-A833-5B589F21670A}"/>
              </a:ext>
            </a:extLst>
          </p:cNvPr>
          <p:cNvSpPr txBox="1"/>
          <p:nvPr/>
        </p:nvSpPr>
        <p:spPr>
          <a:xfrm>
            <a:off x="1449655" y="5864807"/>
            <a:ext cx="2183496" cy="238585"/>
          </a:xfrm>
          <a:prstGeom prst="rect">
            <a:avLst/>
          </a:prstGeom>
        </p:spPr>
        <p:txBody>
          <a:bodyPr vert="horz" wrap="square" lIns="0" tIns="14663" rIns="0" bIns="0" rtlCol="0">
            <a:spAutoFit/>
          </a:bodyPr>
          <a:lstStyle/>
          <a:p>
            <a:pPr marL="10861" defTabSz="781995">
              <a:spcBef>
                <a:spcPts val="115"/>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厚生労働省ホームページ</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DCCE9309-37A8-3140-99B9-81C1ECDD7A82}"/>
              </a:ext>
            </a:extLst>
          </p:cNvPr>
          <p:cNvSpPr txBox="1"/>
          <p:nvPr/>
        </p:nvSpPr>
        <p:spPr>
          <a:xfrm>
            <a:off x="6164130" y="5864807"/>
            <a:ext cx="1836063" cy="238585"/>
          </a:xfrm>
          <a:prstGeom prst="rect">
            <a:avLst/>
          </a:prstGeom>
        </p:spPr>
        <p:txBody>
          <a:bodyPr vert="horz" wrap="square" lIns="0" tIns="14663" rIns="0" bIns="0" rtlCol="0">
            <a:spAutoFit/>
          </a:bodyPr>
          <a:lstStyle/>
          <a:p>
            <a:pPr marL="10861" defTabSz="781995">
              <a:spcBef>
                <a:spcPts val="115"/>
              </a:spcBef>
              <a:tabLst>
                <a:tab pos="576178" algn="l"/>
              </a:tabLst>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　	　で検索！</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98F0146F-C146-7348-8291-A82611334109}"/>
              </a:ext>
            </a:extLst>
          </p:cNvPr>
          <p:cNvSpPr txBox="1"/>
          <p:nvPr/>
        </p:nvSpPr>
        <p:spPr>
          <a:xfrm>
            <a:off x="3534886" y="5839462"/>
            <a:ext cx="2640423" cy="258588"/>
          </a:xfrm>
          <a:prstGeom prst="rect">
            <a:avLst/>
          </a:prstGeom>
        </p:spPr>
        <p:txBody>
          <a:bodyPr vert="horz" wrap="square" lIns="0" tIns="40187" rIns="0" bIns="0" rtlCol="0">
            <a:spAutoFit/>
          </a:bodyPr>
          <a:lstStyle/>
          <a:p>
            <a:pPr defTabSz="781995">
              <a:lnSpc>
                <a:spcPts val="1740"/>
              </a:lnSpc>
              <a:spcBef>
                <a:spcPts val="316"/>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　　　　　　　　　　　　　　</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B26EEF41-00F1-FB49-BE64-6EB4B0349F28}"/>
              </a:ext>
            </a:extLst>
          </p:cNvPr>
          <p:cNvSpPr txBox="1"/>
          <p:nvPr/>
        </p:nvSpPr>
        <p:spPr>
          <a:xfrm>
            <a:off x="6363572" y="5839462"/>
            <a:ext cx="377436" cy="258588"/>
          </a:xfrm>
          <a:prstGeom prst="rect">
            <a:avLst/>
          </a:prstGeom>
        </p:spPr>
        <p:txBody>
          <a:bodyPr vert="horz" wrap="square" lIns="0" tIns="40187" rIns="0" bIns="0" rtlCol="0">
            <a:spAutoFit/>
          </a:bodyPr>
          <a:lstStyle/>
          <a:p>
            <a:pPr defTabSz="781995">
              <a:lnSpc>
                <a:spcPts val="1740"/>
              </a:lnSpc>
              <a:spcBef>
                <a:spcPts val="316"/>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　　</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grpSp>
        <p:nvGrpSpPr>
          <p:cNvPr id="30" name="グループ化 29">
            <a:extLst>
              <a:ext uri="{FF2B5EF4-FFF2-40B4-BE49-F238E27FC236}">
                <a16:creationId xmlns:a16="http://schemas.microsoft.com/office/drawing/2014/main" id="{05F4F0E1-9393-174A-8DD9-E8CEBDC2C69F}"/>
              </a:ext>
            </a:extLst>
          </p:cNvPr>
          <p:cNvGrpSpPr/>
          <p:nvPr/>
        </p:nvGrpSpPr>
        <p:grpSpPr>
          <a:xfrm>
            <a:off x="4326439" y="5043079"/>
            <a:ext cx="348109" cy="447469"/>
            <a:chOff x="5142547" y="5871603"/>
            <a:chExt cx="407034" cy="523212"/>
          </a:xfrm>
        </p:grpSpPr>
        <p:sp>
          <p:nvSpPr>
            <p:cNvPr id="9" name="object 9">
              <a:extLst>
                <a:ext uri="{FF2B5EF4-FFF2-40B4-BE49-F238E27FC236}">
                  <a16:creationId xmlns:a16="http://schemas.microsoft.com/office/drawing/2014/main" id="{B6A74280-6227-EE4F-9B86-D599E63726C6}"/>
                </a:ext>
              </a:extLst>
            </p:cNvPr>
            <p:cNvSpPr/>
            <p:nvPr/>
          </p:nvSpPr>
          <p:spPr>
            <a:xfrm>
              <a:off x="5142547" y="6190345"/>
              <a:ext cx="407034" cy="204470"/>
            </a:xfrm>
            <a:custGeom>
              <a:avLst/>
              <a:gdLst/>
              <a:ahLst/>
              <a:cxnLst/>
              <a:rect l="l" t="t" r="r" b="b"/>
              <a:pathLst>
                <a:path w="407035" h="204470">
                  <a:moveTo>
                    <a:pt x="406882" y="0"/>
                  </a:moveTo>
                  <a:lnTo>
                    <a:pt x="0" y="0"/>
                  </a:lnTo>
                  <a:lnTo>
                    <a:pt x="203441" y="204215"/>
                  </a:lnTo>
                  <a:lnTo>
                    <a:pt x="406882"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180ADF06-525D-D844-9708-B888EF5121A7}"/>
                </a:ext>
              </a:extLst>
            </p:cNvPr>
            <p:cNvSpPr/>
            <p:nvPr/>
          </p:nvSpPr>
          <p:spPr>
            <a:xfrm>
              <a:off x="5262295" y="5871603"/>
              <a:ext cx="167640" cy="349885"/>
            </a:xfrm>
            <a:custGeom>
              <a:avLst/>
              <a:gdLst/>
              <a:ahLst/>
              <a:cxnLst/>
              <a:rect l="l" t="t" r="r" b="b"/>
              <a:pathLst>
                <a:path w="167639" h="349885">
                  <a:moveTo>
                    <a:pt x="167398" y="0"/>
                  </a:moveTo>
                  <a:lnTo>
                    <a:pt x="0" y="0"/>
                  </a:lnTo>
                  <a:lnTo>
                    <a:pt x="0" y="349808"/>
                  </a:lnTo>
                  <a:lnTo>
                    <a:pt x="167398" y="349808"/>
                  </a:lnTo>
                  <a:lnTo>
                    <a:pt x="167398"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2" name="object 12">
            <a:extLst>
              <a:ext uri="{FF2B5EF4-FFF2-40B4-BE49-F238E27FC236}">
                <a16:creationId xmlns:a16="http://schemas.microsoft.com/office/drawing/2014/main" id="{331B3061-3613-0745-B119-49C3B5B53BE1}"/>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AA17ECAA-63A2-1B48-B08C-5ECF915A480B}"/>
              </a:ext>
            </a:extLst>
          </p:cNvPr>
          <p:cNvSpPr txBox="1">
            <a:spLocks/>
          </p:cNvSpPr>
          <p:nvPr/>
        </p:nvSpPr>
        <p:spPr>
          <a:xfrm>
            <a:off x="501290" y="822898"/>
            <a:ext cx="539504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企業研究　</a:t>
            </a:r>
            <a:r>
              <a:rPr lang="ja-JP" altLang="en-US" sz="1454" b="1" dirty="0">
                <a:solidFill>
                  <a:srgbClr val="FFFFFF"/>
                </a:solidFill>
                <a:latin typeface="HGMaruGothicMPRO" panose="020F0600000000000000" pitchFamily="34" charset="-128"/>
                <a:ea typeface="HGMaruGothicMPRO" panose="020F0600000000000000" pitchFamily="34" charset="-128"/>
              </a:rPr>
              <a:t>～えるぼしマークとは～</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DD44FAEC-C959-2245-8563-F61B803C5694}"/>
              </a:ext>
            </a:extLst>
          </p:cNvPr>
          <p:cNvSpPr txBox="1"/>
          <p:nvPr/>
        </p:nvSpPr>
        <p:spPr>
          <a:xfrm>
            <a:off x="2583150" y="3124869"/>
            <a:ext cx="6023665" cy="336654"/>
          </a:xfrm>
          <a:prstGeom prst="rect">
            <a:avLst/>
          </a:prstGeom>
        </p:spPr>
        <p:txBody>
          <a:bodyPr vert="horz" wrap="square" lIns="0" tIns="14120" rIns="0" bIns="0" rtlCol="0">
            <a:spAutoFit/>
          </a:bodyPr>
          <a:lstStyle/>
          <a:p>
            <a:pPr marL="10861" defTabSz="781995">
              <a:spcBef>
                <a:spcPts val="11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5つの基準のうち1つまたは2つの基準をみたす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object 15">
            <a:extLst>
              <a:ext uri="{FF2B5EF4-FFF2-40B4-BE49-F238E27FC236}">
                <a16:creationId xmlns:a16="http://schemas.microsoft.com/office/drawing/2014/main" id="{D9841D3E-D285-8545-B6CC-2E40CBA66367}"/>
              </a:ext>
            </a:extLst>
          </p:cNvPr>
          <p:cNvSpPr txBox="1"/>
          <p:nvPr/>
        </p:nvSpPr>
        <p:spPr>
          <a:xfrm>
            <a:off x="2583150" y="3879186"/>
            <a:ext cx="6023665" cy="336654"/>
          </a:xfrm>
          <a:prstGeom prst="rect">
            <a:avLst/>
          </a:prstGeom>
        </p:spPr>
        <p:txBody>
          <a:bodyPr vert="horz" wrap="square" lIns="0" tIns="14120" rIns="0" bIns="0" rtlCol="0">
            <a:spAutoFit/>
          </a:bodyPr>
          <a:lstStyle/>
          <a:p>
            <a:pPr marL="10861" defTabSz="781995">
              <a:spcBef>
                <a:spcPts val="11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5つの基準のうち3つまたは4つの基準をみたす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16">
            <a:extLst>
              <a:ext uri="{FF2B5EF4-FFF2-40B4-BE49-F238E27FC236}">
                <a16:creationId xmlns:a16="http://schemas.microsoft.com/office/drawing/2014/main" id="{CC18F959-A235-774E-966F-15F1703BF3B5}"/>
              </a:ext>
            </a:extLst>
          </p:cNvPr>
          <p:cNvSpPr txBox="1"/>
          <p:nvPr/>
        </p:nvSpPr>
        <p:spPr>
          <a:xfrm>
            <a:off x="2583150" y="4633504"/>
            <a:ext cx="5721549" cy="336654"/>
          </a:xfrm>
          <a:prstGeom prst="rect">
            <a:avLst/>
          </a:prstGeom>
        </p:spPr>
        <p:txBody>
          <a:bodyPr vert="horz" wrap="square" lIns="0" tIns="14120" rIns="0" bIns="0" rtlCol="0">
            <a:spAutoFit/>
          </a:bodyPr>
          <a:lstStyle/>
          <a:p>
            <a:pPr marL="10861" defTabSz="781995">
              <a:spcBef>
                <a:spcPts val="11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5つの基準のうち、すべての基準をみたす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object 17">
            <a:extLst>
              <a:ext uri="{FF2B5EF4-FFF2-40B4-BE49-F238E27FC236}">
                <a16:creationId xmlns:a16="http://schemas.microsoft.com/office/drawing/2014/main" id="{0D8BF401-3C19-3142-95D4-0AF49731DEB1}"/>
              </a:ext>
            </a:extLst>
          </p:cNvPr>
          <p:cNvSpPr/>
          <p:nvPr/>
        </p:nvSpPr>
        <p:spPr>
          <a:xfrm>
            <a:off x="1828525" y="2899364"/>
            <a:ext cx="645691" cy="707254"/>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8ED13685-1BF5-E545-A2FC-C1B3A1AF4D7C}"/>
              </a:ext>
            </a:extLst>
          </p:cNvPr>
          <p:cNvSpPr/>
          <p:nvPr/>
        </p:nvSpPr>
        <p:spPr>
          <a:xfrm>
            <a:off x="1831129" y="3668351"/>
            <a:ext cx="645691" cy="1461229"/>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D2710661-BA07-9743-B7EF-260FB545F8B7}"/>
              </a:ext>
            </a:extLst>
          </p:cNvPr>
          <p:cNvSpPr/>
          <p:nvPr/>
        </p:nvSpPr>
        <p:spPr>
          <a:xfrm>
            <a:off x="732464" y="3133033"/>
            <a:ext cx="969929" cy="431200"/>
          </a:xfrm>
          <a:custGeom>
            <a:avLst/>
            <a:gdLst/>
            <a:ahLst/>
            <a:cxnLst/>
            <a:rect l="l" t="t" r="r" b="b"/>
            <a:pathLst>
              <a:path w="1134110" h="504189">
                <a:moveTo>
                  <a:pt x="567004" y="0"/>
                </a:moveTo>
                <a:lnTo>
                  <a:pt x="500880" y="1695"/>
                </a:lnTo>
                <a:lnTo>
                  <a:pt x="436996" y="6655"/>
                </a:lnTo>
                <a:lnTo>
                  <a:pt x="375778" y="14691"/>
                </a:lnTo>
                <a:lnTo>
                  <a:pt x="317651" y="25613"/>
                </a:lnTo>
                <a:lnTo>
                  <a:pt x="263041" y="39233"/>
                </a:lnTo>
                <a:lnTo>
                  <a:pt x="212373" y="55361"/>
                </a:lnTo>
                <a:lnTo>
                  <a:pt x="166073" y="73809"/>
                </a:lnTo>
                <a:lnTo>
                  <a:pt x="124565" y="94386"/>
                </a:lnTo>
                <a:lnTo>
                  <a:pt x="88276" y="116905"/>
                </a:lnTo>
                <a:lnTo>
                  <a:pt x="57631" y="141175"/>
                </a:lnTo>
                <a:lnTo>
                  <a:pt x="14975" y="194215"/>
                </a:lnTo>
                <a:lnTo>
                  <a:pt x="0" y="251993"/>
                </a:lnTo>
                <a:lnTo>
                  <a:pt x="3814" y="281382"/>
                </a:lnTo>
                <a:lnTo>
                  <a:pt x="33055" y="336984"/>
                </a:lnTo>
                <a:lnTo>
                  <a:pt x="88276" y="387090"/>
                </a:lnTo>
                <a:lnTo>
                  <a:pt x="124565" y="409610"/>
                </a:lnTo>
                <a:lnTo>
                  <a:pt x="166073" y="430188"/>
                </a:lnTo>
                <a:lnTo>
                  <a:pt x="212373" y="448636"/>
                </a:lnTo>
                <a:lnTo>
                  <a:pt x="263041" y="464765"/>
                </a:lnTo>
                <a:lnTo>
                  <a:pt x="317651" y="478385"/>
                </a:lnTo>
                <a:lnTo>
                  <a:pt x="375778" y="489307"/>
                </a:lnTo>
                <a:lnTo>
                  <a:pt x="436996" y="497343"/>
                </a:lnTo>
                <a:lnTo>
                  <a:pt x="500880" y="502304"/>
                </a:lnTo>
                <a:lnTo>
                  <a:pt x="567004" y="503999"/>
                </a:lnTo>
                <a:lnTo>
                  <a:pt x="633128" y="502304"/>
                </a:lnTo>
                <a:lnTo>
                  <a:pt x="697011" y="497343"/>
                </a:lnTo>
                <a:lnTo>
                  <a:pt x="758229" y="489307"/>
                </a:lnTo>
                <a:lnTo>
                  <a:pt x="816356" y="478385"/>
                </a:lnTo>
                <a:lnTo>
                  <a:pt x="870966" y="464765"/>
                </a:lnTo>
                <a:lnTo>
                  <a:pt x="921634" y="448636"/>
                </a:lnTo>
                <a:lnTo>
                  <a:pt x="967935" y="430188"/>
                </a:lnTo>
                <a:lnTo>
                  <a:pt x="1009442" y="409610"/>
                </a:lnTo>
                <a:lnTo>
                  <a:pt x="1045731" y="387090"/>
                </a:lnTo>
                <a:lnTo>
                  <a:pt x="1076376" y="362819"/>
                </a:lnTo>
                <a:lnTo>
                  <a:pt x="1119033" y="309776"/>
                </a:lnTo>
                <a:lnTo>
                  <a:pt x="1134008" y="251993"/>
                </a:lnTo>
                <a:lnTo>
                  <a:pt x="1130193" y="222606"/>
                </a:lnTo>
                <a:lnTo>
                  <a:pt x="1100952" y="167008"/>
                </a:lnTo>
                <a:lnTo>
                  <a:pt x="1045731" y="116905"/>
                </a:lnTo>
                <a:lnTo>
                  <a:pt x="1009442" y="94386"/>
                </a:lnTo>
                <a:lnTo>
                  <a:pt x="967935" y="73809"/>
                </a:lnTo>
                <a:lnTo>
                  <a:pt x="921634" y="55361"/>
                </a:lnTo>
                <a:lnTo>
                  <a:pt x="870966" y="39233"/>
                </a:lnTo>
                <a:lnTo>
                  <a:pt x="816356" y="25613"/>
                </a:lnTo>
                <a:lnTo>
                  <a:pt x="758229" y="14691"/>
                </a:lnTo>
                <a:lnTo>
                  <a:pt x="697011" y="6655"/>
                </a:lnTo>
                <a:lnTo>
                  <a:pt x="633128" y="1695"/>
                </a:lnTo>
                <a:lnTo>
                  <a:pt x="567004"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498F801A-7BB2-4346-B87D-8B1654D286AC}"/>
              </a:ext>
            </a:extLst>
          </p:cNvPr>
          <p:cNvSpPr txBox="1"/>
          <p:nvPr/>
        </p:nvSpPr>
        <p:spPr>
          <a:xfrm>
            <a:off x="890366" y="3229126"/>
            <a:ext cx="812027" cy="222572"/>
          </a:xfrm>
          <a:prstGeom prst="rect">
            <a:avLst/>
          </a:prstGeom>
        </p:spPr>
        <p:txBody>
          <a:bodyPr vert="horz" wrap="square" lIns="0" tIns="11948" rIns="0" bIns="0" rtlCol="0">
            <a:spAutoFit/>
          </a:bodyPr>
          <a:lstStyle/>
          <a:p>
            <a:pPr marL="10861" defTabSz="781995">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1段階目</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1" name="object 21">
            <a:extLst>
              <a:ext uri="{FF2B5EF4-FFF2-40B4-BE49-F238E27FC236}">
                <a16:creationId xmlns:a16="http://schemas.microsoft.com/office/drawing/2014/main" id="{486CD40E-3657-2442-82F6-98A77AB6DE7F}"/>
              </a:ext>
            </a:extLst>
          </p:cNvPr>
          <p:cNvSpPr/>
          <p:nvPr/>
        </p:nvSpPr>
        <p:spPr>
          <a:xfrm>
            <a:off x="732464" y="3841552"/>
            <a:ext cx="969929" cy="431200"/>
          </a:xfrm>
          <a:custGeom>
            <a:avLst/>
            <a:gdLst/>
            <a:ahLst/>
            <a:cxnLst/>
            <a:rect l="l" t="t" r="r" b="b"/>
            <a:pathLst>
              <a:path w="1134110" h="504189">
                <a:moveTo>
                  <a:pt x="567004" y="0"/>
                </a:moveTo>
                <a:lnTo>
                  <a:pt x="500880" y="1695"/>
                </a:lnTo>
                <a:lnTo>
                  <a:pt x="436996" y="6655"/>
                </a:lnTo>
                <a:lnTo>
                  <a:pt x="375778" y="14691"/>
                </a:lnTo>
                <a:lnTo>
                  <a:pt x="317651" y="25613"/>
                </a:lnTo>
                <a:lnTo>
                  <a:pt x="263041" y="39233"/>
                </a:lnTo>
                <a:lnTo>
                  <a:pt x="212373" y="55361"/>
                </a:lnTo>
                <a:lnTo>
                  <a:pt x="166073" y="73809"/>
                </a:lnTo>
                <a:lnTo>
                  <a:pt x="124565" y="94386"/>
                </a:lnTo>
                <a:lnTo>
                  <a:pt x="88276" y="116905"/>
                </a:lnTo>
                <a:lnTo>
                  <a:pt x="57631" y="141175"/>
                </a:lnTo>
                <a:lnTo>
                  <a:pt x="14975" y="194215"/>
                </a:lnTo>
                <a:lnTo>
                  <a:pt x="0" y="251993"/>
                </a:lnTo>
                <a:lnTo>
                  <a:pt x="3814" y="281382"/>
                </a:lnTo>
                <a:lnTo>
                  <a:pt x="33055" y="336984"/>
                </a:lnTo>
                <a:lnTo>
                  <a:pt x="88276" y="387090"/>
                </a:lnTo>
                <a:lnTo>
                  <a:pt x="124565" y="409610"/>
                </a:lnTo>
                <a:lnTo>
                  <a:pt x="166073" y="430188"/>
                </a:lnTo>
                <a:lnTo>
                  <a:pt x="212373" y="448636"/>
                </a:lnTo>
                <a:lnTo>
                  <a:pt x="263041" y="464765"/>
                </a:lnTo>
                <a:lnTo>
                  <a:pt x="317651" y="478385"/>
                </a:lnTo>
                <a:lnTo>
                  <a:pt x="375778" y="489307"/>
                </a:lnTo>
                <a:lnTo>
                  <a:pt x="436996" y="497343"/>
                </a:lnTo>
                <a:lnTo>
                  <a:pt x="500880" y="502304"/>
                </a:lnTo>
                <a:lnTo>
                  <a:pt x="567004" y="503999"/>
                </a:lnTo>
                <a:lnTo>
                  <a:pt x="633128" y="502304"/>
                </a:lnTo>
                <a:lnTo>
                  <a:pt x="697011" y="497343"/>
                </a:lnTo>
                <a:lnTo>
                  <a:pt x="758229" y="489307"/>
                </a:lnTo>
                <a:lnTo>
                  <a:pt x="816356" y="478385"/>
                </a:lnTo>
                <a:lnTo>
                  <a:pt x="870966" y="464765"/>
                </a:lnTo>
                <a:lnTo>
                  <a:pt x="921634" y="448636"/>
                </a:lnTo>
                <a:lnTo>
                  <a:pt x="967935" y="430188"/>
                </a:lnTo>
                <a:lnTo>
                  <a:pt x="1009442" y="409610"/>
                </a:lnTo>
                <a:lnTo>
                  <a:pt x="1045731" y="387090"/>
                </a:lnTo>
                <a:lnTo>
                  <a:pt x="1076376" y="362819"/>
                </a:lnTo>
                <a:lnTo>
                  <a:pt x="1119033" y="309776"/>
                </a:lnTo>
                <a:lnTo>
                  <a:pt x="1134008" y="251993"/>
                </a:lnTo>
                <a:lnTo>
                  <a:pt x="1130193" y="222606"/>
                </a:lnTo>
                <a:lnTo>
                  <a:pt x="1100952" y="167008"/>
                </a:lnTo>
                <a:lnTo>
                  <a:pt x="1045731" y="116905"/>
                </a:lnTo>
                <a:lnTo>
                  <a:pt x="1009442" y="94386"/>
                </a:lnTo>
                <a:lnTo>
                  <a:pt x="967935" y="73809"/>
                </a:lnTo>
                <a:lnTo>
                  <a:pt x="921634" y="55361"/>
                </a:lnTo>
                <a:lnTo>
                  <a:pt x="870966" y="39233"/>
                </a:lnTo>
                <a:lnTo>
                  <a:pt x="816356" y="25613"/>
                </a:lnTo>
                <a:lnTo>
                  <a:pt x="758229" y="14691"/>
                </a:lnTo>
                <a:lnTo>
                  <a:pt x="697011" y="6655"/>
                </a:lnTo>
                <a:lnTo>
                  <a:pt x="633128" y="1695"/>
                </a:lnTo>
                <a:lnTo>
                  <a:pt x="567004"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81B34D47-BD6E-084E-A9F0-06DEE7E5373A}"/>
              </a:ext>
            </a:extLst>
          </p:cNvPr>
          <p:cNvSpPr txBox="1"/>
          <p:nvPr/>
        </p:nvSpPr>
        <p:spPr>
          <a:xfrm>
            <a:off x="890366" y="3937645"/>
            <a:ext cx="812027" cy="222572"/>
          </a:xfrm>
          <a:prstGeom prst="rect">
            <a:avLst/>
          </a:prstGeom>
        </p:spPr>
        <p:txBody>
          <a:bodyPr vert="horz" wrap="square" lIns="0" tIns="11948" rIns="0" bIns="0" rtlCol="0">
            <a:spAutoFit/>
          </a:bodyPr>
          <a:lstStyle/>
          <a:p>
            <a:pPr marL="10861" defTabSz="781995">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2段階目</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object 23">
            <a:extLst>
              <a:ext uri="{FF2B5EF4-FFF2-40B4-BE49-F238E27FC236}">
                <a16:creationId xmlns:a16="http://schemas.microsoft.com/office/drawing/2014/main" id="{5848793B-4D7F-F640-B05D-9EF2D750D20D}"/>
              </a:ext>
            </a:extLst>
          </p:cNvPr>
          <p:cNvSpPr/>
          <p:nvPr/>
        </p:nvSpPr>
        <p:spPr>
          <a:xfrm>
            <a:off x="732464" y="4550072"/>
            <a:ext cx="969929" cy="431200"/>
          </a:xfrm>
          <a:custGeom>
            <a:avLst/>
            <a:gdLst/>
            <a:ahLst/>
            <a:cxnLst/>
            <a:rect l="l" t="t" r="r" b="b"/>
            <a:pathLst>
              <a:path w="1134110" h="504189">
                <a:moveTo>
                  <a:pt x="567004" y="0"/>
                </a:moveTo>
                <a:lnTo>
                  <a:pt x="500880" y="1695"/>
                </a:lnTo>
                <a:lnTo>
                  <a:pt x="436996" y="6655"/>
                </a:lnTo>
                <a:lnTo>
                  <a:pt x="375778" y="14691"/>
                </a:lnTo>
                <a:lnTo>
                  <a:pt x="317651" y="25613"/>
                </a:lnTo>
                <a:lnTo>
                  <a:pt x="263041" y="39233"/>
                </a:lnTo>
                <a:lnTo>
                  <a:pt x="212373" y="55361"/>
                </a:lnTo>
                <a:lnTo>
                  <a:pt x="166073" y="73809"/>
                </a:lnTo>
                <a:lnTo>
                  <a:pt x="124565" y="94386"/>
                </a:lnTo>
                <a:lnTo>
                  <a:pt x="88276" y="116905"/>
                </a:lnTo>
                <a:lnTo>
                  <a:pt x="57631" y="141175"/>
                </a:lnTo>
                <a:lnTo>
                  <a:pt x="14975" y="194215"/>
                </a:lnTo>
                <a:lnTo>
                  <a:pt x="0" y="251993"/>
                </a:lnTo>
                <a:lnTo>
                  <a:pt x="3814" y="281382"/>
                </a:lnTo>
                <a:lnTo>
                  <a:pt x="33055" y="336984"/>
                </a:lnTo>
                <a:lnTo>
                  <a:pt x="88276" y="387090"/>
                </a:lnTo>
                <a:lnTo>
                  <a:pt x="124565" y="409610"/>
                </a:lnTo>
                <a:lnTo>
                  <a:pt x="166073" y="430188"/>
                </a:lnTo>
                <a:lnTo>
                  <a:pt x="212373" y="448636"/>
                </a:lnTo>
                <a:lnTo>
                  <a:pt x="263041" y="464765"/>
                </a:lnTo>
                <a:lnTo>
                  <a:pt x="317651" y="478385"/>
                </a:lnTo>
                <a:lnTo>
                  <a:pt x="375778" y="489307"/>
                </a:lnTo>
                <a:lnTo>
                  <a:pt x="436996" y="497343"/>
                </a:lnTo>
                <a:lnTo>
                  <a:pt x="500880" y="502304"/>
                </a:lnTo>
                <a:lnTo>
                  <a:pt x="567004" y="503999"/>
                </a:lnTo>
                <a:lnTo>
                  <a:pt x="633128" y="502304"/>
                </a:lnTo>
                <a:lnTo>
                  <a:pt x="697011" y="497343"/>
                </a:lnTo>
                <a:lnTo>
                  <a:pt x="758229" y="489307"/>
                </a:lnTo>
                <a:lnTo>
                  <a:pt x="816356" y="478385"/>
                </a:lnTo>
                <a:lnTo>
                  <a:pt x="870966" y="464765"/>
                </a:lnTo>
                <a:lnTo>
                  <a:pt x="921634" y="448636"/>
                </a:lnTo>
                <a:lnTo>
                  <a:pt x="967935" y="430188"/>
                </a:lnTo>
                <a:lnTo>
                  <a:pt x="1009442" y="409610"/>
                </a:lnTo>
                <a:lnTo>
                  <a:pt x="1045731" y="387090"/>
                </a:lnTo>
                <a:lnTo>
                  <a:pt x="1076376" y="362819"/>
                </a:lnTo>
                <a:lnTo>
                  <a:pt x="1119033" y="309776"/>
                </a:lnTo>
                <a:lnTo>
                  <a:pt x="1134008" y="251993"/>
                </a:lnTo>
                <a:lnTo>
                  <a:pt x="1130193" y="222606"/>
                </a:lnTo>
                <a:lnTo>
                  <a:pt x="1100952" y="167008"/>
                </a:lnTo>
                <a:lnTo>
                  <a:pt x="1045731" y="116905"/>
                </a:lnTo>
                <a:lnTo>
                  <a:pt x="1009442" y="94386"/>
                </a:lnTo>
                <a:lnTo>
                  <a:pt x="967935" y="73809"/>
                </a:lnTo>
                <a:lnTo>
                  <a:pt x="921634" y="55361"/>
                </a:lnTo>
                <a:lnTo>
                  <a:pt x="870966" y="39233"/>
                </a:lnTo>
                <a:lnTo>
                  <a:pt x="816356" y="25613"/>
                </a:lnTo>
                <a:lnTo>
                  <a:pt x="758229" y="14691"/>
                </a:lnTo>
                <a:lnTo>
                  <a:pt x="697011" y="6655"/>
                </a:lnTo>
                <a:lnTo>
                  <a:pt x="633128" y="1695"/>
                </a:lnTo>
                <a:lnTo>
                  <a:pt x="567004"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37B5B538-F81F-AD43-A939-9881DE9134E1}"/>
              </a:ext>
            </a:extLst>
          </p:cNvPr>
          <p:cNvSpPr txBox="1"/>
          <p:nvPr/>
        </p:nvSpPr>
        <p:spPr>
          <a:xfrm>
            <a:off x="890366" y="4646164"/>
            <a:ext cx="812027" cy="222572"/>
          </a:xfrm>
          <a:prstGeom prst="rect">
            <a:avLst/>
          </a:prstGeom>
        </p:spPr>
        <p:txBody>
          <a:bodyPr vert="horz" wrap="square" lIns="0" tIns="11948" rIns="0" bIns="0" rtlCol="0">
            <a:spAutoFit/>
          </a:bodyPr>
          <a:lstStyle/>
          <a:p>
            <a:pPr marL="10861" defTabSz="781995">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3段階目</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5" name="object 25">
            <a:extLst>
              <a:ext uri="{FF2B5EF4-FFF2-40B4-BE49-F238E27FC236}">
                <a16:creationId xmlns:a16="http://schemas.microsoft.com/office/drawing/2014/main" id="{87690930-8515-684C-A1B1-B9C9A8B0E2CB}"/>
              </a:ext>
            </a:extLst>
          </p:cNvPr>
          <p:cNvSpPr/>
          <p:nvPr/>
        </p:nvSpPr>
        <p:spPr>
          <a:xfrm>
            <a:off x="3641297" y="5729926"/>
            <a:ext cx="2680611" cy="525695"/>
          </a:xfrm>
          <a:custGeom>
            <a:avLst/>
            <a:gdLst/>
            <a:ahLst/>
            <a:cxnLst/>
            <a:rect l="l" t="t" r="r" b="b"/>
            <a:pathLst>
              <a:path w="3134359" h="614679">
                <a:moveTo>
                  <a:pt x="0" y="614248"/>
                </a:moveTo>
                <a:lnTo>
                  <a:pt x="3134245" y="614248"/>
                </a:lnTo>
                <a:lnTo>
                  <a:pt x="3134245" y="0"/>
                </a:lnTo>
                <a:lnTo>
                  <a:pt x="0" y="0"/>
                </a:lnTo>
                <a:lnTo>
                  <a:pt x="0" y="614248"/>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4F8E582D-BDB8-BB46-BCEA-AED723F95B64}"/>
              </a:ext>
            </a:extLst>
          </p:cNvPr>
          <p:cNvSpPr/>
          <p:nvPr/>
        </p:nvSpPr>
        <p:spPr>
          <a:xfrm>
            <a:off x="3641297" y="5729926"/>
            <a:ext cx="2680611" cy="525695"/>
          </a:xfrm>
          <a:custGeom>
            <a:avLst/>
            <a:gdLst/>
            <a:ahLst/>
            <a:cxnLst/>
            <a:rect l="l" t="t" r="r" b="b"/>
            <a:pathLst>
              <a:path w="3134359" h="614679">
                <a:moveTo>
                  <a:pt x="0" y="614248"/>
                </a:moveTo>
                <a:lnTo>
                  <a:pt x="3134245" y="614248"/>
                </a:lnTo>
                <a:lnTo>
                  <a:pt x="3134245" y="0"/>
                </a:lnTo>
                <a:lnTo>
                  <a:pt x="0" y="0"/>
                </a:lnTo>
                <a:lnTo>
                  <a:pt x="0" y="614248"/>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317A05D2-1B5A-734D-9638-8542B95CCCE5}"/>
              </a:ext>
            </a:extLst>
          </p:cNvPr>
          <p:cNvSpPr/>
          <p:nvPr/>
        </p:nvSpPr>
        <p:spPr>
          <a:xfrm>
            <a:off x="6313512" y="5723193"/>
            <a:ext cx="539272" cy="539272"/>
          </a:xfrm>
          <a:custGeom>
            <a:avLst/>
            <a:gdLst/>
            <a:ahLst/>
            <a:cxnLst/>
            <a:rect l="l" t="t" r="r" b="b"/>
            <a:pathLst>
              <a:path w="630554" h="630554">
                <a:moveTo>
                  <a:pt x="0" y="629996"/>
                </a:moveTo>
                <a:lnTo>
                  <a:pt x="629996" y="629996"/>
                </a:lnTo>
                <a:lnTo>
                  <a:pt x="629996" y="0"/>
                </a:lnTo>
                <a:lnTo>
                  <a:pt x="0" y="0"/>
                </a:lnTo>
                <a:lnTo>
                  <a:pt x="0" y="629996"/>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A0A156B3-F7C0-D74F-9AD4-C3514856DAFA}"/>
              </a:ext>
            </a:extLst>
          </p:cNvPr>
          <p:cNvSpPr/>
          <p:nvPr/>
        </p:nvSpPr>
        <p:spPr>
          <a:xfrm>
            <a:off x="6389010" y="5798690"/>
            <a:ext cx="387802" cy="387801"/>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D487477D-545C-9B49-BAE6-7F8E3C0EE5D1}"/>
              </a:ext>
            </a:extLst>
          </p:cNvPr>
          <p:cNvSpPr txBox="1"/>
          <p:nvPr/>
        </p:nvSpPr>
        <p:spPr>
          <a:xfrm>
            <a:off x="3641297" y="5864807"/>
            <a:ext cx="2836369" cy="238585"/>
          </a:xfrm>
          <a:prstGeom prst="rect">
            <a:avLst/>
          </a:prstGeom>
        </p:spPr>
        <p:txBody>
          <a:bodyPr vert="horz" wrap="square" lIns="0" tIns="14663" rIns="0" bIns="0" rtlCol="0">
            <a:spAutoFit/>
          </a:bodyPr>
          <a:lstStyle/>
          <a:p>
            <a:pPr marL="200929" defTabSz="781995">
              <a:spcBef>
                <a:spcPts val="115"/>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女性活躍推進法特集ページ</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3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17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4" name="テキスト ボックス 33"/>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35" name="テキスト ボックス 34"/>
          <p:cNvSpPr txBox="1"/>
          <p:nvPr/>
        </p:nvSpPr>
        <p:spPr>
          <a:xfrm>
            <a:off x="3769398" y="5486294"/>
            <a:ext cx="1630575" cy="250197"/>
          </a:xfrm>
          <a:prstGeom prst="rect">
            <a:avLst/>
          </a:prstGeom>
          <a:noFill/>
        </p:spPr>
        <p:txBody>
          <a:bodyPr wrap="none" rtlCol="0">
            <a:spAutoFit/>
          </a:bodyPr>
          <a:lstStyle/>
          <a:p>
            <a:pPr defTabSz="781995"/>
            <a:r>
              <a:rPr kumimoji="1" lang="ja-JP" altLang="en-US" sz="1026" b="1" dirty="0">
                <a:solidFill>
                  <a:prstClr val="black"/>
                </a:solidFill>
                <a:latin typeface="Verdana"/>
                <a:ea typeface="ＭＳ ゴシック" panose="020B0609070205080204" pitchFamily="49" charset="-128"/>
              </a:rPr>
              <a:t>認定基準の詳細はこちら</a:t>
            </a:r>
          </a:p>
        </p:txBody>
      </p:sp>
      <p:pic>
        <p:nvPicPr>
          <p:cNvPr id="11" name="図 10">
            <a:extLst>
              <a:ext uri="{FF2B5EF4-FFF2-40B4-BE49-F238E27FC236}">
                <a16:creationId xmlns:a16="http://schemas.microsoft.com/office/drawing/2014/main" id="{25973B1D-96A6-1453-E818-FBC0468E2AD5}"/>
              </a:ext>
            </a:extLst>
          </p:cNvPr>
          <p:cNvPicPr>
            <a:picLocks noChangeAspect="1"/>
          </p:cNvPicPr>
          <p:nvPr/>
        </p:nvPicPr>
        <p:blipFill>
          <a:blip r:embed="rId5"/>
          <a:stretch>
            <a:fillRect/>
          </a:stretch>
        </p:blipFill>
        <p:spPr>
          <a:xfrm>
            <a:off x="7786466" y="5576206"/>
            <a:ext cx="735206" cy="717581"/>
          </a:xfrm>
          <a:prstGeom prst="rect">
            <a:avLst/>
          </a:prstGeom>
        </p:spPr>
      </p:pic>
    </p:spTree>
    <p:extLst>
      <p:ext uri="{BB962C8B-B14F-4D97-AF65-F5344CB8AC3E}">
        <p14:creationId xmlns:p14="http://schemas.microsoft.com/office/powerpoint/2010/main" val="211123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63">
            <a:extLst>
              <a:ext uri="{FF2B5EF4-FFF2-40B4-BE49-F238E27FC236}">
                <a16:creationId xmlns:a16="http://schemas.microsoft.com/office/drawing/2014/main" id="{409673D6-7F34-7841-8451-6E6AA98A0F30}"/>
              </a:ext>
            </a:extLst>
          </p:cNvPr>
          <p:cNvSpPr/>
          <p:nvPr/>
        </p:nvSpPr>
        <p:spPr>
          <a:xfrm>
            <a:off x="537662" y="4125865"/>
            <a:ext cx="8069150" cy="2367688"/>
          </a:xfrm>
          <a:prstGeom prst="roundRect">
            <a:avLst>
              <a:gd name="adj" fmla="val 90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80198AAB-4084-3B4F-945F-11F5CA1B6FA8}"/>
              </a:ext>
            </a:extLst>
          </p:cNvPr>
          <p:cNvSpPr txBox="1"/>
          <p:nvPr/>
        </p:nvSpPr>
        <p:spPr>
          <a:xfrm>
            <a:off x="412844" y="1528309"/>
            <a:ext cx="7203509" cy="2264049"/>
          </a:xfrm>
          <a:prstGeom prst="rect">
            <a:avLst/>
          </a:prstGeom>
        </p:spPr>
        <p:txBody>
          <a:bodyPr vert="horz" wrap="square" lIns="0" tIns="10318" rIns="0" bIns="0" rtlCol="0">
            <a:spAutoFit/>
          </a:bodyPr>
          <a:lstStyle/>
          <a:p>
            <a:pPr marL="10861" marR="10861" algn="just" defTabSz="781995">
              <a:lnSpc>
                <a:spcPct val="122300"/>
              </a:lnSpc>
              <a:spcBef>
                <a:spcPts val="81"/>
              </a:spcBef>
            </a:pP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くるみんマーク、トライくるみんマークは、従業員の子育て</a:t>
            </a:r>
          </a:p>
          <a:p>
            <a:pPr marL="10861" marR="10861" algn="just" defTabSz="781995">
              <a:lnSpc>
                <a:spcPct val="122300"/>
              </a:lnSpc>
              <a:spcBef>
                <a:spcPts val="81"/>
              </a:spcBef>
            </a:pP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支援に積極的に取り組む「子育てサポート企業」であることを示す認定マークです。</a:t>
            </a:r>
          </a:p>
          <a:p>
            <a:pPr marL="10861" marR="10861" algn="just" defTabSz="781995">
              <a:lnSpc>
                <a:spcPct val="122300"/>
              </a:lnSpc>
              <a:spcBef>
                <a:spcPts val="81"/>
              </a:spcBef>
            </a:pP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一定の要件を満たした上で厚生労働大臣の認定を受けた企業</a:t>
            </a:r>
          </a:p>
          <a:p>
            <a:pPr marL="10861" marR="10861" algn="just" defTabSz="781995">
              <a:lnSpc>
                <a:spcPct val="122300"/>
              </a:lnSpc>
              <a:spcBef>
                <a:spcPts val="81"/>
              </a:spcBef>
            </a:pP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だけが利用できるマークであり、求人広告に掲載するなどによ</a:t>
            </a:r>
          </a:p>
          <a:p>
            <a:pPr marL="10861" marR="10861" algn="just" defTabSz="781995">
              <a:lnSpc>
                <a:spcPct val="122300"/>
              </a:lnSpc>
              <a:spcBef>
                <a:spcPts val="81"/>
              </a:spcBef>
            </a:pP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り子育てサポート企業であることを</a:t>
            </a:r>
            <a:r>
              <a:rPr kumimoji="1"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PR</a:t>
            </a: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できます。</a:t>
            </a:r>
            <a:endParaRPr kumimoji="1" sz="2000" dirty="0">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94613C06-BCF5-014A-83A2-E38FAD83C3EB}"/>
              </a:ext>
            </a:extLst>
          </p:cNvPr>
          <p:cNvSpPr txBox="1"/>
          <p:nvPr/>
        </p:nvSpPr>
        <p:spPr>
          <a:xfrm>
            <a:off x="837508" y="4279151"/>
            <a:ext cx="6404213" cy="2028107"/>
          </a:xfrm>
          <a:prstGeom prst="rect">
            <a:avLst/>
          </a:prstGeom>
        </p:spPr>
        <p:txBody>
          <a:bodyPr vert="horz" wrap="square" lIns="0" tIns="13577" rIns="0" bIns="0" rtlCol="0">
            <a:spAutoFit/>
          </a:bodyPr>
          <a:lstStyle/>
          <a:p>
            <a:pPr marL="10861" defTabSz="781995">
              <a:spcBef>
                <a:spcPts val="107"/>
              </a:spcBef>
            </a:pPr>
            <a:r>
              <a:rPr kumimoji="1" sz="2309" b="1" dirty="0">
                <a:solidFill>
                  <a:srgbClr val="00AEEF"/>
                </a:solidFill>
                <a:latin typeface="HGMaruGothicMPRO" panose="020F0600000000000000" pitchFamily="34" charset="-128"/>
                <a:ea typeface="HGMaruGothicMPRO" panose="020F0600000000000000" pitchFamily="34" charset="-128"/>
                <a:cs typeface="ShinMGoPro-DeBold"/>
              </a:rPr>
              <a:t>さらに積極的な企業の証！</a:t>
            </a:r>
            <a:endParaRPr kumimoji="1" sz="2309" dirty="0">
              <a:solidFill>
                <a:prstClr val="black"/>
              </a:solidFill>
              <a:latin typeface="HGMaruGothicMPRO" panose="020F0600000000000000" pitchFamily="34" charset="-128"/>
              <a:ea typeface="HGMaruGothicMPRO" panose="020F0600000000000000" pitchFamily="34" charset="-128"/>
              <a:cs typeface="ShinMGoPro-DeBold"/>
            </a:endParaRPr>
          </a:p>
          <a:p>
            <a:pPr marL="10861" marR="4344" algn="just" defTabSz="781995">
              <a:spcBef>
                <a:spcPts val="600"/>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くるみん認定やトライくるみん認定を既に受け、両立支援の制度</a:t>
            </a:r>
          </a:p>
          <a:p>
            <a:pPr marL="10861" marR="4344" algn="just" defTabSz="781995">
              <a:spcBef>
                <a:spcPts val="600"/>
              </a:spcBef>
            </a:pP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の導入や利用が進み、高い水準の取組を行っている企業を認定する</a:t>
            </a:r>
          </a:p>
          <a:p>
            <a:pPr marL="10861" marR="4344" algn="just" defTabSz="781995">
              <a:spcBef>
                <a:spcPts val="600"/>
              </a:spcBef>
            </a:pP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マークとして</a:t>
            </a:r>
            <a:r>
              <a:rPr kumimoji="1" lang="ja-JP" altLang="en-US" sz="1600" b="1" dirty="0">
                <a:solidFill>
                  <a:srgbClr val="00B0F0"/>
                </a:solidFill>
                <a:latin typeface="HGMaruGothicMPRO" panose="020F0600000000000000" pitchFamily="34" charset="-128"/>
                <a:ea typeface="HGMaruGothicMPRO" panose="020F0600000000000000" pitchFamily="34" charset="-128"/>
                <a:cs typeface="A-OTF Shin Maru Go Pro"/>
              </a:rPr>
              <a:t>「プラチナくるみん」</a:t>
            </a: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があります。</a:t>
            </a:r>
          </a:p>
          <a:p>
            <a:pPr marL="10861" marR="4344" algn="just" defTabSz="781995">
              <a:spcBef>
                <a:spcPts val="600"/>
              </a:spcBef>
            </a:pP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さらに、これらそれぞれのくるみん認定に加え、不妊治療と仕事</a:t>
            </a:r>
          </a:p>
          <a:p>
            <a:pPr marL="10861" marR="4344" algn="just" defTabSz="781995">
              <a:spcBef>
                <a:spcPts val="600"/>
              </a:spcBef>
            </a:pP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との両立に取り組む企業は</a:t>
            </a:r>
            <a:r>
              <a:rPr kumimoji="1" lang="ja-JP" altLang="en-US" sz="1600" b="1" dirty="0">
                <a:solidFill>
                  <a:srgbClr val="00B0F0"/>
                </a:solidFill>
                <a:latin typeface="HGMaruGothicMPRO" panose="020F0600000000000000" pitchFamily="34" charset="-128"/>
                <a:ea typeface="HGMaruGothicMPRO" panose="020F0600000000000000" pitchFamily="34" charset="-128"/>
                <a:cs typeface="A-OTF Shin Maru Go Pro"/>
              </a:rPr>
              <a:t>「プラス認定」</a:t>
            </a: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を受けることができます。</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C4F89238-82AE-3442-958D-A54E726AC663}"/>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06BEC4D9-5FAD-E64F-A9BB-98200234FF2F}"/>
              </a:ext>
            </a:extLst>
          </p:cNvPr>
          <p:cNvSpPr txBox="1"/>
          <p:nvPr/>
        </p:nvSpPr>
        <p:spPr>
          <a:xfrm>
            <a:off x="501292" y="822898"/>
            <a:ext cx="4896763"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企業研究　</a:t>
            </a:r>
            <a:r>
              <a:rPr kumimoji="1" sz="1454" b="1" dirty="0">
                <a:solidFill>
                  <a:srgbClr val="FFFFFF"/>
                </a:solidFill>
                <a:latin typeface="HGMaruGothicMPRO" panose="020F0600000000000000" pitchFamily="34" charset="-128"/>
                <a:ea typeface="HGMaruGothicMPRO" panose="020F0600000000000000" pitchFamily="34" charset="-128"/>
                <a:cs typeface="ShinMGoPro-DeBold"/>
              </a:rPr>
              <a:t>～くるみんマークとは～</a:t>
            </a:r>
            <a:endParaRPr kumimoji="1" sz="1454" b="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18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12" name="図 11">
            <a:extLst>
              <a:ext uri="{FF2B5EF4-FFF2-40B4-BE49-F238E27FC236}">
                <a16:creationId xmlns:a16="http://schemas.microsoft.com/office/drawing/2014/main" id="{0AE1E0C8-7664-8A55-1E82-7E420D8A76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0425" y="1443113"/>
            <a:ext cx="914048" cy="988266"/>
          </a:xfrm>
          <a:prstGeom prst="rect">
            <a:avLst/>
          </a:prstGeom>
          <a:noFill/>
          <a:ln>
            <a:noFill/>
          </a:ln>
        </p:spPr>
      </p:pic>
      <p:pic>
        <p:nvPicPr>
          <p:cNvPr id="13" name="図 12">
            <a:extLst>
              <a:ext uri="{FF2B5EF4-FFF2-40B4-BE49-F238E27FC236}">
                <a16:creationId xmlns:a16="http://schemas.microsoft.com/office/drawing/2014/main" id="{6BADA878-D284-62DC-E335-C9D45C37510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3741" y="2621547"/>
            <a:ext cx="1007415" cy="1091366"/>
          </a:xfrm>
          <a:prstGeom prst="rect">
            <a:avLst/>
          </a:prstGeom>
          <a:noFill/>
          <a:ln>
            <a:noFill/>
          </a:ln>
        </p:spPr>
      </p:pic>
      <p:pic>
        <p:nvPicPr>
          <p:cNvPr id="23" name="図 22">
            <a:extLst>
              <a:ext uri="{FF2B5EF4-FFF2-40B4-BE49-F238E27FC236}">
                <a16:creationId xmlns:a16="http://schemas.microsoft.com/office/drawing/2014/main" id="{E21EAC60-F4C6-1844-BEB3-68DC7C170FCB}"/>
              </a:ext>
            </a:extLst>
          </p:cNvPr>
          <p:cNvPicPr>
            <a:picLocks noChangeAspect="1"/>
          </p:cNvPicPr>
          <p:nvPr/>
        </p:nvPicPr>
        <p:blipFill>
          <a:blip r:embed="rId4">
            <a:alphaModFix/>
          </a:blip>
          <a:stretch>
            <a:fillRect/>
          </a:stretch>
        </p:blipFill>
        <p:spPr>
          <a:xfrm>
            <a:off x="7465941" y="4279151"/>
            <a:ext cx="878258" cy="972862"/>
          </a:xfrm>
          <a:prstGeom prst="rect">
            <a:avLst/>
          </a:prstGeom>
        </p:spPr>
      </p:pic>
      <p:pic>
        <p:nvPicPr>
          <p:cNvPr id="6" name="図 5">
            <a:extLst>
              <a:ext uri="{FF2B5EF4-FFF2-40B4-BE49-F238E27FC236}">
                <a16:creationId xmlns:a16="http://schemas.microsoft.com/office/drawing/2014/main" id="{DCA35EEA-D4D0-E1F2-C48B-637D75590950}"/>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414139" y="5349575"/>
            <a:ext cx="981863" cy="1078666"/>
          </a:xfrm>
          <a:prstGeom prst="rect">
            <a:avLst/>
          </a:prstGeom>
        </p:spPr>
      </p:pic>
    </p:spTree>
    <p:extLst>
      <p:ext uri="{BB962C8B-B14F-4D97-AF65-F5344CB8AC3E}">
        <p14:creationId xmlns:p14="http://schemas.microsoft.com/office/powerpoint/2010/main" val="213234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3242A2FF-F680-3A44-8248-2996E4254595}"/>
              </a:ext>
            </a:extLst>
          </p:cNvPr>
          <p:cNvSpPr/>
          <p:nvPr/>
        </p:nvSpPr>
        <p:spPr>
          <a:xfrm>
            <a:off x="261686" y="735153"/>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C3AE66CD-903F-B349-9EB3-965BA2137274}"/>
              </a:ext>
            </a:extLst>
          </p:cNvPr>
          <p:cNvSpPr txBox="1">
            <a:spLocks/>
          </p:cNvSpPr>
          <p:nvPr/>
        </p:nvSpPr>
        <p:spPr>
          <a:xfrm>
            <a:off x="501284" y="822894"/>
            <a:ext cx="486216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企業研究　</a:t>
            </a:r>
            <a:r>
              <a:rPr lang="ja-JP" altLang="en-US" sz="1454" b="1" dirty="0">
                <a:solidFill>
                  <a:srgbClr val="FFFFFF"/>
                </a:solidFill>
                <a:latin typeface="HGMaruGothicMPRO" panose="020F0600000000000000" pitchFamily="34" charset="-128"/>
                <a:ea typeface="HGMaruGothicMPRO" panose="020F0600000000000000" pitchFamily="34" charset="-128"/>
              </a:rPr>
              <a:t>～くるみん認定基準～</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20" name="object 7">
            <a:extLst>
              <a:ext uri="{FF2B5EF4-FFF2-40B4-BE49-F238E27FC236}">
                <a16:creationId xmlns:a16="http://schemas.microsoft.com/office/drawing/2014/main" id="{903C8252-35B8-6343-8B18-87C1A106545A}"/>
              </a:ext>
            </a:extLst>
          </p:cNvPr>
          <p:cNvSpPr txBox="1"/>
          <p:nvPr/>
        </p:nvSpPr>
        <p:spPr>
          <a:xfrm>
            <a:off x="196223" y="1566148"/>
            <a:ext cx="8573591" cy="4699535"/>
          </a:xfrm>
          <a:prstGeom prst="rect">
            <a:avLst/>
          </a:prstGeom>
        </p:spPr>
        <p:txBody>
          <a:bodyPr vert="horz" wrap="square" lIns="0" tIns="167810" rIns="0" bIns="0" rtlCol="0">
            <a:spAutoFit/>
          </a:bodyPr>
          <a:lstStyle/>
          <a:p>
            <a:pPr marL="549569" defTabSz="781995">
              <a:spcBef>
                <a:spcPts val="1321"/>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雇用環境の整備について、適切な行動計画</a:t>
            </a:r>
            <a:r>
              <a:rPr kumimoji="1" lang="en-US" altLang="ja-JP" sz="1796"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796" dirty="0">
                <a:solidFill>
                  <a:prstClr val="black"/>
                </a:solidFill>
                <a:latin typeface="HGMaruGothicMPRO" panose="020F0600000000000000" pitchFamily="34" charset="-128"/>
                <a:ea typeface="HGMaruGothicMPRO" panose="020F0600000000000000" pitchFamily="34" charset="-128"/>
                <a:cs typeface="A-OTF Shin Maru Go Pro"/>
              </a:rPr>
              <a:t>２年以上５年以内</a:t>
            </a:r>
            <a:r>
              <a:rPr kumimoji="1" lang="en-US" altLang="ja-JP" sz="1796" dirty="0">
                <a:solidFill>
                  <a:prstClr val="black"/>
                </a:solidFill>
                <a:latin typeface="HGMaruGothicMPRO" panose="020F0600000000000000" pitchFamily="34" charset="-128"/>
                <a:ea typeface="HGMaruGothicMPRO" panose="020F0600000000000000" pitchFamily="34" charset="-128"/>
                <a:cs typeface="A-OTF Shin Maru Go Pro"/>
              </a:rPr>
              <a:t>)</a:t>
            </a:r>
          </a:p>
          <a:p>
            <a:pPr marL="549569" defTabSz="781995"/>
            <a:r>
              <a:rPr kumimoji="1" lang="ja-JP" altLang="en-US" sz="1796"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を策定したこと</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49569" defTabSz="781995">
              <a:spcBef>
                <a:spcPts val="1236"/>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2</a:t>
            </a:r>
            <a: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行動計画を実施し、計画に定めた目標を達成したこと。</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49569" defTabSz="781995">
              <a:spcBef>
                <a:spcPts val="1240"/>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行動計画を公表</a:t>
            </a:r>
            <a:r>
              <a:rPr kumimoji="1" lang="en-US" sz="1796"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796" dirty="0">
                <a:solidFill>
                  <a:prstClr val="black"/>
                </a:solidFill>
                <a:latin typeface="HGMaruGothicMPRO" panose="020F0600000000000000" pitchFamily="34" charset="-128"/>
                <a:ea typeface="HGMaruGothicMPRO" panose="020F0600000000000000" pitchFamily="34" charset="-128"/>
                <a:cs typeface="A-OTF Shin Maru Go Pro"/>
              </a:rPr>
              <a:t>一般事業主行動計画公表サイト：両立支援の</a:t>
            </a:r>
            <a:endParaRPr kumimoji="1" lang="en-US" altLang="ja-JP"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49569" defTabSz="781995"/>
            <a:r>
              <a:rPr kumimoji="1" lang="ja-JP" altLang="en-US" sz="1796" dirty="0">
                <a:solidFill>
                  <a:prstClr val="black"/>
                </a:solidFill>
                <a:latin typeface="HGMaruGothicMPRO" panose="020F0600000000000000" pitchFamily="34" charset="-128"/>
                <a:ea typeface="HGMaruGothicMPRO" panose="020F0600000000000000" pitchFamily="34" charset="-128"/>
                <a:cs typeface="A-OTF Shin Maru Go Pro"/>
              </a:rPr>
              <a:t>　ひろば 等</a:t>
            </a:r>
            <a:r>
              <a:rPr kumimoji="1" lang="en-US" altLang="ja-JP" sz="1796"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796" dirty="0">
                <a:solidFill>
                  <a:prstClr val="black"/>
                </a:solidFill>
                <a:latin typeface="HGMaruGothicMPRO" panose="020F0600000000000000" pitchFamily="34" charset="-128"/>
                <a:ea typeface="HGMaruGothicMPRO" panose="020F0600000000000000" pitchFamily="34" charset="-128"/>
                <a:cs typeface="A-OTF Shin Maru Go Pro"/>
              </a:rPr>
              <a:t>し、労働者への周知を適切に行っていること。</a:t>
            </a:r>
          </a:p>
          <a:p>
            <a:pPr marL="549569" defTabSz="781995">
              <a:spcBef>
                <a:spcPts val="1240"/>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男性労働者の育児休業等取得率が</a:t>
            </a:r>
            <a:r>
              <a:rPr kumimoji="1" lang="en-US" altLang="ja-JP" sz="1796" dirty="0">
                <a:latin typeface="HGMaruGothicMPRO" panose="020F0600000000000000" pitchFamily="34" charset="-128"/>
                <a:ea typeface="HGMaruGothicMPRO" panose="020F0600000000000000" pitchFamily="34" charset="-128"/>
                <a:cs typeface="A-OTF Shin Maru Go Pro"/>
              </a:rPr>
              <a:t>10</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％以上であること。</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49569" defTabSz="781995">
              <a:spcBef>
                <a:spcPts val="1236"/>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女性労働者の</a:t>
            </a:r>
            <a:r>
              <a:rPr kumimoji="1" lang="ja-JP" altLang="en-US" sz="1796" dirty="0">
                <a:solidFill>
                  <a:srgbClr val="231F20"/>
                </a:solidFill>
                <a:latin typeface="HGMaruGothicMPRO" panose="020F0600000000000000" pitchFamily="34" charset="-128"/>
                <a:ea typeface="HGMaruGothicMPRO" panose="020F0600000000000000" pitchFamily="34" charset="-128"/>
                <a:cs typeface="A-OTF Shin Maru Go Pro"/>
              </a:rPr>
              <a:t>育</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児休業等取得率が75％以上であること</a:t>
            </a:r>
            <a:r>
              <a:rPr kumimoji="1" lang="ja-JP" altLang="en-US" sz="1796"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endParaRPr>
          </a:p>
          <a:p>
            <a:pPr marL="549569" defTabSz="781995">
              <a:spcBef>
                <a:spcPts val="1236"/>
              </a:spcBef>
            </a:pPr>
            <a:r>
              <a:rPr kumimoji="1" lang="ja-JP" altLang="en-US" sz="1796" i="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等々</a:t>
            </a:r>
            <a:endParaRPr kumimoji="1" sz="3677" dirty="0">
              <a:solidFill>
                <a:prstClr val="black"/>
              </a:solidFill>
              <a:latin typeface="HGMaruGothicMPRO" panose="020F0600000000000000" pitchFamily="34" charset="-128"/>
              <a:ea typeface="HGMaruGothicMPRO" panose="020F0600000000000000" pitchFamily="34" charset="-128"/>
              <a:cs typeface="Times New Roman"/>
            </a:endParaRPr>
          </a:p>
          <a:p>
            <a:pPr marL="2677789" defTabSz="781995">
              <a:spcBef>
                <a:spcPts val="4"/>
              </a:spcBef>
            </a:pPr>
            <a:endParaRPr kumimoji="1" lang="en-US" sz="1796" b="1" dirty="0">
              <a:solidFill>
                <a:srgbClr val="00AEEF"/>
              </a:solidFill>
              <a:latin typeface="HGMaruGothicMPRO" panose="020F0600000000000000" pitchFamily="34" charset="-128"/>
              <a:ea typeface="HGMaruGothicMPRO" panose="020F0600000000000000" pitchFamily="34" charset="-128"/>
              <a:cs typeface="ShinMGoPro-DeBold"/>
            </a:endParaRPr>
          </a:p>
          <a:p>
            <a:pPr marL="2677789" defTabSz="781995">
              <a:spcBef>
                <a:spcPts val="4"/>
              </a:spcBef>
            </a:pPr>
            <a:endParaRPr kumimoji="1" lang="en-US" sz="1796" b="1" dirty="0">
              <a:solidFill>
                <a:srgbClr val="00AEEF"/>
              </a:solidFill>
              <a:latin typeface="HGMaruGothicMPRO" panose="020F0600000000000000" pitchFamily="34" charset="-128"/>
              <a:ea typeface="HGMaruGothicMPRO" panose="020F0600000000000000" pitchFamily="34" charset="-128"/>
              <a:cs typeface="ShinMGoPro-DeBold"/>
            </a:endParaRPr>
          </a:p>
          <a:p>
            <a:pPr marL="2677789" defTabSz="781995">
              <a:spcBef>
                <a:spcPts val="4"/>
              </a:spcBef>
            </a:pPr>
            <a:endParaRPr kumimoji="1" lang="en-US" sz="1796" b="1" dirty="0">
              <a:solidFill>
                <a:srgbClr val="00AEEF"/>
              </a:solidFill>
              <a:latin typeface="HGMaruGothicMPRO" panose="020F0600000000000000" pitchFamily="34" charset="-128"/>
              <a:ea typeface="HGMaruGothicMPRO" panose="020F0600000000000000" pitchFamily="34" charset="-128"/>
              <a:cs typeface="ShinMGoPro-DeBold"/>
            </a:endParaRPr>
          </a:p>
          <a:p>
            <a:pPr marL="10861" marR="4344" defTabSz="781995"/>
            <a:r>
              <a:rPr kumimoji="1" lang="ja-JP" altLang="en-US" sz="1200" dirty="0">
                <a:solidFill>
                  <a:srgbClr val="231F20"/>
                </a:solidFill>
                <a:latin typeface="HG丸ｺﾞｼｯｸM-PRO" panose="020F0600000000000000" pitchFamily="50" charset="-128"/>
                <a:ea typeface="HG丸ｺﾞｼｯｸM-PRO" panose="020F0600000000000000" pitchFamily="50" charset="-128"/>
                <a:cs typeface="A-OTF Shin Maru Go Pro"/>
              </a:rPr>
              <a:t>　　</a:t>
            </a:r>
            <a:r>
              <a:rPr kumimoji="1" sz="1200" dirty="0" err="1">
                <a:solidFill>
                  <a:srgbClr val="231F20"/>
                </a:solidFill>
                <a:latin typeface="HG丸ｺﾞｼｯｸM-PRO" panose="020F0600000000000000" pitchFamily="50" charset="-128"/>
                <a:ea typeface="HG丸ｺﾞｼｯｸM-PRO" panose="020F0600000000000000" pitchFamily="50" charset="-128"/>
                <a:cs typeface="A-OTF Shin Maru Go Pro"/>
              </a:rPr>
              <a:t>厚生労働省</a:t>
            </a:r>
            <a:r>
              <a:rPr kumimoji="1" lang="ja-JP" altLang="en-US" sz="1200" dirty="0">
                <a:solidFill>
                  <a:srgbClr val="231F20"/>
                </a:solidFill>
                <a:latin typeface="HG丸ｺﾞｼｯｸM-PRO" panose="020F0600000000000000" pitchFamily="50" charset="-128"/>
                <a:ea typeface="HG丸ｺﾞｼｯｸM-PRO" panose="020F0600000000000000" pitchFamily="50" charset="-128"/>
                <a:cs typeface="A-OTF Shin Maru Go Pro"/>
              </a:rPr>
              <a:t>ホームページ「</a:t>
            </a:r>
            <a:r>
              <a:rPr kumimoji="1" sz="1200" dirty="0" err="1">
                <a:solidFill>
                  <a:srgbClr val="231F20"/>
                </a:solidFill>
                <a:latin typeface="HG丸ｺﾞｼｯｸM-PRO" panose="020F0600000000000000" pitchFamily="50" charset="-128"/>
                <a:ea typeface="HG丸ｺﾞｼｯｸM-PRO" panose="020F0600000000000000" pitchFamily="50" charset="-128"/>
                <a:cs typeface="A-OTF Shin Maru Go Pro"/>
              </a:rPr>
              <a:t>次世代育成支援対策推進法に基づく一般事業主行動計画を策定し、くるみん認定</a:t>
            </a:r>
            <a:r>
              <a:rPr kumimoji="1" lang="ja-JP" altLang="en-US" sz="1200" dirty="0">
                <a:solidFill>
                  <a:srgbClr val="231F20"/>
                </a:solidFill>
                <a:latin typeface="HG丸ｺﾞｼｯｸM-PRO" panose="020F0600000000000000" pitchFamily="50" charset="-128"/>
                <a:ea typeface="HG丸ｺﾞｼｯｸM-PRO" panose="020F0600000000000000" pitchFamily="50" charset="-128"/>
                <a:cs typeface="A-OTF Shin Maru Go Pro"/>
              </a:rPr>
              <a:t>・トライくる　　</a:t>
            </a:r>
            <a:endParaRPr kumimoji="1" lang="en-US" altLang="ja-JP" sz="1200" dirty="0">
              <a:solidFill>
                <a:srgbClr val="231F20"/>
              </a:solidFill>
              <a:latin typeface="HG丸ｺﾞｼｯｸM-PRO" panose="020F0600000000000000" pitchFamily="50" charset="-128"/>
              <a:ea typeface="HG丸ｺﾞｼｯｸM-PRO" panose="020F0600000000000000" pitchFamily="50" charset="-128"/>
              <a:cs typeface="A-OTF Shin Maru Go Pro"/>
            </a:endParaRPr>
          </a:p>
          <a:p>
            <a:pPr marL="10861" marR="4344" defTabSz="781995"/>
            <a:r>
              <a:rPr kumimoji="1" lang="ja-JP" altLang="en-US" sz="1200" dirty="0">
                <a:solidFill>
                  <a:srgbClr val="231F20"/>
                </a:solidFill>
                <a:latin typeface="HG丸ｺﾞｼｯｸM-PRO" panose="020F0600000000000000" pitchFamily="50" charset="-128"/>
                <a:ea typeface="HG丸ｺﾞｼｯｸM-PRO" panose="020F0600000000000000" pitchFamily="50" charset="-128"/>
                <a:cs typeface="A-OTF Shin Maru Go Pro"/>
              </a:rPr>
              <a:t>　　みん認定・</a:t>
            </a:r>
            <a:r>
              <a:rPr kumimoji="1" sz="1200" dirty="0" err="1">
                <a:solidFill>
                  <a:srgbClr val="231F20"/>
                </a:solidFill>
                <a:latin typeface="HG丸ｺﾞｼｯｸM-PRO" panose="020F0600000000000000" pitchFamily="50" charset="-128"/>
                <a:ea typeface="HG丸ｺﾞｼｯｸM-PRO" panose="020F0600000000000000" pitchFamily="50" charset="-128"/>
                <a:cs typeface="A-OTF Shin Maru Go Pro"/>
              </a:rPr>
              <a:t>プラチナくるみん認定を目指しましょう</a:t>
            </a:r>
            <a:r>
              <a:rPr kumimoji="1" sz="1200" dirty="0">
                <a:solidFill>
                  <a:srgbClr val="231F20"/>
                </a:solidFill>
                <a:latin typeface="HG丸ｺﾞｼｯｸM-PRO" panose="020F0600000000000000" pitchFamily="50" charset="-128"/>
                <a:ea typeface="HG丸ｺﾞｼｯｸM-PRO" panose="020F0600000000000000" pitchFamily="50" charset="-128"/>
                <a:cs typeface="A-OTF Shin Maru Go Pro"/>
              </a:rPr>
              <a:t>!!!</a:t>
            </a:r>
            <a:r>
              <a:rPr kumimoji="1" lang="ja-JP" altLang="en-US" sz="1200" dirty="0">
                <a:solidFill>
                  <a:srgbClr val="231F20"/>
                </a:solidFill>
                <a:latin typeface="HG丸ｺﾞｼｯｸM-PRO" panose="020F0600000000000000" pitchFamily="50" charset="-128"/>
                <a:ea typeface="HG丸ｺﾞｼｯｸM-PRO" panose="020F0600000000000000" pitchFamily="50" charset="-128"/>
                <a:cs typeface="A-OTF Shin Maru Go Pro"/>
              </a:rPr>
              <a:t>」</a:t>
            </a:r>
            <a:endParaRPr kumimoji="1" lang="en-US" sz="1200" strike="sngStrike" dirty="0">
              <a:solidFill>
                <a:srgbClr val="FF0000"/>
              </a:solidFill>
              <a:latin typeface="HG丸ｺﾞｼｯｸM-PRO" panose="020F0600000000000000" pitchFamily="50" charset="-128"/>
              <a:ea typeface="HG丸ｺﾞｼｯｸM-PRO" panose="020F0600000000000000" pitchFamily="50" charset="-128"/>
              <a:cs typeface="A-OTF Shin Maru Go Pro"/>
            </a:endParaRPr>
          </a:p>
          <a:p>
            <a:pPr marL="10861" defTabSz="781995"/>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https://www.mhlw.go.jp/content/11900000/999zentai.pdf</a:t>
            </a:r>
            <a:endParaRPr kumimoji="1" lang="en-US" sz="12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p:txBody>
      </p:sp>
      <p:grpSp>
        <p:nvGrpSpPr>
          <p:cNvPr id="23" name="グループ化 22">
            <a:extLst>
              <a:ext uri="{FF2B5EF4-FFF2-40B4-BE49-F238E27FC236}">
                <a16:creationId xmlns:a16="http://schemas.microsoft.com/office/drawing/2014/main" id="{61F81EF1-8F1A-F84B-9B01-10B69F58829D}"/>
              </a:ext>
            </a:extLst>
          </p:cNvPr>
          <p:cNvGrpSpPr/>
          <p:nvPr/>
        </p:nvGrpSpPr>
        <p:grpSpPr>
          <a:xfrm>
            <a:off x="4308964" y="4360111"/>
            <a:ext cx="348109" cy="570227"/>
            <a:chOff x="5142547" y="5181752"/>
            <a:chExt cx="407034" cy="661814"/>
          </a:xfrm>
        </p:grpSpPr>
        <p:sp>
          <p:nvSpPr>
            <p:cNvPr id="24" name="object 6">
              <a:extLst>
                <a:ext uri="{FF2B5EF4-FFF2-40B4-BE49-F238E27FC236}">
                  <a16:creationId xmlns:a16="http://schemas.microsoft.com/office/drawing/2014/main" id="{4D7AE729-E285-B74F-A5C5-619DC601F8F1}"/>
                </a:ext>
              </a:extLst>
            </p:cNvPr>
            <p:cNvSpPr/>
            <p:nvPr/>
          </p:nvSpPr>
          <p:spPr>
            <a:xfrm>
              <a:off x="5142547" y="5639096"/>
              <a:ext cx="407034" cy="204470"/>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7">
              <a:extLst>
                <a:ext uri="{FF2B5EF4-FFF2-40B4-BE49-F238E27FC236}">
                  <a16:creationId xmlns:a16="http://schemas.microsoft.com/office/drawing/2014/main" id="{D043C560-CE3C-4E42-879B-235B5D854E05}"/>
                </a:ext>
              </a:extLst>
            </p:cNvPr>
            <p:cNvSpPr/>
            <p:nvPr/>
          </p:nvSpPr>
          <p:spPr>
            <a:xfrm>
              <a:off x="5262295" y="5181752"/>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7"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26" name="テキスト ボックス 25"/>
          <p:cNvSpPr txBox="1"/>
          <p:nvPr/>
        </p:nvSpPr>
        <p:spPr>
          <a:xfrm>
            <a:off x="3020526" y="5018814"/>
            <a:ext cx="3094117" cy="408125"/>
          </a:xfrm>
          <a:prstGeom prst="rect">
            <a:avLst/>
          </a:prstGeom>
          <a:noFill/>
        </p:spPr>
        <p:txBody>
          <a:bodyPr wrap="none" rtlCol="0">
            <a:spAutoFit/>
          </a:bodyPr>
          <a:lstStyle/>
          <a:p>
            <a:pPr defTabSz="781995"/>
            <a:r>
              <a:rPr kumimoji="1" lang="ja-JP" altLang="en-US" sz="2052" b="1" dirty="0">
                <a:solidFill>
                  <a:srgbClr val="00B0F0"/>
                </a:solidFill>
                <a:latin typeface="HG丸ｺﾞｼｯｸM-PRO" panose="020F0600000000000000" pitchFamily="50" charset="-128"/>
                <a:ea typeface="HG丸ｺﾞｼｯｸM-PRO" panose="020F0600000000000000" pitchFamily="50" charset="-128"/>
              </a:rPr>
              <a:t>認定基準の詳細はこちら</a:t>
            </a:r>
          </a:p>
        </p:txBody>
      </p:sp>
      <p:pic>
        <p:nvPicPr>
          <p:cNvPr id="13" name="図 12">
            <a:extLst>
              <a:ext uri="{FF2B5EF4-FFF2-40B4-BE49-F238E27FC236}">
                <a16:creationId xmlns:a16="http://schemas.microsoft.com/office/drawing/2014/main" id="{94268622-6BA0-561E-4E4F-D6C2567552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422" y="1511798"/>
            <a:ext cx="1095392" cy="1184336"/>
          </a:xfrm>
          <a:prstGeom prst="rect">
            <a:avLst/>
          </a:prstGeom>
          <a:noFill/>
          <a:ln>
            <a:noFill/>
          </a:ln>
        </p:spPr>
      </p:pic>
    </p:spTree>
    <p:extLst>
      <p:ext uri="{BB962C8B-B14F-4D97-AF65-F5344CB8AC3E}">
        <p14:creationId xmlns:p14="http://schemas.microsoft.com/office/powerpoint/2010/main" val="160509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0623" y="632483"/>
            <a:ext cx="8648404" cy="5869040"/>
          </a:xfrm>
          <a:prstGeom prst="roundRect">
            <a:avLst>
              <a:gd name="adj" fmla="val 2339"/>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47777" y="345016"/>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4" name="テキスト ボックス 3"/>
          <p:cNvSpPr txBox="1"/>
          <p:nvPr/>
        </p:nvSpPr>
        <p:spPr>
          <a:xfrm>
            <a:off x="351259" y="320901"/>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6" name="テキスト ボックス 17"/>
          <p:cNvSpPr txBox="1">
            <a:spLocks noChangeArrowheads="1"/>
          </p:cNvSpPr>
          <p:nvPr/>
        </p:nvSpPr>
        <p:spPr bwMode="auto">
          <a:xfrm>
            <a:off x="1562036" y="803941"/>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7" name="テキスト ボックス 18"/>
          <p:cNvSpPr txBox="1">
            <a:spLocks noChangeArrowheads="1"/>
          </p:cNvSpPr>
          <p:nvPr/>
        </p:nvSpPr>
        <p:spPr bwMode="auto">
          <a:xfrm>
            <a:off x="5516633" y="803941"/>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8" name="テキスト ボックス 19"/>
          <p:cNvSpPr txBox="1">
            <a:spLocks noChangeArrowheads="1"/>
          </p:cNvSpPr>
          <p:nvPr/>
        </p:nvSpPr>
        <p:spPr bwMode="auto">
          <a:xfrm>
            <a:off x="3033483" y="803941"/>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
        <p:nvSpPr>
          <p:cNvPr id="14" name="テキスト ボックス 13"/>
          <p:cNvSpPr txBox="1"/>
          <p:nvPr/>
        </p:nvSpPr>
        <p:spPr>
          <a:xfrm>
            <a:off x="1223565" y="5959125"/>
            <a:ext cx="7207651" cy="415498"/>
          </a:xfrm>
          <a:prstGeom prst="rect">
            <a:avLst/>
          </a:prstGeom>
          <a:noFill/>
        </p:spPr>
        <p:txBody>
          <a:bodyPr wrap="square" rtlCol="0">
            <a:spAutoFit/>
          </a:bodyPr>
          <a:lstStyle/>
          <a:p>
            <a:pPr defTabSz="781995"/>
            <a:r>
              <a:rPr kumimoji="1" lang="en-US" altLang="ja-JP" sz="1000" dirty="0">
                <a:solidFill>
                  <a:prstClr val="black"/>
                </a:solidFill>
                <a:latin typeface="ＭＳ ゴシック" pitchFamily="49" charset="-128"/>
                <a:ea typeface="ＭＳ ゴシック" pitchFamily="49" charset="-128"/>
              </a:rPr>
              <a:t> </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本資料のスライド番号表記例</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p>
          <a:p>
            <a:pPr defTabSz="781995"/>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[PPT4-3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とは「パワーポイント資料テーマ④</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就職活動の際の留意点</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枚目のスライド」の意</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223566" y="1095892"/>
            <a:ext cx="7000740" cy="4790029"/>
          </a:xfrm>
          <a:prstGeom prst="rect">
            <a:avLst/>
          </a:prstGeom>
        </p:spPr>
        <p:txBody>
          <a:bodyPr wrap="square">
            <a:spAutoFit/>
          </a:bodyPr>
          <a:lstStyle/>
          <a:p>
            <a:pPr marL="293248" indent="-293248" defTabSz="781995">
              <a:lnSpc>
                <a:spcPct val="150000"/>
              </a:lnSpc>
              <a:buFont typeface="+mj-lt"/>
              <a:buAutoNum type="arabicPeriod" startAt="3"/>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企業研究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PPT4-15</a:t>
            </a: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企業研究～働きやすい企業とは～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企業研究～えるぼしマークとは～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企業研究～くるみんマークとは～／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～くるみん認定基準～</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企業研究～ユースエール認定企業マークとは～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企業研究</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もにすマークとは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企業研究～安全衛生優良企業公表制度とは～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293248" indent="-293248"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求人情報の探し方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PPT4-25</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求人情報の探し方～新卒応援ハローワーク～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求人情報の探し方～エントリーする企業の働く条件を事前にしっかり確認しましょう～</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求人情報の探し方～より詳しい企業情報を確認することもできます～</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  選考の際の注意点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PPT4-28</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採用面接での</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NG</a:t>
            </a:r>
          </a:p>
          <a:p>
            <a:pPr marL="195499" indent="-195499"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  内定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PPT4-30</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採用内定の法律的な性格</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内定取消トラブル</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内定と内々定の違い</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いわゆる「オワハラ」という言葉を知っていますか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内定の辞退～トラブル防止のために～</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  いろいろな支援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PPT4-35</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働くことに悩んだら～サポステ～</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障害者の就職支援</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困ったときの</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相談先はここ</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63">
            <a:extLst>
              <a:ext uri="{FF2B5EF4-FFF2-40B4-BE49-F238E27FC236}">
                <a16:creationId xmlns:a16="http://schemas.microsoft.com/office/drawing/2014/main" id="{84BEC864-AF2A-1C4A-BB65-FAC1C26247F2}"/>
              </a:ext>
            </a:extLst>
          </p:cNvPr>
          <p:cNvSpPr/>
          <p:nvPr/>
        </p:nvSpPr>
        <p:spPr>
          <a:xfrm>
            <a:off x="542109" y="1664409"/>
            <a:ext cx="8068986" cy="3489247"/>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9270BBA-9135-5C47-9603-B717AFB474DB}"/>
              </a:ext>
            </a:extLst>
          </p:cNvPr>
          <p:cNvSpPr txBox="1"/>
          <p:nvPr/>
        </p:nvSpPr>
        <p:spPr>
          <a:xfrm>
            <a:off x="881745" y="1947015"/>
            <a:ext cx="7429500" cy="2893452"/>
          </a:xfrm>
          <a:prstGeom prst="rect">
            <a:avLst/>
          </a:prstGeom>
        </p:spPr>
        <p:txBody>
          <a:bodyPr vert="horz" wrap="square" lIns="0" tIns="10318" rIns="0" bIns="0" rtlCol="0">
            <a:spAutoFit/>
          </a:bodyPr>
          <a:lstStyle/>
          <a:p>
            <a:pPr marL="10861" marR="4344" algn="just" defTabSz="781995">
              <a:lnSpc>
                <a:spcPct val="117400"/>
              </a:lnSpc>
              <a:spcBef>
                <a:spcPts val="81"/>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ユースエール認定企業は、若者の採用・育成に積</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7400"/>
              </a:lnSpc>
              <a:spcBef>
                <a:spcPts val="81"/>
              </a:spcBef>
            </a:pP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極的で、若者の雇用管理の状況などが優良な中小企</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7400"/>
              </a:lnSpc>
              <a:spcBef>
                <a:spcPts val="81"/>
              </a:spcBef>
            </a:pP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業を若者雇用推進法に基づき厚生労働大臣が</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｢ユ</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ー</a:t>
            </a:r>
            <a:endParaRPr kumimoji="1" lang="en-US" sz="1881" b="1" dirty="0">
              <a:solidFill>
                <a:srgbClr val="00AEEF"/>
              </a:solidFill>
              <a:latin typeface="HGMaruGothicMPRO" panose="020F0600000000000000" pitchFamily="34" charset="-128"/>
              <a:ea typeface="HGMaruGothicMPRO" panose="020F0600000000000000" pitchFamily="34" charset="-128"/>
              <a:cs typeface="ShinMGoPro-Medium"/>
            </a:endParaRPr>
          </a:p>
          <a:p>
            <a:pPr marL="10861" marR="4344" algn="just" defTabSz="781995">
              <a:lnSpc>
                <a:spcPct val="117400"/>
              </a:lnSpc>
              <a:spcBef>
                <a:spcPts val="81"/>
              </a:spcBef>
            </a:pP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スエール認定企業｣</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として認定しています</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13576" algn="just" defTabSz="781995">
              <a:lnSpc>
                <a:spcPct val="117400"/>
              </a:lnSpc>
              <a:spcBef>
                <a:spcPts val="1591"/>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ユースエール認定された中小企業</a:t>
            </a:r>
            <a:r>
              <a:rPr kumimoji="1" lang="en-US"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300人以下</a:t>
            </a:r>
            <a:r>
              <a:rPr kumimoji="1" lang="en-US"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へ与えられる</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認</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定マークです。</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5974" algn="just" defTabSz="781995">
              <a:lnSpc>
                <a:spcPct val="117400"/>
              </a:lnSpc>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次項</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の認定基準を満たした場合に、厚生労働省の認定を受けられるものです</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364E487C-44E6-074C-AD14-5B5B43C0878D}"/>
              </a:ext>
            </a:extLst>
          </p:cNvPr>
          <p:cNvSpPr/>
          <p:nvPr/>
        </p:nvSpPr>
        <p:spPr>
          <a:xfrm>
            <a:off x="261691" y="735153"/>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C1FE86F1-80D0-914D-A198-2E5509878359}"/>
              </a:ext>
            </a:extLst>
          </p:cNvPr>
          <p:cNvSpPr txBox="1">
            <a:spLocks/>
          </p:cNvSpPr>
          <p:nvPr/>
        </p:nvSpPr>
        <p:spPr>
          <a:xfrm>
            <a:off x="501289" y="822894"/>
            <a:ext cx="4688519"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企業研究　</a:t>
            </a:r>
            <a:r>
              <a:rPr lang="ja-JP" altLang="en-US" sz="1454" b="1" dirty="0">
                <a:solidFill>
                  <a:srgbClr val="FFFFFF"/>
                </a:solidFill>
                <a:latin typeface="HGMaruGothicMPRO" panose="020F0600000000000000" pitchFamily="34" charset="-128"/>
                <a:ea typeface="HGMaruGothicMPRO" panose="020F0600000000000000" pitchFamily="34" charset="-128"/>
              </a:rPr>
              <a:t>～ユースエール認定企業マークとは～</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pic>
        <p:nvPicPr>
          <p:cNvPr id="16" name="図 15">
            <a:extLst>
              <a:ext uri="{FF2B5EF4-FFF2-40B4-BE49-F238E27FC236}">
                <a16:creationId xmlns:a16="http://schemas.microsoft.com/office/drawing/2014/main" id="{C6DF19DC-E4BD-2147-B5C4-238035D0CDEF}"/>
              </a:ext>
            </a:extLst>
          </p:cNvPr>
          <p:cNvPicPr>
            <a:picLocks noChangeAspect="1"/>
          </p:cNvPicPr>
          <p:nvPr/>
        </p:nvPicPr>
        <p:blipFill>
          <a:blip r:embed="rId2">
            <a:alphaModFix/>
          </a:blip>
          <a:stretch>
            <a:fillRect/>
          </a:stretch>
        </p:blipFill>
        <p:spPr>
          <a:xfrm>
            <a:off x="7021349" y="2104400"/>
            <a:ext cx="1008813" cy="967757"/>
          </a:xfrm>
          <a:prstGeom prst="rect">
            <a:avLst/>
          </a:prstGeom>
        </p:spPr>
      </p:pic>
      <p:sp>
        <p:nvSpPr>
          <p:cNvPr id="10"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84939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63">
            <a:extLst>
              <a:ext uri="{FF2B5EF4-FFF2-40B4-BE49-F238E27FC236}">
                <a16:creationId xmlns:a16="http://schemas.microsoft.com/office/drawing/2014/main" id="{09A1F59B-8611-124F-8CF4-6C068F449880}"/>
              </a:ext>
            </a:extLst>
          </p:cNvPr>
          <p:cNvSpPr/>
          <p:nvPr/>
        </p:nvSpPr>
        <p:spPr>
          <a:xfrm>
            <a:off x="537829" y="1414219"/>
            <a:ext cx="8068986" cy="382312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09ED177-12FA-CB49-8E27-A5A90249291C}"/>
              </a:ext>
            </a:extLst>
          </p:cNvPr>
          <p:cNvSpPr txBox="1"/>
          <p:nvPr/>
        </p:nvSpPr>
        <p:spPr>
          <a:xfrm>
            <a:off x="937798" y="1523276"/>
            <a:ext cx="7557846" cy="3432533"/>
          </a:xfrm>
          <a:prstGeom prst="rect">
            <a:avLst/>
          </a:prstGeom>
        </p:spPr>
        <p:txBody>
          <a:bodyPr vert="horz" wrap="square" lIns="0" tIns="138484" rIns="0" bIns="0" rtlCol="0">
            <a:spAutoFit/>
          </a:bodyPr>
          <a:lstStyle/>
          <a:p>
            <a:pPr marL="10861" defTabSz="781995">
              <a:spcBef>
                <a:spcPts val="1090"/>
              </a:spcBef>
            </a:pPr>
            <a:r>
              <a:rPr kumimoji="1" sz="1881" b="1" dirty="0">
                <a:solidFill>
                  <a:srgbClr val="231F20"/>
                </a:solidFill>
                <a:latin typeface="HGMaruGothicMPRO" panose="020F0600000000000000" pitchFamily="34" charset="-128"/>
                <a:ea typeface="HGMaruGothicMPRO" panose="020F0600000000000000" pitchFamily="34" charset="-128"/>
                <a:cs typeface="ShinMGoPro-DeBold"/>
              </a:rPr>
              <a:t>〈認定基準の一部〉</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767061" indent="-635371" defTabSz="781995">
              <a:spcBef>
                <a:spcPts val="1116"/>
              </a:spcBef>
              <a:buClr>
                <a:srgbClr val="231F20"/>
              </a:buClr>
              <a:buSzPct val="79591"/>
            </a:pPr>
            <a:r>
              <a:rPr kumimoji="1" lang="en-US" altLang="ja-JP" sz="3143" b="1" baseline="-4535" dirty="0">
                <a:solidFill>
                  <a:prstClr val="black"/>
                </a:solidFill>
                <a:latin typeface="HGMaruGothicMPRO" panose="020F0600000000000000" pitchFamily="34" charset="-128"/>
                <a:ea typeface="HGMaruGothicMPRO" panose="020F0600000000000000" pitchFamily="34" charset="-128"/>
                <a:cs typeface="ShinMGoPro-Medium"/>
              </a:rPr>
              <a:t>1)</a:t>
            </a:r>
            <a:r>
              <a:rPr kumimoji="1" lang="ja-JP" altLang="en-US" sz="3143" b="1" baseline="-4535" dirty="0">
                <a:solidFill>
                  <a:srgbClr val="00B0F0"/>
                </a:solidFill>
                <a:latin typeface="HGMaruGothicMPRO" panose="020F0600000000000000" pitchFamily="34" charset="-128"/>
                <a:ea typeface="HGMaruGothicMPRO" panose="020F0600000000000000" pitchFamily="34" charset="-128"/>
                <a:cs typeface="ShinMGoPro-Medium"/>
              </a:rPr>
              <a:t>　新卒者など直近三事業年度の</a:t>
            </a:r>
            <a:r>
              <a:rPr kumimoji="1" sz="3143" b="1" baseline="-4535" dirty="0">
                <a:solidFill>
                  <a:srgbClr val="00AEEF"/>
                </a:solidFill>
                <a:latin typeface="HGMaruGothicMPRO" panose="020F0600000000000000" pitchFamily="34" charset="-128"/>
                <a:ea typeface="HGMaruGothicMPRO" panose="020F0600000000000000" pitchFamily="34" charset="-128"/>
                <a:cs typeface="ShinMGoPro-Medium"/>
              </a:rPr>
              <a:t>離職率が20％以下</a:t>
            </a:r>
            <a:endParaRPr kumimoji="1" lang="en-US" sz="3143" b="1" baseline="-4535" dirty="0">
              <a:solidFill>
                <a:srgbClr val="00AEEF"/>
              </a:solidFill>
              <a:latin typeface="HGMaruGothicMPRO" panose="020F0600000000000000" pitchFamily="34" charset="-128"/>
              <a:ea typeface="HGMaruGothicMPRO" panose="020F0600000000000000" pitchFamily="34" charset="-128"/>
              <a:cs typeface="ShinMGoPro-Medium"/>
            </a:endParaRPr>
          </a:p>
          <a:p>
            <a:pPr marL="767061" indent="-635371" defTabSz="781995">
              <a:spcBef>
                <a:spcPts val="600"/>
              </a:spcBef>
              <a:buClr>
                <a:srgbClr val="231F20"/>
              </a:buClr>
              <a:buSzPct val="79591"/>
            </a:pP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ただし、採用者数が</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3</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人または</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人の場合は、離職者数が</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人以下</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688319" marR="4344" indent="-556628" defTabSz="781995">
              <a:lnSpc>
                <a:spcPts val="2737"/>
              </a:lnSpc>
              <a:spcBef>
                <a:spcPts val="855"/>
              </a:spcBef>
              <a:buClr>
                <a:srgbClr val="231F20"/>
              </a:buClr>
              <a:buSzPct val="79591"/>
            </a:pPr>
            <a:r>
              <a:rPr kumimoji="1" lang="en-US" altLang="ja-JP" sz="3143" b="1" baseline="-4535" dirty="0">
                <a:solidFill>
                  <a:prstClr val="black"/>
                </a:solidFill>
                <a:latin typeface="HGMaruGothicMPRO" panose="020F0600000000000000" pitchFamily="34" charset="-128"/>
                <a:ea typeface="HGMaruGothicMPRO" panose="020F0600000000000000" pitchFamily="34" charset="-128"/>
                <a:cs typeface="ShinMGoPro-Medium"/>
              </a:rPr>
              <a:t>2)</a:t>
            </a:r>
            <a:r>
              <a:rPr kumimoji="1" lang="ja-JP" altLang="en-US" sz="3143" b="1" baseline="-4535" dirty="0">
                <a:solidFill>
                  <a:srgbClr val="00AEEF"/>
                </a:solidFill>
                <a:latin typeface="HGMaruGothicMPRO" panose="020F0600000000000000" pitchFamily="34" charset="-128"/>
                <a:ea typeface="HGMaruGothicMPRO" panose="020F0600000000000000" pitchFamily="34" charset="-128"/>
                <a:cs typeface="ShinMGoPro-Medium"/>
              </a:rPr>
              <a:t>　</a:t>
            </a:r>
            <a:r>
              <a:rPr kumimoji="1" sz="3143" b="1" baseline="-4535" dirty="0">
                <a:solidFill>
                  <a:srgbClr val="00AEEF"/>
                </a:solidFill>
                <a:latin typeface="HGMaruGothicMPRO" panose="020F0600000000000000" pitchFamily="34" charset="-128"/>
                <a:ea typeface="HGMaruGothicMPRO" panose="020F0600000000000000" pitchFamily="34" charset="-128"/>
                <a:cs typeface="ShinMGoPro-Medium"/>
              </a:rPr>
              <a:t>所定外労働時間が20時間以下 </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err="1">
                <a:solidFill>
                  <a:srgbClr val="231F20"/>
                </a:solidFill>
                <a:latin typeface="HGMaruGothicMPRO" panose="020F0600000000000000" pitchFamily="34" charset="-128"/>
                <a:ea typeface="HGMaruGothicMPRO" panose="020F0600000000000000" pitchFamily="34" charset="-128"/>
                <a:cs typeface="A-OTF Shin Maru Go Pro"/>
              </a:rPr>
              <a:t>前事業年度の正社員の月平均</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p>
          <a:p>
            <a:pPr marL="688319" marR="4344" indent="-556628" defTabSz="781995">
              <a:lnSpc>
                <a:spcPts val="2737"/>
              </a:lnSpc>
              <a:buClr>
                <a:srgbClr val="231F20"/>
              </a:buClr>
              <a:buSzPct val="79591"/>
            </a:pPr>
            <a:r>
              <a:rPr kumimoji="1" lang="ja-JP" altLang="en-US" sz="1668" baseline="569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501" baseline="5698" dirty="0">
                <a:solidFill>
                  <a:srgbClr val="231F20"/>
                </a:solidFill>
                <a:latin typeface="HGMaruGothicMPRO" panose="020F0600000000000000" pitchFamily="34" charset="-128"/>
                <a:ea typeface="HGMaruGothicMPRO" panose="020F0600000000000000" pitchFamily="34" charset="-128"/>
                <a:cs typeface="A-OTF Shin Maru Go Pro"/>
              </a:rPr>
              <a:t>かつ</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月平均の法定時間外労働60時間以上の正社員ゼロ</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a:p>
            <a:pPr marL="688319" indent="-556628" defTabSz="781995">
              <a:lnSpc>
                <a:spcPts val="2737"/>
              </a:lnSpc>
              <a:spcBef>
                <a:spcPts val="855"/>
              </a:spcBef>
              <a:buSzPct val="79591"/>
            </a:pPr>
            <a:r>
              <a:rPr kumimoji="1" lang="en-US" altLang="ja-JP" sz="2095" b="1" dirty="0">
                <a:solidFill>
                  <a:srgbClr val="231F20"/>
                </a:solidFill>
                <a:latin typeface="HGMaruGothicMPRO" panose="020F0600000000000000" pitchFamily="34" charset="-128"/>
                <a:ea typeface="HGMaruGothicMPRO" panose="020F0600000000000000" pitchFamily="34" charset="-128"/>
                <a:cs typeface="ShinMGoPro-Medium"/>
              </a:rPr>
              <a:t>3)</a:t>
            </a:r>
            <a:r>
              <a:rPr kumimoji="1" lang="ja-JP" altLang="en-US" sz="2095" b="1" dirty="0">
                <a:solidFill>
                  <a:srgbClr val="231F20"/>
                </a:solidFill>
                <a:latin typeface="HGMaruGothicMPRO" panose="020F0600000000000000" pitchFamily="34" charset="-128"/>
                <a:ea typeface="HGMaruGothicMPRO" panose="020F0600000000000000" pitchFamily="34" charset="-128"/>
                <a:cs typeface="ShinMGoPro-Medium"/>
              </a:rPr>
              <a:t>　</a:t>
            </a:r>
            <a:r>
              <a:rPr kumimoji="1" sz="2095" b="1" dirty="0">
                <a:solidFill>
                  <a:srgbClr val="231F20"/>
                </a:solidFill>
                <a:latin typeface="HGMaruGothicMPRO" panose="020F0600000000000000" pitchFamily="34" charset="-128"/>
                <a:ea typeface="HGMaruGothicMPRO" panose="020F0600000000000000" pitchFamily="34" charset="-128"/>
                <a:cs typeface="ShinMGoPro-Medium"/>
              </a:rPr>
              <a:t>正社員の有給休暇年平均の取得日数が年10日以上</a:t>
            </a:r>
            <a:endParaRPr kumimoji="1" lang="en-US" sz="2095" b="1" dirty="0">
              <a:solidFill>
                <a:prstClr val="black"/>
              </a:solidFill>
              <a:latin typeface="HGMaruGothicMPRO" panose="020F0600000000000000" pitchFamily="34" charset="-128"/>
              <a:ea typeface="HGMaruGothicMPRO" panose="020F0600000000000000" pitchFamily="34" charset="-128"/>
              <a:cs typeface="ShinMGoPro-Medium"/>
            </a:endParaRPr>
          </a:p>
          <a:p>
            <a:pPr marL="688319" indent="-556628" defTabSz="781995">
              <a:lnSpc>
                <a:spcPts val="2737"/>
              </a:lnSpc>
              <a:buSzPct val="79591"/>
            </a:pPr>
            <a:r>
              <a:rPr kumimoji="1" lang="ja-JP" altLang="en-US" sz="2095" b="1" baseline="-4273"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2501" baseline="-4273" dirty="0">
                <a:solidFill>
                  <a:srgbClr val="231F20"/>
                </a:solidFill>
                <a:latin typeface="HGMaruGothicMPRO" panose="020F0600000000000000" pitchFamily="34" charset="-128"/>
                <a:ea typeface="HGMaruGothicMPRO" panose="020F0600000000000000" pitchFamily="34" charset="-128"/>
                <a:cs typeface="A-OTF Shin Maru Go Pro"/>
              </a:rPr>
              <a:t>または</a:t>
            </a:r>
            <a:r>
              <a:rPr kumimoji="1" sz="3143" b="1" baseline="-7936" dirty="0">
                <a:solidFill>
                  <a:srgbClr val="231F20"/>
                </a:solidFill>
                <a:latin typeface="HGMaruGothicMPRO" panose="020F0600000000000000" pitchFamily="34" charset="-128"/>
                <a:ea typeface="HGMaruGothicMPRO" panose="020F0600000000000000" pitchFamily="34" charset="-128"/>
                <a:cs typeface="ShinMGoPro-Medium"/>
              </a:rPr>
              <a:t>年平均取得率70％以上</a:t>
            </a:r>
            <a:r>
              <a:rPr kumimoji="1" lang="ja-JP" altLang="en-US" sz="1368" dirty="0">
                <a:solidFill>
                  <a:srgbClr val="231F20"/>
                </a:solidFill>
                <a:latin typeface="HGMaruGothicMPRO" panose="020F0600000000000000" pitchFamily="34" charset="-128"/>
                <a:ea typeface="HGMaruGothicMPRO" panose="020F0600000000000000" pitchFamily="34" charset="-128"/>
                <a:cs typeface="ShinMGoPro-Medium"/>
              </a:rPr>
              <a:t>　</a:t>
            </a:r>
            <a:r>
              <a:rPr kumimoji="1" lang="en-US" altLang="ja-JP" sz="1368" dirty="0">
                <a:solidFill>
                  <a:srgbClr val="231F20"/>
                </a:solidFill>
                <a:latin typeface="HGMaruGothicMPRO" panose="020F0600000000000000" pitchFamily="34" charset="-128"/>
                <a:ea typeface="HGMaruGothicMPRO" panose="020F0600000000000000" pitchFamily="34" charset="-128"/>
                <a:cs typeface="ShinMGoPro-Medium"/>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付与日数に占める取得日数平均</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p>
          <a:p>
            <a:pPr marL="688319" lvl="1" indent="-556628" defTabSz="781995">
              <a:spcBef>
                <a:spcPts val="600"/>
              </a:spcBef>
              <a:buSzPct val="79591"/>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有給休暇に準ずる休暇として人材開発統括官が定めるものを含む。　　また、その日数は労働者</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人当たり</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5</a:t>
            </a:r>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日が上限</a:t>
            </a:r>
            <a:r>
              <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7047D3A9-9299-7A43-A69B-5949F8C3025E}"/>
              </a:ext>
            </a:extLst>
          </p:cNvPr>
          <p:cNvSpPr txBox="1"/>
          <p:nvPr/>
        </p:nvSpPr>
        <p:spPr>
          <a:xfrm>
            <a:off x="537829" y="5407786"/>
            <a:ext cx="8068987" cy="967336"/>
          </a:xfrm>
          <a:prstGeom prst="rect">
            <a:avLst/>
          </a:prstGeom>
        </p:spPr>
        <p:txBody>
          <a:bodyPr vert="horz" wrap="square" lIns="0" tIns="153690" rIns="0" bIns="0" rtlCol="0">
            <a:spAutoFit/>
          </a:bodyPr>
          <a:lstStyle/>
          <a:p>
            <a:pPr marL="77113" algn="ctr" defTabSz="781995">
              <a:spcBef>
                <a:spcPts val="1210"/>
              </a:spcBef>
            </a:pPr>
            <a:r>
              <a:rPr kumimoji="1" sz="1796" b="1" dirty="0">
                <a:solidFill>
                  <a:srgbClr val="00AEEF"/>
                </a:solidFill>
                <a:latin typeface="HGMaruGothicMPRO" panose="020F0600000000000000" pitchFamily="34" charset="-128"/>
                <a:ea typeface="HGMaruGothicMPRO" panose="020F0600000000000000" pitchFamily="34" charset="-128"/>
                <a:cs typeface="ShinMGoPro-DeBold"/>
              </a:rPr>
              <a:t>＊　詳細については下記サイトに</a:t>
            </a:r>
            <a:endParaRPr kumimoji="1" sz="1796"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872"/>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厚生労働省『ユースエール認定企業とは』</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92"/>
              </a:spcBef>
            </a:pPr>
            <a:r>
              <a:rPr kumimoji="1" lang="en-US" altLang="ja-JP" sz="1200" dirty="0">
                <a:solidFill>
                  <a:prstClr val="black"/>
                </a:solidFill>
                <a:latin typeface="HG丸ｺﾞｼｯｸM-PRO" panose="020F0600000000000000" pitchFamily="50" charset="-128"/>
                <a:ea typeface="ＭＳ ゴシック" panose="020B0609070205080204" pitchFamily="49" charset="-128"/>
              </a:rPr>
              <a:t>https://www.mhlw.go.jp/stf/seisakunitsuite/bunya/0000100266.html</a:t>
            </a:r>
            <a:endParaRPr kumimoji="1" lang="en-US"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3" name="グループ化 22">
            <a:extLst>
              <a:ext uri="{FF2B5EF4-FFF2-40B4-BE49-F238E27FC236}">
                <a16:creationId xmlns:a16="http://schemas.microsoft.com/office/drawing/2014/main" id="{61F81EF1-8F1A-F84B-9B01-10B69F58829D}"/>
              </a:ext>
            </a:extLst>
          </p:cNvPr>
          <p:cNvGrpSpPr/>
          <p:nvPr/>
        </p:nvGrpSpPr>
        <p:grpSpPr>
          <a:xfrm>
            <a:off x="4326439" y="5029200"/>
            <a:ext cx="348109" cy="504021"/>
            <a:chOff x="5142547" y="5181752"/>
            <a:chExt cx="407034" cy="661814"/>
          </a:xfrm>
        </p:grpSpPr>
        <p:sp>
          <p:nvSpPr>
            <p:cNvPr id="6" name="object 6">
              <a:extLst>
                <a:ext uri="{FF2B5EF4-FFF2-40B4-BE49-F238E27FC236}">
                  <a16:creationId xmlns:a16="http://schemas.microsoft.com/office/drawing/2014/main" id="{4D7AE729-E285-B74F-A5C5-619DC601F8F1}"/>
                </a:ext>
              </a:extLst>
            </p:cNvPr>
            <p:cNvSpPr/>
            <p:nvPr/>
          </p:nvSpPr>
          <p:spPr>
            <a:xfrm>
              <a:off x="5142547" y="5639096"/>
              <a:ext cx="407034" cy="204470"/>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D043C560-CE3C-4E42-879B-235B5D854E05}"/>
                </a:ext>
              </a:extLst>
            </p:cNvPr>
            <p:cNvSpPr/>
            <p:nvPr/>
          </p:nvSpPr>
          <p:spPr>
            <a:xfrm>
              <a:off x="5262295" y="5181752"/>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5" name="object 15">
            <a:extLst>
              <a:ext uri="{FF2B5EF4-FFF2-40B4-BE49-F238E27FC236}">
                <a16:creationId xmlns:a16="http://schemas.microsoft.com/office/drawing/2014/main" id="{FB064341-BDE8-F449-A4C8-FFFA4298D511}"/>
              </a:ext>
            </a:extLst>
          </p:cNvPr>
          <p:cNvSpPr/>
          <p:nvPr/>
        </p:nvSpPr>
        <p:spPr>
          <a:xfrm>
            <a:off x="261686"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238CA558-9EA6-3740-9E31-89D17ACF0FC7}"/>
              </a:ext>
            </a:extLst>
          </p:cNvPr>
          <p:cNvSpPr txBox="1">
            <a:spLocks/>
          </p:cNvSpPr>
          <p:nvPr/>
        </p:nvSpPr>
        <p:spPr>
          <a:xfrm>
            <a:off x="501284" y="822898"/>
            <a:ext cx="529281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企業研究　</a:t>
            </a:r>
            <a:r>
              <a:rPr lang="ja-JP" altLang="en-US" sz="1454" b="1" dirty="0">
                <a:solidFill>
                  <a:srgbClr val="FFFFFF"/>
                </a:solidFill>
                <a:latin typeface="HGMaruGothicMPRO" panose="020F0600000000000000" pitchFamily="34" charset="-128"/>
                <a:ea typeface="HGMaruGothicMPRO" panose="020F0600000000000000" pitchFamily="34" charset="-128"/>
              </a:rPr>
              <a:t>～ユースエール認定企業マークとは～</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1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テキスト ボックス 19"/>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21" name="図 20">
            <a:extLst>
              <a:ext uri="{FF2B5EF4-FFF2-40B4-BE49-F238E27FC236}">
                <a16:creationId xmlns:a16="http://schemas.microsoft.com/office/drawing/2014/main" id="{C6DF19DC-E4BD-2147-B5C4-238035D0CDEF}"/>
              </a:ext>
            </a:extLst>
          </p:cNvPr>
          <p:cNvPicPr>
            <a:picLocks noChangeAspect="1"/>
          </p:cNvPicPr>
          <p:nvPr/>
        </p:nvPicPr>
        <p:blipFill>
          <a:blip r:embed="rId2">
            <a:alphaModFix/>
          </a:blip>
          <a:stretch>
            <a:fillRect/>
          </a:stretch>
        </p:blipFill>
        <p:spPr>
          <a:xfrm>
            <a:off x="7477363" y="1475747"/>
            <a:ext cx="1008813" cy="967757"/>
          </a:xfrm>
          <a:prstGeom prst="rect">
            <a:avLst/>
          </a:prstGeom>
        </p:spPr>
      </p:pic>
    </p:spTree>
    <p:extLst>
      <p:ext uri="{BB962C8B-B14F-4D97-AF65-F5344CB8AC3E}">
        <p14:creationId xmlns:p14="http://schemas.microsoft.com/office/powerpoint/2010/main" val="141751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63">
            <a:extLst>
              <a:ext uri="{FF2B5EF4-FFF2-40B4-BE49-F238E27FC236}">
                <a16:creationId xmlns:a16="http://schemas.microsoft.com/office/drawing/2014/main" id="{84BEC864-AF2A-1C4A-BB65-FAC1C26247F2}"/>
              </a:ext>
            </a:extLst>
          </p:cNvPr>
          <p:cNvSpPr/>
          <p:nvPr/>
        </p:nvSpPr>
        <p:spPr>
          <a:xfrm>
            <a:off x="537507" y="1656015"/>
            <a:ext cx="8068986" cy="4194279"/>
          </a:xfrm>
          <a:prstGeom prst="roundRect">
            <a:avLst>
              <a:gd name="adj" fmla="val 4840"/>
            </a:avLst>
          </a:prstGeom>
          <a:solidFill>
            <a:schemeClr val="bg1"/>
          </a:solidFill>
          <a:ln w="15875">
            <a:solidFill>
              <a:srgbClr val="00B0F0"/>
            </a:solidFill>
          </a:ln>
        </p:spPr>
        <p:txBody>
          <a:bodyPr wrap="square" lIns="0" tIns="0" rIns="0" bIns="0" rtlCol="0"/>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 name="object 4">
            <a:extLst>
              <a:ext uri="{FF2B5EF4-FFF2-40B4-BE49-F238E27FC236}">
                <a16:creationId xmlns:a16="http://schemas.microsoft.com/office/drawing/2014/main" id="{19270BBA-9135-5C47-9603-B717AFB474DB}"/>
              </a:ext>
            </a:extLst>
          </p:cNvPr>
          <p:cNvSpPr txBox="1"/>
          <p:nvPr/>
        </p:nvSpPr>
        <p:spPr>
          <a:xfrm>
            <a:off x="815292" y="1859837"/>
            <a:ext cx="7416824" cy="3781066"/>
          </a:xfrm>
          <a:prstGeom prst="rect">
            <a:avLst/>
          </a:prstGeom>
        </p:spPr>
        <p:txBody>
          <a:bodyPr vert="horz" wrap="square" lIns="0" tIns="10318" rIns="0" bIns="0" rtlCol="0">
            <a:spAutoFit/>
          </a:bodyPr>
          <a:lstStyle/>
          <a:p>
            <a:pPr marL="10861" marR="4344" lvl="0" indent="0" algn="l" defTabSz="781995" rtl="0" eaLnBrk="1" fontAlgn="auto" latinLnBrk="0" hangingPunct="1">
              <a:lnSpc>
                <a:spcPct val="117400"/>
              </a:lnSpc>
              <a:spcBef>
                <a:spcPts val="81"/>
              </a:spcBef>
              <a:spcAft>
                <a:spcPts val="0"/>
              </a:spcAft>
              <a:buClrTx/>
              <a:buSzTx/>
              <a:buFontTx/>
              <a:buNone/>
              <a:tabLst/>
              <a:defRPr/>
            </a:pPr>
            <a:r>
              <a:rPr kumimoji="1"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881"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もにす</a:t>
            </a:r>
            <a:r>
              <a:rPr kumimoji="1" sz="1881"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認定</a:t>
            </a:r>
            <a:r>
              <a:rPr kumimoji="0"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制度（障害者雇用に関する優良な中小事業主</a:t>
            </a:r>
            <a:endParaRPr kumimoji="0" lang="en-US" altLang="ja-JP"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0861" marR="4344" lvl="0" indent="0" algn="l" defTabSz="781995" rtl="0" eaLnBrk="1" fontAlgn="auto" latinLnBrk="0" hangingPunct="1">
              <a:lnSpc>
                <a:spcPct val="117400"/>
              </a:lnSpc>
              <a:spcBef>
                <a:spcPts val="81"/>
              </a:spcBef>
              <a:spcAft>
                <a:spcPts val="0"/>
              </a:spcAft>
              <a:buClrTx/>
              <a:buSzTx/>
              <a:buFontTx/>
              <a:buNone/>
              <a:tabLst/>
              <a:defRPr/>
            </a:pPr>
            <a:r>
              <a:rPr kumimoji="0"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に対する認定制度）</a:t>
            </a:r>
            <a:r>
              <a:rPr kumimoji="1"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と</a:t>
            </a:r>
            <a:r>
              <a:rPr kumimoji="1"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は、</a:t>
            </a:r>
            <a:r>
              <a:rPr kumimoji="0"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障害者の雇用の促進や安定に関</a:t>
            </a:r>
            <a:endParaRPr kumimoji="0" lang="en-US" altLang="ja-JP"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0861" marR="4344" lvl="0" indent="0" algn="l" defTabSz="781995" rtl="0" eaLnBrk="1" fontAlgn="auto" latinLnBrk="0" hangingPunct="1">
              <a:lnSpc>
                <a:spcPct val="117400"/>
              </a:lnSpc>
              <a:spcBef>
                <a:spcPts val="81"/>
              </a:spcBef>
              <a:spcAft>
                <a:spcPts val="0"/>
              </a:spcAft>
              <a:buClrTx/>
              <a:buSzTx/>
              <a:buFontTx/>
              <a:buNone/>
              <a:tabLst/>
              <a:defRPr/>
            </a:pPr>
            <a:r>
              <a:rPr kumimoji="0"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する取組が優良な中小企業を、障害者雇用促進法に基づき、</a:t>
            </a:r>
            <a:endParaRPr kumimoji="0" lang="en-US" altLang="ja-JP"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0861" marR="4344" lvl="0" indent="0" algn="l" defTabSz="781995" rtl="0" eaLnBrk="1" fontAlgn="auto" latinLnBrk="0" hangingPunct="1">
              <a:lnSpc>
                <a:spcPct val="117400"/>
              </a:lnSpc>
              <a:spcBef>
                <a:spcPts val="81"/>
              </a:spcBef>
              <a:spcAft>
                <a:spcPts val="0"/>
              </a:spcAft>
              <a:buClrTx/>
              <a:buSzTx/>
              <a:buFontTx/>
              <a:buNone/>
              <a:tabLst/>
              <a:defRPr/>
            </a:pPr>
            <a:r>
              <a:rPr kumimoji="0"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厚生労働大臣が</a:t>
            </a:r>
            <a:r>
              <a:rPr kumimoji="0" lang="en-US" altLang="ja-JP" sz="188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a:t>
            </a:r>
            <a:r>
              <a:rPr kumimoji="0" lang="ja-JP" altLang="en-US" sz="1881"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もにす</a:t>
            </a:r>
            <a:r>
              <a:rPr kumimoji="0" lang="ja-JP" altLang="en-US" sz="188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認定企業</a:t>
            </a:r>
            <a:r>
              <a:rPr kumimoji="0" lang="en-US" altLang="ja-JP" sz="188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a:t>
            </a:r>
            <a:r>
              <a:rPr kumimoji="0"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として認定する制度です。</a:t>
            </a:r>
            <a:endParaRPr kumimoji="0" lang="en-US" altLang="ja-JP"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0861" marR="4344" lvl="0" indent="0" algn="l" defTabSz="781995" rtl="0" eaLnBrk="1" fontAlgn="auto" latinLnBrk="0" hangingPunct="1">
              <a:lnSpc>
                <a:spcPct val="117400"/>
              </a:lnSpc>
              <a:spcBef>
                <a:spcPts val="81"/>
              </a:spcBef>
              <a:spcAft>
                <a:spcPts val="0"/>
              </a:spcAft>
              <a:buClrTx/>
              <a:buSzTx/>
              <a:buFontTx/>
              <a:buNone/>
              <a:tabLst/>
              <a:defRPr/>
            </a:pPr>
            <a:endParaRPr kumimoji="0" lang="en-US" altLang="ja-JP"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0861" marR="4344" lvl="0" indent="0" algn="l" defTabSz="781995" rtl="0" eaLnBrk="1" fontAlgn="auto" latinLnBrk="0" hangingPunct="1">
              <a:lnSpc>
                <a:spcPct val="117400"/>
              </a:lnSpc>
              <a:spcBef>
                <a:spcPts val="81"/>
              </a:spcBef>
              <a:spcAft>
                <a:spcPts val="0"/>
              </a:spcAft>
              <a:buClrTx/>
              <a:buSzTx/>
              <a:buFontTx/>
              <a:buNone/>
              <a:tabLst/>
              <a:defRPr/>
            </a:pPr>
            <a:r>
              <a:rPr kumimoji="0" lang="ja-JP" altLang="en-US" sz="1881"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この認定制度を通じて、認定を受けた企業が地域の身近な障害者雇用のロールモデルとして認知され、地域全体の障害者雇用の取組が一層推進されることが期待されます。</a:t>
            </a:r>
          </a:p>
          <a:p>
            <a:pPr marL="10861" marR="4344" lvl="0" indent="0" algn="l" defTabSz="781995" rtl="0" eaLnBrk="1" fontAlgn="auto" latinLnBrk="0" hangingPunct="1">
              <a:lnSpc>
                <a:spcPct val="117400"/>
              </a:lnSpc>
              <a:spcBef>
                <a:spcPts val="81"/>
              </a:spcBef>
              <a:spcAft>
                <a:spcPts val="0"/>
              </a:spcAft>
              <a:buClrTx/>
              <a:buSzTx/>
              <a:buFontTx/>
              <a:buNone/>
              <a:tabLst/>
              <a:defRPr/>
            </a:pPr>
            <a:endParaRPr kumimoji="0" lang="en-US" altLang="ja-JP"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0861" marR="4344" lvl="0" indent="0" algn="l" defTabSz="781995" rtl="0" eaLnBrk="1" fontAlgn="auto" latinLnBrk="0" hangingPunct="1">
              <a:lnSpc>
                <a:spcPct val="117400"/>
              </a:lnSpc>
              <a:spcBef>
                <a:spcPts val="81"/>
              </a:spcBef>
              <a:spcAft>
                <a:spcPts val="0"/>
              </a:spcAft>
              <a:buClrTx/>
              <a:buSzTx/>
              <a:buFontTx/>
              <a:buNone/>
              <a:tabLst/>
              <a:defRPr/>
            </a:pPr>
            <a:r>
              <a:rPr kumimoji="1"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も</a:t>
            </a:r>
            <a:r>
              <a:rPr kumimoji="1" lang="ja-JP" altLang="en-US" sz="1881"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にす</a:t>
            </a:r>
            <a:r>
              <a:rPr kumimoji="1"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マークは、</a:t>
            </a:r>
            <a:r>
              <a:rPr kumimoji="1" sz="1881"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認定基準を満たした</a:t>
            </a:r>
            <a:r>
              <a:rPr kumimoji="1"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中小企業（</a:t>
            </a:r>
            <a:r>
              <a:rPr kumimoji="1" lang="en-US" altLang="ja-JP"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300</a:t>
            </a:r>
            <a:r>
              <a:rPr kumimoji="1"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人以下）のみが表示できる</a:t>
            </a:r>
            <a:r>
              <a:rPr kumimoji="1" sz="1881"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厚生労働省認定</a:t>
            </a:r>
            <a:r>
              <a:rPr kumimoji="1" lang="ja-JP" alt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のマークです。</a:t>
            </a:r>
            <a:endParaRPr kumimoji="1" lang="en-US" sz="188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364E487C-44E6-074C-AD14-5B5B43C0878D}"/>
              </a:ext>
            </a:extLst>
          </p:cNvPr>
          <p:cNvSpPr/>
          <p:nvPr/>
        </p:nvSpPr>
        <p:spPr>
          <a:xfrm>
            <a:off x="261691" y="735153"/>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C1FE86F1-80D0-914D-A198-2E5509878359}"/>
              </a:ext>
            </a:extLst>
          </p:cNvPr>
          <p:cNvSpPr txBox="1">
            <a:spLocks/>
          </p:cNvSpPr>
          <p:nvPr/>
        </p:nvSpPr>
        <p:spPr>
          <a:xfrm>
            <a:off x="501289" y="822894"/>
            <a:ext cx="4688519"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l" defTabSz="861993" rtl="0" eaLnBrk="1" fontAlgn="auto" latinLnBrk="0" hangingPunct="1">
              <a:lnSpc>
                <a:spcPct val="100000"/>
              </a:lnSpc>
              <a:spcBef>
                <a:spcPts val="111"/>
              </a:spcBef>
              <a:spcAft>
                <a:spcPts val="0"/>
              </a:spcAft>
              <a:buClrTx/>
              <a:buSzTx/>
              <a:buFontTx/>
              <a:buNone/>
              <a:tabLst/>
              <a:defRPr/>
            </a:pPr>
            <a:r>
              <a:rPr kumimoji="1" lang="ja-JP" altLang="en-US" sz="1881"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mj-cs"/>
              </a:rPr>
              <a:t>企業研究　</a:t>
            </a:r>
            <a:r>
              <a:rPr kumimoji="1" lang="ja-JP" altLang="en-US" sz="1454"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mj-cs"/>
              </a:rPr>
              <a:t>～も</a:t>
            </a:r>
            <a:r>
              <a:rPr kumimoji="1" lang="ja-JP" altLang="en-US" sz="1454" b="1" i="0" u="none" strike="noStrike" kern="1200" cap="none" spc="0" normalizeH="0" baseline="0" noProof="0" dirty="0" err="1">
                <a:ln>
                  <a:noFill/>
                </a:ln>
                <a:solidFill>
                  <a:prstClr val="white"/>
                </a:solidFill>
                <a:effectLst/>
                <a:uLnTx/>
                <a:uFillTx/>
                <a:latin typeface="HGMaruGothicMPRO" panose="020F0600000000000000" pitchFamily="34" charset="-128"/>
                <a:ea typeface="HGMaruGothicMPRO" panose="020F0600000000000000" pitchFamily="34" charset="-128"/>
                <a:cs typeface="+mj-cs"/>
              </a:rPr>
              <a:t>にす</a:t>
            </a:r>
            <a:r>
              <a:rPr kumimoji="1" lang="ja-JP" altLang="en-US" sz="1454"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mj-cs"/>
              </a:rPr>
              <a:t>マークとは～</a:t>
            </a:r>
          </a:p>
        </p:txBody>
      </p:sp>
      <p:sp>
        <p:nvSpPr>
          <p:cNvPr id="10"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marR="0" lvl="0" indent="0" algn="l" defTabSz="781995" rtl="0" eaLnBrk="1" fontAlgn="auto" latinLnBrk="0" hangingPunct="1">
              <a:lnSpc>
                <a:spcPct val="100000"/>
              </a:lnSpc>
              <a:spcBef>
                <a:spcPts val="98"/>
              </a:spcBef>
              <a:spcAft>
                <a:spcPts val="0"/>
              </a:spcAft>
              <a:buClrTx/>
              <a:buSzTx/>
              <a:buFontTx/>
              <a:buNone/>
              <a:tabLst/>
              <a:defRPr/>
            </a:pPr>
            <a:r>
              <a:rPr kumimoji="1" sz="1170" b="0" i="0" u="none" strike="noStrike" kern="1200" cap="none" spc="0" normalizeH="0" baseline="8888" noProof="0" dirty="0">
                <a:ln>
                  <a:noFill/>
                </a:ln>
                <a:solidFill>
                  <a:srgbClr val="0070C0"/>
                </a:solidFill>
                <a:effectLst/>
                <a:uLnTx/>
                <a:uFillTx/>
                <a:latin typeface="HGMaruGothicMPRO" panose="020F0600000000000000" pitchFamily="34" charset="-128"/>
                <a:ea typeface="HGMaruGothicMPRO" panose="020F0600000000000000" pitchFamily="34" charset="-128"/>
                <a:cs typeface="A-OTF Shin Maru Go Pro"/>
              </a:rPr>
              <a:t>▶</a:t>
            </a:r>
            <a:r>
              <a:rPr kumimoji="1"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PPT</a:t>
            </a:r>
            <a:r>
              <a:rPr kumimoji="1" lang="en-US"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4-</a:t>
            </a:r>
            <a:r>
              <a:rPr kumimoji="1" lang="en-US" altLang="ja-JP"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22</a:t>
            </a:r>
            <a:endParaRPr kumimoji="1"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27449" y="363889"/>
            <a:ext cx="710451"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dirty="0">
                <a:ln>
                  <a:noFill/>
                </a:ln>
                <a:solidFill>
                  <a:srgbClr val="1B93C9"/>
                </a:solidFill>
                <a:effectLst/>
                <a:uLnTx/>
                <a:uFillTx/>
                <a:latin typeface="ＭＳ ゴシック" pitchFamily="49" charset="-128"/>
                <a:ea typeface="ＭＳ ゴシック" pitchFamily="49" charset="-128"/>
                <a:cs typeface="+mn-cs"/>
              </a:rPr>
              <a:t>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771" y="1962470"/>
            <a:ext cx="1080000" cy="1080000"/>
          </a:xfrm>
          <a:prstGeom prst="rect">
            <a:avLst/>
          </a:prstGeom>
        </p:spPr>
      </p:pic>
    </p:spTree>
    <p:extLst>
      <p:ext uri="{BB962C8B-B14F-4D97-AF65-F5344CB8AC3E}">
        <p14:creationId xmlns:p14="http://schemas.microsoft.com/office/powerpoint/2010/main" val="172228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E09ED177-12FA-CB49-8E27-A5A90249291C}"/>
              </a:ext>
            </a:extLst>
          </p:cNvPr>
          <p:cNvSpPr txBox="1"/>
          <p:nvPr/>
        </p:nvSpPr>
        <p:spPr>
          <a:xfrm>
            <a:off x="561327" y="1380894"/>
            <a:ext cx="8069490" cy="5004694"/>
          </a:xfrm>
          <a:prstGeom prst="rect">
            <a:avLst/>
          </a:prstGeom>
        </p:spPr>
        <p:txBody>
          <a:bodyPr vert="horz" wrap="square" lIns="0" tIns="138484" rIns="0" bIns="0" rtlCol="0">
            <a:spAutoFit/>
          </a:bodyPr>
          <a:lstStyle/>
          <a:p>
            <a:pPr marL="10861" marR="0" lvl="0" indent="0" algn="l" defTabSz="781995" rtl="0" eaLnBrk="1" fontAlgn="auto" latinLnBrk="0" hangingPunct="1">
              <a:lnSpc>
                <a:spcPct val="100000"/>
              </a:lnSpc>
              <a:spcBef>
                <a:spcPts val="1090"/>
              </a:spcBef>
              <a:spcAft>
                <a:spcPts val="0"/>
              </a:spcAft>
              <a:buClrTx/>
              <a:buSzTx/>
              <a:buFontTx/>
              <a:buNone/>
              <a:tabLst/>
              <a:defRPr/>
            </a:pPr>
            <a:r>
              <a:rPr kumimoji="1" sz="1881"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a:t>
            </a:r>
            <a:r>
              <a:rPr kumimoji="1" sz="1881" b="1"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認定基準</a:t>
            </a:r>
            <a:r>
              <a:rPr kumimoji="1" sz="1881"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a:t>
            </a:r>
            <a:endParaRPr kumimoji="1" sz="166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31691" marR="4344" lvl="0" indent="0" algn="l" defTabSz="781995" rtl="0" eaLnBrk="1" fontAlgn="auto" latinLnBrk="0" hangingPunct="1">
              <a:lnSpc>
                <a:spcPts val="2737"/>
              </a:lnSpc>
              <a:spcBef>
                <a:spcPts val="1200"/>
              </a:spcBef>
              <a:spcAft>
                <a:spcPts val="0"/>
              </a:spcAft>
              <a:buClr>
                <a:srgbClr val="231F20"/>
              </a:buClr>
              <a:buSzPct val="79591"/>
              <a:buFontTx/>
              <a:buNone/>
              <a:tabLst/>
              <a:defRPr/>
            </a:pPr>
            <a:r>
              <a:rPr kumimoji="0" lang="en-US" altLang="ja-JP" sz="3200"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1)</a:t>
            </a:r>
            <a:r>
              <a:rPr kumimoji="0" lang="ja-JP" altLang="en-US" sz="3200"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　</a:t>
            </a:r>
            <a:r>
              <a:rPr kumimoji="1" lang="ja-JP" altLang="en-US"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障害者雇用への取組、取組の成果、それらの情報</a:t>
            </a:r>
            <a:endParaRPr kumimoji="1" lang="en-US" altLang="ja-JP"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0"/>
              </a:spcBef>
              <a:spcAft>
                <a:spcPts val="0"/>
              </a:spcAft>
              <a:buClr>
                <a:srgbClr val="231F20"/>
              </a:buClr>
              <a:buSzPct val="79591"/>
              <a:buFontTx/>
              <a:buNone/>
              <a:tabLst/>
              <a:defRPr/>
            </a:pPr>
            <a:r>
              <a:rPr kumimoji="1" lang="ja-JP" altLang="en-US"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　開示の３項目について、評価基準に基づき、それぞ</a:t>
            </a:r>
            <a:endParaRPr kumimoji="1" lang="en-US" altLang="ja-JP"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0"/>
              </a:spcBef>
              <a:spcAft>
                <a:spcPts val="0"/>
              </a:spcAft>
              <a:buClr>
                <a:srgbClr val="231F20"/>
              </a:buClr>
              <a:buSzPct val="79591"/>
              <a:buFontTx/>
              <a:buNone/>
              <a:tabLst/>
              <a:defRPr/>
            </a:pPr>
            <a:r>
              <a:rPr kumimoji="1" lang="ja-JP" altLang="en-US"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　れ合格最低点に達し、合計で</a:t>
            </a:r>
            <a:r>
              <a:rPr kumimoji="0" lang="en-US" altLang="ja-JP"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50</a:t>
            </a:r>
            <a:r>
              <a:rPr kumimoji="0" lang="ja-JP" altLang="en-US"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点中</a:t>
            </a:r>
            <a:r>
              <a:rPr kumimoji="0" lang="en-US" altLang="ja-JP"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20</a:t>
            </a:r>
            <a:r>
              <a:rPr kumimoji="0" lang="ja-JP" altLang="en-US"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点以上を獲</a:t>
            </a:r>
            <a:endParaRPr kumimoji="0" lang="en-US" altLang="ja-JP"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0"/>
              </a:spcBef>
              <a:spcAft>
                <a:spcPts val="0"/>
              </a:spcAft>
              <a:buClr>
                <a:srgbClr val="231F20"/>
              </a:buClr>
              <a:buSzPct val="79591"/>
              <a:buFontTx/>
              <a:buNone/>
              <a:tabLst/>
              <a:defRPr/>
            </a:pPr>
            <a:r>
              <a:rPr kumimoji="0" lang="ja-JP" altLang="en-US"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　得していること</a:t>
            </a:r>
            <a:endParaRPr kumimoji="0" lang="en-US" altLang="ja-JP" sz="3143" b="0" i="0" u="none" strike="noStrike" kern="1200" cap="none" spc="0" normalizeH="0" baseline="-4535"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855"/>
              </a:spcBef>
              <a:spcAft>
                <a:spcPts val="0"/>
              </a:spcAft>
              <a:buClr>
                <a:srgbClr val="231F20"/>
              </a:buClr>
              <a:buSzPct val="79591"/>
              <a:buFontTx/>
              <a:buNone/>
              <a:tabLst/>
              <a:defRPr/>
            </a:pPr>
            <a:r>
              <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2)</a:t>
            </a:r>
            <a:r>
              <a:rPr kumimoji="0" lang="ja-JP" altLang="en-US"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　法定雇用障害者数以上雇用していること</a:t>
            </a:r>
            <a:endPar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855"/>
              </a:spcBef>
              <a:spcAft>
                <a:spcPts val="0"/>
              </a:spcAft>
              <a:buClr>
                <a:srgbClr val="231F20"/>
              </a:buClr>
              <a:buSzPct val="79591"/>
              <a:buFontTx/>
              <a:buNone/>
              <a:tabLst/>
              <a:defRPr/>
            </a:pPr>
            <a:r>
              <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3)</a:t>
            </a:r>
            <a:r>
              <a:rPr kumimoji="0" lang="ja-JP" altLang="en-US"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　過去に認定を取り消された場合、取消の日から起算して３年</a:t>
            </a:r>
            <a:endPar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600"/>
              </a:spcBef>
              <a:spcAft>
                <a:spcPts val="0"/>
              </a:spcAft>
              <a:buClr>
                <a:srgbClr val="231F20"/>
              </a:buClr>
              <a:buSzPct val="79591"/>
              <a:buFontTx/>
              <a:buNone/>
              <a:tabLst/>
              <a:defRPr/>
            </a:pPr>
            <a:r>
              <a:rPr lang="ja-JP" altLang="en-US" sz="3143" baseline="-4535" dirty="0">
                <a:solidFill>
                  <a:prstClr val="black"/>
                </a:solidFill>
                <a:latin typeface="HGMaruGothicMPRO" panose="020F0600000000000000" pitchFamily="34" charset="-128"/>
                <a:ea typeface="HGMaruGothicMPRO" panose="020F0600000000000000" pitchFamily="34" charset="-128"/>
                <a:cs typeface="ShinMGoPro-Medium"/>
              </a:rPr>
              <a:t>　</a:t>
            </a:r>
            <a:r>
              <a:rPr kumimoji="0" lang="ja-JP" altLang="en-US"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以上経過していること</a:t>
            </a:r>
            <a:endPar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855"/>
              </a:spcBef>
              <a:spcAft>
                <a:spcPts val="0"/>
              </a:spcAft>
              <a:buClr>
                <a:srgbClr val="231F20"/>
              </a:buClr>
              <a:buSzPct val="79591"/>
              <a:buFontTx/>
              <a:buNone/>
              <a:tabLst/>
              <a:defRPr/>
            </a:pPr>
            <a:r>
              <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4)</a:t>
            </a:r>
            <a:r>
              <a:rPr kumimoji="0" lang="ja-JP" altLang="en-US"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　障害者雇用促進法その他の関係法令に違反する重大な事実が　</a:t>
            </a:r>
            <a:endPar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0"/>
              </a:spcBef>
              <a:spcAft>
                <a:spcPts val="0"/>
              </a:spcAft>
              <a:buClr>
                <a:srgbClr val="231F20"/>
              </a:buClr>
              <a:buSzPct val="79591"/>
              <a:buFontTx/>
              <a:buNone/>
              <a:tabLst/>
              <a:defRPr/>
            </a:pPr>
            <a:r>
              <a:rPr kumimoji="0" lang="ja-JP" altLang="en-US"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　ないこと</a:t>
            </a:r>
            <a:endParaRPr kumimoji="0" lang="en-US" altLang="ja-JP" sz="3143" b="0"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855"/>
              </a:spcBef>
              <a:spcAft>
                <a:spcPts val="0"/>
              </a:spcAft>
              <a:buClr>
                <a:srgbClr val="231F20"/>
              </a:buClr>
              <a:buSzPct val="79591"/>
              <a:buFontTx/>
              <a:buNone/>
              <a:tabLst/>
              <a:defRPr/>
            </a:pPr>
            <a:endParaRPr kumimoji="0" lang="en-US" altLang="ja-JP" sz="3143" b="1"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31691" marR="4344" lvl="0" indent="0" algn="l" defTabSz="781995" rtl="0" eaLnBrk="1" fontAlgn="auto" latinLnBrk="0" hangingPunct="1">
              <a:lnSpc>
                <a:spcPts val="2737"/>
              </a:lnSpc>
              <a:spcBef>
                <a:spcPts val="855"/>
              </a:spcBef>
              <a:spcAft>
                <a:spcPts val="0"/>
              </a:spcAft>
              <a:buClr>
                <a:srgbClr val="231F20"/>
              </a:buClr>
              <a:buSzPct val="79591"/>
              <a:buFontTx/>
              <a:buNone/>
              <a:tabLst/>
              <a:defRPr/>
            </a:pPr>
            <a:endParaRPr kumimoji="0" lang="en-US" altLang="ja-JP" sz="3143" b="1" i="0" u="none" strike="noStrike" kern="1200" cap="none" spc="0" normalizeH="0" baseline="-4535"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p:txBody>
      </p:sp>
      <p:sp>
        <p:nvSpPr>
          <p:cNvPr id="5" name="object 5">
            <a:extLst>
              <a:ext uri="{FF2B5EF4-FFF2-40B4-BE49-F238E27FC236}">
                <a16:creationId xmlns:a16="http://schemas.microsoft.com/office/drawing/2014/main" id="{7047D3A9-9299-7A43-A69B-5949F8C3025E}"/>
              </a:ext>
            </a:extLst>
          </p:cNvPr>
          <p:cNvSpPr txBox="1"/>
          <p:nvPr/>
        </p:nvSpPr>
        <p:spPr>
          <a:xfrm>
            <a:off x="772832" y="5594171"/>
            <a:ext cx="7695540" cy="967336"/>
          </a:xfrm>
          <a:prstGeom prst="rect">
            <a:avLst/>
          </a:prstGeom>
        </p:spPr>
        <p:txBody>
          <a:bodyPr vert="horz" wrap="square" lIns="0" tIns="153690" rIns="0" bIns="0" rtlCol="0">
            <a:spAutoFit/>
          </a:bodyPr>
          <a:lstStyle/>
          <a:p>
            <a:pPr marL="77113" marR="0" lvl="0" indent="0" algn="ctr" defTabSz="781995" rtl="0" eaLnBrk="1" fontAlgn="auto" latinLnBrk="0" hangingPunct="1">
              <a:lnSpc>
                <a:spcPct val="100000"/>
              </a:lnSpc>
              <a:spcBef>
                <a:spcPts val="1210"/>
              </a:spcBef>
              <a:spcAft>
                <a:spcPts val="0"/>
              </a:spcAft>
              <a:buClrTx/>
              <a:buSzTx/>
              <a:buFontTx/>
              <a:buNone/>
              <a:tabLst/>
              <a:defRPr/>
            </a:pPr>
            <a:r>
              <a:rPr kumimoji="1" sz="1796"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　</a:t>
            </a:r>
            <a:r>
              <a:rPr kumimoji="1" sz="1796"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詳細については</a:t>
            </a:r>
            <a:r>
              <a:rPr kumimoji="1" lang="ja-JP" altLang="en-US" sz="1796"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こちら</a:t>
            </a:r>
            <a:endParaRPr kumimoji="1" sz="17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0" lvl="0" indent="0" algn="l" defTabSz="781995" rtl="0" eaLnBrk="1" fontAlgn="auto" latinLnBrk="0" hangingPunct="1">
              <a:lnSpc>
                <a:spcPct val="100000"/>
              </a:lnSpc>
              <a:spcBef>
                <a:spcPts val="872"/>
              </a:spcBef>
              <a:spcAft>
                <a:spcPts val="0"/>
              </a:spcAft>
              <a:buClrTx/>
              <a:buSzTx/>
              <a:buFontTx/>
              <a:buNone/>
              <a:tabLst/>
              <a:defRPr/>
            </a:pPr>
            <a:r>
              <a:rPr kumimoji="1" sz="12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厚生労働省</a:t>
            </a: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ホームページ</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障害者雇用に関する優良な中小事業主に対する認定制度（もにす認定制度）」</a:t>
            </a:r>
            <a:endParaRPr kumimoji="1"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61" marR="0" lvl="0" indent="0" algn="l" defTabSz="781995" rtl="0" eaLnBrk="1" fontAlgn="auto" latinLnBrk="0" hangingPunct="1">
              <a:lnSpc>
                <a:spcPct val="100000"/>
              </a:lnSpc>
              <a:spcBef>
                <a:spcPts val="192"/>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ＭＳ ゴシック" panose="020B0609070205080204" pitchFamily="49" charset="-128"/>
                <a:cs typeface="+mn-cs"/>
              </a:rPr>
              <a:t>https://www.mhlw.go.jp/stf/monisu.html</a:t>
            </a:r>
            <a:endParaRPr kumimoji="1" 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pSp>
        <p:nvGrpSpPr>
          <p:cNvPr id="23" name="グループ化 22">
            <a:extLst>
              <a:ext uri="{FF2B5EF4-FFF2-40B4-BE49-F238E27FC236}">
                <a16:creationId xmlns:a16="http://schemas.microsoft.com/office/drawing/2014/main" id="{61F81EF1-8F1A-F84B-9B01-10B69F58829D}"/>
              </a:ext>
            </a:extLst>
          </p:cNvPr>
          <p:cNvGrpSpPr/>
          <p:nvPr/>
        </p:nvGrpSpPr>
        <p:grpSpPr>
          <a:xfrm>
            <a:off x="4474028" y="5307214"/>
            <a:ext cx="398601" cy="448609"/>
            <a:chOff x="5142547" y="5181752"/>
            <a:chExt cx="407034" cy="661817"/>
          </a:xfrm>
        </p:grpSpPr>
        <p:sp>
          <p:nvSpPr>
            <p:cNvPr id="6" name="object 6">
              <a:extLst>
                <a:ext uri="{FF2B5EF4-FFF2-40B4-BE49-F238E27FC236}">
                  <a16:creationId xmlns:a16="http://schemas.microsoft.com/office/drawing/2014/main" id="{4D7AE729-E285-B74F-A5C5-619DC601F8F1}"/>
                </a:ext>
              </a:extLst>
            </p:cNvPr>
            <p:cNvSpPr/>
            <p:nvPr/>
          </p:nvSpPr>
          <p:spPr>
            <a:xfrm>
              <a:off x="5142547" y="5568013"/>
              <a:ext cx="407034" cy="275556"/>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D043C560-CE3C-4E42-879B-235B5D854E05}"/>
                </a:ext>
              </a:extLst>
            </p:cNvPr>
            <p:cNvSpPr/>
            <p:nvPr/>
          </p:nvSpPr>
          <p:spPr>
            <a:xfrm>
              <a:off x="5262294" y="5181752"/>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15" name="object 15">
            <a:extLst>
              <a:ext uri="{FF2B5EF4-FFF2-40B4-BE49-F238E27FC236}">
                <a16:creationId xmlns:a16="http://schemas.microsoft.com/office/drawing/2014/main" id="{FB064341-BDE8-F449-A4C8-FFFA4298D511}"/>
              </a:ext>
            </a:extLst>
          </p:cNvPr>
          <p:cNvSpPr/>
          <p:nvPr/>
        </p:nvSpPr>
        <p:spPr>
          <a:xfrm>
            <a:off x="261686"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781995"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6" name="object 16">
            <a:extLst>
              <a:ext uri="{FF2B5EF4-FFF2-40B4-BE49-F238E27FC236}">
                <a16:creationId xmlns:a16="http://schemas.microsoft.com/office/drawing/2014/main" id="{238CA558-9EA6-3740-9E31-89D17ACF0FC7}"/>
              </a:ext>
            </a:extLst>
          </p:cNvPr>
          <p:cNvSpPr txBox="1">
            <a:spLocks/>
          </p:cNvSpPr>
          <p:nvPr/>
        </p:nvSpPr>
        <p:spPr>
          <a:xfrm>
            <a:off x="501284" y="822898"/>
            <a:ext cx="529281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l" defTabSz="861993" rtl="0" eaLnBrk="1" fontAlgn="auto" latinLnBrk="0" hangingPunct="1">
              <a:lnSpc>
                <a:spcPct val="100000"/>
              </a:lnSpc>
              <a:spcBef>
                <a:spcPts val="111"/>
              </a:spcBef>
              <a:spcAft>
                <a:spcPts val="0"/>
              </a:spcAft>
              <a:buClrTx/>
              <a:buSzTx/>
              <a:buFontTx/>
              <a:buNone/>
              <a:tabLst/>
              <a:defRPr/>
            </a:pPr>
            <a:r>
              <a:rPr kumimoji="1" lang="ja-JP" altLang="en-US" sz="1881"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mj-cs"/>
              </a:rPr>
              <a:t>企業研究　</a:t>
            </a:r>
            <a:r>
              <a:rPr kumimoji="1" lang="ja-JP" altLang="en-US" sz="1454"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mj-cs"/>
              </a:rPr>
              <a:t>～も</a:t>
            </a:r>
            <a:r>
              <a:rPr kumimoji="1" lang="ja-JP" altLang="en-US" sz="1454" b="1" i="0" u="none" strike="noStrike" kern="1200" cap="none" spc="0" normalizeH="0" baseline="0" noProof="0" dirty="0" err="1">
                <a:ln>
                  <a:noFill/>
                </a:ln>
                <a:solidFill>
                  <a:prstClr val="white"/>
                </a:solidFill>
                <a:effectLst/>
                <a:uLnTx/>
                <a:uFillTx/>
                <a:latin typeface="HGMaruGothicMPRO" panose="020F0600000000000000" pitchFamily="34" charset="-128"/>
                <a:ea typeface="HGMaruGothicMPRO" panose="020F0600000000000000" pitchFamily="34" charset="-128"/>
                <a:cs typeface="+mj-cs"/>
              </a:rPr>
              <a:t>にす</a:t>
            </a:r>
            <a:r>
              <a:rPr kumimoji="1" lang="ja-JP" altLang="en-US" sz="1454"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mj-cs"/>
              </a:rPr>
              <a:t>マークとは～</a:t>
            </a:r>
          </a:p>
        </p:txBody>
      </p:sp>
      <p:sp>
        <p:nvSpPr>
          <p:cNvPr id="1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marR="0" lvl="0" indent="0" algn="l" defTabSz="781995" rtl="0" eaLnBrk="1" fontAlgn="auto" latinLnBrk="0" hangingPunct="1">
              <a:lnSpc>
                <a:spcPct val="100000"/>
              </a:lnSpc>
              <a:spcBef>
                <a:spcPts val="98"/>
              </a:spcBef>
              <a:spcAft>
                <a:spcPts val="0"/>
              </a:spcAft>
              <a:buClrTx/>
              <a:buSzTx/>
              <a:buFontTx/>
              <a:buNone/>
              <a:tabLst/>
              <a:defRPr/>
            </a:pPr>
            <a:r>
              <a:rPr kumimoji="1" sz="1170" b="0" i="0" u="none" strike="noStrike" kern="1200" cap="none" spc="0" normalizeH="0" baseline="8888"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PPT</a:t>
            </a:r>
            <a:r>
              <a:rPr kumimoji="1" lang="en-US"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4-</a:t>
            </a:r>
            <a:r>
              <a:rPr kumimoji="1" lang="en-US" altLang="ja-JP"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23</a:t>
            </a:r>
            <a:endParaRPr kumimoji="1" sz="117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20" name="テキスト ボックス 19"/>
          <p:cNvSpPr txBox="1"/>
          <p:nvPr/>
        </p:nvSpPr>
        <p:spPr>
          <a:xfrm>
            <a:off x="8227449" y="363889"/>
            <a:ext cx="710451" cy="250197"/>
          </a:xfrm>
          <a:prstGeom prst="rect">
            <a:avLst/>
          </a:prstGeom>
          <a:noFill/>
        </p:spPr>
        <p:txBody>
          <a:bodyPr wrap="none" rtlCol="0">
            <a:spAutoFit/>
          </a:body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1" lang="ja-JP" altLang="en-US" sz="1026" b="0" i="0" u="none" strike="noStrike" kern="1200" cap="none" spc="0" normalizeH="0" baseline="0" noProof="0" dirty="0">
                <a:ln>
                  <a:noFill/>
                </a:ln>
                <a:solidFill>
                  <a:srgbClr val="1B93C9"/>
                </a:solidFill>
                <a:effectLst/>
                <a:uLnTx/>
                <a:uFillTx/>
                <a:latin typeface="ＭＳ ゴシック" pitchFamily="49" charset="-128"/>
                <a:ea typeface="ＭＳ ゴシック" pitchFamily="49" charset="-128"/>
                <a:cs typeface="+mn-cs"/>
              </a:rPr>
              <a:t>　　★★</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081" y="1883641"/>
            <a:ext cx="1080000" cy="1080000"/>
          </a:xfrm>
          <a:prstGeom prst="rect">
            <a:avLst/>
          </a:prstGeom>
        </p:spPr>
      </p:pic>
    </p:spTree>
    <p:extLst>
      <p:ext uri="{BB962C8B-B14F-4D97-AF65-F5344CB8AC3E}">
        <p14:creationId xmlns:p14="http://schemas.microsoft.com/office/powerpoint/2010/main" val="214522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63">
            <a:extLst>
              <a:ext uri="{FF2B5EF4-FFF2-40B4-BE49-F238E27FC236}">
                <a16:creationId xmlns:a16="http://schemas.microsoft.com/office/drawing/2014/main" id="{A0007A18-2868-DE46-AD5D-8D1B014BFA3A}"/>
              </a:ext>
            </a:extLst>
          </p:cNvPr>
          <p:cNvSpPr/>
          <p:nvPr/>
        </p:nvSpPr>
        <p:spPr>
          <a:xfrm>
            <a:off x="531096" y="1651114"/>
            <a:ext cx="8081954" cy="3220367"/>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825604E0-BD99-DC40-9408-644BB1A8548F}"/>
              </a:ext>
            </a:extLst>
          </p:cNvPr>
          <p:cNvSpPr txBox="1"/>
          <p:nvPr/>
        </p:nvSpPr>
        <p:spPr>
          <a:xfrm>
            <a:off x="520230" y="5311294"/>
            <a:ext cx="6809485" cy="379751"/>
          </a:xfrm>
          <a:prstGeom prst="rect">
            <a:avLst/>
          </a:prstGeom>
        </p:spPr>
        <p:txBody>
          <a:bodyPr vert="horz" wrap="square" lIns="0" tIns="10318" rIns="0" bIns="0" rtlCol="0">
            <a:spAutoFit/>
          </a:bodyPr>
          <a:lstStyle/>
          <a:p>
            <a:pPr marL="10861" marR="4344" defTabSz="781995"/>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厚生労働省ホームページ「安全衛生優良企業公表制度について」</a:t>
            </a:r>
          </a:p>
          <a:p>
            <a:pPr marL="10861" marR="4344" defTabSz="781995"/>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://www.mhlw.go.jp/stf/seisakunitsuite/bunya/0000075611.html</a:t>
            </a:r>
          </a:p>
        </p:txBody>
      </p:sp>
      <p:sp>
        <p:nvSpPr>
          <p:cNvPr id="4" name="object 4">
            <a:extLst>
              <a:ext uri="{FF2B5EF4-FFF2-40B4-BE49-F238E27FC236}">
                <a16:creationId xmlns:a16="http://schemas.microsoft.com/office/drawing/2014/main" id="{91795C37-FFAD-D141-88C4-4939F68DEF4E}"/>
              </a:ext>
            </a:extLst>
          </p:cNvPr>
          <p:cNvSpPr txBox="1"/>
          <p:nvPr/>
        </p:nvSpPr>
        <p:spPr>
          <a:xfrm>
            <a:off x="1059028" y="1926941"/>
            <a:ext cx="6960292" cy="2572367"/>
          </a:xfrm>
          <a:prstGeom prst="rect">
            <a:avLst/>
          </a:prstGeom>
        </p:spPr>
        <p:txBody>
          <a:bodyPr vert="horz" wrap="square" lIns="0" tIns="9775" rIns="0" bIns="0" rtlCol="0">
            <a:spAutoFit/>
          </a:bodyPr>
          <a:lstStyle/>
          <a:p>
            <a:pPr marL="10861" marR="1117058" algn="just" defTabSz="781995">
              <a:lnSpc>
                <a:spcPct val="127200"/>
              </a:lnSpc>
              <a:spcBef>
                <a:spcPts val="77"/>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668" b="1" dirty="0">
                <a:solidFill>
                  <a:srgbClr val="00AEEF"/>
                </a:solidFill>
                <a:latin typeface="HGMaruGothicMPRO" panose="020F0600000000000000" pitchFamily="34" charset="-128"/>
                <a:ea typeface="HGMaruGothicMPRO" panose="020F0600000000000000" pitchFamily="34" charset="-128"/>
                <a:cs typeface="ShinMGoPro-Medium"/>
              </a:rPr>
              <a:t>安全衛生優良企業</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とは、</a:t>
            </a:r>
            <a:r>
              <a:rPr kumimoji="1" sz="1668" b="1" dirty="0">
                <a:solidFill>
                  <a:srgbClr val="00AEEF"/>
                </a:solidFill>
                <a:latin typeface="HGMaruGothicMPRO" panose="020F0600000000000000" pitchFamily="34" charset="-128"/>
                <a:ea typeface="HGMaruGothicMPRO" panose="020F0600000000000000" pitchFamily="34" charset="-128"/>
                <a:cs typeface="ShinMGoPro-Medium"/>
              </a:rPr>
              <a:t>労働者の安全や健康を確保するための対策</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に積極的に取り組み、</a:t>
            </a:r>
            <a:r>
              <a:rPr kumimoji="1" sz="1668" b="1" dirty="0">
                <a:solidFill>
                  <a:srgbClr val="00AEEF"/>
                </a:solidFill>
                <a:latin typeface="HGMaruGothicMPRO" panose="020F0600000000000000" pitchFamily="34" charset="-128"/>
                <a:ea typeface="HGMaruGothicMPRO" panose="020F0600000000000000" pitchFamily="34" charset="-128"/>
                <a:cs typeface="ShinMGoPro-Medium"/>
              </a:rPr>
              <a:t>高い安全衛生水準を維持・改善</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しているとして、厚生労働省から認定を受けた企業のことです。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27200"/>
              </a:lnSpc>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この認定を受けるためには、</a:t>
            </a:r>
            <a:r>
              <a:rPr kumimoji="1" sz="1668" b="1" dirty="0">
                <a:solidFill>
                  <a:srgbClr val="00AEEF"/>
                </a:solidFill>
                <a:latin typeface="HGMaruGothicMPRO" panose="020F0600000000000000" pitchFamily="34" charset="-128"/>
                <a:ea typeface="HGMaruGothicMPRO" panose="020F0600000000000000" pitchFamily="34" charset="-128"/>
                <a:cs typeface="ShinMGoPro-Medium"/>
              </a:rPr>
              <a:t>過去3年間労働安全衛生関連の重大な法違反がない</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などの基本事項に加え、</a:t>
            </a:r>
            <a:r>
              <a:rPr kumimoji="1" sz="1668" b="1" dirty="0">
                <a:solidFill>
                  <a:srgbClr val="00AEEF"/>
                </a:solidFill>
                <a:latin typeface="HGMaruGothicMPRO" panose="020F0600000000000000" pitchFamily="34" charset="-128"/>
                <a:ea typeface="HGMaruGothicMPRO" panose="020F0600000000000000" pitchFamily="34" charset="-128"/>
                <a:cs typeface="ShinMGoPro-Medium"/>
              </a:rPr>
              <a:t>労働者の健康保持増進対策、メンタルヘルス対策、過重労働防止対策、安全管理など、</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幅広い分野で積極的な取組を行っていることが求められます。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D1C60C22-FBC6-A141-A900-338678E18D9A}"/>
              </a:ext>
            </a:extLst>
          </p:cNvPr>
          <p:cNvSpPr/>
          <p:nvPr/>
        </p:nvSpPr>
        <p:spPr>
          <a:xfrm>
            <a:off x="261686"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9E344A57-FCB1-6444-8153-D1FB8AED5F6B}"/>
              </a:ext>
            </a:extLst>
          </p:cNvPr>
          <p:cNvSpPr txBox="1">
            <a:spLocks/>
          </p:cNvSpPr>
          <p:nvPr/>
        </p:nvSpPr>
        <p:spPr>
          <a:xfrm>
            <a:off x="501283" y="822898"/>
            <a:ext cx="510797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企業研究　</a:t>
            </a:r>
            <a:r>
              <a:rPr lang="ja-JP" altLang="en-US" sz="1454" b="1" dirty="0">
                <a:solidFill>
                  <a:srgbClr val="FFFFFF"/>
                </a:solidFill>
                <a:latin typeface="HGMaruGothicMPRO" panose="020F0600000000000000" pitchFamily="34" charset="-128"/>
                <a:ea typeface="HGMaruGothicMPRO" panose="020F0600000000000000" pitchFamily="34" charset="-128"/>
              </a:rPr>
              <a:t>～安全衛生優良企業公表制度とは～</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grpSp>
        <p:nvGrpSpPr>
          <p:cNvPr id="11" name="グループ化 10">
            <a:extLst>
              <a:ext uri="{FF2B5EF4-FFF2-40B4-BE49-F238E27FC236}">
                <a16:creationId xmlns:a16="http://schemas.microsoft.com/office/drawing/2014/main" id="{77450375-15A2-5F4D-BFEA-B25DFFB949A4}"/>
              </a:ext>
            </a:extLst>
          </p:cNvPr>
          <p:cNvGrpSpPr/>
          <p:nvPr/>
        </p:nvGrpSpPr>
        <p:grpSpPr>
          <a:xfrm>
            <a:off x="4398081" y="4774874"/>
            <a:ext cx="348109" cy="419097"/>
            <a:chOff x="5142547" y="5353528"/>
            <a:chExt cx="407034" cy="490038"/>
          </a:xfrm>
        </p:grpSpPr>
        <p:sp>
          <p:nvSpPr>
            <p:cNvPr id="9" name="object 6">
              <a:extLst>
                <a:ext uri="{FF2B5EF4-FFF2-40B4-BE49-F238E27FC236}">
                  <a16:creationId xmlns:a16="http://schemas.microsoft.com/office/drawing/2014/main" id="{EF6CF6EC-ED80-5942-B25C-CFB3F4CE481E}"/>
                </a:ext>
              </a:extLst>
            </p:cNvPr>
            <p:cNvSpPr/>
            <p:nvPr/>
          </p:nvSpPr>
          <p:spPr>
            <a:xfrm>
              <a:off x="5142547" y="5639096"/>
              <a:ext cx="407034" cy="204470"/>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7">
              <a:extLst>
                <a:ext uri="{FF2B5EF4-FFF2-40B4-BE49-F238E27FC236}">
                  <a16:creationId xmlns:a16="http://schemas.microsoft.com/office/drawing/2014/main" id="{2AC80766-4D7A-D04C-870E-EF6344380C35}"/>
                </a:ext>
              </a:extLst>
            </p:cNvPr>
            <p:cNvSpPr/>
            <p:nvPr/>
          </p:nvSpPr>
          <p:spPr>
            <a:xfrm>
              <a:off x="5262295" y="5353528"/>
              <a:ext cx="165916" cy="317174"/>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pic>
        <p:nvPicPr>
          <p:cNvPr id="15" name="図 14">
            <a:extLst>
              <a:ext uri="{FF2B5EF4-FFF2-40B4-BE49-F238E27FC236}">
                <a16:creationId xmlns:a16="http://schemas.microsoft.com/office/drawing/2014/main" id="{FABAC5DB-6B21-224D-A50C-50837300E23F}"/>
              </a:ext>
            </a:extLst>
          </p:cNvPr>
          <p:cNvPicPr>
            <a:picLocks noChangeAspect="1"/>
          </p:cNvPicPr>
          <p:nvPr/>
        </p:nvPicPr>
        <p:blipFill>
          <a:blip r:embed="rId2">
            <a:alphaModFix/>
          </a:blip>
          <a:stretch>
            <a:fillRect/>
          </a:stretch>
        </p:blipFill>
        <p:spPr>
          <a:xfrm>
            <a:off x="7071353" y="2019146"/>
            <a:ext cx="1026626" cy="1019240"/>
          </a:xfrm>
          <a:prstGeom prst="rect">
            <a:avLst/>
          </a:prstGeom>
        </p:spPr>
      </p:pic>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314677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F3BA55F-1C5D-914C-96E9-7AE2DE5AFF3A}"/>
              </a:ext>
            </a:extLst>
          </p:cNvPr>
          <p:cNvSpPr/>
          <p:nvPr/>
        </p:nvSpPr>
        <p:spPr>
          <a:xfrm>
            <a:off x="537829" y="1550090"/>
            <a:ext cx="8068986" cy="1171953"/>
          </a:xfrm>
          <a:custGeom>
            <a:avLst/>
            <a:gdLst/>
            <a:ahLst/>
            <a:cxnLst/>
            <a:rect l="l" t="t" r="r" b="b"/>
            <a:pathLst>
              <a:path w="9434830" h="1370330">
                <a:moveTo>
                  <a:pt x="9119247" y="0"/>
                </a:moveTo>
                <a:lnTo>
                  <a:pt x="314998" y="0"/>
                </a:lnTo>
                <a:lnTo>
                  <a:pt x="132889" y="4921"/>
                </a:lnTo>
                <a:lnTo>
                  <a:pt x="39374" y="39374"/>
                </a:lnTo>
                <a:lnTo>
                  <a:pt x="4921" y="132889"/>
                </a:lnTo>
                <a:lnTo>
                  <a:pt x="0" y="314998"/>
                </a:lnTo>
                <a:lnTo>
                  <a:pt x="0" y="1055255"/>
                </a:lnTo>
                <a:lnTo>
                  <a:pt x="4921" y="1237363"/>
                </a:lnTo>
                <a:lnTo>
                  <a:pt x="39374" y="1330879"/>
                </a:lnTo>
                <a:lnTo>
                  <a:pt x="132889" y="1365331"/>
                </a:lnTo>
                <a:lnTo>
                  <a:pt x="314998" y="1370253"/>
                </a:lnTo>
                <a:lnTo>
                  <a:pt x="9119247" y="1370253"/>
                </a:lnTo>
                <a:lnTo>
                  <a:pt x="9301355" y="1365331"/>
                </a:lnTo>
                <a:lnTo>
                  <a:pt x="9394871" y="1330879"/>
                </a:lnTo>
                <a:lnTo>
                  <a:pt x="9429323" y="1237363"/>
                </a:lnTo>
                <a:lnTo>
                  <a:pt x="9434245" y="1055255"/>
                </a:lnTo>
                <a:lnTo>
                  <a:pt x="9434245" y="314998"/>
                </a:lnTo>
                <a:lnTo>
                  <a:pt x="9429323" y="132889"/>
                </a:lnTo>
                <a:lnTo>
                  <a:pt x="9394871" y="39374"/>
                </a:lnTo>
                <a:lnTo>
                  <a:pt x="9301355" y="4921"/>
                </a:lnTo>
                <a:lnTo>
                  <a:pt x="9119247" y="0"/>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CCA666B-7356-7D4B-ACA5-4D916C74BD1E}"/>
              </a:ext>
            </a:extLst>
          </p:cNvPr>
          <p:cNvSpPr/>
          <p:nvPr/>
        </p:nvSpPr>
        <p:spPr>
          <a:xfrm>
            <a:off x="537829" y="1550090"/>
            <a:ext cx="8068986" cy="1171953"/>
          </a:xfrm>
          <a:custGeom>
            <a:avLst/>
            <a:gdLst/>
            <a:ahLst/>
            <a:cxnLst/>
            <a:rect l="l" t="t" r="r" b="b"/>
            <a:pathLst>
              <a:path w="9434830" h="1370330">
                <a:moveTo>
                  <a:pt x="314998" y="0"/>
                </a:moveTo>
                <a:lnTo>
                  <a:pt x="132889" y="4921"/>
                </a:lnTo>
                <a:lnTo>
                  <a:pt x="39374" y="39374"/>
                </a:lnTo>
                <a:lnTo>
                  <a:pt x="4921" y="132889"/>
                </a:lnTo>
                <a:lnTo>
                  <a:pt x="0" y="314998"/>
                </a:lnTo>
                <a:lnTo>
                  <a:pt x="0" y="1055255"/>
                </a:lnTo>
                <a:lnTo>
                  <a:pt x="4921" y="1237363"/>
                </a:lnTo>
                <a:lnTo>
                  <a:pt x="39374" y="1330879"/>
                </a:lnTo>
                <a:lnTo>
                  <a:pt x="132889" y="1365331"/>
                </a:lnTo>
                <a:lnTo>
                  <a:pt x="314998" y="1370253"/>
                </a:lnTo>
                <a:lnTo>
                  <a:pt x="9119247" y="1370253"/>
                </a:lnTo>
                <a:lnTo>
                  <a:pt x="9301355" y="1365331"/>
                </a:lnTo>
                <a:lnTo>
                  <a:pt x="9394871" y="1330879"/>
                </a:lnTo>
                <a:lnTo>
                  <a:pt x="9429323" y="1237363"/>
                </a:lnTo>
                <a:lnTo>
                  <a:pt x="9434245" y="1055255"/>
                </a:lnTo>
                <a:lnTo>
                  <a:pt x="9434245" y="314998"/>
                </a:lnTo>
                <a:lnTo>
                  <a:pt x="9429323" y="132889"/>
                </a:lnTo>
                <a:lnTo>
                  <a:pt x="9394871" y="39374"/>
                </a:lnTo>
                <a:lnTo>
                  <a:pt x="9301355" y="4921"/>
                </a:lnTo>
                <a:lnTo>
                  <a:pt x="9119247" y="0"/>
                </a:lnTo>
                <a:lnTo>
                  <a:pt x="314998" y="0"/>
                </a:lnTo>
                <a:close/>
              </a:path>
            </a:pathLst>
          </a:custGeom>
          <a:ln w="15748">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45E1305-522D-B34C-8E2F-7F606C320833}"/>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0379718D-EBED-2B49-9E03-5C613270266D}"/>
              </a:ext>
            </a:extLst>
          </p:cNvPr>
          <p:cNvSpPr txBox="1">
            <a:spLocks/>
          </p:cNvSpPr>
          <p:nvPr/>
        </p:nvSpPr>
        <p:spPr>
          <a:xfrm>
            <a:off x="501289" y="817778"/>
            <a:ext cx="505820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求人情報の探し方　</a:t>
            </a:r>
            <a:r>
              <a:rPr lang="ja-JP" altLang="en-US" sz="1368" b="1" dirty="0">
                <a:solidFill>
                  <a:srgbClr val="FFFFFF"/>
                </a:solidFill>
                <a:latin typeface="HGMaruGothicMPRO" panose="020F0600000000000000" pitchFamily="34" charset="-128"/>
                <a:ea typeface="HGMaruGothicMPRO" panose="020F0600000000000000" pitchFamily="34" charset="-128"/>
              </a:rPr>
              <a:t>～新卒応援ハローワーク～</a:t>
            </a:r>
            <a:endParaRPr lang="ja-JP" altLang="en-US" sz="1368" b="1"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CA553CF-0302-0849-82E4-62BB63FBEB43}"/>
              </a:ext>
            </a:extLst>
          </p:cNvPr>
          <p:cNvSpPr txBox="1"/>
          <p:nvPr/>
        </p:nvSpPr>
        <p:spPr>
          <a:xfrm>
            <a:off x="663055" y="1764174"/>
            <a:ext cx="8068986" cy="785994"/>
          </a:xfrm>
          <a:prstGeom prst="rect">
            <a:avLst/>
          </a:prstGeom>
        </p:spPr>
        <p:txBody>
          <a:bodyPr vert="horz" wrap="square" lIns="0" tIns="11948" rIns="0" bIns="0" rtlCol="0">
            <a:spAutoFit/>
          </a:bodyPr>
          <a:lstStyle/>
          <a:p>
            <a:pPr marL="36000" indent="-76027" defTabSz="781995">
              <a:lnSpc>
                <a:spcPts val="2052"/>
              </a:lnSpc>
            </a:pPr>
            <a:r>
              <a:rPr kumimoji="1" lang="ja-JP" altLang="en-US" sz="1539" b="1" dirty="0">
                <a:solidFill>
                  <a:srgbClr val="00AEEF"/>
                </a:solidFill>
                <a:latin typeface="HGMaruGothicMPRO" panose="020F0600000000000000" pitchFamily="34" charset="-128"/>
                <a:ea typeface="HGMaruGothicMPRO" panose="020F0600000000000000" pitchFamily="34" charset="-128"/>
                <a:cs typeface="ShinMGoPro-DeBold"/>
              </a:rPr>
              <a:t>　</a:t>
            </a:r>
            <a:r>
              <a:rPr kumimoji="1" lang="en-US" sz="1539" b="1" dirty="0">
                <a:solidFill>
                  <a:srgbClr val="00AEEF"/>
                </a:solidFill>
                <a:latin typeface="HGMaruGothicMPRO" panose="020F0600000000000000" pitchFamily="34" charset="-128"/>
                <a:ea typeface="HGMaruGothicMPRO" panose="020F0600000000000000" pitchFamily="34" charset="-128"/>
                <a:cs typeface="ShinMGoPro-DeBold"/>
              </a:rPr>
              <a:t> </a:t>
            </a:r>
            <a:r>
              <a:rPr kumimoji="1" sz="1539" b="1" dirty="0">
                <a:solidFill>
                  <a:srgbClr val="00AEEF"/>
                </a:solidFill>
                <a:latin typeface="HGMaruGothicMPRO" panose="020F0600000000000000" pitchFamily="34" charset="-128"/>
                <a:ea typeface="HGMaruGothicMPRO" panose="020F0600000000000000" pitchFamily="34" charset="-128"/>
                <a:cs typeface="ShinMGoPro-DeBold"/>
              </a:rPr>
              <a:t>ハローワークって、仕事を辞めた人が行くところと思っていませんか？</a:t>
            </a:r>
            <a:endParaRPr kumimoji="1" sz="1539" b="1" dirty="0">
              <a:solidFill>
                <a:prstClr val="black"/>
              </a:solidFill>
              <a:latin typeface="HGMaruGothicMPRO" panose="020F0600000000000000" pitchFamily="34" charset="-128"/>
              <a:ea typeface="HGMaruGothicMPRO" panose="020F0600000000000000" pitchFamily="34" charset="-128"/>
              <a:cs typeface="ShinMGoPro-DeBold"/>
            </a:endParaRPr>
          </a:p>
          <a:p>
            <a:pPr marL="36000" marR="321487" indent="-76027" defTabSz="781995">
              <a:lnSpc>
                <a:spcPts val="2052"/>
              </a:lnSpc>
            </a:pPr>
            <a:r>
              <a:rPr kumimoji="1" sz="1539" b="1" dirty="0">
                <a:solidFill>
                  <a:srgbClr val="00AEEF"/>
                </a:solidFill>
                <a:latin typeface="HGMaruGothicMPRO" panose="020F0600000000000000" pitchFamily="34" charset="-128"/>
                <a:ea typeface="HGMaruGothicMPRO" panose="020F0600000000000000" pitchFamily="34" charset="-128"/>
                <a:cs typeface="ShinMGoPro-DeBold"/>
              </a:rPr>
              <a:t>　</a:t>
            </a:r>
            <a:r>
              <a:rPr kumimoji="1" lang="en-US" sz="1539" b="1" dirty="0">
                <a:solidFill>
                  <a:srgbClr val="00AEEF"/>
                </a:solidFill>
                <a:latin typeface="HGMaruGothicMPRO" panose="020F0600000000000000" pitchFamily="34" charset="-128"/>
                <a:ea typeface="HGMaruGothicMPRO" panose="020F0600000000000000" pitchFamily="34" charset="-128"/>
                <a:cs typeface="ShinMGoPro-DeBold"/>
              </a:rPr>
              <a:t> </a:t>
            </a:r>
            <a:r>
              <a:rPr kumimoji="1" sz="1539" b="1" dirty="0" err="1">
                <a:solidFill>
                  <a:srgbClr val="00AEEF"/>
                </a:solidFill>
                <a:latin typeface="HGMaruGothicMPRO" panose="020F0600000000000000" pitchFamily="34" charset="-128"/>
                <a:ea typeface="HGMaruGothicMPRO" panose="020F0600000000000000" pitchFamily="34" charset="-128"/>
                <a:cs typeface="ShinMGoPro-DeBold"/>
              </a:rPr>
              <a:t>新卒応援ハローワークは、大学院･大学･短大･高専･専修学校などの学生</a:t>
            </a:r>
            <a:r>
              <a:rPr kumimoji="1" lang="ja-JP" altLang="en-US" sz="1539" b="1" dirty="0">
                <a:solidFill>
                  <a:srgbClr val="00AEEF"/>
                </a:solidFill>
                <a:latin typeface="HGMaruGothicMPRO" panose="020F0600000000000000" pitchFamily="34" charset="-128"/>
                <a:ea typeface="HGMaruGothicMPRO" panose="020F0600000000000000" pitchFamily="34" charset="-128"/>
                <a:cs typeface="ShinMGoPro-DeBold"/>
              </a:rPr>
              <a:t>・生徒</a:t>
            </a:r>
            <a:r>
              <a:rPr kumimoji="1" sz="1539" b="1" dirty="0">
                <a:solidFill>
                  <a:srgbClr val="00AEEF"/>
                </a:solidFill>
                <a:latin typeface="HGMaruGothicMPRO" panose="020F0600000000000000" pitchFamily="34" charset="-128"/>
                <a:ea typeface="HGMaruGothicMPRO" panose="020F0600000000000000" pitchFamily="34" charset="-128"/>
                <a:cs typeface="ShinMGoPro-DeBold"/>
              </a:rPr>
              <a:t>や、卒業後未就職の方、卒業後概ね3年未満の方の就職を支援する専門のハローワークです。</a:t>
            </a:r>
            <a:endParaRPr kumimoji="1" sz="1539"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7">
            <a:extLst>
              <a:ext uri="{FF2B5EF4-FFF2-40B4-BE49-F238E27FC236}">
                <a16:creationId xmlns:a16="http://schemas.microsoft.com/office/drawing/2014/main" id="{F0214FC1-8DD9-9F40-B454-0F7D84BFD54E}"/>
              </a:ext>
            </a:extLst>
          </p:cNvPr>
          <p:cNvSpPr txBox="1"/>
          <p:nvPr/>
        </p:nvSpPr>
        <p:spPr>
          <a:xfrm>
            <a:off x="520228" y="5873365"/>
            <a:ext cx="8211814" cy="484630"/>
          </a:xfrm>
          <a:prstGeom prst="rect">
            <a:avLst/>
          </a:prstGeom>
        </p:spPr>
        <p:txBody>
          <a:bodyPr vert="horz" wrap="square" lIns="0" tIns="11948" rIns="0" bIns="0" rtlCol="0">
            <a:spAutoFit/>
          </a:bodyPr>
          <a:lstStyle/>
          <a:p>
            <a:pPr marR="6517" algn="ctr" defTabSz="781995"/>
            <a:r>
              <a:rPr kumimoji="1" sz="1454" b="1" dirty="0">
                <a:solidFill>
                  <a:srgbClr val="00AEEF"/>
                </a:solidFill>
                <a:latin typeface="HGMaruGothicMPRO" panose="020F0600000000000000" pitchFamily="34" charset="-128"/>
                <a:ea typeface="HGMaruGothicMPRO" panose="020F0600000000000000" pitchFamily="34" charset="-128"/>
                <a:cs typeface="ShinMGoPro-DeBold"/>
              </a:rPr>
              <a:t>厚生労働省ホームページ「新卒応援ハローワーク」</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R="101008" algn="ctr" defTabSz="781995">
              <a:spcBef>
                <a:spcPts val="505"/>
              </a:spcBef>
            </a:pP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FF0000"/>
                </a:solidFill>
                <a:latin typeface="HGMaruGothicMPRO" panose="020F0600000000000000" pitchFamily="34" charset="-128"/>
                <a:ea typeface="HGMaruGothicMPRO" panose="020F0600000000000000" pitchFamily="34" charset="-128"/>
                <a:cs typeface="A-OTF Shin Maru Go Pro"/>
              </a:rPr>
              <a:t>:</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//www.mhlw.go.jp/stf/seisakunitsuite/bunya/0000132220.html</a:t>
            </a:r>
          </a:p>
        </p:txBody>
      </p:sp>
      <p:sp>
        <p:nvSpPr>
          <p:cNvPr id="9" name="object 7">
            <a:extLst>
              <a:ext uri="{FF2B5EF4-FFF2-40B4-BE49-F238E27FC236}">
                <a16:creationId xmlns:a16="http://schemas.microsoft.com/office/drawing/2014/main" id="{3DBD588A-2BCE-2F4E-ACA0-508F12232447}"/>
              </a:ext>
            </a:extLst>
          </p:cNvPr>
          <p:cNvSpPr txBox="1"/>
          <p:nvPr/>
        </p:nvSpPr>
        <p:spPr>
          <a:xfrm>
            <a:off x="537828" y="2936126"/>
            <a:ext cx="7904253" cy="2376558"/>
          </a:xfrm>
          <a:prstGeom prst="rect">
            <a:avLst/>
          </a:prstGeom>
        </p:spPr>
        <p:txBody>
          <a:bodyPr vert="horz" wrap="square" lIns="0" tIns="11948" rIns="0" bIns="0" rtlCol="0">
            <a:spAutoFit/>
          </a:bodyPr>
          <a:lstStyle/>
          <a:p>
            <a:pPr marL="233512" defTabSz="781995">
              <a:spcBef>
                <a:spcPts val="94"/>
              </a:spcBef>
            </a:pPr>
            <a:r>
              <a:rPr kumimoji="1" sz="1539" b="1" dirty="0">
                <a:solidFill>
                  <a:srgbClr val="231F20"/>
                </a:solidFill>
                <a:latin typeface="HGMaruGothicMPRO" panose="020F0600000000000000" pitchFamily="34" charset="-128"/>
                <a:ea typeface="HGMaruGothicMPRO" panose="020F0600000000000000" pitchFamily="34" charset="-128"/>
                <a:cs typeface="ShinMGoPro-Medium"/>
              </a:rPr>
              <a:t>全国各地の求人情報</a:t>
            </a:r>
            <a:r>
              <a:rPr kumimoji="1" lang="en-US" sz="1539" b="1" dirty="0">
                <a:solidFill>
                  <a:srgbClr val="231F20"/>
                </a:solidFill>
                <a:latin typeface="HGMaruGothicMPRO" panose="020F0600000000000000" pitchFamily="34" charset="-128"/>
                <a:ea typeface="HGMaruGothicMPRO" panose="020F0600000000000000" pitchFamily="34" charset="-128"/>
                <a:cs typeface="ShinMGoPro-Medium"/>
              </a:rPr>
              <a:t>(</a:t>
            </a:r>
            <a:r>
              <a:rPr kumimoji="1" sz="1539" b="1" dirty="0">
                <a:solidFill>
                  <a:srgbClr val="231F20"/>
                </a:solidFill>
                <a:latin typeface="HGMaruGothicMPRO" panose="020F0600000000000000" pitchFamily="34" charset="-128"/>
                <a:ea typeface="HGMaruGothicMPRO" panose="020F0600000000000000" pitchFamily="34" charset="-128"/>
                <a:cs typeface="ShinMGoPro-Medium"/>
              </a:rPr>
              <a:t>仕事情報・企業情報</a:t>
            </a:r>
            <a:r>
              <a:rPr kumimoji="1" lang="en-US" sz="1539" b="1" dirty="0">
                <a:solidFill>
                  <a:srgbClr val="231F20"/>
                </a:solidFill>
                <a:latin typeface="HGMaruGothicMPRO" panose="020F0600000000000000" pitchFamily="34" charset="-128"/>
                <a:ea typeface="HGMaruGothicMPRO" panose="020F0600000000000000" pitchFamily="34" charset="-128"/>
                <a:cs typeface="ShinMGoPro-Medium"/>
              </a:rPr>
              <a:t>)</a:t>
            </a:r>
            <a:r>
              <a:rPr kumimoji="1" sz="1539" b="1" dirty="0">
                <a:solidFill>
                  <a:srgbClr val="231F20"/>
                </a:solidFill>
                <a:latin typeface="HGMaruGothicMPRO" panose="020F0600000000000000" pitchFamily="34" charset="-128"/>
                <a:ea typeface="HGMaruGothicMPRO" panose="020F0600000000000000" pitchFamily="34" charset="-128"/>
                <a:cs typeface="ShinMGoPro-Medium"/>
              </a:rPr>
              <a:t>が検索できます。利用は、すべて無料!!</a:t>
            </a:r>
            <a:endParaRPr kumimoji="1" sz="1539"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334"/>
              </a:spcBef>
            </a:pPr>
            <a:r>
              <a:rPr kumimoji="1" sz="1539" b="1" dirty="0">
                <a:solidFill>
                  <a:srgbClr val="231F20"/>
                </a:solidFill>
                <a:latin typeface="HGMaruGothicMPRO" panose="020F0600000000000000" pitchFamily="34" charset="-128"/>
                <a:ea typeface="HGMaruGothicMPRO" panose="020F0600000000000000" pitchFamily="34" charset="-128"/>
                <a:cs typeface="ShinMGoPro-Medium"/>
              </a:rPr>
              <a:t>　仕事探しに関する相談を随時受付！</a:t>
            </a:r>
            <a:endParaRPr kumimoji="1" sz="1539"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329"/>
              </a:spcBef>
            </a:pPr>
            <a:r>
              <a:rPr kumimoji="1" sz="1539" b="1" dirty="0">
                <a:solidFill>
                  <a:srgbClr val="231F20"/>
                </a:solidFill>
                <a:latin typeface="HGMaruGothicMPRO" panose="020F0600000000000000" pitchFamily="34" charset="-128"/>
                <a:ea typeface="HGMaruGothicMPRO" panose="020F0600000000000000" pitchFamily="34" charset="-128"/>
                <a:cs typeface="ShinMGoPro-Medium"/>
              </a:rPr>
              <a:t>　臨床心理士による心理的サポートも実施！</a:t>
            </a:r>
            <a:endParaRPr kumimoji="1" sz="1539"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1180"/>
              </a:spcBef>
            </a:pPr>
            <a:r>
              <a:rPr kumimoji="1" sz="1539" b="1" dirty="0">
                <a:solidFill>
                  <a:srgbClr val="231F20"/>
                </a:solidFill>
                <a:latin typeface="HGMaruGothicMPRO" panose="020F0600000000000000" pitchFamily="34" charset="-128"/>
                <a:ea typeface="HGMaruGothicMPRO" panose="020F0600000000000000" pitchFamily="34" charset="-128"/>
                <a:cs typeface="ShinMGoPro-Medium"/>
              </a:rPr>
              <a:t>　就職フェアや各種セミナー開催！</a:t>
            </a:r>
            <a:endParaRPr kumimoji="1" sz="1539"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334"/>
              </a:spcBef>
            </a:pPr>
            <a:r>
              <a:rPr kumimoji="1" sz="1539" b="1" dirty="0">
                <a:solidFill>
                  <a:srgbClr val="231F20"/>
                </a:solidFill>
                <a:latin typeface="HGMaruGothicMPRO" panose="020F0600000000000000" pitchFamily="34" charset="-128"/>
                <a:ea typeface="HGMaruGothicMPRO" panose="020F0600000000000000" pitchFamily="34" charset="-128"/>
                <a:cs typeface="ShinMGoPro-Medium"/>
              </a:rPr>
              <a:t>　既卒者の就職を支援する各種制度も揃っています。</a:t>
            </a:r>
            <a:endParaRPr kumimoji="1" sz="1539" dirty="0">
              <a:solidFill>
                <a:prstClr val="black"/>
              </a:solidFill>
              <a:latin typeface="HGMaruGothicMPRO" panose="020F0600000000000000" pitchFamily="34" charset="-128"/>
              <a:ea typeface="HGMaruGothicMPRO" panose="020F0600000000000000" pitchFamily="34" charset="-128"/>
              <a:cs typeface="ShinMGoPro-Medium"/>
            </a:endParaRPr>
          </a:p>
          <a:p>
            <a:pPr marL="10861" marR="4344" defTabSz="781995">
              <a:lnSpc>
                <a:spcPct val="116599"/>
              </a:lnSpc>
              <a:spcBef>
                <a:spcPts val="851"/>
              </a:spcBef>
            </a:pPr>
            <a:r>
              <a:rPr kumimoji="1" sz="1539" b="1" dirty="0">
                <a:solidFill>
                  <a:srgbClr val="231F20"/>
                </a:solidFill>
                <a:latin typeface="HGMaruGothicMPRO" panose="020F0600000000000000" pitchFamily="34" charset="-128"/>
                <a:ea typeface="HGMaruGothicMPRO" panose="020F0600000000000000" pitchFamily="34" charset="-128"/>
                <a:cs typeface="ShinMGoPro-Medium"/>
              </a:rPr>
              <a:t>　</a:t>
            </a:r>
            <a:r>
              <a:rPr kumimoji="1" sz="1539" b="1" dirty="0" err="1">
                <a:solidFill>
                  <a:srgbClr val="231F20"/>
                </a:solidFill>
                <a:latin typeface="HGMaruGothicMPRO" panose="020F0600000000000000" pitchFamily="34" charset="-128"/>
                <a:ea typeface="HGMaruGothicMPRO" panose="020F0600000000000000" pitchFamily="34" charset="-128"/>
                <a:cs typeface="ShinMGoPro-Medium"/>
              </a:rPr>
              <a:t>さらに、新卒応援ハローワークでは、学生</a:t>
            </a:r>
            <a:r>
              <a:rPr kumimoji="1" lang="ja-JP" altLang="en-US" sz="1539" b="1" dirty="0">
                <a:solidFill>
                  <a:srgbClr val="231F20"/>
                </a:solidFill>
                <a:latin typeface="HGMaruGothicMPRO" panose="020F0600000000000000" pitchFamily="34" charset="-128"/>
                <a:ea typeface="HGMaruGothicMPRO" panose="020F0600000000000000" pitchFamily="34" charset="-128"/>
                <a:cs typeface="ShinMGoPro-Medium"/>
              </a:rPr>
              <a:t>・生徒</a:t>
            </a:r>
            <a:r>
              <a:rPr kumimoji="1" sz="1539" b="1" dirty="0" err="1">
                <a:solidFill>
                  <a:srgbClr val="231F20"/>
                </a:solidFill>
                <a:latin typeface="HGMaruGothicMPRO" panose="020F0600000000000000" pitchFamily="34" charset="-128"/>
                <a:ea typeface="HGMaruGothicMPRO" panose="020F0600000000000000" pitchFamily="34" charset="-128"/>
                <a:cs typeface="ShinMGoPro-Medium"/>
              </a:rPr>
              <a:t>の就職支援の専門職</a:t>
            </a:r>
            <a:r>
              <a:rPr kumimoji="1" sz="1539" b="1" dirty="0">
                <a:solidFill>
                  <a:srgbClr val="231F20"/>
                </a:solidFill>
                <a:latin typeface="HGMaruGothicMPRO" panose="020F0600000000000000" pitchFamily="34" charset="-128"/>
                <a:ea typeface="HGMaruGothicMPRO" panose="020F0600000000000000" pitchFamily="34" charset="-128"/>
                <a:cs typeface="ShinMGoPro-Medium"/>
              </a:rPr>
              <a:t>「</a:t>
            </a:r>
            <a:r>
              <a:rPr kumimoji="1" lang="ja-JP" altLang="en-US" sz="1539" b="1" dirty="0">
                <a:solidFill>
                  <a:srgbClr val="231F20"/>
                </a:solidFill>
                <a:latin typeface="HGMaruGothicMPRO" panose="020F0600000000000000" pitchFamily="34" charset="-128"/>
                <a:ea typeface="HGMaruGothicMPRO" panose="020F0600000000000000" pitchFamily="34" charset="-128"/>
                <a:cs typeface="ShinMGoPro-Medium"/>
              </a:rPr>
              <a:t>ナビゲー</a:t>
            </a:r>
            <a:r>
              <a:rPr kumimoji="1" sz="1539" b="1" dirty="0">
                <a:solidFill>
                  <a:srgbClr val="231F20"/>
                </a:solidFill>
                <a:latin typeface="HGMaruGothicMPRO" panose="020F0600000000000000" pitchFamily="34" charset="-128"/>
                <a:ea typeface="HGMaruGothicMPRO" panose="020F0600000000000000" pitchFamily="34" charset="-128"/>
                <a:cs typeface="ShinMGoPro-Medium"/>
              </a:rPr>
              <a:t>ター」</a:t>
            </a:r>
            <a:r>
              <a:rPr kumimoji="1" sz="1539" b="1" dirty="0" err="1">
                <a:solidFill>
                  <a:srgbClr val="231F20"/>
                </a:solidFill>
                <a:latin typeface="HGMaruGothicMPRO" panose="020F0600000000000000" pitchFamily="34" charset="-128"/>
                <a:ea typeface="HGMaruGothicMPRO" panose="020F0600000000000000" pitchFamily="34" charset="-128"/>
                <a:cs typeface="ShinMGoPro-Medium"/>
              </a:rPr>
              <a:t>を学校に派遣し、学校のご要望に応じて就職相談を実施したり、各種セミナーなどを無料で開催しています</a:t>
            </a:r>
            <a:r>
              <a:rPr kumimoji="1" sz="1539" b="1" dirty="0">
                <a:solidFill>
                  <a:srgbClr val="231F20"/>
                </a:solidFill>
                <a:latin typeface="HGMaruGothicMPRO" panose="020F0600000000000000" pitchFamily="34" charset="-128"/>
                <a:ea typeface="HGMaruGothicMPRO" panose="020F0600000000000000" pitchFamily="34" charset="-128"/>
                <a:cs typeface="ShinMGoPro-Medium"/>
              </a:rPr>
              <a:t>。</a:t>
            </a:r>
            <a:endParaRPr kumimoji="1" lang="en-US" sz="1539" b="1" dirty="0">
              <a:solidFill>
                <a:srgbClr val="231F20"/>
              </a:solidFill>
              <a:latin typeface="HGMaruGothicMPRO" panose="020F0600000000000000" pitchFamily="34" charset="-128"/>
              <a:ea typeface="HGMaruGothicMPRO" panose="020F0600000000000000" pitchFamily="34" charset="-128"/>
              <a:cs typeface="ShinMGoPro-Medium"/>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41822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F63A5EE-3DB3-5E41-9ED6-C7EA6E2F4367}"/>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AF31360-133C-BF40-BB98-394D6A89E439}"/>
              </a:ext>
            </a:extLst>
          </p:cNvPr>
          <p:cNvSpPr txBox="1"/>
          <p:nvPr/>
        </p:nvSpPr>
        <p:spPr>
          <a:xfrm>
            <a:off x="501290" y="817778"/>
            <a:ext cx="8008574"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求人情報の探し方</a:t>
            </a:r>
            <a:r>
              <a:rPr kumimoji="1" sz="1368" b="1" dirty="0">
                <a:solidFill>
                  <a:srgbClr val="FFFFFF"/>
                </a:solidFill>
                <a:latin typeface="HGMaruGothicMPRO" panose="020F0600000000000000" pitchFamily="34" charset="-128"/>
                <a:ea typeface="HGMaruGothicMPRO" panose="020F0600000000000000" pitchFamily="34" charset="-128"/>
                <a:cs typeface="ShinMGoPro-DeBold"/>
              </a:rPr>
              <a:t>　～エントリーする企業の働く条件を事前にしっかり確認しましょう～</a:t>
            </a:r>
            <a:endParaRPr kumimoji="1" sz="13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6" name="object 16">
            <a:extLst>
              <a:ext uri="{FF2B5EF4-FFF2-40B4-BE49-F238E27FC236}">
                <a16:creationId xmlns:a16="http://schemas.microsoft.com/office/drawing/2014/main" id="{632ED473-419F-C041-86C0-93E040F3F7B1}"/>
              </a:ext>
            </a:extLst>
          </p:cNvPr>
          <p:cNvSpPr txBox="1"/>
          <p:nvPr/>
        </p:nvSpPr>
        <p:spPr>
          <a:xfrm>
            <a:off x="501289" y="5784582"/>
            <a:ext cx="8193416" cy="545369"/>
          </a:xfrm>
          <a:prstGeom prst="rect">
            <a:avLst/>
          </a:prstGeom>
          <a:ln w="6299">
            <a:solidFill>
              <a:srgbClr val="00AEEF"/>
            </a:solidFill>
          </a:ln>
        </p:spPr>
        <p:txBody>
          <a:bodyPr vert="horz" wrap="square" lIns="0" tIns="61577" rIns="0" bIns="61577" rtlCol="0">
            <a:spAutoFit/>
          </a:bodyPr>
          <a:lstStyle/>
          <a:p>
            <a:pPr marL="127617" defTabSz="781995">
              <a:spcBef>
                <a:spcPts val="406"/>
              </a:spcBef>
            </a:pP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　求人票は雇用契約書ではありませんので、採用時には書面で労働条件の明示を受けて、内容をよく確認しましょう。</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52714" y="381225"/>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27448" y="363889"/>
            <a:ext cx="644728"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7" name="図 6">
            <a:extLst>
              <a:ext uri="{FF2B5EF4-FFF2-40B4-BE49-F238E27FC236}">
                <a16:creationId xmlns:a16="http://schemas.microsoft.com/office/drawing/2014/main" id="{7BF48C23-2632-7256-BF85-294D055DABD5}"/>
              </a:ext>
            </a:extLst>
          </p:cNvPr>
          <p:cNvPicPr>
            <a:picLocks noChangeAspect="1"/>
          </p:cNvPicPr>
          <p:nvPr/>
        </p:nvPicPr>
        <p:blipFill>
          <a:blip r:embed="rId2"/>
          <a:stretch>
            <a:fillRect/>
          </a:stretch>
        </p:blipFill>
        <p:spPr>
          <a:xfrm>
            <a:off x="307577" y="1368392"/>
            <a:ext cx="8564239" cy="4320384"/>
          </a:xfrm>
          <a:prstGeom prst="rect">
            <a:avLst/>
          </a:prstGeom>
        </p:spPr>
      </p:pic>
    </p:spTree>
    <p:extLst>
      <p:ext uri="{BB962C8B-B14F-4D97-AF65-F5344CB8AC3E}">
        <p14:creationId xmlns:p14="http://schemas.microsoft.com/office/powerpoint/2010/main" val="34341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ABE5B9CC-71FA-1345-B67F-A406E17D0711}"/>
              </a:ext>
            </a:extLst>
          </p:cNvPr>
          <p:cNvSpPr/>
          <p:nvPr/>
        </p:nvSpPr>
        <p:spPr>
          <a:xfrm>
            <a:off x="526456" y="2247683"/>
            <a:ext cx="7092000" cy="2988000"/>
          </a:xfrm>
          <a:custGeom>
            <a:avLst/>
            <a:gdLst/>
            <a:ahLst/>
            <a:cxnLst/>
            <a:rect l="l" t="t" r="r" b="b"/>
            <a:pathLst>
              <a:path w="8316595" h="3339465">
                <a:moveTo>
                  <a:pt x="8315998" y="3338995"/>
                </a:moveTo>
                <a:lnTo>
                  <a:pt x="0" y="3338995"/>
                </a:lnTo>
                <a:lnTo>
                  <a:pt x="0" y="0"/>
                </a:lnTo>
                <a:lnTo>
                  <a:pt x="8315998" y="0"/>
                </a:lnTo>
                <a:lnTo>
                  <a:pt x="8315998" y="3338995"/>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aphicFrame>
        <p:nvGraphicFramePr>
          <p:cNvPr id="9" name="object 9">
            <a:extLst>
              <a:ext uri="{FF2B5EF4-FFF2-40B4-BE49-F238E27FC236}">
                <a16:creationId xmlns:a16="http://schemas.microsoft.com/office/drawing/2014/main" id="{DDB3D4F1-50C2-6F44-B59E-9D65ADD58DDE}"/>
              </a:ext>
            </a:extLst>
          </p:cNvPr>
          <p:cNvGraphicFramePr>
            <a:graphicFrameLocks noGrp="1"/>
          </p:cNvGraphicFramePr>
          <p:nvPr>
            <p:extLst>
              <p:ext uri="{D42A27DB-BD31-4B8C-83A1-F6EECF244321}">
                <p14:modId xmlns:p14="http://schemas.microsoft.com/office/powerpoint/2010/main" val="1385913789"/>
              </p:ext>
            </p:extLst>
          </p:nvPr>
        </p:nvGraphicFramePr>
        <p:xfrm>
          <a:off x="524349" y="2235519"/>
          <a:ext cx="7112089" cy="3007599"/>
        </p:xfrm>
        <a:graphic>
          <a:graphicData uri="http://schemas.openxmlformats.org/drawingml/2006/table">
            <a:tbl>
              <a:tblPr firstRow="1" bandRow="1">
                <a:tableStyleId>{2D5ABB26-0587-4C30-8999-92F81FD0307C}</a:tableStyleId>
              </a:tblPr>
              <a:tblGrid>
                <a:gridCol w="1832330">
                  <a:extLst>
                    <a:ext uri="{9D8B030D-6E8A-4147-A177-3AD203B41FA5}">
                      <a16:colId xmlns:a16="http://schemas.microsoft.com/office/drawing/2014/main" val="20000"/>
                    </a:ext>
                  </a:extLst>
                </a:gridCol>
                <a:gridCol w="754328">
                  <a:extLst>
                    <a:ext uri="{9D8B030D-6E8A-4147-A177-3AD203B41FA5}">
                      <a16:colId xmlns:a16="http://schemas.microsoft.com/office/drawing/2014/main" val="20001"/>
                    </a:ext>
                  </a:extLst>
                </a:gridCol>
                <a:gridCol w="4525431">
                  <a:extLst>
                    <a:ext uri="{9D8B030D-6E8A-4147-A177-3AD203B41FA5}">
                      <a16:colId xmlns:a16="http://schemas.microsoft.com/office/drawing/2014/main" val="20002"/>
                    </a:ext>
                  </a:extLst>
                </a:gridCol>
              </a:tblGrid>
              <a:tr h="192928">
                <a:tc rowSpan="3">
                  <a:txBody>
                    <a:bodyPr/>
                    <a:lstStyle/>
                    <a:p>
                      <a:pPr>
                        <a:lnSpc>
                          <a:spcPct val="100000"/>
                        </a:lnSpc>
                        <a:spcBef>
                          <a:spcPts val="35"/>
                        </a:spcBef>
                      </a:pPr>
                      <a:endParaRPr sz="1500" spc="0" dirty="0">
                        <a:latin typeface="HGMaruGothicMPRO" panose="020F0600000000000000" pitchFamily="34" charset="-128"/>
                        <a:ea typeface="HGMaruGothicMPRO" panose="020F0600000000000000" pitchFamily="34" charset="-128"/>
                        <a:cs typeface="Times New Roman"/>
                      </a:endParaRPr>
                    </a:p>
                    <a:p>
                      <a:pPr marL="52705">
                        <a:lnSpc>
                          <a:spcPct val="100000"/>
                        </a:lnSpc>
                      </a:pP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ア</a:t>
                      </a: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募集・採用に関する状況</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3802"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E1F4FD"/>
                    </a:solidFill>
                  </a:tcPr>
                </a:tc>
                <a:tc gridSpan="2">
                  <a:txBody>
                    <a:bodyPr/>
                    <a:lstStyle/>
                    <a:p>
                      <a:pPr marL="81915">
                        <a:lnSpc>
                          <a:spcPct val="100000"/>
                        </a:lnSpc>
                        <a:spcBef>
                          <a:spcPts val="24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過去3年間の新卒採用者数・離職者数</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26068"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extLst>
                  <a:ext uri="{0D108BD9-81ED-4DB2-BD59-A6C34878D82A}">
                    <a16:rowId xmlns:a16="http://schemas.microsoft.com/office/drawing/2014/main" val="10000"/>
                  </a:ext>
                </a:extLst>
              </a:tr>
              <a:tr h="192928">
                <a:tc vMerge="1">
                  <a:txBody>
                    <a:bodyPr/>
                    <a:lstStyle/>
                    <a:p>
                      <a:endParaRPr/>
                    </a:p>
                  </a:txBody>
                  <a:tcPr marL="0" marR="0" marT="4445"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E1F4FD"/>
                    </a:solidFill>
                  </a:tcPr>
                </a:tc>
                <a:tc gridSpan="2">
                  <a:txBody>
                    <a:bodyPr/>
                    <a:lstStyle/>
                    <a:p>
                      <a:pPr marL="81915">
                        <a:lnSpc>
                          <a:spcPct val="100000"/>
                        </a:lnSpc>
                        <a:spcBef>
                          <a:spcPts val="21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過去3年間の新卒採用者数の男女別人数</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23352"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extLst>
                  <a:ext uri="{0D108BD9-81ED-4DB2-BD59-A6C34878D82A}">
                    <a16:rowId xmlns:a16="http://schemas.microsoft.com/office/drawing/2014/main" val="10001"/>
                  </a:ext>
                </a:extLst>
              </a:tr>
              <a:tr h="192928">
                <a:tc vMerge="1">
                  <a:txBody>
                    <a:bodyPr/>
                    <a:lstStyle/>
                    <a:p>
                      <a:endParaRPr/>
                    </a:p>
                  </a:txBody>
                  <a:tcPr marL="0" marR="0" marT="4445"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E1F4FD"/>
                    </a:solidFill>
                  </a:tcPr>
                </a:tc>
                <a:tc gridSpan="2">
                  <a:txBody>
                    <a:bodyPr/>
                    <a:lstStyle/>
                    <a:p>
                      <a:pPr marL="81915">
                        <a:lnSpc>
                          <a:spcPct val="100000"/>
                        </a:lnSpc>
                        <a:spcBef>
                          <a:spcPts val="18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平均勤続年数</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2009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extLst>
                  <a:ext uri="{0D108BD9-81ED-4DB2-BD59-A6C34878D82A}">
                    <a16:rowId xmlns:a16="http://schemas.microsoft.com/office/drawing/2014/main" val="10002"/>
                  </a:ext>
                </a:extLst>
              </a:tr>
              <a:tr h="192928">
                <a:tc gridSpan="3">
                  <a:txBody>
                    <a:bodyPr/>
                    <a:lstStyle/>
                    <a:p>
                      <a:pPr marL="52705">
                        <a:lnSpc>
                          <a:spcPct val="100000"/>
                        </a:lnSpc>
                        <a:spcBef>
                          <a:spcPts val="229"/>
                        </a:spcBef>
                      </a:pP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ア</a:t>
                      </a: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の参考値として、可能であれば平均年齢についても情報提供してください。</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24981" marB="0">
                    <a:lnL w="190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92928">
                <a:tc rowSpan="5" gridSpan="2">
                  <a:txBody>
                    <a:bodyPr/>
                    <a:lstStyle/>
                    <a:p>
                      <a:pPr>
                        <a:lnSpc>
                          <a:spcPct val="100000"/>
                        </a:lnSpc>
                      </a:pPr>
                      <a:endParaRPr sz="1300" spc="0" dirty="0">
                        <a:latin typeface="HGMaruGothicMPRO" panose="020F0600000000000000" pitchFamily="34" charset="-128"/>
                        <a:ea typeface="HGMaruGothicMPRO" panose="020F0600000000000000" pitchFamily="34" charset="-128"/>
                        <a:cs typeface="Times New Roman"/>
                      </a:endParaRPr>
                    </a:p>
                    <a:p>
                      <a:pPr>
                        <a:lnSpc>
                          <a:spcPct val="100000"/>
                        </a:lnSpc>
                      </a:pPr>
                      <a:endParaRPr sz="1300" spc="0" dirty="0">
                        <a:latin typeface="HGMaruGothicMPRO" panose="020F0600000000000000" pitchFamily="34" charset="-128"/>
                        <a:ea typeface="HGMaruGothicMPRO" panose="020F0600000000000000" pitchFamily="34" charset="-128"/>
                        <a:cs typeface="Times New Roman"/>
                      </a:endParaRPr>
                    </a:p>
                    <a:p>
                      <a:pPr>
                        <a:lnSpc>
                          <a:spcPct val="100000"/>
                        </a:lnSpc>
                        <a:spcBef>
                          <a:spcPts val="15"/>
                        </a:spcBef>
                      </a:pPr>
                      <a:endParaRPr sz="1200" spc="0" dirty="0">
                        <a:latin typeface="HGMaruGothicMPRO" panose="020F0600000000000000" pitchFamily="34" charset="-128"/>
                        <a:ea typeface="HGMaruGothicMPRO" panose="020F0600000000000000" pitchFamily="34" charset="-128"/>
                        <a:cs typeface="Times New Roman"/>
                      </a:endParaRPr>
                    </a:p>
                    <a:p>
                      <a:pPr marL="52705">
                        <a:lnSpc>
                          <a:spcPct val="100000"/>
                        </a:lnSpc>
                      </a:pP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イ</a:t>
                      </a:r>
                      <a:r>
                        <a:rPr lang="en-US"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職業能力の開発・向上に関する状況</a:t>
                      </a:r>
                      <a:r>
                        <a:rPr sz="1100" spc="0" baseline="6535" dirty="0">
                          <a:solidFill>
                            <a:srgbClr val="231F20"/>
                          </a:solidFill>
                          <a:latin typeface="HGMaruGothicMPRO" panose="020F0600000000000000" pitchFamily="34" charset="-128"/>
                          <a:ea typeface="HGMaruGothicMPRO" panose="020F0600000000000000" pitchFamily="34" charset="-128"/>
                          <a:cs typeface="A-OTF Shin Maru Go Pro"/>
                        </a:rPr>
                        <a:t>　</a:t>
                      </a:r>
                      <a:endParaRPr sz="1100" spc="0" baseline="6535" dirty="0">
                        <a:latin typeface="HGMaruGothicMPRO" panose="020F0600000000000000" pitchFamily="34" charset="-128"/>
                        <a:ea typeface="HGMaruGothicMPRO" panose="020F0600000000000000" pitchFamily="34" charset="-128"/>
                        <a:cs typeface="A-OTF Shin Maru Go Pro"/>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rowSpan="5" hMerge="1">
                  <a:txBody>
                    <a:bodyPr/>
                    <a:lstStyle/>
                    <a:p>
                      <a:endParaRPr/>
                    </a:p>
                  </a:txBody>
                  <a:tcPr marL="0" marR="0" marT="0" marB="0"/>
                </a:tc>
                <a:tc>
                  <a:txBody>
                    <a:bodyPr/>
                    <a:lstStyle/>
                    <a:p>
                      <a:pPr marL="86360">
                        <a:lnSpc>
                          <a:spcPct val="100000"/>
                        </a:lnSpc>
                        <a:spcBef>
                          <a:spcPts val="17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研修の有無及び内容</a:t>
                      </a:r>
                      <a:r>
                        <a:rPr sz="1100" spc="0" baseline="6535" dirty="0">
                          <a:solidFill>
                            <a:srgbClr val="231F20"/>
                          </a:solidFill>
                          <a:latin typeface="HGMaruGothicMPRO" panose="020F0600000000000000" pitchFamily="34" charset="-128"/>
                          <a:ea typeface="HGMaruGothicMPRO" panose="020F0600000000000000" pitchFamily="34" charset="-128"/>
                          <a:cs typeface="A-OTF Shin Maru Go Pro"/>
                        </a:rPr>
                        <a:t>　</a:t>
                      </a:r>
                      <a:endParaRPr sz="1100" spc="0" baseline="6535" dirty="0">
                        <a:latin typeface="HGMaruGothicMPRO" panose="020F0600000000000000" pitchFamily="34" charset="-128"/>
                        <a:ea typeface="HGMaruGothicMPRO" panose="020F0600000000000000" pitchFamily="34" charset="-128"/>
                        <a:cs typeface="A-OTF Shin Maru Go Pro"/>
                      </a:endParaRPr>
                    </a:p>
                  </a:txBody>
                  <a:tcPr marL="0" marR="0" marT="19008"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4"/>
                  </a:ext>
                </a:extLst>
              </a:tr>
              <a:tr h="386406">
                <a:tc gridSpan="2" vMerge="1">
                  <a:txBody>
                    <a:bodyPr/>
                    <a:lstStyle/>
                    <a:p>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vMerge="1">
                  <a:txBody>
                    <a:bodyPr/>
                    <a:lstStyle/>
                    <a:p>
                      <a:endParaRPr/>
                    </a:p>
                  </a:txBody>
                  <a:tcPr marL="0" marR="0" marT="0" marB="0"/>
                </a:tc>
                <a:tc>
                  <a:txBody>
                    <a:bodyPr/>
                    <a:lstStyle/>
                    <a:p>
                      <a:pPr marL="86360">
                        <a:lnSpc>
                          <a:spcPct val="100000"/>
                        </a:lnSpc>
                        <a:spcBef>
                          <a:spcPts val="5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自己啓発支援の有無及び内容</a:t>
                      </a:r>
                      <a:endParaRPr sz="900" spc="0" dirty="0">
                        <a:latin typeface="HGMaruGothicMPRO" panose="020F0600000000000000" pitchFamily="34" charset="-128"/>
                        <a:ea typeface="HGMaruGothicMPRO" panose="020F0600000000000000" pitchFamily="34" charset="-128"/>
                        <a:cs typeface="A-OTF Shin Maru Go Pro"/>
                      </a:endParaRPr>
                    </a:p>
                    <a:p>
                      <a:pPr marL="86360">
                        <a:lnSpc>
                          <a:spcPct val="100000"/>
                        </a:lnSpc>
                        <a:spcBef>
                          <a:spcPts val="80"/>
                        </a:spcBef>
                      </a:pPr>
                      <a:r>
                        <a:rPr sz="700" spc="0" dirty="0">
                          <a:solidFill>
                            <a:srgbClr val="231F20"/>
                          </a:solidFill>
                          <a:latin typeface="HGMaruGothicMPRO" panose="020F0600000000000000" pitchFamily="34" charset="-128"/>
                          <a:ea typeface="HGMaruGothicMPRO" panose="020F0600000000000000" pitchFamily="34" charset="-128"/>
                          <a:cs typeface="A-OTF Shin Maru Go Pro"/>
                        </a:rPr>
                        <a:t>※ 教育訓練休暇制度・教育訓練短時間勤務制度がある場合はその情報を含む。</a:t>
                      </a:r>
                      <a:endParaRPr sz="700" spc="0" dirty="0">
                        <a:latin typeface="HGMaruGothicMPRO" panose="020F0600000000000000" pitchFamily="34" charset="-128"/>
                        <a:ea typeface="HGMaruGothicMPRO" panose="020F0600000000000000" pitchFamily="34" charset="-128"/>
                        <a:cs typeface="A-OTF Shin Maru Go Pro"/>
                      </a:endParaRPr>
                    </a:p>
                  </a:txBody>
                  <a:tcPr marL="0" marR="0" marT="5756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92928">
                <a:tc gridSpan="2" vMerge="1">
                  <a:txBody>
                    <a:bodyPr/>
                    <a:lstStyle/>
                    <a:p>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vMerge="1">
                  <a:txBody>
                    <a:bodyPr/>
                    <a:lstStyle/>
                    <a:p>
                      <a:endParaRPr/>
                    </a:p>
                  </a:txBody>
                  <a:tcPr marL="0" marR="0" marT="0" marB="0"/>
                </a:tc>
                <a:tc>
                  <a:txBody>
                    <a:bodyPr/>
                    <a:lstStyle/>
                    <a:p>
                      <a:pPr marL="86360">
                        <a:lnSpc>
                          <a:spcPct val="100000"/>
                        </a:lnSpc>
                        <a:spcBef>
                          <a:spcPts val="1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メンター制度の有無</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3577"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498985">
                <a:tc gridSpan="2" vMerge="1">
                  <a:txBody>
                    <a:bodyPr/>
                    <a:lstStyle/>
                    <a:p>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vMerge="1">
                  <a:txBody>
                    <a:bodyPr/>
                    <a:lstStyle/>
                    <a:p>
                      <a:endParaRPr/>
                    </a:p>
                  </a:txBody>
                  <a:tcPr marL="0" marR="0" marT="0" marB="0"/>
                </a:tc>
                <a:tc>
                  <a:txBody>
                    <a:bodyPr/>
                    <a:lstStyle/>
                    <a:p>
                      <a:pPr marL="86360">
                        <a:lnSpc>
                          <a:spcPts val="1295"/>
                        </a:lnSpc>
                        <a:spcBef>
                          <a:spcPts val="110"/>
                        </a:spcBef>
                      </a:pPr>
                      <a:r>
                        <a:rPr sz="900" spc="0" dirty="0" err="1">
                          <a:solidFill>
                            <a:srgbClr val="231F20"/>
                          </a:solidFill>
                          <a:latin typeface="HGMaruGothicMPRO" panose="020F0600000000000000" pitchFamily="34" charset="-128"/>
                          <a:ea typeface="HGMaruGothicMPRO" panose="020F0600000000000000" pitchFamily="34" charset="-128"/>
                          <a:cs typeface="A-OTF Shin Maru Go Pro"/>
                        </a:rPr>
                        <a:t>キャリアコンサルティング制度の有無及び内容</a:t>
                      </a:r>
                      <a:endParaRPr lang="en-US" sz="900" spc="0" dirty="0">
                        <a:solidFill>
                          <a:schemeClr val="tx1"/>
                        </a:solidFill>
                        <a:latin typeface="HGMaruGothicMPRO" panose="020F0600000000000000" pitchFamily="34" charset="-128"/>
                        <a:ea typeface="HGMaruGothicMPRO" panose="020F0600000000000000" pitchFamily="34" charset="-128"/>
                        <a:cs typeface="A-OTF Shin Maru Go Pro"/>
                      </a:endParaRPr>
                    </a:p>
                    <a:p>
                      <a:pPr marL="86360">
                        <a:lnSpc>
                          <a:spcPct val="100000"/>
                        </a:lnSpc>
                        <a:spcBef>
                          <a:spcPts val="300"/>
                        </a:spcBef>
                      </a:pPr>
                      <a:r>
                        <a:rPr sz="700" spc="0" dirty="0">
                          <a:solidFill>
                            <a:srgbClr val="231F20"/>
                          </a:solidFill>
                          <a:latin typeface="HGMaruGothicMPRO" panose="020F0600000000000000" pitchFamily="34" charset="-128"/>
                          <a:ea typeface="HGMaruGothicMPRO" panose="020F0600000000000000" pitchFamily="34" charset="-128"/>
                          <a:cs typeface="A-OTF Shin Maru Go Pro"/>
                        </a:rPr>
                        <a:t>※ セルフ・キャリアドック</a:t>
                      </a:r>
                      <a:r>
                        <a:rPr lang="en-US" altLang="ja-JP" sz="700" spc="0" dirty="0">
                          <a:solidFill>
                            <a:srgbClr val="231F20"/>
                          </a:solidFill>
                          <a:latin typeface="HGMaruGothicMPRO" panose="020F0600000000000000" pitchFamily="34" charset="-128"/>
                          <a:ea typeface="HGMaruGothicMPRO" panose="020F0600000000000000" pitchFamily="34" charset="-128"/>
                          <a:cs typeface="A-OTF Shin Maru Go Pro"/>
                        </a:rPr>
                        <a:t>(</a:t>
                      </a:r>
                      <a:r>
                        <a:rPr sz="700" spc="0" dirty="0">
                          <a:solidFill>
                            <a:srgbClr val="231F20"/>
                          </a:solidFill>
                          <a:latin typeface="HGMaruGothicMPRO" panose="020F0600000000000000" pitchFamily="34" charset="-128"/>
                          <a:ea typeface="HGMaruGothicMPRO" panose="020F0600000000000000" pitchFamily="34" charset="-128"/>
                          <a:cs typeface="A-OTF Shin Maru Go Pro"/>
                        </a:rPr>
                        <a:t>定期的にキャリアコンサルティングを受ける機会を設定する仕組み</a:t>
                      </a:r>
                      <a:r>
                        <a:rPr lang="en-US" altLang="ja-JP" sz="700" spc="0" dirty="0">
                          <a:solidFill>
                            <a:srgbClr val="231F20"/>
                          </a:solidFill>
                          <a:latin typeface="HGMaruGothicMPRO" panose="020F0600000000000000" pitchFamily="34" charset="-128"/>
                          <a:ea typeface="HGMaruGothicMPRO" panose="020F0600000000000000" pitchFamily="34" charset="-128"/>
                          <a:cs typeface="A-OTF Shin Maru Go Pro"/>
                        </a:rPr>
                        <a:t>)</a:t>
                      </a:r>
                      <a:r>
                        <a:rPr sz="700" spc="0" dirty="0" err="1">
                          <a:solidFill>
                            <a:srgbClr val="231F20"/>
                          </a:solidFill>
                          <a:latin typeface="HGMaruGothicMPRO" panose="020F0600000000000000" pitchFamily="34" charset="-128"/>
                          <a:ea typeface="HGMaruGothicMPRO" panose="020F0600000000000000" pitchFamily="34" charset="-128"/>
                          <a:cs typeface="A-OTF Shin Maru Go Pro"/>
                        </a:rPr>
                        <a:t>がある場合は</a:t>
                      </a:r>
                      <a:endParaRPr lang="en-US" sz="7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86360">
                        <a:lnSpc>
                          <a:spcPct val="100000"/>
                        </a:lnSpc>
                        <a:spcBef>
                          <a:spcPts val="0"/>
                        </a:spcBef>
                      </a:pPr>
                      <a:r>
                        <a:rPr lang="ja-JP" altLang="en-US" sz="700" spc="0" dirty="0">
                          <a:solidFill>
                            <a:srgbClr val="231F20"/>
                          </a:solidFill>
                          <a:latin typeface="HGMaruGothicMPRO" panose="020F0600000000000000" pitchFamily="34" charset="-128"/>
                          <a:ea typeface="HGMaruGothicMPRO" panose="020F0600000000000000" pitchFamily="34" charset="-128"/>
                          <a:cs typeface="A-OTF Shin Maru Go Pro"/>
                        </a:rPr>
                        <a:t>　</a:t>
                      </a:r>
                      <a:r>
                        <a:rPr sz="700" spc="0" dirty="0" err="1">
                          <a:solidFill>
                            <a:srgbClr val="231F20"/>
                          </a:solidFill>
                          <a:latin typeface="HGMaruGothicMPRO" panose="020F0600000000000000" pitchFamily="34" charset="-128"/>
                          <a:ea typeface="HGMaruGothicMPRO" panose="020F0600000000000000" pitchFamily="34" charset="-128"/>
                          <a:cs typeface="A-OTF Shin Maru Go Pro"/>
                        </a:rPr>
                        <a:t>その情報を含む</a:t>
                      </a:r>
                      <a:r>
                        <a:rPr sz="7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700" spc="0" dirty="0">
                        <a:latin typeface="HGMaruGothicMPRO" panose="020F0600000000000000" pitchFamily="34" charset="-128"/>
                        <a:ea typeface="HGMaruGothicMPRO" panose="020F0600000000000000" pitchFamily="34" charset="-128"/>
                        <a:cs typeface="A-OTF Shin Maru Go Pro"/>
                      </a:endParaRPr>
                    </a:p>
                  </a:txBody>
                  <a:tcPr marL="0" marR="0" marT="11948"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92928">
                <a:tc gridSpan="2" vMerge="1">
                  <a:txBody>
                    <a:bodyPr/>
                    <a:lstStyle/>
                    <a:p>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vMerge="1">
                  <a:txBody>
                    <a:bodyPr/>
                    <a:lstStyle/>
                    <a:p>
                      <a:endParaRPr/>
                    </a:p>
                  </a:txBody>
                  <a:tcPr marL="0" marR="0" marT="0" marB="0"/>
                </a:tc>
                <a:tc>
                  <a:txBody>
                    <a:bodyPr/>
                    <a:lstStyle/>
                    <a:p>
                      <a:pPr marL="86360">
                        <a:lnSpc>
                          <a:spcPct val="100000"/>
                        </a:lnSpc>
                        <a:spcBef>
                          <a:spcPts val="20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社内検定等の制度の有無及び内容</a:t>
                      </a:r>
                      <a:r>
                        <a:rPr sz="1100" spc="0" baseline="6535" dirty="0">
                          <a:solidFill>
                            <a:srgbClr val="231F20"/>
                          </a:solidFill>
                          <a:latin typeface="HGMaruGothicMPRO" panose="020F0600000000000000" pitchFamily="34" charset="-128"/>
                          <a:ea typeface="HGMaruGothicMPRO" panose="020F0600000000000000" pitchFamily="34" charset="-128"/>
                          <a:cs typeface="A-OTF Shin Maru Go Pro"/>
                        </a:rPr>
                        <a:t>　</a:t>
                      </a:r>
                      <a:endParaRPr sz="1100" spc="0" baseline="6535" dirty="0">
                        <a:latin typeface="HGMaruGothicMPRO" panose="020F0600000000000000" pitchFamily="34" charset="-128"/>
                        <a:ea typeface="HGMaruGothicMPRO" panose="020F0600000000000000" pitchFamily="34" charset="-128"/>
                        <a:cs typeface="A-OTF Shin Maru Go Pro"/>
                      </a:endParaRPr>
                    </a:p>
                  </a:txBody>
                  <a:tcPr marL="0" marR="0" marT="2172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92928">
                <a:tc rowSpan="4" gridSpan="2">
                  <a:txBody>
                    <a:bodyPr/>
                    <a:lstStyle/>
                    <a:p>
                      <a:pPr>
                        <a:lnSpc>
                          <a:spcPct val="100000"/>
                        </a:lnSpc>
                      </a:pPr>
                      <a:endParaRPr sz="1300" spc="0" dirty="0">
                        <a:latin typeface="HGMaruGothicMPRO" panose="020F0600000000000000" pitchFamily="34" charset="-128"/>
                        <a:ea typeface="HGMaruGothicMPRO" panose="020F0600000000000000" pitchFamily="34" charset="-128"/>
                        <a:cs typeface="Times New Roman"/>
                      </a:endParaRPr>
                    </a:p>
                    <a:p>
                      <a:pPr marL="52705">
                        <a:lnSpc>
                          <a:spcPct val="100000"/>
                        </a:lnSpc>
                        <a:spcBef>
                          <a:spcPts val="1015"/>
                        </a:spcBef>
                      </a:pPr>
                      <a:r>
                        <a:rPr lang="en-US"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ウ</a:t>
                      </a:r>
                      <a:r>
                        <a:rPr lang="en-US"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企業における雇用管理に関する状況</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1F4FD"/>
                    </a:solidFill>
                  </a:tcPr>
                </a:tc>
                <a:tc rowSpan="4" hMerge="1">
                  <a:txBody>
                    <a:bodyPr/>
                    <a:lstStyle/>
                    <a:p>
                      <a:endParaRPr/>
                    </a:p>
                  </a:txBody>
                  <a:tcPr marL="0" marR="0" marT="0" marB="0"/>
                </a:tc>
                <a:tc>
                  <a:txBody>
                    <a:bodyPr/>
                    <a:lstStyle/>
                    <a:p>
                      <a:pPr marL="86360">
                        <a:lnSpc>
                          <a:spcPct val="100000"/>
                        </a:lnSpc>
                        <a:spcBef>
                          <a:spcPts val="24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前年度の月平均所定外労働時間の実績</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26068"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92928">
                <a:tc gridSpan="2" vMerge="1">
                  <a:txBody>
                    <a:bodyPr/>
                    <a:lstStyle/>
                    <a:p>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1F4FD"/>
                    </a:solidFill>
                  </a:tcPr>
                </a:tc>
                <a:tc hMerge="1" vMerge="1">
                  <a:txBody>
                    <a:bodyPr/>
                    <a:lstStyle/>
                    <a:p>
                      <a:endParaRPr/>
                    </a:p>
                  </a:txBody>
                  <a:tcPr marL="0" marR="0" marT="0" marB="0"/>
                </a:tc>
                <a:tc>
                  <a:txBody>
                    <a:bodyPr/>
                    <a:lstStyle/>
                    <a:p>
                      <a:pPr marL="86360">
                        <a:lnSpc>
                          <a:spcPct val="100000"/>
                        </a:lnSpc>
                        <a:spcBef>
                          <a:spcPts val="21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前年度の有給休暇の平均取得日数</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22809"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92928">
                <a:tc gridSpan="2" vMerge="1">
                  <a:txBody>
                    <a:bodyPr/>
                    <a:lstStyle/>
                    <a:p>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1F4FD"/>
                    </a:solidFill>
                  </a:tcPr>
                </a:tc>
                <a:tc hMerge="1" vMerge="1">
                  <a:txBody>
                    <a:bodyPr/>
                    <a:lstStyle/>
                    <a:p>
                      <a:endParaRPr/>
                    </a:p>
                  </a:txBody>
                  <a:tcPr marL="0" marR="0" marT="0" marB="0"/>
                </a:tc>
                <a:tc>
                  <a:txBody>
                    <a:bodyPr/>
                    <a:lstStyle/>
                    <a:p>
                      <a:pPr marL="86360">
                        <a:lnSpc>
                          <a:spcPct val="100000"/>
                        </a:lnSpc>
                        <a:spcBef>
                          <a:spcPts val="18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前年度の育児休業取得対象者数・取得者数</a:t>
                      </a:r>
                      <a:r>
                        <a:rPr lang="en-US"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男女別</a:t>
                      </a:r>
                      <a:r>
                        <a:rPr lang="en-US" sz="9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955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192928">
                <a:tc gridSpan="2" vMerge="1">
                  <a:txBody>
                    <a:bodyPr/>
                    <a:lstStyle/>
                    <a:p>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1F4FD"/>
                    </a:solidFill>
                  </a:tcPr>
                </a:tc>
                <a:tc hMerge="1" vMerge="1">
                  <a:txBody>
                    <a:bodyPr/>
                    <a:lstStyle/>
                    <a:p>
                      <a:endParaRPr/>
                    </a:p>
                  </a:txBody>
                  <a:tcPr marL="0" marR="0" marT="0" marB="0"/>
                </a:tc>
                <a:tc>
                  <a:txBody>
                    <a:bodyPr/>
                    <a:lstStyle/>
                    <a:p>
                      <a:pPr marL="86360">
                        <a:lnSpc>
                          <a:spcPct val="100000"/>
                        </a:lnSpc>
                        <a:spcBef>
                          <a:spcPts val="15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役員に占める女性の割合及び管理的地位にある者に占める女性の割合</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6292"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tcPr>
                </a:tc>
                <a:extLst>
                  <a:ext uri="{0D108BD9-81ED-4DB2-BD59-A6C34878D82A}">
                    <a16:rowId xmlns:a16="http://schemas.microsoft.com/office/drawing/2014/main" val="10012"/>
                  </a:ext>
                </a:extLst>
              </a:tr>
            </a:tbl>
          </a:graphicData>
        </a:graphic>
      </p:graphicFrame>
      <p:sp>
        <p:nvSpPr>
          <p:cNvPr id="3" name="object 3">
            <a:extLst>
              <a:ext uri="{FF2B5EF4-FFF2-40B4-BE49-F238E27FC236}">
                <a16:creationId xmlns:a16="http://schemas.microsoft.com/office/drawing/2014/main" id="{8120A5DB-33EF-3941-95C3-9E3E0824F027}"/>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970A717-CBCB-624D-94E8-4E23728E0489}"/>
              </a:ext>
            </a:extLst>
          </p:cNvPr>
          <p:cNvSpPr txBox="1">
            <a:spLocks/>
          </p:cNvSpPr>
          <p:nvPr/>
        </p:nvSpPr>
        <p:spPr>
          <a:xfrm>
            <a:off x="501289" y="822898"/>
            <a:ext cx="7219439"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求人情報の探し方　</a:t>
            </a:r>
            <a:r>
              <a:rPr lang="ja-JP" altLang="en-US" sz="1454" b="1" dirty="0">
                <a:solidFill>
                  <a:srgbClr val="FFFFFF"/>
                </a:solidFill>
                <a:latin typeface="HGMaruGothicMPRO" panose="020F0600000000000000" pitchFamily="34" charset="-128"/>
                <a:ea typeface="HGMaruGothicMPRO" panose="020F0600000000000000" pitchFamily="34" charset="-128"/>
              </a:rPr>
              <a:t>～より詳しい企業情報を確認することもできます～</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F5ABBA8-6D25-F24E-9AB6-DFEE30DE2A84}"/>
              </a:ext>
            </a:extLst>
          </p:cNvPr>
          <p:cNvSpPr txBox="1"/>
          <p:nvPr/>
        </p:nvSpPr>
        <p:spPr>
          <a:xfrm>
            <a:off x="836854" y="5344928"/>
            <a:ext cx="7772914" cy="238585"/>
          </a:xfrm>
          <a:prstGeom prst="rect">
            <a:avLst/>
          </a:prstGeom>
        </p:spPr>
        <p:txBody>
          <a:bodyPr vert="horz" wrap="square" lIns="0" tIns="14663" rIns="0" bIns="0" rtlCol="0">
            <a:spAutoFit/>
          </a:bodyPr>
          <a:lstStyle/>
          <a:p>
            <a:pPr marL="10861" defTabSz="781995">
              <a:spcBef>
                <a:spcPts val="115"/>
              </a:spcBef>
            </a:pPr>
            <a:r>
              <a:rPr kumimoji="1" sz="1454" b="1" dirty="0">
                <a:solidFill>
                  <a:srgbClr val="00AEEF"/>
                </a:solidFill>
                <a:latin typeface="HGMaruGothicMPRO" panose="020F0600000000000000" pitchFamily="34" charset="-128"/>
                <a:ea typeface="HGMaruGothicMPRO" panose="020F0600000000000000" pitchFamily="34" charset="-128"/>
                <a:cs typeface="ShinMGoPro-Medium"/>
              </a:rPr>
              <a:t>＊　情報提供の求めを行う場合には、以下の事項を企業に対して伝える必要があります。</a:t>
            </a:r>
            <a:endParaRPr kumimoji="1" sz="1454"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 name="object 6">
            <a:extLst>
              <a:ext uri="{FF2B5EF4-FFF2-40B4-BE49-F238E27FC236}">
                <a16:creationId xmlns:a16="http://schemas.microsoft.com/office/drawing/2014/main" id="{6ED6CC83-A5CB-1049-9B8A-EDC888E33738}"/>
              </a:ext>
            </a:extLst>
          </p:cNvPr>
          <p:cNvSpPr txBox="1"/>
          <p:nvPr/>
        </p:nvSpPr>
        <p:spPr>
          <a:xfrm>
            <a:off x="540782" y="5654636"/>
            <a:ext cx="8068986" cy="363135"/>
          </a:xfrm>
          <a:prstGeom prst="rect">
            <a:avLst/>
          </a:prstGeom>
          <a:solidFill>
            <a:srgbClr val="FFFDE8"/>
          </a:solidFill>
          <a:ln w="15748">
            <a:solidFill>
              <a:srgbClr val="231F20"/>
            </a:solidFill>
          </a:ln>
        </p:spPr>
        <p:txBody>
          <a:bodyPr vert="horz" wrap="square" lIns="0" tIns="91236" rIns="0" bIns="92365" rtlCol="0">
            <a:spAutoFit/>
          </a:bodyPr>
          <a:lstStyle/>
          <a:p>
            <a:pPr marL="196585" defTabSz="781995">
              <a:spcBef>
                <a:spcPts val="718"/>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①氏名②連絡先</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err="1">
                <a:solidFill>
                  <a:srgbClr val="231F20"/>
                </a:solidFill>
                <a:latin typeface="HGMaruGothicMPRO" panose="020F0600000000000000" pitchFamily="34" charset="-128"/>
                <a:ea typeface="HGMaruGothicMPRO" panose="020F0600000000000000" pitchFamily="34" charset="-128"/>
                <a:cs typeface="A-OTF Shin Maru Go Pro"/>
              </a:rPr>
              <a:t>住所</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また</a:t>
            </a:r>
            <a:r>
              <a:rPr kumimoji="1" sz="1155" dirty="0" err="1">
                <a:solidFill>
                  <a:srgbClr val="231F20"/>
                </a:solidFill>
                <a:latin typeface="HGMaruGothicMPRO" panose="020F0600000000000000" pitchFamily="34" charset="-128"/>
                <a:ea typeface="HGMaruGothicMPRO" panose="020F0600000000000000" pitchFamily="34" charset="-128"/>
                <a:cs typeface="A-OTF Shin Maru Go Pro"/>
              </a:rPr>
              <a:t>はメールアドレス</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③</a:t>
            </a:r>
            <a:r>
              <a:rPr kumimoji="1" sz="1155" dirty="0" err="1">
                <a:solidFill>
                  <a:srgbClr val="231F20"/>
                </a:solidFill>
                <a:latin typeface="HGMaruGothicMPRO" panose="020F0600000000000000" pitchFamily="34" charset="-128"/>
                <a:ea typeface="HGMaruGothicMPRO" panose="020F0600000000000000" pitchFamily="34" charset="-128"/>
                <a:cs typeface="A-OTF Shin Maru Go Pro"/>
              </a:rPr>
              <a:t>所属学校名、在学年</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また</a:t>
            </a:r>
            <a:r>
              <a:rPr kumimoji="1" sz="1155" dirty="0" err="1">
                <a:solidFill>
                  <a:srgbClr val="231F20"/>
                </a:solidFill>
                <a:latin typeface="HGMaruGothicMPRO" panose="020F0600000000000000" pitchFamily="34" charset="-128"/>
                <a:ea typeface="HGMaruGothicMPRO" panose="020F0600000000000000" pitchFamily="34" charset="-128"/>
                <a:cs typeface="A-OTF Shin Maru Go Pro"/>
              </a:rPr>
              <a:t>は卒業年月④青少年雇用情報提供希望</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の</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旨</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4E773B13-2F4E-A145-BD00-E765B7517192}"/>
              </a:ext>
            </a:extLst>
          </p:cNvPr>
          <p:cNvSpPr txBox="1"/>
          <p:nvPr/>
        </p:nvSpPr>
        <p:spPr>
          <a:xfrm>
            <a:off x="520226" y="1372496"/>
            <a:ext cx="8103200" cy="755139"/>
          </a:xfrm>
          <a:prstGeom prst="rect">
            <a:avLst/>
          </a:prstGeom>
        </p:spPr>
        <p:txBody>
          <a:bodyPr vert="horz" wrap="square" lIns="0" tIns="9775" rIns="0" bIns="0" rtlCol="0">
            <a:spAutoFit/>
          </a:bodyPr>
          <a:lstStyle/>
          <a:p>
            <a:pPr marL="10861" marR="4344" algn="just" defTabSz="781995">
              <a:lnSpc>
                <a:spcPct val="115500"/>
              </a:lnSpc>
              <a:spcBef>
                <a:spcPts val="7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新規学校卒業段階でのミスマッチによる早期離職を解消し、若者が充実した職業人生を歩んでいくため、労働条件を的確に伝えることに加えて、若者雇用促進法では、平均勤続年数や研修の有無及び内容といった就労実態等の職場情報も併せて提供することとなってい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40448AC3-2E18-A744-88D6-26B64B1E536D}"/>
              </a:ext>
            </a:extLst>
          </p:cNvPr>
          <p:cNvSpPr/>
          <p:nvPr/>
        </p:nvSpPr>
        <p:spPr>
          <a:xfrm>
            <a:off x="7494433" y="3440303"/>
            <a:ext cx="1005777" cy="167551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067AFFF7-0235-4F43-A3F0-27A2750D7692}"/>
              </a:ext>
            </a:extLst>
          </p:cNvPr>
          <p:cNvSpPr txBox="1"/>
          <p:nvPr/>
        </p:nvSpPr>
        <p:spPr>
          <a:xfrm>
            <a:off x="520226" y="6100673"/>
            <a:ext cx="8103200" cy="438819"/>
          </a:xfrm>
          <a:prstGeom prst="rect">
            <a:avLst/>
          </a:prstGeom>
        </p:spPr>
        <p:txBody>
          <a:bodyPr vert="horz" wrap="square" lIns="0" tIns="12490" rIns="0" bIns="0" rtlCol="0">
            <a:spAutoFit/>
          </a:bodyPr>
          <a:lstStyle/>
          <a:p>
            <a:pPr marL="10861" defTabSz="781995">
              <a:spcBef>
                <a:spcPts val="97"/>
              </a:spcBef>
            </a:pP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　新卒者等の募集を行う企業に対しては、幅広い職場情報の提供が努力義務とされています。</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a:p>
            <a:pPr marL="143909" marR="4344" indent="-133591" defTabSz="781995">
              <a:lnSpc>
                <a:spcPct val="103299"/>
              </a:lnSpc>
            </a:pP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　応募者等や、求人申込みをしたハローワーク、特定地方公共団体や職業紹介事業者</a:t>
            </a:r>
            <a:r>
              <a:rPr kumimoji="1" lang="en-US"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職業紹介事業者としての学校を含む</a:t>
            </a:r>
            <a:r>
              <a:rPr kumimoji="1" lang="en-US"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または求人の紹介を受けた者等から求めがあった場合は、上記の表の</a:t>
            </a:r>
            <a:r>
              <a:rPr kumimoji="1" lang="en-US"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ア</a:t>
            </a:r>
            <a:r>
              <a:rPr kumimoji="1" lang="en-US"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ウ</a:t>
            </a:r>
            <a:r>
              <a:rPr kumimoji="1" lang="en-US"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の３類型それぞれについて１つ以上の情報提供が、企業に義務</a:t>
            </a:r>
            <a:r>
              <a:rPr kumimoji="1" lang="ja-JP" altLang="en-US" sz="941" dirty="0">
                <a:solidFill>
                  <a:srgbClr val="231F20"/>
                </a:solidFill>
                <a:latin typeface="HGMaruGothicMPRO" panose="020F0600000000000000" pitchFamily="34" charset="-128"/>
                <a:ea typeface="HGMaruGothicMPRO" panose="020F0600000000000000" pitchFamily="34" charset="-128"/>
                <a:cs typeface="A-OTF Shin Maru Go Pro"/>
              </a:rPr>
              <a:t>付</a:t>
            </a:r>
            <a:r>
              <a:rPr kumimoji="1" sz="941" dirty="0" err="1">
                <a:solidFill>
                  <a:srgbClr val="231F20"/>
                </a:solidFill>
                <a:latin typeface="HGMaruGothicMPRO" panose="020F0600000000000000" pitchFamily="34" charset="-128"/>
                <a:ea typeface="HGMaruGothicMPRO" panose="020F0600000000000000" pitchFamily="34" charset="-128"/>
                <a:cs typeface="A-OTF Shin Maru Go Pro"/>
              </a:rPr>
              <a:t>けられています</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9915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63">
            <a:extLst>
              <a:ext uri="{FF2B5EF4-FFF2-40B4-BE49-F238E27FC236}">
                <a16:creationId xmlns:a16="http://schemas.microsoft.com/office/drawing/2014/main" id="{071C60B7-291D-B148-A98A-42E36236EBF0}"/>
              </a:ext>
            </a:extLst>
          </p:cNvPr>
          <p:cNvSpPr/>
          <p:nvPr/>
        </p:nvSpPr>
        <p:spPr>
          <a:xfrm>
            <a:off x="537492" y="2674832"/>
            <a:ext cx="8075552" cy="3570847"/>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D754C2F-2E0C-E544-B64F-175947503441}"/>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41E88B9A-D144-8544-9736-88817E8AEA89}"/>
              </a:ext>
            </a:extLst>
          </p:cNvPr>
          <p:cNvSpPr txBox="1">
            <a:spLocks/>
          </p:cNvSpPr>
          <p:nvPr/>
        </p:nvSpPr>
        <p:spPr>
          <a:xfrm>
            <a:off x="501289" y="822898"/>
            <a:ext cx="466719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選考の際の注意点　</a:t>
            </a:r>
            <a:r>
              <a:rPr lang="ja-JP" altLang="en-US" sz="1454" b="1" dirty="0">
                <a:solidFill>
                  <a:srgbClr val="FFFFFF"/>
                </a:solidFill>
                <a:latin typeface="HGMaruGothicMPRO" panose="020F0600000000000000" pitchFamily="34" charset="-128"/>
                <a:ea typeface="HGMaruGothicMPRO" panose="020F0600000000000000" pitchFamily="34" charset="-128"/>
              </a:rPr>
              <a:t>～採用面接での</a:t>
            </a:r>
            <a:r>
              <a:rPr lang="en-US" sz="1454" b="1" dirty="0">
                <a:solidFill>
                  <a:srgbClr val="FFFFFF"/>
                </a:solidFill>
                <a:latin typeface="HGMaruGothicMPRO" panose="020F0600000000000000" pitchFamily="34" charset="-128"/>
                <a:ea typeface="HGMaruGothicMPRO" panose="020F0600000000000000" pitchFamily="34" charset="-128"/>
              </a:rPr>
              <a:t>NG ～</a:t>
            </a:r>
            <a:endParaRPr lang="en-US" sz="1454"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4211959-708F-3A43-A8B4-701EDD2B70C8}"/>
              </a:ext>
            </a:extLst>
          </p:cNvPr>
          <p:cNvSpPr txBox="1"/>
          <p:nvPr/>
        </p:nvSpPr>
        <p:spPr>
          <a:xfrm>
            <a:off x="426129" y="1412717"/>
            <a:ext cx="8197151" cy="1118098"/>
          </a:xfrm>
          <a:prstGeom prst="rect">
            <a:avLst/>
          </a:prstGeom>
        </p:spPr>
        <p:txBody>
          <a:bodyPr vert="horz" wrap="square" lIns="0" tIns="57566" rIns="0" bIns="0" rtlCol="0">
            <a:spAutoFit/>
          </a:bodyPr>
          <a:lstStyle/>
          <a:p>
            <a:pPr marL="10861" defTabSz="781995">
              <a:spcBef>
                <a:spcPts val="453"/>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【ワークショップ】</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4809" defTabSz="781995">
              <a:lnSpc>
                <a:spcPts val="2052"/>
              </a:lnSpc>
              <a:spcBef>
                <a:spcPts val="513"/>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企業等が採用面接において就職希望者に聞いてはいけないことがあります。</a:t>
            </a:r>
            <a:b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b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以下の質問の中で、採用面接での不適切な質問だと思われるものに×印をつけてください。そして、なぜこのように聞いてはいけない質問があるのかについても考えてみてください。</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279E57CF-9576-8743-8BBB-F7438D5EE215}"/>
              </a:ext>
            </a:extLst>
          </p:cNvPr>
          <p:cNvSpPr txBox="1"/>
          <p:nvPr/>
        </p:nvSpPr>
        <p:spPr>
          <a:xfrm>
            <a:off x="531090" y="2877236"/>
            <a:ext cx="8092190" cy="3155899"/>
          </a:xfrm>
          <a:prstGeom prst="rect">
            <a:avLst/>
          </a:prstGeom>
        </p:spPr>
        <p:txBody>
          <a:bodyPr vert="horz" wrap="square" lIns="0" tIns="57566" rIns="0" bIns="0" rtlCol="0">
            <a:spAutoFit/>
          </a:bodyPr>
          <a:lstStyle/>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「あなたの生まれ育った街について詳しく説明してください</a:t>
            </a:r>
            <a:r>
              <a:rPr kumimoji="1"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spc="-599"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「あなたのご家族のお仕事について教えてください</a:t>
            </a:r>
            <a:r>
              <a:rPr kumimoji="1"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spc="-599"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「あなたの好きな政党と、その理由となった一番評価している政策も教えてください</a:t>
            </a:r>
            <a:r>
              <a:rPr kumimoji="1"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spc="-599"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「あなたはこのあいだの○○選挙に行きましたか？」</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「大学生が政治活動に参加することについてどう思いますか？」</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「歴史上の人物であなたの最も尊敬する人を教えてください</a:t>
            </a:r>
            <a:r>
              <a:rPr kumimoji="1"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altLang="ja-JP" sz="1368" spc="-599" dirty="0">
              <a:solidFill>
                <a:srgbClr val="231F20"/>
              </a:solidFill>
              <a:latin typeface="HGMaruGothicMPRO" panose="020F0600000000000000" pitchFamily="34" charset="-128"/>
              <a:ea typeface="HGMaruGothicMPRO" panose="020F0600000000000000" pitchFamily="34" charset="-128"/>
              <a:cs typeface="A-OTF Shin Maru Go Pro"/>
            </a:endParaRPr>
          </a:p>
          <a:p>
            <a:pPr marL="330175" defTabSz="781995">
              <a:lnSpc>
                <a:spcPts val="1881"/>
              </a:lnSpc>
              <a:spcBef>
                <a:spcPts val="599"/>
              </a:spcBef>
              <a:tabLst>
                <a:tab pos="549569"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・「学校外（学外）で参加している団体はありますか？　あれば教えてくだ</a:t>
            </a:r>
            <a:endPar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endParaRPr>
          </a:p>
          <a:p>
            <a:pPr marL="330175" defTabSz="781995">
              <a:lnSpc>
                <a:spcPts val="1881"/>
              </a:lnSpc>
              <a:tabLst>
                <a:tab pos="549569"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さい。」</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あなたは新聞をとっていますか</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どの新聞ですか</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defTabSz="781995">
              <a:lnSpc>
                <a:spcPts val="1881"/>
              </a:lnSpc>
              <a:spcBef>
                <a:spcPts val="599"/>
              </a:spcBef>
              <a:buFontTx/>
              <a:buChar char="•"/>
              <a:tabLst>
                <a:tab pos="549569"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あなたは何度もよく読む本がありますか</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あれば教えてください</a:t>
            </a:r>
            <a:r>
              <a:rPr kumimoji="1"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spc="-599"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10" name="図 9">
            <a:extLst>
              <a:ext uri="{FF2B5EF4-FFF2-40B4-BE49-F238E27FC236}">
                <a16:creationId xmlns:a16="http://schemas.microsoft.com/office/drawing/2014/main" id="{5EAFBBCF-472E-2146-A1DB-FAC20213C8D4}"/>
              </a:ext>
            </a:extLst>
          </p:cNvPr>
          <p:cNvPicPr>
            <a:picLocks noChangeAspect="1"/>
          </p:cNvPicPr>
          <p:nvPr/>
        </p:nvPicPr>
        <p:blipFill>
          <a:blip r:embed="rId2">
            <a:alphaModFix/>
          </a:blip>
          <a:stretch>
            <a:fillRect/>
          </a:stretch>
        </p:blipFill>
        <p:spPr>
          <a:xfrm>
            <a:off x="6943297" y="4414776"/>
            <a:ext cx="1431542" cy="1618359"/>
          </a:xfrm>
          <a:prstGeom prst="rect">
            <a:avLst/>
          </a:prstGeom>
        </p:spPr>
      </p:pic>
      <p:sp>
        <p:nvSpPr>
          <p:cNvPr id="1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4254810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4EB2785-BD2F-4742-8330-9412387A4295}"/>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681ED7F-80C0-A749-B5FE-870DD2C1F207}"/>
              </a:ext>
            </a:extLst>
          </p:cNvPr>
          <p:cNvSpPr txBox="1">
            <a:spLocks/>
          </p:cNvSpPr>
          <p:nvPr/>
        </p:nvSpPr>
        <p:spPr>
          <a:xfrm>
            <a:off x="501290" y="822898"/>
            <a:ext cx="584733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選考の際の注意点　</a:t>
            </a:r>
            <a:r>
              <a:rPr lang="ja-JP" altLang="en-US" sz="1454" b="1" dirty="0">
                <a:solidFill>
                  <a:srgbClr val="FFFFFF"/>
                </a:solidFill>
                <a:latin typeface="HGMaruGothicMPRO" panose="020F0600000000000000" pitchFamily="34" charset="-128"/>
                <a:ea typeface="HGMaruGothicMPRO" panose="020F0600000000000000" pitchFamily="34" charset="-128"/>
              </a:rPr>
              <a:t>～採用面接での</a:t>
            </a:r>
            <a:r>
              <a:rPr lang="en-US" sz="1454" b="1" dirty="0">
                <a:solidFill>
                  <a:srgbClr val="FFFFFF"/>
                </a:solidFill>
                <a:latin typeface="HGMaruGothicMPRO" panose="020F0600000000000000" pitchFamily="34" charset="-128"/>
                <a:ea typeface="HGMaruGothicMPRO" panose="020F0600000000000000" pitchFamily="34" charset="-128"/>
              </a:rPr>
              <a:t>NG ～</a:t>
            </a:r>
            <a:endParaRPr lang="en-US" sz="1454"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DA34A721-6136-CC4C-9687-5998489E0BCF}"/>
              </a:ext>
            </a:extLst>
          </p:cNvPr>
          <p:cNvSpPr/>
          <p:nvPr/>
        </p:nvSpPr>
        <p:spPr>
          <a:xfrm>
            <a:off x="596826" y="2117132"/>
            <a:ext cx="7268496" cy="3775579"/>
          </a:xfrm>
          <a:custGeom>
            <a:avLst/>
            <a:gdLst/>
            <a:ahLst/>
            <a:cxnLst/>
            <a:rect l="l" t="t" r="r" b="b"/>
            <a:pathLst>
              <a:path w="8498840" h="4655820">
                <a:moveTo>
                  <a:pt x="0" y="4655705"/>
                </a:moveTo>
                <a:lnTo>
                  <a:pt x="8498700" y="4655705"/>
                </a:lnTo>
                <a:lnTo>
                  <a:pt x="8498700" y="0"/>
                </a:lnTo>
                <a:lnTo>
                  <a:pt x="0" y="0"/>
                </a:lnTo>
                <a:lnTo>
                  <a:pt x="0" y="4655705"/>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8D5F0896-BE05-4248-AE84-07A70DE00708}"/>
              </a:ext>
            </a:extLst>
          </p:cNvPr>
          <p:cNvSpPr/>
          <p:nvPr/>
        </p:nvSpPr>
        <p:spPr>
          <a:xfrm>
            <a:off x="583228" y="2065564"/>
            <a:ext cx="7268496" cy="3837215"/>
          </a:xfrm>
          <a:custGeom>
            <a:avLst/>
            <a:gdLst/>
            <a:ahLst/>
            <a:cxnLst/>
            <a:rect l="l" t="t" r="r" b="b"/>
            <a:pathLst>
              <a:path w="8498840" h="4655820">
                <a:moveTo>
                  <a:pt x="0" y="4655705"/>
                </a:moveTo>
                <a:lnTo>
                  <a:pt x="8498700" y="4655705"/>
                </a:lnTo>
                <a:lnTo>
                  <a:pt x="8498700" y="0"/>
                </a:lnTo>
                <a:lnTo>
                  <a:pt x="0" y="0"/>
                </a:lnTo>
                <a:lnTo>
                  <a:pt x="0" y="4655705"/>
                </a:lnTo>
                <a:close/>
              </a:path>
            </a:pathLst>
          </a:custGeom>
          <a:ln w="6299">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0B5E081-5E0F-074F-8850-6C102D5FFB37}"/>
              </a:ext>
            </a:extLst>
          </p:cNvPr>
          <p:cNvSpPr txBox="1"/>
          <p:nvPr/>
        </p:nvSpPr>
        <p:spPr>
          <a:xfrm>
            <a:off x="520226" y="1282377"/>
            <a:ext cx="8103743" cy="756119"/>
          </a:xfrm>
          <a:prstGeom prst="rect">
            <a:avLst/>
          </a:prstGeom>
        </p:spPr>
        <p:txBody>
          <a:bodyPr vert="horz" wrap="square" lIns="0" tIns="38558" rIns="0" bIns="0" rtlCol="0">
            <a:spAutoFit/>
          </a:bodyPr>
          <a:lstStyle/>
          <a:p>
            <a:pPr marL="10861" defTabSz="781995">
              <a:spcBef>
                <a:spcPts val="304"/>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39" dirty="0">
                <a:solidFill>
                  <a:srgbClr val="231F20"/>
                </a:solidFill>
                <a:latin typeface="HGMaruGothicMPRO" panose="020F0600000000000000" pitchFamily="34" charset="-128"/>
                <a:ea typeface="HGMaruGothicMPRO" panose="020F0600000000000000" pitchFamily="34" charset="-128"/>
                <a:cs typeface="A-OTF Shin Maru Go Pro"/>
              </a:rPr>
              <a:t>前のページの質問はなぜしてはいけないのか？</a:t>
            </a:r>
            <a:br>
              <a:rPr kumimoji="1" lang="en-US" sz="1539" dirty="0">
                <a:solidFill>
                  <a:prstClr val="black"/>
                </a:solidFill>
                <a:latin typeface="HGMaruGothicMPRO" panose="020F0600000000000000" pitchFamily="34" charset="-128"/>
                <a:ea typeface="HGMaruGothicMPRO" panose="020F0600000000000000" pitchFamily="34" charset="-128"/>
                <a:cs typeface="A-OTF Shin Maru Go Pro"/>
              </a:rPr>
            </a:br>
            <a:r>
              <a:rPr kumimoji="1" sz="1539" dirty="0">
                <a:solidFill>
                  <a:srgbClr val="231F20"/>
                </a:solidFill>
                <a:latin typeface="HGMaruGothicMPRO" panose="020F0600000000000000" pitchFamily="34" charset="-128"/>
                <a:ea typeface="HGMaruGothicMPRO" panose="020F0600000000000000" pitchFamily="34" charset="-128"/>
                <a:cs typeface="A-OTF Shin Maru Go Pro"/>
              </a:rPr>
              <a:t>　それは、次のaやbのような適性と能力に関係がないことを応募用紙に書かせたり面接で尋ねることや、cを実施することは、就職差別につながるおそれがあるからです。</a:t>
            </a:r>
            <a:endParaRPr kumimoji="1" sz="153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13">
            <a:extLst>
              <a:ext uri="{FF2B5EF4-FFF2-40B4-BE49-F238E27FC236}">
                <a16:creationId xmlns:a16="http://schemas.microsoft.com/office/drawing/2014/main" id="{9FA543BC-3D1C-A746-96DE-9DBB2BBDAA45}"/>
              </a:ext>
            </a:extLst>
          </p:cNvPr>
          <p:cNvSpPr/>
          <p:nvPr/>
        </p:nvSpPr>
        <p:spPr>
          <a:xfrm>
            <a:off x="5192486" y="3421097"/>
            <a:ext cx="3617443" cy="533841"/>
          </a:xfrm>
          <a:custGeom>
            <a:avLst/>
            <a:gdLst/>
            <a:ahLst/>
            <a:cxnLst/>
            <a:rect l="l" t="t" r="r" b="b"/>
            <a:pathLst>
              <a:path w="3688079" h="624204">
                <a:moveTo>
                  <a:pt x="125996" y="0"/>
                </a:moveTo>
                <a:lnTo>
                  <a:pt x="53154" y="1968"/>
                </a:lnTo>
                <a:lnTo>
                  <a:pt x="15749" y="15749"/>
                </a:lnTo>
                <a:lnTo>
                  <a:pt x="1968" y="53154"/>
                </a:lnTo>
                <a:lnTo>
                  <a:pt x="0" y="125996"/>
                </a:lnTo>
                <a:lnTo>
                  <a:pt x="0" y="497687"/>
                </a:lnTo>
                <a:lnTo>
                  <a:pt x="1968" y="570536"/>
                </a:lnTo>
                <a:lnTo>
                  <a:pt x="15749" y="607945"/>
                </a:lnTo>
                <a:lnTo>
                  <a:pt x="53154" y="621728"/>
                </a:lnTo>
                <a:lnTo>
                  <a:pt x="125996" y="623697"/>
                </a:lnTo>
                <a:lnTo>
                  <a:pt x="3561854" y="623697"/>
                </a:lnTo>
                <a:lnTo>
                  <a:pt x="3634703" y="621728"/>
                </a:lnTo>
                <a:lnTo>
                  <a:pt x="3672112" y="607945"/>
                </a:lnTo>
                <a:lnTo>
                  <a:pt x="3685895" y="570536"/>
                </a:lnTo>
                <a:lnTo>
                  <a:pt x="3687864" y="497687"/>
                </a:lnTo>
                <a:lnTo>
                  <a:pt x="3687864" y="125996"/>
                </a:lnTo>
                <a:lnTo>
                  <a:pt x="3685895" y="53154"/>
                </a:lnTo>
                <a:lnTo>
                  <a:pt x="3672112" y="15749"/>
                </a:lnTo>
                <a:lnTo>
                  <a:pt x="3634703" y="1968"/>
                </a:lnTo>
                <a:lnTo>
                  <a:pt x="3561854" y="0"/>
                </a:lnTo>
                <a:lnTo>
                  <a:pt x="125996" y="0"/>
                </a:lnTo>
                <a:close/>
              </a:path>
            </a:pathLst>
          </a:custGeom>
          <a:solidFill>
            <a:schemeClr val="bg1"/>
          </a:solidFill>
          <a:ln w="15747">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C4BE9B84-D6F8-CC4E-B1BE-063C91576BA4}"/>
              </a:ext>
            </a:extLst>
          </p:cNvPr>
          <p:cNvSpPr txBox="1"/>
          <p:nvPr/>
        </p:nvSpPr>
        <p:spPr>
          <a:xfrm>
            <a:off x="5274129" y="3491244"/>
            <a:ext cx="3535800" cy="354371"/>
          </a:xfrm>
          <a:prstGeom prst="rect">
            <a:avLst/>
          </a:prstGeom>
        </p:spPr>
        <p:txBody>
          <a:bodyPr vert="horz" wrap="square" lIns="0" tIns="53764" rIns="0" bIns="0" rtlCol="0">
            <a:spAutoFit/>
          </a:bodyPr>
          <a:lstStyle/>
          <a:p>
            <a:pPr marL="10861" defTabSz="781995">
              <a:spcBef>
                <a:spcPts val="423"/>
              </a:spcBef>
            </a:pPr>
            <a:r>
              <a:rPr kumimoji="1" sz="85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厚生労働省ホームページ「公正な採用選考の基本」</a:t>
            </a:r>
            <a:endParaRPr kumimoji="1" sz="85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86"/>
              </a:spcBef>
            </a:pPr>
            <a:r>
              <a:rPr kumimoji="1" lang="en-US" altLang="ja-JP" sz="850" dirty="0">
                <a:solidFill>
                  <a:prstClr val="black"/>
                </a:solidFill>
                <a:latin typeface="Verdana"/>
                <a:ea typeface="ＭＳ ゴシック" panose="020B0609070205080204" pitchFamily="49" charset="-128"/>
              </a:rPr>
              <a:t>https://www.mhlw.go.jp/www2/topics/topics/saiyo/saiyo1.htm</a:t>
            </a:r>
            <a:endParaRPr kumimoji="1" lang="en-US" sz="85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object 8">
            <a:extLst>
              <a:ext uri="{FF2B5EF4-FFF2-40B4-BE49-F238E27FC236}">
                <a16:creationId xmlns:a16="http://schemas.microsoft.com/office/drawing/2014/main" id="{FF0192C0-FE2C-3749-A5A9-BB827EDEA4B8}"/>
              </a:ext>
            </a:extLst>
          </p:cNvPr>
          <p:cNvSpPr txBox="1"/>
          <p:nvPr/>
        </p:nvSpPr>
        <p:spPr>
          <a:xfrm>
            <a:off x="520225" y="2110830"/>
            <a:ext cx="8182592" cy="1455348"/>
          </a:xfrm>
          <a:prstGeom prst="rect">
            <a:avLst/>
          </a:prstGeom>
        </p:spPr>
        <p:txBody>
          <a:bodyPr vert="horz" wrap="square" lIns="0" tIns="38558" rIns="0" bIns="0" rtlCol="0">
            <a:spAutoFit/>
          </a:bodyPr>
          <a:lstStyle/>
          <a:p>
            <a:pPr marL="266639" defTabSz="781995">
              <a:lnSpc>
                <a:spcPts val="1380"/>
              </a:lnSpc>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＜a．本人に責任のない事項の把握＞</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369275" marR="1074700" indent="-132505" defTabSz="781995">
              <a:lnSpc>
                <a:spcPts val="1377"/>
              </a:lnSpc>
              <a:spcBef>
                <a:spcPts val="51"/>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本籍・出生地に関すること</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注</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：「戸籍謄</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抄</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本」や本籍が記載された「住民票</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写し</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」を提出させることはこれに該当します</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374706" marR="1038858" indent="-137935" defTabSz="781995">
              <a:lnSpc>
                <a:spcPts val="1377"/>
              </a:lnSpc>
              <a:spcBef>
                <a:spcPts val="4"/>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家族に関すること</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職業、続柄、健康、病歴、地位、学歴、収入、資産など</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注：家族の仕事の有無</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・職種・勤務先などや家族構成はこれに該当します</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37314" defTabSz="781995">
              <a:lnSpc>
                <a:spcPts val="1334"/>
              </a:lnSpc>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住宅状況に関すること</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間取り、部屋数、住宅の種類、近郊の施設など</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37314" defTabSz="781995">
              <a:lnSpc>
                <a:spcPts val="1380"/>
              </a:lnSpc>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生活環境・家庭環境などに関すること</a:t>
            </a:r>
            <a:endParaRPr kumimoji="1" lang="en-US" sz="1155" dirty="0">
              <a:solidFill>
                <a:srgbClr val="231F20"/>
              </a:solidFill>
              <a:latin typeface="HGMaruGothicMPRO" panose="020F0600000000000000" pitchFamily="34" charset="-128"/>
              <a:ea typeface="HGMaruGothicMPRO" panose="020F0600000000000000" pitchFamily="34" charset="-128"/>
              <a:cs typeface="A-OTF Shin Maru Go Pro"/>
            </a:endParaRPr>
          </a:p>
          <a:p>
            <a:pPr marL="237314" defTabSz="781995">
              <a:lnSpc>
                <a:spcPts val="1380"/>
              </a:lnSpc>
            </a:pP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8">
            <a:extLst>
              <a:ext uri="{FF2B5EF4-FFF2-40B4-BE49-F238E27FC236}">
                <a16:creationId xmlns:a16="http://schemas.microsoft.com/office/drawing/2014/main" id="{36937C67-9F56-0E4F-9DCE-843A663F7A48}"/>
              </a:ext>
            </a:extLst>
          </p:cNvPr>
          <p:cNvSpPr txBox="1"/>
          <p:nvPr/>
        </p:nvSpPr>
        <p:spPr>
          <a:xfrm>
            <a:off x="474733" y="4894201"/>
            <a:ext cx="7179175" cy="923792"/>
          </a:xfrm>
          <a:prstGeom prst="rect">
            <a:avLst/>
          </a:prstGeom>
        </p:spPr>
        <p:txBody>
          <a:bodyPr vert="horz" wrap="square" lIns="0" tIns="38558" rIns="0" bIns="0" rtlCol="0">
            <a:spAutoFit/>
          </a:bodyPr>
          <a:lstStyle/>
          <a:p>
            <a:pPr marL="268811" defTabSz="781995">
              <a:lnSpc>
                <a:spcPts val="1380"/>
              </a:lnSpc>
              <a:spcBef>
                <a:spcPts val="1373"/>
              </a:spcBef>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c</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．採用選考の方法＞</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418150" marR="4344" indent="-149339" defTabSz="781995">
              <a:lnSpc>
                <a:spcPts val="1377"/>
              </a:lnSpc>
              <a:spcBef>
                <a:spcPts val="47"/>
              </a:spcBef>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身元調査などの実施</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注：「現住所の略図等」は生活環境などを把握したり身元調査につながる可能性があります</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p>
          <a:p>
            <a:pPr marL="418150" marR="4344" indent="-149339" defTabSz="781995">
              <a:lnSpc>
                <a:spcPts val="1377"/>
              </a:lnSpc>
              <a:spcBef>
                <a:spcPts val="47"/>
              </a:spcBef>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本人の適性・能力に関係ない事項を含んだ応募書類の使用</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defTabSz="781995">
              <a:lnSpc>
                <a:spcPts val="1338"/>
              </a:lnSpc>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合理的・客観的に必要性が認められない採用選考時の健康診断の実施</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2723B3C8-123E-8F49-9AED-E83ABEDFD53B}"/>
              </a:ext>
            </a:extLst>
          </p:cNvPr>
          <p:cNvSpPr/>
          <p:nvPr/>
        </p:nvSpPr>
        <p:spPr>
          <a:xfrm>
            <a:off x="7718770" y="4389386"/>
            <a:ext cx="905199" cy="150852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テキスト ボックス 19"/>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21" name="テキスト ボックス 20"/>
          <p:cNvSpPr txBox="1"/>
          <p:nvPr/>
        </p:nvSpPr>
        <p:spPr>
          <a:xfrm>
            <a:off x="400479" y="5917959"/>
            <a:ext cx="2353529" cy="329193"/>
          </a:xfrm>
          <a:prstGeom prst="rect">
            <a:avLst/>
          </a:prstGeom>
          <a:noFill/>
        </p:spPr>
        <p:txBody>
          <a:bodyPr wrap="none" rtlCol="0">
            <a:spAutoFit/>
          </a:bodyPr>
          <a:lstStyle/>
          <a:p>
            <a:pPr defTabSz="781995"/>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！就活セクハラについて</a:t>
            </a:r>
          </a:p>
        </p:txBody>
      </p:sp>
      <p:sp>
        <p:nvSpPr>
          <p:cNvPr id="22" name="テキスト ボックス 21"/>
          <p:cNvSpPr txBox="1"/>
          <p:nvPr/>
        </p:nvSpPr>
        <p:spPr>
          <a:xfrm>
            <a:off x="583228" y="6221408"/>
            <a:ext cx="7956615" cy="381899"/>
          </a:xfrm>
          <a:prstGeom prst="rect">
            <a:avLst/>
          </a:prstGeom>
          <a:noFill/>
        </p:spPr>
        <p:txBody>
          <a:bodyPr wrap="square" rtlCol="0">
            <a:spAutoFit/>
          </a:bodyPr>
          <a:lstStyle/>
          <a:p>
            <a:pPr defTabSz="781995"/>
            <a:r>
              <a:rPr kumimoji="1" lang="ja-JP" altLang="en-US" sz="898"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941" dirty="0">
                <a:solidFill>
                  <a:prstClr val="black"/>
                </a:solidFill>
                <a:latin typeface="HG丸ｺﾞｼｯｸM-PRO" panose="020F0600000000000000" pitchFamily="50" charset="-128"/>
                <a:ea typeface="HG丸ｺﾞｼｯｸM-PRO" panose="020F0600000000000000" pitchFamily="50" charset="-128"/>
              </a:rPr>
              <a:t>もし、採用面接等で、企業の採用担当者等から強引なプライベートへの誘いなどセクシュアルハラスメント等を受けた場合、大学の就職担当者に相談することができるほか、都道府県労働局等の総合労働相談コーナーでも、丁寧かつプライバシーに配慮した相談対応をしてもらえます。</a:t>
            </a:r>
          </a:p>
        </p:txBody>
      </p:sp>
      <p:sp>
        <p:nvSpPr>
          <p:cNvPr id="24" name="角丸四角形 23"/>
          <p:cNvSpPr/>
          <p:nvPr/>
        </p:nvSpPr>
        <p:spPr>
          <a:xfrm>
            <a:off x="531091" y="6228976"/>
            <a:ext cx="8082230" cy="399579"/>
          </a:xfrm>
          <a:prstGeom prst="round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5" name="object 8">
            <a:extLst>
              <a:ext uri="{FF2B5EF4-FFF2-40B4-BE49-F238E27FC236}">
                <a16:creationId xmlns:a16="http://schemas.microsoft.com/office/drawing/2014/main" id="{36937C67-9F56-0E4F-9DCE-843A663F7A48}"/>
              </a:ext>
            </a:extLst>
          </p:cNvPr>
          <p:cNvSpPr txBox="1"/>
          <p:nvPr/>
        </p:nvSpPr>
        <p:spPr>
          <a:xfrm>
            <a:off x="465943" y="3419527"/>
            <a:ext cx="7179175" cy="2006781"/>
          </a:xfrm>
          <a:prstGeom prst="rect">
            <a:avLst/>
          </a:prstGeom>
        </p:spPr>
        <p:txBody>
          <a:bodyPr vert="horz" wrap="square" lIns="0" tIns="38558" rIns="0" bIns="0" rtlCol="0">
            <a:spAutoFit/>
          </a:bodyPr>
          <a:lstStyle/>
          <a:p>
            <a:pPr marL="268811" defTabSz="781995">
              <a:lnSpc>
                <a:spcPts val="1380"/>
              </a:lnSpc>
              <a:spcBef>
                <a:spcPts val="98"/>
              </a:spcBef>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b. </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本来自由であるべき事項</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思想信条にかかわること</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の把握＞</a:t>
            </a:r>
            <a:b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b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宗教に関すること</a:t>
            </a:r>
            <a:b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b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支持政党に関すること</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defTabSz="781995">
              <a:lnSpc>
                <a:spcPts val="1380"/>
              </a:lnSpc>
              <a:spcBef>
                <a:spcPts val="98"/>
              </a:spcBef>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人生観、生活信条に関すること</a:t>
            </a:r>
            <a:b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b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尊敬する人物に関すること</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defTabSz="781995">
              <a:lnSpc>
                <a:spcPts val="1377"/>
              </a:lnSpc>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思想に関すること</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defTabSz="781995">
              <a:lnSpc>
                <a:spcPts val="1377"/>
              </a:lnSpc>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労働組合</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加入状況や活動歴など</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、学生運動など社会運動に関すること</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defTabSz="781995">
              <a:lnSpc>
                <a:spcPts val="1380"/>
              </a:lnSpc>
            </a:pP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購読新聞・雑誌・愛読書などに関すること</a:t>
            </a: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defTabSz="781995">
              <a:lnSpc>
                <a:spcPts val="1380"/>
              </a:lnSpc>
              <a:spcBef>
                <a:spcPts val="1373"/>
              </a:spcBef>
            </a:pP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380"/>
              </a:lnSpc>
            </a:pPr>
            <a:endPar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77583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06B9080-784A-7441-97B5-54DB1ED19DF5}"/>
              </a:ext>
            </a:extLst>
          </p:cNvPr>
          <p:cNvSpPr/>
          <p:nvPr/>
        </p:nvSpPr>
        <p:spPr>
          <a:xfrm>
            <a:off x="261691" y="674479"/>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DE34D87-5681-1244-9CAE-5A73AF1147D6}"/>
              </a:ext>
            </a:extLst>
          </p:cNvPr>
          <p:cNvSpPr txBox="1"/>
          <p:nvPr/>
        </p:nvSpPr>
        <p:spPr>
          <a:xfrm>
            <a:off x="501289" y="782695"/>
            <a:ext cx="8100996" cy="940152"/>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新規学卒就職者の学歴別就職３年以内離職率の推移</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29325" marR="4344" defTabSz="781995">
              <a:lnSpc>
                <a:spcPct val="116300"/>
              </a:lnSpc>
              <a:spcBef>
                <a:spcPts val="144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新規学卒者の3年以内の離職率をとりまとめたところ、新規中卒就職者の約</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6</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割、新規高卒就職者の約4割、新規大卒就職者の約3割が、就職後3年以内に離職していることが分かりました。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534767"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342915"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3" name="図 2">
            <a:extLst>
              <a:ext uri="{FF2B5EF4-FFF2-40B4-BE49-F238E27FC236}">
                <a16:creationId xmlns:a16="http://schemas.microsoft.com/office/drawing/2014/main" id="{F5AD8F66-1F7C-B1F9-9362-F02D7491446A}"/>
              </a:ext>
            </a:extLst>
          </p:cNvPr>
          <p:cNvPicPr>
            <a:picLocks noChangeAspect="1"/>
          </p:cNvPicPr>
          <p:nvPr/>
        </p:nvPicPr>
        <p:blipFill>
          <a:blip r:embed="rId2"/>
          <a:stretch>
            <a:fillRect/>
          </a:stretch>
        </p:blipFill>
        <p:spPr>
          <a:xfrm>
            <a:off x="809708" y="1837857"/>
            <a:ext cx="7620613" cy="4027556"/>
          </a:xfrm>
          <a:prstGeom prst="rect">
            <a:avLst/>
          </a:prstGeom>
        </p:spPr>
      </p:pic>
      <p:sp>
        <p:nvSpPr>
          <p:cNvPr id="6" name="object 5">
            <a:extLst>
              <a:ext uri="{FF2B5EF4-FFF2-40B4-BE49-F238E27FC236}">
                <a16:creationId xmlns:a16="http://schemas.microsoft.com/office/drawing/2014/main" id="{8B825DB9-7BBB-5448-3D67-525AC192ED5E}"/>
              </a:ext>
            </a:extLst>
          </p:cNvPr>
          <p:cNvSpPr txBox="1"/>
          <p:nvPr/>
        </p:nvSpPr>
        <p:spPr>
          <a:xfrm>
            <a:off x="520227" y="5999712"/>
            <a:ext cx="8116661" cy="338360"/>
          </a:xfrm>
          <a:prstGeom prst="rect">
            <a:avLst/>
          </a:prstGeom>
        </p:spPr>
        <p:txBody>
          <a:bodyPr vert="horz" wrap="square" lIns="0" tIns="4888" rIns="0" bIns="0" rtlCol="0">
            <a:spAutoFit/>
          </a:bodyPr>
          <a:lstStyle/>
          <a:p>
            <a:pPr marL="10861" marR="822724" defTabSz="781995">
              <a:lnSpc>
                <a:spcPts val="1300"/>
              </a:lnSpc>
              <a:spcBef>
                <a:spcPts val="786"/>
              </a:spcBef>
            </a:pPr>
            <a:r>
              <a:rPr kumimoji="1" lang="ja-JP" altLang="en-US" sz="1200" dirty="0">
                <a:solidFill>
                  <a:prstClr val="black"/>
                </a:solidFill>
                <a:latin typeface="HGMaruGothicMPRO" panose="020F0600000000000000" pitchFamily="34" charset="-128"/>
                <a:ea typeface="HGMaruGothicMPRO" panose="020F0600000000000000" pitchFamily="34" charset="-128"/>
              </a:rPr>
              <a:t>出典：厚生労働省</a:t>
            </a:r>
            <a:r>
              <a:rPr kumimoji="1" lang="en-US" altLang="ja-JP" sz="1200" dirty="0">
                <a:solidFill>
                  <a:prstClr val="black"/>
                </a:solidFill>
                <a:latin typeface="HGMaruGothicMPRO" panose="020F0600000000000000" pitchFamily="34" charset="-128"/>
                <a:ea typeface="HGMaruGothicMPRO" panose="020F0600000000000000" pitchFamily="34" charset="-128"/>
              </a:rPr>
              <a:t>『</a:t>
            </a:r>
            <a:r>
              <a:rPr kumimoji="1" lang="ja-JP" altLang="en-US" sz="1200" dirty="0">
                <a:solidFill>
                  <a:prstClr val="black"/>
                </a:solidFill>
                <a:latin typeface="HGMaruGothicMPRO" panose="020F0600000000000000" pitchFamily="34" charset="-128"/>
                <a:ea typeface="HGMaruGothicMPRO" panose="020F0600000000000000" pitchFamily="34" charset="-128"/>
              </a:rPr>
              <a:t>新規学卒者の離職状況</a:t>
            </a:r>
            <a:r>
              <a:rPr kumimoji="1" lang="en-US" altLang="ja-JP" sz="1200" dirty="0">
                <a:solidFill>
                  <a:prstClr val="black"/>
                </a:solidFill>
                <a:latin typeface="HGMaruGothicMPRO" panose="020F0600000000000000" pitchFamily="34" charset="-128"/>
                <a:ea typeface="HGMaruGothicMPRO" panose="020F0600000000000000" pitchFamily="34" charset="-128"/>
              </a:rPr>
              <a:t>』</a:t>
            </a:r>
            <a:r>
              <a:rPr kumimoji="1" lang="ja-JP" altLang="en-US" sz="1200" dirty="0">
                <a:solidFill>
                  <a:prstClr val="black"/>
                </a:solidFill>
                <a:latin typeface="HGMaruGothicMPRO" panose="020F0600000000000000" pitchFamily="34" charset="-128"/>
                <a:ea typeface="HGMaruGothicMPRO" panose="020F0600000000000000" pitchFamily="34" charset="-128"/>
              </a:rPr>
              <a:t>に基づき作成</a:t>
            </a:r>
          </a:p>
          <a:p>
            <a:pPr marL="10861" marR="822724" defTabSz="781995">
              <a:lnSpc>
                <a:spcPts val="1300"/>
              </a:lnSpc>
            </a:pPr>
            <a:r>
              <a:rPr kumimoji="1" lang="en-US" altLang="ja-JP" sz="1200" dirty="0">
                <a:solidFill>
                  <a:prstClr val="black"/>
                </a:solidFill>
                <a:latin typeface="HGMaruGothicMPRO" panose="020F0600000000000000" pitchFamily="34" charset="-128"/>
                <a:ea typeface="HGMaruGothicMPRO" panose="020F0600000000000000" pitchFamily="34" charset="-128"/>
              </a:rPr>
              <a:t>https://www.mhlw.go.jp/stf/seisakunitsuite/bunya/0000137940.html</a:t>
            </a:r>
          </a:p>
        </p:txBody>
      </p:sp>
    </p:spTree>
    <p:extLst>
      <p:ext uri="{BB962C8B-B14F-4D97-AF65-F5344CB8AC3E}">
        <p14:creationId xmlns:p14="http://schemas.microsoft.com/office/powerpoint/2010/main" val="1479192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6F40C89-EAD1-0548-BD33-43B1D0B669CD}"/>
              </a:ext>
            </a:extLst>
          </p:cNvPr>
          <p:cNvSpPr/>
          <p:nvPr/>
        </p:nvSpPr>
        <p:spPr>
          <a:xfrm>
            <a:off x="2616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69543316-4DE2-BB4F-9C31-BA49086E57D0}"/>
              </a:ext>
            </a:extLst>
          </p:cNvPr>
          <p:cNvSpPr txBox="1">
            <a:spLocks/>
          </p:cNvSpPr>
          <p:nvPr/>
        </p:nvSpPr>
        <p:spPr>
          <a:xfrm>
            <a:off x="501529" y="822898"/>
            <a:ext cx="410531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内定　</a:t>
            </a:r>
            <a:r>
              <a:rPr lang="ja-JP" altLang="en-US" sz="1454" b="1" dirty="0">
                <a:solidFill>
                  <a:srgbClr val="FFFFFF"/>
                </a:solidFill>
                <a:latin typeface="HGMaruGothicMPRO" panose="020F0600000000000000" pitchFamily="34" charset="-128"/>
                <a:ea typeface="HGMaruGothicMPRO" panose="020F0600000000000000" pitchFamily="34" charset="-128"/>
              </a:rPr>
              <a:t>～採用内定の法律的な性格～</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75C848B-0175-C74A-A2EE-4903DFF31B5A}"/>
              </a:ext>
            </a:extLst>
          </p:cNvPr>
          <p:cNvSpPr/>
          <p:nvPr/>
        </p:nvSpPr>
        <p:spPr>
          <a:xfrm>
            <a:off x="842502" y="3863305"/>
            <a:ext cx="1371163" cy="217357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7868A789-683C-D74B-B975-6B14C1D6DDBA}"/>
              </a:ext>
            </a:extLst>
          </p:cNvPr>
          <p:cNvSpPr/>
          <p:nvPr/>
        </p:nvSpPr>
        <p:spPr>
          <a:xfrm>
            <a:off x="954234" y="4451977"/>
            <a:ext cx="532429" cy="532418"/>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038ABED5-53BC-B948-B3C8-0C2637FEE73C}"/>
              </a:ext>
            </a:extLst>
          </p:cNvPr>
          <p:cNvSpPr/>
          <p:nvPr/>
        </p:nvSpPr>
        <p:spPr>
          <a:xfrm>
            <a:off x="954239" y="4451970"/>
            <a:ext cx="532755" cy="532755"/>
          </a:xfrm>
          <a:custGeom>
            <a:avLst/>
            <a:gdLst/>
            <a:ahLst/>
            <a:cxnLst/>
            <a:rect l="l" t="t" r="r" b="b"/>
            <a:pathLst>
              <a:path w="622935" h="622935">
                <a:moveTo>
                  <a:pt x="622541" y="311264"/>
                </a:moveTo>
                <a:lnTo>
                  <a:pt x="619166" y="357263"/>
                </a:lnTo>
                <a:lnTo>
                  <a:pt x="609361" y="401167"/>
                </a:lnTo>
                <a:lnTo>
                  <a:pt x="593609" y="442493"/>
                </a:lnTo>
                <a:lnTo>
                  <a:pt x="572391" y="480760"/>
                </a:lnTo>
                <a:lnTo>
                  <a:pt x="546189" y="515487"/>
                </a:lnTo>
                <a:lnTo>
                  <a:pt x="515484" y="546192"/>
                </a:lnTo>
                <a:lnTo>
                  <a:pt x="480758" y="572394"/>
                </a:lnTo>
                <a:lnTo>
                  <a:pt x="442492" y="593611"/>
                </a:lnTo>
                <a:lnTo>
                  <a:pt x="401169" y="609362"/>
                </a:lnTo>
                <a:lnTo>
                  <a:pt x="357270" y="619166"/>
                </a:lnTo>
                <a:lnTo>
                  <a:pt x="311277" y="622541"/>
                </a:lnTo>
                <a:lnTo>
                  <a:pt x="265277" y="619166"/>
                </a:lnTo>
                <a:lnTo>
                  <a:pt x="221373" y="609362"/>
                </a:lnTo>
                <a:lnTo>
                  <a:pt x="180047" y="593611"/>
                </a:lnTo>
                <a:lnTo>
                  <a:pt x="141780" y="572394"/>
                </a:lnTo>
                <a:lnTo>
                  <a:pt x="107053" y="546192"/>
                </a:lnTo>
                <a:lnTo>
                  <a:pt x="76348" y="515487"/>
                </a:lnTo>
                <a:lnTo>
                  <a:pt x="50147" y="480760"/>
                </a:lnTo>
                <a:lnTo>
                  <a:pt x="28929" y="442493"/>
                </a:lnTo>
                <a:lnTo>
                  <a:pt x="13178" y="401167"/>
                </a:lnTo>
                <a:lnTo>
                  <a:pt x="3374" y="357263"/>
                </a:lnTo>
                <a:lnTo>
                  <a:pt x="0" y="311264"/>
                </a:lnTo>
                <a:lnTo>
                  <a:pt x="3374" y="265264"/>
                </a:lnTo>
                <a:lnTo>
                  <a:pt x="13178" y="221362"/>
                </a:lnTo>
                <a:lnTo>
                  <a:pt x="28929" y="180037"/>
                </a:lnTo>
                <a:lnTo>
                  <a:pt x="50147" y="141771"/>
                </a:lnTo>
                <a:lnTo>
                  <a:pt x="76348" y="107046"/>
                </a:lnTo>
                <a:lnTo>
                  <a:pt x="107053" y="76343"/>
                </a:lnTo>
                <a:lnTo>
                  <a:pt x="141780" y="50143"/>
                </a:lnTo>
                <a:lnTo>
                  <a:pt x="180047" y="28927"/>
                </a:lnTo>
                <a:lnTo>
                  <a:pt x="221373" y="13177"/>
                </a:lnTo>
                <a:lnTo>
                  <a:pt x="265277" y="3374"/>
                </a:lnTo>
                <a:lnTo>
                  <a:pt x="311277" y="0"/>
                </a:lnTo>
                <a:lnTo>
                  <a:pt x="357270" y="3374"/>
                </a:lnTo>
                <a:lnTo>
                  <a:pt x="401169" y="13177"/>
                </a:lnTo>
                <a:lnTo>
                  <a:pt x="442492" y="28927"/>
                </a:lnTo>
                <a:lnTo>
                  <a:pt x="480758" y="50143"/>
                </a:lnTo>
                <a:lnTo>
                  <a:pt x="515484" y="76343"/>
                </a:lnTo>
                <a:lnTo>
                  <a:pt x="546189" y="107046"/>
                </a:lnTo>
                <a:lnTo>
                  <a:pt x="572391" y="141771"/>
                </a:lnTo>
                <a:lnTo>
                  <a:pt x="593609" y="180037"/>
                </a:lnTo>
                <a:lnTo>
                  <a:pt x="609361" y="221362"/>
                </a:lnTo>
                <a:lnTo>
                  <a:pt x="619166" y="265264"/>
                </a:lnTo>
                <a:lnTo>
                  <a:pt x="622541" y="311264"/>
                </a:lnTo>
                <a:close/>
              </a:path>
            </a:pathLst>
          </a:custGeom>
          <a:ln w="62674">
            <a:solidFill>
              <a:srgbClr val="727475"/>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CEE74F9B-4B86-D145-8D3D-F05BDA663A5E}"/>
              </a:ext>
            </a:extLst>
          </p:cNvPr>
          <p:cNvSpPr/>
          <p:nvPr/>
        </p:nvSpPr>
        <p:spPr>
          <a:xfrm>
            <a:off x="1209506" y="4634601"/>
            <a:ext cx="137973" cy="181364"/>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ECFDA1A-D477-B541-9334-48EC46976A18}"/>
              </a:ext>
            </a:extLst>
          </p:cNvPr>
          <p:cNvSpPr/>
          <p:nvPr/>
        </p:nvSpPr>
        <p:spPr>
          <a:xfrm>
            <a:off x="1081401" y="5052472"/>
            <a:ext cx="335619" cy="417624"/>
          </a:xfrm>
          <a:custGeom>
            <a:avLst/>
            <a:gdLst/>
            <a:ahLst/>
            <a:cxnLst/>
            <a:rect l="l" t="t" r="r" b="b"/>
            <a:pathLst>
              <a:path w="392430" h="488314">
                <a:moveTo>
                  <a:pt x="188662" y="0"/>
                </a:moveTo>
                <a:lnTo>
                  <a:pt x="131157" y="19270"/>
                </a:lnTo>
                <a:lnTo>
                  <a:pt x="73006" y="74101"/>
                </a:lnTo>
                <a:lnTo>
                  <a:pt x="46933" y="116250"/>
                </a:lnTo>
                <a:lnTo>
                  <a:pt x="24591" y="168969"/>
                </a:lnTo>
                <a:lnTo>
                  <a:pt x="7280" y="232816"/>
                </a:lnTo>
                <a:lnTo>
                  <a:pt x="0" y="280941"/>
                </a:lnTo>
                <a:lnTo>
                  <a:pt x="3591" y="327963"/>
                </a:lnTo>
                <a:lnTo>
                  <a:pt x="16702" y="372113"/>
                </a:lnTo>
                <a:lnTo>
                  <a:pt x="37978" y="411624"/>
                </a:lnTo>
                <a:lnTo>
                  <a:pt x="66064" y="444726"/>
                </a:lnTo>
                <a:lnTo>
                  <a:pt x="99608" y="469651"/>
                </a:lnTo>
                <a:lnTo>
                  <a:pt x="137255" y="484630"/>
                </a:lnTo>
                <a:lnTo>
                  <a:pt x="177651" y="487895"/>
                </a:lnTo>
                <a:lnTo>
                  <a:pt x="214319" y="483753"/>
                </a:lnTo>
                <a:lnTo>
                  <a:pt x="236347" y="472755"/>
                </a:lnTo>
                <a:lnTo>
                  <a:pt x="252560" y="446249"/>
                </a:lnTo>
                <a:lnTo>
                  <a:pt x="271783" y="395579"/>
                </a:lnTo>
                <a:lnTo>
                  <a:pt x="279273" y="392968"/>
                </a:lnTo>
                <a:lnTo>
                  <a:pt x="297526" y="387129"/>
                </a:lnTo>
                <a:lnTo>
                  <a:pt x="320218" y="381054"/>
                </a:lnTo>
                <a:lnTo>
                  <a:pt x="341023" y="377736"/>
                </a:lnTo>
                <a:lnTo>
                  <a:pt x="370057" y="361081"/>
                </a:lnTo>
                <a:lnTo>
                  <a:pt x="384280" y="332644"/>
                </a:lnTo>
                <a:lnTo>
                  <a:pt x="384500" y="304169"/>
                </a:lnTo>
                <a:lnTo>
                  <a:pt x="371529" y="287400"/>
                </a:lnTo>
                <a:lnTo>
                  <a:pt x="386611" y="263321"/>
                </a:lnTo>
                <a:lnTo>
                  <a:pt x="391917" y="232741"/>
                </a:lnTo>
                <a:lnTo>
                  <a:pt x="387029" y="202202"/>
                </a:lnTo>
                <a:lnTo>
                  <a:pt x="371529" y="178244"/>
                </a:lnTo>
                <a:lnTo>
                  <a:pt x="380332" y="151865"/>
                </a:lnTo>
                <a:lnTo>
                  <a:pt x="377174" y="123496"/>
                </a:lnTo>
                <a:lnTo>
                  <a:pt x="363567" y="99025"/>
                </a:lnTo>
                <a:lnTo>
                  <a:pt x="341023" y="84340"/>
                </a:lnTo>
                <a:lnTo>
                  <a:pt x="344324" y="51176"/>
                </a:lnTo>
                <a:lnTo>
                  <a:pt x="325144" y="26600"/>
                </a:lnTo>
                <a:lnTo>
                  <a:pt x="289077" y="10172"/>
                </a:lnTo>
                <a:lnTo>
                  <a:pt x="241718" y="1452"/>
                </a:lnTo>
                <a:lnTo>
                  <a:pt x="188662"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BA657E0B-9CAD-BF4D-BD0E-C4BD7B0C9288}"/>
              </a:ext>
            </a:extLst>
          </p:cNvPr>
          <p:cNvSpPr/>
          <p:nvPr/>
        </p:nvSpPr>
        <p:spPr>
          <a:xfrm>
            <a:off x="1081401" y="5052472"/>
            <a:ext cx="335619" cy="417624"/>
          </a:xfrm>
          <a:custGeom>
            <a:avLst/>
            <a:gdLst/>
            <a:ahLst/>
            <a:cxnLst/>
            <a:rect l="l" t="t" r="r" b="b"/>
            <a:pathLst>
              <a:path w="392430" h="488314">
                <a:moveTo>
                  <a:pt x="177651" y="487895"/>
                </a:moveTo>
                <a:lnTo>
                  <a:pt x="137255" y="484630"/>
                </a:lnTo>
                <a:lnTo>
                  <a:pt x="99608" y="469651"/>
                </a:lnTo>
                <a:lnTo>
                  <a:pt x="66064" y="444726"/>
                </a:lnTo>
                <a:lnTo>
                  <a:pt x="37978" y="411624"/>
                </a:lnTo>
                <a:lnTo>
                  <a:pt x="16702" y="372113"/>
                </a:lnTo>
                <a:lnTo>
                  <a:pt x="3591" y="327963"/>
                </a:lnTo>
                <a:lnTo>
                  <a:pt x="0" y="280941"/>
                </a:lnTo>
                <a:lnTo>
                  <a:pt x="7280" y="232816"/>
                </a:lnTo>
                <a:lnTo>
                  <a:pt x="24591" y="168969"/>
                </a:lnTo>
                <a:lnTo>
                  <a:pt x="46933" y="116250"/>
                </a:lnTo>
                <a:lnTo>
                  <a:pt x="73006" y="74101"/>
                </a:lnTo>
                <a:lnTo>
                  <a:pt x="101513" y="41961"/>
                </a:lnTo>
                <a:lnTo>
                  <a:pt x="160639" y="5470"/>
                </a:lnTo>
                <a:lnTo>
                  <a:pt x="188662" y="0"/>
                </a:lnTo>
                <a:lnTo>
                  <a:pt x="241718" y="1452"/>
                </a:lnTo>
                <a:lnTo>
                  <a:pt x="289077" y="10172"/>
                </a:lnTo>
                <a:lnTo>
                  <a:pt x="325144" y="26600"/>
                </a:lnTo>
                <a:lnTo>
                  <a:pt x="344324" y="51176"/>
                </a:lnTo>
                <a:lnTo>
                  <a:pt x="341023" y="84340"/>
                </a:lnTo>
                <a:lnTo>
                  <a:pt x="363567" y="99025"/>
                </a:lnTo>
                <a:lnTo>
                  <a:pt x="377174" y="123496"/>
                </a:lnTo>
                <a:lnTo>
                  <a:pt x="380332" y="151865"/>
                </a:lnTo>
                <a:lnTo>
                  <a:pt x="371529" y="178244"/>
                </a:lnTo>
                <a:lnTo>
                  <a:pt x="387029" y="202202"/>
                </a:lnTo>
                <a:lnTo>
                  <a:pt x="391917" y="232741"/>
                </a:lnTo>
                <a:lnTo>
                  <a:pt x="386611" y="263321"/>
                </a:lnTo>
                <a:lnTo>
                  <a:pt x="371529" y="287400"/>
                </a:lnTo>
                <a:lnTo>
                  <a:pt x="384500" y="304169"/>
                </a:lnTo>
                <a:lnTo>
                  <a:pt x="384280" y="332644"/>
                </a:lnTo>
                <a:lnTo>
                  <a:pt x="370057" y="361081"/>
                </a:lnTo>
                <a:lnTo>
                  <a:pt x="341023" y="377736"/>
                </a:lnTo>
                <a:lnTo>
                  <a:pt x="320218" y="381054"/>
                </a:lnTo>
                <a:lnTo>
                  <a:pt x="297526" y="387129"/>
                </a:lnTo>
                <a:lnTo>
                  <a:pt x="279273" y="392968"/>
                </a:lnTo>
                <a:lnTo>
                  <a:pt x="271783" y="395579"/>
                </a:lnTo>
                <a:lnTo>
                  <a:pt x="252560" y="446249"/>
                </a:lnTo>
                <a:lnTo>
                  <a:pt x="236347" y="472755"/>
                </a:lnTo>
                <a:lnTo>
                  <a:pt x="214319" y="483753"/>
                </a:lnTo>
                <a:lnTo>
                  <a:pt x="177651" y="487895"/>
                </a:lnTo>
                <a:close/>
              </a:path>
            </a:pathLst>
          </a:custGeom>
          <a:ln w="10439">
            <a:solidFill>
              <a:srgbClr val="FCC79B"/>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0FD8E77B-60E9-7C4A-BF7C-9011C9383BA8}"/>
              </a:ext>
            </a:extLst>
          </p:cNvPr>
          <p:cNvSpPr/>
          <p:nvPr/>
        </p:nvSpPr>
        <p:spPr>
          <a:xfrm>
            <a:off x="1174000" y="5052455"/>
            <a:ext cx="236237" cy="167810"/>
          </a:xfrm>
          <a:custGeom>
            <a:avLst/>
            <a:gdLst/>
            <a:ahLst/>
            <a:cxnLst/>
            <a:rect l="l" t="t" r="r" b="b"/>
            <a:pathLst>
              <a:path w="276225" h="196214">
                <a:moveTo>
                  <a:pt x="0" y="35953"/>
                </a:moveTo>
                <a:lnTo>
                  <a:pt x="20574" y="20732"/>
                </a:lnTo>
                <a:lnTo>
                  <a:pt x="41114" y="9790"/>
                </a:lnTo>
                <a:lnTo>
                  <a:pt x="61195" y="2940"/>
                </a:lnTo>
                <a:lnTo>
                  <a:pt x="80391" y="0"/>
                </a:lnTo>
                <a:lnTo>
                  <a:pt x="142195" y="1966"/>
                </a:lnTo>
                <a:lnTo>
                  <a:pt x="190347" y="14795"/>
                </a:lnTo>
                <a:lnTo>
                  <a:pt x="221612" y="41312"/>
                </a:lnTo>
                <a:lnTo>
                  <a:pt x="232752" y="84340"/>
                </a:lnTo>
                <a:lnTo>
                  <a:pt x="255296" y="99026"/>
                </a:lnTo>
                <a:lnTo>
                  <a:pt x="268903" y="123499"/>
                </a:lnTo>
                <a:lnTo>
                  <a:pt x="272061" y="151875"/>
                </a:lnTo>
                <a:lnTo>
                  <a:pt x="263258" y="178269"/>
                </a:lnTo>
                <a:lnTo>
                  <a:pt x="268605" y="182968"/>
                </a:lnTo>
                <a:lnTo>
                  <a:pt x="272884" y="188963"/>
                </a:lnTo>
                <a:lnTo>
                  <a:pt x="276098" y="195757"/>
                </a:lnTo>
              </a:path>
            </a:pathLst>
          </a:custGeom>
          <a:ln w="20891">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6EAB1299-392D-7D45-AA78-6362A60FD5EC}"/>
              </a:ext>
            </a:extLst>
          </p:cNvPr>
          <p:cNvSpPr/>
          <p:nvPr/>
        </p:nvSpPr>
        <p:spPr>
          <a:xfrm>
            <a:off x="1210807" y="5104108"/>
            <a:ext cx="162379" cy="26611"/>
          </a:xfrm>
          <a:custGeom>
            <a:avLst/>
            <a:gdLst/>
            <a:ahLst/>
            <a:cxnLst/>
            <a:rect l="l" t="t" r="r" b="b"/>
            <a:pathLst>
              <a:path w="189865" h="31114">
                <a:moveTo>
                  <a:pt x="0" y="30803"/>
                </a:moveTo>
                <a:lnTo>
                  <a:pt x="53870" y="8236"/>
                </a:lnTo>
                <a:lnTo>
                  <a:pt x="91589" y="0"/>
                </a:lnTo>
                <a:lnTo>
                  <a:pt x="130941" y="5450"/>
                </a:lnTo>
                <a:lnTo>
                  <a:pt x="189712" y="23945"/>
                </a:lnTo>
              </a:path>
            </a:pathLst>
          </a:custGeom>
          <a:ln w="20891">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A3C20CF6-55EC-3147-9D7B-5A83F20687A1}"/>
              </a:ext>
            </a:extLst>
          </p:cNvPr>
          <p:cNvSpPr/>
          <p:nvPr/>
        </p:nvSpPr>
        <p:spPr>
          <a:xfrm>
            <a:off x="1247781" y="5188999"/>
            <a:ext cx="156405" cy="32041"/>
          </a:xfrm>
          <a:custGeom>
            <a:avLst/>
            <a:gdLst/>
            <a:ahLst/>
            <a:cxnLst/>
            <a:rect l="l" t="t" r="r" b="b"/>
            <a:pathLst>
              <a:path w="182880" h="37464">
                <a:moveTo>
                  <a:pt x="0" y="28289"/>
                </a:moveTo>
                <a:lnTo>
                  <a:pt x="70544" y="6393"/>
                </a:lnTo>
                <a:lnTo>
                  <a:pt x="113107" y="0"/>
                </a:lnTo>
                <a:lnTo>
                  <a:pt x="144834" y="9922"/>
                </a:lnTo>
                <a:lnTo>
                  <a:pt x="182867" y="36976"/>
                </a:lnTo>
              </a:path>
            </a:pathLst>
          </a:custGeom>
          <a:ln w="20891">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5139D4FA-582C-C142-B6EF-C3941FC2C746}"/>
              </a:ext>
            </a:extLst>
          </p:cNvPr>
          <p:cNvSpPr/>
          <p:nvPr/>
        </p:nvSpPr>
        <p:spPr>
          <a:xfrm>
            <a:off x="1277590" y="5288722"/>
            <a:ext cx="112416" cy="13577"/>
          </a:xfrm>
          <a:custGeom>
            <a:avLst/>
            <a:gdLst/>
            <a:ahLst/>
            <a:cxnLst/>
            <a:rect l="l" t="t" r="r" b="b"/>
            <a:pathLst>
              <a:path w="131444" h="15875">
                <a:moveTo>
                  <a:pt x="0" y="15859"/>
                </a:moveTo>
                <a:lnTo>
                  <a:pt x="38622" y="3964"/>
                </a:lnTo>
                <a:lnTo>
                  <a:pt x="65184" y="0"/>
                </a:lnTo>
                <a:lnTo>
                  <a:pt x="92006" y="3964"/>
                </a:lnTo>
                <a:lnTo>
                  <a:pt x="131406" y="15859"/>
                </a:lnTo>
              </a:path>
            </a:pathLst>
          </a:custGeom>
          <a:ln w="20891">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4EEEBD48-307C-C348-99BA-E7FF8B214AE3}"/>
              </a:ext>
            </a:extLst>
          </p:cNvPr>
          <p:cNvSpPr/>
          <p:nvPr/>
        </p:nvSpPr>
        <p:spPr>
          <a:xfrm>
            <a:off x="1052035" y="4522622"/>
            <a:ext cx="174070" cy="142738"/>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4DBFC0F1-58D4-AB4B-AFC3-BDD06FDEFE07}"/>
              </a:ext>
            </a:extLst>
          </p:cNvPr>
          <p:cNvSpPr txBox="1"/>
          <p:nvPr/>
        </p:nvSpPr>
        <p:spPr>
          <a:xfrm>
            <a:off x="439408" y="1541201"/>
            <a:ext cx="8208556" cy="1185551"/>
          </a:xfrm>
          <a:prstGeom prst="rect">
            <a:avLst/>
          </a:prstGeom>
        </p:spPr>
        <p:txBody>
          <a:bodyPr vert="horz" wrap="square" lIns="0" tIns="5431" rIns="0" bIns="0" rtlCol="0">
            <a:spAutoFit/>
          </a:bodyPr>
          <a:lstStyle/>
          <a:p>
            <a:pPr marL="91233" marR="27153" defTabSz="781995">
              <a:lnSpc>
                <a:spcPct val="111100"/>
              </a:lnSpc>
              <a:spcBef>
                <a:spcPts val="43"/>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採用内定の法的な性格については、採用内定通知が労働契約締結についての承諾の意思表示と見られる場合には、</a:t>
            </a:r>
            <a:r>
              <a:rPr kumimoji="1" sz="3143" b="1" baseline="1133" dirty="0">
                <a:solidFill>
                  <a:srgbClr val="00AEEF"/>
                </a:solidFill>
                <a:latin typeface="HGMaruGothicMPRO" panose="020F0600000000000000" pitchFamily="34" charset="-128"/>
                <a:ea typeface="HGMaruGothicMPRO" panose="020F0600000000000000" pitchFamily="34" charset="-128"/>
                <a:cs typeface="ShinMGoPro-DeBold"/>
              </a:rPr>
              <a:t>「始期付解約権留保付労働契約」</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が成立した</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91233" defTabSz="781995">
              <a:spcBef>
                <a:spcPts val="43"/>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とする考え方が過去の裁判により確立しています。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706"/>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「大日本印刷事件―最二小判昭54・7・20民集33巻5号582頁」</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0" name="グループ化 19">
            <a:extLst>
              <a:ext uri="{FF2B5EF4-FFF2-40B4-BE49-F238E27FC236}">
                <a16:creationId xmlns:a16="http://schemas.microsoft.com/office/drawing/2014/main" id="{3EDAB595-5F6D-BE4D-B181-CCB900DC8C26}"/>
              </a:ext>
            </a:extLst>
          </p:cNvPr>
          <p:cNvGrpSpPr/>
          <p:nvPr/>
        </p:nvGrpSpPr>
        <p:grpSpPr>
          <a:xfrm>
            <a:off x="1958904" y="2998112"/>
            <a:ext cx="3232916" cy="1023875"/>
            <a:chOff x="2290489" y="3276012"/>
            <a:chExt cx="3780154" cy="1197187"/>
          </a:xfrm>
        </p:grpSpPr>
        <p:sp>
          <p:nvSpPr>
            <p:cNvPr id="16" name="object 16">
              <a:extLst>
                <a:ext uri="{FF2B5EF4-FFF2-40B4-BE49-F238E27FC236}">
                  <a16:creationId xmlns:a16="http://schemas.microsoft.com/office/drawing/2014/main" id="{DE68548F-B5B7-7945-BCE5-F5C6FB983670}"/>
                </a:ext>
              </a:extLst>
            </p:cNvPr>
            <p:cNvSpPr/>
            <p:nvPr/>
          </p:nvSpPr>
          <p:spPr>
            <a:xfrm>
              <a:off x="2290489" y="3276012"/>
              <a:ext cx="3780154" cy="748665"/>
            </a:xfrm>
            <a:custGeom>
              <a:avLst/>
              <a:gdLst/>
              <a:ahLst/>
              <a:cxnLst/>
              <a:rect l="l" t="t" r="r" b="b"/>
              <a:pathLst>
                <a:path w="3780154" h="748664">
                  <a:moveTo>
                    <a:pt x="3591001" y="0"/>
                  </a:moveTo>
                  <a:lnTo>
                    <a:pt x="189001" y="0"/>
                  </a:lnTo>
                  <a:lnTo>
                    <a:pt x="79734" y="2953"/>
                  </a:lnTo>
                  <a:lnTo>
                    <a:pt x="23625" y="23625"/>
                  </a:lnTo>
                  <a:lnTo>
                    <a:pt x="2953" y="79734"/>
                  </a:lnTo>
                  <a:lnTo>
                    <a:pt x="0" y="189001"/>
                  </a:lnTo>
                  <a:lnTo>
                    <a:pt x="0" y="559117"/>
                  </a:lnTo>
                  <a:lnTo>
                    <a:pt x="2953" y="668391"/>
                  </a:lnTo>
                  <a:lnTo>
                    <a:pt x="23625" y="724504"/>
                  </a:lnTo>
                  <a:lnTo>
                    <a:pt x="79734" y="745178"/>
                  </a:lnTo>
                  <a:lnTo>
                    <a:pt x="189001" y="748131"/>
                  </a:lnTo>
                  <a:lnTo>
                    <a:pt x="3591001" y="748131"/>
                  </a:lnTo>
                  <a:lnTo>
                    <a:pt x="3700267" y="745178"/>
                  </a:lnTo>
                  <a:lnTo>
                    <a:pt x="3756377" y="724504"/>
                  </a:lnTo>
                  <a:lnTo>
                    <a:pt x="3777049" y="668391"/>
                  </a:lnTo>
                  <a:lnTo>
                    <a:pt x="3780002" y="559117"/>
                  </a:lnTo>
                  <a:lnTo>
                    <a:pt x="3780002" y="189001"/>
                  </a:lnTo>
                  <a:lnTo>
                    <a:pt x="3777049" y="79734"/>
                  </a:lnTo>
                  <a:lnTo>
                    <a:pt x="3756377" y="23625"/>
                  </a:lnTo>
                  <a:lnTo>
                    <a:pt x="3700267" y="2953"/>
                  </a:lnTo>
                  <a:lnTo>
                    <a:pt x="3591001"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ECABB972-836B-4349-82A6-BE00B9385C4F}"/>
                </a:ext>
              </a:extLst>
            </p:cNvPr>
            <p:cNvSpPr/>
            <p:nvPr/>
          </p:nvSpPr>
          <p:spPr>
            <a:xfrm>
              <a:off x="2518871" y="3920114"/>
              <a:ext cx="732790" cy="553085"/>
            </a:xfrm>
            <a:custGeom>
              <a:avLst/>
              <a:gdLst/>
              <a:ahLst/>
              <a:cxnLst/>
              <a:rect l="l" t="t" r="r" b="b"/>
              <a:pathLst>
                <a:path w="732789" h="553085">
                  <a:moveTo>
                    <a:pt x="732370" y="0"/>
                  </a:moveTo>
                  <a:lnTo>
                    <a:pt x="338620" y="1650"/>
                  </a:lnTo>
                  <a:lnTo>
                    <a:pt x="0" y="552894"/>
                  </a:lnTo>
                  <a:lnTo>
                    <a:pt x="732370"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9" name="object 17">
            <a:extLst>
              <a:ext uri="{FF2B5EF4-FFF2-40B4-BE49-F238E27FC236}">
                <a16:creationId xmlns:a16="http://schemas.microsoft.com/office/drawing/2014/main" id="{AF74C856-E0CF-F643-9812-0BEF3C82C13D}"/>
              </a:ext>
            </a:extLst>
          </p:cNvPr>
          <p:cNvSpPr txBox="1"/>
          <p:nvPr/>
        </p:nvSpPr>
        <p:spPr>
          <a:xfrm>
            <a:off x="439407" y="3897244"/>
            <a:ext cx="8383267" cy="2151136"/>
          </a:xfrm>
          <a:prstGeom prst="rect">
            <a:avLst/>
          </a:prstGeom>
        </p:spPr>
        <p:txBody>
          <a:bodyPr vert="horz" wrap="square" lIns="0" tIns="5431" rIns="0" bIns="0" rtlCol="0">
            <a:spAutoFit/>
          </a:bodyPr>
          <a:lstStyle/>
          <a:p>
            <a:pPr marL="2246606" defTabSz="781995">
              <a:lnSpc>
                <a:spcPts val="2566"/>
              </a:lnSpc>
            </a:pPr>
            <a:r>
              <a:rPr kumimoji="1" sz="3143" b="1" baseline="-4535" dirty="0">
                <a:solidFill>
                  <a:srgbClr val="00AEEF"/>
                </a:solidFill>
                <a:latin typeface="HGMaruGothicMPRO" panose="020F0600000000000000" pitchFamily="34" charset="-128"/>
                <a:ea typeface="HGMaruGothicMPRO" panose="020F0600000000000000" pitchFamily="34" charset="-128"/>
                <a:cs typeface="ShinMGoPro-DeBold"/>
              </a:rPr>
              <a:t>始期付→</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労働契約が成立しているといっても、実際に仕事</a:t>
            </a:r>
            <a:br>
              <a:rPr kumimoji="1" lang="en-US" sz="1668" dirty="0">
                <a:solidFill>
                  <a:prstClr val="black"/>
                </a:solidFill>
                <a:latin typeface="HGMaruGothicMPRO" panose="020F0600000000000000" pitchFamily="34" charset="-128"/>
                <a:ea typeface="HGMaruGothicMPRO" panose="020F0600000000000000" pitchFamily="34" charset="-128"/>
                <a:cs typeface="A-OTF Shin Maru Go Pro"/>
              </a:rPr>
            </a:b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をするのは卒業後の4月からなので「始期」がついてるのです。</a:t>
            </a:r>
            <a:endParaRPr kumimoji="1" sz="2480" dirty="0">
              <a:solidFill>
                <a:prstClr val="black"/>
              </a:solidFill>
              <a:latin typeface="HGMaruGothicMPRO" panose="020F0600000000000000" pitchFamily="34" charset="-128"/>
              <a:ea typeface="HGMaruGothicMPRO" panose="020F0600000000000000" pitchFamily="34" charset="-128"/>
              <a:cs typeface="Times New Roman"/>
            </a:endParaRPr>
          </a:p>
          <a:p>
            <a:pPr marL="2246606" defTabSz="781995">
              <a:lnSpc>
                <a:spcPts val="2566"/>
              </a:lnSpc>
              <a:spcBef>
                <a:spcPts val="1539"/>
              </a:spcBef>
            </a:pPr>
            <a:r>
              <a:rPr kumimoji="1" sz="3143" b="1" baseline="-4535" dirty="0">
                <a:solidFill>
                  <a:srgbClr val="00AEEF"/>
                </a:solidFill>
                <a:latin typeface="HGMaruGothicMPRO" panose="020F0600000000000000" pitchFamily="34" charset="-128"/>
                <a:ea typeface="HGMaruGothicMPRO" panose="020F0600000000000000" pitchFamily="34" charset="-128"/>
                <a:cs typeface="ShinMGoPro-DeBold"/>
              </a:rPr>
              <a:t>解約権留保付→</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学校を卒業できなかった場合、やむを得</a:t>
            </a:r>
            <a:br>
              <a:rPr kumimoji="1" lang="en-US" sz="1668" dirty="0">
                <a:solidFill>
                  <a:prstClr val="black"/>
                </a:solidFill>
                <a:latin typeface="HGMaruGothicMPRO" panose="020F0600000000000000" pitchFamily="34" charset="-128"/>
                <a:ea typeface="HGMaruGothicMPRO" panose="020F0600000000000000" pitchFamily="34" charset="-128"/>
                <a:cs typeface="A-OTF Shin Maru Go Pro"/>
              </a:rPr>
            </a:b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ない場合等には内定を取り消すことがある旨内定通知で示さ</a:t>
            </a:r>
            <a:br>
              <a:rPr kumimoji="1" lang="en-US" sz="1668" dirty="0">
                <a:solidFill>
                  <a:prstClr val="black"/>
                </a:solidFill>
                <a:latin typeface="HGMaruGothicMPRO" panose="020F0600000000000000" pitchFamily="34" charset="-128"/>
                <a:ea typeface="HGMaruGothicMPRO" panose="020F0600000000000000" pitchFamily="34" charset="-128"/>
                <a:cs typeface="A-OTF Shin Maru Go Pro"/>
              </a:rPr>
            </a:b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れることが多いですが、このように内定を取り消す権利を留</a:t>
            </a:r>
            <a:br>
              <a:rPr kumimoji="1" lang="en-US" sz="1668" dirty="0">
                <a:solidFill>
                  <a:srgbClr val="231F20"/>
                </a:solidFill>
                <a:latin typeface="HGMaruGothicMPRO" panose="020F0600000000000000" pitchFamily="34" charset="-128"/>
                <a:ea typeface="HGMaruGothicMPRO" panose="020F0600000000000000" pitchFamily="34" charset="-128"/>
                <a:cs typeface="A-OTF Shin Maru Go Pro"/>
              </a:rPr>
            </a:b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保しているので「解約権留保付」というのです。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1" name="object 17">
            <a:extLst>
              <a:ext uri="{FF2B5EF4-FFF2-40B4-BE49-F238E27FC236}">
                <a16:creationId xmlns:a16="http://schemas.microsoft.com/office/drawing/2014/main" id="{1670D945-F4B0-C046-83B0-AD7F8D88C0EF}"/>
              </a:ext>
            </a:extLst>
          </p:cNvPr>
          <p:cNvSpPr txBox="1"/>
          <p:nvPr/>
        </p:nvSpPr>
        <p:spPr>
          <a:xfrm>
            <a:off x="1958904" y="3180226"/>
            <a:ext cx="6689059" cy="255296"/>
          </a:xfrm>
          <a:prstGeom prst="rect">
            <a:avLst/>
          </a:prstGeom>
        </p:spPr>
        <p:txBody>
          <a:bodyPr vert="horz" wrap="square" lIns="0" tIns="5431" rIns="0" bIns="0" rtlCol="0">
            <a:spAutoFit/>
          </a:bodyPr>
          <a:lstStyle/>
          <a:p>
            <a:pPr marL="91233" marR="27153" defTabSz="781995">
              <a:lnSpc>
                <a:spcPct val="111100"/>
              </a:lnSpc>
              <a:spcBef>
                <a:spcPts val="43"/>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668" b="1" dirty="0">
                <a:solidFill>
                  <a:srgbClr val="00AEEF"/>
                </a:solidFill>
                <a:latin typeface="HGMaruGothicMPRO" panose="020F0600000000000000" pitchFamily="34" charset="-128"/>
                <a:ea typeface="HGMaruGothicMPRO" panose="020F0600000000000000" pitchFamily="34" charset="-128"/>
                <a:cs typeface="ShinMGoPro-DeBold"/>
              </a:rPr>
              <a:t>言葉の意味をみてみよう！</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4"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30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5" name="テキスト ボックス 24"/>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797569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8">
            <a:extLst>
              <a:ext uri="{FF2B5EF4-FFF2-40B4-BE49-F238E27FC236}">
                <a16:creationId xmlns:a16="http://schemas.microsoft.com/office/drawing/2014/main" id="{4F5EE805-91F1-8C46-BF4D-0B98A94FC247}"/>
              </a:ext>
            </a:extLst>
          </p:cNvPr>
          <p:cNvSpPr/>
          <p:nvPr/>
        </p:nvSpPr>
        <p:spPr>
          <a:xfrm>
            <a:off x="531088" y="2462007"/>
            <a:ext cx="8082020" cy="964499"/>
          </a:xfrm>
          <a:prstGeom prst="roundRect">
            <a:avLst>
              <a:gd name="adj" fmla="val 12116"/>
            </a:avLst>
          </a:prstGeom>
          <a:solidFill>
            <a:srgbClr val="FFFCDB"/>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CAF6A8F4-C452-E94F-AD64-C07F63C1A15B}"/>
              </a:ext>
            </a:extLst>
          </p:cNvPr>
          <p:cNvSpPr/>
          <p:nvPr/>
        </p:nvSpPr>
        <p:spPr>
          <a:xfrm>
            <a:off x="531093" y="4787717"/>
            <a:ext cx="6452255" cy="1598265"/>
          </a:xfrm>
          <a:custGeom>
            <a:avLst/>
            <a:gdLst/>
            <a:ahLst/>
            <a:cxnLst/>
            <a:rect l="l" t="t" r="r" b="b"/>
            <a:pathLst>
              <a:path w="7544434" h="1868804">
                <a:moveTo>
                  <a:pt x="0" y="1868589"/>
                </a:moveTo>
                <a:lnTo>
                  <a:pt x="7544244" y="1868589"/>
                </a:lnTo>
                <a:lnTo>
                  <a:pt x="7544244" y="0"/>
                </a:lnTo>
                <a:lnTo>
                  <a:pt x="0" y="0"/>
                </a:lnTo>
                <a:lnTo>
                  <a:pt x="0" y="1868589"/>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099D31C-43DE-C64E-86C0-080EC248E29F}"/>
              </a:ext>
            </a:extLst>
          </p:cNvPr>
          <p:cNvSpPr/>
          <p:nvPr/>
        </p:nvSpPr>
        <p:spPr>
          <a:xfrm>
            <a:off x="261692" y="73515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3847A709-EDDE-3947-972F-66075C07AEAD}"/>
              </a:ext>
            </a:extLst>
          </p:cNvPr>
          <p:cNvSpPr txBox="1">
            <a:spLocks/>
          </p:cNvSpPr>
          <p:nvPr/>
        </p:nvSpPr>
        <p:spPr>
          <a:xfrm>
            <a:off x="501531" y="822898"/>
            <a:ext cx="369297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内定　</a:t>
            </a:r>
            <a:r>
              <a:rPr lang="ja-JP" altLang="en-US" sz="1454" b="1" dirty="0">
                <a:solidFill>
                  <a:srgbClr val="FFFFFF"/>
                </a:solidFill>
                <a:latin typeface="HGMaruGothicMPRO" panose="020F0600000000000000" pitchFamily="34" charset="-128"/>
                <a:ea typeface="HGMaruGothicMPRO" panose="020F0600000000000000" pitchFamily="34" charset="-128"/>
              </a:rPr>
              <a:t>～内定取消トラブル～</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CE566014-3479-CB42-9D4D-31498DFF6C9E}"/>
              </a:ext>
            </a:extLst>
          </p:cNvPr>
          <p:cNvSpPr/>
          <p:nvPr/>
        </p:nvSpPr>
        <p:spPr>
          <a:xfrm>
            <a:off x="531089" y="3536900"/>
            <a:ext cx="8083656" cy="280383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6B4B6E03-6AA0-B243-AB37-03B7191AC130}"/>
              </a:ext>
            </a:extLst>
          </p:cNvPr>
          <p:cNvSpPr txBox="1"/>
          <p:nvPr/>
        </p:nvSpPr>
        <p:spPr>
          <a:xfrm>
            <a:off x="520227" y="1400419"/>
            <a:ext cx="8210026" cy="865589"/>
          </a:xfrm>
          <a:prstGeom prst="rect">
            <a:avLst/>
          </a:prstGeom>
        </p:spPr>
        <p:txBody>
          <a:bodyPr vert="horz" wrap="square" lIns="0" tIns="10318" rIns="0" bIns="0" rtlCol="0">
            <a:spAutoFit/>
          </a:bodyPr>
          <a:lstStyle/>
          <a:p>
            <a:pPr marL="10861" marR="15749" defTabSz="781995">
              <a:lnSpc>
                <a:spcPct val="1229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採用内定により、労働契約がすでに成立していると認められる場合、社会通念上相当な理由がなければ契約の解約＝解雇は無効</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となることがありま</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81"/>
              </a:spcBef>
            </a:pPr>
            <a:r>
              <a:rPr kumimoji="1" sz="1582" dirty="0">
                <a:solidFill>
                  <a:srgbClr val="00AEEF"/>
                </a:solidFill>
                <a:latin typeface="HGMaruGothicMPRO" panose="020F0600000000000000" pitchFamily="34" charset="-128"/>
                <a:ea typeface="HGMaruGothicMPRO" panose="020F0600000000000000" pitchFamily="34" charset="-128"/>
                <a:cs typeface="A-OTF Shin Maru Go Pro"/>
              </a:rPr>
              <a:t>→内定取消は、会社の業績悪化を理由とするものであっても、</a:t>
            </a:r>
            <a:r>
              <a:rPr kumimoji="1" lang="ja-JP" altLang="en-US" sz="1582" dirty="0">
                <a:solidFill>
                  <a:srgbClr val="00AEEF"/>
                </a:solidFill>
                <a:latin typeface="HGMaruGothicMPRO" panose="020F0600000000000000" pitchFamily="34" charset="-128"/>
                <a:ea typeface="HGMaruGothicMPRO" panose="020F0600000000000000" pitchFamily="34" charset="-128"/>
                <a:cs typeface="A-OTF Shin Maru Go Pro"/>
              </a:rPr>
              <a:t>無効となることがあります。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6E7104FB-D19D-FE47-9A36-2BE1941C5D34}"/>
              </a:ext>
            </a:extLst>
          </p:cNvPr>
          <p:cNvSpPr/>
          <p:nvPr/>
        </p:nvSpPr>
        <p:spPr>
          <a:xfrm>
            <a:off x="531093" y="4513475"/>
            <a:ext cx="6453885" cy="274252"/>
          </a:xfrm>
          <a:custGeom>
            <a:avLst/>
            <a:gdLst/>
            <a:ahLst/>
            <a:cxnLst/>
            <a:rect l="l" t="t" r="r" b="b"/>
            <a:pathLst>
              <a:path w="7546340" h="320675">
                <a:moveTo>
                  <a:pt x="0" y="320662"/>
                </a:moveTo>
                <a:lnTo>
                  <a:pt x="7546149" y="320662"/>
                </a:lnTo>
                <a:lnTo>
                  <a:pt x="7546149" y="0"/>
                </a:lnTo>
                <a:lnTo>
                  <a:pt x="0" y="0"/>
                </a:lnTo>
                <a:lnTo>
                  <a:pt x="0" y="320662"/>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aphicFrame>
        <p:nvGraphicFramePr>
          <p:cNvPr id="12" name="object 12">
            <a:extLst>
              <a:ext uri="{FF2B5EF4-FFF2-40B4-BE49-F238E27FC236}">
                <a16:creationId xmlns:a16="http://schemas.microsoft.com/office/drawing/2014/main" id="{91D6B0D3-5BD8-E04F-9EF0-57850AF2D2F0}"/>
              </a:ext>
            </a:extLst>
          </p:cNvPr>
          <p:cNvGraphicFramePr>
            <a:graphicFrameLocks noGrp="1"/>
          </p:cNvGraphicFramePr>
          <p:nvPr/>
        </p:nvGraphicFramePr>
        <p:xfrm>
          <a:off x="524359" y="4506741"/>
          <a:ext cx="6452255" cy="1870888"/>
        </p:xfrm>
        <a:graphic>
          <a:graphicData uri="http://schemas.openxmlformats.org/drawingml/2006/table">
            <a:tbl>
              <a:tblPr firstRow="1" bandRow="1">
                <a:tableStyleId>{2D5ABB26-0587-4C30-8999-92F81FD0307C}</a:tableStyleId>
              </a:tblPr>
              <a:tblGrid>
                <a:gridCol w="6452255">
                  <a:extLst>
                    <a:ext uri="{9D8B030D-6E8A-4147-A177-3AD203B41FA5}">
                      <a16:colId xmlns:a16="http://schemas.microsoft.com/office/drawing/2014/main" val="20000"/>
                    </a:ext>
                  </a:extLst>
                </a:gridCol>
              </a:tblGrid>
              <a:tr h="276424">
                <a:tc>
                  <a:txBody>
                    <a:bodyPr/>
                    <a:lstStyle/>
                    <a:p>
                      <a:pPr marL="2310765">
                        <a:lnSpc>
                          <a:spcPct val="100000"/>
                        </a:lnSpc>
                        <a:spcBef>
                          <a:spcPts val="41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内定取消になる可能性があるケース</a:t>
                      </a:r>
                      <a:endParaRPr sz="1200" spc="0" dirty="0">
                        <a:latin typeface="HGMaruGothicMPRO" panose="020F0600000000000000" pitchFamily="34" charset="-128"/>
                        <a:ea typeface="HGMaruGothicMPRO" panose="020F0600000000000000" pitchFamily="34" charset="-128"/>
                        <a:cs typeface="ShinMGoPro-Medium"/>
                      </a:endParaRPr>
                    </a:p>
                  </a:txBody>
                  <a:tcPr marL="0" marR="0" marT="45075"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280769">
                <a:tc>
                  <a:txBody>
                    <a:bodyPr/>
                    <a:lstStyle/>
                    <a:p>
                      <a:pPr marL="205104">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学校を卒業できなかった場合</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80769">
                <a:tc>
                  <a:txBody>
                    <a:bodyPr/>
                    <a:lstStyle/>
                    <a:p>
                      <a:pPr marL="205104">
                        <a:lnSpc>
                          <a:spcPct val="100000"/>
                        </a:lnSpc>
                        <a:spcBef>
                          <a:spcPts val="439"/>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経歴や学歴の重要な部分に重大な嘘があった場合</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7790" marB="0">
                    <a:lnL w="190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80769">
                <a:tc>
                  <a:txBody>
                    <a:bodyPr/>
                    <a:lstStyle/>
                    <a:p>
                      <a:pPr marL="205104">
                        <a:lnSpc>
                          <a:spcPct val="100000"/>
                        </a:lnSpc>
                        <a:spcBef>
                          <a:spcPts val="43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病気やケガにより正常な勤務ができなくなった場合</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6704" marB="0">
                    <a:lnL w="190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80769">
                <a:tc>
                  <a:txBody>
                    <a:bodyPr/>
                    <a:lstStyle/>
                    <a:p>
                      <a:pPr marL="205104">
                        <a:lnSpc>
                          <a:spcPct val="100000"/>
                        </a:lnSpc>
                        <a:spcBef>
                          <a:spcPts val="42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必要な免許や資格が取れなかった場合</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5618" marB="0">
                    <a:lnL w="190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471388">
                <a:tc>
                  <a:txBody>
                    <a:bodyPr/>
                    <a:lstStyle/>
                    <a:p>
                      <a:pPr marL="393065" marR="227965" indent="-188595">
                        <a:lnSpc>
                          <a:spcPct val="100000"/>
                        </a:lnSpc>
                        <a:spcBef>
                          <a:spcPts val="41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会社の経営状況等、内定取消を行うための客観的に合理的な理由があり、社会通念上相当と認められる場合</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5075" marB="0">
                    <a:lnL w="190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tcPr>
                </a:tc>
                <a:extLst>
                  <a:ext uri="{0D108BD9-81ED-4DB2-BD59-A6C34878D82A}">
                    <a16:rowId xmlns:a16="http://schemas.microsoft.com/office/drawing/2014/main" val="10005"/>
                  </a:ext>
                </a:extLst>
              </a:tr>
            </a:tbl>
          </a:graphicData>
        </a:graphic>
      </p:graphicFrame>
      <p:sp>
        <p:nvSpPr>
          <p:cNvPr id="13" name="object 10">
            <a:extLst>
              <a:ext uri="{FF2B5EF4-FFF2-40B4-BE49-F238E27FC236}">
                <a16:creationId xmlns:a16="http://schemas.microsoft.com/office/drawing/2014/main" id="{FDE4E679-F0B6-4941-8D6B-CD915C58468D}"/>
              </a:ext>
            </a:extLst>
          </p:cNvPr>
          <p:cNvSpPr txBox="1"/>
          <p:nvPr/>
        </p:nvSpPr>
        <p:spPr>
          <a:xfrm>
            <a:off x="520227" y="3633423"/>
            <a:ext cx="8122207" cy="496449"/>
          </a:xfrm>
          <a:prstGeom prst="rect">
            <a:avLst/>
          </a:prstGeom>
        </p:spPr>
        <p:txBody>
          <a:bodyPr vert="horz" wrap="square" lIns="0" tIns="10318" rIns="0" bIns="0" rtlCol="0">
            <a:spAutoFit/>
          </a:bodyPr>
          <a:lstStyle/>
          <a:p>
            <a:pPr marL="269897" defTabSz="781995"/>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しかし、注意してください！</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269"/>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以下のような理由がある場合には内定取消が正当と判断されることもあります。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10">
            <a:extLst>
              <a:ext uri="{FF2B5EF4-FFF2-40B4-BE49-F238E27FC236}">
                <a16:creationId xmlns:a16="http://schemas.microsoft.com/office/drawing/2014/main" id="{B50AF146-FB45-0642-993E-CE8623BA8E0E}"/>
              </a:ext>
            </a:extLst>
          </p:cNvPr>
          <p:cNvSpPr txBox="1"/>
          <p:nvPr/>
        </p:nvSpPr>
        <p:spPr>
          <a:xfrm>
            <a:off x="520227" y="2580567"/>
            <a:ext cx="8122207" cy="719908"/>
          </a:xfrm>
          <a:prstGeom prst="rect">
            <a:avLst/>
          </a:prstGeom>
        </p:spPr>
        <p:txBody>
          <a:bodyPr vert="horz" wrap="square" lIns="0" tIns="10318" rIns="0" bIns="0" rtlCol="0">
            <a:spAutoFit/>
          </a:bodyPr>
          <a:lstStyle/>
          <a:p>
            <a:pPr marL="280215" defTabSz="781995">
              <a:spcBef>
                <a:spcPts val="4"/>
              </a:spcBef>
            </a:pP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内定取消を告げられたら</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marR="209618" defTabSz="781995">
              <a:lnSpc>
                <a:spcPct val="115500"/>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お近くの総合労働相談コーナー</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都道府県労働局雇用環境・均等部や雇用環境・均等室、労働基準監督署に設置</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やハローワークにご相談ください。</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31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テキスト ボックス 1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2303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BF14B112-3346-364E-A93F-B1D7E3624091}"/>
              </a:ext>
            </a:extLst>
          </p:cNvPr>
          <p:cNvSpPr/>
          <p:nvPr/>
        </p:nvSpPr>
        <p:spPr>
          <a:xfrm>
            <a:off x="25212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5">
            <a:extLst>
              <a:ext uri="{FF2B5EF4-FFF2-40B4-BE49-F238E27FC236}">
                <a16:creationId xmlns:a16="http://schemas.microsoft.com/office/drawing/2014/main" id="{F0930E90-EF57-DE4F-8E36-37B47CA6A601}"/>
              </a:ext>
            </a:extLst>
          </p:cNvPr>
          <p:cNvSpPr txBox="1">
            <a:spLocks/>
          </p:cNvSpPr>
          <p:nvPr/>
        </p:nvSpPr>
        <p:spPr>
          <a:xfrm>
            <a:off x="491962" y="822898"/>
            <a:ext cx="685197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内定と内々定の違い</a:t>
            </a:r>
            <a:endParaRPr lang="ja-JP" altLang="en-US" sz="1454" b="1" dirty="0">
              <a:solidFill>
                <a:prstClr val="white"/>
              </a:solidFill>
              <a:latin typeface="HGMaruGothicMPRO" panose="020F0600000000000000" pitchFamily="34" charset="-128"/>
              <a:ea typeface="HGMaruGothicMPRO" panose="020F0600000000000000" pitchFamily="34" charset="-128"/>
            </a:endParaRPr>
          </a:p>
        </p:txBody>
      </p:sp>
      <p:sp>
        <p:nvSpPr>
          <p:cNvPr id="5" name="object 15">
            <a:extLst>
              <a:ext uri="{FF2B5EF4-FFF2-40B4-BE49-F238E27FC236}">
                <a16:creationId xmlns:a16="http://schemas.microsoft.com/office/drawing/2014/main" id="{4AEBB9E1-447A-7E48-823F-3078D2DD93FC}"/>
              </a:ext>
            </a:extLst>
          </p:cNvPr>
          <p:cNvSpPr txBox="1">
            <a:spLocks/>
          </p:cNvSpPr>
          <p:nvPr/>
        </p:nvSpPr>
        <p:spPr>
          <a:xfrm>
            <a:off x="503630" y="2322489"/>
            <a:ext cx="8049778" cy="3243128"/>
          </a:xfrm>
          <a:prstGeom prst="rect">
            <a:avLst/>
          </a:prstGeom>
        </p:spPr>
        <p:txBody>
          <a:bodyPr vert="horz" wrap="square" lIns="0" tIns="9775"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15498" indent="-215498" defTabSz="861993">
              <a:spcBef>
                <a:spcPts val="942"/>
              </a:spcBef>
              <a:buNone/>
            </a:pP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   内々定の段階では、一般的には学生は引き続き就職活動を続けており、企業側としても当該学生が実際に就職するということに確信が持てないことが多いでしょう。このような場合、お互いの「意思表示の合致」がないために労働契約は成立しておらず、したがって内々定の取消は原則として自由ということになります。</a:t>
            </a:r>
            <a:endParaRPr lang="ja-JP" altLang="en-US"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215498" indent="-215498" defTabSz="861993">
              <a:spcBef>
                <a:spcPts val="942"/>
              </a:spcBef>
              <a:buNone/>
            </a:pP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・ただし、</a:t>
            </a:r>
          </a:p>
          <a:p>
            <a:pPr marL="382852" indent="-382852" defTabSz="861993">
              <a:spcBef>
                <a:spcPts val="942"/>
              </a:spcBef>
              <a:buNone/>
            </a:pP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  </a:t>
            </a:r>
            <a:r>
              <a:rPr lang="en-US" altLang="ja-JP" sz="1539" dirty="0">
                <a:solidFill>
                  <a:prstClr val="black"/>
                </a:solidFill>
                <a:latin typeface="HGMaruGothicMPRO" panose="020F0600000000000000" pitchFamily="34" charset="-128"/>
                <a:ea typeface="HGMaruGothicMPRO" panose="020F0600000000000000" pitchFamily="34" charset="-128"/>
                <a:cs typeface="A-OTF Shin Maru Go Pro"/>
              </a:rPr>
              <a:t>(1)  </a:t>
            </a: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内定や内々定の性質は個々の状況により異なりますので、たとえ正式な内定が出る以   前でも、お互いの意思表示の合致があったと認められる事情があれば、労働契約が成立したといえる場合もあります</a:t>
            </a:r>
            <a:r>
              <a:rPr lang="en-US" altLang="ja-JP" sz="1539"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学生が内々定により就職活動を終え、内々定を出した企業もそれを知っている場合など</a:t>
            </a:r>
            <a:r>
              <a:rPr lang="en-US" altLang="ja-JP" sz="1539"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a:t>
            </a:r>
            <a:endParaRPr lang="en-US" altLang="ja-JP" sz="1539" dirty="0">
              <a:solidFill>
                <a:prstClr val="black"/>
              </a:solidFill>
              <a:latin typeface="HGMaruGothicMPRO" panose="020F0600000000000000" pitchFamily="34" charset="-128"/>
              <a:ea typeface="HGMaruGothicMPRO" panose="020F0600000000000000" pitchFamily="34" charset="-128"/>
              <a:cs typeface="A-OTF Shin Maru Go Pro"/>
            </a:endParaRPr>
          </a:p>
          <a:p>
            <a:pPr marL="382852" indent="-382852" defTabSz="861993">
              <a:spcBef>
                <a:spcPts val="942"/>
              </a:spcBef>
              <a:buNone/>
              <a:tabLst>
                <a:tab pos="382852" algn="l"/>
              </a:tabLst>
            </a:pPr>
            <a:r>
              <a:rPr lang="en-US" altLang="ja-JP" sz="1539" dirty="0">
                <a:solidFill>
                  <a:prstClr val="black"/>
                </a:solidFill>
                <a:latin typeface="HGMaruGothicMPRO" panose="020F0600000000000000" pitchFamily="34" charset="-128"/>
                <a:ea typeface="HGMaruGothicMPRO" panose="020F0600000000000000" pitchFamily="34" charset="-128"/>
                <a:cs typeface="A-OTF Shin Maru Go Pro"/>
              </a:rPr>
              <a:t>  (2)  </a:t>
            </a: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内々定の段階で労働契約が成立したとはいえない場合にも、内々定の取消しの態様に よっては、信義則違反として企業の損害賠償責任が認められることがあります。</a:t>
            </a:r>
          </a:p>
          <a:p>
            <a:pPr marL="382852" indent="-382852" defTabSz="861993">
              <a:spcBef>
                <a:spcPts val="942"/>
              </a:spcBef>
              <a:buNone/>
            </a:pP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         詳しくは、お近くの総合労働相談コーナー</a:t>
            </a:r>
            <a:r>
              <a:rPr lang="en-US" altLang="ja-JP" sz="1539"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都道府県労働局雇用環境・均等部（室）、労働基準監督署に設置</a:t>
            </a:r>
            <a:r>
              <a:rPr lang="en-US" altLang="ja-JP" sz="1539"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やハローワークにご相談ください。</a:t>
            </a:r>
          </a:p>
        </p:txBody>
      </p:sp>
      <p:sp>
        <p:nvSpPr>
          <p:cNvPr id="10" name="正方形/長方形 9"/>
          <p:cNvSpPr/>
          <p:nvPr/>
        </p:nvSpPr>
        <p:spPr>
          <a:xfrm>
            <a:off x="366575" y="2224735"/>
            <a:ext cx="8342043" cy="362501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11" name="正方形/長方形 10"/>
          <p:cNvSpPr/>
          <p:nvPr/>
        </p:nvSpPr>
        <p:spPr>
          <a:xfrm>
            <a:off x="366575" y="1402487"/>
            <a:ext cx="8342043" cy="566052"/>
          </a:xfrm>
          <a:prstGeom prst="rect">
            <a:avLst/>
          </a:prstGeom>
        </p:spPr>
        <p:txBody>
          <a:bodyPr wrap="square">
            <a:spAutoFit/>
          </a:bodyPr>
          <a:lstStyle/>
          <a:p>
            <a:pPr defTabSz="781995"/>
            <a:r>
              <a:rPr kumimoji="1" lang="ja-JP" altLang="en-US" sz="1539" dirty="0">
                <a:solidFill>
                  <a:srgbClr val="FF0000"/>
                </a:solidFill>
                <a:latin typeface="HGMaruGothicMPRO" panose="020F0600000000000000" pitchFamily="34" charset="-128"/>
                <a:ea typeface="HGMaruGothicMPRO" panose="020F0600000000000000" pitchFamily="34" charset="-128"/>
                <a:cs typeface="A-OTF Shin Maru Go Pro"/>
              </a:rPr>
              <a:t>　</a:t>
            </a:r>
            <a:r>
              <a:rPr kumimoji="1" lang="ja-JP" altLang="en-US" sz="1539" dirty="0">
                <a:solidFill>
                  <a:prstClr val="black"/>
                </a:solidFill>
                <a:latin typeface="HGMaruGothicMPRO" panose="020F0600000000000000" pitchFamily="34" charset="-128"/>
                <a:ea typeface="HGMaruGothicMPRO" panose="020F0600000000000000" pitchFamily="34" charset="-128"/>
                <a:cs typeface="A-OTF Shin Maru Go Pro"/>
              </a:rPr>
              <a:t>企業が正式な内定よりも前に、いわゆる内々定を出すことも少なくありません。内定と内々定とは、法的にみて何が異なるのでしょうか？</a:t>
            </a:r>
            <a:endParaRPr kumimoji="1" lang="ja-JP" altLang="en-US" sz="1539" dirty="0">
              <a:solidFill>
                <a:prstClr val="black"/>
              </a:solidFill>
              <a:latin typeface="Verdana"/>
              <a:ea typeface="ＭＳ ゴシック" panose="020B0609070205080204" pitchFamily="49"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075771D1-3DD9-BD49-839C-D2B44C3C9FED}"/>
              </a:ext>
            </a:extLst>
          </p:cNvPr>
          <p:cNvGrpSpPr/>
          <p:nvPr/>
        </p:nvGrpSpPr>
        <p:grpSpPr>
          <a:xfrm>
            <a:off x="790922" y="2994336"/>
            <a:ext cx="2551701" cy="969929"/>
            <a:chOff x="924802" y="3271597"/>
            <a:chExt cx="2983629" cy="1134110"/>
          </a:xfrm>
        </p:grpSpPr>
        <p:sp>
          <p:nvSpPr>
            <p:cNvPr id="8" name="object 8">
              <a:extLst>
                <a:ext uri="{FF2B5EF4-FFF2-40B4-BE49-F238E27FC236}">
                  <a16:creationId xmlns:a16="http://schemas.microsoft.com/office/drawing/2014/main" id="{3925885C-A006-C742-A19D-6C16F1CF4C84}"/>
                </a:ext>
              </a:extLst>
            </p:cNvPr>
            <p:cNvSpPr/>
            <p:nvPr/>
          </p:nvSpPr>
          <p:spPr>
            <a:xfrm>
              <a:off x="924802" y="3271597"/>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9A0C4957-EFAF-BD42-BEFE-5C16667A0649}"/>
                </a:ext>
              </a:extLst>
            </p:cNvPr>
            <p:cNvSpPr/>
            <p:nvPr/>
          </p:nvSpPr>
          <p:spPr>
            <a:xfrm>
              <a:off x="3329946" y="3706163"/>
              <a:ext cx="578485" cy="305435"/>
            </a:xfrm>
            <a:custGeom>
              <a:avLst/>
              <a:gdLst/>
              <a:ahLst/>
              <a:cxnLst/>
              <a:rect l="l" t="t" r="r" b="b"/>
              <a:pathLst>
                <a:path w="578485" h="305435">
                  <a:moveTo>
                    <a:pt x="1460" y="0"/>
                  </a:moveTo>
                  <a:lnTo>
                    <a:pt x="0" y="305193"/>
                  </a:lnTo>
                  <a:lnTo>
                    <a:pt x="578015" y="302412"/>
                  </a:lnTo>
                  <a:lnTo>
                    <a:pt x="1460"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22" name="グループ化 21">
            <a:extLst>
              <a:ext uri="{FF2B5EF4-FFF2-40B4-BE49-F238E27FC236}">
                <a16:creationId xmlns:a16="http://schemas.microsoft.com/office/drawing/2014/main" id="{0ABB4AD6-AE57-C844-87ED-67AD51DAC5F1}"/>
              </a:ext>
            </a:extLst>
          </p:cNvPr>
          <p:cNvGrpSpPr/>
          <p:nvPr/>
        </p:nvGrpSpPr>
        <p:grpSpPr>
          <a:xfrm>
            <a:off x="790922" y="4138778"/>
            <a:ext cx="2551701" cy="969929"/>
            <a:chOff x="924802" y="4609760"/>
            <a:chExt cx="2983629" cy="1134110"/>
          </a:xfrm>
        </p:grpSpPr>
        <p:sp>
          <p:nvSpPr>
            <p:cNvPr id="11" name="object 11">
              <a:extLst>
                <a:ext uri="{FF2B5EF4-FFF2-40B4-BE49-F238E27FC236}">
                  <a16:creationId xmlns:a16="http://schemas.microsoft.com/office/drawing/2014/main" id="{44A29F53-D8D0-A041-983C-5B230C34C6CD}"/>
                </a:ext>
              </a:extLst>
            </p:cNvPr>
            <p:cNvSpPr/>
            <p:nvPr/>
          </p:nvSpPr>
          <p:spPr>
            <a:xfrm>
              <a:off x="924802" y="4609760"/>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03796B23-0723-7746-81E5-82713952B51E}"/>
                </a:ext>
              </a:extLst>
            </p:cNvPr>
            <p:cNvSpPr/>
            <p:nvPr/>
          </p:nvSpPr>
          <p:spPr>
            <a:xfrm>
              <a:off x="3329946" y="4866749"/>
              <a:ext cx="578485" cy="305435"/>
            </a:xfrm>
            <a:custGeom>
              <a:avLst/>
              <a:gdLst/>
              <a:ahLst/>
              <a:cxnLst/>
              <a:rect l="l" t="t" r="r" b="b"/>
              <a:pathLst>
                <a:path w="578485" h="305435">
                  <a:moveTo>
                    <a:pt x="1460" y="0"/>
                  </a:moveTo>
                  <a:lnTo>
                    <a:pt x="0" y="305193"/>
                  </a:lnTo>
                  <a:lnTo>
                    <a:pt x="578015" y="53555"/>
                  </a:lnTo>
                  <a:lnTo>
                    <a:pt x="1460"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24" name="グループ化 23">
            <a:extLst>
              <a:ext uri="{FF2B5EF4-FFF2-40B4-BE49-F238E27FC236}">
                <a16:creationId xmlns:a16="http://schemas.microsoft.com/office/drawing/2014/main" id="{01B06C94-2A90-0C41-8319-B3464DCC1480}"/>
              </a:ext>
            </a:extLst>
          </p:cNvPr>
          <p:cNvGrpSpPr/>
          <p:nvPr/>
        </p:nvGrpSpPr>
        <p:grpSpPr>
          <a:xfrm>
            <a:off x="5782795" y="2805756"/>
            <a:ext cx="2551773" cy="969929"/>
            <a:chOff x="6761653" y="3051096"/>
            <a:chExt cx="2983714" cy="1134110"/>
          </a:xfrm>
        </p:grpSpPr>
        <p:sp>
          <p:nvSpPr>
            <p:cNvPr id="14" name="object 14">
              <a:extLst>
                <a:ext uri="{FF2B5EF4-FFF2-40B4-BE49-F238E27FC236}">
                  <a16:creationId xmlns:a16="http://schemas.microsoft.com/office/drawing/2014/main" id="{725BF377-AB95-CB4F-B5E9-96D19B7EEDB2}"/>
                </a:ext>
              </a:extLst>
            </p:cNvPr>
            <p:cNvSpPr/>
            <p:nvPr/>
          </p:nvSpPr>
          <p:spPr>
            <a:xfrm>
              <a:off x="7193302" y="3051096"/>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BDA2B4D3-DC35-D241-9F39-12A583F07678}"/>
                </a:ext>
              </a:extLst>
            </p:cNvPr>
            <p:cNvSpPr/>
            <p:nvPr/>
          </p:nvSpPr>
          <p:spPr>
            <a:xfrm>
              <a:off x="6761653" y="3546916"/>
              <a:ext cx="490220" cy="312420"/>
            </a:xfrm>
            <a:custGeom>
              <a:avLst/>
              <a:gdLst/>
              <a:ahLst/>
              <a:cxnLst/>
              <a:rect l="l" t="t" r="r" b="b"/>
              <a:pathLst>
                <a:path w="490220" h="312420">
                  <a:moveTo>
                    <a:pt x="488353" y="0"/>
                  </a:moveTo>
                  <a:lnTo>
                    <a:pt x="0" y="233095"/>
                  </a:lnTo>
                  <a:lnTo>
                    <a:pt x="489711" y="311848"/>
                  </a:lnTo>
                  <a:lnTo>
                    <a:pt x="488353"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23" name="グループ化 22">
            <a:extLst>
              <a:ext uri="{FF2B5EF4-FFF2-40B4-BE49-F238E27FC236}">
                <a16:creationId xmlns:a16="http://schemas.microsoft.com/office/drawing/2014/main" id="{142C5F89-1750-0C41-BDD2-2766865884D4}"/>
              </a:ext>
            </a:extLst>
          </p:cNvPr>
          <p:cNvGrpSpPr/>
          <p:nvPr/>
        </p:nvGrpSpPr>
        <p:grpSpPr>
          <a:xfrm>
            <a:off x="5782793" y="3923269"/>
            <a:ext cx="2551775" cy="1185529"/>
            <a:chOff x="6761651" y="4357770"/>
            <a:chExt cx="2983716" cy="1386205"/>
          </a:xfrm>
        </p:grpSpPr>
        <p:sp>
          <p:nvSpPr>
            <p:cNvPr id="18" name="object 18">
              <a:extLst>
                <a:ext uri="{FF2B5EF4-FFF2-40B4-BE49-F238E27FC236}">
                  <a16:creationId xmlns:a16="http://schemas.microsoft.com/office/drawing/2014/main" id="{7C33ADCA-ED70-7845-B92B-07AFF3FB3679}"/>
                </a:ext>
              </a:extLst>
            </p:cNvPr>
            <p:cNvSpPr/>
            <p:nvPr/>
          </p:nvSpPr>
          <p:spPr>
            <a:xfrm>
              <a:off x="7193302" y="4357770"/>
              <a:ext cx="2552065" cy="1386205"/>
            </a:xfrm>
            <a:custGeom>
              <a:avLst/>
              <a:gdLst/>
              <a:ahLst/>
              <a:cxnLst/>
              <a:rect l="l" t="t" r="r" b="b"/>
              <a:pathLst>
                <a:path w="2552065" h="1386204">
                  <a:moveTo>
                    <a:pt x="2381402" y="0"/>
                  </a:moveTo>
                  <a:lnTo>
                    <a:pt x="170103" y="0"/>
                  </a:lnTo>
                  <a:lnTo>
                    <a:pt x="71762" y="2657"/>
                  </a:lnTo>
                  <a:lnTo>
                    <a:pt x="21262" y="21262"/>
                  </a:lnTo>
                  <a:lnTo>
                    <a:pt x="2657" y="71762"/>
                  </a:lnTo>
                  <a:lnTo>
                    <a:pt x="0" y="170103"/>
                  </a:lnTo>
                  <a:lnTo>
                    <a:pt x="0" y="1215898"/>
                  </a:lnTo>
                  <a:lnTo>
                    <a:pt x="2657" y="1314239"/>
                  </a:lnTo>
                  <a:lnTo>
                    <a:pt x="21262" y="1364738"/>
                  </a:lnTo>
                  <a:lnTo>
                    <a:pt x="71762" y="1383343"/>
                  </a:lnTo>
                  <a:lnTo>
                    <a:pt x="170103" y="1386001"/>
                  </a:lnTo>
                  <a:lnTo>
                    <a:pt x="2381402" y="1386001"/>
                  </a:lnTo>
                  <a:lnTo>
                    <a:pt x="2479743" y="1383343"/>
                  </a:lnTo>
                  <a:lnTo>
                    <a:pt x="2530243" y="1364738"/>
                  </a:lnTo>
                  <a:lnTo>
                    <a:pt x="2548848" y="1314239"/>
                  </a:lnTo>
                  <a:lnTo>
                    <a:pt x="2551506" y="1215898"/>
                  </a:lnTo>
                  <a:lnTo>
                    <a:pt x="2551506" y="170103"/>
                  </a:lnTo>
                  <a:lnTo>
                    <a:pt x="2548848" y="71762"/>
                  </a:lnTo>
                  <a:lnTo>
                    <a:pt x="2530243" y="21262"/>
                  </a:lnTo>
                  <a:lnTo>
                    <a:pt x="2479743" y="2657"/>
                  </a:lnTo>
                  <a:lnTo>
                    <a:pt x="2381402"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BF012DEE-FD89-E849-8BDD-B8FF6A481EEA}"/>
                </a:ext>
              </a:extLst>
            </p:cNvPr>
            <p:cNvSpPr/>
            <p:nvPr/>
          </p:nvSpPr>
          <p:spPr>
            <a:xfrm>
              <a:off x="6761651" y="4769117"/>
              <a:ext cx="490220" cy="334010"/>
            </a:xfrm>
            <a:custGeom>
              <a:avLst/>
              <a:gdLst/>
              <a:ahLst/>
              <a:cxnLst/>
              <a:rect l="l" t="t" r="r" b="b"/>
              <a:pathLst>
                <a:path w="490220" h="334010">
                  <a:moveTo>
                    <a:pt x="489712" y="0"/>
                  </a:moveTo>
                  <a:lnTo>
                    <a:pt x="0" y="0"/>
                  </a:lnTo>
                  <a:lnTo>
                    <a:pt x="489712" y="333895"/>
                  </a:lnTo>
                  <a:lnTo>
                    <a:pt x="489712"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 name="object 4">
            <a:extLst>
              <a:ext uri="{FF2B5EF4-FFF2-40B4-BE49-F238E27FC236}">
                <a16:creationId xmlns:a16="http://schemas.microsoft.com/office/drawing/2014/main" id="{BF14B112-3346-364E-A93F-B1D7E3624091}"/>
              </a:ext>
            </a:extLst>
          </p:cNvPr>
          <p:cNvSpPr/>
          <p:nvPr/>
        </p:nvSpPr>
        <p:spPr>
          <a:xfrm>
            <a:off x="25212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F0930E90-EF57-DE4F-8E36-37B47CA6A601}"/>
              </a:ext>
            </a:extLst>
          </p:cNvPr>
          <p:cNvSpPr txBox="1">
            <a:spLocks/>
          </p:cNvSpPr>
          <p:nvPr/>
        </p:nvSpPr>
        <p:spPr>
          <a:xfrm>
            <a:off x="491962" y="822898"/>
            <a:ext cx="685197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内定　</a:t>
            </a:r>
            <a:r>
              <a:rPr lang="ja-JP" altLang="en-US" sz="1454" b="1" dirty="0">
                <a:solidFill>
                  <a:srgbClr val="FFFFFF"/>
                </a:solidFill>
                <a:latin typeface="HGMaruGothicMPRO" panose="020F0600000000000000" pitchFamily="34" charset="-128"/>
                <a:ea typeface="HGMaruGothicMPRO" panose="020F0600000000000000" pitchFamily="34" charset="-128"/>
              </a:rPr>
              <a:t>～いわゆる「オワハラ」という言葉を知っていますか～</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67D7B949-C9C8-6748-9400-616FAA05640D}"/>
              </a:ext>
            </a:extLst>
          </p:cNvPr>
          <p:cNvSpPr txBox="1"/>
          <p:nvPr/>
        </p:nvSpPr>
        <p:spPr>
          <a:xfrm>
            <a:off x="510661" y="5586875"/>
            <a:ext cx="8226701" cy="491641"/>
          </a:xfrm>
          <a:prstGeom prst="rect">
            <a:avLst/>
          </a:prstGeom>
        </p:spPr>
        <p:txBody>
          <a:bodyPr vert="horz" wrap="square" lIns="0" tIns="10318" rIns="0" bIns="0" rtlCol="0">
            <a:spAutoFit/>
          </a:bodyPr>
          <a:lstStyle/>
          <a:p>
            <a:pPr marL="10861" marR="4344" defTabSz="781995">
              <a:lnSpc>
                <a:spcPts val="1967"/>
              </a:lnSpc>
              <a:spcBef>
                <a:spcPts val="81"/>
              </a:spcBef>
            </a:pPr>
            <a:r>
              <a:rPr kumimoji="1" sz="1497"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97" dirty="0" err="1">
                <a:solidFill>
                  <a:srgbClr val="231F20"/>
                </a:solidFill>
                <a:latin typeface="HGMaruGothicMPRO" panose="020F0600000000000000" pitchFamily="34" charset="-128"/>
                <a:ea typeface="HGMaruGothicMPRO" panose="020F0600000000000000" pitchFamily="34" charset="-128"/>
                <a:cs typeface="A-OTF Shin Maru Go Pro"/>
              </a:rPr>
              <a:t>このような行為を受けた場合には</a:t>
            </a:r>
            <a:r>
              <a:rPr kumimoji="1" sz="1497"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97" dirty="0">
                <a:solidFill>
                  <a:srgbClr val="231F20"/>
                </a:solidFill>
                <a:latin typeface="HGMaruGothicMPRO" panose="020F0600000000000000" pitchFamily="34" charset="-128"/>
                <a:ea typeface="HGMaruGothicMPRO" panose="020F0600000000000000" pitchFamily="34" charset="-128"/>
                <a:cs typeface="A-OTF Shin Maru Go Pro"/>
              </a:rPr>
              <a:t>ひとり</a:t>
            </a:r>
            <a:r>
              <a:rPr kumimoji="1" sz="1497" dirty="0" err="1">
                <a:solidFill>
                  <a:srgbClr val="231F20"/>
                </a:solidFill>
                <a:latin typeface="HGMaruGothicMPRO" panose="020F0600000000000000" pitchFamily="34" charset="-128"/>
                <a:ea typeface="HGMaruGothicMPRO" panose="020F0600000000000000" pitchFamily="34" charset="-128"/>
                <a:cs typeface="A-OTF Shin Maru Go Pro"/>
              </a:rPr>
              <a:t>で抱え込まずに学校のキャリアセンターなどへ相談しましょう</a:t>
            </a:r>
            <a:r>
              <a:rPr kumimoji="1" sz="1497"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9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04D82C2-43F0-FA4D-B7B5-EA398B3207AD}"/>
              </a:ext>
            </a:extLst>
          </p:cNvPr>
          <p:cNvSpPr/>
          <p:nvPr/>
        </p:nvSpPr>
        <p:spPr>
          <a:xfrm>
            <a:off x="3535002" y="3306201"/>
            <a:ext cx="2055009" cy="1768524"/>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67F7293-7325-8F4E-BDF5-69AAB5ABEDC4}"/>
              </a:ext>
            </a:extLst>
          </p:cNvPr>
          <p:cNvSpPr txBox="1"/>
          <p:nvPr/>
        </p:nvSpPr>
        <p:spPr>
          <a:xfrm>
            <a:off x="790923" y="3214028"/>
            <a:ext cx="2182133" cy="468201"/>
          </a:xfrm>
          <a:prstGeom prst="rect">
            <a:avLst/>
          </a:prstGeom>
        </p:spPr>
        <p:txBody>
          <a:bodyPr vert="horz" wrap="square" lIns="0" tIns="9775" rIns="0" bIns="0" rtlCol="0">
            <a:spAutoFit/>
          </a:bodyPr>
          <a:lstStyle/>
          <a:p>
            <a:pPr marL="10861" marR="4344" algn="ctr" defTabSz="781995">
              <a:lnSpc>
                <a:spcPct val="109400"/>
              </a:lnSpc>
              <a:spcBef>
                <a:spcPts val="77"/>
              </a:spcBef>
            </a:pPr>
            <a:r>
              <a:rPr kumimoji="1" sz="1454" b="1" dirty="0" err="1">
                <a:solidFill>
                  <a:srgbClr val="00AEEF"/>
                </a:solidFill>
                <a:latin typeface="HGMaruGothicMPRO" panose="020F0600000000000000" pitchFamily="34" charset="-128"/>
                <a:ea typeface="HGMaruGothicMPRO" panose="020F0600000000000000" pitchFamily="34" charset="-128"/>
                <a:cs typeface="ShinMGoPro-DeBold"/>
              </a:rPr>
              <a:t>他社を断ら</a:t>
            </a:r>
            <a: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ないと</a:t>
            </a:r>
            <a:b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kumimoji="1" sz="1454" b="1" dirty="0" err="1">
                <a:solidFill>
                  <a:srgbClr val="00AEEF"/>
                </a:solidFill>
                <a:latin typeface="HGMaruGothicMPRO" panose="020F0600000000000000" pitchFamily="34" charset="-128"/>
                <a:ea typeface="HGMaruGothicMPRO" panose="020F0600000000000000" pitchFamily="34" charset="-128"/>
                <a:cs typeface="ShinMGoPro-DeBold"/>
              </a:rPr>
              <a:t>内定を出</a:t>
            </a:r>
            <a: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さない</a:t>
            </a:r>
            <a:r>
              <a:rPr kumimoji="1" sz="1454" b="1" dirty="0">
                <a:solidFill>
                  <a:srgbClr val="00AEEF"/>
                </a:solidFill>
                <a:latin typeface="HGMaruGothicMPRO" panose="020F0600000000000000" pitchFamily="34" charset="-128"/>
                <a:ea typeface="HGMaruGothicMPRO" panose="020F0600000000000000" pitchFamily="34" charset="-128"/>
                <a:cs typeface="ShinMGoPro-DeBold"/>
              </a:rPr>
              <a:t>ぞ！</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12">
            <a:extLst>
              <a:ext uri="{FF2B5EF4-FFF2-40B4-BE49-F238E27FC236}">
                <a16:creationId xmlns:a16="http://schemas.microsoft.com/office/drawing/2014/main" id="{3AF5035C-32FB-414D-8536-617014824475}"/>
              </a:ext>
            </a:extLst>
          </p:cNvPr>
          <p:cNvSpPr txBox="1"/>
          <p:nvPr/>
        </p:nvSpPr>
        <p:spPr>
          <a:xfrm>
            <a:off x="790923" y="4358474"/>
            <a:ext cx="2182133" cy="468201"/>
          </a:xfrm>
          <a:prstGeom prst="rect">
            <a:avLst/>
          </a:prstGeom>
        </p:spPr>
        <p:txBody>
          <a:bodyPr vert="horz" wrap="square" lIns="0" tIns="9775" rIns="0" bIns="0" rtlCol="0">
            <a:spAutoFit/>
          </a:bodyPr>
          <a:lstStyle/>
          <a:p>
            <a:pPr marL="293248" marR="4344" indent="-282930" algn="ctr" defTabSz="781995">
              <a:lnSpc>
                <a:spcPct val="109400"/>
              </a:lnSpc>
              <a:spcBef>
                <a:spcPts val="77"/>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もう他社の面接は</a:t>
            </a:r>
            <a:b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kumimoji="1" sz="1454" b="1" dirty="0">
                <a:solidFill>
                  <a:srgbClr val="00AEEF"/>
                </a:solidFill>
                <a:latin typeface="HGMaruGothicMPRO" panose="020F0600000000000000" pitchFamily="34" charset="-128"/>
                <a:ea typeface="HGMaruGothicMPRO" panose="020F0600000000000000" pitchFamily="34" charset="-128"/>
                <a:cs typeface="ShinMGoPro-DeBold"/>
              </a:rPr>
              <a:t>受けるな！</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D0081D3F-0DC7-984C-AD8F-6E10292F79D4}"/>
              </a:ext>
            </a:extLst>
          </p:cNvPr>
          <p:cNvSpPr txBox="1"/>
          <p:nvPr/>
        </p:nvSpPr>
        <p:spPr>
          <a:xfrm>
            <a:off x="6151477" y="4044678"/>
            <a:ext cx="2182133" cy="903080"/>
          </a:xfrm>
          <a:prstGeom prst="rect">
            <a:avLst/>
          </a:prstGeom>
        </p:spPr>
        <p:txBody>
          <a:bodyPr vert="horz" wrap="square" lIns="0" tIns="7060" rIns="0" bIns="0" rtlCol="0">
            <a:spAutoFit/>
          </a:bodyPr>
          <a:lstStyle/>
          <a:p>
            <a:pPr marL="10861" marR="4344" indent="-4073" algn="ctr" defTabSz="781995">
              <a:lnSpc>
                <a:spcPct val="103299"/>
              </a:lnSpc>
              <a:spcBef>
                <a:spcPts val="56"/>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この間の内定者</a:t>
            </a:r>
            <a:b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kumimoji="1" sz="1454" b="1" dirty="0">
                <a:solidFill>
                  <a:srgbClr val="00AEEF"/>
                </a:solidFill>
                <a:latin typeface="HGMaruGothicMPRO" panose="020F0600000000000000" pitchFamily="34" charset="-128"/>
                <a:ea typeface="HGMaruGothicMPRO" panose="020F0600000000000000" pitchFamily="34" charset="-128"/>
                <a:cs typeface="ShinMGoPro-DeBold"/>
              </a:rPr>
              <a:t>懇親会でご馳走した</a:t>
            </a:r>
            <a:br>
              <a:rPr kumimoji="1" lang="en-US" altLang="ja-JP" sz="1454" dirty="0">
                <a:solidFill>
                  <a:prstClr val="black"/>
                </a:solidFill>
                <a:latin typeface="HGMaruGothicMPRO" panose="020F0600000000000000" pitchFamily="34" charset="-128"/>
                <a:ea typeface="HGMaruGothicMPRO" panose="020F0600000000000000" pitchFamily="34" charset="-128"/>
                <a:cs typeface="ShinMGoPro-DeBold"/>
              </a:rPr>
            </a:br>
            <a:r>
              <a:rPr kumimoji="1" sz="1454" b="1" dirty="0">
                <a:solidFill>
                  <a:srgbClr val="00AEEF"/>
                </a:solidFill>
                <a:latin typeface="HGMaruGothicMPRO" panose="020F0600000000000000" pitchFamily="34" charset="-128"/>
                <a:ea typeface="HGMaruGothicMPRO" panose="020F0600000000000000" pitchFamily="34" charset="-128"/>
                <a:cs typeface="ShinMGoPro-DeBold"/>
              </a:rPr>
              <a:t>のにまさか</a:t>
            </a:r>
            <a:b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kumimoji="1" sz="1454" b="1" dirty="0">
                <a:solidFill>
                  <a:srgbClr val="00AEEF"/>
                </a:solidFill>
                <a:latin typeface="HGMaruGothicMPRO" panose="020F0600000000000000" pitchFamily="34" charset="-128"/>
                <a:ea typeface="HGMaruGothicMPRO" panose="020F0600000000000000" pitchFamily="34" charset="-128"/>
                <a:cs typeface="ShinMGoPro-DeBold"/>
              </a:rPr>
              <a:t>辞退しないよな！</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5" name="object 15">
            <a:extLst>
              <a:ext uri="{FF2B5EF4-FFF2-40B4-BE49-F238E27FC236}">
                <a16:creationId xmlns:a16="http://schemas.microsoft.com/office/drawing/2014/main" id="{4AEBB9E1-447A-7E48-823F-3078D2DD93FC}"/>
              </a:ext>
            </a:extLst>
          </p:cNvPr>
          <p:cNvSpPr txBox="1">
            <a:spLocks/>
          </p:cNvSpPr>
          <p:nvPr/>
        </p:nvSpPr>
        <p:spPr>
          <a:xfrm>
            <a:off x="503630" y="1440515"/>
            <a:ext cx="8233732" cy="1321448"/>
          </a:xfrm>
          <a:prstGeom prst="rect">
            <a:avLst/>
          </a:prstGeom>
        </p:spPr>
        <p:txBody>
          <a:bodyPr vert="horz" wrap="square" lIns="0" tIns="9775"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7060" indent="0" defTabSz="861993">
              <a:lnSpc>
                <a:spcPts val="2138"/>
              </a:lnSpc>
              <a:spcBef>
                <a:spcPts val="0"/>
              </a:spcBef>
              <a:buNone/>
            </a:pPr>
            <a:r>
              <a:rPr lang="ja-JP" altLang="en-US" sz="1497" dirty="0">
                <a:solidFill>
                  <a:prstClr val="black"/>
                </a:solidFill>
                <a:latin typeface="HGMaruGothicMPRO" panose="020F0600000000000000" pitchFamily="34" charset="-128"/>
                <a:ea typeface="HGMaruGothicMPRO" panose="020F0600000000000000" pitchFamily="34" charset="-128"/>
              </a:rPr>
              <a:t>　企業が学生に対して就職活動を終わらせることを強要することは、学生の公平・公正な就職機会の確保を妨げることになるため、大学等では、このような行為を行わないよう求めています。</a:t>
            </a:r>
            <a:br>
              <a:rPr lang="en-US" altLang="ja-JP" sz="1497" dirty="0">
                <a:solidFill>
                  <a:prstClr val="black"/>
                </a:solidFill>
                <a:latin typeface="HGMaruGothicMPRO" panose="020F0600000000000000" pitchFamily="34" charset="-128"/>
                <a:ea typeface="HGMaruGothicMPRO" panose="020F0600000000000000" pitchFamily="34" charset="-128"/>
              </a:rPr>
            </a:br>
            <a:r>
              <a:rPr lang="ja-JP" altLang="en-US" sz="1497" dirty="0">
                <a:solidFill>
                  <a:prstClr val="black"/>
                </a:solidFill>
                <a:latin typeface="HGMaruGothicMPRO" panose="020F0600000000000000" pitchFamily="34" charset="-128"/>
                <a:ea typeface="HGMaruGothicMPRO" panose="020F0600000000000000" pitchFamily="34" charset="-128"/>
              </a:rPr>
              <a:t>　メディア等では、「就活終われハラスメント」を略して、「オワハラ」と呼ぶ場合もあります。</a:t>
            </a:r>
            <a:br>
              <a:rPr lang="en-US" altLang="ja-JP" sz="1497" dirty="0">
                <a:solidFill>
                  <a:prstClr val="black"/>
                </a:solidFill>
                <a:latin typeface="HGMaruGothicMPRO" panose="020F0600000000000000" pitchFamily="34" charset="-128"/>
                <a:ea typeface="HGMaruGothicMPRO" panose="020F0600000000000000" pitchFamily="34" charset="-128"/>
              </a:rPr>
            </a:br>
            <a:r>
              <a:rPr lang="ja-JP" altLang="en-US" sz="1497" dirty="0">
                <a:solidFill>
                  <a:prstClr val="black"/>
                </a:solidFill>
                <a:latin typeface="HGMaruGothicMPRO" panose="020F0600000000000000" pitchFamily="34" charset="-128"/>
                <a:ea typeface="HGMaruGothicMPRO" panose="020F0600000000000000" pitchFamily="34" charset="-128"/>
              </a:rPr>
              <a:t>　具体的には、「他社を断らないと内定を出さない</a:t>
            </a:r>
            <a:r>
              <a:rPr lang="ja-JP" altLang="en-US" sz="1497" spc="-428" dirty="0">
                <a:solidFill>
                  <a:prstClr val="black"/>
                </a:solidFill>
                <a:latin typeface="HGMaruGothicMPRO" panose="020F0600000000000000" pitchFamily="34" charset="-128"/>
                <a:ea typeface="HGMaruGothicMPRO" panose="020F0600000000000000" pitchFamily="34" charset="-128"/>
              </a:rPr>
              <a:t>」、</a:t>
            </a:r>
            <a:r>
              <a:rPr lang="ja-JP" altLang="en-US" sz="1497" dirty="0">
                <a:solidFill>
                  <a:prstClr val="black"/>
                </a:solidFill>
                <a:latin typeface="HGMaruGothicMPRO" panose="020F0600000000000000" pitchFamily="34" charset="-128"/>
                <a:ea typeface="HGMaruGothicMPRO" panose="020F0600000000000000" pitchFamily="34" charset="-128"/>
              </a:rPr>
              <a:t>「今ここで就職活動を終わらせる意思を示せ」などと発言することをいいます。</a:t>
            </a:r>
          </a:p>
        </p:txBody>
      </p:sp>
      <p:sp>
        <p:nvSpPr>
          <p:cNvPr id="26" name="object 9">
            <a:extLst>
              <a:ext uri="{FF2B5EF4-FFF2-40B4-BE49-F238E27FC236}">
                <a16:creationId xmlns:a16="http://schemas.microsoft.com/office/drawing/2014/main" id="{3E5182D0-E54F-2249-81B4-A5CB0F7AC5DB}"/>
              </a:ext>
            </a:extLst>
          </p:cNvPr>
          <p:cNvSpPr txBox="1"/>
          <p:nvPr/>
        </p:nvSpPr>
        <p:spPr>
          <a:xfrm>
            <a:off x="6151477" y="2922595"/>
            <a:ext cx="2182133" cy="724938"/>
          </a:xfrm>
          <a:prstGeom prst="rect">
            <a:avLst/>
          </a:prstGeom>
        </p:spPr>
        <p:txBody>
          <a:bodyPr vert="horz" wrap="square" lIns="0" tIns="9775" rIns="0" bIns="0" rtlCol="0">
            <a:spAutoFit/>
          </a:bodyPr>
          <a:lstStyle/>
          <a:p>
            <a:pPr marL="10861" marR="4344" algn="ctr" defTabSz="781995">
              <a:lnSpc>
                <a:spcPct val="109400"/>
              </a:lnSpc>
              <a:spcBef>
                <a:spcPts val="77"/>
              </a:spcBef>
            </a:pPr>
            <a: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今ここで</a:t>
            </a:r>
            <a:b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br>
            <a: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就職活動を終わらせる</a:t>
            </a:r>
          </a:p>
          <a:p>
            <a:pPr marL="10861" marR="4344" algn="ctr" defTabSz="781995">
              <a:lnSpc>
                <a:spcPct val="109400"/>
              </a:lnSpc>
              <a:spcBef>
                <a:spcPts val="77"/>
              </a:spcBef>
            </a:pPr>
            <a: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意思を示せ！</a:t>
            </a:r>
          </a:p>
        </p:txBody>
      </p:sp>
      <p:sp>
        <p:nvSpPr>
          <p:cNvPr id="2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9" name="テキスト ボックス 28"/>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98175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2099D31C-43DE-C64E-86C0-080EC248E29F}"/>
              </a:ext>
            </a:extLst>
          </p:cNvPr>
          <p:cNvSpPr/>
          <p:nvPr/>
        </p:nvSpPr>
        <p:spPr>
          <a:xfrm>
            <a:off x="167849" y="72402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6">
            <a:extLst>
              <a:ext uri="{FF2B5EF4-FFF2-40B4-BE49-F238E27FC236}">
                <a16:creationId xmlns:a16="http://schemas.microsoft.com/office/drawing/2014/main" id="{3847A709-EDDE-3947-972F-66075C07AEAD}"/>
              </a:ext>
            </a:extLst>
          </p:cNvPr>
          <p:cNvSpPr txBox="1">
            <a:spLocks/>
          </p:cNvSpPr>
          <p:nvPr/>
        </p:nvSpPr>
        <p:spPr>
          <a:xfrm>
            <a:off x="470420" y="835369"/>
            <a:ext cx="7248346"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内定の辞退　～トラブル防止のために～</a:t>
            </a:r>
            <a:endParaRPr lang="ja-JP" altLang="en-US" sz="1454" b="1" dirty="0">
              <a:solidFill>
                <a:prstClr val="white"/>
              </a:solidFill>
              <a:latin typeface="HGMaruGothicMPRO" panose="020F0600000000000000" pitchFamily="34" charset="-128"/>
              <a:ea typeface="HGMaruGothicMPRO" panose="020F0600000000000000" pitchFamily="34" charset="-128"/>
            </a:endParaRPr>
          </a:p>
        </p:txBody>
      </p:sp>
      <p:sp>
        <p:nvSpPr>
          <p:cNvPr id="5" name="object 10">
            <a:extLst>
              <a:ext uri="{FF2B5EF4-FFF2-40B4-BE49-F238E27FC236}">
                <a16:creationId xmlns:a16="http://schemas.microsoft.com/office/drawing/2014/main" id="{6B4B6E03-6AA0-B243-AB37-03B7191AC130}"/>
              </a:ext>
            </a:extLst>
          </p:cNvPr>
          <p:cNvSpPr txBox="1"/>
          <p:nvPr/>
        </p:nvSpPr>
        <p:spPr>
          <a:xfrm>
            <a:off x="520227" y="1400419"/>
            <a:ext cx="8210026" cy="269272"/>
          </a:xfrm>
          <a:prstGeom prst="rect">
            <a:avLst/>
          </a:prstGeom>
        </p:spPr>
        <p:txBody>
          <a:bodyPr vert="horz" wrap="square" lIns="0" tIns="10318" rIns="0" bIns="0" rtlCol="0">
            <a:spAutoFit/>
          </a:bodyPr>
          <a:lstStyle/>
          <a:p>
            <a:pPr marL="10861" marR="15749" defTabSz="781995">
              <a:lnSpc>
                <a:spcPct val="1229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10">
            <a:extLst>
              <a:ext uri="{FF2B5EF4-FFF2-40B4-BE49-F238E27FC236}">
                <a16:creationId xmlns:a16="http://schemas.microsoft.com/office/drawing/2014/main" id="{B50AF146-FB45-0642-993E-CE8623BA8E0E}"/>
              </a:ext>
            </a:extLst>
          </p:cNvPr>
          <p:cNvSpPr txBox="1"/>
          <p:nvPr/>
        </p:nvSpPr>
        <p:spPr>
          <a:xfrm>
            <a:off x="716857" y="1907037"/>
            <a:ext cx="6830944" cy="3080298"/>
          </a:xfrm>
          <a:prstGeom prst="rect">
            <a:avLst/>
          </a:prstGeom>
        </p:spPr>
        <p:txBody>
          <a:bodyPr vert="horz" wrap="square" lIns="0" tIns="10318" rIns="0" bIns="0" rtlCol="0">
            <a:spAutoFit/>
          </a:bodyPr>
          <a:lstStyle/>
          <a:p>
            <a:pPr marL="280215" defTabSz="781995">
              <a:lnSpc>
                <a:spcPts val="2224"/>
              </a:lnSpc>
              <a:spcBef>
                <a:spcPts val="4"/>
              </a:spcBef>
            </a:pPr>
            <a:r>
              <a:rPr kumimoji="1" lang="ja-JP" altLang="en-US" sz="1710" dirty="0">
                <a:solidFill>
                  <a:srgbClr val="FF0000"/>
                </a:solidFill>
                <a:latin typeface="HGMaruGothicMPRO" panose="020F0600000000000000" pitchFamily="34" charset="-128"/>
                <a:ea typeface="HGMaruGothicMPRO" panose="020F0600000000000000" pitchFamily="34" charset="-128"/>
                <a:cs typeface="A-OTF Shin Maru Go Pro"/>
              </a:rPr>
              <a:t>　</a:t>
            </a:r>
            <a:r>
              <a:rPr kumimoji="1" lang="ja-JP" altLang="en-US" sz="1710" dirty="0">
                <a:solidFill>
                  <a:prstClr val="black"/>
                </a:solidFill>
                <a:latin typeface="HGMaruGothicMPRO" panose="020F0600000000000000" pitchFamily="34" charset="-128"/>
                <a:ea typeface="HGMaruGothicMPRO" panose="020F0600000000000000" pitchFamily="34" charset="-128"/>
                <a:cs typeface="A-OTF Shin Maru Go Pro"/>
              </a:rPr>
              <a:t>一般的には採用内定により労働契約が成立したといえることが多く、この場合に企業が内定を一方的に取り消すことは解雇の問題となります。</a:t>
            </a:r>
            <a:endParaRPr kumimoji="1" lang="en-US" altLang="ja-JP" sz="1710"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lnSpc>
                <a:spcPts val="2224"/>
              </a:lnSpc>
              <a:spcBef>
                <a:spcPts val="4"/>
              </a:spcBef>
            </a:pPr>
            <a:r>
              <a:rPr kumimoji="1" lang="ja-JP" altLang="en-US" sz="1710" dirty="0">
                <a:solidFill>
                  <a:prstClr val="black"/>
                </a:solidFill>
                <a:latin typeface="HGMaruGothicMPRO" panose="020F0600000000000000" pitchFamily="34" charset="-128"/>
                <a:ea typeface="HGMaruGothicMPRO" panose="020F0600000000000000" pitchFamily="34" charset="-128"/>
                <a:cs typeface="A-OTF Shin Maru Go Pro"/>
              </a:rPr>
              <a:t>   一方、労働契約が成立しても、労働者</a:t>
            </a:r>
            <a:r>
              <a:rPr kumimoji="1" lang="en-US" altLang="ja-JP" sz="171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prstClr val="black"/>
                </a:solidFill>
                <a:latin typeface="HGMaruGothicMPRO" panose="020F0600000000000000" pitchFamily="34" charset="-128"/>
                <a:ea typeface="HGMaruGothicMPRO" panose="020F0600000000000000" pitchFamily="34" charset="-128"/>
                <a:cs typeface="A-OTF Shin Maru Go Pro"/>
              </a:rPr>
              <a:t>学生</a:t>
            </a:r>
            <a:r>
              <a:rPr kumimoji="1" lang="en-US" altLang="ja-JP" sz="171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prstClr val="black"/>
                </a:solidFill>
                <a:latin typeface="HGMaruGothicMPRO" panose="020F0600000000000000" pitchFamily="34" charset="-128"/>
                <a:ea typeface="HGMaruGothicMPRO" panose="020F0600000000000000" pitchFamily="34" charset="-128"/>
                <a:cs typeface="A-OTF Shin Maru Go Pro"/>
              </a:rPr>
              <a:t>の側からの退職の自由は広く認められており、２週間の予告をすれば理由に関わらず退職</a:t>
            </a:r>
            <a:r>
              <a:rPr kumimoji="1" lang="en-US" altLang="ja-JP" sz="171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prstClr val="black"/>
                </a:solidFill>
                <a:latin typeface="HGMaruGothicMPRO" panose="020F0600000000000000" pitchFamily="34" charset="-128"/>
                <a:ea typeface="HGMaruGothicMPRO" panose="020F0600000000000000" pitchFamily="34" charset="-128"/>
                <a:cs typeface="A-OTF Shin Maru Go Pro"/>
              </a:rPr>
              <a:t>内定の辞退</a:t>
            </a:r>
            <a:r>
              <a:rPr kumimoji="1" lang="en-US" altLang="ja-JP" sz="171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prstClr val="black"/>
                </a:solidFill>
                <a:latin typeface="HGMaruGothicMPRO" panose="020F0600000000000000" pitchFamily="34" charset="-128"/>
                <a:ea typeface="HGMaruGothicMPRO" panose="020F0600000000000000" pitchFamily="34" charset="-128"/>
                <a:cs typeface="A-OTF Shin Maru Go Pro"/>
              </a:rPr>
              <a:t>をすることができます。</a:t>
            </a:r>
          </a:p>
          <a:p>
            <a:pPr marL="280215" defTabSz="781995">
              <a:lnSpc>
                <a:spcPts val="2224"/>
              </a:lnSpc>
              <a:spcBef>
                <a:spcPts val="4"/>
              </a:spcBef>
            </a:pPr>
            <a:r>
              <a:rPr kumimoji="1" lang="ja-JP" altLang="en-US" sz="1710" dirty="0">
                <a:solidFill>
                  <a:prstClr val="black"/>
                </a:solidFill>
                <a:latin typeface="HGMaruGothicMPRO" panose="020F0600000000000000" pitchFamily="34" charset="-128"/>
                <a:ea typeface="HGMaruGothicMPRO" panose="020F0600000000000000" pitchFamily="34" charset="-128"/>
                <a:cs typeface="A-OTF Shin Maru Go Pro"/>
              </a:rPr>
              <a:t>  もっとも、新卒採用をする計画がある中で、就職の直前に内定を辞退すると、企業には代わりとなる人員確保など多大な負担がかかります。内定先に就職する意思がないことがはっきりした場合には、早めに、誠意を持って辞退の意思を伝えることも、無用なトラブルを回避する上で重要です。</a:t>
            </a:r>
          </a:p>
        </p:txBody>
      </p:sp>
      <p:sp>
        <p:nvSpPr>
          <p:cNvPr id="12" name="正方形/長方形 11"/>
          <p:cNvSpPr/>
          <p:nvPr/>
        </p:nvSpPr>
        <p:spPr>
          <a:xfrm>
            <a:off x="716857" y="1669672"/>
            <a:ext cx="7119694" cy="3555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13" name="object 5">
            <a:extLst>
              <a:ext uri="{FF2B5EF4-FFF2-40B4-BE49-F238E27FC236}">
                <a16:creationId xmlns:a16="http://schemas.microsoft.com/office/drawing/2014/main" id="{2723B3C8-123E-8F49-9AED-E83ABEDFD53B}"/>
              </a:ext>
            </a:extLst>
          </p:cNvPr>
          <p:cNvSpPr/>
          <p:nvPr/>
        </p:nvSpPr>
        <p:spPr>
          <a:xfrm>
            <a:off x="7718765" y="3868757"/>
            <a:ext cx="905199" cy="150852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63">
            <a:extLst>
              <a:ext uri="{FF2B5EF4-FFF2-40B4-BE49-F238E27FC236}">
                <a16:creationId xmlns:a16="http://schemas.microsoft.com/office/drawing/2014/main" id="{38886B66-6286-A54B-B1BA-33C6B418E73F}"/>
              </a:ext>
            </a:extLst>
          </p:cNvPr>
          <p:cNvSpPr/>
          <p:nvPr/>
        </p:nvSpPr>
        <p:spPr>
          <a:xfrm>
            <a:off x="517215" y="3489756"/>
            <a:ext cx="8087728" cy="2842447"/>
          </a:xfrm>
          <a:prstGeom prst="roundRect">
            <a:avLst>
              <a:gd name="adj" fmla="val 6341"/>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2B2AEF5A-0756-294E-B9BD-B491655021B0}"/>
              </a:ext>
            </a:extLst>
          </p:cNvPr>
          <p:cNvSpPr/>
          <p:nvPr/>
        </p:nvSpPr>
        <p:spPr>
          <a:xfrm>
            <a:off x="259823"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F010B94E-804A-F444-A982-7403D48369E1}"/>
              </a:ext>
            </a:extLst>
          </p:cNvPr>
          <p:cNvSpPr txBox="1">
            <a:spLocks/>
          </p:cNvSpPr>
          <p:nvPr/>
        </p:nvSpPr>
        <p:spPr>
          <a:xfrm>
            <a:off x="499420" y="822898"/>
            <a:ext cx="506007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いろいろな支援　</a:t>
            </a:r>
            <a:r>
              <a:rPr lang="ja-JP" altLang="en-US" sz="1454" b="1" dirty="0">
                <a:solidFill>
                  <a:srgbClr val="FFFFFF"/>
                </a:solidFill>
                <a:latin typeface="HGMaruGothicMPRO" panose="020F0600000000000000" pitchFamily="34" charset="-128"/>
                <a:ea typeface="HGMaruGothicMPRO" panose="020F0600000000000000" pitchFamily="34" charset="-128"/>
              </a:rPr>
              <a:t>～働くことに悩んだら～</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968150DE-3439-BE41-A62A-B6B1DAA3B752}"/>
              </a:ext>
            </a:extLst>
          </p:cNvPr>
          <p:cNvSpPr txBox="1"/>
          <p:nvPr/>
        </p:nvSpPr>
        <p:spPr>
          <a:xfrm>
            <a:off x="517215" y="1329558"/>
            <a:ext cx="8363899" cy="1488450"/>
          </a:xfrm>
          <a:prstGeom prst="rect">
            <a:avLst/>
          </a:prstGeom>
        </p:spPr>
        <p:txBody>
          <a:bodyPr vert="horz" wrap="square" lIns="0" tIns="92866" rIns="0" bIns="0" rtlCol="0">
            <a:spAutoFit/>
          </a:bodyPr>
          <a:lstStyle/>
          <a:p>
            <a:pPr marL="10861" defTabSz="781995">
              <a:spcBef>
                <a:spcPts val="731"/>
              </a:spcBef>
            </a:pPr>
            <a:r>
              <a:rPr kumimoji="1" sz="1796" b="1" dirty="0">
                <a:solidFill>
                  <a:srgbClr val="00AEEF"/>
                </a:solidFill>
                <a:latin typeface="HGMaruGothicMPRO" panose="020F0600000000000000" pitchFamily="34" charset="-128"/>
                <a:ea typeface="HGMaruGothicMPRO" panose="020F0600000000000000" pitchFamily="34" charset="-128"/>
                <a:cs typeface="ShinMGoPro-DeBold"/>
              </a:rPr>
              <a:t>～働くことに悩んだら、サポステを利用しましょう～</a:t>
            </a:r>
            <a:endParaRPr kumimoji="1" sz="1796" dirty="0">
              <a:solidFill>
                <a:prstClr val="black"/>
              </a:solidFill>
              <a:latin typeface="HGMaruGothicMPRO" panose="020F0600000000000000" pitchFamily="34" charset="-128"/>
              <a:ea typeface="HGMaruGothicMPRO" panose="020F0600000000000000" pitchFamily="34" charset="-128"/>
              <a:cs typeface="ShinMGoPro-DeBold"/>
            </a:endParaRPr>
          </a:p>
          <a:p>
            <a:pPr marL="11947" defTabSz="781995">
              <a:lnSpc>
                <a:spcPts val="2052"/>
              </a:lnSpc>
              <a:spcBef>
                <a:spcPts val="5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地域若者サポートステーション</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サポステ</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という機関をご存知ですか。</a:t>
            </a:r>
            <a:b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b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サポステでは、仕事に就いておらず、家事も通学もしていない若者及び</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その家族</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に対し、就職に向けた様々なサポートを行っています。サポステは全国に設置されていますので、ご自宅から近い施設を利用することができます。</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89834116-6088-824A-B092-65E0DA3DA77C}"/>
              </a:ext>
            </a:extLst>
          </p:cNvPr>
          <p:cNvSpPr txBox="1"/>
          <p:nvPr/>
        </p:nvSpPr>
        <p:spPr>
          <a:xfrm>
            <a:off x="787757" y="5261765"/>
            <a:ext cx="1297645" cy="852091"/>
          </a:xfrm>
          <a:prstGeom prst="rect">
            <a:avLst/>
          </a:prstGeom>
        </p:spPr>
        <p:txBody>
          <a:bodyPr vert="horz" wrap="square" lIns="0" tIns="4888" rIns="0" bIns="0" rtlCol="0">
            <a:spAutoFit/>
          </a:bodyPr>
          <a:lstStyle/>
          <a:p>
            <a:pPr marL="10861" marR="4344" algn="dist" defTabSz="781995">
              <a:lnSpc>
                <a:spcPts val="1710"/>
              </a:lnSpc>
              <a:spcBef>
                <a:spcPts val="38"/>
              </a:spcBef>
            </a:pPr>
            <a:r>
              <a:rPr kumimoji="1" sz="1368" b="1" dirty="0">
                <a:solidFill>
                  <a:srgbClr val="231F20"/>
                </a:solidFill>
                <a:latin typeface="HGMaruGothicMPRO" panose="020F0600000000000000" pitchFamily="34" charset="-128"/>
                <a:ea typeface="HGMaruGothicMPRO" panose="020F0600000000000000" pitchFamily="34" charset="-128"/>
                <a:cs typeface="ShinMGoPro-DeBold"/>
              </a:rPr>
              <a:t>相　談　支　援</a:t>
            </a:r>
            <a:br>
              <a:rPr kumimoji="1" lang="en-US" altLang="ja-JP" sz="1368" b="1" dirty="0">
                <a:solidFill>
                  <a:srgbClr val="231F20"/>
                </a:solidFill>
                <a:latin typeface="HGMaruGothicMPRO" panose="020F0600000000000000" pitchFamily="34" charset="-128"/>
                <a:ea typeface="HGMaruGothicMPRO" panose="020F0600000000000000" pitchFamily="34" charset="-128"/>
                <a:cs typeface="ShinMGoPro-DeBold"/>
              </a:rPr>
            </a:br>
            <a:r>
              <a:rPr kumimoji="1" sz="1368" b="1" dirty="0">
                <a:solidFill>
                  <a:srgbClr val="231F20"/>
                </a:solidFill>
                <a:latin typeface="HGMaruGothicMPRO" panose="020F0600000000000000" pitchFamily="34" charset="-128"/>
                <a:ea typeface="HGMaruGothicMPRO" panose="020F0600000000000000" pitchFamily="34" charset="-128"/>
                <a:cs typeface="ShinMGoPro-DeBold"/>
              </a:rPr>
              <a:t>各種プログラム</a:t>
            </a:r>
            <a:br>
              <a:rPr kumimoji="1" lang="en-US" altLang="ja-JP" sz="1368" b="1" dirty="0">
                <a:solidFill>
                  <a:srgbClr val="231F20"/>
                </a:solidFill>
                <a:latin typeface="HGMaruGothicMPRO" panose="020F0600000000000000" pitchFamily="34" charset="-128"/>
                <a:ea typeface="HGMaruGothicMPRO" panose="020F0600000000000000" pitchFamily="34" charset="-128"/>
                <a:cs typeface="ShinMGoPro-DeBold"/>
              </a:rPr>
            </a:br>
            <a:r>
              <a:rPr kumimoji="1" sz="1368" b="1" dirty="0">
                <a:solidFill>
                  <a:srgbClr val="231F20"/>
                </a:solidFill>
                <a:latin typeface="HGMaruGothicMPRO" panose="020F0600000000000000" pitchFamily="34" charset="-128"/>
                <a:ea typeface="HGMaruGothicMPRO" panose="020F0600000000000000" pitchFamily="34" charset="-128"/>
                <a:cs typeface="ShinMGoPro-DeBold"/>
              </a:rPr>
              <a:t>職場見学体験</a:t>
            </a:r>
            <a:br>
              <a:rPr kumimoji="1" lang="en-US" altLang="ja-JP" sz="1368" b="1" dirty="0">
                <a:solidFill>
                  <a:srgbClr val="231F20"/>
                </a:solidFill>
                <a:latin typeface="HGMaruGothicMPRO" panose="020F0600000000000000" pitchFamily="34" charset="-128"/>
                <a:ea typeface="HGMaruGothicMPRO" panose="020F0600000000000000" pitchFamily="34" charset="-128"/>
                <a:cs typeface="ShinMGoPro-DeBold"/>
              </a:rPr>
            </a:br>
            <a:r>
              <a:rPr kumimoji="1" sz="1368" b="1" dirty="0">
                <a:solidFill>
                  <a:srgbClr val="231F20"/>
                </a:solidFill>
                <a:latin typeface="HGMaruGothicMPRO" panose="020F0600000000000000" pitchFamily="34" charset="-128"/>
                <a:ea typeface="HGMaruGothicMPRO" panose="020F0600000000000000" pitchFamily="34" charset="-128"/>
                <a:cs typeface="ShinMGoPro-DeBold"/>
              </a:rPr>
              <a:t>就職後の相談 </a:t>
            </a:r>
            <a:endParaRPr kumimoji="1" sz="13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object 10">
            <a:extLst>
              <a:ext uri="{FF2B5EF4-FFF2-40B4-BE49-F238E27FC236}">
                <a16:creationId xmlns:a16="http://schemas.microsoft.com/office/drawing/2014/main" id="{0B9806C7-8790-3246-B0DD-D51E8C179EBE}"/>
              </a:ext>
            </a:extLst>
          </p:cNvPr>
          <p:cNvSpPr txBox="1"/>
          <p:nvPr/>
        </p:nvSpPr>
        <p:spPr>
          <a:xfrm>
            <a:off x="2291983" y="5245473"/>
            <a:ext cx="5682425" cy="872044"/>
          </a:xfrm>
          <a:prstGeom prst="rect">
            <a:avLst/>
          </a:prstGeom>
        </p:spPr>
        <p:txBody>
          <a:bodyPr vert="horz" wrap="square" lIns="0" tIns="11948" rIns="0" bIns="0" rtlCol="0">
            <a:spAutoFit/>
          </a:bodyPr>
          <a:lstStyle/>
          <a:p>
            <a:pPr marL="10861" defTabSz="781995">
              <a:lnSpc>
                <a:spcPts val="1710"/>
              </a:lnSpc>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一人一人に応じた専門的な相談、支援計画の作成</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179207" defTabSz="781995">
              <a:lnSpc>
                <a:spcPts val="1710"/>
              </a:lnSpc>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コミュニケーション訓練など就労に向け踏み出すプログラム</a:t>
            </a:r>
            <a:b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b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多様な現場での見学や体験、振り返りなどフォローも実施</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710"/>
              </a:lnSpc>
              <a:spcBef>
                <a:spcPts val="56"/>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職場への定着やより安定した就労形態へのステップアップ支援</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1F897F28-5F21-6E46-BF3E-243F12465EDF}"/>
              </a:ext>
            </a:extLst>
          </p:cNvPr>
          <p:cNvSpPr/>
          <p:nvPr/>
        </p:nvSpPr>
        <p:spPr>
          <a:xfrm>
            <a:off x="1621655" y="2921819"/>
            <a:ext cx="2188329" cy="40289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D204200C-CCBA-674E-BA5B-6EE3143836F5}"/>
              </a:ext>
            </a:extLst>
          </p:cNvPr>
          <p:cNvSpPr/>
          <p:nvPr/>
        </p:nvSpPr>
        <p:spPr>
          <a:xfrm>
            <a:off x="6828385" y="3809657"/>
            <a:ext cx="1343776" cy="1544989"/>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8">
            <a:extLst>
              <a:ext uri="{FF2B5EF4-FFF2-40B4-BE49-F238E27FC236}">
                <a16:creationId xmlns:a16="http://schemas.microsoft.com/office/drawing/2014/main" id="{F39CE120-0C13-C946-BC1D-009103D28FDD}"/>
              </a:ext>
            </a:extLst>
          </p:cNvPr>
          <p:cNvSpPr txBox="1"/>
          <p:nvPr/>
        </p:nvSpPr>
        <p:spPr>
          <a:xfrm>
            <a:off x="517216" y="3611268"/>
            <a:ext cx="8107001" cy="1589439"/>
          </a:xfrm>
          <a:prstGeom prst="rect">
            <a:avLst/>
          </a:prstGeom>
        </p:spPr>
        <p:txBody>
          <a:bodyPr vert="horz" wrap="square" lIns="0" tIns="92866" rIns="0" bIns="0" rtlCol="0">
            <a:spAutoFit/>
          </a:bodyPr>
          <a:lstStyle/>
          <a:p>
            <a:pPr marL="281301" defTabSz="781995"/>
            <a:r>
              <a:rPr kumimoji="1" sz="1582" b="1" dirty="0">
                <a:solidFill>
                  <a:srgbClr val="00AEEF"/>
                </a:solidFill>
                <a:latin typeface="HGMaruGothicMPRO" panose="020F0600000000000000" pitchFamily="34" charset="-128"/>
                <a:ea typeface="HGMaruGothicMPRO" panose="020F0600000000000000" pitchFamily="34" charset="-128"/>
                <a:cs typeface="ShinMGoPro-DeBold"/>
              </a:rPr>
              <a:t>こんな悩みを抱えた方をサポート</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a:p>
            <a:pPr marL="281301" defTabSz="781995">
              <a:spcBef>
                <a:spcPts val="56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働きたいけどどうしたらいいのか</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分</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からない</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81301" defTabSz="781995">
              <a:spcBef>
                <a:spcPts val="56"/>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ブランクがあって就職活動が不安</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81301" defTabSz="781995">
              <a:spcBef>
                <a:spcPts val="56"/>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コミュニケーションが苦手</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81301" defTabSz="781995">
              <a:spcBef>
                <a:spcPts val="56"/>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応募しているけどなかなかうまくいかない</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81301" defTabSz="781995">
              <a:spcBef>
                <a:spcPts val="449"/>
              </a:spcBef>
            </a:pPr>
            <a:r>
              <a:rPr kumimoji="1" sz="1582" b="1" dirty="0">
                <a:solidFill>
                  <a:srgbClr val="00AEEF"/>
                </a:solidFill>
                <a:latin typeface="HGMaruGothicMPRO" panose="020F0600000000000000" pitchFamily="34" charset="-128"/>
                <a:ea typeface="HGMaruGothicMPRO" panose="020F0600000000000000" pitchFamily="34" charset="-128"/>
                <a:cs typeface="ShinMGoPro-DeBold"/>
              </a:rPr>
              <a:t>主なサポート内容</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8">
            <a:extLst>
              <a:ext uri="{FF2B5EF4-FFF2-40B4-BE49-F238E27FC236}">
                <a16:creationId xmlns:a16="http://schemas.microsoft.com/office/drawing/2014/main" id="{26CC311F-5A73-8643-8382-929319E74F34}"/>
              </a:ext>
            </a:extLst>
          </p:cNvPr>
          <p:cNvSpPr txBox="1"/>
          <p:nvPr/>
        </p:nvSpPr>
        <p:spPr>
          <a:xfrm>
            <a:off x="517216" y="2820310"/>
            <a:ext cx="8107001" cy="465670"/>
          </a:xfrm>
          <a:prstGeom prst="rect">
            <a:avLst/>
          </a:prstGeom>
        </p:spPr>
        <p:txBody>
          <a:bodyPr vert="horz" wrap="square" lIns="0" tIns="92866" rIns="0" bIns="0" rtlCol="0">
            <a:spAutoFit/>
          </a:bodyPr>
          <a:lstStyle/>
          <a:p>
            <a:pPr marL="3648223" defTabSz="781995">
              <a:spcBef>
                <a:spcPts val="1668"/>
              </a:spcBef>
            </a:pPr>
            <a:r>
              <a:rPr kumimoji="1" sz="105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厚生労働省ホームページ「サポステ　地域若者サポートステーション」</a:t>
            </a:r>
            <a:endParaRPr kumimoji="1" sz="1050" dirty="0">
              <a:solidFill>
                <a:prstClr val="black"/>
              </a:solidFill>
              <a:latin typeface="HGMaruGothicMPRO" panose="020F0600000000000000" pitchFamily="34" charset="-128"/>
              <a:ea typeface="HGMaruGothicMPRO" panose="020F0600000000000000" pitchFamily="34" charset="-128"/>
              <a:cs typeface="A-OTF Shin Maru Go Pro"/>
            </a:endParaRPr>
          </a:p>
          <a:p>
            <a:pPr marL="3648223" defTabSz="781995">
              <a:spcBef>
                <a:spcPts val="196"/>
              </a:spcBef>
            </a:pP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saposute-net.mhlw.go.jp/</a:t>
            </a:r>
          </a:p>
        </p:txBody>
      </p:sp>
      <p:sp>
        <p:nvSpPr>
          <p:cNvPr id="1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テキスト ボックス 18"/>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86162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58">
            <a:extLst>
              <a:ext uri="{FF2B5EF4-FFF2-40B4-BE49-F238E27FC236}">
                <a16:creationId xmlns:a16="http://schemas.microsoft.com/office/drawing/2014/main" id="{B0FAEBA1-5310-AF49-9002-416DCE66615B}"/>
              </a:ext>
            </a:extLst>
          </p:cNvPr>
          <p:cNvSpPr/>
          <p:nvPr/>
        </p:nvSpPr>
        <p:spPr>
          <a:xfrm>
            <a:off x="530165" y="5122846"/>
            <a:ext cx="6452232" cy="1120893"/>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58">
            <a:extLst>
              <a:ext uri="{FF2B5EF4-FFF2-40B4-BE49-F238E27FC236}">
                <a16:creationId xmlns:a16="http://schemas.microsoft.com/office/drawing/2014/main" id="{8ACA63B9-205E-4D42-8DAF-2AF3B071A6AD}"/>
              </a:ext>
            </a:extLst>
          </p:cNvPr>
          <p:cNvSpPr/>
          <p:nvPr/>
        </p:nvSpPr>
        <p:spPr>
          <a:xfrm>
            <a:off x="530165" y="3925633"/>
            <a:ext cx="6452232" cy="1120893"/>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58">
            <a:extLst>
              <a:ext uri="{FF2B5EF4-FFF2-40B4-BE49-F238E27FC236}">
                <a16:creationId xmlns:a16="http://schemas.microsoft.com/office/drawing/2014/main" id="{71812E96-DE12-654D-9643-575311ECA2E0}"/>
              </a:ext>
            </a:extLst>
          </p:cNvPr>
          <p:cNvSpPr/>
          <p:nvPr/>
        </p:nvSpPr>
        <p:spPr>
          <a:xfrm>
            <a:off x="530165" y="2919706"/>
            <a:ext cx="6452232" cy="905292"/>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58">
            <a:extLst>
              <a:ext uri="{FF2B5EF4-FFF2-40B4-BE49-F238E27FC236}">
                <a16:creationId xmlns:a16="http://schemas.microsoft.com/office/drawing/2014/main" id="{A724BA52-1B94-4E46-BA99-738B88D73558}"/>
              </a:ext>
            </a:extLst>
          </p:cNvPr>
          <p:cNvSpPr/>
          <p:nvPr/>
        </p:nvSpPr>
        <p:spPr>
          <a:xfrm>
            <a:off x="530165" y="1913778"/>
            <a:ext cx="6452232" cy="905292"/>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EA3E509A-242A-F941-A48B-92D8F41D2F72}"/>
              </a:ext>
            </a:extLst>
          </p:cNvPr>
          <p:cNvSpPr txBox="1"/>
          <p:nvPr/>
        </p:nvSpPr>
        <p:spPr>
          <a:xfrm>
            <a:off x="781945" y="1961583"/>
            <a:ext cx="5953172" cy="699053"/>
          </a:xfrm>
          <a:prstGeom prst="rect">
            <a:avLst/>
          </a:prstGeom>
        </p:spPr>
        <p:txBody>
          <a:bodyPr vert="horz" wrap="square" lIns="0" tIns="54307" rIns="0" bIns="0" rtlCol="0">
            <a:spAutoFit/>
          </a:bodyPr>
          <a:lstStyle/>
          <a:p>
            <a:pPr marL="10861" defTabSz="781995">
              <a:spcBef>
                <a:spcPts val="428"/>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就労に関する様々な相談支援</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marR="4344" defTabSz="781995">
              <a:lnSpc>
                <a:spcPct val="113999"/>
              </a:lnSpc>
              <a:spcBef>
                <a:spcPts val="103"/>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ニーズや課題に応じて、職業準備訓練や職場実習のあっせん求職活動への同行、生活面の支援など様々な相談に応じます。</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9345C53C-D80C-5440-BB59-930FE0D2FF74}"/>
              </a:ext>
            </a:extLst>
          </p:cNvPr>
          <p:cNvSpPr txBox="1"/>
          <p:nvPr/>
        </p:nvSpPr>
        <p:spPr>
          <a:xfrm>
            <a:off x="7139752" y="2128275"/>
            <a:ext cx="1426985" cy="447870"/>
          </a:xfrm>
          <a:prstGeom prst="rect">
            <a:avLst/>
          </a:prstGeom>
        </p:spPr>
        <p:txBody>
          <a:bodyPr vert="horz" wrap="square" lIns="0" tIns="40187" rIns="0" bIns="0" rtlCol="0">
            <a:spAutoFit/>
          </a:bodyPr>
          <a:lstStyle/>
          <a:p>
            <a:pPr marL="10861" defTabSz="781995">
              <a:spcBef>
                <a:spcPts val="31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障害者就業･</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231"/>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生活支援センター</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C9B765FE-2187-6642-87BF-1B814178B9A1}"/>
              </a:ext>
            </a:extLst>
          </p:cNvPr>
          <p:cNvSpPr txBox="1"/>
          <p:nvPr/>
        </p:nvSpPr>
        <p:spPr>
          <a:xfrm>
            <a:off x="781946" y="2970215"/>
            <a:ext cx="5481371" cy="699053"/>
          </a:xfrm>
          <a:prstGeom prst="rect">
            <a:avLst/>
          </a:prstGeom>
        </p:spPr>
        <p:txBody>
          <a:bodyPr vert="horz" wrap="square" lIns="0" tIns="54307" rIns="0" bIns="0" rtlCol="0">
            <a:spAutoFit/>
          </a:bodyPr>
          <a:lstStyle/>
          <a:p>
            <a:pPr marL="10861" defTabSz="781995">
              <a:spcBef>
                <a:spcPts val="428"/>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職業紹介・職業相談</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marR="4344" defTabSz="781995">
              <a:lnSpc>
                <a:spcPct val="113999"/>
              </a:lnSpc>
              <a:spcBef>
                <a:spcPts val="103"/>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求職登録を行い、具体的な就職活動の方法などの相談や指導を行います。専門的な支援が必要な方には、地域障害者職業センターを紹介します。</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4248DAD4-139C-2445-9BBE-EF53BBD69523}"/>
              </a:ext>
            </a:extLst>
          </p:cNvPr>
          <p:cNvSpPr txBox="1"/>
          <p:nvPr/>
        </p:nvSpPr>
        <p:spPr>
          <a:xfrm>
            <a:off x="7139753" y="3275170"/>
            <a:ext cx="1227924" cy="201789"/>
          </a:xfrm>
          <a:prstGeom prst="rect">
            <a:avLst/>
          </a:prstGeom>
        </p:spPr>
        <p:txBody>
          <a:bodyPr vert="horz" wrap="square" lIns="0" tIns="10861" rIns="0" bIns="0" rtlCol="0">
            <a:spAutoFit/>
          </a:bodyPr>
          <a:lstStyle/>
          <a:p>
            <a:pPr marL="10861" defTabSz="781995">
              <a:spcBef>
                <a:spcPts val="8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13">
            <a:extLst>
              <a:ext uri="{FF2B5EF4-FFF2-40B4-BE49-F238E27FC236}">
                <a16:creationId xmlns:a16="http://schemas.microsoft.com/office/drawing/2014/main" id="{C8CBEBEE-291B-F04A-8225-292E48E34D09}"/>
              </a:ext>
            </a:extLst>
          </p:cNvPr>
          <p:cNvSpPr txBox="1"/>
          <p:nvPr/>
        </p:nvSpPr>
        <p:spPr>
          <a:xfrm>
            <a:off x="781946" y="3976146"/>
            <a:ext cx="5794181" cy="916612"/>
          </a:xfrm>
          <a:prstGeom prst="rect">
            <a:avLst/>
          </a:prstGeom>
        </p:spPr>
        <p:txBody>
          <a:bodyPr vert="horz" wrap="square" lIns="0" tIns="54307" rIns="0" bIns="0" rtlCol="0">
            <a:spAutoFit/>
          </a:bodyPr>
          <a:lstStyle/>
          <a:p>
            <a:pPr marL="10861" defTabSz="781995">
              <a:spcBef>
                <a:spcPts val="428"/>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障害者相談支援事業</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marR="4344" algn="just" defTabSz="781995">
              <a:lnSpc>
                <a:spcPct val="113999"/>
              </a:lnSpc>
              <a:spcBef>
                <a:spcPts val="103"/>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地域の障害者等からの相談に応じ、福祉サービスの利用援助、社会資源を活用するための支援、社会生活力を高めるための支援、ピアカウンセリング、権利擁護のために必要な援助、専門機関の紹介等を行います。</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14">
            <a:extLst>
              <a:ext uri="{FF2B5EF4-FFF2-40B4-BE49-F238E27FC236}">
                <a16:creationId xmlns:a16="http://schemas.microsoft.com/office/drawing/2014/main" id="{BC785235-28BB-8549-AE1B-BFF1D21205A3}"/>
              </a:ext>
            </a:extLst>
          </p:cNvPr>
          <p:cNvSpPr txBox="1"/>
          <p:nvPr/>
        </p:nvSpPr>
        <p:spPr>
          <a:xfrm>
            <a:off x="7139752" y="4053267"/>
            <a:ext cx="1735552" cy="867868"/>
          </a:xfrm>
          <a:prstGeom prst="rect">
            <a:avLst/>
          </a:prstGeom>
        </p:spPr>
        <p:txBody>
          <a:bodyPr vert="horz" wrap="square" lIns="0" tIns="10861" rIns="0" bIns="0" rtlCol="0">
            <a:spAutoFit/>
          </a:bodyPr>
          <a:lstStyle/>
          <a:p>
            <a:pPr marL="10861" marR="4344" defTabSz="781995">
              <a:lnSpc>
                <a:spcPct val="115500"/>
              </a:lnSpc>
              <a:spcBef>
                <a:spcPts val="8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市区町村、指定特定</a:t>
            </a:r>
            <a:b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DeBold"/>
              </a:rPr>
            </a:br>
            <a:r>
              <a:rPr kumimoji="1" sz="1240" b="1" dirty="0">
                <a:solidFill>
                  <a:srgbClr val="231F20"/>
                </a:solidFill>
                <a:latin typeface="HGMaruGothicMPRO" panose="020F0600000000000000" pitchFamily="34" charset="-128"/>
                <a:ea typeface="HGMaruGothicMPRO" panose="020F0600000000000000" pitchFamily="34" charset="-128"/>
                <a:cs typeface="ShinMGoPro-DeBold"/>
              </a:rPr>
              <a:t>相談支援事業者</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a:p>
            <a:pPr marL="10861" marR="161829" defTabSz="781995">
              <a:lnSpc>
                <a:spcPct val="115500"/>
              </a:lnSpc>
            </a:pPr>
            <a:r>
              <a:rPr kumimoji="1" lang="ja-JP" altLang="en-US" sz="1240" b="1" dirty="0">
                <a:solidFill>
                  <a:srgbClr val="231F20"/>
                </a:solidFill>
                <a:latin typeface="HGMaruGothicMPRO" panose="020F0600000000000000" pitchFamily="34" charset="-128"/>
                <a:ea typeface="HGMaruGothicMPRO" panose="020F0600000000000000" pitchFamily="34" charset="-128"/>
                <a:cs typeface="ShinMGoPro-DeBold"/>
              </a:rPr>
              <a:t>または</a:t>
            </a:r>
            <a:r>
              <a:rPr kumimoji="1" sz="1240" b="1" dirty="0" err="1">
                <a:solidFill>
                  <a:srgbClr val="231F20"/>
                </a:solidFill>
                <a:latin typeface="HGMaruGothicMPRO" panose="020F0600000000000000" pitchFamily="34" charset="-128"/>
                <a:ea typeface="HGMaruGothicMPRO" panose="020F0600000000000000" pitchFamily="34" charset="-128"/>
                <a:cs typeface="ShinMGoPro-DeBold"/>
              </a:rPr>
              <a:t>指定一般相談</a:t>
            </a:r>
            <a:b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DeBold"/>
              </a:rPr>
            </a:br>
            <a:r>
              <a:rPr kumimoji="1" sz="1240" b="1" dirty="0">
                <a:solidFill>
                  <a:srgbClr val="231F20"/>
                </a:solidFill>
                <a:latin typeface="HGMaruGothicMPRO" panose="020F0600000000000000" pitchFamily="34" charset="-128"/>
                <a:ea typeface="HGMaruGothicMPRO" panose="020F0600000000000000" pitchFamily="34" charset="-128"/>
                <a:cs typeface="ShinMGoPro-DeBold"/>
              </a:rPr>
              <a:t>支援事業者</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object 17">
            <a:extLst>
              <a:ext uri="{FF2B5EF4-FFF2-40B4-BE49-F238E27FC236}">
                <a16:creationId xmlns:a16="http://schemas.microsoft.com/office/drawing/2014/main" id="{FB694A3B-AA2E-5D44-B848-2205CEBCC898}"/>
              </a:ext>
            </a:extLst>
          </p:cNvPr>
          <p:cNvSpPr txBox="1"/>
          <p:nvPr/>
        </p:nvSpPr>
        <p:spPr>
          <a:xfrm>
            <a:off x="781946" y="5173359"/>
            <a:ext cx="5794181" cy="943479"/>
          </a:xfrm>
          <a:prstGeom prst="rect">
            <a:avLst/>
          </a:prstGeom>
        </p:spPr>
        <p:txBody>
          <a:bodyPr vert="horz" wrap="square" lIns="0" tIns="54307" rIns="0" bIns="0" rtlCol="0">
            <a:spAutoFit/>
          </a:bodyPr>
          <a:lstStyle/>
          <a:p>
            <a:pPr marL="10861" defTabSz="781995">
              <a:spcBef>
                <a:spcPts val="428"/>
              </a:spcBef>
            </a:pPr>
            <a:r>
              <a:rPr kumimoji="1" sz="1454" b="1" dirty="0" err="1">
                <a:solidFill>
                  <a:srgbClr val="00AEEF"/>
                </a:solidFill>
                <a:latin typeface="HGMaruGothicMPRO" panose="020F0600000000000000" pitchFamily="34" charset="-128"/>
                <a:ea typeface="HGMaruGothicMPRO" panose="020F0600000000000000" pitchFamily="34" charset="-128"/>
                <a:cs typeface="ShinMGoPro-DeBold"/>
              </a:rPr>
              <a:t>職業</a:t>
            </a:r>
            <a: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リハビリテーション</a:t>
            </a:r>
            <a:r>
              <a:rPr kumimoji="1" sz="1454" b="1" dirty="0">
                <a:solidFill>
                  <a:srgbClr val="00AEEF"/>
                </a:solidFill>
                <a:latin typeface="HGMaruGothicMPRO" panose="020F0600000000000000" pitchFamily="34" charset="-128"/>
                <a:ea typeface="HGMaruGothicMPRO" panose="020F0600000000000000" pitchFamily="34" charset="-128"/>
                <a:cs typeface="ShinMGoPro-DeBold"/>
              </a:rPr>
              <a:t>、職業評価</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marR="4344" defTabSz="781995">
              <a:lnSpc>
                <a:spcPts val="1710"/>
              </a:lnSpc>
              <a:spcBef>
                <a:spcPts val="25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仕事の種類や働き方などについて、希望や障害特性、課題を踏まえながら、相談･助言、職業評価、情報提供等を行います。</a:t>
            </a:r>
            <a:br>
              <a:rPr kumimoji="1" lang="en-US" sz="1240" dirty="0">
                <a:solidFill>
                  <a:prstClr val="black"/>
                </a:solidFill>
                <a:latin typeface="HGMaruGothicMPRO" panose="020F0600000000000000" pitchFamily="34" charset="-128"/>
                <a:ea typeface="HGMaruGothicMPRO" panose="020F0600000000000000" pitchFamily="34" charset="-128"/>
                <a:cs typeface="A-OTF Shin Maru Go Pro"/>
              </a:rPr>
            </a:br>
            <a:r>
              <a:rPr kumimoji="1" lang="ja-JP" altLang="en-US" sz="1240"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必要に応じて、センターにおける専門的な支援を行います。</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B355C3E9-96F2-434E-9673-22369CC0F771}"/>
              </a:ext>
            </a:extLst>
          </p:cNvPr>
          <p:cNvSpPr txBox="1"/>
          <p:nvPr/>
        </p:nvSpPr>
        <p:spPr>
          <a:xfrm>
            <a:off x="7139753" y="5437716"/>
            <a:ext cx="1227924" cy="425183"/>
          </a:xfrm>
          <a:prstGeom prst="rect">
            <a:avLst/>
          </a:prstGeom>
        </p:spPr>
        <p:txBody>
          <a:bodyPr vert="horz" wrap="square" lIns="0" tIns="10861" rIns="0" bIns="0" rtlCol="0">
            <a:spAutoFit/>
          </a:bodyPr>
          <a:lstStyle/>
          <a:p>
            <a:pPr marL="10861" marR="4344" defTabSz="781995">
              <a:lnSpc>
                <a:spcPct val="115500"/>
              </a:lnSpc>
              <a:spcBef>
                <a:spcPts val="8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地域障害者</a:t>
            </a:r>
            <a:b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DeBold"/>
              </a:rPr>
            </a:br>
            <a:r>
              <a:rPr kumimoji="1" sz="1240" b="1" dirty="0">
                <a:solidFill>
                  <a:srgbClr val="231F20"/>
                </a:solidFill>
                <a:latin typeface="HGMaruGothicMPRO" panose="020F0600000000000000" pitchFamily="34" charset="-128"/>
                <a:ea typeface="HGMaruGothicMPRO" panose="020F0600000000000000" pitchFamily="34" charset="-128"/>
                <a:cs typeface="ShinMGoPro-DeBold"/>
              </a:rPr>
              <a:t>職業センター</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12E4652E-1F40-8A4B-8AD2-6D0C24C161D4}"/>
              </a:ext>
            </a:extLst>
          </p:cNvPr>
          <p:cNvSpPr/>
          <p:nvPr/>
        </p:nvSpPr>
        <p:spPr>
          <a:xfrm>
            <a:off x="523409" y="1465191"/>
            <a:ext cx="2532352" cy="323672"/>
          </a:xfrm>
          <a:custGeom>
            <a:avLst/>
            <a:gdLst/>
            <a:ahLst/>
            <a:cxnLst/>
            <a:rect l="l" t="t" r="r" b="b"/>
            <a:pathLst>
              <a:path w="2961004" h="378460">
                <a:moveTo>
                  <a:pt x="2834995"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2834995" y="378015"/>
                </a:lnTo>
                <a:lnTo>
                  <a:pt x="2907837" y="376046"/>
                </a:lnTo>
                <a:lnTo>
                  <a:pt x="2945242" y="362264"/>
                </a:lnTo>
                <a:lnTo>
                  <a:pt x="2959023" y="324855"/>
                </a:lnTo>
                <a:lnTo>
                  <a:pt x="2960992" y="252006"/>
                </a:lnTo>
                <a:lnTo>
                  <a:pt x="2960992" y="126009"/>
                </a:lnTo>
                <a:lnTo>
                  <a:pt x="2959023" y="53160"/>
                </a:lnTo>
                <a:lnTo>
                  <a:pt x="2945242" y="15751"/>
                </a:lnTo>
                <a:lnTo>
                  <a:pt x="2907837" y="1968"/>
                </a:lnTo>
                <a:lnTo>
                  <a:pt x="2834995"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A48E2DC2-2372-9742-A5A1-62EBC4475CE3}"/>
              </a:ext>
            </a:extLst>
          </p:cNvPr>
          <p:cNvSpPr txBox="1"/>
          <p:nvPr/>
        </p:nvSpPr>
        <p:spPr>
          <a:xfrm>
            <a:off x="698564" y="1495332"/>
            <a:ext cx="8045908" cy="248376"/>
          </a:xfrm>
          <a:prstGeom prst="rect">
            <a:avLst/>
          </a:prstGeom>
        </p:spPr>
        <p:txBody>
          <a:bodyPr vert="horz" wrap="square" lIns="0" tIns="11405" rIns="0" bIns="0" rtlCol="0">
            <a:spAutoFit/>
          </a:bodyPr>
          <a:lstStyle/>
          <a:p>
            <a:pPr marL="10861" defTabSz="781995">
              <a:spcBef>
                <a:spcPts val="90"/>
              </a:spcBef>
              <a:tabLst>
                <a:tab pos="2528993" algn="l"/>
              </a:tabLst>
            </a:pPr>
            <a:r>
              <a:rPr kumimoji="1" sz="1539" b="1" dirty="0">
                <a:solidFill>
                  <a:srgbClr val="FFFFFF"/>
                </a:solidFill>
                <a:latin typeface="HGMaruGothicMPRO" panose="020F0600000000000000" pitchFamily="34" charset="-128"/>
                <a:ea typeface="HGMaruGothicMPRO" panose="020F0600000000000000" pitchFamily="34" charset="-128"/>
                <a:cs typeface="ShinMGoPro-DeBold"/>
              </a:rPr>
              <a:t>①　就職に向けての相談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就職に向けての支援メニューと支援機関をご紹介します</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2" name="object 22">
            <a:extLst>
              <a:ext uri="{FF2B5EF4-FFF2-40B4-BE49-F238E27FC236}">
                <a16:creationId xmlns:a16="http://schemas.microsoft.com/office/drawing/2014/main" id="{B27ACF35-31A1-B043-A182-B3D22AE495D8}"/>
              </a:ext>
            </a:extLst>
          </p:cNvPr>
          <p:cNvSpPr/>
          <p:nvPr/>
        </p:nvSpPr>
        <p:spPr>
          <a:xfrm>
            <a:off x="254013" y="735153"/>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2CD8691A-4BC2-B746-8054-29F549010438}"/>
              </a:ext>
            </a:extLst>
          </p:cNvPr>
          <p:cNvSpPr txBox="1">
            <a:spLocks/>
          </p:cNvSpPr>
          <p:nvPr/>
        </p:nvSpPr>
        <p:spPr>
          <a:xfrm>
            <a:off x="493612" y="822894"/>
            <a:ext cx="484549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いろいろな支援　</a:t>
            </a:r>
            <a:r>
              <a:rPr lang="ja-JP" altLang="en-US" sz="1454" b="1" dirty="0">
                <a:solidFill>
                  <a:srgbClr val="FFFFFF"/>
                </a:solidFill>
                <a:latin typeface="HGMaruGothicMPRO" panose="020F0600000000000000" pitchFamily="34" charset="-128"/>
                <a:ea typeface="HGMaruGothicMPRO" panose="020F0600000000000000" pitchFamily="34" charset="-128"/>
              </a:rPr>
              <a:t>～障害者の就職支援～</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2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テキスト ボックス 27"/>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36382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58">
            <a:extLst>
              <a:ext uri="{FF2B5EF4-FFF2-40B4-BE49-F238E27FC236}">
                <a16:creationId xmlns:a16="http://schemas.microsoft.com/office/drawing/2014/main" id="{94E2EB7A-27A3-BD4D-B58F-6B9306FE53D9}"/>
              </a:ext>
            </a:extLst>
          </p:cNvPr>
          <p:cNvSpPr/>
          <p:nvPr/>
        </p:nvSpPr>
        <p:spPr>
          <a:xfrm>
            <a:off x="545555" y="5240848"/>
            <a:ext cx="6452232" cy="795058"/>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58">
            <a:extLst>
              <a:ext uri="{FF2B5EF4-FFF2-40B4-BE49-F238E27FC236}">
                <a16:creationId xmlns:a16="http://schemas.microsoft.com/office/drawing/2014/main" id="{1D01569E-C545-7440-AC61-D94609FF244B}"/>
              </a:ext>
            </a:extLst>
          </p:cNvPr>
          <p:cNvSpPr/>
          <p:nvPr/>
        </p:nvSpPr>
        <p:spPr>
          <a:xfrm>
            <a:off x="545555" y="4378772"/>
            <a:ext cx="6452232" cy="795058"/>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58">
            <a:extLst>
              <a:ext uri="{FF2B5EF4-FFF2-40B4-BE49-F238E27FC236}">
                <a16:creationId xmlns:a16="http://schemas.microsoft.com/office/drawing/2014/main" id="{FA8B0B71-0A3A-114F-B795-E863C7330654}"/>
              </a:ext>
            </a:extLst>
          </p:cNvPr>
          <p:cNvSpPr/>
          <p:nvPr/>
        </p:nvSpPr>
        <p:spPr>
          <a:xfrm>
            <a:off x="545555" y="3516696"/>
            <a:ext cx="6452232" cy="795058"/>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58">
            <a:extLst>
              <a:ext uri="{FF2B5EF4-FFF2-40B4-BE49-F238E27FC236}">
                <a16:creationId xmlns:a16="http://schemas.microsoft.com/office/drawing/2014/main" id="{4549D4D8-2556-2943-BF2F-92FFA01FB0E8}"/>
              </a:ext>
            </a:extLst>
          </p:cNvPr>
          <p:cNvSpPr/>
          <p:nvPr/>
        </p:nvSpPr>
        <p:spPr>
          <a:xfrm>
            <a:off x="545555" y="2654619"/>
            <a:ext cx="6452232" cy="795058"/>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58">
            <a:extLst>
              <a:ext uri="{FF2B5EF4-FFF2-40B4-BE49-F238E27FC236}">
                <a16:creationId xmlns:a16="http://schemas.microsoft.com/office/drawing/2014/main" id="{F46510F0-8EF3-1942-BC7C-E5D7ED6D71A4}"/>
              </a:ext>
            </a:extLst>
          </p:cNvPr>
          <p:cNvSpPr/>
          <p:nvPr/>
        </p:nvSpPr>
        <p:spPr>
          <a:xfrm>
            <a:off x="545555" y="1792542"/>
            <a:ext cx="6452232" cy="795058"/>
          </a:xfrm>
          <a:prstGeom prst="roundRect">
            <a:avLst>
              <a:gd name="adj" fmla="val 15788"/>
            </a:avLst>
          </a:prstGeom>
          <a:solidFill>
            <a:srgbClr val="D5EAD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B3BDEA3D-FD7D-9141-97F7-69B5E24335B4}"/>
              </a:ext>
            </a:extLst>
          </p:cNvPr>
          <p:cNvSpPr/>
          <p:nvPr/>
        </p:nvSpPr>
        <p:spPr>
          <a:xfrm>
            <a:off x="6734" y="6655194"/>
            <a:ext cx="9137755" cy="0"/>
          </a:xfrm>
          <a:custGeom>
            <a:avLst/>
            <a:gdLst/>
            <a:ahLst/>
            <a:cxnLst/>
            <a:rect l="l" t="t" r="r" b="b"/>
            <a:pathLst>
              <a:path w="10684510">
                <a:moveTo>
                  <a:pt x="0" y="0"/>
                </a:moveTo>
                <a:lnTo>
                  <a:pt x="10684129" y="0"/>
                </a:lnTo>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BA78E19-8855-784D-8DFD-42AF84B7B915}"/>
              </a:ext>
            </a:extLst>
          </p:cNvPr>
          <p:cNvSpPr txBox="1"/>
          <p:nvPr/>
        </p:nvSpPr>
        <p:spPr>
          <a:xfrm>
            <a:off x="7155140" y="5391382"/>
            <a:ext cx="1370653" cy="447870"/>
          </a:xfrm>
          <a:prstGeom prst="rect">
            <a:avLst/>
          </a:prstGeom>
        </p:spPr>
        <p:txBody>
          <a:bodyPr vert="horz" wrap="square" lIns="0" tIns="40187" rIns="0" bIns="0" rtlCol="0">
            <a:spAutoFit/>
          </a:bodyPr>
          <a:lstStyle/>
          <a:p>
            <a:pPr marL="10861" defTabSz="781995">
              <a:spcBef>
                <a:spcPts val="31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都道府県</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231"/>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0AA539FB-5C53-E349-B5C9-0DD3DFCDCA23}"/>
              </a:ext>
            </a:extLst>
          </p:cNvPr>
          <p:cNvSpPr txBox="1"/>
          <p:nvPr/>
        </p:nvSpPr>
        <p:spPr>
          <a:xfrm>
            <a:off x="7155141" y="1943077"/>
            <a:ext cx="1162771" cy="425183"/>
          </a:xfrm>
          <a:prstGeom prst="rect">
            <a:avLst/>
          </a:prstGeom>
        </p:spPr>
        <p:txBody>
          <a:bodyPr vert="horz" wrap="square" lIns="0" tIns="10861" rIns="0" bIns="0" rtlCol="0">
            <a:spAutoFit/>
          </a:bodyPr>
          <a:lstStyle/>
          <a:p>
            <a:pPr marL="10861" marR="4344" defTabSz="781995">
              <a:lnSpc>
                <a:spcPct val="115500"/>
              </a:lnSpc>
              <a:spcBef>
                <a:spcPts val="8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地域障害者</a:t>
            </a:r>
            <a:b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DeBold"/>
              </a:rPr>
            </a:br>
            <a:r>
              <a:rPr kumimoji="1" sz="1240" b="1" dirty="0">
                <a:solidFill>
                  <a:srgbClr val="231F20"/>
                </a:solidFill>
                <a:latin typeface="HGMaruGothicMPRO" panose="020F0600000000000000" pitchFamily="34" charset="-128"/>
                <a:ea typeface="HGMaruGothicMPRO" panose="020F0600000000000000" pitchFamily="34" charset="-128"/>
                <a:cs typeface="ShinMGoPro-DeBold"/>
              </a:rPr>
              <a:t>職業センター</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12">
            <a:extLst>
              <a:ext uri="{FF2B5EF4-FFF2-40B4-BE49-F238E27FC236}">
                <a16:creationId xmlns:a16="http://schemas.microsoft.com/office/drawing/2014/main" id="{A8047ED2-E28C-6247-AECE-0D14C64848D5}"/>
              </a:ext>
            </a:extLst>
          </p:cNvPr>
          <p:cNvSpPr txBox="1"/>
          <p:nvPr/>
        </p:nvSpPr>
        <p:spPr>
          <a:xfrm>
            <a:off x="7155141" y="2943416"/>
            <a:ext cx="1674642" cy="201789"/>
          </a:xfrm>
          <a:prstGeom prst="rect">
            <a:avLst/>
          </a:prstGeom>
        </p:spPr>
        <p:txBody>
          <a:bodyPr vert="horz" wrap="square" lIns="0" tIns="10861" rIns="0" bIns="0" rtlCol="0">
            <a:spAutoFit/>
          </a:bodyPr>
          <a:lstStyle/>
          <a:p>
            <a:pPr marL="10861" defTabSz="781995">
              <a:spcBef>
                <a:spcPts val="8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就労移行支援事業者</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5" name="object 15">
            <a:extLst>
              <a:ext uri="{FF2B5EF4-FFF2-40B4-BE49-F238E27FC236}">
                <a16:creationId xmlns:a16="http://schemas.microsoft.com/office/drawing/2014/main" id="{B6509A69-A2F4-B94C-9789-1D382653CF2B}"/>
              </a:ext>
            </a:extLst>
          </p:cNvPr>
          <p:cNvSpPr txBox="1"/>
          <p:nvPr/>
        </p:nvSpPr>
        <p:spPr>
          <a:xfrm>
            <a:off x="7155141" y="3558124"/>
            <a:ext cx="1735550" cy="670122"/>
          </a:xfrm>
          <a:prstGeom prst="rect">
            <a:avLst/>
          </a:prstGeom>
        </p:spPr>
        <p:txBody>
          <a:bodyPr vert="horz" wrap="square" lIns="0" tIns="10861" rIns="0" bIns="0" rtlCol="0">
            <a:spAutoFit/>
          </a:bodyPr>
          <a:lstStyle/>
          <a:p>
            <a:pPr marL="10861" marR="4344" defTabSz="781995">
              <a:lnSpc>
                <a:spcPct val="115500"/>
              </a:lnSpc>
              <a:spcBef>
                <a:spcPts val="8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障害者職業能力開発校</a:t>
            </a:r>
            <a:b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DeBold"/>
              </a:rPr>
            </a:br>
            <a:r>
              <a:rPr kumimoji="1" sz="1240" b="1" dirty="0">
                <a:solidFill>
                  <a:srgbClr val="231F20"/>
                </a:solidFill>
                <a:latin typeface="HGMaruGothicMPRO" panose="020F0600000000000000" pitchFamily="34" charset="-128"/>
                <a:ea typeface="HGMaruGothicMPRO" panose="020F0600000000000000" pitchFamily="34" charset="-128"/>
                <a:cs typeface="ShinMGoPro-DeBold"/>
              </a:rPr>
              <a:t>職業能力開発校</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231"/>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8" name="object 18">
            <a:extLst>
              <a:ext uri="{FF2B5EF4-FFF2-40B4-BE49-F238E27FC236}">
                <a16:creationId xmlns:a16="http://schemas.microsoft.com/office/drawing/2014/main" id="{DE687A18-FD46-4446-AD4D-4BFB8F284D02}"/>
              </a:ext>
            </a:extLst>
          </p:cNvPr>
          <p:cNvSpPr txBox="1"/>
          <p:nvPr/>
        </p:nvSpPr>
        <p:spPr>
          <a:xfrm>
            <a:off x="797334" y="1853342"/>
            <a:ext cx="6357807" cy="658700"/>
          </a:xfrm>
          <a:prstGeom prst="rect">
            <a:avLst/>
          </a:prstGeom>
        </p:spPr>
        <p:txBody>
          <a:bodyPr vert="horz" wrap="square" lIns="0" tIns="14663" rIns="0" bIns="0" rtlCol="0">
            <a:spAutoFit/>
          </a:bodyPr>
          <a:lstStyle/>
          <a:p>
            <a:pPr marL="10861" defTabSz="781995">
              <a:spcBef>
                <a:spcPts val="115"/>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地域障害者職業センターにおける職業準備支援</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9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作業支援、職業準備講習カリキュラム、職業上の課題の把握、作業遂行力、職</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10"/>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場体験実習等の支援、職場等に向かう次の段階への移行を支援します。</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19">
            <a:extLst>
              <a:ext uri="{FF2B5EF4-FFF2-40B4-BE49-F238E27FC236}">
                <a16:creationId xmlns:a16="http://schemas.microsoft.com/office/drawing/2014/main" id="{22E8826B-50AC-CC40-9676-5ED9D4FEBB4D}"/>
              </a:ext>
            </a:extLst>
          </p:cNvPr>
          <p:cNvSpPr txBox="1"/>
          <p:nvPr/>
        </p:nvSpPr>
        <p:spPr>
          <a:xfrm>
            <a:off x="7155141" y="4420199"/>
            <a:ext cx="1852375" cy="670122"/>
          </a:xfrm>
          <a:prstGeom prst="rect">
            <a:avLst/>
          </a:prstGeom>
        </p:spPr>
        <p:txBody>
          <a:bodyPr vert="horz" wrap="square" lIns="0" tIns="10861" rIns="0" bIns="0" rtlCol="0">
            <a:spAutoFit/>
          </a:bodyPr>
          <a:lstStyle/>
          <a:p>
            <a:pPr marL="10861" marR="4344" defTabSz="781995">
              <a:lnSpc>
                <a:spcPct val="115500"/>
              </a:lnSpc>
              <a:spcBef>
                <a:spcPts val="86"/>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障害者職業能力開発校</a:t>
            </a:r>
            <a:b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DeBold"/>
              </a:rPr>
            </a:br>
            <a:r>
              <a:rPr kumimoji="1" sz="1240" b="1" dirty="0">
                <a:solidFill>
                  <a:srgbClr val="231F20"/>
                </a:solidFill>
                <a:latin typeface="HGMaruGothicMPRO" panose="020F0600000000000000" pitchFamily="34" charset="-128"/>
                <a:ea typeface="HGMaruGothicMPRO" panose="020F0600000000000000" pitchFamily="34" charset="-128"/>
                <a:cs typeface="ShinMGoPro-DeBold"/>
              </a:rPr>
              <a:t>職業能力開発校</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231"/>
              </a:spcBef>
            </a:pPr>
            <a:r>
              <a:rPr kumimoji="1" sz="1240"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kumimoji="1" sz="124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0" name="object 20">
            <a:extLst>
              <a:ext uri="{FF2B5EF4-FFF2-40B4-BE49-F238E27FC236}">
                <a16:creationId xmlns:a16="http://schemas.microsoft.com/office/drawing/2014/main" id="{C9998978-5514-7048-AD42-D5C40C17913D}"/>
              </a:ext>
            </a:extLst>
          </p:cNvPr>
          <p:cNvSpPr/>
          <p:nvPr/>
        </p:nvSpPr>
        <p:spPr>
          <a:xfrm>
            <a:off x="538796" y="1384377"/>
            <a:ext cx="3071624" cy="323672"/>
          </a:xfrm>
          <a:custGeom>
            <a:avLst/>
            <a:gdLst/>
            <a:ahLst/>
            <a:cxnLst/>
            <a:rect l="l" t="t" r="r" b="b"/>
            <a:pathLst>
              <a:path w="3591560" h="378460">
                <a:moveTo>
                  <a:pt x="3464991"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3464991" y="378015"/>
                </a:lnTo>
                <a:lnTo>
                  <a:pt x="3537840" y="376046"/>
                </a:lnTo>
                <a:lnTo>
                  <a:pt x="3575250" y="362264"/>
                </a:lnTo>
                <a:lnTo>
                  <a:pt x="3589032" y="324855"/>
                </a:lnTo>
                <a:lnTo>
                  <a:pt x="3591001" y="252006"/>
                </a:lnTo>
                <a:lnTo>
                  <a:pt x="3591001" y="126009"/>
                </a:lnTo>
                <a:lnTo>
                  <a:pt x="3589032" y="53160"/>
                </a:lnTo>
                <a:lnTo>
                  <a:pt x="3575250" y="15751"/>
                </a:lnTo>
                <a:lnTo>
                  <a:pt x="3537840" y="1968"/>
                </a:lnTo>
                <a:lnTo>
                  <a:pt x="3464991"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19B0434F-6192-6442-8C6B-599DE50E8D49}"/>
              </a:ext>
            </a:extLst>
          </p:cNvPr>
          <p:cNvSpPr txBox="1"/>
          <p:nvPr/>
        </p:nvSpPr>
        <p:spPr>
          <a:xfrm>
            <a:off x="688763" y="1412860"/>
            <a:ext cx="2921657" cy="248376"/>
          </a:xfrm>
          <a:prstGeom prst="rect">
            <a:avLst/>
          </a:prstGeom>
        </p:spPr>
        <p:txBody>
          <a:bodyPr vert="horz" wrap="square" lIns="0" tIns="11405" rIns="0" bIns="0" rtlCol="0">
            <a:spAutoFit/>
          </a:bodyPr>
          <a:lstStyle/>
          <a:p>
            <a:pPr marL="10861" defTabSz="781995">
              <a:spcBef>
                <a:spcPts val="90"/>
              </a:spcBef>
            </a:pPr>
            <a:r>
              <a:rPr kumimoji="1" sz="1539" b="1" dirty="0">
                <a:solidFill>
                  <a:srgbClr val="FFFFFF"/>
                </a:solidFill>
                <a:latin typeface="HGMaruGothicMPRO" panose="020F0600000000000000" pitchFamily="34" charset="-128"/>
                <a:ea typeface="HGMaruGothicMPRO" panose="020F0600000000000000" pitchFamily="34" charset="-128"/>
                <a:cs typeface="ShinMGoPro-DeBold"/>
              </a:rPr>
              <a:t>②　就職に向けての準備、訓練</a:t>
            </a:r>
            <a:endParaRPr kumimoji="1" sz="1539"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2" name="object 22">
            <a:extLst>
              <a:ext uri="{FF2B5EF4-FFF2-40B4-BE49-F238E27FC236}">
                <a16:creationId xmlns:a16="http://schemas.microsoft.com/office/drawing/2014/main" id="{57F53F54-B61B-DD4B-8513-5A24944F7C1E}"/>
              </a:ext>
            </a:extLst>
          </p:cNvPr>
          <p:cNvSpPr txBox="1"/>
          <p:nvPr/>
        </p:nvSpPr>
        <p:spPr>
          <a:xfrm>
            <a:off x="508997" y="6095900"/>
            <a:ext cx="6728388" cy="392718"/>
          </a:xfrm>
          <a:prstGeom prst="rect">
            <a:avLst/>
          </a:prstGeom>
        </p:spPr>
        <p:txBody>
          <a:bodyPr vert="horz" wrap="square" lIns="0" tIns="28240" rIns="0" bIns="0" rtlCol="0">
            <a:spAutoFit/>
          </a:bodyPr>
          <a:lstStyle/>
          <a:p>
            <a:pPr marL="80372" defTabSz="781995">
              <a:spcBef>
                <a:spcPts val="222"/>
              </a:spcBef>
            </a:pPr>
            <a:r>
              <a:rPr kumimoji="1" sz="110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厚生労働省ホームページ「障害者の方への施策　</a:t>
            </a:r>
            <a:r>
              <a:rPr kumimoji="1" sz="1100" dirty="0" err="1">
                <a:solidFill>
                  <a:srgbClr val="231F20"/>
                </a:solidFill>
                <a:latin typeface="HGMaruGothicMPRO" panose="020F0600000000000000" pitchFamily="34" charset="-128"/>
                <a:ea typeface="HGMaruGothicMPRO" panose="020F0600000000000000" pitchFamily="34" charset="-128"/>
                <a:cs typeface="A-OTF Shin Maru Go Pro"/>
              </a:rPr>
              <a:t>どこへ相談すればいいか分からない方へ</a:t>
            </a:r>
            <a:r>
              <a:rPr kumimoji="1" sz="11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1100" dirty="0">
              <a:solidFill>
                <a:srgbClr val="231F20"/>
              </a:solidFill>
              <a:latin typeface="HGMaruGothicMPRO" panose="020F0600000000000000" pitchFamily="34" charset="-128"/>
              <a:ea typeface="HGMaruGothicMPRO" panose="020F0600000000000000" pitchFamily="34" charset="-128"/>
              <a:cs typeface="A-OTF Shin Maru Go Pro"/>
            </a:endParaRPr>
          </a:p>
          <a:p>
            <a:pPr marL="80372" defTabSz="781995">
              <a:spcBef>
                <a:spcPts val="222"/>
              </a:spcBef>
            </a:pPr>
            <a:r>
              <a:rPr kumimoji="1" lang="en-US" sz="1100" dirty="0">
                <a:solidFill>
                  <a:prstClr val="black"/>
                </a:solidFill>
                <a:latin typeface="HGMaruGothicMPRO" panose="020F0600000000000000" pitchFamily="34" charset="-128"/>
                <a:ea typeface="HGMaruGothicMPRO" panose="020F0600000000000000" pitchFamily="34" charset="-128"/>
                <a:cs typeface="A-OTF Shin Maru Go Pro"/>
              </a:rPr>
              <a:t>https://www.mhlw.go.jp/content/000429416.pdf</a:t>
            </a:r>
            <a:endParaRPr kumimoji="1" sz="11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4" name="object 24">
            <a:extLst>
              <a:ext uri="{FF2B5EF4-FFF2-40B4-BE49-F238E27FC236}">
                <a16:creationId xmlns:a16="http://schemas.microsoft.com/office/drawing/2014/main" id="{DC0A6FB7-17BE-A446-93BF-00AB47CFA47F}"/>
              </a:ext>
            </a:extLst>
          </p:cNvPr>
          <p:cNvSpPr/>
          <p:nvPr/>
        </p:nvSpPr>
        <p:spPr>
          <a:xfrm>
            <a:off x="269399" y="762100"/>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6141F289-C450-5B49-B52C-71CFB51EF925}"/>
              </a:ext>
            </a:extLst>
          </p:cNvPr>
          <p:cNvSpPr txBox="1">
            <a:spLocks/>
          </p:cNvSpPr>
          <p:nvPr/>
        </p:nvSpPr>
        <p:spPr>
          <a:xfrm>
            <a:off x="508997" y="849840"/>
            <a:ext cx="505049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いろいろな支援　</a:t>
            </a:r>
            <a:r>
              <a:rPr lang="ja-JP" altLang="en-US" sz="1454" b="1" dirty="0">
                <a:solidFill>
                  <a:srgbClr val="FFFFFF"/>
                </a:solidFill>
                <a:latin typeface="HGMaruGothicMPRO" panose="020F0600000000000000" pitchFamily="34" charset="-128"/>
                <a:ea typeface="HGMaruGothicMPRO" panose="020F0600000000000000" pitchFamily="34" charset="-128"/>
              </a:rPr>
              <a:t>～障害者の就職支援～</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A093B9DD-7A5E-CE4A-BBA5-85AE52806467}"/>
              </a:ext>
            </a:extLst>
          </p:cNvPr>
          <p:cNvSpPr txBox="1"/>
          <p:nvPr/>
        </p:nvSpPr>
        <p:spPr>
          <a:xfrm>
            <a:off x="3733777" y="1419858"/>
            <a:ext cx="5096006" cy="222572"/>
          </a:xfrm>
          <a:prstGeom prst="rect">
            <a:avLst/>
          </a:prstGeom>
        </p:spPr>
        <p:txBody>
          <a:bodyPr vert="horz" wrap="square" lIns="0" tIns="11948" rIns="0" bIns="0" rtlCol="0">
            <a:spAutoFit/>
          </a:bodyPr>
          <a:lstStyle/>
          <a:p>
            <a:pPr marL="10861" defTabSz="781995">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就職に向けての支援メニューと支援機関をご紹介します</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7" name="object 18">
            <a:extLst>
              <a:ext uri="{FF2B5EF4-FFF2-40B4-BE49-F238E27FC236}">
                <a16:creationId xmlns:a16="http://schemas.microsoft.com/office/drawing/2014/main" id="{DD45AA7B-E675-6D44-87CF-8F504549604C}"/>
              </a:ext>
            </a:extLst>
          </p:cNvPr>
          <p:cNvSpPr txBox="1"/>
          <p:nvPr/>
        </p:nvSpPr>
        <p:spPr>
          <a:xfrm>
            <a:off x="797334" y="5289772"/>
            <a:ext cx="6357807" cy="658700"/>
          </a:xfrm>
          <a:prstGeom prst="rect">
            <a:avLst/>
          </a:prstGeom>
        </p:spPr>
        <p:txBody>
          <a:bodyPr vert="horz" wrap="square" lIns="0" tIns="14663" rIns="0" bIns="0" rtlCol="0">
            <a:spAutoFit/>
          </a:bodyPr>
          <a:lstStyle/>
          <a:p>
            <a:pPr marL="10861" defTabSz="781995">
              <a:spcBef>
                <a:spcPts val="4"/>
              </a:spcBef>
            </a:pPr>
            <a:r>
              <a:rPr kumimoji="1" sz="1454" b="1" dirty="0">
                <a:solidFill>
                  <a:srgbClr val="00AEEF"/>
                </a:solidFill>
                <a:latin typeface="HGMaruGothicMPRO" panose="020F0600000000000000" pitchFamily="34" charset="-128"/>
                <a:ea typeface="HGMaruGothicMPRO" panose="020F0600000000000000" pitchFamily="34" charset="-128"/>
                <a:cs typeface="ShinMGoPro-DeBold"/>
              </a:rPr>
              <a:t>職場適応訓練</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9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事業所において実際の業務を行い、その作業環境に適応するための訓練です。</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訓</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10"/>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練期間：6か月以内</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中小企業と重度障害者は１年以内</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object 18">
            <a:extLst>
              <a:ext uri="{FF2B5EF4-FFF2-40B4-BE49-F238E27FC236}">
                <a16:creationId xmlns:a16="http://schemas.microsoft.com/office/drawing/2014/main" id="{BEE4AB14-4CAC-ED4B-87EC-E08EC0FCC810}"/>
              </a:ext>
            </a:extLst>
          </p:cNvPr>
          <p:cNvSpPr txBox="1"/>
          <p:nvPr/>
        </p:nvSpPr>
        <p:spPr>
          <a:xfrm>
            <a:off x="797334" y="2706462"/>
            <a:ext cx="6357807" cy="658700"/>
          </a:xfrm>
          <a:prstGeom prst="rect">
            <a:avLst/>
          </a:prstGeom>
        </p:spPr>
        <p:txBody>
          <a:bodyPr vert="horz" wrap="square" lIns="0" tIns="14663" rIns="0" bIns="0" rtlCol="0">
            <a:spAutoFit/>
          </a:bodyPr>
          <a:lstStyle/>
          <a:p>
            <a:pPr marL="10861" defTabSz="781995"/>
            <a:r>
              <a:rPr kumimoji="1" sz="1454" b="1" dirty="0">
                <a:solidFill>
                  <a:srgbClr val="00AEEF"/>
                </a:solidFill>
                <a:latin typeface="HGMaruGothicMPRO" panose="020F0600000000000000" pitchFamily="34" charset="-128"/>
                <a:ea typeface="HGMaruGothicMPRO" panose="020F0600000000000000" pitchFamily="34" charset="-128"/>
                <a:cs typeface="ShinMGoPro-DeBold"/>
              </a:rPr>
              <a:t>就労移行支援</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9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一般就労等への移行に</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向</a:t>
            </a: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けて、就労移行支援事業所内での訓練や、企業に</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おけ</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る</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10"/>
              </a:spcBef>
            </a:pP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実習、適性に合った職場探し、就労後の職場定着のための支援を</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実施</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9" name="object 18">
            <a:extLst>
              <a:ext uri="{FF2B5EF4-FFF2-40B4-BE49-F238E27FC236}">
                <a16:creationId xmlns:a16="http://schemas.microsoft.com/office/drawing/2014/main" id="{6AA7B3CC-DA18-9A47-A81A-898674DCA364}"/>
              </a:ext>
            </a:extLst>
          </p:cNvPr>
          <p:cNvSpPr txBox="1"/>
          <p:nvPr/>
        </p:nvSpPr>
        <p:spPr>
          <a:xfrm>
            <a:off x="797334" y="3559581"/>
            <a:ext cx="6357807" cy="658700"/>
          </a:xfrm>
          <a:prstGeom prst="rect">
            <a:avLst/>
          </a:prstGeom>
        </p:spPr>
        <p:txBody>
          <a:bodyPr vert="horz" wrap="square" lIns="0" tIns="14663" rIns="0" bIns="0" rtlCol="0">
            <a:spAutoFit/>
          </a:bodyPr>
          <a:lstStyle/>
          <a:p>
            <a:pPr marL="10861" defTabSz="781995"/>
            <a:r>
              <a:rPr kumimoji="1" sz="1454" b="1" dirty="0">
                <a:solidFill>
                  <a:srgbClr val="00AEEF"/>
                </a:solidFill>
                <a:latin typeface="HGMaruGothicMPRO" panose="020F0600000000000000" pitchFamily="34" charset="-128"/>
                <a:ea typeface="HGMaruGothicMPRO" panose="020F0600000000000000" pitchFamily="34" charset="-128"/>
                <a:cs typeface="ShinMGoPro-DeBold"/>
              </a:rPr>
              <a:t>公共職業訓練</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9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障害者職業能力開発校のほか、一般の公共職業能力開発校において、専門の訓練</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10"/>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コースの設置やバリアフリー化を推進することにより、公共職業訓練を実施。</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0" name="object 18">
            <a:extLst>
              <a:ext uri="{FF2B5EF4-FFF2-40B4-BE49-F238E27FC236}">
                <a16:creationId xmlns:a16="http://schemas.microsoft.com/office/drawing/2014/main" id="{2C06C258-2750-8B4C-8B5B-1643920BD2C8}"/>
              </a:ext>
            </a:extLst>
          </p:cNvPr>
          <p:cNvSpPr txBox="1"/>
          <p:nvPr/>
        </p:nvSpPr>
        <p:spPr>
          <a:xfrm>
            <a:off x="797334" y="4441137"/>
            <a:ext cx="6357807" cy="658700"/>
          </a:xfrm>
          <a:prstGeom prst="rect">
            <a:avLst/>
          </a:prstGeom>
        </p:spPr>
        <p:txBody>
          <a:bodyPr vert="horz" wrap="square" lIns="0" tIns="14663" rIns="0" bIns="0" rtlCol="0">
            <a:spAutoFit/>
          </a:bodyPr>
          <a:lstStyle/>
          <a:p>
            <a:pPr marL="10861" defTabSz="781995"/>
            <a:r>
              <a:rPr kumimoji="1" sz="1454" b="1" dirty="0" err="1">
                <a:solidFill>
                  <a:srgbClr val="00AEEF"/>
                </a:solidFill>
                <a:latin typeface="HGMaruGothicMPRO" panose="020F0600000000000000" pitchFamily="34" charset="-128"/>
                <a:ea typeface="HGMaruGothicMPRO" panose="020F0600000000000000" pitchFamily="34" charset="-128"/>
                <a:cs typeface="ShinMGoPro-DeBold"/>
              </a:rPr>
              <a:t>障害者の多様な</a:t>
            </a:r>
            <a:r>
              <a:rPr kumimoji="1"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ニーズに対応した</a:t>
            </a:r>
            <a:r>
              <a:rPr kumimoji="1" sz="1454" b="1" dirty="0" err="1">
                <a:solidFill>
                  <a:srgbClr val="00AEEF"/>
                </a:solidFill>
                <a:latin typeface="HGMaruGothicMPRO" panose="020F0600000000000000" pitchFamily="34" charset="-128"/>
                <a:ea typeface="HGMaruGothicMPRO" panose="020F0600000000000000" pitchFamily="34" charset="-128"/>
                <a:cs typeface="ShinMGoPro-DeBold"/>
              </a:rPr>
              <a:t>委託訓練</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9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企業、社会福祉法人、NPO法人、民間教育訓練機関等に委託して就職に必要な</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10"/>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知識･技能を習得するための公共職業訓練を実施。</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原則</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月以内・月</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100</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時間の標準</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9" name="テキスト ボックス 38"/>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34766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0A4D5FA-32B4-8A46-8D25-4CB9DCF789B6}"/>
              </a:ext>
            </a:extLst>
          </p:cNvPr>
          <p:cNvSpPr/>
          <p:nvPr/>
        </p:nvSpPr>
        <p:spPr>
          <a:xfrm>
            <a:off x="254004"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DC3656B-1ADE-7645-9D9B-4D27F9193056}"/>
              </a:ext>
            </a:extLst>
          </p:cNvPr>
          <p:cNvSpPr txBox="1">
            <a:spLocks/>
          </p:cNvSpPr>
          <p:nvPr/>
        </p:nvSpPr>
        <p:spPr>
          <a:xfrm>
            <a:off x="493602" y="769016"/>
            <a:ext cx="776032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困ったときの</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相談先はここ①　</a:t>
            </a:r>
            <a:r>
              <a:rPr lang="ja-JP" altLang="en-US" sz="1454" b="1" dirty="0">
                <a:solidFill>
                  <a:srgbClr val="FFFFFF"/>
                </a:solidFill>
                <a:latin typeface="HGMaruGothicMPRO" panose="020F0600000000000000" pitchFamily="34" charset="-128"/>
                <a:ea typeface="HGMaruGothicMPRO" panose="020F0600000000000000" pitchFamily="34" charset="-128"/>
              </a:rPr>
              <a:t>～ひとりで悩まないで、相談しましょう～</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D01C2102-C105-EB40-B565-7DD8C7082DDC}"/>
              </a:ext>
            </a:extLst>
          </p:cNvPr>
          <p:cNvSpPr txBox="1"/>
          <p:nvPr/>
        </p:nvSpPr>
        <p:spPr>
          <a:xfrm>
            <a:off x="515144" y="1385967"/>
            <a:ext cx="8108087" cy="468201"/>
          </a:xfrm>
          <a:prstGeom prst="rect">
            <a:avLst/>
          </a:prstGeom>
        </p:spPr>
        <p:txBody>
          <a:bodyPr vert="horz" wrap="square" lIns="0" tIns="9775" rIns="0" bIns="0" rtlCol="0">
            <a:spAutoFit/>
          </a:bodyPr>
          <a:lstStyle/>
          <a:p>
            <a:pPr marL="10861" marR="4344" defTabSz="781995">
              <a:lnSpc>
                <a:spcPct val="109400"/>
              </a:lnSpc>
              <a:spcBef>
                <a:spcPts val="7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就職活動で困ったり、悩みがある方は、大学等のキャリアセンターや就職支援担当部署で相談を行っています。学外でも以下のような相談機関があります。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7" name="object 7">
            <a:extLst>
              <a:ext uri="{FF2B5EF4-FFF2-40B4-BE49-F238E27FC236}">
                <a16:creationId xmlns:a16="http://schemas.microsoft.com/office/drawing/2014/main" id="{10FFA35B-823B-A443-A381-159F980CC0A5}"/>
              </a:ext>
            </a:extLst>
          </p:cNvPr>
          <p:cNvGraphicFramePr>
            <a:graphicFrameLocks noGrp="1"/>
          </p:cNvGraphicFramePr>
          <p:nvPr>
            <p:extLst>
              <p:ext uri="{D42A27DB-BD31-4B8C-83A1-F6EECF244321}">
                <p14:modId xmlns:p14="http://schemas.microsoft.com/office/powerpoint/2010/main" val="3874528247"/>
              </p:ext>
            </p:extLst>
          </p:nvPr>
        </p:nvGraphicFramePr>
        <p:xfrm>
          <a:off x="554788" y="2001859"/>
          <a:ext cx="8068443" cy="4219839"/>
        </p:xfrm>
        <a:graphic>
          <a:graphicData uri="http://schemas.openxmlformats.org/drawingml/2006/table">
            <a:tbl>
              <a:tblPr firstRow="1" bandRow="1">
                <a:tableStyleId>{2D5ABB26-0587-4C30-8999-92F81FD0307C}</a:tableStyleId>
              </a:tblPr>
              <a:tblGrid>
                <a:gridCol w="2689843">
                  <a:extLst>
                    <a:ext uri="{9D8B030D-6E8A-4147-A177-3AD203B41FA5}">
                      <a16:colId xmlns:a16="http://schemas.microsoft.com/office/drawing/2014/main" val="20000"/>
                    </a:ext>
                  </a:extLst>
                </a:gridCol>
                <a:gridCol w="5378600">
                  <a:extLst>
                    <a:ext uri="{9D8B030D-6E8A-4147-A177-3AD203B41FA5}">
                      <a16:colId xmlns:a16="http://schemas.microsoft.com/office/drawing/2014/main" val="20001"/>
                    </a:ext>
                  </a:extLst>
                </a:gridCol>
              </a:tblGrid>
              <a:tr h="426855">
                <a:tc gridSpan="2">
                  <a:txBody>
                    <a:bodyPr/>
                    <a:lstStyle/>
                    <a:p>
                      <a:pPr marL="188595">
                        <a:lnSpc>
                          <a:spcPct val="100000"/>
                        </a:lnSpc>
                        <a:spcBef>
                          <a:spcPts val="725"/>
                        </a:spcBef>
                      </a:pPr>
                      <a:r>
                        <a:rPr sz="1700" b="1" spc="0" dirty="0">
                          <a:solidFill>
                            <a:srgbClr val="FFFFFF"/>
                          </a:solidFill>
                          <a:latin typeface="HGMaruGothicMPRO" panose="020F0600000000000000" pitchFamily="34" charset="-128"/>
                          <a:ea typeface="HGMaruGothicMPRO" panose="020F0600000000000000" pitchFamily="34" charset="-128"/>
                          <a:cs typeface="ShinMGoPro-DeBold"/>
                        </a:rPr>
                        <a:t>相談窓口</a:t>
                      </a:r>
                      <a:endParaRPr sz="1700" spc="0" dirty="0">
                        <a:latin typeface="HGMaruGothicMPRO" panose="020F0600000000000000" pitchFamily="34" charset="-128"/>
                        <a:ea typeface="HGMaruGothicMPRO" panose="020F0600000000000000" pitchFamily="34" charset="-128"/>
                        <a:cs typeface="ShinMGoPro-DeBold"/>
                      </a:endParaRPr>
                    </a:p>
                  </a:txBody>
                  <a:tcPr marL="0" marR="0" marT="78746"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700022">
                <a:tc>
                  <a:txBody>
                    <a:bodyPr/>
                    <a:lstStyle/>
                    <a:p>
                      <a:pPr marL="188595">
                        <a:lnSpc>
                          <a:spcPct val="100000"/>
                        </a:lnSpc>
                        <a:spcBef>
                          <a:spcPts val="36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総合労働相談コーナー</a:t>
                      </a:r>
                      <a:endParaRPr sz="1500" spc="0" dirty="0">
                        <a:latin typeface="HGMaruGothicMPRO" panose="020F0600000000000000" pitchFamily="34" charset="-128"/>
                        <a:ea typeface="HGMaruGothicMPRO" panose="020F0600000000000000" pitchFamily="34" charset="-128"/>
                        <a:cs typeface="A-OTF Shin Maru Go Pro"/>
                      </a:endParaRPr>
                    </a:p>
                    <a:p>
                      <a:pPr marL="93980">
                        <a:lnSpc>
                          <a:spcPts val="1739"/>
                        </a:lnSpc>
                        <a:spcBef>
                          <a:spcPts val="100"/>
                        </a:spcBef>
                      </a:pPr>
                      <a:r>
                        <a:rPr lang="en-US" altLang="ja-JP" sz="1200" spc="0" dirty="0">
                          <a:solidFill>
                            <a:srgbClr val="231F20"/>
                          </a:solidFill>
                          <a:latin typeface="HGMaruGothicMPRO" panose="020F0600000000000000" pitchFamily="34" charset="-128"/>
                          <a:ea typeface="HGMaruGothicMPRO" panose="020F0600000000000000" pitchFamily="34" charset="-128"/>
                          <a:cs typeface="A-OTF Shin Maru Go Pro"/>
                        </a:rPr>
                        <a:t>(</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200" spc="0" dirty="0">
                        <a:latin typeface="HGMaruGothicMPRO" panose="020F0600000000000000" pitchFamily="34" charset="-128"/>
                        <a:ea typeface="HGMaruGothicMPRO" panose="020F0600000000000000" pitchFamily="34" charset="-128"/>
                        <a:cs typeface="A-OTF Shin Maru Go Pro"/>
                      </a:endParaRPr>
                    </a:p>
                    <a:p>
                      <a:pPr marL="188595">
                        <a:lnSpc>
                          <a:spcPts val="1739"/>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労働基準監督署に設置</a:t>
                      </a:r>
                      <a:r>
                        <a:rPr lang="en-US" altLang="ja-JP"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39101"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a:lnSpc>
                          <a:spcPct val="100000"/>
                        </a:lnSpc>
                        <a:spcBef>
                          <a:spcPts val="110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労働問題に関するあらゆる分野の相談の受付</a:t>
                      </a:r>
                      <a:endParaRPr sz="1500" spc="0" dirty="0">
                        <a:latin typeface="HGMaruGothicMPRO" panose="020F0600000000000000" pitchFamily="34" charset="-128"/>
                        <a:ea typeface="HGMaruGothicMPRO" panose="020F0600000000000000" pitchFamily="34" charset="-128"/>
                        <a:cs typeface="A-OTF Shin Maru Go Pro"/>
                      </a:endParaRPr>
                    </a:p>
                    <a:p>
                      <a:pPr marL="89535">
                        <a:lnSpc>
                          <a:spcPct val="100000"/>
                        </a:lnSpc>
                        <a:spcBef>
                          <a:spcPts val="65"/>
                        </a:spcBef>
                      </a:pP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解雇、雇止めなどの労働条件、いじめ</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嫌がらせなど</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20019"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1184986">
                <a:tc>
                  <a:txBody>
                    <a:bodyPr/>
                    <a:lstStyle/>
                    <a:p>
                      <a:pPr>
                        <a:lnSpc>
                          <a:spcPct val="100000"/>
                        </a:lnSpc>
                      </a:pPr>
                      <a:endParaRPr sz="2500" spc="0" dirty="0">
                        <a:latin typeface="HGMaruGothicMPRO" panose="020F0600000000000000" pitchFamily="34" charset="-128"/>
                        <a:ea typeface="HGMaruGothicMPRO" panose="020F0600000000000000" pitchFamily="34" charset="-128"/>
                        <a:cs typeface="Times New Roman"/>
                      </a:endParaRPr>
                    </a:p>
                    <a:p>
                      <a:pPr marL="188595">
                        <a:lnSpc>
                          <a:spcPct val="100000"/>
                        </a:lnSpc>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5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7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雇用環境・均等部</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室</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0025" marR="110489" algn="just">
                        <a:lnSpc>
                          <a:spcPts val="1980"/>
                        </a:lnSpc>
                        <a:spcBef>
                          <a:spcPts val="53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性別を理由とする差別、妊娠・出産・育児休業等を理由とする不利益取扱い、セクシュアルハラスメント、妊娠・出産・育児休業・介護休業等に関するハラスメント、パワーハラスメント、育児・介護休業、パートタイム労働などについての相談の受付等</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40025"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38729">
                <a:tc>
                  <a:txBody>
                    <a:bodyPr/>
                    <a:lstStyle/>
                    <a:p>
                      <a:pPr marL="188595">
                        <a:lnSpc>
                          <a:spcPct val="100000"/>
                        </a:lnSpc>
                        <a:spcBef>
                          <a:spcPts val="141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労働基準監督署</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5369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marR="157480">
                        <a:lnSpc>
                          <a:spcPct val="103299"/>
                        </a:lnSpc>
                        <a:spcBef>
                          <a:spcPts val="2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賃金、労働時間、労働者の安全と健康の確保などについての相談の受付、監督、指導などの事務</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4618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694591">
                <a:tc>
                  <a:txBody>
                    <a:bodyPr/>
                    <a:lstStyle/>
                    <a:p>
                      <a:pPr marL="188595">
                        <a:lnSpc>
                          <a:spcPct val="100000"/>
                        </a:lnSpc>
                        <a:spcBef>
                          <a:spcPts val="216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労働条件相談ほっとライン</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234608"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0025" marR="0" lvl="0" indent="0" algn="l" defTabSz="861993" rtl="0" eaLnBrk="1" fontAlgn="auto" latinLnBrk="0" hangingPunct="1">
                        <a:lnSpc>
                          <a:spcPts val="1825"/>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労働条件に関する電話相談 </a:t>
                      </a:r>
                      <a:endParaRPr kumimoji="1" lang="en-US" altLang="ja-JP" sz="15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200025" marR="0" lvl="0" indent="0" algn="l" defTabSz="861993" rtl="0" eaLnBrk="1" fontAlgn="auto" latinLnBrk="0" hangingPunct="1">
                        <a:lnSpc>
                          <a:spcPts val="1825"/>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5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0120-811-610</a:t>
                      </a:r>
                    </a:p>
                    <a:p>
                      <a:pPr marL="200025">
                        <a:lnSpc>
                          <a:spcPts val="1825"/>
                        </a:lnSpc>
                      </a:pP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平日</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月～金</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　17</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時</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 22時　土</a:t>
                      </a:r>
                      <a:r>
                        <a:rPr sz="1500" spc="0" dirty="0">
                          <a:solidFill>
                            <a:schemeClr val="tx1"/>
                          </a:solidFill>
                          <a:latin typeface="HGMaruGothicMPRO" panose="020F0600000000000000" pitchFamily="34" charset="-128"/>
                          <a:ea typeface="HGMaruGothicMPRO" panose="020F0600000000000000" pitchFamily="34" charset="-128"/>
                          <a:cs typeface="A-OTF Shin Maru Go Pro"/>
                        </a:rPr>
                        <a:t>日</a:t>
                      </a:r>
                      <a:r>
                        <a:rPr lang="ja-JP" altLang="en-US" sz="1500" spc="0" dirty="0">
                          <a:solidFill>
                            <a:schemeClr val="tx1"/>
                          </a:solidFill>
                          <a:latin typeface="HGMaruGothicMPRO" panose="020F0600000000000000" pitchFamily="34" charset="-128"/>
                          <a:ea typeface="HGMaruGothicMPRO" panose="020F0600000000000000" pitchFamily="34" charset="-128"/>
                          <a:cs typeface="A-OTF Shin Maru Go Pro"/>
                        </a:rPr>
                        <a:t>・祝日</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　9</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時</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 21時</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5539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534384">
                <a:tc>
                  <a:txBody>
                    <a:bodyPr/>
                    <a:lstStyle/>
                    <a:p>
                      <a:pPr marL="188595">
                        <a:lnSpc>
                          <a:spcPct val="100000"/>
                        </a:lnSpc>
                        <a:spcBef>
                          <a:spcPts val="146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新卒応援ハローワーク等</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58577"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6E7E8"/>
                    </a:solidFill>
                  </a:tcPr>
                </a:tc>
                <a:tc>
                  <a:txBody>
                    <a:bodyPr/>
                    <a:lstStyle/>
                    <a:p>
                      <a:pPr marL="200025" marR="157480">
                        <a:lnSpc>
                          <a:spcPts val="1860"/>
                        </a:lnSpc>
                        <a:spcBef>
                          <a:spcPts val="745"/>
                        </a:spcBef>
                      </a:pP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就職活動の進め方や応募企業の選定等に</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関</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する相談、応募書類の添削、面接練習などの支援、内定取消等の相談</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61577"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6E7E8"/>
                    </a:solidFill>
                  </a:tcPr>
                </a:tc>
                <a:extLst>
                  <a:ext uri="{0D108BD9-81ED-4DB2-BD59-A6C34878D82A}">
                    <a16:rowId xmlns:a16="http://schemas.microsoft.com/office/drawing/2014/main" val="10005"/>
                  </a:ext>
                </a:extLst>
              </a:tr>
            </a:tbl>
          </a:graphicData>
        </a:graphic>
      </p:graphicFrame>
      <p:sp>
        <p:nvSpPr>
          <p:cNvPr id="11"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475242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4FED0FF-1D94-C140-BE62-1D4B6BE00F11}"/>
              </a:ext>
            </a:extLst>
          </p:cNvPr>
          <p:cNvSpPr/>
          <p:nvPr/>
        </p:nvSpPr>
        <p:spPr>
          <a:xfrm>
            <a:off x="6744" y="6655194"/>
            <a:ext cx="9137755" cy="0"/>
          </a:xfrm>
          <a:custGeom>
            <a:avLst/>
            <a:gdLst/>
            <a:ahLst/>
            <a:cxnLst/>
            <a:rect l="l" t="t" r="r" b="b"/>
            <a:pathLst>
              <a:path w="10684510">
                <a:moveTo>
                  <a:pt x="0" y="0"/>
                </a:moveTo>
                <a:lnTo>
                  <a:pt x="10684116" y="0"/>
                </a:lnTo>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214B414-97DC-F848-A6A9-8E20079D4E72}"/>
              </a:ext>
            </a:extLst>
          </p:cNvPr>
          <p:cNvSpPr/>
          <p:nvPr/>
        </p:nvSpPr>
        <p:spPr>
          <a:xfrm>
            <a:off x="26939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8D8DB27-F52E-DD45-A947-93CBFC43FBF4}"/>
              </a:ext>
            </a:extLst>
          </p:cNvPr>
          <p:cNvSpPr txBox="1">
            <a:spLocks/>
          </p:cNvSpPr>
          <p:nvPr/>
        </p:nvSpPr>
        <p:spPr>
          <a:xfrm>
            <a:off x="508995" y="769016"/>
            <a:ext cx="797243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困ったときの</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相談先はここ②　</a:t>
            </a:r>
            <a:r>
              <a:rPr lang="ja-JP" altLang="en-US" sz="1454" b="1" dirty="0">
                <a:solidFill>
                  <a:srgbClr val="FFFFFF"/>
                </a:solidFill>
                <a:latin typeface="HGMaruGothicMPRO" panose="020F0600000000000000" pitchFamily="34" charset="-128"/>
                <a:ea typeface="HGMaruGothicMPRO" panose="020F0600000000000000" pitchFamily="34" charset="-128"/>
              </a:rPr>
              <a:t>～ひとりで悩まないで、相談しましょう～</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9B6CD4D7-563D-024A-94F6-273952BFE612}"/>
              </a:ext>
            </a:extLst>
          </p:cNvPr>
          <p:cNvSpPr txBox="1"/>
          <p:nvPr/>
        </p:nvSpPr>
        <p:spPr>
          <a:xfrm>
            <a:off x="394092" y="5544412"/>
            <a:ext cx="1883379" cy="809590"/>
          </a:xfrm>
          <a:prstGeom prst="rect">
            <a:avLst/>
          </a:prstGeom>
          <a:solidFill>
            <a:srgbClr val="6D6E71"/>
          </a:solidFill>
        </p:spPr>
        <p:txBody>
          <a:bodyPr vert="horz" wrap="square" lIns="0" tIns="215518" rIns="0" bIns="184731" rtlCol="0">
            <a:spAutoFit/>
          </a:bodyPr>
          <a:lstStyle/>
          <a:p>
            <a:pPr marL="184638" marR="160200" indent="-5431" defTabSz="781995">
              <a:lnSpc>
                <a:spcPct val="102299"/>
              </a:lnSpc>
              <a:spcBef>
                <a:spcPts val="1240"/>
              </a:spcBef>
            </a:pPr>
            <a:r>
              <a:rPr kumimoji="1" sz="1368" dirty="0">
                <a:solidFill>
                  <a:srgbClr val="FFFFFF"/>
                </a:solidFill>
                <a:latin typeface="HGMaruGothicMPRO" panose="020F0600000000000000" pitchFamily="34" charset="-128"/>
                <a:ea typeface="HGMaruGothicMPRO" panose="020F0600000000000000" pitchFamily="34" charset="-128"/>
                <a:cs typeface="A-OTF Shin Maru Go Pro"/>
              </a:rPr>
              <a:t>相談をするために準備をしておこう</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0AD81194-F8A5-3B4F-9A3A-DCE119BDBD3F}"/>
              </a:ext>
            </a:extLst>
          </p:cNvPr>
          <p:cNvSpPr/>
          <p:nvPr/>
        </p:nvSpPr>
        <p:spPr>
          <a:xfrm>
            <a:off x="400827" y="5544411"/>
            <a:ext cx="4404869" cy="809735"/>
          </a:xfrm>
          <a:custGeom>
            <a:avLst/>
            <a:gdLst/>
            <a:ahLst/>
            <a:cxnLst/>
            <a:rect l="l" t="t" r="r" b="b"/>
            <a:pathLst>
              <a:path w="5150485" h="929640">
                <a:moveTo>
                  <a:pt x="0" y="929246"/>
                </a:moveTo>
                <a:lnTo>
                  <a:pt x="5150256" y="929246"/>
                </a:lnTo>
                <a:lnTo>
                  <a:pt x="5150256" y="0"/>
                </a:lnTo>
                <a:lnTo>
                  <a:pt x="0" y="0"/>
                </a:lnTo>
                <a:lnTo>
                  <a:pt x="0" y="929246"/>
                </a:lnTo>
                <a:close/>
              </a:path>
            </a:pathLst>
          </a:custGeom>
          <a:ln w="15747">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A6B12789-7BC4-C941-98C1-75BAA06826D8}"/>
              </a:ext>
            </a:extLst>
          </p:cNvPr>
          <p:cNvSpPr txBox="1"/>
          <p:nvPr/>
        </p:nvSpPr>
        <p:spPr>
          <a:xfrm>
            <a:off x="2277461" y="5575518"/>
            <a:ext cx="2658700" cy="733500"/>
          </a:xfrm>
          <a:prstGeom prst="rect">
            <a:avLst/>
          </a:prstGeom>
        </p:spPr>
        <p:txBody>
          <a:bodyPr vert="horz" wrap="square" lIns="0" tIns="15206" rIns="0" bIns="0" rtlCol="0">
            <a:spAutoFit/>
          </a:bodyPr>
          <a:lstStyle/>
          <a:p>
            <a:pPr marL="27695" defTabSz="781995">
              <a:lnSpc>
                <a:spcPts val="1308"/>
              </a:lnSpc>
              <a:spcBef>
                <a:spcPts val="120"/>
              </a:spcBef>
            </a:pPr>
            <a:r>
              <a:rPr kumimoji="1" sz="1112" dirty="0">
                <a:solidFill>
                  <a:srgbClr val="00AEEF"/>
                </a:solidFill>
                <a:latin typeface="HGMaruGothicMPRO" panose="020F0600000000000000" pitchFamily="34" charset="-128"/>
                <a:ea typeface="HGMaruGothicMPRO" panose="020F0600000000000000" pitchFamily="34" charset="-128"/>
                <a:cs typeface="A-OTF Shin Maru Go Pro"/>
              </a:rPr>
              <a:t>・　メモを取ろう･メモを残そう</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308997" marR="519158" defTabSz="781995">
              <a:lnSpc>
                <a:spcPts val="992"/>
              </a:lnSpc>
              <a:spcBef>
                <a:spcPts val="34"/>
              </a:spcBef>
            </a:pPr>
            <a:r>
              <a:rPr kumimoji="1" sz="855" dirty="0" err="1">
                <a:solidFill>
                  <a:srgbClr val="231F20"/>
                </a:solidFill>
                <a:latin typeface="HGMaruGothicMPRO" panose="020F0600000000000000" pitchFamily="34" charset="-128"/>
                <a:ea typeface="HGMaruGothicMPRO" panose="020F0600000000000000" pitchFamily="34" charset="-128"/>
                <a:cs typeface="A-OTF Shin Maru Go Pro"/>
              </a:rPr>
              <a:t>出勤・退勤・休憩時間・働いた日、誰にいつ何を言われた</a:t>
            </a:r>
            <a:r>
              <a:rPr kumimoji="1" lang="en-US" altLang="ja-JP" sz="8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855" dirty="0" err="1">
                <a:solidFill>
                  <a:srgbClr val="231F20"/>
                </a:solidFill>
                <a:latin typeface="HGMaruGothicMPRO" panose="020F0600000000000000" pitchFamily="34" charset="-128"/>
                <a:ea typeface="HGMaruGothicMPRO" panose="020F0600000000000000" pitchFamily="34" charset="-128"/>
                <a:cs typeface="A-OTF Shin Maru Go Pro"/>
              </a:rPr>
              <a:t>など</a:t>
            </a:r>
            <a:endParaRPr kumimoji="1" sz="855" dirty="0">
              <a:solidFill>
                <a:prstClr val="black"/>
              </a:solidFill>
              <a:latin typeface="HGMaruGothicMPRO" panose="020F0600000000000000" pitchFamily="34" charset="-128"/>
              <a:ea typeface="HGMaruGothicMPRO" panose="020F0600000000000000" pitchFamily="34" charset="-128"/>
              <a:cs typeface="A-OTF Shin Maru Go Pro"/>
            </a:endParaRPr>
          </a:p>
          <a:p>
            <a:pPr marL="27695" defTabSz="781995">
              <a:lnSpc>
                <a:spcPts val="1266"/>
              </a:lnSpc>
            </a:pPr>
            <a:r>
              <a:rPr kumimoji="1" sz="1112" dirty="0">
                <a:solidFill>
                  <a:srgbClr val="00AEEF"/>
                </a:solidFill>
                <a:latin typeface="HGMaruGothicMPRO" panose="020F0600000000000000" pitchFamily="34" charset="-128"/>
                <a:ea typeface="HGMaruGothicMPRO" panose="020F0600000000000000" pitchFamily="34" charset="-128"/>
                <a:cs typeface="A-OTF Shin Maru Go Pro"/>
              </a:rPr>
              <a:t>・　記録をとっておこう</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335606" defTabSz="781995">
              <a:lnSpc>
                <a:spcPts val="966"/>
              </a:lnSpc>
            </a:pPr>
            <a:r>
              <a:rPr kumimoji="1" sz="855" dirty="0">
                <a:solidFill>
                  <a:srgbClr val="231F20"/>
                </a:solidFill>
                <a:latin typeface="HGMaruGothicMPRO" panose="020F0600000000000000" pitchFamily="34" charset="-128"/>
                <a:ea typeface="HGMaruGothicMPRO" panose="020F0600000000000000" pitchFamily="34" charset="-128"/>
                <a:cs typeface="A-OTF Shin Maru Go Pro"/>
              </a:rPr>
              <a:t>給与明細、労働条件通知書、メールなど</a:t>
            </a:r>
            <a:endParaRPr kumimoji="1" sz="8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3E80AF4E-3D05-F349-9FB7-997E51817759}"/>
              </a:ext>
            </a:extLst>
          </p:cNvPr>
          <p:cNvSpPr/>
          <p:nvPr/>
        </p:nvSpPr>
        <p:spPr>
          <a:xfrm>
            <a:off x="4952455" y="5482080"/>
            <a:ext cx="3985445" cy="860118"/>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656593E6-DD78-F14A-A2A3-5B2D9253A1D1}"/>
              </a:ext>
            </a:extLst>
          </p:cNvPr>
          <p:cNvSpPr txBox="1"/>
          <p:nvPr/>
        </p:nvSpPr>
        <p:spPr>
          <a:xfrm>
            <a:off x="5107884" y="5941080"/>
            <a:ext cx="3245123" cy="288553"/>
          </a:xfrm>
          <a:prstGeom prst="rect">
            <a:avLst/>
          </a:prstGeom>
        </p:spPr>
        <p:txBody>
          <a:bodyPr vert="horz" wrap="square" lIns="0" tIns="7060" rIns="0" bIns="0" rtlCol="0">
            <a:spAutoFit/>
          </a:bodyPr>
          <a:lstStyle/>
          <a:p>
            <a:pPr marL="10861" marR="4344" defTabSz="781995">
              <a:lnSpc>
                <a:spcPct val="103299"/>
              </a:lnSpc>
              <a:spcBef>
                <a:spcPts val="56"/>
              </a:spcBef>
            </a:pPr>
            <a:r>
              <a:rPr kumimoji="1" lang="ja-JP" altLang="en-US" sz="898" b="1" dirty="0">
                <a:solidFill>
                  <a:srgbClr val="231F20"/>
                </a:solidFill>
                <a:latin typeface="HGMaruGothicMPRO" panose="020F0600000000000000" pitchFamily="34" charset="-128"/>
                <a:ea typeface="HGMaruGothicMPRO" panose="020F0600000000000000" pitchFamily="34" charset="-128"/>
                <a:cs typeface="ShinMGoPro-Medium"/>
              </a:rPr>
              <a:t>厚生労働省ホームページ「確かめよう労働条件」</a:t>
            </a:r>
          </a:p>
          <a:p>
            <a:pPr marL="10861" marR="4344" defTabSz="781995">
              <a:lnSpc>
                <a:spcPct val="103299"/>
              </a:lnSpc>
              <a:spcBef>
                <a:spcPts val="56"/>
              </a:spcBef>
            </a:pPr>
            <a:r>
              <a:rPr kumimoji="1" lang="en-US" sz="898" b="1" dirty="0">
                <a:solidFill>
                  <a:prstClr val="black"/>
                </a:solidFill>
                <a:latin typeface="HGMaruGothicMPRO" panose="020F0600000000000000" pitchFamily="34" charset="-128"/>
                <a:ea typeface="HGMaruGothicMPRO" panose="020F0600000000000000" pitchFamily="34" charset="-128"/>
                <a:cs typeface="ShinMGoPro-Medium"/>
              </a:rPr>
              <a:t>https://</a:t>
            </a:r>
            <a:r>
              <a:rPr kumimoji="1" lang="en-US" sz="898" b="1" dirty="0">
                <a:solidFill>
                  <a:srgbClr val="231F20"/>
                </a:solidFill>
                <a:latin typeface="HGMaruGothicMPRO" panose="020F0600000000000000" pitchFamily="34" charset="-128"/>
                <a:ea typeface="HGMaruGothicMPRO" panose="020F0600000000000000" pitchFamily="34" charset="-128"/>
                <a:cs typeface="ShinMGoPro-Medium"/>
              </a:rPr>
              <a:t>www.check-roudou.mhlw.go.jp/　</a:t>
            </a:r>
            <a:r>
              <a:rPr kumimoji="1" lang="ja-JP" altLang="en-US" sz="898" b="1" dirty="0">
                <a:solidFill>
                  <a:srgbClr val="231F20"/>
                </a:solidFill>
                <a:latin typeface="HGMaruGothicMPRO" panose="020F0600000000000000" pitchFamily="34" charset="-128"/>
                <a:ea typeface="HGMaruGothicMPRO" panose="020F0600000000000000" pitchFamily="34" charset="-128"/>
                <a:cs typeface="ShinMGoPro-Medium"/>
              </a:rPr>
              <a:t>見てね！</a:t>
            </a:r>
          </a:p>
        </p:txBody>
      </p:sp>
      <p:sp>
        <p:nvSpPr>
          <p:cNvPr id="13" name="object 13">
            <a:extLst>
              <a:ext uri="{FF2B5EF4-FFF2-40B4-BE49-F238E27FC236}">
                <a16:creationId xmlns:a16="http://schemas.microsoft.com/office/drawing/2014/main" id="{B70A9477-7409-7645-950B-E95FC7E536A7}"/>
              </a:ext>
            </a:extLst>
          </p:cNvPr>
          <p:cNvSpPr txBox="1"/>
          <p:nvPr/>
        </p:nvSpPr>
        <p:spPr>
          <a:xfrm>
            <a:off x="5978493" y="5498325"/>
            <a:ext cx="2081025" cy="261195"/>
          </a:xfrm>
          <a:prstGeom prst="rect">
            <a:avLst/>
          </a:prstGeom>
        </p:spPr>
        <p:txBody>
          <a:bodyPr vert="horz" wrap="square" lIns="0" tIns="5431" rIns="0" bIns="0" rtlCol="0">
            <a:spAutoFit/>
          </a:bodyPr>
          <a:lstStyle/>
          <a:p>
            <a:pPr marL="256321" marR="4344" indent="-246003" defTabSz="781995">
              <a:lnSpc>
                <a:spcPct val="103299"/>
              </a:lnSpc>
              <a:spcBef>
                <a:spcPts val="43"/>
              </a:spcBef>
            </a:pPr>
            <a:r>
              <a:rPr kumimoji="1" sz="855" dirty="0">
                <a:solidFill>
                  <a:srgbClr val="231F20"/>
                </a:solidFill>
                <a:latin typeface="HGMaruGothicMPRO" panose="020F0600000000000000" pitchFamily="34" charset="-128"/>
                <a:ea typeface="HGMaruGothicMPRO" panose="020F0600000000000000" pitchFamily="34" charset="-128"/>
                <a:cs typeface="A-OTF Shin Maru Go Pro"/>
              </a:rPr>
              <a:t>「アルバイトの労働条件を確かめよう！」</a:t>
            </a:r>
            <a:br>
              <a:rPr kumimoji="1" lang="en-US" altLang="ja-JP" sz="855" dirty="0">
                <a:solidFill>
                  <a:srgbClr val="231F20"/>
                </a:solidFill>
                <a:latin typeface="HGMaruGothicMPRO" panose="020F0600000000000000" pitchFamily="34" charset="-128"/>
                <a:ea typeface="HGMaruGothicMPRO" panose="020F0600000000000000" pitchFamily="34" charset="-128"/>
                <a:cs typeface="A-OTF Shin Maru Go Pro"/>
              </a:rPr>
            </a:br>
            <a:r>
              <a:rPr kumimoji="1" sz="855" dirty="0">
                <a:solidFill>
                  <a:srgbClr val="231F20"/>
                </a:solidFill>
                <a:latin typeface="HGMaruGothicMPRO" panose="020F0600000000000000" pitchFamily="34" charset="-128"/>
                <a:ea typeface="HGMaruGothicMPRO" panose="020F0600000000000000" pitchFamily="34" charset="-128"/>
                <a:cs typeface="A-OTF Shin Maru Go Pro"/>
              </a:rPr>
              <a:t>キャラクター「たしかめたん」</a:t>
            </a:r>
            <a:endParaRPr kumimoji="1" sz="8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graphicFrame>
        <p:nvGraphicFramePr>
          <p:cNvPr id="3" name="object 5">
            <a:extLst>
              <a:ext uri="{FF2B5EF4-FFF2-40B4-BE49-F238E27FC236}">
                <a16:creationId xmlns:a16="http://schemas.microsoft.com/office/drawing/2014/main" id="{C33DCBA0-8C18-23B3-5AEC-7A99E4DBF4D9}"/>
              </a:ext>
            </a:extLst>
          </p:cNvPr>
          <p:cNvGraphicFramePr>
            <a:graphicFrameLocks noGrp="1"/>
          </p:cNvGraphicFramePr>
          <p:nvPr>
            <p:extLst>
              <p:ext uri="{D42A27DB-BD31-4B8C-83A1-F6EECF244321}">
                <p14:modId xmlns:p14="http://schemas.microsoft.com/office/powerpoint/2010/main" val="1866059481"/>
              </p:ext>
            </p:extLst>
          </p:nvPr>
        </p:nvGraphicFramePr>
        <p:xfrm>
          <a:off x="413414" y="1392058"/>
          <a:ext cx="8333260" cy="3918511"/>
        </p:xfrm>
        <a:graphic>
          <a:graphicData uri="http://schemas.openxmlformats.org/drawingml/2006/table">
            <a:tbl>
              <a:tblPr firstRow="1" bandRow="1">
                <a:tableStyleId>{2D5ABB26-0587-4C30-8999-92F81FD0307C}</a:tableStyleId>
              </a:tblPr>
              <a:tblGrid>
                <a:gridCol w="2181842">
                  <a:extLst>
                    <a:ext uri="{9D8B030D-6E8A-4147-A177-3AD203B41FA5}">
                      <a16:colId xmlns:a16="http://schemas.microsoft.com/office/drawing/2014/main" val="20000"/>
                    </a:ext>
                  </a:extLst>
                </a:gridCol>
                <a:gridCol w="6151418">
                  <a:extLst>
                    <a:ext uri="{9D8B030D-6E8A-4147-A177-3AD203B41FA5}">
                      <a16:colId xmlns:a16="http://schemas.microsoft.com/office/drawing/2014/main" val="20001"/>
                    </a:ext>
                  </a:extLst>
                </a:gridCol>
              </a:tblGrid>
              <a:tr h="375442">
                <a:tc gridSpan="2">
                  <a:txBody>
                    <a:bodyPr/>
                    <a:lstStyle/>
                    <a:p>
                      <a:pPr marL="188595">
                        <a:lnSpc>
                          <a:spcPct val="100000"/>
                        </a:lnSpc>
                        <a:spcBef>
                          <a:spcPts val="434"/>
                        </a:spcBef>
                      </a:pPr>
                      <a:r>
                        <a:rPr lang="ja-JP" altLang="en-US" sz="1700" b="1" spc="25" dirty="0">
                          <a:solidFill>
                            <a:srgbClr val="FFFFFF"/>
                          </a:solidFill>
                          <a:latin typeface="HG丸ｺﾞｼｯｸM-PRO" pitchFamily="50" charset="-128"/>
                          <a:ea typeface="HG丸ｺﾞｼｯｸM-PRO" pitchFamily="50" charset="-128"/>
                          <a:cs typeface="ShinMGoPro-DeBold"/>
                        </a:rPr>
                        <a:t>相談窓口</a:t>
                      </a:r>
                      <a:endParaRPr lang="ja-JP" altLang="en-US" sz="1700" dirty="0">
                        <a:latin typeface="HG丸ｺﾞｼｯｸM-PRO" pitchFamily="50" charset="-128"/>
                        <a:ea typeface="HG丸ｺﾞｼｯｸM-PRO" pitchFamily="50" charset="-128"/>
                        <a:cs typeface="ShinMGoPro-DeBold"/>
                      </a:endParaRPr>
                    </a:p>
                  </a:txBody>
                  <a:tcPr marL="0" marR="0" marT="47247"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574077">
                <a:tc>
                  <a:txBody>
                    <a:bodyPr/>
                    <a:lstStyle/>
                    <a:p>
                      <a:pPr marL="187200" marR="0" lvl="0" indent="0" algn="l" defTabSz="861993" rtl="0" eaLnBrk="1" fontAlgn="auto" latinLnBrk="0" hangingPunct="1">
                        <a:lnSpc>
                          <a:spcPct val="100000"/>
                        </a:lnSpc>
                        <a:spcBef>
                          <a:spcPts val="111"/>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弁護士会</a:t>
                      </a:r>
                      <a:endParaRPr kumimoji="0" lang="en-US" altLang="zh-TW"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187200" marR="0" lvl="0" indent="0" algn="l" defTabSz="861993" rtl="0" eaLnBrk="1" fontAlgn="auto" latinLnBrk="0" hangingPunct="1">
                        <a:lnSpc>
                          <a:spcPct val="100000"/>
                        </a:lnSpc>
                        <a:spcBef>
                          <a:spcPts val="111"/>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各種法律</a:t>
                      </a: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事務所</a:t>
                      </a:r>
                      <a:endPar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marR="161925" algn="l">
                        <a:lnSpc>
                          <a:spcPct val="103299"/>
                        </a:lnSpc>
                        <a:spcBef>
                          <a:spcPts val="229"/>
                        </a:spcBef>
                      </a:pPr>
                      <a:r>
                        <a:rPr sz="1500" spc="50" dirty="0">
                          <a:solidFill>
                            <a:srgbClr val="231F20"/>
                          </a:solidFill>
                          <a:latin typeface="HG丸ｺﾞｼｯｸM-PRO" pitchFamily="50" charset="-128"/>
                          <a:ea typeface="HG丸ｺﾞｼｯｸM-PRO" pitchFamily="50" charset="-128"/>
                          <a:cs typeface="A-OTF Shin Maru Go Pro"/>
                        </a:rPr>
                        <a:t>解</a:t>
                      </a:r>
                      <a:r>
                        <a:rPr sz="1500" spc="30" dirty="0">
                          <a:solidFill>
                            <a:srgbClr val="231F20"/>
                          </a:solidFill>
                          <a:latin typeface="HG丸ｺﾞｼｯｸM-PRO" pitchFamily="50" charset="-128"/>
                          <a:ea typeface="HG丸ｺﾞｼｯｸM-PRO" pitchFamily="50" charset="-128"/>
                          <a:cs typeface="A-OTF Shin Maru Go Pro"/>
                        </a:rPr>
                        <a:t>雇</a:t>
                      </a:r>
                      <a:r>
                        <a:rPr sz="1500" spc="50" dirty="0">
                          <a:solidFill>
                            <a:srgbClr val="231F20"/>
                          </a:solidFill>
                          <a:latin typeface="HG丸ｺﾞｼｯｸM-PRO" pitchFamily="50" charset="-128"/>
                          <a:ea typeface="HG丸ｺﾞｼｯｸM-PRO" pitchFamily="50" charset="-128"/>
                          <a:cs typeface="A-OTF Shin Maru Go Pro"/>
                        </a:rPr>
                        <a:t>、残業</a:t>
                      </a:r>
                      <a:r>
                        <a:rPr sz="1500" spc="30" dirty="0">
                          <a:solidFill>
                            <a:srgbClr val="231F20"/>
                          </a:solidFill>
                          <a:latin typeface="HG丸ｺﾞｼｯｸM-PRO" pitchFamily="50" charset="-128"/>
                          <a:ea typeface="HG丸ｺﾞｼｯｸM-PRO" pitchFamily="50" charset="-128"/>
                          <a:cs typeface="A-OTF Shin Maru Go Pro"/>
                        </a:rPr>
                        <a:t>代</a:t>
                      </a:r>
                      <a:r>
                        <a:rPr sz="1500" spc="50" dirty="0">
                          <a:solidFill>
                            <a:srgbClr val="231F20"/>
                          </a:solidFill>
                          <a:latin typeface="HG丸ｺﾞｼｯｸM-PRO" pitchFamily="50" charset="-128"/>
                          <a:ea typeface="HG丸ｺﾞｼｯｸM-PRO" pitchFamily="50" charset="-128"/>
                          <a:cs typeface="A-OTF Shin Maru Go Pro"/>
                        </a:rPr>
                        <a:t>、パワハラやセクハラな</a:t>
                      </a:r>
                      <a:r>
                        <a:rPr sz="1500" spc="30" dirty="0">
                          <a:solidFill>
                            <a:srgbClr val="231F20"/>
                          </a:solidFill>
                          <a:latin typeface="HG丸ｺﾞｼｯｸM-PRO" pitchFamily="50" charset="-128"/>
                          <a:ea typeface="HG丸ｺﾞｼｯｸM-PRO" pitchFamily="50" charset="-128"/>
                          <a:cs typeface="A-OTF Shin Maru Go Pro"/>
                        </a:rPr>
                        <a:t>ど</a:t>
                      </a:r>
                      <a:r>
                        <a:rPr sz="1500" spc="50" dirty="0">
                          <a:solidFill>
                            <a:srgbClr val="231F20"/>
                          </a:solidFill>
                          <a:latin typeface="HG丸ｺﾞｼｯｸM-PRO" pitchFamily="50" charset="-128"/>
                          <a:ea typeface="HG丸ｺﾞｼｯｸM-PRO" pitchFamily="50" charset="-128"/>
                          <a:cs typeface="A-OTF Shin Maru Go Pro"/>
                        </a:rPr>
                        <a:t>、雇用関係や職場環境 </a:t>
                      </a:r>
                      <a:r>
                        <a:rPr sz="1500" spc="30" dirty="0">
                          <a:solidFill>
                            <a:srgbClr val="231F20"/>
                          </a:solidFill>
                          <a:latin typeface="HG丸ｺﾞｼｯｸM-PRO" pitchFamily="50" charset="-128"/>
                          <a:ea typeface="HG丸ｺﾞｼｯｸM-PRO" pitchFamily="50" charset="-128"/>
                          <a:cs typeface="A-OTF Shin Maru Go Pro"/>
                        </a:rPr>
                        <a:t>に関する相談</a:t>
                      </a:r>
                      <a:endParaRPr sz="1500" dirty="0">
                        <a:latin typeface="HG丸ｺﾞｼｯｸM-PRO" pitchFamily="50" charset="-128"/>
                        <a:ea typeface="HG丸ｺﾞｼｯｸM-PRO" pitchFamily="50" charset="-128"/>
                        <a:cs typeface="A-OTF Shin Maru Go Pro"/>
                      </a:endParaRPr>
                    </a:p>
                  </a:txBody>
                  <a:tcPr marL="0" marR="0" marT="46183"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551588">
                <a:tc>
                  <a:txBody>
                    <a:bodyPr/>
                    <a:lstStyle/>
                    <a:p>
                      <a:pPr marL="188595" marR="0" lvl="0" indent="0" algn="l" defTabSz="861993" rtl="0" eaLnBrk="1" fontAlgn="auto" latinLnBrk="0" hangingPunct="1">
                        <a:lnSpc>
                          <a:spcPct val="100000"/>
                        </a:lnSpc>
                        <a:spcBef>
                          <a:spcPts val="300"/>
                        </a:spcBef>
                        <a:spcAft>
                          <a:spcPts val="0"/>
                        </a:spcAft>
                        <a:buClrTx/>
                        <a:buSzTx/>
                        <a:buFontTx/>
                        <a:buNone/>
                        <a:tabLst/>
                        <a:defRPr/>
                      </a:pPr>
                      <a:r>
                        <a:rPr lang="ja-JP" altLang="en-US" sz="1500" dirty="0">
                          <a:latin typeface="HG丸ｺﾞｼｯｸM-PRO" pitchFamily="50" charset="-128"/>
                          <a:ea typeface="HG丸ｺﾞｼｯｸM-PRO" pitchFamily="50" charset="-128"/>
                          <a:cs typeface="A-OTF Shin Maru Go Pro"/>
                        </a:rPr>
                        <a:t>社会保険労務士会</a:t>
                      </a:r>
                      <a:endParaRPr kumimoji="1" lang="ja-JP" altLang="en-US" sz="15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A-OTF Shin Maru Go Pro"/>
                      </a:endParaRPr>
                    </a:p>
                    <a:p>
                      <a:pPr marL="188595" marR="648970" algn="l">
                        <a:lnSpc>
                          <a:spcPct val="103299"/>
                        </a:lnSpc>
                        <a:spcBef>
                          <a:spcPts val="229"/>
                        </a:spcBef>
                        <a:tabLst>
                          <a:tab pos="1970088" algn="l"/>
                        </a:tabLst>
                      </a:pPr>
                      <a:r>
                        <a:rPr lang="ja-JP" altLang="en-US" sz="1500" dirty="0">
                          <a:latin typeface="HG丸ｺﾞｼｯｸM-PRO" pitchFamily="50" charset="-128"/>
                          <a:ea typeface="HG丸ｺﾞｼｯｸM-PRO" pitchFamily="50" charset="-128"/>
                          <a:cs typeface="A-OTF Shin Maru Go Pro"/>
                        </a:rPr>
                        <a:t>各社労士事務所</a:t>
                      </a: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3299"/>
                        </a:lnSpc>
                        <a:spcBef>
                          <a:spcPts val="229"/>
                        </a:spcBef>
                      </a:pPr>
                      <a:r>
                        <a:rPr sz="1500" spc="40" dirty="0">
                          <a:solidFill>
                            <a:srgbClr val="231F20"/>
                          </a:solidFill>
                          <a:latin typeface="HG丸ｺﾞｼｯｸM-PRO" pitchFamily="50" charset="-128"/>
                          <a:ea typeface="HG丸ｺﾞｼｯｸM-PRO" pitchFamily="50" charset="-128"/>
                          <a:cs typeface="A-OTF Shin Maru Go Pro"/>
                        </a:rPr>
                        <a:t>解</a:t>
                      </a:r>
                      <a:r>
                        <a:rPr sz="1500" spc="30" dirty="0">
                          <a:solidFill>
                            <a:srgbClr val="231F20"/>
                          </a:solidFill>
                          <a:latin typeface="HG丸ｺﾞｼｯｸM-PRO" pitchFamily="50" charset="-128"/>
                          <a:ea typeface="HG丸ｺﾞｼｯｸM-PRO" pitchFamily="50" charset="-128"/>
                          <a:cs typeface="A-OTF Shin Maru Go Pro"/>
                        </a:rPr>
                        <a:t>雇</a:t>
                      </a:r>
                      <a:r>
                        <a:rPr sz="1500" spc="40" dirty="0">
                          <a:solidFill>
                            <a:srgbClr val="231F20"/>
                          </a:solidFill>
                          <a:latin typeface="HG丸ｺﾞｼｯｸM-PRO" pitchFamily="50" charset="-128"/>
                          <a:ea typeface="HG丸ｺﾞｼｯｸM-PRO" pitchFamily="50" charset="-128"/>
                          <a:cs typeface="A-OTF Shin Maru Go Pro"/>
                        </a:rPr>
                        <a:t>、退</a:t>
                      </a:r>
                      <a:r>
                        <a:rPr sz="1500" spc="30" dirty="0">
                          <a:solidFill>
                            <a:srgbClr val="231F20"/>
                          </a:solidFill>
                          <a:latin typeface="HG丸ｺﾞｼｯｸM-PRO" pitchFamily="50" charset="-128"/>
                          <a:ea typeface="HG丸ｺﾞｼｯｸM-PRO" pitchFamily="50" charset="-128"/>
                          <a:cs typeface="A-OTF Shin Maru Go Pro"/>
                        </a:rPr>
                        <a:t>職</a:t>
                      </a:r>
                      <a:r>
                        <a:rPr sz="1500" spc="40" dirty="0">
                          <a:solidFill>
                            <a:srgbClr val="231F20"/>
                          </a:solidFill>
                          <a:latin typeface="HG丸ｺﾞｼｯｸM-PRO" pitchFamily="50" charset="-128"/>
                          <a:ea typeface="HG丸ｺﾞｼｯｸM-PRO" pitchFamily="50" charset="-128"/>
                          <a:cs typeface="A-OTF Shin Maru Go Pro"/>
                        </a:rPr>
                        <a:t>、未払い残業代等職場のトラブル全般についての相</a:t>
                      </a:r>
                      <a:r>
                        <a:rPr sz="1500" spc="30" dirty="0">
                          <a:solidFill>
                            <a:srgbClr val="231F20"/>
                          </a:solidFill>
                          <a:latin typeface="HG丸ｺﾞｼｯｸM-PRO" pitchFamily="50" charset="-128"/>
                          <a:ea typeface="HG丸ｺﾞｼｯｸM-PRO" pitchFamily="50" charset="-128"/>
                          <a:cs typeface="A-OTF Shin Maru Go Pro"/>
                        </a:rPr>
                        <a:t>談</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51588">
                <a:tc>
                  <a:txBody>
                    <a:bodyPr/>
                    <a:lstStyle/>
                    <a:p>
                      <a:pPr marL="188595" algn="l">
                        <a:lnSpc>
                          <a:spcPct val="100000"/>
                        </a:lnSpc>
                        <a:spcBef>
                          <a:spcPts val="300"/>
                        </a:spcBef>
                      </a:pPr>
                      <a:r>
                        <a:rPr lang="zh-TW" altLang="en-US" sz="1500" spc="30" dirty="0">
                          <a:solidFill>
                            <a:srgbClr val="231F20"/>
                          </a:solidFill>
                          <a:latin typeface="HG丸ｺﾞｼｯｸM-PRO" pitchFamily="50" charset="-128"/>
                          <a:ea typeface="HG丸ｺﾞｼｯｸM-PRO" pitchFamily="50" charset="-128"/>
                          <a:cs typeface="A-OTF Shin Maru Go Pro"/>
                        </a:rPr>
                        <a:t>司法書士会</a:t>
                      </a:r>
                      <a:endParaRPr lang="zh-TW"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zh-TW" altLang="en-US" sz="1500" spc="30" dirty="0">
                          <a:solidFill>
                            <a:srgbClr val="231F20"/>
                          </a:solidFill>
                          <a:latin typeface="HG丸ｺﾞｼｯｸM-PRO" pitchFamily="50" charset="-128"/>
                          <a:ea typeface="HG丸ｺﾞｼｯｸM-PRO" pitchFamily="50" charset="-128"/>
                          <a:cs typeface="A-OTF Shin Maru Go Pro"/>
                        </a:rPr>
                        <a:t>各司法書士事務所</a:t>
                      </a:r>
                      <a:endParaRPr lang="zh-TW"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1350"/>
                        </a:spcBef>
                      </a:pPr>
                      <a:r>
                        <a:rPr sz="1500" spc="30" dirty="0">
                          <a:solidFill>
                            <a:srgbClr val="231F20"/>
                          </a:solidFill>
                          <a:latin typeface="HG丸ｺﾞｼｯｸM-PRO" pitchFamily="50" charset="-128"/>
                          <a:ea typeface="HG丸ｺﾞｼｯｸM-PRO" pitchFamily="50" charset="-128"/>
                          <a:cs typeface="A-OTF Shin Maru Go Pro"/>
                        </a:rPr>
                        <a:t>司法書士による相談会を全国各地の司法書士会で実施</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551588">
                <a:tc>
                  <a:txBody>
                    <a:bodyPr/>
                    <a:lstStyle/>
                    <a:p>
                      <a:pPr marL="188595" algn="l">
                        <a:lnSpc>
                          <a:spcPct val="100000"/>
                        </a:lnSpc>
                        <a:spcBef>
                          <a:spcPts val="300"/>
                        </a:spcBef>
                      </a:pPr>
                      <a:r>
                        <a:rPr lang="zh-TW" altLang="en-US" sz="1500" spc="30" dirty="0">
                          <a:solidFill>
                            <a:srgbClr val="231F20"/>
                          </a:solidFill>
                          <a:latin typeface="HG丸ｺﾞｼｯｸM-PRO" pitchFamily="50" charset="-128"/>
                          <a:ea typeface="HG丸ｺﾞｼｯｸM-PRO" pitchFamily="50" charset="-128"/>
                          <a:cs typeface="A-OTF Shin Maru Go Pro"/>
                        </a:rPr>
                        <a:t>行政書士会</a:t>
                      </a:r>
                      <a:endParaRPr lang="zh-TW"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zh-TW" altLang="en-US" sz="1500" spc="30" dirty="0">
                          <a:solidFill>
                            <a:srgbClr val="231F20"/>
                          </a:solidFill>
                          <a:latin typeface="HG丸ｺﾞｼｯｸM-PRO" pitchFamily="50" charset="-128"/>
                          <a:ea typeface="HG丸ｺﾞｼｯｸM-PRO" pitchFamily="50" charset="-128"/>
                          <a:cs typeface="A-OTF Shin Maru Go Pro"/>
                        </a:rPr>
                        <a:t>各行政書士事務所</a:t>
                      </a:r>
                      <a:endParaRPr lang="zh-TW"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3299"/>
                        </a:lnSpc>
                        <a:spcBef>
                          <a:spcPts val="229"/>
                        </a:spcBef>
                      </a:pPr>
                      <a:r>
                        <a:rPr sz="1500" spc="40" dirty="0">
                          <a:solidFill>
                            <a:srgbClr val="231F20"/>
                          </a:solidFill>
                          <a:latin typeface="HG丸ｺﾞｼｯｸM-PRO" pitchFamily="50" charset="-128"/>
                          <a:ea typeface="HG丸ｺﾞｼｯｸM-PRO" pitchFamily="50" charset="-128"/>
                          <a:cs typeface="A-OTF Shin Maru Go Pro"/>
                        </a:rPr>
                        <a:t>クーリングオフなどの相談及び外国人留学生の進</a:t>
                      </a:r>
                      <a:r>
                        <a:rPr sz="1500" spc="30" dirty="0">
                          <a:solidFill>
                            <a:srgbClr val="231F20"/>
                          </a:solidFill>
                          <a:latin typeface="HG丸ｺﾞｼｯｸM-PRO" pitchFamily="50" charset="-128"/>
                          <a:ea typeface="HG丸ｺﾞｼｯｸM-PRO" pitchFamily="50" charset="-128"/>
                          <a:cs typeface="A-OTF Shin Maru Go Pro"/>
                        </a:rPr>
                        <a:t>学</a:t>
                      </a:r>
                      <a:r>
                        <a:rPr sz="1500" spc="40" dirty="0">
                          <a:solidFill>
                            <a:srgbClr val="231F20"/>
                          </a:solidFill>
                          <a:latin typeface="HG丸ｺﾞｼｯｸM-PRO" pitchFamily="50" charset="-128"/>
                          <a:ea typeface="HG丸ｺﾞｼｯｸM-PRO" pitchFamily="50" charset="-128"/>
                          <a:cs typeface="A-OTF Shin Maru Go Pro"/>
                        </a:rPr>
                        <a:t>・就</a:t>
                      </a:r>
                      <a:r>
                        <a:rPr sz="1500" spc="25" dirty="0">
                          <a:solidFill>
                            <a:srgbClr val="231F20"/>
                          </a:solidFill>
                          <a:latin typeface="HG丸ｺﾞｼｯｸM-PRO" pitchFamily="50" charset="-128"/>
                          <a:ea typeface="HG丸ｺﾞｼｯｸM-PRO" pitchFamily="50" charset="-128"/>
                          <a:cs typeface="A-OTF Shin Maru Go Pro"/>
                        </a:rPr>
                        <a:t>職</a:t>
                      </a:r>
                      <a:r>
                        <a:rPr sz="1500" spc="40" dirty="0">
                          <a:solidFill>
                            <a:srgbClr val="231F20"/>
                          </a:solidFill>
                          <a:latin typeface="HG丸ｺﾞｼｯｸM-PRO" pitchFamily="50" charset="-128"/>
                          <a:ea typeface="HG丸ｺﾞｼｯｸM-PRO" pitchFamily="50" charset="-128"/>
                          <a:cs typeface="A-OTF Shin Maru Go Pro"/>
                        </a:rPr>
                        <a:t>・ア</a:t>
                      </a:r>
                      <a:r>
                        <a:rPr sz="1500" spc="30" dirty="0">
                          <a:solidFill>
                            <a:srgbClr val="231F20"/>
                          </a:solidFill>
                          <a:latin typeface="HG丸ｺﾞｼｯｸM-PRO" pitchFamily="50" charset="-128"/>
                          <a:ea typeface="HG丸ｺﾞｼｯｸM-PRO" pitchFamily="50" charset="-128"/>
                          <a:cs typeface="A-OTF Shin Maru Go Pro"/>
                        </a:rPr>
                        <a:t>ルバイトなどの労働契約の相談</a:t>
                      </a:r>
                      <a:endParaRPr sz="1500" dirty="0">
                        <a:latin typeface="HG丸ｺﾞｼｯｸM-PRO" pitchFamily="50" charset="-128"/>
                        <a:ea typeface="HG丸ｺﾞｼｯｸM-PRO" pitchFamily="50" charset="-128"/>
                        <a:cs typeface="A-OTF Shin Maru Go Pro"/>
                      </a:endParaRPr>
                    </a:p>
                  </a:txBody>
                  <a:tcPr marL="0" marR="0" marT="46183"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551588">
                <a:tc>
                  <a:txBody>
                    <a:bodyPr/>
                    <a:lstStyle/>
                    <a:p>
                      <a:pPr marL="188595" algn="l">
                        <a:lnSpc>
                          <a:spcPct val="100000"/>
                        </a:lnSpc>
                        <a:spcBef>
                          <a:spcPts val="300"/>
                        </a:spcBef>
                      </a:pPr>
                      <a:r>
                        <a:rPr lang="ja-JP" altLang="en-US" sz="1500" spc="30" dirty="0">
                          <a:solidFill>
                            <a:srgbClr val="231F20"/>
                          </a:solidFill>
                          <a:latin typeface="HG丸ｺﾞｼｯｸM-PRO" pitchFamily="50" charset="-128"/>
                          <a:ea typeface="HG丸ｺﾞｼｯｸM-PRO" pitchFamily="50" charset="-128"/>
                          <a:cs typeface="A-OTF Shin Maru Go Pro"/>
                        </a:rPr>
                        <a:t>都道府県庁</a:t>
                      </a:r>
                      <a:endParaRPr lang="ja-JP"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ja-JP" altLang="en-US" sz="1500" spc="30" dirty="0">
                          <a:solidFill>
                            <a:srgbClr val="231F20"/>
                          </a:solidFill>
                          <a:latin typeface="HG丸ｺﾞｼｯｸM-PRO" pitchFamily="50" charset="-128"/>
                          <a:ea typeface="HG丸ｺﾞｼｯｸM-PRO" pitchFamily="50" charset="-128"/>
                          <a:cs typeface="A-OTF Shin Maru Go Pro"/>
                        </a:rPr>
                        <a:t>政令指定都市役所</a:t>
                      </a:r>
                      <a:endParaRPr lang="ja-JP"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1350"/>
                        </a:spcBef>
                      </a:pPr>
                      <a:r>
                        <a:rPr sz="1500" spc="30" dirty="0">
                          <a:solidFill>
                            <a:srgbClr val="231F20"/>
                          </a:solidFill>
                          <a:latin typeface="HG丸ｺﾞｼｯｸM-PRO" pitchFamily="50" charset="-128"/>
                          <a:ea typeface="HG丸ｺﾞｼｯｸM-PRO" pitchFamily="50" charset="-128"/>
                          <a:cs typeface="A-OTF Shin Maru Go Pro"/>
                        </a:rPr>
                        <a:t>労働相談への対応</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r h="762640">
                <a:tc>
                  <a:txBody>
                    <a:bodyPr/>
                    <a:lstStyle/>
                    <a:p>
                      <a:pPr marL="188595" algn="l">
                        <a:lnSpc>
                          <a:spcPct val="100000"/>
                        </a:lnSpc>
                      </a:pPr>
                      <a:r>
                        <a:rPr lang="ja-JP" altLang="en-US" sz="1500" spc="30" dirty="0">
                          <a:solidFill>
                            <a:srgbClr val="231F20"/>
                          </a:solidFill>
                          <a:latin typeface="HG丸ｺﾞｼｯｸM-PRO" pitchFamily="50" charset="-128"/>
                          <a:ea typeface="HG丸ｺﾞｼｯｸM-PRO" pitchFamily="50" charset="-128"/>
                          <a:cs typeface="A-OTF Shin Maru Go Pro"/>
                        </a:rPr>
                        <a:t>労働組合</a:t>
                      </a:r>
                      <a:endParaRPr lang="ja-JP"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93675" marR="162560" algn="l">
                        <a:lnSpc>
                          <a:spcPct val="103299"/>
                        </a:lnSpc>
                        <a:spcBef>
                          <a:spcPts val="330"/>
                        </a:spcBef>
                      </a:pPr>
                      <a:r>
                        <a:rPr sz="1500" spc="40" dirty="0">
                          <a:solidFill>
                            <a:srgbClr val="231F20"/>
                          </a:solidFill>
                          <a:latin typeface="HG丸ｺﾞｼｯｸM-PRO" pitchFamily="50" charset="-128"/>
                          <a:ea typeface="HG丸ｺﾞｼｯｸM-PRO" pitchFamily="50" charset="-128"/>
                          <a:cs typeface="A-OTF Shin Maru Go Pro"/>
                        </a:rPr>
                        <a:t>労働者が主体となって自主的に労働条件の維</a:t>
                      </a:r>
                      <a:r>
                        <a:rPr sz="1500" spc="25" dirty="0">
                          <a:solidFill>
                            <a:srgbClr val="231F20"/>
                          </a:solidFill>
                          <a:latin typeface="HG丸ｺﾞｼｯｸM-PRO" pitchFamily="50" charset="-128"/>
                          <a:ea typeface="HG丸ｺﾞｼｯｸM-PRO" pitchFamily="50" charset="-128"/>
                          <a:cs typeface="A-OTF Shin Maru Go Pro"/>
                        </a:rPr>
                        <a:t>持</a:t>
                      </a:r>
                      <a:r>
                        <a:rPr sz="1500" spc="40" dirty="0">
                          <a:solidFill>
                            <a:srgbClr val="231F20"/>
                          </a:solidFill>
                          <a:latin typeface="HG丸ｺﾞｼｯｸM-PRO" pitchFamily="50" charset="-128"/>
                          <a:ea typeface="HG丸ｺﾞｼｯｸM-PRO" pitchFamily="50" charset="-128"/>
                          <a:cs typeface="A-OTF Shin Maru Go Pro"/>
                        </a:rPr>
                        <a:t>・改善や経済的</a:t>
                      </a:r>
                      <a:r>
                        <a:rPr sz="1500" spc="30" dirty="0">
                          <a:solidFill>
                            <a:srgbClr val="231F20"/>
                          </a:solidFill>
                          <a:latin typeface="HG丸ｺﾞｼｯｸM-PRO" pitchFamily="50" charset="-128"/>
                          <a:ea typeface="HG丸ｺﾞｼｯｸM-PRO" pitchFamily="50" charset="-128"/>
                          <a:cs typeface="A-OTF Shin Maru Go Pro"/>
                        </a:rPr>
                        <a:t>地位の向上を目的として組織する団体</a:t>
                      </a:r>
                      <a:endParaRPr sz="1500" dirty="0">
                        <a:latin typeface="HG丸ｺﾞｼｯｸM-PRO" pitchFamily="50" charset="-128"/>
                        <a:ea typeface="HG丸ｺﾞｼｯｸM-PRO" pitchFamily="50" charset="-128"/>
                        <a:cs typeface="A-OTF Shin Maru Go Pro"/>
                      </a:endParaRPr>
                    </a:p>
                    <a:p>
                      <a:pPr marL="193675" algn="l">
                        <a:lnSpc>
                          <a:spcPct val="100000"/>
                        </a:lnSpc>
                        <a:spcBef>
                          <a:spcPts val="90"/>
                        </a:spcBef>
                      </a:pPr>
                      <a:r>
                        <a:rPr sz="1200" spc="5" dirty="0">
                          <a:solidFill>
                            <a:srgbClr val="231F20"/>
                          </a:solidFill>
                          <a:latin typeface="HG丸ｺﾞｼｯｸM-PRO" pitchFamily="50" charset="-128"/>
                          <a:ea typeface="HG丸ｺﾞｼｯｸM-PRO" pitchFamily="50" charset="-128"/>
                          <a:cs typeface="A-OTF Shin Maru Go Pro"/>
                        </a:rPr>
                        <a:t>※　電話相</a:t>
                      </a:r>
                      <a:r>
                        <a:rPr sz="1200" spc="-15" dirty="0">
                          <a:solidFill>
                            <a:srgbClr val="231F20"/>
                          </a:solidFill>
                          <a:latin typeface="HG丸ｺﾞｼｯｸM-PRO" pitchFamily="50" charset="-128"/>
                          <a:ea typeface="HG丸ｺﾞｼｯｸM-PRO" pitchFamily="50" charset="-128"/>
                          <a:cs typeface="A-OTF Shin Maru Go Pro"/>
                        </a:rPr>
                        <a:t>談</a:t>
                      </a:r>
                      <a:r>
                        <a:rPr sz="1200" spc="-90" dirty="0">
                          <a:solidFill>
                            <a:srgbClr val="231F20"/>
                          </a:solidFill>
                          <a:latin typeface="HG丸ｺﾞｼｯｸM-PRO" pitchFamily="50" charset="-128"/>
                          <a:ea typeface="HG丸ｺﾞｼｯｸM-PRO" pitchFamily="50" charset="-128"/>
                          <a:cs typeface="A-OTF Shin Maru Go Pro"/>
                        </a:rPr>
                        <a:t>を</a:t>
                      </a:r>
                      <a:r>
                        <a:rPr sz="1200" spc="-20" dirty="0">
                          <a:solidFill>
                            <a:srgbClr val="231F20"/>
                          </a:solidFill>
                          <a:latin typeface="HG丸ｺﾞｼｯｸM-PRO" pitchFamily="50" charset="-128"/>
                          <a:ea typeface="HG丸ｺﾞｼｯｸM-PRO" pitchFamily="50" charset="-128"/>
                          <a:cs typeface="A-OTF Shin Maru Go Pro"/>
                        </a:rPr>
                        <a:t>し</a:t>
                      </a:r>
                      <a:r>
                        <a:rPr sz="1200" spc="5" dirty="0">
                          <a:solidFill>
                            <a:srgbClr val="231F20"/>
                          </a:solidFill>
                          <a:latin typeface="HG丸ｺﾞｼｯｸM-PRO" pitchFamily="50" charset="-128"/>
                          <a:ea typeface="HG丸ｺﾞｼｯｸM-PRO" pitchFamily="50" charset="-128"/>
                          <a:cs typeface="A-OTF Shin Maru Go Pro"/>
                        </a:rPr>
                        <a:t>て</a:t>
                      </a:r>
                      <a:r>
                        <a:rPr sz="1200" spc="-30" dirty="0">
                          <a:solidFill>
                            <a:srgbClr val="231F20"/>
                          </a:solidFill>
                          <a:latin typeface="HG丸ｺﾞｼｯｸM-PRO" pitchFamily="50" charset="-128"/>
                          <a:ea typeface="HG丸ｺﾞｼｯｸM-PRO" pitchFamily="50" charset="-128"/>
                          <a:cs typeface="A-OTF Shin Maru Go Pro"/>
                        </a:rPr>
                        <a:t>い</a:t>
                      </a:r>
                      <a:r>
                        <a:rPr sz="1200" spc="-55" dirty="0">
                          <a:solidFill>
                            <a:srgbClr val="231F20"/>
                          </a:solidFill>
                          <a:latin typeface="HG丸ｺﾞｼｯｸM-PRO" pitchFamily="50" charset="-128"/>
                          <a:ea typeface="HG丸ｺﾞｼｯｸM-PRO" pitchFamily="50" charset="-128"/>
                          <a:cs typeface="A-OTF Shin Maru Go Pro"/>
                        </a:rPr>
                        <a:t>る</a:t>
                      </a:r>
                      <a:r>
                        <a:rPr sz="1200" spc="5" dirty="0">
                          <a:solidFill>
                            <a:srgbClr val="231F20"/>
                          </a:solidFill>
                          <a:latin typeface="HG丸ｺﾞｼｯｸM-PRO" pitchFamily="50" charset="-128"/>
                          <a:ea typeface="HG丸ｺﾞｼｯｸM-PRO" pitchFamily="50" charset="-128"/>
                          <a:cs typeface="A-OTF Shin Maru Go Pro"/>
                        </a:rPr>
                        <a:t>労働組</a:t>
                      </a:r>
                      <a:r>
                        <a:rPr sz="1200" spc="-484" dirty="0">
                          <a:solidFill>
                            <a:srgbClr val="231F20"/>
                          </a:solidFill>
                          <a:latin typeface="HG丸ｺﾞｼｯｸM-PRO" pitchFamily="50" charset="-128"/>
                          <a:ea typeface="HG丸ｺﾞｼｯｸM-PRO" pitchFamily="50" charset="-128"/>
                          <a:cs typeface="A-OTF Shin Maru Go Pro"/>
                        </a:rPr>
                        <a:t>合</a:t>
                      </a:r>
                      <a:r>
                        <a:rPr lang="en-US" altLang="ja-JP" sz="1200" spc="5" dirty="0">
                          <a:solidFill>
                            <a:srgbClr val="231F20"/>
                          </a:solidFill>
                          <a:latin typeface="HG丸ｺﾞｼｯｸM-PRO" pitchFamily="50" charset="-128"/>
                          <a:ea typeface="HG丸ｺﾞｼｯｸM-PRO" pitchFamily="50" charset="-128"/>
                          <a:cs typeface="A-OTF Shin Maru Go Pro"/>
                        </a:rPr>
                        <a:t>((</a:t>
                      </a:r>
                      <a:r>
                        <a:rPr sz="1200" spc="5" dirty="0">
                          <a:solidFill>
                            <a:srgbClr val="231F20"/>
                          </a:solidFill>
                          <a:latin typeface="HG丸ｺﾞｼｯｸM-PRO" pitchFamily="50" charset="-128"/>
                          <a:ea typeface="HG丸ｺﾞｼｯｸM-PRO" pitchFamily="50" charset="-128"/>
                          <a:cs typeface="A-OTF Shin Maru Go Pro"/>
                        </a:rPr>
                        <a:t>連合団体</a:t>
                      </a:r>
                      <a:r>
                        <a:rPr sz="1200" spc="85" dirty="0">
                          <a:solidFill>
                            <a:srgbClr val="231F20"/>
                          </a:solidFill>
                          <a:latin typeface="HG丸ｺﾞｼｯｸM-PRO" pitchFamily="50" charset="-128"/>
                          <a:ea typeface="HG丸ｺﾞｼｯｸM-PRO" pitchFamily="50" charset="-128"/>
                          <a:cs typeface="A-OTF Shin Maru Go Pro"/>
                        </a:rPr>
                        <a:t>、</a:t>
                      </a:r>
                      <a:r>
                        <a:rPr sz="1200" spc="5" dirty="0">
                          <a:solidFill>
                            <a:srgbClr val="231F20"/>
                          </a:solidFill>
                          <a:latin typeface="HG丸ｺﾞｼｯｸM-PRO" pitchFamily="50" charset="-128"/>
                          <a:ea typeface="HG丸ｺﾞｼｯｸM-PRO" pitchFamily="50" charset="-128"/>
                          <a:cs typeface="A-OTF Shin Maru Go Pro"/>
                        </a:rPr>
                        <a:t>地域労組</a:t>
                      </a:r>
                      <a:r>
                        <a:rPr sz="1200" spc="80" dirty="0">
                          <a:solidFill>
                            <a:srgbClr val="231F20"/>
                          </a:solidFill>
                          <a:latin typeface="HG丸ｺﾞｼｯｸM-PRO" pitchFamily="50" charset="-128"/>
                          <a:ea typeface="HG丸ｺﾞｼｯｸM-PRO" pitchFamily="50" charset="-128"/>
                          <a:cs typeface="A-OTF Shin Maru Go Pro"/>
                        </a:rPr>
                        <a:t>、</a:t>
                      </a:r>
                      <a:r>
                        <a:rPr sz="1200" spc="-20" dirty="0">
                          <a:solidFill>
                            <a:srgbClr val="231F20"/>
                          </a:solidFill>
                          <a:latin typeface="HG丸ｺﾞｼｯｸM-PRO" pitchFamily="50" charset="-128"/>
                          <a:ea typeface="HG丸ｺﾞｼｯｸM-PRO" pitchFamily="50" charset="-128"/>
                          <a:cs typeface="A-OTF Shin Maru Go Pro"/>
                        </a:rPr>
                        <a:t>ユ</a:t>
                      </a:r>
                      <a:r>
                        <a:rPr sz="1200" spc="-45" dirty="0">
                          <a:solidFill>
                            <a:srgbClr val="231F20"/>
                          </a:solidFill>
                          <a:latin typeface="HG丸ｺﾞｼｯｸM-PRO" pitchFamily="50" charset="-128"/>
                          <a:ea typeface="HG丸ｺﾞｼｯｸM-PRO" pitchFamily="50" charset="-128"/>
                          <a:cs typeface="A-OTF Shin Maru Go Pro"/>
                        </a:rPr>
                        <a:t>ニ</a:t>
                      </a:r>
                      <a:r>
                        <a:rPr sz="1200" spc="-90" dirty="0">
                          <a:solidFill>
                            <a:srgbClr val="231F20"/>
                          </a:solidFill>
                          <a:latin typeface="HG丸ｺﾞｼｯｸM-PRO" pitchFamily="50" charset="-128"/>
                          <a:ea typeface="HG丸ｺﾞｼｯｸM-PRO" pitchFamily="50" charset="-128"/>
                          <a:cs typeface="A-OTF Shin Maru Go Pro"/>
                        </a:rPr>
                        <a:t>オ</a:t>
                      </a:r>
                      <a:r>
                        <a:rPr sz="1200" spc="-10" dirty="0">
                          <a:solidFill>
                            <a:srgbClr val="231F20"/>
                          </a:solidFill>
                          <a:latin typeface="HG丸ｺﾞｼｯｸM-PRO" pitchFamily="50" charset="-128"/>
                          <a:ea typeface="HG丸ｺﾞｼｯｸM-PRO" pitchFamily="50" charset="-128"/>
                          <a:cs typeface="A-OTF Shin Maru Go Pro"/>
                        </a:rPr>
                        <a:t>ン</a:t>
                      </a:r>
                      <a:r>
                        <a:rPr lang="en-US" altLang="ja-JP" sz="1200" spc="-509" dirty="0">
                          <a:solidFill>
                            <a:srgbClr val="231F20"/>
                          </a:solidFill>
                          <a:latin typeface="HG丸ｺﾞｼｯｸM-PRO" pitchFamily="50" charset="-128"/>
                          <a:ea typeface="HG丸ｺﾞｼｯｸM-PRO" pitchFamily="50" charset="-128"/>
                          <a:cs typeface="A-OTF Shin Maru Go Pro"/>
                        </a:rPr>
                        <a:t>)</a:t>
                      </a:r>
                      <a:r>
                        <a:rPr sz="1200" spc="-15" dirty="0">
                          <a:solidFill>
                            <a:srgbClr val="231F20"/>
                          </a:solidFill>
                          <a:latin typeface="HG丸ｺﾞｼｯｸM-PRO" pitchFamily="50" charset="-128"/>
                          <a:ea typeface="HG丸ｺﾞｼｯｸM-PRO" pitchFamily="50" charset="-128"/>
                          <a:cs typeface="A-OTF Shin Maru Go Pro"/>
                        </a:rPr>
                        <a:t>も</a:t>
                      </a:r>
                      <a:r>
                        <a:rPr sz="1200" spc="-90" dirty="0">
                          <a:solidFill>
                            <a:srgbClr val="231F20"/>
                          </a:solidFill>
                          <a:latin typeface="HG丸ｺﾞｼｯｸM-PRO" pitchFamily="50" charset="-128"/>
                          <a:ea typeface="HG丸ｺﾞｼｯｸM-PRO" pitchFamily="50" charset="-128"/>
                          <a:cs typeface="A-OTF Shin Maru Go Pro"/>
                        </a:rPr>
                        <a:t>あ</a:t>
                      </a:r>
                      <a:r>
                        <a:rPr sz="1200" spc="-135" dirty="0">
                          <a:solidFill>
                            <a:srgbClr val="231F20"/>
                          </a:solidFill>
                          <a:latin typeface="HG丸ｺﾞｼｯｸM-PRO" pitchFamily="50" charset="-128"/>
                          <a:ea typeface="HG丸ｺﾞｼｯｸM-PRO" pitchFamily="50" charset="-128"/>
                          <a:cs typeface="A-OTF Shin Maru Go Pro"/>
                        </a:rPr>
                        <a:t>り</a:t>
                      </a:r>
                      <a:r>
                        <a:rPr sz="1200" spc="-70" dirty="0">
                          <a:solidFill>
                            <a:srgbClr val="231F20"/>
                          </a:solidFill>
                          <a:latin typeface="HG丸ｺﾞｼｯｸM-PRO" pitchFamily="50" charset="-128"/>
                          <a:ea typeface="HG丸ｺﾞｼｯｸM-PRO" pitchFamily="50" charset="-128"/>
                          <a:cs typeface="A-OTF Shin Maru Go Pro"/>
                        </a:rPr>
                        <a:t>ま</a:t>
                      </a:r>
                      <a:r>
                        <a:rPr sz="1200" spc="5" dirty="0">
                          <a:solidFill>
                            <a:srgbClr val="231F20"/>
                          </a:solidFill>
                          <a:latin typeface="HG丸ｺﾞｼｯｸM-PRO" pitchFamily="50" charset="-128"/>
                          <a:ea typeface="HG丸ｺﾞｼｯｸM-PRO" pitchFamily="50" charset="-128"/>
                          <a:cs typeface="A-OTF Shin Maru Go Pro"/>
                        </a:rPr>
                        <a:t>す</a:t>
                      </a:r>
                      <a:endParaRPr sz="1200" dirty="0">
                        <a:latin typeface="HG丸ｺﾞｼｯｸM-PRO" pitchFamily="50" charset="-128"/>
                        <a:ea typeface="HG丸ｺﾞｼｯｸM-PRO" pitchFamily="50" charset="-128"/>
                        <a:cs typeface="A-OTF Shin Maru Go Pro"/>
                      </a:endParaRPr>
                    </a:p>
                  </a:txBody>
                  <a:tcPr marL="0" marR="0" marT="35843"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022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CBF9E1C-2F9C-2348-9C11-BA0A400CF07F}"/>
              </a:ext>
            </a:extLst>
          </p:cNvPr>
          <p:cNvSpPr txBox="1"/>
          <p:nvPr/>
        </p:nvSpPr>
        <p:spPr>
          <a:xfrm>
            <a:off x="513495" y="1346607"/>
            <a:ext cx="8099617" cy="255529"/>
          </a:xfrm>
          <a:prstGeom prst="rect">
            <a:avLst/>
          </a:prstGeom>
        </p:spPr>
        <p:txBody>
          <a:bodyPr vert="horz" wrap="square" lIns="0" tIns="11948" rIns="0" bIns="0" rtlCol="0">
            <a:spAutoFit/>
          </a:bodyPr>
          <a:lstStyle/>
          <a:p>
            <a:pPr marL="10861" defTabSz="781995">
              <a:spcBef>
                <a:spcPts val="94"/>
              </a:spcBef>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若年者が初めて勤務した会社を辞めた主な理由</a:t>
            </a:r>
            <a:r>
              <a:rPr kumimoji="1" lang="en-US" sz="1860" b="1" baseline="5747" dirty="0">
                <a:solidFill>
                  <a:srgbClr val="231F20"/>
                </a:solidFill>
                <a:latin typeface="HGMaruGothicMPRO" panose="020F0600000000000000" pitchFamily="34" charset="-128"/>
                <a:ea typeface="HGMaruGothicMPRO" panose="020F0600000000000000" pitchFamily="34" charset="-128"/>
                <a:cs typeface="ShinMGoPro-Medium"/>
              </a:rPr>
              <a:t>(</a:t>
            </a:r>
            <a:r>
              <a:rPr kumimoji="1" sz="1860" b="1" baseline="5747" dirty="0">
                <a:solidFill>
                  <a:srgbClr val="231F20"/>
                </a:solidFill>
                <a:latin typeface="HGMaruGothicMPRO" panose="020F0600000000000000" pitchFamily="34" charset="-128"/>
                <a:ea typeface="HGMaruGothicMPRO" panose="020F0600000000000000" pitchFamily="34" charset="-128"/>
                <a:cs typeface="ShinMGoPro-Medium"/>
              </a:rPr>
              <a:t>複数回答３つまで</a:t>
            </a:r>
            <a:r>
              <a:rPr kumimoji="1" lang="en-US" sz="1860" b="1" baseline="5747" dirty="0">
                <a:solidFill>
                  <a:srgbClr val="231F20"/>
                </a:solidFill>
                <a:latin typeface="HGMaruGothicMPRO" panose="020F0600000000000000" pitchFamily="34" charset="-128"/>
                <a:ea typeface="HGMaruGothicMPRO" panose="020F0600000000000000" pitchFamily="34" charset="-128"/>
                <a:cs typeface="ShinMGoPro-Medium"/>
              </a:rPr>
              <a:t>(</a:t>
            </a:r>
            <a:r>
              <a:rPr kumimoji="1" sz="1860" b="1" baseline="5747" dirty="0">
                <a:solidFill>
                  <a:srgbClr val="231F20"/>
                </a:solidFill>
                <a:latin typeface="HGMaruGothicMPRO" panose="020F0600000000000000" pitchFamily="34" charset="-128"/>
                <a:ea typeface="HGMaruGothicMPRO" panose="020F0600000000000000" pitchFamily="34" charset="-128"/>
                <a:cs typeface="ShinMGoPro-Medium"/>
              </a:rPr>
              <a:t>％</a:t>
            </a:r>
            <a:r>
              <a:rPr kumimoji="1" lang="en-US" sz="1860" b="1" baseline="5747" dirty="0">
                <a:solidFill>
                  <a:srgbClr val="231F20"/>
                </a:solidFill>
                <a:latin typeface="HGMaruGothicMPRO" panose="020F0600000000000000" pitchFamily="34" charset="-128"/>
                <a:ea typeface="HGMaruGothicMPRO" panose="020F0600000000000000" pitchFamily="34" charset="-128"/>
                <a:cs typeface="ShinMGoPro-Medium"/>
              </a:rPr>
              <a:t>))</a:t>
            </a:r>
            <a:endParaRPr kumimoji="1" sz="1860" baseline="5747"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3" name="object 3">
            <a:extLst>
              <a:ext uri="{FF2B5EF4-FFF2-40B4-BE49-F238E27FC236}">
                <a16:creationId xmlns:a16="http://schemas.microsoft.com/office/drawing/2014/main" id="{BCE12F91-E55B-9C43-B515-7D41BAA9415A}"/>
              </a:ext>
            </a:extLst>
          </p:cNvPr>
          <p:cNvSpPr/>
          <p:nvPr/>
        </p:nvSpPr>
        <p:spPr>
          <a:xfrm>
            <a:off x="261691"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7AC93A1-E02A-5640-9835-B8893C9C0CD9}"/>
              </a:ext>
            </a:extLst>
          </p:cNvPr>
          <p:cNvSpPr txBox="1">
            <a:spLocks/>
          </p:cNvSpPr>
          <p:nvPr/>
        </p:nvSpPr>
        <p:spPr>
          <a:xfrm>
            <a:off x="496927" y="769015"/>
            <a:ext cx="765552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自己分析の必要性　</a:t>
            </a:r>
            <a:r>
              <a:rPr lang="ja-JP" altLang="en-US" sz="1454" b="1" dirty="0">
                <a:solidFill>
                  <a:srgbClr val="FFFFFF"/>
                </a:solidFill>
                <a:latin typeface="HGMaruGothicMPRO" panose="020F0600000000000000" pitchFamily="34" charset="-128"/>
                <a:ea typeface="HGMaruGothicMPRO" panose="020F0600000000000000" pitchFamily="34" charset="-128"/>
              </a:rPr>
              <a:t>～なぜ早期に離職してしまうのか？～</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3CE553DA-1D73-3D46-BD31-585B0FBB18F0}"/>
              </a:ext>
            </a:extLst>
          </p:cNvPr>
          <p:cNvSpPr txBox="1"/>
          <p:nvPr/>
        </p:nvSpPr>
        <p:spPr>
          <a:xfrm>
            <a:off x="520233" y="5983497"/>
            <a:ext cx="8285975" cy="363752"/>
          </a:xfrm>
          <a:prstGeom prst="rect">
            <a:avLst/>
          </a:prstGeom>
        </p:spPr>
        <p:txBody>
          <a:bodyPr vert="horz" wrap="square" lIns="0" tIns="4888" rIns="0" bIns="0" rtlCol="0">
            <a:spAutoFit/>
          </a:bodyPr>
          <a:lstStyle/>
          <a:p>
            <a:pPr marL="10861" marR="4344" defTabSz="781995">
              <a:lnSpc>
                <a:spcPct val="103400"/>
              </a:lnSpc>
              <a:spcBef>
                <a:spcPts val="38"/>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出典：厚生労働省</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平成</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30</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年若年者雇用実態調査の概況</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』21</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ページの結果を分析し作成</a:t>
            </a:r>
          </a:p>
          <a:p>
            <a:pPr marL="10861" marR="4344" defTabSz="781995">
              <a:lnSpc>
                <a:spcPct val="103400"/>
              </a:lnSpc>
              <a:spcBef>
                <a:spcPts val="38"/>
              </a:spcBef>
            </a:pP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://www.mhlw.go.jp/toukei/list/dl/4-21c-jyakunenkoyou-h30</a:t>
            </a:r>
            <a:r>
              <a:rPr kumimoji="1" lang="en-US" sz="1200" u="sng" dirty="0">
                <a:solidFill>
                  <a:srgbClr val="231F20"/>
                </a:solidFill>
                <a:latin typeface="HGMaruGothicMPRO" panose="020F0600000000000000" pitchFamily="34" charset="-128"/>
                <a:ea typeface="HGMaruGothicMPRO" panose="020F0600000000000000" pitchFamily="34" charset="-128"/>
                <a:cs typeface="A-OTF Shin Maru Go Pro"/>
              </a:rPr>
              <a:t>_</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gaikyou.pdf</a:t>
            </a:r>
          </a:p>
        </p:txBody>
      </p:sp>
      <p:sp>
        <p:nvSpPr>
          <p:cNvPr id="1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27449"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3074" name="Picture 2"/>
          <p:cNvPicPr>
            <a:picLocks noChangeAspect="1" noChangeArrowheads="1"/>
          </p:cNvPicPr>
          <p:nvPr/>
        </p:nvPicPr>
        <p:blipFill>
          <a:blip r:embed="rId2"/>
          <a:srcRect/>
          <a:stretch>
            <a:fillRect/>
          </a:stretch>
        </p:blipFill>
        <p:spPr bwMode="auto">
          <a:xfrm>
            <a:off x="732266" y="1794649"/>
            <a:ext cx="7880847" cy="3986725"/>
          </a:xfrm>
          <a:prstGeom prst="rect">
            <a:avLst/>
          </a:prstGeom>
          <a:noFill/>
          <a:ln w="9525">
            <a:noFill/>
            <a:miter lim="800000"/>
            <a:headEnd/>
            <a:tailEnd/>
          </a:ln>
        </p:spPr>
      </p:pic>
    </p:spTree>
    <p:extLst>
      <p:ext uri="{BB962C8B-B14F-4D97-AF65-F5344CB8AC3E}">
        <p14:creationId xmlns:p14="http://schemas.microsoft.com/office/powerpoint/2010/main" val="406753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A8F3612-F9FC-224E-8A13-DE1017DC6CDB}"/>
              </a:ext>
            </a:extLst>
          </p:cNvPr>
          <p:cNvSpPr/>
          <p:nvPr/>
        </p:nvSpPr>
        <p:spPr>
          <a:xfrm>
            <a:off x="261694"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DC1383D-0BA0-5745-92F2-850B843611F5}"/>
              </a:ext>
            </a:extLst>
          </p:cNvPr>
          <p:cNvSpPr txBox="1">
            <a:spLocks/>
          </p:cNvSpPr>
          <p:nvPr/>
        </p:nvSpPr>
        <p:spPr>
          <a:xfrm>
            <a:off x="501291" y="822896"/>
            <a:ext cx="7062906"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いろいろな働き方　</a:t>
            </a:r>
            <a:r>
              <a:rPr lang="ja-JP" altLang="en-US" sz="1454" b="1" dirty="0">
                <a:solidFill>
                  <a:srgbClr val="FFFFFF"/>
                </a:solidFill>
                <a:latin typeface="HGMaruGothicMPRO" panose="020F0600000000000000" pitchFamily="34" charset="-128"/>
                <a:ea typeface="HGMaruGothicMPRO" panose="020F0600000000000000" pitchFamily="34" charset="-128"/>
              </a:rPr>
              <a:t>～多様な時代をむかえ下の枠を超え変化中です～</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graphicFrame>
        <p:nvGraphicFramePr>
          <p:cNvPr id="5" name="object 5">
            <a:extLst>
              <a:ext uri="{FF2B5EF4-FFF2-40B4-BE49-F238E27FC236}">
                <a16:creationId xmlns:a16="http://schemas.microsoft.com/office/drawing/2014/main" id="{FB52EC1D-1F2B-E946-8E8C-0E57AD2B0D75}"/>
              </a:ext>
            </a:extLst>
          </p:cNvPr>
          <p:cNvGraphicFramePr>
            <a:graphicFrameLocks noGrp="1"/>
          </p:cNvGraphicFramePr>
          <p:nvPr>
            <p:extLst>
              <p:ext uri="{D42A27DB-BD31-4B8C-83A1-F6EECF244321}">
                <p14:modId xmlns:p14="http://schemas.microsoft.com/office/powerpoint/2010/main" val="292492452"/>
              </p:ext>
            </p:extLst>
          </p:nvPr>
        </p:nvGraphicFramePr>
        <p:xfrm>
          <a:off x="525705" y="1868585"/>
          <a:ext cx="8194229" cy="3974819"/>
        </p:xfrm>
        <a:graphic>
          <a:graphicData uri="http://schemas.openxmlformats.org/drawingml/2006/table">
            <a:tbl>
              <a:tblPr firstRow="1" bandRow="1">
                <a:tableStyleId>{2D5ABB26-0587-4C30-8999-92F81FD0307C}</a:tableStyleId>
              </a:tblPr>
              <a:tblGrid>
                <a:gridCol w="1828587">
                  <a:extLst>
                    <a:ext uri="{9D8B030D-6E8A-4147-A177-3AD203B41FA5}">
                      <a16:colId xmlns:a16="http://schemas.microsoft.com/office/drawing/2014/main" val="20000"/>
                    </a:ext>
                  </a:extLst>
                </a:gridCol>
                <a:gridCol w="1351756">
                  <a:extLst>
                    <a:ext uri="{9D8B030D-6E8A-4147-A177-3AD203B41FA5}">
                      <a16:colId xmlns:a16="http://schemas.microsoft.com/office/drawing/2014/main" val="20001"/>
                    </a:ext>
                  </a:extLst>
                </a:gridCol>
                <a:gridCol w="1573653">
                  <a:extLst>
                    <a:ext uri="{9D8B030D-6E8A-4147-A177-3AD203B41FA5}">
                      <a16:colId xmlns:a16="http://schemas.microsoft.com/office/drawing/2014/main" val="20002"/>
                    </a:ext>
                  </a:extLst>
                </a:gridCol>
                <a:gridCol w="3440233">
                  <a:extLst>
                    <a:ext uri="{9D8B030D-6E8A-4147-A177-3AD203B41FA5}">
                      <a16:colId xmlns:a16="http://schemas.microsoft.com/office/drawing/2014/main" val="20003"/>
                    </a:ext>
                  </a:extLst>
                </a:gridCol>
              </a:tblGrid>
              <a:tr h="731857">
                <a:tc>
                  <a:txBody>
                    <a:bodyPr/>
                    <a:lstStyle/>
                    <a:p>
                      <a:pPr>
                        <a:lnSpc>
                          <a:spcPct val="100000"/>
                        </a:lnSpc>
                      </a:pPr>
                      <a:endParaRPr sz="1400" spc="0" dirty="0">
                        <a:latin typeface="HGMaruGothicMPRO" panose="020F0600000000000000" pitchFamily="34" charset="-128"/>
                        <a:ea typeface="HGMaruGothicMPRO" panose="020F0600000000000000" pitchFamily="34" charset="-128"/>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solidFill>
                      <a:srgbClr val="00B9F2"/>
                    </a:solidFill>
                  </a:tcPr>
                </a:tc>
                <a:tc>
                  <a:txBody>
                    <a:bodyPr/>
                    <a:lstStyle/>
                    <a:p>
                      <a:pPr marL="0" algn="ctr">
                        <a:lnSpc>
                          <a:spcPct val="100000"/>
                        </a:lnSpc>
                        <a:spcBef>
                          <a:spcPts val="0"/>
                        </a:spcBef>
                      </a:pPr>
                      <a:r>
                        <a:rPr sz="1500" b="1" spc="0" dirty="0" err="1">
                          <a:solidFill>
                            <a:srgbClr val="FFFFFF"/>
                          </a:solidFill>
                          <a:latin typeface="HGMaruGothicMPRO" panose="020F0600000000000000" pitchFamily="34" charset="-128"/>
                          <a:ea typeface="HGMaruGothicMPRO" panose="020F0600000000000000" pitchFamily="34" charset="-128"/>
                          <a:cs typeface="ShinMGoPro-DeBold"/>
                        </a:rPr>
                        <a:t>正規雇用</a:t>
                      </a:r>
                      <a:endParaRPr sz="1500" spc="0" dirty="0">
                        <a:latin typeface="HGMaruGothicMPRO" panose="020F0600000000000000" pitchFamily="34" charset="-128"/>
                        <a:ea typeface="HGMaruGothicMPRO" panose="020F0600000000000000" pitchFamily="34" charset="-128"/>
                        <a:cs typeface="ShinMGoPro-DeBold"/>
                      </a:endParaRPr>
                    </a:p>
                  </a:txBody>
                  <a:tcPr marL="0" marR="0" marT="271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00B9F2"/>
                    </a:solidFill>
                  </a:tcPr>
                </a:tc>
                <a:tc>
                  <a:txBody>
                    <a:bodyPr/>
                    <a:lstStyle/>
                    <a:p>
                      <a:pPr marL="0" algn="ctr">
                        <a:lnSpc>
                          <a:spcPct val="100000"/>
                        </a:lnSpc>
                        <a:spcBef>
                          <a:spcPts val="0"/>
                        </a:spcBef>
                      </a:pPr>
                      <a:r>
                        <a:rPr sz="1500" b="1" spc="0" dirty="0" err="1">
                          <a:solidFill>
                            <a:srgbClr val="FFFFFF"/>
                          </a:solidFill>
                          <a:latin typeface="HGMaruGothicMPRO" panose="020F0600000000000000" pitchFamily="34" charset="-128"/>
                          <a:ea typeface="HGMaruGothicMPRO" panose="020F0600000000000000" pitchFamily="34" charset="-128"/>
                          <a:cs typeface="ShinMGoPro-DeBold"/>
                        </a:rPr>
                        <a:t>正社員</a:t>
                      </a:r>
                      <a:endParaRPr sz="1500" spc="0" dirty="0">
                        <a:latin typeface="HGMaruGothicMPRO" panose="020F0600000000000000" pitchFamily="34" charset="-128"/>
                        <a:ea typeface="HGMaruGothicMPRO" panose="020F0600000000000000" pitchFamily="34" charset="-128"/>
                        <a:cs typeface="ShinMGoPro-DeBold"/>
                      </a:endParaRPr>
                    </a:p>
                  </a:txBody>
                  <a:tcPr marL="0" marR="0" marT="271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00B9F2"/>
                    </a:solidFill>
                  </a:tcPr>
                </a:tc>
                <a:tc>
                  <a:txBody>
                    <a:bodyPr/>
                    <a:lstStyle/>
                    <a:p>
                      <a:pPr marL="0" algn="ctr">
                        <a:lnSpc>
                          <a:spcPct val="100000"/>
                        </a:lnSpc>
                        <a:spcBef>
                          <a:spcPts val="0"/>
                        </a:spcBef>
                      </a:pPr>
                      <a:r>
                        <a:rPr sz="1500" b="1" spc="0" dirty="0" err="1">
                          <a:solidFill>
                            <a:srgbClr val="FFFFFF"/>
                          </a:solidFill>
                          <a:latin typeface="HGMaruGothicMPRO" panose="020F0600000000000000" pitchFamily="34" charset="-128"/>
                          <a:ea typeface="HGMaruGothicMPRO" panose="020F0600000000000000" pitchFamily="34" charset="-128"/>
                          <a:cs typeface="ShinMGoPro-DeBold"/>
                        </a:rPr>
                        <a:t>基本的にはフルタイムが多い</a:t>
                      </a:r>
                      <a:endParaRPr sz="1500" spc="0" dirty="0">
                        <a:latin typeface="HGMaruGothicMPRO" panose="020F0600000000000000" pitchFamily="34" charset="-128"/>
                        <a:ea typeface="HGMaruGothicMPRO" panose="020F0600000000000000" pitchFamily="34" charset="-128"/>
                        <a:cs typeface="ShinMGoPro-DeBold"/>
                      </a:endParaRPr>
                    </a:p>
                  </a:txBody>
                  <a:tcPr marL="0" marR="0" marT="271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00B9F2"/>
                    </a:solidFill>
                  </a:tcPr>
                </a:tc>
                <a:extLst>
                  <a:ext uri="{0D108BD9-81ED-4DB2-BD59-A6C34878D82A}">
                    <a16:rowId xmlns:a16="http://schemas.microsoft.com/office/drawing/2014/main" val="10000"/>
                  </a:ext>
                </a:extLst>
              </a:tr>
              <a:tr h="855341">
                <a:tc rowSpan="3">
                  <a:txBody>
                    <a:bodyPr/>
                    <a:lstStyle/>
                    <a:p>
                      <a:pPr>
                        <a:lnSpc>
                          <a:spcPct val="100000"/>
                        </a:lnSpc>
                      </a:pPr>
                      <a:endParaRPr sz="4200" spc="0" dirty="0">
                        <a:latin typeface="HGMaruGothicMPRO" panose="020F0600000000000000" pitchFamily="34" charset="-128"/>
                        <a:ea typeface="HGMaruGothicMPRO" panose="020F0600000000000000" pitchFamily="34" charset="-128"/>
                        <a:cs typeface="Times New Roman"/>
                      </a:endParaRPr>
                    </a:p>
                    <a:p>
                      <a:pPr marL="74930" algn="ctr">
                        <a:lnSpc>
                          <a:spcPct val="100000"/>
                        </a:lnSpc>
                      </a:pPr>
                      <a:r>
                        <a:rPr sz="2500" b="1" spc="0" dirty="0">
                          <a:solidFill>
                            <a:srgbClr val="FFFFFF"/>
                          </a:solidFill>
                          <a:latin typeface="HGMaruGothicMPRO" panose="020F0600000000000000" pitchFamily="34" charset="-128"/>
                          <a:ea typeface="HGMaruGothicMPRO" panose="020F0600000000000000" pitchFamily="34" charset="-128"/>
                          <a:cs typeface="ShinMGoPro-DeBold"/>
                        </a:rPr>
                        <a:t>労働者</a:t>
                      </a:r>
                      <a:endParaRPr sz="2500" spc="0" dirty="0">
                        <a:latin typeface="HGMaruGothicMPRO" panose="020F0600000000000000" pitchFamily="34" charset="-128"/>
                        <a:ea typeface="HGMaruGothicMPRO" panose="020F0600000000000000" pitchFamily="34" charset="-128"/>
                        <a:cs typeface="ShinMGoPro-DeBold"/>
                      </a:endParaRPr>
                    </a:p>
                    <a:p>
                      <a:pPr marL="74930" algn="ctr">
                        <a:lnSpc>
                          <a:spcPct val="100000"/>
                        </a:lnSpc>
                        <a:spcBef>
                          <a:spcPts val="45"/>
                        </a:spcBef>
                      </a:pPr>
                      <a:r>
                        <a:rPr lang="en-US" altLang="ja-JP" sz="1200" b="1" spc="0" dirty="0">
                          <a:solidFill>
                            <a:srgbClr val="FFFFFF"/>
                          </a:solidFill>
                          <a:latin typeface="HGMaruGothicMPRO" panose="020F0600000000000000" pitchFamily="34" charset="-128"/>
                          <a:ea typeface="HGMaruGothicMPRO" panose="020F0600000000000000" pitchFamily="34" charset="-128"/>
                          <a:cs typeface="ShinMGoPro-DeBold"/>
                        </a:rPr>
                        <a:t>(</a:t>
                      </a:r>
                      <a:r>
                        <a:rPr sz="1200" b="1" spc="0" dirty="0">
                          <a:solidFill>
                            <a:srgbClr val="FFFFFF"/>
                          </a:solidFill>
                          <a:latin typeface="HGMaruGothicMPRO" panose="020F0600000000000000" pitchFamily="34" charset="-128"/>
                          <a:ea typeface="HGMaruGothicMPRO" panose="020F0600000000000000" pitchFamily="34" charset="-128"/>
                          <a:cs typeface="ShinMGoPro-DeBold"/>
                        </a:rPr>
                        <a:t>雇用される人</a:t>
                      </a:r>
                      <a:r>
                        <a:rPr lang="en-US" altLang="ja-JP" sz="1200" b="1" spc="0" dirty="0">
                          <a:solidFill>
                            <a:srgbClr val="FFFFFF"/>
                          </a:solidFill>
                          <a:latin typeface="HGMaruGothicMPRO" panose="020F0600000000000000" pitchFamily="34" charset="-128"/>
                          <a:ea typeface="HGMaruGothicMPRO" panose="020F0600000000000000" pitchFamily="34" charset="-128"/>
                          <a:cs typeface="ShinMGoPro-DeBold"/>
                        </a:rPr>
                        <a:t>)</a:t>
                      </a:r>
                      <a:endParaRPr sz="1200" spc="0" dirty="0">
                        <a:latin typeface="HGMaruGothicMPRO" panose="020F0600000000000000" pitchFamily="34" charset="-128"/>
                        <a:ea typeface="HGMaruGothicMPRO" panose="020F0600000000000000" pitchFamily="34" charset="-128"/>
                        <a:cs typeface="ShinMGoPro-DeBold"/>
                      </a:endParaRPr>
                    </a:p>
                  </a:txBody>
                  <a:tcPr marL="0" marR="0" marT="0" marB="0">
                    <a:lnL w="12700">
                      <a:solidFill>
                        <a:srgbClr val="231F20"/>
                      </a:solidFill>
                      <a:prstDash val="solid"/>
                    </a:lnL>
                    <a:lnR w="12700">
                      <a:solidFill>
                        <a:srgbClr val="231F20"/>
                      </a:solidFill>
                      <a:prstDash val="solid"/>
                    </a:lnR>
                    <a:lnB w="12700">
                      <a:solidFill>
                        <a:srgbClr val="231F20"/>
                      </a:solidFill>
                      <a:prstDash val="solid"/>
                    </a:lnB>
                    <a:solidFill>
                      <a:srgbClr val="00B9F2"/>
                    </a:solidFill>
                  </a:tcPr>
                </a:tc>
                <a:tc rowSpan="3">
                  <a:txBody>
                    <a:bodyPr/>
                    <a:lstStyle/>
                    <a:p>
                      <a:pPr marL="0" algn="ctr">
                        <a:lnSpc>
                          <a:spcPct val="100000"/>
                        </a:lnSpc>
                      </a:pPr>
                      <a:r>
                        <a:rPr sz="1500" b="1" spc="0" dirty="0" err="1">
                          <a:solidFill>
                            <a:srgbClr val="231F20"/>
                          </a:solidFill>
                          <a:latin typeface="HGMaruGothicMPRO" panose="020F0600000000000000" pitchFamily="34" charset="-128"/>
                          <a:ea typeface="HGMaruGothicMPRO" panose="020F0600000000000000" pitchFamily="34" charset="-128"/>
                          <a:cs typeface="ShinMGoPro-Medium"/>
                        </a:rPr>
                        <a:t>非正規雇用</a:t>
                      </a:r>
                      <a:endParaRPr sz="1500" spc="0" dirty="0">
                        <a:latin typeface="HGMaruGothicMPRO" panose="020F0600000000000000" pitchFamily="34" charset="-128"/>
                        <a:ea typeface="HGMaruGothicMPRO" panose="020F0600000000000000" pitchFamily="34" charset="-128"/>
                        <a:cs typeface="ShinMGoPro-Medium"/>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a:txBody>
                    <a:bodyPr/>
                    <a:lstStyle/>
                    <a:p>
                      <a:pPr marR="17780" algn="ctr">
                        <a:lnSpc>
                          <a:spcPct val="100000"/>
                        </a:lnSpc>
                      </a:pPr>
                      <a:r>
                        <a:rPr sz="1500" b="1" spc="0" dirty="0" err="1">
                          <a:solidFill>
                            <a:srgbClr val="231F20"/>
                          </a:solidFill>
                          <a:latin typeface="HGMaruGothicMPRO" panose="020F0600000000000000" pitchFamily="34" charset="-128"/>
                          <a:ea typeface="HGMaruGothicMPRO" panose="020F0600000000000000" pitchFamily="34" charset="-128"/>
                          <a:cs typeface="ShinMGoPro-Medium"/>
                        </a:rPr>
                        <a:t>有期</a:t>
                      </a:r>
                      <a:r>
                        <a:rPr lang="ja-JP" altLang="en-US" sz="1500" b="1" spc="0" dirty="0">
                          <a:solidFill>
                            <a:srgbClr val="231F20"/>
                          </a:solidFill>
                          <a:latin typeface="HGMaruGothicMPRO" panose="020F0600000000000000" pitchFamily="34" charset="-128"/>
                          <a:ea typeface="HGMaruGothicMPRO" panose="020F0600000000000000" pitchFamily="34" charset="-128"/>
                          <a:cs typeface="ShinMGoPro-Medium"/>
                        </a:rPr>
                        <a:t>雇用労働者</a:t>
                      </a:r>
                      <a:endParaRPr sz="1500" spc="0" dirty="0">
                        <a:latin typeface="HGMaruGothicMPRO" panose="020F0600000000000000" pitchFamily="34" charset="-128"/>
                        <a:ea typeface="HGMaruGothicMPRO" panose="020F0600000000000000" pitchFamily="34" charset="-128"/>
                        <a:cs typeface="ShinMGoPro-Medium"/>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a:txBody>
                    <a:bodyPr/>
                    <a:lstStyle/>
                    <a:p>
                      <a:pPr marL="180000">
                        <a:lnSpc>
                          <a:spcPct val="100000"/>
                        </a:lnSpc>
                        <a:spcBef>
                          <a:spcPts val="440"/>
                        </a:spcBef>
                      </a:pPr>
                      <a:r>
                        <a:rPr lang="ja-JP" altLang="en-US" sz="1500" b="1" spc="0" dirty="0">
                          <a:solidFill>
                            <a:srgbClr val="231F20"/>
                          </a:solidFill>
                          <a:latin typeface="HGMaruGothicMPRO" panose="020F0600000000000000" pitchFamily="34" charset="-128"/>
                          <a:ea typeface="HGMaruGothicMPRO" panose="020F0600000000000000" pitchFamily="34" charset="-128"/>
                          <a:cs typeface="ShinMGoPro-Medium"/>
                        </a:rPr>
                        <a:t>事業主と期間の定めのある労働契約を　締結している労働者　　　　　　　　　　</a:t>
                      </a:r>
                      <a:r>
                        <a:rPr lang="en-US" sz="1500" b="1" spc="0" dirty="0">
                          <a:solidFill>
                            <a:srgbClr val="231F20"/>
                          </a:solidFill>
                          <a:latin typeface="HGMaruGothicMPRO" panose="020F0600000000000000" pitchFamily="34" charset="-128"/>
                          <a:ea typeface="HGMaruGothicMPRO" panose="020F0600000000000000" pitchFamily="34" charset="-128"/>
                          <a:cs typeface="ShinMGoPro-Medium"/>
                        </a:rPr>
                        <a:t>(</a:t>
                      </a:r>
                      <a:r>
                        <a:rPr sz="1500" b="1" spc="0" dirty="0">
                          <a:solidFill>
                            <a:srgbClr val="231F20"/>
                          </a:solidFill>
                          <a:latin typeface="HGMaruGothicMPRO" panose="020F0600000000000000" pitchFamily="34" charset="-128"/>
                          <a:ea typeface="HGMaruGothicMPRO" panose="020F0600000000000000" pitchFamily="34" charset="-128"/>
                          <a:cs typeface="ShinMGoPro-Medium"/>
                        </a:rPr>
                        <a:t>＊ 契約期間：原則3年以内 </a:t>
                      </a:r>
                      <a:r>
                        <a:rPr lang="en-US" sz="1500" b="1" spc="0" dirty="0">
                          <a:solidFill>
                            <a:srgbClr val="231F20"/>
                          </a:solidFill>
                          <a:latin typeface="HGMaruGothicMPRO" panose="020F0600000000000000" pitchFamily="34" charset="-128"/>
                          <a:ea typeface="HGMaruGothicMPRO" panose="020F0600000000000000" pitchFamily="34" charset="-128"/>
                          <a:cs typeface="ShinMGoPro-Medium"/>
                        </a:rPr>
                        <a:t>)</a:t>
                      </a:r>
                      <a:endParaRPr sz="1500" spc="0" dirty="0">
                        <a:latin typeface="HGMaruGothicMPRO" panose="020F0600000000000000" pitchFamily="34" charset="-128"/>
                        <a:ea typeface="HGMaruGothicMPRO" panose="020F0600000000000000" pitchFamily="34" charset="-128"/>
                        <a:cs typeface="ShinMGoPro-Medium"/>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extLst>
                  <a:ext uri="{0D108BD9-81ED-4DB2-BD59-A6C34878D82A}">
                    <a16:rowId xmlns:a16="http://schemas.microsoft.com/office/drawing/2014/main" val="10001"/>
                  </a:ext>
                </a:extLst>
              </a:tr>
              <a:tr h="736055">
                <a:tc vMerge="1">
                  <a:txBody>
                    <a:bodyPr/>
                    <a:lstStyle/>
                    <a:p>
                      <a:endParaRPr/>
                    </a:p>
                  </a:txBody>
                  <a:tcPr marL="0" marR="0" marT="0" marB="0">
                    <a:lnL w="12700">
                      <a:solidFill>
                        <a:srgbClr val="231F20"/>
                      </a:solidFill>
                      <a:prstDash val="solid"/>
                    </a:lnL>
                    <a:lnR w="12700">
                      <a:solidFill>
                        <a:srgbClr val="231F20"/>
                      </a:solidFill>
                      <a:prstDash val="solid"/>
                    </a:lnR>
                    <a:lnB w="12700">
                      <a:solidFill>
                        <a:srgbClr val="231F20"/>
                      </a:solidFill>
                      <a:prstDash val="solid"/>
                    </a:lnB>
                    <a:solidFill>
                      <a:srgbClr val="00B9F2"/>
                    </a:solidFill>
                  </a:tcPr>
                </a:tc>
                <a:tc vMerge="1">
                  <a:txBody>
                    <a:bodyPr/>
                    <a:lstStyle/>
                    <a:p>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a:txBody>
                    <a:bodyPr/>
                    <a:lstStyle/>
                    <a:p>
                      <a:pPr marR="17780" algn="ctr">
                        <a:lnSpc>
                          <a:spcPct val="100000"/>
                        </a:lnSpc>
                      </a:pPr>
                      <a:r>
                        <a:rPr sz="1500" b="1" spc="0" dirty="0" err="1">
                          <a:solidFill>
                            <a:srgbClr val="231F20"/>
                          </a:solidFill>
                          <a:latin typeface="HGMaruGothicMPRO" panose="020F0600000000000000" pitchFamily="34" charset="-128"/>
                          <a:ea typeface="HGMaruGothicMPRO" panose="020F0600000000000000" pitchFamily="34" charset="-128"/>
                          <a:cs typeface="ShinMGoPro-Medium"/>
                        </a:rPr>
                        <a:t>派遣社員</a:t>
                      </a:r>
                      <a:endParaRPr sz="1500" spc="0" dirty="0">
                        <a:latin typeface="HGMaruGothicMPRO" panose="020F0600000000000000" pitchFamily="34" charset="-128"/>
                        <a:ea typeface="HGMaruGothicMPRO" panose="020F0600000000000000" pitchFamily="34" charset="-128"/>
                        <a:cs typeface="ShinMGoPro-Medium"/>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a:txBody>
                    <a:bodyPr/>
                    <a:lstStyle/>
                    <a:p>
                      <a:pPr marL="180000">
                        <a:lnSpc>
                          <a:spcPct val="100000"/>
                        </a:lnSpc>
                        <a:spcBef>
                          <a:spcPts val="0"/>
                        </a:spcBef>
                      </a:pPr>
                      <a:r>
                        <a:rPr sz="1500" b="1" spc="0" dirty="0">
                          <a:solidFill>
                            <a:srgbClr val="231F20"/>
                          </a:solidFill>
                          <a:latin typeface="HGMaruGothicMPRO" panose="020F0600000000000000" pitchFamily="34" charset="-128"/>
                          <a:ea typeface="HGMaruGothicMPRO" panose="020F0600000000000000" pitchFamily="34" charset="-128"/>
                          <a:cs typeface="ShinMGoPro-Medium"/>
                        </a:rPr>
                        <a:t>派遣会社と労働契約を結び、</a:t>
                      </a:r>
                      <a:endParaRPr sz="1500" spc="0" dirty="0">
                        <a:latin typeface="HGMaruGothicMPRO" panose="020F0600000000000000" pitchFamily="34" charset="-128"/>
                        <a:ea typeface="HGMaruGothicMPRO" panose="020F0600000000000000" pitchFamily="34" charset="-128"/>
                        <a:cs typeface="ShinMGoPro-Medium"/>
                      </a:endParaRPr>
                    </a:p>
                    <a:p>
                      <a:pPr marL="180000">
                        <a:lnSpc>
                          <a:spcPct val="100000"/>
                        </a:lnSpc>
                        <a:spcBef>
                          <a:spcPts val="0"/>
                        </a:spcBef>
                      </a:pPr>
                      <a:r>
                        <a:rPr sz="1500" b="1" spc="0" dirty="0">
                          <a:solidFill>
                            <a:srgbClr val="231F20"/>
                          </a:solidFill>
                          <a:latin typeface="HGMaruGothicMPRO" panose="020F0600000000000000" pitchFamily="34" charset="-128"/>
                          <a:ea typeface="HGMaruGothicMPRO" panose="020F0600000000000000" pitchFamily="34" charset="-128"/>
                          <a:cs typeface="ShinMGoPro-Medium"/>
                        </a:rPr>
                        <a:t>派遣先に派遣されて働く雇用形態</a:t>
                      </a:r>
                      <a:endParaRPr sz="1500" spc="0" dirty="0">
                        <a:latin typeface="HGMaruGothicMPRO" panose="020F0600000000000000" pitchFamily="34" charset="-128"/>
                        <a:ea typeface="HGMaruGothicMPRO" panose="020F0600000000000000" pitchFamily="34" charset="-128"/>
                        <a:cs typeface="ShinMGoPro-Medium"/>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extLst>
                  <a:ext uri="{0D108BD9-81ED-4DB2-BD59-A6C34878D82A}">
                    <a16:rowId xmlns:a16="http://schemas.microsoft.com/office/drawing/2014/main" val="10002"/>
                  </a:ext>
                </a:extLst>
              </a:tr>
              <a:tr h="890789">
                <a:tc vMerge="1">
                  <a:txBody>
                    <a:bodyPr/>
                    <a:lstStyle/>
                    <a:p>
                      <a:endParaRPr/>
                    </a:p>
                  </a:txBody>
                  <a:tcPr marL="0" marR="0" marT="0" marB="0">
                    <a:lnL w="12700">
                      <a:solidFill>
                        <a:srgbClr val="231F20"/>
                      </a:solidFill>
                      <a:prstDash val="solid"/>
                    </a:lnL>
                    <a:lnR w="12700">
                      <a:solidFill>
                        <a:srgbClr val="231F20"/>
                      </a:solidFill>
                      <a:prstDash val="solid"/>
                    </a:lnR>
                    <a:lnB w="12700">
                      <a:solidFill>
                        <a:srgbClr val="231F20"/>
                      </a:solidFill>
                      <a:prstDash val="solid"/>
                    </a:lnB>
                    <a:solidFill>
                      <a:srgbClr val="00B9F2"/>
                    </a:solidFill>
                  </a:tcPr>
                </a:tc>
                <a:tc vMerge="1">
                  <a:txBody>
                    <a:bodyPr/>
                    <a:lstStyle/>
                    <a:p>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a:txBody>
                    <a:bodyPr/>
                    <a:lstStyle/>
                    <a:p>
                      <a:pPr marL="404495" marR="45085" indent="-281940" algn="ctr">
                        <a:lnSpc>
                          <a:spcPct val="129099"/>
                        </a:lnSpc>
                        <a:spcBef>
                          <a:spcPts val="1390"/>
                        </a:spcBef>
                      </a:pPr>
                      <a:r>
                        <a:rPr lang="ja-JP" altLang="en-US" sz="1400" b="1" spc="0" dirty="0">
                          <a:latin typeface="HGMaruGothicMPRO" panose="020F0600000000000000" pitchFamily="34" charset="-128"/>
                          <a:ea typeface="HGMaruGothicMPRO" panose="020F0600000000000000" pitchFamily="34" charset="-128"/>
                          <a:cs typeface="ShinMGoPro-Medium"/>
                        </a:rPr>
                        <a:t>パートタイム　　労働者</a:t>
                      </a:r>
                      <a:r>
                        <a:rPr lang="en-US" altLang="ja-JP" sz="1400" spc="0" dirty="0">
                          <a:latin typeface="HGMaruGothicMPRO" panose="020F0600000000000000" pitchFamily="34" charset="-128"/>
                          <a:ea typeface="HGMaruGothicMPRO" panose="020F0600000000000000" pitchFamily="34" charset="-128"/>
                          <a:cs typeface="ShinMGoPro-Medium"/>
                        </a:rPr>
                        <a:t>(※)</a:t>
                      </a: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a:txBody>
                    <a:bodyPr/>
                    <a:lstStyle/>
                    <a:p>
                      <a:pPr marL="180000">
                        <a:lnSpc>
                          <a:spcPct val="100000"/>
                        </a:lnSpc>
                        <a:spcBef>
                          <a:spcPts val="0"/>
                        </a:spcBef>
                      </a:pPr>
                      <a:r>
                        <a:rPr lang="en-US" altLang="ja-JP" sz="1400" b="1" spc="0" dirty="0">
                          <a:latin typeface="HGMaruGothicMPRO" panose="020F0600000000000000" pitchFamily="34" charset="-128"/>
                          <a:ea typeface="HGMaruGothicMPRO" panose="020F0600000000000000" pitchFamily="34" charset="-128"/>
                          <a:cs typeface="ShinMGoPro-Medium"/>
                        </a:rPr>
                        <a:t>1</a:t>
                      </a:r>
                      <a:r>
                        <a:rPr lang="ja-JP" altLang="en-US" sz="1400" b="1" spc="0" dirty="0">
                          <a:latin typeface="HGMaruGothicMPRO" panose="020F0600000000000000" pitchFamily="34" charset="-128"/>
                          <a:ea typeface="HGMaruGothicMPRO" panose="020F0600000000000000" pitchFamily="34" charset="-128"/>
                          <a:cs typeface="ShinMGoPro-Medium"/>
                        </a:rPr>
                        <a:t>週間の所定労働時間が同一の事業主　に雇用される通常の労働者に比べて短　い労働者</a:t>
                      </a:r>
                      <a:endParaRPr sz="1400" b="1" spc="0" dirty="0">
                        <a:latin typeface="HGMaruGothicMPRO" panose="020F0600000000000000" pitchFamily="34" charset="-128"/>
                        <a:ea typeface="HGMaruGothicMPRO" panose="020F0600000000000000" pitchFamily="34" charset="-128"/>
                        <a:cs typeface="ShinMGoPro-Medium"/>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extLst>
                  <a:ext uri="{0D108BD9-81ED-4DB2-BD59-A6C34878D82A}">
                    <a16:rowId xmlns:a16="http://schemas.microsoft.com/office/drawing/2014/main" val="10003"/>
                  </a:ext>
                </a:extLst>
              </a:tr>
              <a:tr h="760777">
                <a:tc>
                  <a:txBody>
                    <a:bodyPr/>
                    <a:lstStyle/>
                    <a:p>
                      <a:pPr marL="0" algn="ctr">
                        <a:lnSpc>
                          <a:spcPct val="100000"/>
                        </a:lnSpc>
                      </a:pPr>
                      <a:r>
                        <a:rPr sz="1500" b="1" spc="0" dirty="0" err="1">
                          <a:solidFill>
                            <a:srgbClr val="231F20"/>
                          </a:solidFill>
                          <a:latin typeface="HGMaruGothicMPRO" panose="020F0600000000000000" pitchFamily="34" charset="-128"/>
                          <a:ea typeface="HGMaruGothicMPRO" panose="020F0600000000000000" pitchFamily="34" charset="-128"/>
                          <a:cs typeface="ShinMGoPro-DeBold"/>
                        </a:rPr>
                        <a:t>雇用されない人</a:t>
                      </a:r>
                      <a:endParaRPr sz="1500" spc="0" dirty="0">
                        <a:latin typeface="HGMaruGothicMPRO" panose="020F0600000000000000" pitchFamily="34" charset="-128"/>
                        <a:ea typeface="HGMaruGothicMPRO" panose="020F0600000000000000" pitchFamily="34" charset="-128"/>
                        <a:cs typeface="ShinMGoPro-DeBold"/>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gridSpan="3">
                  <a:txBody>
                    <a:bodyPr/>
                    <a:lstStyle/>
                    <a:p>
                      <a:pPr marL="222885" marR="764540">
                        <a:lnSpc>
                          <a:spcPct val="121600"/>
                        </a:lnSpc>
                        <a:spcBef>
                          <a:spcPts val="1265"/>
                        </a:spcBef>
                      </a:pPr>
                      <a:r>
                        <a:rPr lang="ja-JP" altLang="en-US" sz="1400" b="1" spc="0" dirty="0">
                          <a:latin typeface="HGMaruGothicMPRO" panose="020F0600000000000000" pitchFamily="34" charset="-128"/>
                          <a:ea typeface="HGMaruGothicMPRO" panose="020F0600000000000000" pitchFamily="34" charset="-128"/>
                          <a:cs typeface="ShinMGoPro-Medium"/>
                        </a:rPr>
                        <a:t>個人事業主やフリーランスなど業務委託</a:t>
                      </a:r>
                      <a:r>
                        <a:rPr lang="en-US" altLang="ja-JP" sz="1400" b="1" spc="0" dirty="0">
                          <a:latin typeface="HGMaruGothicMPRO" panose="020F0600000000000000" pitchFamily="34" charset="-128"/>
                          <a:ea typeface="HGMaruGothicMPRO" panose="020F0600000000000000" pitchFamily="34" charset="-128"/>
                          <a:cs typeface="ShinMGoPro-Medium"/>
                        </a:rPr>
                        <a:t>(</a:t>
                      </a:r>
                      <a:r>
                        <a:rPr lang="ja-JP" altLang="en-US" sz="1400" b="1" spc="0" dirty="0">
                          <a:latin typeface="HGMaruGothicMPRO" panose="020F0600000000000000" pitchFamily="34" charset="-128"/>
                          <a:ea typeface="HGMaruGothicMPRO" panose="020F0600000000000000" pitchFamily="34" charset="-128"/>
                          <a:cs typeface="ShinMGoPro-Medium"/>
                        </a:rPr>
                        <a:t>請負</a:t>
                      </a:r>
                      <a:r>
                        <a:rPr lang="en-US" altLang="ja-JP" sz="1400" b="1" spc="0" dirty="0">
                          <a:latin typeface="HGMaruGothicMPRO" panose="020F0600000000000000" pitchFamily="34" charset="-128"/>
                          <a:ea typeface="HGMaruGothicMPRO" panose="020F0600000000000000" pitchFamily="34" charset="-128"/>
                          <a:cs typeface="ShinMGoPro-Medium"/>
                        </a:rPr>
                        <a:t>)</a:t>
                      </a:r>
                      <a:r>
                        <a:rPr lang="ja-JP" altLang="en-US" sz="1400" b="1" spc="0" dirty="0">
                          <a:latin typeface="HGMaruGothicMPRO" panose="020F0600000000000000" pitchFamily="34" charset="-128"/>
                          <a:ea typeface="HGMaruGothicMPRO" panose="020F0600000000000000" pitchFamily="34" charset="-128"/>
                          <a:cs typeface="ShinMGoPro-Medium"/>
                        </a:rPr>
                        <a:t>契約で働く人など</a:t>
                      </a:r>
                      <a:endParaRPr lang="en-US" altLang="ja-JP" sz="1400" b="1" spc="0" dirty="0">
                        <a:latin typeface="HGMaruGothicMPRO" panose="020F0600000000000000" pitchFamily="34" charset="-128"/>
                        <a:ea typeface="HGMaruGothicMPRO" panose="020F0600000000000000" pitchFamily="34" charset="-128"/>
                        <a:cs typeface="ShinMGoPro-Medium"/>
                      </a:endParaRPr>
                    </a:p>
                    <a:p>
                      <a:pPr marL="222885" marR="764540">
                        <a:lnSpc>
                          <a:spcPct val="100000"/>
                        </a:lnSpc>
                        <a:spcBef>
                          <a:spcPts val="0"/>
                        </a:spcBef>
                      </a:pPr>
                      <a:r>
                        <a:rPr lang="ja-JP" altLang="en-US" sz="1400" b="1" spc="0" dirty="0">
                          <a:latin typeface="HGMaruGothicMPRO" panose="020F0600000000000000" pitchFamily="34" charset="-128"/>
                          <a:ea typeface="HGMaruGothicMPRO" panose="020F0600000000000000" pitchFamily="34" charset="-128"/>
                          <a:cs typeface="ShinMGoPro-Medium"/>
                        </a:rPr>
                        <a:t>使用者（会社社長など）</a:t>
                      </a: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1F4F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6" name="object 6">
            <a:extLst>
              <a:ext uri="{FF2B5EF4-FFF2-40B4-BE49-F238E27FC236}">
                <a16:creationId xmlns:a16="http://schemas.microsoft.com/office/drawing/2014/main" id="{8FD4D8D1-4BCE-2F44-87A6-7D9EA8DF7DF7}"/>
              </a:ext>
            </a:extLst>
          </p:cNvPr>
          <p:cNvSpPr txBox="1"/>
          <p:nvPr/>
        </p:nvSpPr>
        <p:spPr>
          <a:xfrm>
            <a:off x="525705" y="1346043"/>
            <a:ext cx="8194230" cy="442952"/>
          </a:xfrm>
          <a:prstGeom prst="rect">
            <a:avLst/>
          </a:prstGeom>
        </p:spPr>
        <p:txBody>
          <a:bodyPr vert="horz" wrap="square" lIns="0" tIns="11948" rIns="0" bIns="0" rtlCol="0">
            <a:spAutoFit/>
          </a:bodyPr>
          <a:lstStyle/>
          <a:p>
            <a:pPr marL="10861" defTabSz="781995">
              <a:spcBef>
                <a:spcPts val="94"/>
              </a:spcBef>
            </a:pPr>
            <a:r>
              <a:rPr kumimoji="1" sz="1400" dirty="0">
                <a:solidFill>
                  <a:srgbClr val="231F20"/>
                </a:solidFill>
                <a:latin typeface="HGMaruGothicMPRO" panose="020F0600000000000000" pitchFamily="34" charset="-128"/>
                <a:ea typeface="HGMaruGothicMPRO" panose="020F0600000000000000" pitchFamily="34" charset="-128"/>
                <a:cs typeface="ShinMGoPro-Medium"/>
              </a:rPr>
              <a:t>　働き方には、正社員、有期</a:t>
            </a:r>
            <a:r>
              <a:rPr kumimoji="1" lang="ja-JP" altLang="en-US" sz="1400" dirty="0">
                <a:solidFill>
                  <a:srgbClr val="231F20"/>
                </a:solidFill>
                <a:latin typeface="HGMaruGothicMPRO" panose="020F0600000000000000" pitchFamily="34" charset="-128"/>
                <a:ea typeface="HGMaruGothicMPRO" panose="020F0600000000000000" pitchFamily="34" charset="-128"/>
                <a:cs typeface="ShinMGoPro-Medium"/>
              </a:rPr>
              <a:t>雇用労働者</a:t>
            </a:r>
            <a:r>
              <a:rPr kumimoji="1" sz="1400" dirty="0">
                <a:solidFill>
                  <a:srgbClr val="231F20"/>
                </a:solidFill>
                <a:latin typeface="HGMaruGothicMPRO" panose="020F0600000000000000" pitchFamily="34" charset="-128"/>
                <a:ea typeface="HGMaruGothicMPRO" panose="020F0600000000000000" pitchFamily="34" charset="-128"/>
                <a:cs typeface="ShinMGoPro-Medium"/>
              </a:rPr>
              <a:t>、派遣</a:t>
            </a:r>
            <a:r>
              <a:rPr kumimoji="1" lang="ja-JP" altLang="en-US" sz="1400" dirty="0">
                <a:solidFill>
                  <a:srgbClr val="231F20"/>
                </a:solidFill>
                <a:latin typeface="HGMaruGothicMPRO" panose="020F0600000000000000" pitchFamily="34" charset="-128"/>
                <a:ea typeface="HGMaruGothicMPRO" panose="020F0600000000000000" pitchFamily="34" charset="-128"/>
                <a:cs typeface="ShinMGoPro-Medium"/>
              </a:rPr>
              <a:t>社員</a:t>
            </a:r>
            <a:r>
              <a:rPr kumimoji="1" sz="1400" dirty="0">
                <a:solidFill>
                  <a:srgbClr val="231F20"/>
                </a:solidFill>
                <a:latin typeface="HGMaruGothicMPRO" panose="020F0600000000000000" pitchFamily="34" charset="-128"/>
                <a:ea typeface="HGMaruGothicMPRO" panose="020F0600000000000000" pitchFamily="34" charset="-128"/>
                <a:cs typeface="ShinMGoPro-Medium"/>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ShinMGoPro-Medium"/>
              </a:rPr>
              <a:t>パートタイム労働者</a:t>
            </a:r>
            <a:r>
              <a:rPr kumimoji="1" sz="1400" dirty="0">
                <a:solidFill>
                  <a:srgbClr val="231F20"/>
                </a:solidFill>
                <a:latin typeface="HGMaruGothicMPRO" panose="020F0600000000000000" pitchFamily="34" charset="-128"/>
                <a:ea typeface="HGMaruGothicMPRO" panose="020F0600000000000000" pitchFamily="34" charset="-128"/>
                <a:cs typeface="ShinMGoPro-Medium"/>
              </a:rPr>
              <a:t>、フリーランスなどいろいろな形があります。</a:t>
            </a:r>
            <a:endParaRPr kumimoji="1" sz="140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9" name="テキスト ボックス 8"/>
          <p:cNvSpPr txBox="1"/>
          <p:nvPr/>
        </p:nvSpPr>
        <p:spPr>
          <a:xfrm>
            <a:off x="501290" y="5915854"/>
            <a:ext cx="8172927" cy="408060"/>
          </a:xfrm>
          <a:prstGeom prst="rect">
            <a:avLst/>
          </a:prstGeom>
          <a:noFill/>
        </p:spPr>
        <p:txBody>
          <a:bodyPr wrap="square" rtlCol="0">
            <a:spAutoFit/>
          </a:bodyPr>
          <a:lstStyle/>
          <a:p>
            <a:pPr defTabSz="781995"/>
            <a:r>
              <a:rPr kumimoji="1" lang="en-US" altLang="ja-JP" sz="1026" dirty="0">
                <a:solidFill>
                  <a:prstClr val="black"/>
                </a:solidFill>
                <a:latin typeface="Verdana"/>
                <a:ea typeface="ＭＳ ゴシック" panose="020B0609070205080204" pitchFamily="49" charset="-128"/>
              </a:rPr>
              <a:t>※</a:t>
            </a:r>
            <a:r>
              <a:rPr kumimoji="1" lang="ja-JP" altLang="en-US" sz="1026" dirty="0">
                <a:solidFill>
                  <a:prstClr val="black"/>
                </a:solidFill>
                <a:latin typeface="Verdana"/>
                <a:ea typeface="ＭＳ ゴシック" panose="020B0609070205080204" pitchFamily="49" charset="-128"/>
              </a:rPr>
              <a:t>パートタイム・有期雇用労働法におけるパートタイム労働者は、１週間の所定労働時間が同一の事業所に雇用される通常の労働者に比</a:t>
            </a:r>
            <a:endParaRPr kumimoji="1" lang="en-US" altLang="ja-JP" sz="1026" dirty="0">
              <a:solidFill>
                <a:prstClr val="black"/>
              </a:solidFill>
              <a:latin typeface="Verdana"/>
              <a:ea typeface="ＭＳ ゴシック" panose="020B0609070205080204" pitchFamily="49" charset="-128"/>
            </a:endParaRPr>
          </a:p>
          <a:p>
            <a:pPr defTabSz="781995"/>
            <a:r>
              <a:rPr kumimoji="1" lang="ja-JP" altLang="en-US" sz="1026" dirty="0">
                <a:solidFill>
                  <a:prstClr val="black"/>
                </a:solidFill>
                <a:latin typeface="Verdana"/>
                <a:ea typeface="ＭＳ ゴシック" panose="020B0609070205080204" pitchFamily="49" charset="-128"/>
              </a:rPr>
              <a:t>　べて短い労働者</a:t>
            </a:r>
          </a:p>
        </p:txBody>
      </p:sp>
    </p:spTree>
    <p:extLst>
      <p:ext uri="{BB962C8B-B14F-4D97-AF65-F5344CB8AC3E}">
        <p14:creationId xmlns:p14="http://schemas.microsoft.com/office/powerpoint/2010/main" val="276699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EBAEFBF-94AB-394C-B90C-15181935679E}"/>
              </a:ext>
            </a:extLst>
          </p:cNvPr>
          <p:cNvSpPr/>
          <p:nvPr/>
        </p:nvSpPr>
        <p:spPr>
          <a:xfrm>
            <a:off x="261694"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0E10EBF-11CF-7844-81AE-1C03525AD8FA}"/>
              </a:ext>
            </a:extLst>
          </p:cNvPr>
          <p:cNvSpPr txBox="1">
            <a:spLocks/>
          </p:cNvSpPr>
          <p:nvPr/>
        </p:nvSpPr>
        <p:spPr>
          <a:xfrm>
            <a:off x="501291" y="843371"/>
            <a:ext cx="2190816"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労働法とは</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CEC2D0F1-D355-8448-8D23-B18A47A224D1}"/>
              </a:ext>
            </a:extLst>
          </p:cNvPr>
          <p:cNvSpPr txBox="1"/>
          <p:nvPr/>
        </p:nvSpPr>
        <p:spPr>
          <a:xfrm>
            <a:off x="717436" y="2289140"/>
            <a:ext cx="7709086" cy="2648192"/>
          </a:xfrm>
          <a:prstGeom prst="rect">
            <a:avLst/>
          </a:prstGeom>
        </p:spPr>
        <p:txBody>
          <a:bodyPr vert="horz" wrap="square" lIns="0" tIns="10318" rIns="0" bIns="0" rtlCol="0">
            <a:spAutoFit/>
          </a:bodyPr>
          <a:lstStyle/>
          <a:p>
            <a:pPr marL="10861" marR="4344" defTabSz="781995">
              <a:lnSpc>
                <a:spcPct val="123400"/>
              </a:lnSpc>
              <a:spcBef>
                <a:spcPts val="81"/>
              </a:spcBef>
              <a:tabLst>
                <a:tab pos="5007482" algn="l"/>
              </a:tabLst>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　「労働法」とは、労働基準法</a:t>
            </a:r>
            <a:r>
              <a:rPr kumimoji="1" lang="ja-JP" altLang="en-US" sz="286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や 最低賃金法をはじめ、労働契約法、男女雇用機会均等法</a:t>
            </a:r>
            <a:r>
              <a:rPr kumimoji="1" lang="ja-JP" altLang="en-US"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労働組合法など、働くことに関するたくさんの法律を、ひとまとめにして「労働法」と呼んでいます。</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68631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7D2A74D-1604-B14E-A7B1-56CB3788BC11}"/>
              </a:ext>
            </a:extLst>
          </p:cNvPr>
          <p:cNvSpPr/>
          <p:nvPr/>
        </p:nvSpPr>
        <p:spPr>
          <a:xfrm>
            <a:off x="26169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886953C-664C-DF46-9BF3-E08C75467DEF}"/>
              </a:ext>
            </a:extLst>
          </p:cNvPr>
          <p:cNvSpPr txBox="1">
            <a:spLocks/>
          </p:cNvSpPr>
          <p:nvPr/>
        </p:nvSpPr>
        <p:spPr>
          <a:xfrm>
            <a:off x="501294" y="789490"/>
            <a:ext cx="4848316"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労働法</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 と </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労働契約</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 について</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75BAF1A1-6BFA-CF4D-8E85-4D67CE480049}"/>
              </a:ext>
            </a:extLst>
          </p:cNvPr>
          <p:cNvSpPr/>
          <p:nvPr/>
        </p:nvSpPr>
        <p:spPr>
          <a:xfrm>
            <a:off x="531086" y="1818144"/>
            <a:ext cx="1347365" cy="539272"/>
          </a:xfrm>
          <a:custGeom>
            <a:avLst/>
            <a:gdLst/>
            <a:ahLst/>
            <a:cxnLst/>
            <a:rect l="l" t="t" r="r" b="b"/>
            <a:pathLst>
              <a:path w="1575435" h="630555">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A8BF3B7-1479-3543-9F18-9FCB03CB3058}"/>
              </a:ext>
            </a:extLst>
          </p:cNvPr>
          <p:cNvSpPr/>
          <p:nvPr/>
        </p:nvSpPr>
        <p:spPr>
          <a:xfrm>
            <a:off x="1321771" y="2186541"/>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1365F33-51AE-6249-8350-391A81225505}"/>
              </a:ext>
            </a:extLst>
          </p:cNvPr>
          <p:cNvSpPr txBox="1"/>
          <p:nvPr/>
        </p:nvSpPr>
        <p:spPr>
          <a:xfrm>
            <a:off x="531093" y="3657330"/>
            <a:ext cx="8082020" cy="537180"/>
          </a:xfrm>
          <a:prstGeom prst="rect">
            <a:avLst/>
          </a:prstGeom>
          <a:solidFill>
            <a:srgbClr val="44C8F4"/>
          </a:solidFill>
        </p:spPr>
        <p:txBody>
          <a:bodyPr vert="horz" wrap="square" lIns="0" tIns="122192" rIns="0" bIns="123154" rtlCol="0">
            <a:spAutoFit/>
          </a:bodyPr>
          <a:lstStyle/>
          <a:p>
            <a:pPr marL="1049176" defTabSz="781995">
              <a:spcBef>
                <a:spcPts val="962"/>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働く人を保護するために、国として一定のルールを規定</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E00A3D95-CFCF-244E-A971-17567E60D184}"/>
              </a:ext>
            </a:extLst>
          </p:cNvPr>
          <p:cNvSpPr txBox="1"/>
          <p:nvPr/>
        </p:nvSpPr>
        <p:spPr>
          <a:xfrm>
            <a:off x="520238" y="4237414"/>
            <a:ext cx="8092875" cy="2041045"/>
          </a:xfrm>
          <a:prstGeom prst="rect">
            <a:avLst/>
          </a:prstGeom>
        </p:spPr>
        <p:txBody>
          <a:bodyPr vert="horz" wrap="square" lIns="0" tIns="68427" rIns="0" bIns="0" rtlCol="0">
            <a:spAutoFit/>
          </a:bodyPr>
          <a:lstStyle/>
          <a:p>
            <a:pPr marL="10861" defTabSz="781995">
              <a:spcBef>
                <a:spcPts val="539"/>
              </a:spcBef>
            </a:pPr>
            <a:r>
              <a:rPr kumimoji="1" sz="2095" b="1" dirty="0">
                <a:solidFill>
                  <a:srgbClr val="231F20"/>
                </a:solidFill>
                <a:latin typeface="HGMaruGothicMPRO" panose="020F0600000000000000" pitchFamily="34" charset="-128"/>
                <a:ea typeface="HGMaruGothicMPRO" panose="020F0600000000000000" pitchFamily="34" charset="-128"/>
                <a:cs typeface="ShinMGoPro-DeBold"/>
              </a:rPr>
              <a:t>⇒国による最低基準の法定</a:t>
            </a:r>
            <a:endParaRPr kumimoji="1" sz="2095" dirty="0">
              <a:solidFill>
                <a:prstClr val="black"/>
              </a:solidFill>
              <a:latin typeface="HGMaruGothicMPRO" panose="020F0600000000000000" pitchFamily="34" charset="-128"/>
              <a:ea typeface="HGMaruGothicMPRO" panose="020F0600000000000000" pitchFamily="34" charset="-128"/>
              <a:cs typeface="ShinMGoPro-DeBold"/>
            </a:endParaRPr>
          </a:p>
          <a:p>
            <a:pPr marL="174863" defTabSz="781995">
              <a:spcBef>
                <a:spcPts val="334"/>
              </a:spcBef>
            </a:pP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憲法第27条・賃金、就業時間、休息その他の勤労条件に関する基準は、法律で定める</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25"/>
              </a:spcBef>
            </a:pPr>
            <a:r>
              <a:rPr kumimoji="1" sz="2095" b="1" dirty="0">
                <a:solidFill>
                  <a:srgbClr val="231F20"/>
                </a:solidFill>
                <a:latin typeface="HGMaruGothicMPRO" panose="020F0600000000000000" pitchFamily="34" charset="-128"/>
                <a:ea typeface="HGMaruGothicMPRO" panose="020F0600000000000000" pitchFamily="34" charset="-128"/>
                <a:cs typeface="ShinMGoPro-DeBold"/>
              </a:rPr>
              <a:t>⇒働く人の交渉力の向上</a:t>
            </a:r>
            <a:endParaRPr kumimoji="1" sz="2095" dirty="0">
              <a:solidFill>
                <a:prstClr val="black"/>
              </a:solidFill>
              <a:latin typeface="HGMaruGothicMPRO" panose="020F0600000000000000" pitchFamily="34" charset="-128"/>
              <a:ea typeface="HGMaruGothicMPRO" panose="020F0600000000000000" pitchFamily="34" charset="-128"/>
              <a:cs typeface="ShinMGoPro-DeBold"/>
            </a:endParaRPr>
          </a:p>
          <a:p>
            <a:pPr marL="174863" defTabSz="781995">
              <a:spcBef>
                <a:spcPts val="227"/>
              </a:spcBef>
            </a:pP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憲法第28条・勤労者の団結する権利及び団体交渉その他の団体行動をする権利が保障され</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69354" defTabSz="781995">
              <a:spcBef>
                <a:spcPts val="376"/>
              </a:spcBef>
            </a:pP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ている</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301394" defTabSz="781995">
              <a:spcBef>
                <a:spcPts val="594"/>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等々があります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A1C141C1-7A86-424B-8716-3E7C15BB7B88}"/>
              </a:ext>
            </a:extLst>
          </p:cNvPr>
          <p:cNvSpPr/>
          <p:nvPr/>
        </p:nvSpPr>
        <p:spPr>
          <a:xfrm>
            <a:off x="531087" y="3051989"/>
            <a:ext cx="1347365" cy="539272"/>
          </a:xfrm>
          <a:custGeom>
            <a:avLst/>
            <a:gdLst/>
            <a:ahLst/>
            <a:cxnLst/>
            <a:rect l="l" t="t" r="r" b="b"/>
            <a:pathLst>
              <a:path w="1575435" h="630554">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1AAD72E9-B9D7-BB42-9A90-9687B847B23D}"/>
              </a:ext>
            </a:extLst>
          </p:cNvPr>
          <p:cNvSpPr txBox="1"/>
          <p:nvPr/>
        </p:nvSpPr>
        <p:spPr>
          <a:xfrm>
            <a:off x="520234" y="1298116"/>
            <a:ext cx="8362755" cy="723482"/>
          </a:xfrm>
          <a:prstGeom prst="rect">
            <a:avLst/>
          </a:prstGeom>
        </p:spPr>
        <p:txBody>
          <a:bodyPr vert="horz" wrap="square" lIns="0" tIns="54307" rIns="0" bIns="0" rtlCol="0">
            <a:spAutoFit/>
          </a:bodyPr>
          <a:lstStyle/>
          <a:p>
            <a:pPr marL="10861" defTabSz="781995">
              <a:spcBef>
                <a:spcPts val="428"/>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労働契約の内容は、原則、会社と働く人の合意で自由に決められる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algn="ctr" defTabSz="781995">
              <a:lnSpc>
                <a:spcPts val="2258"/>
              </a:lnSpc>
              <a:spcBef>
                <a:spcPts val="350"/>
              </a:spcBef>
            </a:pPr>
            <a:r>
              <a:rPr kumimoji="1" lang="en-US" sz="2095"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契約自由の原則</a:t>
            </a:r>
            <a:r>
              <a:rPr kumimoji="1" lang="en-US" sz="2095"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28C4F293-592D-A647-B731-924435FE92BF}"/>
              </a:ext>
            </a:extLst>
          </p:cNvPr>
          <p:cNvSpPr/>
          <p:nvPr/>
        </p:nvSpPr>
        <p:spPr>
          <a:xfrm>
            <a:off x="1321773" y="3420387"/>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180A6F9D-016E-6F43-8F06-C37BA081E474}"/>
              </a:ext>
            </a:extLst>
          </p:cNvPr>
          <p:cNvSpPr txBox="1"/>
          <p:nvPr/>
        </p:nvSpPr>
        <p:spPr>
          <a:xfrm>
            <a:off x="520235" y="3131754"/>
            <a:ext cx="2213396" cy="298302"/>
          </a:xfrm>
          <a:prstGeom prst="rect">
            <a:avLst/>
          </a:prstGeom>
        </p:spPr>
        <p:txBody>
          <a:bodyPr vert="horz" wrap="square" lIns="0" tIns="54307" rIns="0" bIns="0" rtlCol="0">
            <a:spAutoFit/>
          </a:bodyPr>
          <a:lstStyle/>
          <a:p>
            <a:pPr marL="229711" defTabSz="781995"/>
            <a:r>
              <a:rPr kumimoji="1" sz="1582" b="1" dirty="0" err="1">
                <a:solidFill>
                  <a:srgbClr val="FFFFFF"/>
                </a:solidFill>
                <a:latin typeface="HGMaruGothicMPRO" panose="020F0600000000000000" pitchFamily="34" charset="-128"/>
                <a:ea typeface="HGMaruGothicMPRO" panose="020F0600000000000000" pitchFamily="34" charset="-128"/>
                <a:cs typeface="ShinMGoPro-DeBold"/>
              </a:rPr>
              <a:t>そこで</a:t>
            </a:r>
            <a:r>
              <a:rPr kumimoji="1" lang="en-US" altLang="ja-JP" sz="1582"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10">
            <a:extLst>
              <a:ext uri="{FF2B5EF4-FFF2-40B4-BE49-F238E27FC236}">
                <a16:creationId xmlns:a16="http://schemas.microsoft.com/office/drawing/2014/main" id="{3DB9A23C-A2BD-B94C-A1A4-6538D1E2AFBA}"/>
              </a:ext>
            </a:extLst>
          </p:cNvPr>
          <p:cNvSpPr txBox="1"/>
          <p:nvPr/>
        </p:nvSpPr>
        <p:spPr>
          <a:xfrm>
            <a:off x="520235" y="1941729"/>
            <a:ext cx="1950414" cy="260022"/>
          </a:xfrm>
          <a:prstGeom prst="rect">
            <a:avLst/>
          </a:prstGeom>
        </p:spPr>
        <p:txBody>
          <a:bodyPr vert="horz" wrap="square" lIns="0" tIns="54307" rIns="0" bIns="0" rtlCol="0">
            <a:spAutoFit/>
          </a:bodyPr>
          <a:lstStyle/>
          <a:p>
            <a:pPr marL="229711" defTabSz="781995">
              <a:lnSpc>
                <a:spcPts val="1642"/>
              </a:lnSpc>
            </a:pPr>
            <a:r>
              <a:rPr kumimoji="1" sz="1582" b="1" dirty="0" err="1">
                <a:solidFill>
                  <a:srgbClr val="FFFFFF"/>
                </a:solidFill>
                <a:latin typeface="HGMaruGothicMPRO" panose="020F0600000000000000" pitchFamily="34" charset="-128"/>
                <a:ea typeface="HGMaruGothicMPRO" panose="020F0600000000000000" pitchFamily="34" charset="-128"/>
                <a:cs typeface="ShinMGoPro-DeBold"/>
              </a:rPr>
              <a:t>しかし</a:t>
            </a:r>
            <a:r>
              <a:rPr kumimoji="1" lang="en-US" altLang="ja-JP" sz="1582"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10">
            <a:extLst>
              <a:ext uri="{FF2B5EF4-FFF2-40B4-BE49-F238E27FC236}">
                <a16:creationId xmlns:a16="http://schemas.microsoft.com/office/drawing/2014/main" id="{AA8DCA74-13CC-AF45-A554-CC2BB2A5B00B}"/>
              </a:ext>
            </a:extLst>
          </p:cNvPr>
          <p:cNvSpPr txBox="1"/>
          <p:nvPr/>
        </p:nvSpPr>
        <p:spPr>
          <a:xfrm>
            <a:off x="520235" y="2426170"/>
            <a:ext cx="8092878" cy="540548"/>
          </a:xfrm>
          <a:prstGeom prst="rect">
            <a:avLst/>
          </a:prstGeom>
        </p:spPr>
        <p:txBody>
          <a:bodyPr vert="horz" wrap="square" lIns="0" tIns="54307" rIns="0" bIns="0" rtlCol="0">
            <a:spAutoFit/>
          </a:bodyPr>
          <a:lstStyle/>
          <a:p>
            <a:pPr marL="51047" marR="125445" defTabSz="781995">
              <a:lnSpc>
                <a:spcPct val="115500"/>
              </a:lnSpc>
              <a:spcBef>
                <a:spcPts val="1569"/>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労働契約を当事者同士で完全に自由に決定できるようにしてしまうと、会社より弱い立場にある事が多い働く人</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個人</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にとって不利な労働条件になってしまいがち。</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18"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105230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309108E-CAC2-6A45-BDF4-55C24DCA98BF}"/>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6BB74DA2-A3B7-974B-B04E-8DEA74CBC489}"/>
              </a:ext>
            </a:extLst>
          </p:cNvPr>
          <p:cNvSpPr txBox="1"/>
          <p:nvPr/>
        </p:nvSpPr>
        <p:spPr>
          <a:xfrm>
            <a:off x="419210" y="789491"/>
            <a:ext cx="7958386" cy="1085577"/>
          </a:xfrm>
          <a:prstGeom prst="rect">
            <a:avLst/>
          </a:prstGeom>
        </p:spPr>
        <p:txBody>
          <a:bodyPr vert="horz" wrap="square" lIns="0" tIns="14120" rIns="0" bIns="0" rtlCol="0">
            <a:spAutoFit/>
          </a:bodyPr>
          <a:lstStyle/>
          <a:p>
            <a:pPr marL="92862"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｢労働法｣ と ｢労働契約｣ について</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2112"/>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「労働契約」働く上での条件はこうしましょう</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11869" defTabSz="781995">
              <a:spcBef>
                <a:spcPts val="221"/>
              </a:spcBef>
            </a:pP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雇用期間・勤務地・業務内容</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・勤務</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時間・給料などの労働条件</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6" name="object 6">
            <a:extLst>
              <a:ext uri="{FF2B5EF4-FFF2-40B4-BE49-F238E27FC236}">
                <a16:creationId xmlns:a16="http://schemas.microsoft.com/office/drawing/2014/main" id="{4FC74263-9C75-72CF-FBF2-971CF93F9A83}"/>
              </a:ext>
            </a:extLst>
          </p:cNvPr>
          <p:cNvSpPr txBox="1"/>
          <p:nvPr/>
        </p:nvSpPr>
        <p:spPr>
          <a:xfrm>
            <a:off x="557872" y="4946337"/>
            <a:ext cx="8028256" cy="1575944"/>
          </a:xfrm>
          <a:prstGeom prst="rect">
            <a:avLst/>
          </a:prstGeom>
          <a:solidFill>
            <a:srgbClr val="FFFDE8"/>
          </a:solidFill>
          <a:ln w="63004">
            <a:solidFill>
              <a:srgbClr val="00AEEF"/>
            </a:solidFill>
          </a:ln>
        </p:spPr>
        <p:txBody>
          <a:bodyPr vert="horz" wrap="square" lIns="0" tIns="61577" rIns="0" bIns="153942" rtlCol="0">
            <a:spAutoFit/>
          </a:bodyPr>
          <a:lstStyle/>
          <a:p>
            <a:pPr marL="2195016" defTabSz="781995">
              <a:spcBef>
                <a:spcPts val="1120"/>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「労働契約」の締結</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589513" defTabSz="781995">
              <a:spcBef>
                <a:spcPts val="141"/>
              </a:spcBef>
            </a:pP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働く人</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a:t>
            </a:r>
            <a:r>
              <a:rPr kumimoji="1"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事業主</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で</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651" b="1" u="sng" dirty="0" err="1">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合意して</a:t>
            </a:r>
            <a:r>
              <a:rPr kumimoji="1" sz="2651"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決める</a:t>
            </a:r>
            <a:endParaRPr kumimoji="1" lang="en-US"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1588427" indent="-1511043" algn="ctr" defTabSz="781995">
              <a:spcBef>
                <a:spcPts val="1026"/>
              </a:spcBef>
            </a:pPr>
            <a:r>
              <a:rPr kumimoji="1" lang="ja-JP" altLang="en-US" sz="2095" dirty="0">
                <a:latin typeface="HGMaruGothicMPRO" panose="020F0600000000000000" pitchFamily="34" charset="-128"/>
                <a:ea typeface="HGMaruGothicMPRO" panose="020F0600000000000000" pitchFamily="34" charset="-128"/>
                <a:cs typeface="A-OTF Shin Maru Go Pro"/>
              </a:rPr>
              <a:t>ただし、最低労働基準を定める労働法に従う義務有り</a:t>
            </a:r>
            <a:endParaRPr kumimoji="1" sz="2095" dirty="0">
              <a:latin typeface="HGMaruGothicMPRO" panose="020F0600000000000000" pitchFamily="34" charset="-128"/>
              <a:ea typeface="HGMaruGothicMPRO" panose="020F0600000000000000" pitchFamily="34" charset="-128"/>
              <a:cs typeface="A-OTF Shin Maru Go Pro"/>
            </a:endParaRPr>
          </a:p>
        </p:txBody>
      </p:sp>
      <p:grpSp>
        <p:nvGrpSpPr>
          <p:cNvPr id="7" name="グループ化 6">
            <a:extLst>
              <a:ext uri="{FF2B5EF4-FFF2-40B4-BE49-F238E27FC236}">
                <a16:creationId xmlns:a16="http://schemas.microsoft.com/office/drawing/2014/main" id="{9FCB5B40-B276-F2A3-22AD-501CDB7DC44B}"/>
              </a:ext>
            </a:extLst>
          </p:cNvPr>
          <p:cNvGrpSpPr/>
          <p:nvPr/>
        </p:nvGrpSpPr>
        <p:grpSpPr>
          <a:xfrm>
            <a:off x="345821" y="2034679"/>
            <a:ext cx="8342043" cy="2795742"/>
            <a:chOff x="345821" y="2034679"/>
            <a:chExt cx="8342043" cy="2795742"/>
          </a:xfrm>
        </p:grpSpPr>
        <p:pic>
          <p:nvPicPr>
            <p:cNvPr id="78" name="図 77">
              <a:extLst>
                <a:ext uri="{FF2B5EF4-FFF2-40B4-BE49-F238E27FC236}">
                  <a16:creationId xmlns:a16="http://schemas.microsoft.com/office/drawing/2014/main" id="{B98BF9AD-724F-A746-AED1-7D4661E06F19}"/>
                </a:ext>
              </a:extLst>
            </p:cNvPr>
            <p:cNvPicPr>
              <a:picLocks noChangeAspect="1"/>
            </p:cNvPicPr>
            <p:nvPr/>
          </p:nvPicPr>
          <p:blipFill>
            <a:blip r:embed="rId2">
              <a:alphaModFix/>
            </a:blip>
            <a:stretch>
              <a:fillRect/>
            </a:stretch>
          </p:blipFill>
          <p:spPr>
            <a:xfrm>
              <a:off x="345821" y="2034679"/>
              <a:ext cx="8342043" cy="2795742"/>
            </a:xfrm>
            <a:prstGeom prst="rect">
              <a:avLst/>
            </a:prstGeom>
          </p:spPr>
        </p:pic>
        <p:pic>
          <p:nvPicPr>
            <p:cNvPr id="5" name="図 4">
              <a:extLst>
                <a:ext uri="{FF2B5EF4-FFF2-40B4-BE49-F238E27FC236}">
                  <a16:creationId xmlns:a16="http://schemas.microsoft.com/office/drawing/2014/main" id="{39CE09DA-E073-04E4-ABF4-5AE12EE7B714}"/>
                </a:ext>
              </a:extLst>
            </p:cNvPr>
            <p:cNvPicPr>
              <a:picLocks noChangeAspect="1"/>
            </p:cNvPicPr>
            <p:nvPr/>
          </p:nvPicPr>
          <p:blipFill rotWithShape="1">
            <a:blip r:embed="rId3"/>
            <a:srcRect l="2655" t="8320" b="19389"/>
            <a:stretch/>
          </p:blipFill>
          <p:spPr>
            <a:xfrm>
              <a:off x="615022" y="4098473"/>
              <a:ext cx="1238271" cy="312852"/>
            </a:xfrm>
            <a:prstGeom prst="rect">
              <a:avLst/>
            </a:prstGeom>
          </p:spPr>
        </p:pic>
      </p:grpSp>
    </p:spTree>
    <p:extLst>
      <p:ext uri="{BB962C8B-B14F-4D97-AF65-F5344CB8AC3E}">
        <p14:creationId xmlns:p14="http://schemas.microsoft.com/office/powerpoint/2010/main" val="415089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F407B75-1928-D341-A7F0-33AC1617564D}"/>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1F87911-A7AD-F347-9AC6-055E84660364}"/>
              </a:ext>
            </a:extLst>
          </p:cNvPr>
          <p:cNvSpPr txBox="1"/>
          <p:nvPr/>
        </p:nvSpPr>
        <p:spPr>
          <a:xfrm>
            <a:off x="582031" y="789491"/>
            <a:ext cx="5194860"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｢労働法｣ と ｢労働契約｣ について</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CF62167E-27A5-F54F-AFE7-42FF31346E9C}"/>
              </a:ext>
            </a:extLst>
          </p:cNvPr>
          <p:cNvSpPr/>
          <p:nvPr/>
        </p:nvSpPr>
        <p:spPr>
          <a:xfrm>
            <a:off x="622689" y="1489472"/>
            <a:ext cx="2694188" cy="1454893"/>
          </a:xfrm>
          <a:custGeom>
            <a:avLst/>
            <a:gdLst/>
            <a:ahLst/>
            <a:cxnLst/>
            <a:rect l="l" t="t" r="r" b="b"/>
            <a:pathLst>
              <a:path w="3150235" h="1701164">
                <a:moveTo>
                  <a:pt x="2848406" y="0"/>
                </a:moveTo>
                <a:lnTo>
                  <a:pt x="0" y="0"/>
                </a:lnTo>
                <a:lnTo>
                  <a:pt x="0" y="1700999"/>
                </a:lnTo>
                <a:lnTo>
                  <a:pt x="2848406" y="1700999"/>
                </a:lnTo>
                <a:lnTo>
                  <a:pt x="3150006" y="834047"/>
                </a:lnTo>
                <a:lnTo>
                  <a:pt x="2848406"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36DCCA61-1216-864B-9F44-05879645ED3A}"/>
              </a:ext>
            </a:extLst>
          </p:cNvPr>
          <p:cNvSpPr txBox="1"/>
          <p:nvPr/>
        </p:nvSpPr>
        <p:spPr>
          <a:xfrm>
            <a:off x="856729" y="1572040"/>
            <a:ext cx="2131377" cy="1222831"/>
          </a:xfrm>
          <a:prstGeom prst="rect">
            <a:avLst/>
          </a:prstGeom>
        </p:spPr>
        <p:txBody>
          <a:bodyPr vert="horz" wrap="square" lIns="0" tIns="9775" rIns="0" bIns="0" rtlCol="0">
            <a:spAutoFit/>
          </a:bodyPr>
          <a:lstStyle/>
          <a:p>
            <a:pPr marL="10861" marR="4344" algn="just" defTabSz="781995">
              <a:lnSpc>
                <a:spcPct val="108100"/>
              </a:lnSpc>
              <a:spcBef>
                <a:spcPts val="77"/>
              </a:spcBef>
            </a:pPr>
            <a:r>
              <a:rPr kumimoji="1" sz="1881" b="1" dirty="0" err="1">
                <a:solidFill>
                  <a:srgbClr val="FFFFFF"/>
                </a:solidFill>
                <a:latin typeface="HGMaruGothicMPRO" panose="020F0600000000000000" pitchFamily="34" charset="-128"/>
                <a:ea typeface="HGMaruGothicMPRO" panose="020F0600000000000000" pitchFamily="34" charset="-128"/>
                <a:cs typeface="ShinMGoPro-Medium"/>
              </a:rPr>
              <a:t>労働契約の内容を完全に自由に決定できるようにしてしまうと</a:t>
            </a:r>
            <a:r>
              <a:rPr kumimoji="1" sz="1881" b="1" dirty="0">
                <a:solidFill>
                  <a:srgbClr val="FFFFFF"/>
                </a:solidFill>
                <a:latin typeface="HGMaruGothicMPRO" panose="020F0600000000000000" pitchFamily="34" charset="-128"/>
                <a:ea typeface="HGMaruGothicMPRO" panose="020F0600000000000000" pitchFamily="34" charset="-128"/>
                <a:cs typeface="ShinMGoPro-Medium"/>
              </a:rPr>
              <a:t> </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Medium"/>
              </a:rPr>
              <a:t>…</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 name="object 6">
            <a:extLst>
              <a:ext uri="{FF2B5EF4-FFF2-40B4-BE49-F238E27FC236}">
                <a16:creationId xmlns:a16="http://schemas.microsoft.com/office/drawing/2014/main" id="{674BD76B-A414-994D-9B4F-AC8B33E2E56E}"/>
              </a:ext>
            </a:extLst>
          </p:cNvPr>
          <p:cNvSpPr/>
          <p:nvPr/>
        </p:nvSpPr>
        <p:spPr>
          <a:xfrm>
            <a:off x="4572073" y="3240567"/>
            <a:ext cx="1616730" cy="646801"/>
          </a:xfrm>
          <a:custGeom>
            <a:avLst/>
            <a:gdLst/>
            <a:ahLst/>
            <a:cxnLst/>
            <a:rect l="l" t="t" r="r" b="b"/>
            <a:pathLst>
              <a:path w="1890395" h="756285">
                <a:moveTo>
                  <a:pt x="1763991" y="0"/>
                </a:moveTo>
                <a:lnTo>
                  <a:pt x="125996" y="0"/>
                </a:lnTo>
                <a:lnTo>
                  <a:pt x="53154" y="1968"/>
                </a:lnTo>
                <a:lnTo>
                  <a:pt x="15749" y="15749"/>
                </a:lnTo>
                <a:lnTo>
                  <a:pt x="1968" y="53154"/>
                </a:lnTo>
                <a:lnTo>
                  <a:pt x="0" y="125996"/>
                </a:lnTo>
                <a:lnTo>
                  <a:pt x="0" y="629996"/>
                </a:lnTo>
                <a:lnTo>
                  <a:pt x="1968" y="702845"/>
                </a:lnTo>
                <a:lnTo>
                  <a:pt x="15749" y="740254"/>
                </a:lnTo>
                <a:lnTo>
                  <a:pt x="53154" y="754036"/>
                </a:lnTo>
                <a:lnTo>
                  <a:pt x="125996" y="756005"/>
                </a:lnTo>
                <a:lnTo>
                  <a:pt x="1763991" y="756005"/>
                </a:lnTo>
                <a:lnTo>
                  <a:pt x="1836841" y="754036"/>
                </a:lnTo>
                <a:lnTo>
                  <a:pt x="1874250" y="740254"/>
                </a:lnTo>
                <a:lnTo>
                  <a:pt x="1888032" y="702845"/>
                </a:lnTo>
                <a:lnTo>
                  <a:pt x="1890001" y="629996"/>
                </a:lnTo>
                <a:lnTo>
                  <a:pt x="1890001" y="125996"/>
                </a:lnTo>
                <a:lnTo>
                  <a:pt x="1888032" y="53154"/>
                </a:lnTo>
                <a:lnTo>
                  <a:pt x="1874250" y="15749"/>
                </a:lnTo>
                <a:lnTo>
                  <a:pt x="1836841" y="1968"/>
                </a:lnTo>
                <a:lnTo>
                  <a:pt x="1763991"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7637730-DF34-2B4B-8406-844366FB5622}"/>
              </a:ext>
            </a:extLst>
          </p:cNvPr>
          <p:cNvSpPr txBox="1"/>
          <p:nvPr/>
        </p:nvSpPr>
        <p:spPr>
          <a:xfrm>
            <a:off x="4864282" y="3344201"/>
            <a:ext cx="2280744" cy="1687708"/>
          </a:xfrm>
          <a:prstGeom prst="rect">
            <a:avLst/>
          </a:prstGeom>
        </p:spPr>
        <p:txBody>
          <a:bodyPr vert="horz" wrap="square" lIns="0" tIns="10861" rIns="0" bIns="0" rtlCol="0">
            <a:spAutoFit/>
          </a:bodyPr>
          <a:lstStyle/>
          <a:p>
            <a:pPr marL="10861" defTabSz="781995">
              <a:spcBef>
                <a:spcPts val="86"/>
              </a:spcBef>
            </a:pPr>
            <a:r>
              <a:rPr kumimoji="1" sz="2651" b="1" dirty="0">
                <a:solidFill>
                  <a:srgbClr val="FFFFFF"/>
                </a:solidFill>
                <a:latin typeface="HGMaruGothicMPRO" panose="020F0600000000000000" pitchFamily="34" charset="-128"/>
                <a:ea typeface="HGMaruGothicMPRO" panose="020F0600000000000000" pitchFamily="34" charset="-128"/>
                <a:cs typeface="ShinMGoPro-Medium"/>
              </a:rPr>
              <a:t>労働法</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a:p>
            <a:pPr marL="284016" indent="-269354" defTabSz="781995">
              <a:spcBef>
                <a:spcPts val="1728"/>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労働基準法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defTabSz="781995">
              <a:spcBef>
                <a:spcPts val="221"/>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最低賃金法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defTabSz="781995">
              <a:spcBef>
                <a:spcPts val="221"/>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労働契約法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defTabSz="781995">
              <a:spcBef>
                <a:spcPts val="217"/>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E9AC3D8-1D0C-6D40-A292-8F18DD49E7F3}"/>
              </a:ext>
            </a:extLst>
          </p:cNvPr>
          <p:cNvSpPr/>
          <p:nvPr/>
        </p:nvSpPr>
        <p:spPr>
          <a:xfrm>
            <a:off x="1400862" y="4158947"/>
            <a:ext cx="810809" cy="772250"/>
          </a:xfrm>
          <a:custGeom>
            <a:avLst/>
            <a:gdLst/>
            <a:ahLst/>
            <a:cxnLst/>
            <a:rect l="l" t="t" r="r" b="b"/>
            <a:pathLst>
              <a:path w="948055" h="902970">
                <a:moveTo>
                  <a:pt x="632447" y="0"/>
                </a:move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lnTo>
                  <a:pt x="946428" y="902359"/>
                </a:lnTo>
                <a:lnTo>
                  <a:pt x="947403" y="861859"/>
                </a:lnTo>
                <a:lnTo>
                  <a:pt x="947559" y="789520"/>
                </a:lnTo>
                <a:lnTo>
                  <a:pt x="946348" y="709691"/>
                </a:lnTo>
                <a:lnTo>
                  <a:pt x="942992" y="636936"/>
                </a:lnTo>
                <a:lnTo>
                  <a:pt x="937912" y="571026"/>
                </a:lnTo>
                <a:lnTo>
                  <a:pt x="931526" y="511734"/>
                </a:lnTo>
                <a:lnTo>
                  <a:pt x="924253" y="458830"/>
                </a:lnTo>
                <a:lnTo>
                  <a:pt x="916512" y="412085"/>
                </a:lnTo>
                <a:lnTo>
                  <a:pt x="908721" y="371272"/>
                </a:lnTo>
                <a:lnTo>
                  <a:pt x="894667" y="306523"/>
                </a:lnTo>
                <a:lnTo>
                  <a:pt x="889241" y="282130"/>
                </a:lnTo>
                <a:lnTo>
                  <a:pt x="877260" y="238813"/>
                </a:lnTo>
                <a:lnTo>
                  <a:pt x="860188" y="197853"/>
                </a:lnTo>
                <a:lnTo>
                  <a:pt x="837695" y="159222"/>
                </a:lnTo>
                <a:lnTo>
                  <a:pt x="809455" y="122891"/>
                </a:lnTo>
                <a:lnTo>
                  <a:pt x="775138" y="88832"/>
                </a:lnTo>
                <a:lnTo>
                  <a:pt x="734416" y="57016"/>
                </a:lnTo>
                <a:lnTo>
                  <a:pt x="686962" y="27415"/>
                </a:lnTo>
                <a:lnTo>
                  <a:pt x="632447" y="0"/>
                </a:lnTo>
                <a:close/>
              </a:path>
            </a:pathLst>
          </a:custGeom>
          <a:solidFill>
            <a:srgbClr val="3A3D3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4A8547DE-07DF-C941-9FEC-A6ED55F80F37}"/>
              </a:ext>
            </a:extLst>
          </p:cNvPr>
          <p:cNvSpPr/>
          <p:nvPr/>
        </p:nvSpPr>
        <p:spPr>
          <a:xfrm>
            <a:off x="1400863" y="4158947"/>
            <a:ext cx="760846" cy="772250"/>
          </a:xfrm>
          <a:custGeom>
            <a:avLst/>
            <a:gdLst/>
            <a:ahLst/>
            <a:cxnLst/>
            <a:rect l="l" t="t" r="r" b="b"/>
            <a:pathLst>
              <a:path w="889635" h="902970">
                <a:moveTo>
                  <a:pt x="889241" y="282130"/>
                </a:moveTo>
                <a:lnTo>
                  <a:pt x="877260" y="238813"/>
                </a:lnTo>
                <a:lnTo>
                  <a:pt x="860188" y="197853"/>
                </a:lnTo>
                <a:lnTo>
                  <a:pt x="837695" y="159222"/>
                </a:lnTo>
                <a:lnTo>
                  <a:pt x="809455" y="122891"/>
                </a:lnTo>
                <a:lnTo>
                  <a:pt x="775138" y="88832"/>
                </a:lnTo>
                <a:lnTo>
                  <a:pt x="734416" y="57016"/>
                </a:lnTo>
                <a:lnTo>
                  <a:pt x="686962" y="27415"/>
                </a:lnTo>
                <a:lnTo>
                  <a:pt x="632447" y="0"/>
                </a:lnTo>
                <a:lnTo>
                  <a:pt x="541426" y="0"/>
                </a:lnTo>
                <a:lnTo>
                  <a:pt x="493153" y="0"/>
                </a:lnTo>
                <a:lnTo>
                  <a:pt x="453364" y="0"/>
                </a:lnTo>
                <a:lnTo>
                  <a:pt x="405066" y="0"/>
                </a:ln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path>
            </a:pathLst>
          </a:custGeom>
          <a:ln w="24523">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16496988-4583-384F-9842-8F0BB76B840E}"/>
              </a:ext>
            </a:extLst>
          </p:cNvPr>
          <p:cNvSpPr/>
          <p:nvPr/>
        </p:nvSpPr>
        <p:spPr>
          <a:xfrm>
            <a:off x="2161372" y="4400234"/>
            <a:ext cx="49962" cy="530583"/>
          </a:xfrm>
          <a:custGeom>
            <a:avLst/>
            <a:gdLst/>
            <a:ahLst/>
            <a:cxnLst/>
            <a:rect l="l" t="t" r="r" b="b"/>
            <a:pathLst>
              <a:path w="58419" h="620395">
                <a:moveTo>
                  <a:pt x="57187" y="620228"/>
                </a:moveTo>
                <a:lnTo>
                  <a:pt x="58162" y="579729"/>
                </a:lnTo>
                <a:lnTo>
                  <a:pt x="58318" y="507390"/>
                </a:lnTo>
                <a:lnTo>
                  <a:pt x="57106" y="427560"/>
                </a:lnTo>
                <a:lnTo>
                  <a:pt x="53751" y="354805"/>
                </a:lnTo>
                <a:lnTo>
                  <a:pt x="48671" y="288896"/>
                </a:lnTo>
                <a:lnTo>
                  <a:pt x="42285" y="229604"/>
                </a:lnTo>
                <a:lnTo>
                  <a:pt x="35012" y="176699"/>
                </a:lnTo>
                <a:lnTo>
                  <a:pt x="27270" y="129955"/>
                </a:lnTo>
                <a:lnTo>
                  <a:pt x="19480" y="89141"/>
                </a:lnTo>
                <a:lnTo>
                  <a:pt x="5425" y="24392"/>
                </a:lnTo>
                <a:lnTo>
                  <a:pt x="0" y="0"/>
                </a:lnTo>
              </a:path>
            </a:pathLst>
          </a:custGeom>
          <a:ln w="24523">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7040EB90-EA8D-8447-ACCF-1A48F985D0E6}"/>
              </a:ext>
            </a:extLst>
          </p:cNvPr>
          <p:cNvSpPr/>
          <p:nvPr/>
        </p:nvSpPr>
        <p:spPr>
          <a:xfrm>
            <a:off x="1500391" y="4413658"/>
            <a:ext cx="33671" cy="517549"/>
          </a:xfrm>
          <a:custGeom>
            <a:avLst/>
            <a:gdLst/>
            <a:ahLst/>
            <a:cxnLst/>
            <a:rect l="l" t="t" r="r" b="b"/>
            <a:pathLst>
              <a:path w="39369" h="605154">
                <a:moveTo>
                  <a:pt x="38820" y="0"/>
                </a:moveTo>
                <a:lnTo>
                  <a:pt x="37420" y="22146"/>
                </a:lnTo>
                <a:lnTo>
                  <a:pt x="35045" y="56023"/>
                </a:lnTo>
                <a:lnTo>
                  <a:pt x="31882" y="99809"/>
                </a:lnTo>
                <a:lnTo>
                  <a:pt x="28116" y="151684"/>
                </a:lnTo>
                <a:lnTo>
                  <a:pt x="23936" y="209826"/>
                </a:lnTo>
                <a:lnTo>
                  <a:pt x="19527" y="272415"/>
                </a:lnTo>
                <a:lnTo>
                  <a:pt x="15076" y="337629"/>
                </a:lnTo>
                <a:lnTo>
                  <a:pt x="10771" y="403646"/>
                </a:lnTo>
                <a:lnTo>
                  <a:pt x="6797" y="468646"/>
                </a:lnTo>
                <a:lnTo>
                  <a:pt x="3341" y="530808"/>
                </a:lnTo>
                <a:lnTo>
                  <a:pt x="590" y="588311"/>
                </a:lnTo>
                <a:lnTo>
                  <a:pt x="0" y="604532"/>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33F9FC2A-3869-7142-8DDD-8252EE8A08C3}"/>
              </a:ext>
            </a:extLst>
          </p:cNvPr>
          <p:cNvSpPr/>
          <p:nvPr/>
        </p:nvSpPr>
        <p:spPr>
          <a:xfrm>
            <a:off x="2089031" y="4413658"/>
            <a:ext cx="33671" cy="517549"/>
          </a:xfrm>
          <a:custGeom>
            <a:avLst/>
            <a:gdLst/>
            <a:ahLst/>
            <a:cxnLst/>
            <a:rect l="l" t="t" r="r" b="b"/>
            <a:pathLst>
              <a:path w="39369" h="605154">
                <a:moveTo>
                  <a:pt x="0" y="0"/>
                </a:moveTo>
                <a:lnTo>
                  <a:pt x="1394" y="22146"/>
                </a:lnTo>
                <a:lnTo>
                  <a:pt x="3766" y="56023"/>
                </a:lnTo>
                <a:lnTo>
                  <a:pt x="6927" y="99809"/>
                </a:lnTo>
                <a:lnTo>
                  <a:pt x="10692" y="151684"/>
                </a:lnTo>
                <a:lnTo>
                  <a:pt x="14873" y="209826"/>
                </a:lnTo>
                <a:lnTo>
                  <a:pt x="19282" y="272415"/>
                </a:lnTo>
                <a:lnTo>
                  <a:pt x="23735" y="337629"/>
                </a:lnTo>
                <a:lnTo>
                  <a:pt x="28042" y="403646"/>
                </a:lnTo>
                <a:lnTo>
                  <a:pt x="32018" y="468646"/>
                </a:lnTo>
                <a:lnTo>
                  <a:pt x="35475" y="530808"/>
                </a:lnTo>
                <a:lnTo>
                  <a:pt x="38228" y="588311"/>
                </a:lnTo>
                <a:lnTo>
                  <a:pt x="38819" y="604532"/>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081423D-F432-C643-9CE3-AC1FD308A61B}"/>
              </a:ext>
            </a:extLst>
          </p:cNvPr>
          <p:cNvSpPr/>
          <p:nvPr/>
        </p:nvSpPr>
        <p:spPr>
          <a:xfrm>
            <a:off x="1779485" y="4809390"/>
            <a:ext cx="45618" cy="45618"/>
          </a:xfrm>
          <a:custGeom>
            <a:avLst/>
            <a:gdLst/>
            <a:ahLst/>
            <a:cxnLst/>
            <a:rect l="l" t="t" r="r" b="b"/>
            <a:pathLst>
              <a:path w="53339" h="53339">
                <a:moveTo>
                  <a:pt x="26390" y="0"/>
                </a:moveTo>
                <a:lnTo>
                  <a:pt x="16121" y="2079"/>
                </a:lnTo>
                <a:lnTo>
                  <a:pt x="7732" y="7746"/>
                </a:lnTo>
                <a:lnTo>
                  <a:pt x="2075" y="16148"/>
                </a:lnTo>
                <a:lnTo>
                  <a:pt x="0" y="26428"/>
                </a:lnTo>
                <a:lnTo>
                  <a:pt x="2075" y="36710"/>
                </a:lnTo>
                <a:lnTo>
                  <a:pt x="7732" y="45102"/>
                </a:lnTo>
                <a:lnTo>
                  <a:pt x="16121" y="50758"/>
                </a:lnTo>
                <a:lnTo>
                  <a:pt x="26390" y="52831"/>
                </a:lnTo>
                <a:lnTo>
                  <a:pt x="36661" y="50758"/>
                </a:lnTo>
                <a:lnTo>
                  <a:pt x="45054" y="45102"/>
                </a:lnTo>
                <a:lnTo>
                  <a:pt x="50716" y="36710"/>
                </a:lnTo>
                <a:lnTo>
                  <a:pt x="52793" y="26428"/>
                </a:lnTo>
                <a:lnTo>
                  <a:pt x="50716" y="16148"/>
                </a:lnTo>
                <a:lnTo>
                  <a:pt x="45054" y="7746"/>
                </a:lnTo>
                <a:lnTo>
                  <a:pt x="36661" y="2079"/>
                </a:lnTo>
                <a:lnTo>
                  <a:pt x="26390" y="0"/>
                </a:lnTo>
                <a:close/>
              </a:path>
            </a:pathLst>
          </a:custGeom>
          <a:solidFill>
            <a:srgbClr val="25282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C77D50AB-D943-AC49-BA11-82A0EB728614}"/>
              </a:ext>
            </a:extLst>
          </p:cNvPr>
          <p:cNvSpPr/>
          <p:nvPr/>
        </p:nvSpPr>
        <p:spPr>
          <a:xfrm>
            <a:off x="1663070" y="4149397"/>
            <a:ext cx="290001" cy="509946"/>
          </a:xfrm>
          <a:custGeom>
            <a:avLst/>
            <a:gdLst/>
            <a:ahLst/>
            <a:cxnLst/>
            <a:rect l="l" t="t" r="r" b="b"/>
            <a:pathLst>
              <a:path w="339089" h="596264">
                <a:moveTo>
                  <a:pt x="0" y="0"/>
                </a:moveTo>
                <a:lnTo>
                  <a:pt x="42602" y="235708"/>
                </a:lnTo>
                <a:lnTo>
                  <a:pt x="73933" y="376386"/>
                </a:lnTo>
                <a:lnTo>
                  <a:pt x="109406" y="477931"/>
                </a:lnTo>
                <a:lnTo>
                  <a:pt x="164439" y="596239"/>
                </a:lnTo>
                <a:lnTo>
                  <a:pt x="166674" y="594412"/>
                </a:lnTo>
                <a:lnTo>
                  <a:pt x="188079" y="548679"/>
                </a:lnTo>
                <a:lnTo>
                  <a:pt x="213777" y="477785"/>
                </a:lnTo>
                <a:lnTo>
                  <a:pt x="229808" y="428158"/>
                </a:lnTo>
                <a:lnTo>
                  <a:pt x="247852" y="368163"/>
                </a:lnTo>
                <a:lnTo>
                  <a:pt x="267825" y="297114"/>
                </a:lnTo>
                <a:lnTo>
                  <a:pt x="289647" y="214325"/>
                </a:lnTo>
                <a:lnTo>
                  <a:pt x="313234" y="119110"/>
                </a:lnTo>
                <a:lnTo>
                  <a:pt x="338505" y="10782"/>
                </a:lnTo>
                <a:lnTo>
                  <a:pt x="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B667780F-8A2B-B545-A7CE-D6434E7E58D3}"/>
              </a:ext>
            </a:extLst>
          </p:cNvPr>
          <p:cNvSpPr/>
          <p:nvPr/>
        </p:nvSpPr>
        <p:spPr>
          <a:xfrm>
            <a:off x="1741478" y="4209512"/>
            <a:ext cx="125993" cy="450208"/>
          </a:xfrm>
          <a:custGeom>
            <a:avLst/>
            <a:gdLst/>
            <a:ahLst/>
            <a:cxnLst/>
            <a:rect l="l" t="t" r="r" b="b"/>
            <a:pathLst>
              <a:path w="147319" h="526414">
                <a:moveTo>
                  <a:pt x="128396" y="0"/>
                </a:moveTo>
                <a:lnTo>
                  <a:pt x="26733" y="0"/>
                </a:lnTo>
                <a:lnTo>
                  <a:pt x="60616" y="108584"/>
                </a:lnTo>
                <a:lnTo>
                  <a:pt x="0" y="356917"/>
                </a:lnTo>
                <a:lnTo>
                  <a:pt x="17718" y="407629"/>
                </a:lnTo>
                <a:lnTo>
                  <a:pt x="72765" y="525937"/>
                </a:lnTo>
                <a:lnTo>
                  <a:pt x="74995" y="524113"/>
                </a:lnTo>
                <a:lnTo>
                  <a:pt x="96391" y="478383"/>
                </a:lnTo>
                <a:lnTo>
                  <a:pt x="122087" y="407489"/>
                </a:lnTo>
                <a:lnTo>
                  <a:pt x="138119" y="357862"/>
                </a:lnTo>
                <a:lnTo>
                  <a:pt x="147189" y="327706"/>
                </a:lnTo>
                <a:lnTo>
                  <a:pt x="94348" y="108584"/>
                </a:lnTo>
                <a:lnTo>
                  <a:pt x="128396" y="0"/>
                </a:lnTo>
                <a:close/>
              </a:path>
            </a:pathLst>
          </a:custGeom>
          <a:solidFill>
            <a:srgbClr val="44ADE2"/>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D4F58BB2-9EC4-754F-AA87-BF9BB6F37D99}"/>
              </a:ext>
            </a:extLst>
          </p:cNvPr>
          <p:cNvSpPr/>
          <p:nvPr/>
        </p:nvSpPr>
        <p:spPr>
          <a:xfrm>
            <a:off x="1741478" y="4209513"/>
            <a:ext cx="52135" cy="305750"/>
          </a:xfrm>
          <a:custGeom>
            <a:avLst/>
            <a:gdLst/>
            <a:ahLst/>
            <a:cxnLst/>
            <a:rect l="l" t="t" r="r" b="b"/>
            <a:pathLst>
              <a:path w="60960" h="357504">
                <a:moveTo>
                  <a:pt x="26733" y="0"/>
                </a:moveTo>
                <a:lnTo>
                  <a:pt x="60616" y="108584"/>
                </a:lnTo>
                <a:lnTo>
                  <a:pt x="0" y="356917"/>
                </a:lnTo>
              </a:path>
            </a:pathLst>
          </a:custGeom>
          <a:ln w="25552">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F1F6ED25-1EED-FF4F-A39D-935F035349F7}"/>
              </a:ext>
            </a:extLst>
          </p:cNvPr>
          <p:cNvSpPr/>
          <p:nvPr/>
        </p:nvSpPr>
        <p:spPr>
          <a:xfrm>
            <a:off x="1764342" y="4209512"/>
            <a:ext cx="103184" cy="280769"/>
          </a:xfrm>
          <a:custGeom>
            <a:avLst/>
            <a:gdLst/>
            <a:ahLst/>
            <a:cxnLst/>
            <a:rect l="l" t="t" r="r" b="b"/>
            <a:pathLst>
              <a:path w="120650" h="328295">
                <a:moveTo>
                  <a:pt x="120455" y="327706"/>
                </a:moveTo>
                <a:lnTo>
                  <a:pt x="67614" y="108584"/>
                </a:lnTo>
                <a:lnTo>
                  <a:pt x="101663" y="0"/>
                </a:lnTo>
                <a:lnTo>
                  <a:pt x="0" y="0"/>
                </a:lnTo>
              </a:path>
            </a:pathLst>
          </a:custGeom>
          <a:ln w="25552">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1BDCC222-5CE6-2347-91C9-2D7B73A897E0}"/>
              </a:ext>
            </a:extLst>
          </p:cNvPr>
          <p:cNvSpPr/>
          <p:nvPr/>
        </p:nvSpPr>
        <p:spPr>
          <a:xfrm>
            <a:off x="1584769" y="4202209"/>
            <a:ext cx="201480" cy="503429"/>
          </a:xfrm>
          <a:custGeom>
            <a:avLst/>
            <a:gdLst/>
            <a:ahLst/>
            <a:cxnLst/>
            <a:rect l="l" t="t" r="r" b="b"/>
            <a:pathLst>
              <a:path w="235585" h="588645">
                <a:moveTo>
                  <a:pt x="36194" y="0"/>
                </a:moveTo>
                <a:lnTo>
                  <a:pt x="0" y="172478"/>
                </a:lnTo>
                <a:lnTo>
                  <a:pt x="129552" y="219341"/>
                </a:lnTo>
                <a:lnTo>
                  <a:pt x="13309" y="293865"/>
                </a:lnTo>
                <a:lnTo>
                  <a:pt x="114414" y="429631"/>
                </a:lnTo>
                <a:lnTo>
                  <a:pt x="171213" y="505553"/>
                </a:lnTo>
                <a:lnTo>
                  <a:pt x="204492" y="549231"/>
                </a:lnTo>
                <a:lnTo>
                  <a:pt x="235038" y="588264"/>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AFB890B4-0CF3-2944-A284-E4DD169F8BB0}"/>
              </a:ext>
            </a:extLst>
          </p:cNvPr>
          <p:cNvSpPr/>
          <p:nvPr/>
        </p:nvSpPr>
        <p:spPr>
          <a:xfrm>
            <a:off x="1779482" y="4202209"/>
            <a:ext cx="247098" cy="544703"/>
          </a:xfrm>
          <a:custGeom>
            <a:avLst/>
            <a:gdLst/>
            <a:ahLst/>
            <a:cxnLst/>
            <a:rect l="l" t="t" r="r" b="b"/>
            <a:pathLst>
              <a:path w="288925" h="636904">
                <a:moveTo>
                  <a:pt x="252450" y="0"/>
                </a:moveTo>
                <a:lnTo>
                  <a:pt x="288607" y="172478"/>
                </a:lnTo>
                <a:lnTo>
                  <a:pt x="159092" y="219341"/>
                </a:lnTo>
                <a:lnTo>
                  <a:pt x="275336" y="293865"/>
                </a:lnTo>
                <a:lnTo>
                  <a:pt x="180051" y="454948"/>
                </a:lnTo>
                <a:lnTo>
                  <a:pt x="119608" y="544355"/>
                </a:lnTo>
                <a:lnTo>
                  <a:pt x="68195" y="594226"/>
                </a:lnTo>
                <a:lnTo>
                  <a:pt x="0" y="636701"/>
                </a:lnTo>
                <a:lnTo>
                  <a:pt x="31038" y="564311"/>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F0E39B00-518C-C94C-B203-15EBC7850FF5}"/>
              </a:ext>
            </a:extLst>
          </p:cNvPr>
          <p:cNvSpPr/>
          <p:nvPr/>
        </p:nvSpPr>
        <p:spPr>
          <a:xfrm>
            <a:off x="1441778" y="3275772"/>
            <a:ext cx="751614" cy="913450"/>
          </a:xfrm>
          <a:custGeom>
            <a:avLst/>
            <a:gdLst/>
            <a:ahLst/>
            <a:cxnLst/>
            <a:rect l="l" t="t" r="r" b="b"/>
            <a:pathLst>
              <a:path w="878839" h="1068070">
                <a:moveTo>
                  <a:pt x="439343" y="0"/>
                </a:moveTo>
                <a:lnTo>
                  <a:pt x="397033" y="2444"/>
                </a:lnTo>
                <a:lnTo>
                  <a:pt x="355860" y="9629"/>
                </a:lnTo>
                <a:lnTo>
                  <a:pt x="316009" y="21331"/>
                </a:lnTo>
                <a:lnTo>
                  <a:pt x="277664" y="37325"/>
                </a:lnTo>
                <a:lnTo>
                  <a:pt x="241009" y="57387"/>
                </a:lnTo>
                <a:lnTo>
                  <a:pt x="206228" y="81295"/>
                </a:lnTo>
                <a:lnTo>
                  <a:pt x="173506" y="108824"/>
                </a:lnTo>
                <a:lnTo>
                  <a:pt x="143025" y="139750"/>
                </a:lnTo>
                <a:lnTo>
                  <a:pt x="114972" y="173850"/>
                </a:lnTo>
                <a:lnTo>
                  <a:pt x="89529" y="210899"/>
                </a:lnTo>
                <a:lnTo>
                  <a:pt x="66881" y="250675"/>
                </a:lnTo>
                <a:lnTo>
                  <a:pt x="47212" y="292952"/>
                </a:lnTo>
                <a:lnTo>
                  <a:pt x="30707" y="337507"/>
                </a:lnTo>
                <a:lnTo>
                  <a:pt x="17549" y="384117"/>
                </a:lnTo>
                <a:lnTo>
                  <a:pt x="7922" y="432557"/>
                </a:lnTo>
                <a:lnTo>
                  <a:pt x="2011" y="482605"/>
                </a:lnTo>
                <a:lnTo>
                  <a:pt x="0" y="534035"/>
                </a:lnTo>
                <a:lnTo>
                  <a:pt x="1795" y="601803"/>
                </a:lnTo>
                <a:lnTo>
                  <a:pt x="7078" y="663973"/>
                </a:lnTo>
                <a:lnTo>
                  <a:pt x="15694" y="720754"/>
                </a:lnTo>
                <a:lnTo>
                  <a:pt x="27487" y="772355"/>
                </a:lnTo>
                <a:lnTo>
                  <a:pt x="42302" y="818985"/>
                </a:lnTo>
                <a:lnTo>
                  <a:pt x="59985" y="860854"/>
                </a:lnTo>
                <a:lnTo>
                  <a:pt x="80379" y="898171"/>
                </a:lnTo>
                <a:lnTo>
                  <a:pt x="103331" y="931146"/>
                </a:lnTo>
                <a:lnTo>
                  <a:pt x="128684" y="959986"/>
                </a:lnTo>
                <a:lnTo>
                  <a:pt x="185975" y="1006104"/>
                </a:lnTo>
                <a:lnTo>
                  <a:pt x="251011" y="1038198"/>
                </a:lnTo>
                <a:lnTo>
                  <a:pt x="322552" y="1057944"/>
                </a:lnTo>
                <a:lnTo>
                  <a:pt x="360373" y="1063709"/>
                </a:lnTo>
                <a:lnTo>
                  <a:pt x="399355" y="1067014"/>
                </a:lnTo>
                <a:lnTo>
                  <a:pt x="439343" y="1068070"/>
                </a:lnTo>
                <a:lnTo>
                  <a:pt x="481656" y="1066525"/>
                </a:lnTo>
                <a:lnTo>
                  <a:pt x="522831" y="1061816"/>
                </a:lnTo>
                <a:lnTo>
                  <a:pt x="562684" y="1053828"/>
                </a:lnTo>
                <a:lnTo>
                  <a:pt x="601031" y="1042448"/>
                </a:lnTo>
                <a:lnTo>
                  <a:pt x="637688" y="1027562"/>
                </a:lnTo>
                <a:lnTo>
                  <a:pt x="672471" y="1009057"/>
                </a:lnTo>
                <a:lnTo>
                  <a:pt x="705196" y="986817"/>
                </a:lnTo>
                <a:lnTo>
                  <a:pt x="735678" y="960730"/>
                </a:lnTo>
                <a:lnTo>
                  <a:pt x="763733" y="930682"/>
                </a:lnTo>
                <a:lnTo>
                  <a:pt x="789177" y="896558"/>
                </a:lnTo>
                <a:lnTo>
                  <a:pt x="811827" y="858246"/>
                </a:lnTo>
                <a:lnTo>
                  <a:pt x="831497" y="815631"/>
                </a:lnTo>
                <a:lnTo>
                  <a:pt x="848003" y="768600"/>
                </a:lnTo>
                <a:lnTo>
                  <a:pt x="861162" y="717039"/>
                </a:lnTo>
                <a:lnTo>
                  <a:pt x="870790" y="660833"/>
                </a:lnTo>
                <a:lnTo>
                  <a:pt x="876701" y="599870"/>
                </a:lnTo>
                <a:lnTo>
                  <a:pt x="878713" y="534035"/>
                </a:lnTo>
                <a:lnTo>
                  <a:pt x="876701" y="482605"/>
                </a:lnTo>
                <a:lnTo>
                  <a:pt x="870790" y="432557"/>
                </a:lnTo>
                <a:lnTo>
                  <a:pt x="861162" y="384117"/>
                </a:lnTo>
                <a:lnTo>
                  <a:pt x="848003" y="337507"/>
                </a:lnTo>
                <a:lnTo>
                  <a:pt x="831497" y="292952"/>
                </a:lnTo>
                <a:lnTo>
                  <a:pt x="811827" y="250675"/>
                </a:lnTo>
                <a:lnTo>
                  <a:pt x="789177" y="210899"/>
                </a:lnTo>
                <a:lnTo>
                  <a:pt x="763733" y="173850"/>
                </a:lnTo>
                <a:lnTo>
                  <a:pt x="735678" y="139750"/>
                </a:lnTo>
                <a:lnTo>
                  <a:pt x="705196" y="108824"/>
                </a:lnTo>
                <a:lnTo>
                  <a:pt x="672471" y="81295"/>
                </a:lnTo>
                <a:lnTo>
                  <a:pt x="637688" y="57387"/>
                </a:lnTo>
                <a:lnTo>
                  <a:pt x="601031" y="37325"/>
                </a:lnTo>
                <a:lnTo>
                  <a:pt x="562684" y="21331"/>
                </a:lnTo>
                <a:lnTo>
                  <a:pt x="522831" y="9629"/>
                </a:lnTo>
                <a:lnTo>
                  <a:pt x="481656" y="2444"/>
                </a:lnTo>
                <a:lnTo>
                  <a:pt x="439343"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FCD92E89-7874-2143-9C58-87C38B7DF912}"/>
              </a:ext>
            </a:extLst>
          </p:cNvPr>
          <p:cNvSpPr/>
          <p:nvPr/>
        </p:nvSpPr>
        <p:spPr>
          <a:xfrm>
            <a:off x="1336197" y="3777007"/>
            <a:ext cx="194419" cy="217772"/>
          </a:xfrm>
          <a:custGeom>
            <a:avLst/>
            <a:gdLst/>
            <a:ahLst/>
            <a:cxnLst/>
            <a:rect l="l" t="t" r="r" b="b"/>
            <a:pathLst>
              <a:path w="227330" h="254635">
                <a:moveTo>
                  <a:pt x="80094" y="0"/>
                </a:moveTo>
                <a:lnTo>
                  <a:pt x="46172" y="10427"/>
                </a:lnTo>
                <a:lnTo>
                  <a:pt x="20446" y="33284"/>
                </a:lnTo>
                <a:lnTo>
                  <a:pt x="4521" y="66688"/>
                </a:lnTo>
                <a:lnTo>
                  <a:pt x="0" y="108755"/>
                </a:lnTo>
                <a:lnTo>
                  <a:pt x="6889" y="146538"/>
                </a:lnTo>
                <a:lnTo>
                  <a:pt x="50257" y="209642"/>
                </a:lnTo>
                <a:lnTo>
                  <a:pt x="84720" y="232475"/>
                </a:lnTo>
                <a:lnTo>
                  <a:pt x="126358" y="247835"/>
                </a:lnTo>
                <a:lnTo>
                  <a:pt x="174163" y="254478"/>
                </a:lnTo>
                <a:lnTo>
                  <a:pt x="227126" y="251160"/>
                </a:lnTo>
                <a:lnTo>
                  <a:pt x="166115" y="23970"/>
                </a:lnTo>
                <a:lnTo>
                  <a:pt x="120610" y="3886"/>
                </a:lnTo>
                <a:lnTo>
                  <a:pt x="80094"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1A63C4BF-A4A5-2548-A1F6-7AD680438FDE}"/>
              </a:ext>
            </a:extLst>
          </p:cNvPr>
          <p:cNvSpPr/>
          <p:nvPr/>
        </p:nvSpPr>
        <p:spPr>
          <a:xfrm>
            <a:off x="2105004" y="3777007"/>
            <a:ext cx="194419" cy="217772"/>
          </a:xfrm>
          <a:custGeom>
            <a:avLst/>
            <a:gdLst/>
            <a:ahLst/>
            <a:cxnLst/>
            <a:rect l="l" t="t" r="r" b="b"/>
            <a:pathLst>
              <a:path w="227330" h="254635">
                <a:moveTo>
                  <a:pt x="147045" y="0"/>
                </a:moveTo>
                <a:lnTo>
                  <a:pt x="106531" y="3886"/>
                </a:lnTo>
                <a:lnTo>
                  <a:pt x="61023" y="23970"/>
                </a:lnTo>
                <a:lnTo>
                  <a:pt x="0" y="251160"/>
                </a:lnTo>
                <a:lnTo>
                  <a:pt x="52955" y="254478"/>
                </a:lnTo>
                <a:lnTo>
                  <a:pt x="100758" y="247835"/>
                </a:lnTo>
                <a:lnTo>
                  <a:pt x="142398" y="232475"/>
                </a:lnTo>
                <a:lnTo>
                  <a:pt x="176868" y="209642"/>
                </a:lnTo>
                <a:lnTo>
                  <a:pt x="203158" y="180582"/>
                </a:lnTo>
                <a:lnTo>
                  <a:pt x="227164" y="108755"/>
                </a:lnTo>
                <a:lnTo>
                  <a:pt x="222624" y="66688"/>
                </a:lnTo>
                <a:lnTo>
                  <a:pt x="206691" y="33284"/>
                </a:lnTo>
                <a:lnTo>
                  <a:pt x="180965" y="10427"/>
                </a:lnTo>
                <a:lnTo>
                  <a:pt x="147045"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89779646-DFF3-0243-B3D0-BDB39A8E9FDA}"/>
              </a:ext>
            </a:extLst>
          </p:cNvPr>
          <p:cNvSpPr/>
          <p:nvPr/>
        </p:nvSpPr>
        <p:spPr>
          <a:xfrm>
            <a:off x="1498634" y="3873381"/>
            <a:ext cx="139102" cy="8826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C7E406CA-12F0-564A-96BE-59798207D471}"/>
              </a:ext>
            </a:extLst>
          </p:cNvPr>
          <p:cNvSpPr/>
          <p:nvPr/>
        </p:nvSpPr>
        <p:spPr>
          <a:xfrm>
            <a:off x="1988753" y="3873381"/>
            <a:ext cx="139102" cy="88260"/>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0DB83947-3002-944D-A7C6-55F73E017368}"/>
              </a:ext>
            </a:extLst>
          </p:cNvPr>
          <p:cNvSpPr/>
          <p:nvPr/>
        </p:nvSpPr>
        <p:spPr>
          <a:xfrm>
            <a:off x="1391720" y="3204099"/>
            <a:ext cx="869461" cy="574029"/>
          </a:xfrm>
          <a:custGeom>
            <a:avLst/>
            <a:gdLst/>
            <a:ahLst/>
            <a:cxnLst/>
            <a:rect l="l" t="t" r="r" b="b"/>
            <a:pathLst>
              <a:path w="1016635" h="671195">
                <a:moveTo>
                  <a:pt x="503902" y="0"/>
                </a:move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lnTo>
                  <a:pt x="61017" y="670843"/>
                </a:lnTo>
                <a:lnTo>
                  <a:pt x="106483" y="423879"/>
                </a:lnTo>
                <a:lnTo>
                  <a:pt x="299173" y="391157"/>
                </a:lnTo>
                <a:lnTo>
                  <a:pt x="413088" y="361749"/>
                </a:lnTo>
                <a:lnTo>
                  <a:pt x="492943" y="319003"/>
                </a:lnTo>
                <a:lnTo>
                  <a:pt x="583457" y="246269"/>
                </a:lnTo>
                <a:lnTo>
                  <a:pt x="977074" y="246269"/>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close/>
              </a:path>
              <a:path w="1016635" h="671195">
                <a:moveTo>
                  <a:pt x="977074" y="246269"/>
                </a:move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77074" y="246269"/>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F1FA5392-5C50-C84F-9463-733F7B5715AB}"/>
              </a:ext>
            </a:extLst>
          </p:cNvPr>
          <p:cNvSpPr/>
          <p:nvPr/>
        </p:nvSpPr>
        <p:spPr>
          <a:xfrm>
            <a:off x="1469570" y="3204038"/>
            <a:ext cx="723373" cy="247098"/>
          </a:xfrm>
          <a:custGeom>
            <a:avLst/>
            <a:gdLst/>
            <a:ahLst/>
            <a:cxnLst/>
            <a:rect l="l" t="t" r="r" b="b"/>
            <a:pathLst>
              <a:path w="845819" h="288925">
                <a:moveTo>
                  <a:pt x="85990" y="100256"/>
                </a:moveTo>
                <a:lnTo>
                  <a:pt x="52175" y="128363"/>
                </a:lnTo>
                <a:lnTo>
                  <a:pt x="18831" y="163275"/>
                </a:lnTo>
                <a:lnTo>
                  <a:pt x="0" y="188422"/>
                </a:lnTo>
                <a:lnTo>
                  <a:pt x="170813" y="251926"/>
                </a:lnTo>
                <a:lnTo>
                  <a:pt x="374662" y="288509"/>
                </a:lnTo>
                <a:lnTo>
                  <a:pt x="452290" y="278608"/>
                </a:lnTo>
                <a:lnTo>
                  <a:pt x="492440" y="246341"/>
                </a:lnTo>
                <a:lnTo>
                  <a:pt x="651957" y="246341"/>
                </a:lnTo>
                <a:lnTo>
                  <a:pt x="845333" y="195166"/>
                </a:lnTo>
                <a:lnTo>
                  <a:pt x="683073" y="174885"/>
                </a:lnTo>
                <a:lnTo>
                  <a:pt x="411381" y="174885"/>
                </a:lnTo>
                <a:lnTo>
                  <a:pt x="237745" y="147929"/>
                </a:lnTo>
                <a:lnTo>
                  <a:pt x="85990" y="100256"/>
                </a:lnTo>
                <a:close/>
              </a:path>
              <a:path w="845819" h="288925">
                <a:moveTo>
                  <a:pt x="651957" y="246341"/>
                </a:moveTo>
                <a:lnTo>
                  <a:pt x="492440" y="246341"/>
                </a:lnTo>
                <a:lnTo>
                  <a:pt x="517327" y="270313"/>
                </a:lnTo>
                <a:lnTo>
                  <a:pt x="602353" y="259469"/>
                </a:lnTo>
                <a:lnTo>
                  <a:pt x="651957" y="246341"/>
                </a:lnTo>
                <a:close/>
              </a:path>
              <a:path w="845819" h="288925">
                <a:moveTo>
                  <a:pt x="545255" y="157659"/>
                </a:moveTo>
                <a:lnTo>
                  <a:pt x="411381" y="174885"/>
                </a:lnTo>
                <a:lnTo>
                  <a:pt x="683073" y="174885"/>
                </a:lnTo>
                <a:lnTo>
                  <a:pt x="545255" y="157659"/>
                </a:lnTo>
                <a:close/>
              </a:path>
              <a:path w="845819" h="288925">
                <a:moveTo>
                  <a:pt x="403768" y="0"/>
                </a:moveTo>
                <a:lnTo>
                  <a:pt x="355917" y="1935"/>
                </a:lnTo>
                <a:lnTo>
                  <a:pt x="308249" y="7781"/>
                </a:lnTo>
                <a:lnTo>
                  <a:pt x="261231" y="17598"/>
                </a:lnTo>
                <a:lnTo>
                  <a:pt x="215327" y="31446"/>
                </a:lnTo>
                <a:lnTo>
                  <a:pt x="171004" y="49387"/>
                </a:lnTo>
                <a:lnTo>
                  <a:pt x="128727" y="71479"/>
                </a:lnTo>
                <a:lnTo>
                  <a:pt x="88963" y="97785"/>
                </a:lnTo>
                <a:lnTo>
                  <a:pt x="85990" y="100256"/>
                </a:lnTo>
                <a:lnTo>
                  <a:pt x="545255" y="157659"/>
                </a:lnTo>
                <a:lnTo>
                  <a:pt x="592080" y="151634"/>
                </a:lnTo>
                <a:lnTo>
                  <a:pt x="734533" y="113262"/>
                </a:lnTo>
                <a:lnTo>
                  <a:pt x="694789" y="83883"/>
                </a:lnTo>
                <a:lnTo>
                  <a:pt x="653185" y="58606"/>
                </a:lnTo>
                <a:lnTo>
                  <a:pt x="607946" y="37734"/>
                </a:lnTo>
                <a:lnTo>
                  <a:pt x="559727" y="21353"/>
                </a:lnTo>
                <a:lnTo>
                  <a:pt x="509187" y="9547"/>
                </a:lnTo>
                <a:lnTo>
                  <a:pt x="456982" y="2400"/>
                </a:lnTo>
                <a:lnTo>
                  <a:pt x="403768" y="0"/>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28E535BC-533C-5346-9C30-CB547FB84273}"/>
              </a:ext>
            </a:extLst>
          </p:cNvPr>
          <p:cNvSpPr/>
          <p:nvPr/>
        </p:nvSpPr>
        <p:spPr>
          <a:xfrm>
            <a:off x="1391720" y="3204099"/>
            <a:ext cx="869461" cy="574029"/>
          </a:xfrm>
          <a:custGeom>
            <a:avLst/>
            <a:gdLst/>
            <a:ahLst/>
            <a:cxnLst/>
            <a:rect l="l" t="t" r="r" b="b"/>
            <a:pathLst>
              <a:path w="1016635" h="671195">
                <a:moveTo>
                  <a:pt x="27692" y="671135"/>
                </a:moveTo>
                <a:lnTo>
                  <a:pt x="61017" y="670843"/>
                </a:lnTo>
                <a:lnTo>
                  <a:pt x="106483" y="423879"/>
                </a:lnTo>
                <a:lnTo>
                  <a:pt x="299173" y="391157"/>
                </a:lnTo>
                <a:lnTo>
                  <a:pt x="413088" y="361749"/>
                </a:lnTo>
                <a:lnTo>
                  <a:pt x="492943" y="319003"/>
                </a:ln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close/>
              </a:path>
            </a:pathLst>
          </a:custGeom>
          <a:ln w="25425">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7862D8E0-2E67-4E4B-891C-40E843D4B195}"/>
              </a:ext>
            </a:extLst>
          </p:cNvPr>
          <p:cNvSpPr/>
          <p:nvPr/>
        </p:nvSpPr>
        <p:spPr>
          <a:xfrm>
            <a:off x="1509782" y="3268046"/>
            <a:ext cx="188989" cy="181387"/>
          </a:xfrm>
          <a:custGeom>
            <a:avLst/>
            <a:gdLst/>
            <a:ahLst/>
            <a:cxnLst/>
            <a:rect l="l" t="t" r="r" b="b"/>
            <a:pathLst>
              <a:path w="220980" h="212089">
                <a:moveTo>
                  <a:pt x="220421" y="0"/>
                </a:moveTo>
                <a:lnTo>
                  <a:pt x="127994" y="43037"/>
                </a:lnTo>
                <a:lnTo>
                  <a:pt x="74225" y="79455"/>
                </a:lnTo>
                <a:lnTo>
                  <a:pt x="38448" y="129121"/>
                </a:lnTo>
                <a:lnTo>
                  <a:pt x="0" y="211899"/>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2DD8B764-D147-3A45-AB3C-941D43801A05}"/>
              </a:ext>
            </a:extLst>
          </p:cNvPr>
          <p:cNvSpPr/>
          <p:nvPr/>
        </p:nvSpPr>
        <p:spPr>
          <a:xfrm>
            <a:off x="1640483" y="3278880"/>
            <a:ext cx="157491" cy="177585"/>
          </a:xfrm>
          <a:custGeom>
            <a:avLst/>
            <a:gdLst/>
            <a:ahLst/>
            <a:cxnLst/>
            <a:rect l="l" t="t" r="r" b="b"/>
            <a:pathLst>
              <a:path w="184150" h="207645">
                <a:moveTo>
                  <a:pt x="183997" y="0"/>
                </a:moveTo>
                <a:lnTo>
                  <a:pt x="122422" y="39104"/>
                </a:lnTo>
                <a:lnTo>
                  <a:pt x="82730" y="73710"/>
                </a:lnTo>
                <a:lnTo>
                  <a:pt x="47673" y="123233"/>
                </a:lnTo>
                <a:lnTo>
                  <a:pt x="0" y="207086"/>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FA6EBF43-ABAC-734B-9D5E-FBF82FF3E4AE}"/>
              </a:ext>
            </a:extLst>
          </p:cNvPr>
          <p:cNvSpPr/>
          <p:nvPr/>
        </p:nvSpPr>
        <p:spPr>
          <a:xfrm>
            <a:off x="1961754" y="3289808"/>
            <a:ext cx="154233" cy="223203"/>
          </a:xfrm>
          <a:custGeom>
            <a:avLst/>
            <a:gdLst/>
            <a:ahLst/>
            <a:cxnLst/>
            <a:rect l="l" t="t" r="r" b="b"/>
            <a:pathLst>
              <a:path w="180339" h="260985">
                <a:moveTo>
                  <a:pt x="0" y="0"/>
                </a:moveTo>
                <a:lnTo>
                  <a:pt x="91756" y="76722"/>
                </a:lnTo>
                <a:lnTo>
                  <a:pt x="141122" y="129432"/>
                </a:lnTo>
                <a:lnTo>
                  <a:pt x="164999" y="182551"/>
                </a:lnTo>
                <a:lnTo>
                  <a:pt x="180289" y="260502"/>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E6492E70-9586-914E-BF4E-FD3F51EDC497}"/>
              </a:ext>
            </a:extLst>
          </p:cNvPr>
          <p:cNvSpPr/>
          <p:nvPr/>
        </p:nvSpPr>
        <p:spPr>
          <a:xfrm>
            <a:off x="1596155" y="3744972"/>
            <a:ext cx="105671" cy="128415"/>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C95DFE4E-B5FD-804A-A6C9-07BB8CD5F10C}"/>
              </a:ext>
            </a:extLst>
          </p:cNvPr>
          <p:cNvSpPr/>
          <p:nvPr/>
        </p:nvSpPr>
        <p:spPr>
          <a:xfrm>
            <a:off x="1929810" y="3744972"/>
            <a:ext cx="105660" cy="128415"/>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5FFA57AA-083A-F942-976F-1BF4A7EDD304}"/>
              </a:ext>
            </a:extLst>
          </p:cNvPr>
          <p:cNvSpPr/>
          <p:nvPr/>
        </p:nvSpPr>
        <p:spPr>
          <a:xfrm>
            <a:off x="1615724" y="3652451"/>
            <a:ext cx="95038" cy="23895"/>
          </a:xfrm>
          <a:custGeom>
            <a:avLst/>
            <a:gdLst/>
            <a:ahLst/>
            <a:cxnLst/>
            <a:rect l="l" t="t" r="r" b="b"/>
            <a:pathLst>
              <a:path w="111125" h="27939">
                <a:moveTo>
                  <a:pt x="0" y="0"/>
                </a:moveTo>
                <a:lnTo>
                  <a:pt x="110718" y="27571"/>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110D4818-8EDC-804D-BB4F-33C88CC72DAE}"/>
              </a:ext>
            </a:extLst>
          </p:cNvPr>
          <p:cNvSpPr/>
          <p:nvPr/>
        </p:nvSpPr>
        <p:spPr>
          <a:xfrm>
            <a:off x="1916272" y="3652451"/>
            <a:ext cx="100469" cy="23895"/>
          </a:xfrm>
          <a:custGeom>
            <a:avLst/>
            <a:gdLst/>
            <a:ahLst/>
            <a:cxnLst/>
            <a:rect l="l" t="t" r="r" b="b"/>
            <a:pathLst>
              <a:path w="117475" h="27939">
                <a:moveTo>
                  <a:pt x="117322" y="0"/>
                </a:moveTo>
                <a:lnTo>
                  <a:pt x="0" y="27571"/>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AA435982-0040-DC45-BAB9-037B44011A48}"/>
              </a:ext>
            </a:extLst>
          </p:cNvPr>
          <p:cNvSpPr/>
          <p:nvPr/>
        </p:nvSpPr>
        <p:spPr>
          <a:xfrm>
            <a:off x="1795768" y="3874376"/>
            <a:ext cx="16292" cy="68970"/>
          </a:xfrm>
          <a:custGeom>
            <a:avLst/>
            <a:gdLst/>
            <a:ahLst/>
            <a:cxnLst/>
            <a:rect l="l" t="t" r="r" b="b"/>
            <a:pathLst>
              <a:path w="19050" h="80645">
                <a:moveTo>
                  <a:pt x="9296" y="0"/>
                </a:moveTo>
                <a:lnTo>
                  <a:pt x="0" y="61544"/>
                </a:lnTo>
                <a:lnTo>
                  <a:pt x="18503" y="80454"/>
                </a:lnTo>
              </a:path>
            </a:pathLst>
          </a:custGeom>
          <a:ln w="25425">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97EA614C-31ED-214E-81D9-5DDCBD028B03}"/>
              </a:ext>
            </a:extLst>
          </p:cNvPr>
          <p:cNvSpPr/>
          <p:nvPr/>
        </p:nvSpPr>
        <p:spPr>
          <a:xfrm>
            <a:off x="1726752" y="4035575"/>
            <a:ext cx="189533" cy="20637"/>
          </a:xfrm>
          <a:custGeom>
            <a:avLst/>
            <a:gdLst/>
            <a:ahLst/>
            <a:cxnLst/>
            <a:rect l="l" t="t" r="r" b="b"/>
            <a:pathLst>
              <a:path w="221614" h="24129">
                <a:moveTo>
                  <a:pt x="0" y="0"/>
                </a:moveTo>
                <a:lnTo>
                  <a:pt x="34997" y="15806"/>
                </a:lnTo>
                <a:lnTo>
                  <a:pt x="81575" y="23710"/>
                </a:lnTo>
                <a:lnTo>
                  <a:pt x="132813" y="23710"/>
                </a:lnTo>
                <a:lnTo>
                  <a:pt x="181788" y="15806"/>
                </a:lnTo>
                <a:lnTo>
                  <a:pt x="221576" y="0"/>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5309F45F-4BA2-024E-94A1-C6F85C94661A}"/>
              </a:ext>
            </a:extLst>
          </p:cNvPr>
          <p:cNvSpPr txBox="1"/>
          <p:nvPr/>
        </p:nvSpPr>
        <p:spPr>
          <a:xfrm>
            <a:off x="2122701" y="5376001"/>
            <a:ext cx="1875467" cy="1002407"/>
          </a:xfrm>
          <a:prstGeom prst="rect">
            <a:avLst/>
          </a:prstGeom>
        </p:spPr>
        <p:txBody>
          <a:bodyPr vert="horz" wrap="square" lIns="0" tIns="44531" rIns="0" bIns="0" rtlCol="0">
            <a:spAutoFit/>
          </a:bodyPr>
          <a:lstStyle/>
          <a:p>
            <a:pPr marL="243830" indent="-232969" defTabSz="781995">
              <a:spcBef>
                <a:spcPts val="350"/>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正社員</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defTabSz="781995">
              <a:spcBef>
                <a:spcPts val="265"/>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派遣社員</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defTabSz="781995">
              <a:spcBef>
                <a:spcPts val="269"/>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有期</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雇用労働者</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defTabSz="781995">
              <a:spcBef>
                <a:spcPts val="265"/>
              </a:spcBef>
              <a:buFontTx/>
              <a:buChar char="○"/>
              <a:tabLst>
                <a:tab pos="244373" algn="l"/>
              </a:tabLst>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パートタイム労働者</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8" name="object 38">
            <a:extLst>
              <a:ext uri="{FF2B5EF4-FFF2-40B4-BE49-F238E27FC236}">
                <a16:creationId xmlns:a16="http://schemas.microsoft.com/office/drawing/2014/main" id="{6F49B5F3-138A-F942-B901-C258EA10E5CD}"/>
              </a:ext>
            </a:extLst>
          </p:cNvPr>
          <p:cNvSpPr/>
          <p:nvPr/>
        </p:nvSpPr>
        <p:spPr>
          <a:xfrm>
            <a:off x="630329" y="5578991"/>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8CD1227D-8307-C146-A3EB-EF16D5FA0018}"/>
              </a:ext>
            </a:extLst>
          </p:cNvPr>
          <p:cNvSpPr txBox="1"/>
          <p:nvPr/>
        </p:nvSpPr>
        <p:spPr>
          <a:xfrm>
            <a:off x="637965" y="5633836"/>
            <a:ext cx="1294144" cy="341066"/>
          </a:xfrm>
          <a:prstGeom prst="rect">
            <a:avLst/>
          </a:prstGeom>
        </p:spPr>
        <p:txBody>
          <a:bodyPr vert="horz" wrap="square" lIns="0" tIns="11948" rIns="0" bIns="0" rtlCol="0">
            <a:spAutoFit/>
          </a:bodyPr>
          <a:lstStyle/>
          <a:p>
            <a:pPr marL="237314" defTabSz="781995">
              <a:spcBef>
                <a:spcPts val="94"/>
              </a:spcBef>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0" name="object 40">
            <a:extLst>
              <a:ext uri="{FF2B5EF4-FFF2-40B4-BE49-F238E27FC236}">
                <a16:creationId xmlns:a16="http://schemas.microsoft.com/office/drawing/2014/main" id="{D3EB6EAA-98C9-1247-85D0-1E37EB8ED154}"/>
              </a:ext>
            </a:extLst>
          </p:cNvPr>
          <p:cNvSpPr/>
          <p:nvPr/>
        </p:nvSpPr>
        <p:spPr>
          <a:xfrm>
            <a:off x="4487222" y="5376001"/>
            <a:ext cx="4027976" cy="1010660"/>
          </a:xfrm>
          <a:custGeom>
            <a:avLst/>
            <a:gdLst/>
            <a:ahLst/>
            <a:cxnLst/>
            <a:rect l="l" t="t" r="r" b="b"/>
            <a:pathLst>
              <a:path w="4709795" h="1181734">
                <a:moveTo>
                  <a:pt x="4402112"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28"/>
                </a:lnTo>
                <a:lnTo>
                  <a:pt x="5339" y="927402"/>
                </a:lnTo>
                <a:lnTo>
                  <a:pt x="23379" y="994982"/>
                </a:lnTo>
                <a:lnTo>
                  <a:pt x="39824" y="1032384"/>
                </a:lnTo>
                <a:lnTo>
                  <a:pt x="62587" y="1069525"/>
                </a:lnTo>
                <a:lnTo>
                  <a:pt x="92695" y="1104403"/>
                </a:lnTo>
                <a:lnTo>
                  <a:pt x="131177" y="1135016"/>
                </a:lnTo>
                <a:lnTo>
                  <a:pt x="179057" y="1159361"/>
                </a:lnTo>
                <a:lnTo>
                  <a:pt x="237364" y="1175436"/>
                </a:lnTo>
                <a:lnTo>
                  <a:pt x="307124" y="1181239"/>
                </a:lnTo>
                <a:lnTo>
                  <a:pt x="4402112" y="1181239"/>
                </a:lnTo>
                <a:lnTo>
                  <a:pt x="4455388" y="1175899"/>
                </a:lnTo>
                <a:lnTo>
                  <a:pt x="4522970" y="1157860"/>
                </a:lnTo>
                <a:lnTo>
                  <a:pt x="4560374" y="1141417"/>
                </a:lnTo>
                <a:lnTo>
                  <a:pt x="4597517" y="1118655"/>
                </a:lnTo>
                <a:lnTo>
                  <a:pt x="4632396" y="1088547"/>
                </a:lnTo>
                <a:lnTo>
                  <a:pt x="4663010" y="1050067"/>
                </a:lnTo>
                <a:lnTo>
                  <a:pt x="4687356" y="1002189"/>
                </a:lnTo>
                <a:lnTo>
                  <a:pt x="4703432" y="943885"/>
                </a:lnTo>
                <a:lnTo>
                  <a:pt x="4709236" y="874128"/>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5FF52EED-34BD-1742-8983-F8DAC366D678}"/>
              </a:ext>
            </a:extLst>
          </p:cNvPr>
          <p:cNvSpPr/>
          <p:nvPr/>
        </p:nvSpPr>
        <p:spPr>
          <a:xfrm>
            <a:off x="4487222" y="5376001"/>
            <a:ext cx="4027976" cy="1010660"/>
          </a:xfrm>
          <a:custGeom>
            <a:avLst/>
            <a:gdLst/>
            <a:ahLst/>
            <a:cxnLst/>
            <a:rect l="l" t="t" r="r" b="b"/>
            <a:pathLst>
              <a:path w="4709795" h="1181734">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28"/>
                </a:lnTo>
                <a:lnTo>
                  <a:pt x="5339" y="927402"/>
                </a:lnTo>
                <a:lnTo>
                  <a:pt x="23379" y="994982"/>
                </a:lnTo>
                <a:lnTo>
                  <a:pt x="39824" y="1032384"/>
                </a:lnTo>
                <a:lnTo>
                  <a:pt x="62587" y="1069525"/>
                </a:lnTo>
                <a:lnTo>
                  <a:pt x="92695" y="1104403"/>
                </a:lnTo>
                <a:lnTo>
                  <a:pt x="131177" y="1135016"/>
                </a:lnTo>
                <a:lnTo>
                  <a:pt x="179057" y="1159361"/>
                </a:lnTo>
                <a:lnTo>
                  <a:pt x="237364" y="1175436"/>
                </a:lnTo>
                <a:lnTo>
                  <a:pt x="307124" y="1181239"/>
                </a:lnTo>
                <a:lnTo>
                  <a:pt x="4402112" y="1181239"/>
                </a:lnTo>
                <a:lnTo>
                  <a:pt x="4455388" y="1175899"/>
                </a:lnTo>
                <a:lnTo>
                  <a:pt x="4522970" y="1157860"/>
                </a:lnTo>
                <a:lnTo>
                  <a:pt x="4560374" y="1141417"/>
                </a:lnTo>
                <a:lnTo>
                  <a:pt x="4597517" y="1118655"/>
                </a:lnTo>
                <a:lnTo>
                  <a:pt x="4632396" y="1088547"/>
                </a:lnTo>
                <a:lnTo>
                  <a:pt x="4663010" y="1050067"/>
                </a:lnTo>
                <a:lnTo>
                  <a:pt x="4687356" y="1002189"/>
                </a:lnTo>
                <a:lnTo>
                  <a:pt x="4703432" y="943885"/>
                </a:lnTo>
                <a:lnTo>
                  <a:pt x="4709236" y="874128"/>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lnTo>
                  <a:pt x="307124" y="0"/>
                </a:lnTo>
                <a:close/>
              </a:path>
            </a:pathLst>
          </a:custGeom>
          <a:ln w="15748">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ACCF282D-EDBD-2344-8F18-84E40CAC30CE}"/>
              </a:ext>
            </a:extLst>
          </p:cNvPr>
          <p:cNvSpPr txBox="1"/>
          <p:nvPr/>
        </p:nvSpPr>
        <p:spPr>
          <a:xfrm>
            <a:off x="4927602" y="5470812"/>
            <a:ext cx="3307891" cy="688839"/>
          </a:xfrm>
          <a:prstGeom prst="rect">
            <a:avLst/>
          </a:prstGeom>
        </p:spPr>
        <p:txBody>
          <a:bodyPr vert="horz" wrap="square" lIns="0" tIns="9775" rIns="0" bIns="0" rtlCol="0">
            <a:spAutoFit/>
          </a:bodyPr>
          <a:lstStyle/>
          <a:p>
            <a:pPr marL="10861" marR="4344" defTabSz="781995">
              <a:lnSpc>
                <a:spcPct val="125600"/>
              </a:lnSpc>
              <a:spcBef>
                <a:spcPts val="7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労働法</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により皆さんの権利が保護されています…!!</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3" name="object 43">
            <a:extLst>
              <a:ext uri="{FF2B5EF4-FFF2-40B4-BE49-F238E27FC236}">
                <a16:creationId xmlns:a16="http://schemas.microsoft.com/office/drawing/2014/main" id="{5E6281EC-B133-6C45-A5A5-7D7E4275DD7E}"/>
              </a:ext>
            </a:extLst>
          </p:cNvPr>
          <p:cNvSpPr/>
          <p:nvPr/>
        </p:nvSpPr>
        <p:spPr>
          <a:xfrm>
            <a:off x="3690306" y="5608610"/>
            <a:ext cx="893899" cy="545246"/>
          </a:xfrm>
          <a:custGeom>
            <a:avLst/>
            <a:gdLst/>
            <a:ahLst/>
            <a:cxnLst/>
            <a:rect l="l" t="t" r="r" b="b"/>
            <a:pathLst>
              <a:path w="1045210" h="637540">
                <a:moveTo>
                  <a:pt x="573544" y="0"/>
                </a:moveTo>
                <a:lnTo>
                  <a:pt x="573544" y="165696"/>
                </a:lnTo>
                <a:lnTo>
                  <a:pt x="0" y="165696"/>
                </a:lnTo>
                <a:lnTo>
                  <a:pt x="0" y="471589"/>
                </a:lnTo>
                <a:lnTo>
                  <a:pt x="573544" y="471589"/>
                </a:lnTo>
                <a:lnTo>
                  <a:pt x="573544" y="637286"/>
                </a:lnTo>
                <a:lnTo>
                  <a:pt x="1045133" y="318643"/>
                </a:lnTo>
                <a:lnTo>
                  <a:pt x="573544"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C24CB07E-D07C-564E-B8CB-F367ECD1B751}"/>
              </a:ext>
            </a:extLst>
          </p:cNvPr>
          <p:cNvSpPr/>
          <p:nvPr/>
        </p:nvSpPr>
        <p:spPr>
          <a:xfrm>
            <a:off x="2988106" y="3032804"/>
            <a:ext cx="1368545" cy="1062252"/>
          </a:xfrm>
          <a:custGeom>
            <a:avLst/>
            <a:gdLst/>
            <a:ahLst/>
            <a:cxnLst/>
            <a:rect l="l" t="t" r="r" b="b"/>
            <a:pathLst>
              <a:path w="1600200" h="1242060">
                <a:moveTo>
                  <a:pt x="721931" y="0"/>
                </a:moveTo>
                <a:lnTo>
                  <a:pt x="0" y="620928"/>
                </a:lnTo>
                <a:lnTo>
                  <a:pt x="721931" y="1241869"/>
                </a:lnTo>
                <a:lnTo>
                  <a:pt x="721931" y="918984"/>
                </a:lnTo>
                <a:lnTo>
                  <a:pt x="1599971" y="918984"/>
                </a:lnTo>
                <a:lnTo>
                  <a:pt x="1599971" y="322872"/>
                </a:lnTo>
                <a:lnTo>
                  <a:pt x="721931" y="322872"/>
                </a:lnTo>
                <a:lnTo>
                  <a:pt x="721931"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FDB39B82-7BF6-8C4F-93DD-7A416AF61755}"/>
              </a:ext>
            </a:extLst>
          </p:cNvPr>
          <p:cNvSpPr txBox="1"/>
          <p:nvPr/>
        </p:nvSpPr>
        <p:spPr>
          <a:xfrm>
            <a:off x="3443156" y="3377605"/>
            <a:ext cx="801345" cy="353790"/>
          </a:xfrm>
          <a:prstGeom prst="rect">
            <a:avLst/>
          </a:prstGeom>
        </p:spPr>
        <p:txBody>
          <a:bodyPr vert="horz" wrap="square" lIns="0" tIns="11405" rIns="0" bIns="0" rtlCol="0">
            <a:spAutoFit/>
          </a:bodyPr>
          <a:lstStyle/>
          <a:p>
            <a:pPr marL="10861" defTabSz="781995">
              <a:spcBef>
                <a:spcPts val="90"/>
              </a:spcBef>
            </a:pPr>
            <a:r>
              <a:rPr kumimoji="1" sz="2224" b="1" dirty="0">
                <a:solidFill>
                  <a:srgbClr val="FFFFFF"/>
                </a:solidFill>
                <a:latin typeface="HGMaruGothicMPRO" panose="020F0600000000000000" pitchFamily="34" charset="-128"/>
                <a:ea typeface="HGMaruGothicMPRO" panose="020F0600000000000000" pitchFamily="34" charset="-128"/>
                <a:cs typeface="ShinMGoPro-Medium"/>
              </a:rPr>
              <a:t>保護</a:t>
            </a:r>
            <a:endParaRPr kumimoji="1" sz="2224"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6" name="object 46">
            <a:extLst>
              <a:ext uri="{FF2B5EF4-FFF2-40B4-BE49-F238E27FC236}">
                <a16:creationId xmlns:a16="http://schemas.microsoft.com/office/drawing/2014/main" id="{93159B17-C174-7A44-A8B7-51494B747BAE}"/>
              </a:ext>
            </a:extLst>
          </p:cNvPr>
          <p:cNvSpPr/>
          <p:nvPr/>
        </p:nvSpPr>
        <p:spPr>
          <a:xfrm>
            <a:off x="6350197" y="3291329"/>
            <a:ext cx="1567853" cy="545246"/>
          </a:xfrm>
          <a:custGeom>
            <a:avLst/>
            <a:gdLst/>
            <a:ahLst/>
            <a:cxnLst/>
            <a:rect l="l" t="t" r="r" b="b"/>
            <a:pathLst>
              <a:path w="1833245" h="637539">
                <a:moveTo>
                  <a:pt x="471589" y="0"/>
                </a:moveTo>
                <a:lnTo>
                  <a:pt x="0" y="318642"/>
                </a:lnTo>
                <a:lnTo>
                  <a:pt x="471589" y="637285"/>
                </a:lnTo>
                <a:lnTo>
                  <a:pt x="471589" y="471589"/>
                </a:lnTo>
                <a:lnTo>
                  <a:pt x="1832635" y="471589"/>
                </a:lnTo>
                <a:lnTo>
                  <a:pt x="1832635" y="165696"/>
                </a:lnTo>
                <a:lnTo>
                  <a:pt x="471589" y="165696"/>
                </a:lnTo>
                <a:lnTo>
                  <a:pt x="471589"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C80837E2-C7DC-ED46-9A04-BB67C30A3934}"/>
              </a:ext>
            </a:extLst>
          </p:cNvPr>
          <p:cNvSpPr/>
          <p:nvPr/>
        </p:nvSpPr>
        <p:spPr>
          <a:xfrm>
            <a:off x="7804857" y="2741098"/>
            <a:ext cx="269908" cy="954180"/>
          </a:xfrm>
          <a:custGeom>
            <a:avLst/>
            <a:gdLst/>
            <a:ahLst/>
            <a:cxnLst/>
            <a:rect l="l" t="t" r="r" b="b"/>
            <a:pathLst>
              <a:path w="315595" h="1115695">
                <a:moveTo>
                  <a:pt x="175298" y="0"/>
                </a:moveTo>
                <a:lnTo>
                  <a:pt x="139700" y="0"/>
                </a:lnTo>
                <a:lnTo>
                  <a:pt x="58935" y="2182"/>
                </a:lnTo>
                <a:lnTo>
                  <a:pt x="17462" y="17462"/>
                </a:lnTo>
                <a:lnTo>
                  <a:pt x="2182" y="58935"/>
                </a:lnTo>
                <a:lnTo>
                  <a:pt x="0" y="139699"/>
                </a:lnTo>
                <a:lnTo>
                  <a:pt x="0" y="975410"/>
                </a:lnTo>
                <a:lnTo>
                  <a:pt x="2182" y="1056174"/>
                </a:lnTo>
                <a:lnTo>
                  <a:pt x="17462" y="1097648"/>
                </a:lnTo>
                <a:lnTo>
                  <a:pt x="58935" y="1112927"/>
                </a:lnTo>
                <a:lnTo>
                  <a:pt x="139700" y="1115110"/>
                </a:lnTo>
                <a:lnTo>
                  <a:pt x="175298" y="1115110"/>
                </a:lnTo>
                <a:lnTo>
                  <a:pt x="256062" y="1112927"/>
                </a:lnTo>
                <a:lnTo>
                  <a:pt x="297535" y="1097648"/>
                </a:lnTo>
                <a:lnTo>
                  <a:pt x="312815" y="1056174"/>
                </a:lnTo>
                <a:lnTo>
                  <a:pt x="314998" y="975410"/>
                </a:lnTo>
                <a:lnTo>
                  <a:pt x="314998" y="139699"/>
                </a:lnTo>
                <a:lnTo>
                  <a:pt x="312815" y="58935"/>
                </a:lnTo>
                <a:lnTo>
                  <a:pt x="297535" y="17462"/>
                </a:lnTo>
                <a:lnTo>
                  <a:pt x="256062" y="2182"/>
                </a:lnTo>
                <a:lnTo>
                  <a:pt x="175298"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F76937B1-A151-624B-BBCE-5FF08A560F87}"/>
              </a:ext>
            </a:extLst>
          </p:cNvPr>
          <p:cNvSpPr/>
          <p:nvPr/>
        </p:nvSpPr>
        <p:spPr>
          <a:xfrm>
            <a:off x="3679023" y="1496211"/>
            <a:ext cx="4836069" cy="1441316"/>
          </a:xfrm>
          <a:custGeom>
            <a:avLst/>
            <a:gdLst/>
            <a:ahLst/>
            <a:cxnLst/>
            <a:rect l="l" t="t" r="r" b="b"/>
            <a:pathLst>
              <a:path w="5654675" h="1685289">
                <a:moveTo>
                  <a:pt x="5347119"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807CA0A6-1483-A445-937B-C5112677BB61}"/>
              </a:ext>
            </a:extLst>
          </p:cNvPr>
          <p:cNvSpPr/>
          <p:nvPr/>
        </p:nvSpPr>
        <p:spPr>
          <a:xfrm>
            <a:off x="3679023" y="1496211"/>
            <a:ext cx="4836069" cy="1441316"/>
          </a:xfrm>
          <a:custGeom>
            <a:avLst/>
            <a:gdLst/>
            <a:ahLst/>
            <a:cxnLst/>
            <a:rect l="l" t="t" r="r" b="b"/>
            <a:pathLst>
              <a:path w="5654675" h="1685289">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lnTo>
                  <a:pt x="307124" y="0"/>
                </a:lnTo>
                <a:close/>
              </a:path>
            </a:pathLst>
          </a:custGeom>
          <a:ln w="15748">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0" name="object 50">
            <a:extLst>
              <a:ext uri="{FF2B5EF4-FFF2-40B4-BE49-F238E27FC236}">
                <a16:creationId xmlns:a16="http://schemas.microsoft.com/office/drawing/2014/main" id="{B4677DB4-86EE-DF4B-8E10-B4C38BB759DD}"/>
              </a:ext>
            </a:extLst>
          </p:cNvPr>
          <p:cNvSpPr txBox="1"/>
          <p:nvPr/>
        </p:nvSpPr>
        <p:spPr>
          <a:xfrm>
            <a:off x="3909270" y="1626515"/>
            <a:ext cx="4326223" cy="1053554"/>
          </a:xfrm>
          <a:prstGeom prst="rect">
            <a:avLst/>
          </a:prstGeom>
        </p:spPr>
        <p:txBody>
          <a:bodyPr vert="horz" wrap="square" lIns="0" tIns="9775" rIns="0" bIns="0" rtlCol="0">
            <a:spAutoFit/>
          </a:bodyPr>
          <a:lstStyle/>
          <a:p>
            <a:pPr marL="131962" marR="4344" indent="-121644" defTabSz="781995">
              <a:lnSpc>
                <a:spcPct val="125600"/>
              </a:lnSpc>
              <a:spcBef>
                <a:spcPts val="7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会社」よりも、弱い立場にある</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こと</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が 多い</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「働く人」にとって、劣悪な労働条件の契約になってしまうかも…</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51" name="object 51">
            <a:extLst>
              <a:ext uri="{FF2B5EF4-FFF2-40B4-BE49-F238E27FC236}">
                <a16:creationId xmlns:a16="http://schemas.microsoft.com/office/drawing/2014/main" id="{F70142F6-1263-7C43-B2B3-C7C2D77B1DEC}"/>
              </a:ext>
            </a:extLst>
          </p:cNvPr>
          <p:cNvSpPr/>
          <p:nvPr/>
        </p:nvSpPr>
        <p:spPr>
          <a:xfrm>
            <a:off x="6915842" y="3074727"/>
            <a:ext cx="1818753" cy="893356"/>
          </a:xfrm>
          <a:custGeom>
            <a:avLst/>
            <a:gdLst/>
            <a:ahLst/>
            <a:cxnLst/>
            <a:rect l="l" t="t" r="r" b="b"/>
            <a:pathLst>
              <a:path w="2126615" h="1044575">
                <a:moveTo>
                  <a:pt x="1308277" y="892797"/>
                </a:moveTo>
                <a:lnTo>
                  <a:pt x="817994" y="892797"/>
                </a:lnTo>
                <a:lnTo>
                  <a:pt x="894740" y="1044409"/>
                </a:lnTo>
                <a:lnTo>
                  <a:pt x="1063129" y="911860"/>
                </a:lnTo>
                <a:lnTo>
                  <a:pt x="1298625" y="911860"/>
                </a:lnTo>
                <a:lnTo>
                  <a:pt x="1308277" y="892797"/>
                </a:lnTo>
                <a:close/>
              </a:path>
              <a:path w="2126615" h="1044575">
                <a:moveTo>
                  <a:pt x="1298625" y="911860"/>
                </a:moveTo>
                <a:lnTo>
                  <a:pt x="1063129" y="911860"/>
                </a:lnTo>
                <a:lnTo>
                  <a:pt x="1231506" y="1044409"/>
                </a:lnTo>
                <a:lnTo>
                  <a:pt x="1298625" y="911860"/>
                </a:lnTo>
                <a:close/>
              </a:path>
              <a:path w="2126615" h="1044575">
                <a:moveTo>
                  <a:pt x="1529410" y="837450"/>
                </a:moveTo>
                <a:lnTo>
                  <a:pt x="596836" y="837450"/>
                </a:lnTo>
                <a:lnTo>
                  <a:pt x="574471" y="993267"/>
                </a:lnTo>
                <a:lnTo>
                  <a:pt x="817994" y="892797"/>
                </a:lnTo>
                <a:lnTo>
                  <a:pt x="1537363" y="892797"/>
                </a:lnTo>
                <a:lnTo>
                  <a:pt x="1529410" y="837450"/>
                </a:lnTo>
                <a:close/>
              </a:path>
              <a:path w="2126615" h="1044575">
                <a:moveTo>
                  <a:pt x="1537363" y="892797"/>
                </a:moveTo>
                <a:lnTo>
                  <a:pt x="1308277" y="892797"/>
                </a:lnTo>
                <a:lnTo>
                  <a:pt x="1551800" y="993267"/>
                </a:lnTo>
                <a:lnTo>
                  <a:pt x="1537363" y="892797"/>
                </a:lnTo>
                <a:close/>
              </a:path>
              <a:path w="2126615" h="1044575">
                <a:moveTo>
                  <a:pt x="1704924" y="751230"/>
                </a:moveTo>
                <a:lnTo>
                  <a:pt x="421322" y="751230"/>
                </a:lnTo>
                <a:lnTo>
                  <a:pt x="302006" y="896035"/>
                </a:lnTo>
                <a:lnTo>
                  <a:pt x="596836" y="837450"/>
                </a:lnTo>
                <a:lnTo>
                  <a:pt x="1775975" y="837450"/>
                </a:lnTo>
                <a:lnTo>
                  <a:pt x="1704924" y="751230"/>
                </a:lnTo>
                <a:close/>
              </a:path>
              <a:path w="2126615" h="1044575">
                <a:moveTo>
                  <a:pt x="1775975" y="837450"/>
                </a:moveTo>
                <a:lnTo>
                  <a:pt x="1529410" y="837450"/>
                </a:lnTo>
                <a:lnTo>
                  <a:pt x="1824253" y="896035"/>
                </a:lnTo>
                <a:lnTo>
                  <a:pt x="1775975" y="837450"/>
                </a:lnTo>
                <a:close/>
              </a:path>
              <a:path w="2126615" h="1044575">
                <a:moveTo>
                  <a:pt x="104063" y="282181"/>
                </a:moveTo>
                <a:lnTo>
                  <a:pt x="308660" y="401764"/>
                </a:lnTo>
                <a:lnTo>
                  <a:pt x="0" y="439508"/>
                </a:lnTo>
                <a:lnTo>
                  <a:pt x="269824" y="522198"/>
                </a:lnTo>
                <a:lnTo>
                  <a:pt x="0" y="604901"/>
                </a:lnTo>
                <a:lnTo>
                  <a:pt x="308660" y="642620"/>
                </a:lnTo>
                <a:lnTo>
                  <a:pt x="104063" y="762228"/>
                </a:lnTo>
                <a:lnTo>
                  <a:pt x="421322" y="751230"/>
                </a:lnTo>
                <a:lnTo>
                  <a:pt x="2003369" y="751230"/>
                </a:lnTo>
                <a:lnTo>
                  <a:pt x="1817585" y="642620"/>
                </a:lnTo>
                <a:lnTo>
                  <a:pt x="2126246" y="604901"/>
                </a:lnTo>
                <a:lnTo>
                  <a:pt x="1856422" y="522198"/>
                </a:lnTo>
                <a:lnTo>
                  <a:pt x="2126246" y="439508"/>
                </a:lnTo>
                <a:lnTo>
                  <a:pt x="1817585" y="401764"/>
                </a:lnTo>
                <a:lnTo>
                  <a:pt x="2003387" y="293166"/>
                </a:lnTo>
                <a:lnTo>
                  <a:pt x="421322" y="293166"/>
                </a:lnTo>
                <a:lnTo>
                  <a:pt x="104063" y="282181"/>
                </a:lnTo>
                <a:close/>
              </a:path>
              <a:path w="2126615" h="1044575">
                <a:moveTo>
                  <a:pt x="2003369" y="751230"/>
                </a:moveTo>
                <a:lnTo>
                  <a:pt x="1704924" y="751230"/>
                </a:lnTo>
                <a:lnTo>
                  <a:pt x="2022182" y="762228"/>
                </a:lnTo>
                <a:lnTo>
                  <a:pt x="2003369" y="751230"/>
                </a:lnTo>
                <a:close/>
              </a:path>
              <a:path w="2126615" h="1044575">
                <a:moveTo>
                  <a:pt x="302006" y="148348"/>
                </a:moveTo>
                <a:lnTo>
                  <a:pt x="421322" y="293166"/>
                </a:lnTo>
                <a:lnTo>
                  <a:pt x="1704924" y="293166"/>
                </a:lnTo>
                <a:lnTo>
                  <a:pt x="1775948" y="206971"/>
                </a:lnTo>
                <a:lnTo>
                  <a:pt x="596836" y="206971"/>
                </a:lnTo>
                <a:lnTo>
                  <a:pt x="302006" y="148348"/>
                </a:lnTo>
                <a:close/>
              </a:path>
              <a:path w="2126615" h="1044575">
                <a:moveTo>
                  <a:pt x="2022182" y="282181"/>
                </a:moveTo>
                <a:lnTo>
                  <a:pt x="1704924" y="293166"/>
                </a:lnTo>
                <a:lnTo>
                  <a:pt x="2003387" y="293166"/>
                </a:lnTo>
                <a:lnTo>
                  <a:pt x="2022182" y="282181"/>
                </a:lnTo>
                <a:close/>
              </a:path>
              <a:path w="2126615" h="1044575">
                <a:moveTo>
                  <a:pt x="574471" y="51117"/>
                </a:moveTo>
                <a:lnTo>
                  <a:pt x="596836" y="206971"/>
                </a:lnTo>
                <a:lnTo>
                  <a:pt x="1529410" y="206971"/>
                </a:lnTo>
                <a:lnTo>
                  <a:pt x="1537361" y="151625"/>
                </a:lnTo>
                <a:lnTo>
                  <a:pt x="817994" y="151625"/>
                </a:lnTo>
                <a:lnTo>
                  <a:pt x="574471" y="51117"/>
                </a:lnTo>
                <a:close/>
              </a:path>
              <a:path w="2126615" h="1044575">
                <a:moveTo>
                  <a:pt x="1824253" y="148348"/>
                </a:moveTo>
                <a:lnTo>
                  <a:pt x="1529410" y="206971"/>
                </a:lnTo>
                <a:lnTo>
                  <a:pt x="1775948" y="206971"/>
                </a:lnTo>
                <a:lnTo>
                  <a:pt x="1824253" y="148348"/>
                </a:lnTo>
                <a:close/>
              </a:path>
              <a:path w="2126615" h="1044575">
                <a:moveTo>
                  <a:pt x="894740" y="0"/>
                </a:moveTo>
                <a:lnTo>
                  <a:pt x="817994" y="151625"/>
                </a:lnTo>
                <a:lnTo>
                  <a:pt x="1308277" y="151625"/>
                </a:lnTo>
                <a:lnTo>
                  <a:pt x="1298619" y="132549"/>
                </a:lnTo>
                <a:lnTo>
                  <a:pt x="1063129" y="132549"/>
                </a:lnTo>
                <a:lnTo>
                  <a:pt x="894740" y="0"/>
                </a:lnTo>
                <a:close/>
              </a:path>
              <a:path w="2126615" h="1044575">
                <a:moveTo>
                  <a:pt x="1551800" y="51117"/>
                </a:moveTo>
                <a:lnTo>
                  <a:pt x="1308277" y="151625"/>
                </a:lnTo>
                <a:lnTo>
                  <a:pt x="1537361" y="151625"/>
                </a:lnTo>
                <a:lnTo>
                  <a:pt x="1551800" y="51117"/>
                </a:lnTo>
                <a:close/>
              </a:path>
              <a:path w="2126615" h="1044575">
                <a:moveTo>
                  <a:pt x="1231506" y="0"/>
                </a:moveTo>
                <a:lnTo>
                  <a:pt x="1063129" y="132549"/>
                </a:lnTo>
                <a:lnTo>
                  <a:pt x="1298619" y="132549"/>
                </a:lnTo>
                <a:lnTo>
                  <a:pt x="1231506"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2" name="object 52">
            <a:extLst>
              <a:ext uri="{FF2B5EF4-FFF2-40B4-BE49-F238E27FC236}">
                <a16:creationId xmlns:a16="http://schemas.microsoft.com/office/drawing/2014/main" id="{F83B601B-D034-404E-A75B-0896C4579E1C}"/>
              </a:ext>
            </a:extLst>
          </p:cNvPr>
          <p:cNvSpPr txBox="1"/>
          <p:nvPr/>
        </p:nvSpPr>
        <p:spPr>
          <a:xfrm>
            <a:off x="7275401" y="3376850"/>
            <a:ext cx="1208293" cy="271480"/>
          </a:xfrm>
          <a:prstGeom prst="rect">
            <a:avLst/>
          </a:prstGeom>
        </p:spPr>
        <p:txBody>
          <a:bodyPr vert="horz" wrap="square" lIns="0" tIns="14663" rIns="0" bIns="0" rtlCol="0">
            <a:spAutoFit/>
          </a:bodyPr>
          <a:lstStyle/>
          <a:p>
            <a:pPr marL="10861" defTabSz="781995">
              <a:spcBef>
                <a:spcPts val="115"/>
              </a:spcBef>
            </a:pPr>
            <a:r>
              <a:rPr kumimoji="1" sz="1668" b="1" dirty="0">
                <a:solidFill>
                  <a:srgbClr val="FFFFFF"/>
                </a:solidFill>
                <a:latin typeface="HGMaruGothicMPRO" panose="020F0600000000000000" pitchFamily="34" charset="-128"/>
                <a:ea typeface="HGMaruGothicMPRO" panose="020F0600000000000000" pitchFamily="34" charset="-128"/>
                <a:cs typeface="ShinMGoPro-Medium"/>
              </a:rPr>
              <a:t>これを防ぐ</a:t>
            </a:r>
            <a:endParaRPr kumimoji="1" sz="16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54" name="object 54">
            <a:extLst>
              <a:ext uri="{FF2B5EF4-FFF2-40B4-BE49-F238E27FC236}">
                <a16:creationId xmlns:a16="http://schemas.microsoft.com/office/drawing/2014/main" id="{22CA2964-DFAD-B544-89D2-802339E89994}"/>
              </a:ext>
            </a:extLst>
          </p:cNvPr>
          <p:cNvSpPr txBox="1"/>
          <p:nvPr/>
        </p:nvSpPr>
        <p:spPr>
          <a:xfrm>
            <a:off x="5576708" y="5034573"/>
            <a:ext cx="200183" cy="448177"/>
          </a:xfrm>
          <a:prstGeom prst="rect">
            <a:avLst/>
          </a:prstGeom>
        </p:spPr>
        <p:txBody>
          <a:bodyPr vert="eaVert" wrap="square" lIns="0" tIns="0" rIns="0" bIns="0" rtlCol="0">
            <a:spAutoFit/>
          </a:bodyPr>
          <a:lstStyle/>
          <a:p>
            <a:pPr defTabSz="781995">
              <a:lnSpc>
                <a:spcPts val="1454"/>
              </a:lnSpc>
            </a:pPr>
            <a:r>
              <a:rPr kumimoji="1" sz="1454" spc="-42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54" spc="-42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454" spc="-42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7" name="object 4">
            <a:extLst>
              <a:ext uri="{FF2B5EF4-FFF2-40B4-BE49-F238E27FC236}">
                <a16:creationId xmlns:a16="http://schemas.microsoft.com/office/drawing/2014/main" id="{94DDF144-212B-394A-B960-501165CF0E00}"/>
              </a:ext>
            </a:extLst>
          </p:cNvPr>
          <p:cNvSpPr txBox="1"/>
          <p:nvPr/>
        </p:nvSpPr>
        <p:spPr>
          <a:xfrm>
            <a:off x="7547801"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8" name="テキスト ボックス 57"/>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748229231"/>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1889</TotalTime>
  <Words>4774</Words>
  <Application>Microsoft Office PowerPoint</Application>
  <PresentationFormat>画面に合わせる (4:3)</PresentationFormat>
  <Paragraphs>580</Paragraphs>
  <Slides>39</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39</vt:i4>
      </vt:variant>
    </vt:vector>
  </HeadingPairs>
  <TitlesOfParts>
    <vt:vector size="49" baseType="lpstr">
      <vt:lpstr>HG丸ｺﾞｼｯｸM-PRO</vt:lpstr>
      <vt:lpstr>HG丸ｺﾞｼｯｸM-PRO</vt:lpstr>
      <vt:lpstr>ＭＳ ゴシック</vt:lpstr>
      <vt:lpstr>游ゴシック</vt:lpstr>
      <vt:lpstr>Arial</vt:lpstr>
      <vt:lpstr>Calibri</vt:lpstr>
      <vt:lpstr>Verdana</vt:lpstr>
      <vt:lpstr>Wingdings</vt:lpstr>
      <vt:lpstr>1_Office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HISAMITSU MIZUSHIMA</dc:creator>
  <cp:lastModifiedBy>zenkiren</cp:lastModifiedBy>
  <cp:revision>408</cp:revision>
  <cp:lastPrinted>2022-09-16T01:44:31Z</cp:lastPrinted>
  <dcterms:created xsi:type="dcterms:W3CDTF">2019-11-16T22:57:54Z</dcterms:created>
  <dcterms:modified xsi:type="dcterms:W3CDTF">2023-01-10T07:17:28Z</dcterms:modified>
</cp:coreProperties>
</file>