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6" r:id="rId2"/>
  </p:sldMasterIdLst>
  <p:notesMasterIdLst>
    <p:notesMasterId r:id="rId51"/>
  </p:notesMasterIdLst>
  <p:handoutMasterIdLst>
    <p:handoutMasterId r:id="rId52"/>
  </p:handoutMasterIdLst>
  <p:sldIdLst>
    <p:sldId id="314" r:id="rId3"/>
    <p:sldId id="315" r:id="rId4"/>
    <p:sldId id="257" r:id="rId5"/>
    <p:sldId id="316" r:id="rId6"/>
    <p:sldId id="317" r:id="rId7"/>
    <p:sldId id="318" r:id="rId8"/>
    <p:sldId id="319" r:id="rId9"/>
    <p:sldId id="509" r:id="rId10"/>
    <p:sldId id="321" r:id="rId11"/>
    <p:sldId id="322" r:id="rId12"/>
    <p:sldId id="265" r:id="rId13"/>
    <p:sldId id="266" r:id="rId14"/>
    <p:sldId id="267" r:id="rId15"/>
    <p:sldId id="268" r:id="rId16"/>
    <p:sldId id="504" r:id="rId17"/>
    <p:sldId id="270" r:id="rId18"/>
    <p:sldId id="271" r:id="rId19"/>
    <p:sldId id="272" r:id="rId20"/>
    <p:sldId id="510" r:id="rId21"/>
    <p:sldId id="274" r:id="rId22"/>
    <p:sldId id="275" r:id="rId23"/>
    <p:sldId id="276" r:id="rId24"/>
    <p:sldId id="277" r:id="rId25"/>
    <p:sldId id="511" r:id="rId26"/>
    <p:sldId id="279" r:id="rId27"/>
    <p:sldId id="512" r:id="rId28"/>
    <p:sldId id="281" r:id="rId29"/>
    <p:sldId id="323" r:id="rId30"/>
    <p:sldId id="324" r:id="rId31"/>
    <p:sldId id="514" r:id="rId32"/>
    <p:sldId id="283" r:id="rId33"/>
    <p:sldId id="284" r:id="rId34"/>
    <p:sldId id="304" r:id="rId35"/>
    <p:sldId id="505" r:id="rId36"/>
    <p:sldId id="287" r:id="rId37"/>
    <p:sldId id="288" r:id="rId38"/>
    <p:sldId id="306" r:id="rId39"/>
    <p:sldId id="515" r:id="rId40"/>
    <p:sldId id="293" r:id="rId41"/>
    <p:sldId id="294" r:id="rId42"/>
    <p:sldId id="295" r:id="rId43"/>
    <p:sldId id="310" r:id="rId44"/>
    <p:sldId id="297" r:id="rId45"/>
    <p:sldId id="298" r:id="rId46"/>
    <p:sldId id="299" r:id="rId47"/>
    <p:sldId id="300" r:id="rId48"/>
    <p:sldId id="301" r:id="rId49"/>
    <p:sldId id="302" r:id="rId5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3C9"/>
    <a:srgbClr val="FFFDE8"/>
    <a:srgbClr val="939598"/>
    <a:srgbClr val="EEDDFF"/>
    <a:srgbClr val="DDFFDD"/>
    <a:srgbClr val="00AEEF"/>
    <a:srgbClr val="FEF6F0"/>
    <a:srgbClr val="CCECFF"/>
    <a:srgbClr val="2199C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3" autoAdjust="0"/>
    <p:restoredTop sz="94660"/>
  </p:normalViewPr>
  <p:slideViewPr>
    <p:cSldViewPr snapToGrid="0">
      <p:cViewPr varScale="1">
        <p:scale>
          <a:sx n="137" d="100"/>
          <a:sy n="137" d="100"/>
        </p:scale>
        <p:origin x="192" y="3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71B2B0E1-158E-4925-BCBB-49C555021055}" type="datetimeFigureOut">
              <a:rPr kumimoji="1" lang="ja-JP" altLang="en-US" smtClean="0"/>
              <a:pPr/>
              <a:t>2023/8/9</a:t>
            </a:fld>
            <a:endParaRPr kumimoji="1" lang="ja-JP" altLang="en-US" dirty="0"/>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4FFCC4C-C9D4-4C28-BD47-677C90E805E7}"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4C625C0-0954-4004-9935-492A217DE113}" type="datetimeFigureOut">
              <a:rPr kumimoji="1" lang="ja-JP" altLang="en-US" smtClean="0"/>
              <a:t>2023/8/9</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0B91F62-31F4-4820-97D1-FE40554142FC}" type="slidenum">
              <a:rPr kumimoji="1" lang="ja-JP" altLang="en-US" smtClean="0"/>
              <a:t>‹#›</a:t>
            </a:fld>
            <a:endParaRPr kumimoji="1" lang="ja-JP" altLang="en-US"/>
          </a:p>
        </p:txBody>
      </p:sp>
    </p:spTree>
    <p:extLst>
      <p:ext uri="{BB962C8B-B14F-4D97-AF65-F5344CB8AC3E}">
        <p14:creationId xmlns:p14="http://schemas.microsoft.com/office/powerpoint/2010/main" val="23063986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4278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4996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45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7189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32617"/>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233817"/>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Relationships xmlns="http://schemas.openxmlformats.org/package/2006/relationships"><Relationship Id="rId8" Type="http://schemas.openxmlformats.org/officeDocument/2006/relationships/hyperlink" Target="" TargetMode="External"/><Relationship Id="rId13"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hyperlink" Target="" TargetMode="External"/><Relationship Id="rId2" Type="http://schemas.openxmlformats.org/officeDocument/2006/relationships/hyperlink" Target="" TargetMode="External"/><Relationship Id="rId1" Type="http://schemas.openxmlformats.org/officeDocument/2006/relationships/slideLayout" Target="../slideLayouts/slideLayout1.xml"/><Relationship Id="rId6" Type="http://schemas.openxmlformats.org/officeDocument/2006/relationships/hyperlink" Target="" TargetMode="External"/><Relationship Id="rId11" Type="http://schemas.openxmlformats.org/officeDocument/2006/relationships/image" Target="../media/image58.png"/><Relationship Id="rId5" Type="http://schemas.openxmlformats.org/officeDocument/2006/relationships/image" Target="../media/image55.png"/><Relationship Id="rId10" Type="http://schemas.openxmlformats.org/officeDocument/2006/relationships/hyperlink" Target="" TargetMode="External"/><Relationship Id="rId4" Type="http://schemas.openxmlformats.org/officeDocument/2006/relationships/hyperlink" Target="" TargetMode="External"/><Relationship Id="rId9"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a:extLst>
              <a:ext uri="{FF2B5EF4-FFF2-40B4-BE49-F238E27FC236}">
                <a16:creationId xmlns:a16="http://schemas.microsoft.com/office/drawing/2014/main" id="{03482F3E-72A8-664A-98A0-F971A8E30CF2}"/>
              </a:ext>
            </a:extLst>
          </p:cNvPr>
          <p:cNvSpPr/>
          <p:nvPr/>
        </p:nvSpPr>
        <p:spPr>
          <a:xfrm>
            <a:off x="260642" y="27722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角丸四角形 4"/>
          <p:cNvSpPr/>
          <p:nvPr/>
        </p:nvSpPr>
        <p:spPr>
          <a:xfrm>
            <a:off x="240623" y="1982991"/>
            <a:ext cx="8647200" cy="4688398"/>
          </a:xfrm>
          <a:prstGeom prst="roundRect">
            <a:avLst>
              <a:gd name="adj" fmla="val 3861"/>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2" name="角丸四角形 1"/>
          <p:cNvSpPr/>
          <p:nvPr/>
        </p:nvSpPr>
        <p:spPr>
          <a:xfrm>
            <a:off x="240623" y="1022006"/>
            <a:ext cx="8647200" cy="792000"/>
          </a:xfrm>
          <a:prstGeom prst="roundRect">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47777" y="1891753"/>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9" name="テキスト ボックス 8"/>
          <p:cNvSpPr txBox="1"/>
          <p:nvPr/>
        </p:nvSpPr>
        <p:spPr>
          <a:xfrm>
            <a:off x="351259" y="1867639"/>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10" name="角丸四角形 9"/>
          <p:cNvSpPr/>
          <p:nvPr/>
        </p:nvSpPr>
        <p:spPr>
          <a:xfrm>
            <a:off x="249794" y="868373"/>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11" name="テキスト ボックス 10"/>
          <p:cNvSpPr txBox="1"/>
          <p:nvPr/>
        </p:nvSpPr>
        <p:spPr>
          <a:xfrm>
            <a:off x="506265" y="846093"/>
            <a:ext cx="973343" cy="329193"/>
          </a:xfrm>
          <a:prstGeom prst="rect">
            <a:avLst/>
          </a:prstGeom>
          <a:noFill/>
        </p:spPr>
        <p:txBody>
          <a:bodyPr wrap="non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概   　略</a:t>
            </a:r>
          </a:p>
        </p:txBody>
      </p:sp>
      <p:sp>
        <p:nvSpPr>
          <p:cNvPr id="13" name="object 7">
            <a:extLst>
              <a:ext uri="{FF2B5EF4-FFF2-40B4-BE49-F238E27FC236}">
                <a16:creationId xmlns:a16="http://schemas.microsoft.com/office/drawing/2014/main" id="{84E2029D-7BD0-8E4B-8531-84EB30475EAC}"/>
              </a:ext>
            </a:extLst>
          </p:cNvPr>
          <p:cNvSpPr txBox="1"/>
          <p:nvPr/>
        </p:nvSpPr>
        <p:spPr>
          <a:xfrm>
            <a:off x="1888288" y="2336804"/>
            <a:ext cx="5470769" cy="485656"/>
          </a:xfrm>
          <a:prstGeom prst="rect">
            <a:avLst/>
          </a:prstGeom>
        </p:spPr>
        <p:txBody>
          <a:bodyPr vert="horz" wrap="square" lIns="0" tIns="11948"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「労働法」等に関連する絶対知っておくべき重要なスライド</a:t>
            </a:r>
          </a:p>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知っておくとさらに良いデータや「労働法」等の補足的なスライド</a:t>
            </a:r>
          </a:p>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データやクイズ、その他参考となる「労働法」等のスライド</a:t>
            </a:r>
            <a:endParaRPr sz="1026" dirty="0">
              <a:solidFill>
                <a:prstClr val="black"/>
              </a:solidFill>
              <a:latin typeface="HG丸ｺﾞｼｯｸM-PRO" pitchFamily="50" charset="-128"/>
              <a:ea typeface="HG丸ｺﾞｼｯｸM-PRO" pitchFamily="50" charset="-128"/>
              <a:cs typeface="A-OTF Shin Maru Go Pro"/>
            </a:endParaRPr>
          </a:p>
        </p:txBody>
      </p:sp>
      <p:sp>
        <p:nvSpPr>
          <p:cNvPr id="14" name="テキスト ボックス 17"/>
          <p:cNvSpPr txBox="1">
            <a:spLocks noChangeArrowheads="1"/>
          </p:cNvSpPr>
          <p:nvPr/>
        </p:nvSpPr>
        <p:spPr bwMode="auto">
          <a:xfrm>
            <a:off x="1822370" y="2046868"/>
            <a:ext cx="1284369" cy="276551"/>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97" dirty="0">
                <a:solidFill>
                  <a:prstClr val="black"/>
                </a:solidFill>
                <a:latin typeface="HG丸ｺﾞｼｯｸM-PRO" pitchFamily="50" charset="-128"/>
                <a:ea typeface="HG丸ｺﾞｼｯｸM-PRO" pitchFamily="50" charset="-128"/>
              </a:rPr>
              <a:t> 解説スライド　　</a:t>
            </a:r>
          </a:p>
        </p:txBody>
      </p:sp>
      <p:sp>
        <p:nvSpPr>
          <p:cNvPr id="15" name="テキスト ボックス 18"/>
          <p:cNvSpPr txBox="1">
            <a:spLocks noChangeArrowheads="1"/>
          </p:cNvSpPr>
          <p:nvPr/>
        </p:nvSpPr>
        <p:spPr bwMode="auto">
          <a:xfrm>
            <a:off x="5768588" y="2043290"/>
            <a:ext cx="1925527" cy="276551"/>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97" dirty="0">
                <a:solidFill>
                  <a:prstClr val="black"/>
                </a:solidFill>
                <a:latin typeface="HG丸ｺﾞｼｯｸM-PRO" pitchFamily="50" charset="-128"/>
                <a:ea typeface="HG丸ｺﾞｼｯｸM-PRO" pitchFamily="50" charset="-128"/>
              </a:rPr>
              <a:t> データ・スライド　　</a:t>
            </a:r>
          </a:p>
        </p:txBody>
      </p:sp>
      <p:sp>
        <p:nvSpPr>
          <p:cNvPr id="16" name="テキスト ボックス 19"/>
          <p:cNvSpPr txBox="1">
            <a:spLocks noChangeArrowheads="1"/>
          </p:cNvSpPr>
          <p:nvPr/>
        </p:nvSpPr>
        <p:spPr bwMode="auto">
          <a:xfrm>
            <a:off x="3262075" y="2043290"/>
            <a:ext cx="2483149" cy="276551"/>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97" dirty="0">
                <a:solidFill>
                  <a:prstClr val="black"/>
                </a:solidFill>
                <a:latin typeface="HG丸ｺﾞｼｯｸM-PRO" pitchFamily="50" charset="-128"/>
                <a:ea typeface="HG丸ｺﾞｼｯｸM-PRO" pitchFamily="50" charset="-128"/>
              </a:rPr>
              <a:t> ケーススタディ・スライド　　</a:t>
            </a:r>
          </a:p>
        </p:txBody>
      </p:sp>
      <p:sp>
        <p:nvSpPr>
          <p:cNvPr id="20" name="正方形/長方形 19"/>
          <p:cNvSpPr/>
          <p:nvPr/>
        </p:nvSpPr>
        <p:spPr>
          <a:xfrm>
            <a:off x="1851725" y="1092717"/>
            <a:ext cx="6365597" cy="682495"/>
          </a:xfrm>
          <a:prstGeom prst="rect">
            <a:avLst/>
          </a:prstGeom>
        </p:spPr>
        <p:txBody>
          <a:bodyPr wrap="square">
            <a:spAutoFit/>
          </a:bodyPr>
          <a:lstStyle/>
          <a:p>
            <a:pPr defTabSz="781995">
              <a:lnSpc>
                <a:spcPts val="1600"/>
              </a:lnSpc>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学生が実際にアルバイトを経験するにあたって、注意すべき事項や、アルバイトで実際に起こりがちな具体的事例について説明。</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defTabSz="781995">
              <a:lnSpc>
                <a:spcPts val="1600"/>
              </a:lnSpc>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さらに、外国人留学生のアルバイトについての留意点も収録。</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1419052" y="2827892"/>
            <a:ext cx="6653428" cy="3776740"/>
          </a:xfrm>
          <a:prstGeom prst="rect">
            <a:avLst/>
          </a:prstGeom>
        </p:spPr>
        <p:txBody>
          <a:bodyPr wrap="square">
            <a:spAutoFit/>
          </a:bodyPr>
          <a:lstStyle/>
          <a:p>
            <a:pPr marL="293248" indent="-293248" defTabSz="781995">
              <a:lnSpc>
                <a:spcPct val="150000"/>
              </a:lnSpc>
              <a:buFont typeface="+mj-lt"/>
              <a:buAutoNum type="arabicPeriod"/>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学業とアルバイト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PPT1-3</a:t>
            </a:r>
          </a:p>
          <a:p>
            <a:pPr marL="586496" lvl="1" indent="-195499" defTabSz="781995">
              <a:buFont typeface="Wingdings" pitchFamily="2" charset="2"/>
              <a:buChar char="l"/>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君は、何のためにアルバイトをするの？</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学業とアルバイト</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390997" lvl="1" defTabSz="781995">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◆学業とアルバイトの両立・困ったときの対処</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◆学生が経験したアルバイトの約</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50</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％で何らかのトラブル経験</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293248" indent="-293248" defTabSz="781995">
              <a:lnSpc>
                <a:spcPct val="150000"/>
              </a:lnSpc>
              <a:buFont typeface="+mj-lt"/>
              <a:buAutoNum type="arabicPeriod"/>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労働法と労働契約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PPT1-7</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アルバイトも労働者</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「労働契約」働く上での条件はこうしましょう</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１</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「労働基準法」とは</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①労働時間</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②休日</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③休憩</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④割増賃金</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２</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「最低賃金法」とは</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３</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「男女雇用機会均等法」とは</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応募する際に確認すべきこと</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労働条件通知書を受け取る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労働条件通知書と確認項目</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給与明細を受け取る／確認しよう！</a:t>
            </a:r>
          </a:p>
        </p:txBody>
      </p:sp>
      <p:sp>
        <p:nvSpPr>
          <p:cNvPr id="23" name="object 4">
            <a:extLst>
              <a:ext uri="{FF2B5EF4-FFF2-40B4-BE49-F238E27FC236}">
                <a16:creationId xmlns:a16="http://schemas.microsoft.com/office/drawing/2014/main" id="{97CD6287-2280-9049-A653-22C64B5D5753}"/>
              </a:ext>
            </a:extLst>
          </p:cNvPr>
          <p:cNvSpPr txBox="1">
            <a:spLocks/>
          </p:cNvSpPr>
          <p:nvPr/>
        </p:nvSpPr>
        <p:spPr>
          <a:xfrm>
            <a:off x="1634179" y="398478"/>
            <a:ext cx="5875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テーマ①　アルバイトを始める前の注意点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DE6092FA-EA2B-1141-850A-D312A2F7AD2B}"/>
              </a:ext>
            </a:extLst>
          </p:cNvPr>
          <p:cNvSpPr/>
          <p:nvPr/>
        </p:nvSpPr>
        <p:spPr>
          <a:xfrm>
            <a:off x="260650"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2">
            <a:extLst>
              <a:ext uri="{FF2B5EF4-FFF2-40B4-BE49-F238E27FC236}">
                <a16:creationId xmlns:a16="http://schemas.microsoft.com/office/drawing/2014/main" id="{A8965608-BEE2-4040-9D9F-548F7C583492}"/>
              </a:ext>
            </a:extLst>
          </p:cNvPr>
          <p:cNvSpPr txBox="1"/>
          <p:nvPr/>
        </p:nvSpPr>
        <p:spPr>
          <a:xfrm>
            <a:off x="430297" y="769016"/>
            <a:ext cx="4656394" cy="303696"/>
          </a:xfrm>
          <a:prstGeom prst="rect">
            <a:avLst/>
          </a:prstGeom>
        </p:spPr>
        <p:txBody>
          <a:bodyPr vert="horz" wrap="square" lIns="0" tIns="14120" rIns="0" bIns="0" rtlCol="0">
            <a:spAutoFit/>
          </a:bodyPr>
          <a:lstStyle/>
          <a:p>
            <a:pPr marL="10861" defTabSz="781995">
              <a:spcBef>
                <a:spcPts val="111"/>
              </a:spcBef>
            </a:pPr>
            <a:r>
              <a:rPr kumimoji="1" lang="en-US" altLang="ja-JP" sz="1454" b="1" dirty="0">
                <a:solidFill>
                  <a:srgbClr val="FFFFFF"/>
                </a:solidFill>
                <a:latin typeface="HGMaruGothicMPRO" panose="020F0600000000000000" pitchFamily="34" charset="-128"/>
                <a:ea typeface="HGMaruGothicMPRO" panose="020F0600000000000000" pitchFamily="34" charset="-128"/>
                <a:cs typeface="ShinMGoPro-DeBold"/>
              </a:rPr>
              <a:t>(</a:t>
            </a:r>
            <a:r>
              <a:rPr kumimoji="1" lang="en-US" sz="1454" b="1" dirty="0">
                <a:solidFill>
                  <a:srgbClr val="FFFFFF"/>
                </a:solidFill>
                <a:latin typeface="HGMaruGothicMPRO" panose="020F0600000000000000" pitchFamily="34" charset="-128"/>
                <a:ea typeface="HGMaruGothicMPRO" panose="020F0600000000000000" pitchFamily="34" charset="-128"/>
                <a:cs typeface="ShinMGoPro-DeBold"/>
              </a:rPr>
              <a:t>1</a:t>
            </a:r>
            <a:r>
              <a:rPr kumimoji="1" lang="en-US" altLang="ja-JP" sz="1454"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454" b="1" dirty="0">
                <a:solidFill>
                  <a:srgbClr val="FFFFFF"/>
                </a:solidFill>
                <a:latin typeface="HGMaruGothicMPRO" panose="020F0600000000000000" pitchFamily="34" charset="-128"/>
                <a:ea typeface="HGMaruGothicMPRO" panose="020F0600000000000000" pitchFamily="34" charset="-128"/>
                <a:cs typeface="ShinMGoPro-DeBold"/>
              </a:rPr>
              <a:t>「労働基準法」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① 労働時間</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8" name="object 4">
            <a:extLst>
              <a:ext uri="{FF2B5EF4-FFF2-40B4-BE49-F238E27FC236}">
                <a16:creationId xmlns:a16="http://schemas.microsoft.com/office/drawing/2014/main" id="{A776F5EC-D171-F148-9913-1F39A63BC631}"/>
              </a:ext>
            </a:extLst>
          </p:cNvPr>
          <p:cNvSpPr txBox="1"/>
          <p:nvPr/>
        </p:nvSpPr>
        <p:spPr>
          <a:xfrm>
            <a:off x="517314" y="4281680"/>
            <a:ext cx="8218831" cy="1922632"/>
          </a:xfrm>
          <a:prstGeom prst="rect">
            <a:avLst/>
          </a:prstGeom>
        </p:spPr>
        <p:txBody>
          <a:bodyPr vert="horz" wrap="square" lIns="0" tIns="24438" rIns="0" bIns="0" rtlCol="0">
            <a:spAutoFit/>
          </a:bodyPr>
          <a:lstStyle/>
          <a:p>
            <a:pPr marL="238400" marR="5974" indent="-228082" defTabSz="781995">
              <a:lnSpc>
                <a:spcPts val="2121"/>
              </a:lnSpc>
              <a:spcBef>
                <a:spcPts val="192"/>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①　使用者は、労働者に休憩時間を除き1週間について</a:t>
            </a:r>
            <a:r>
              <a:rPr kumimoji="1" sz="1796" dirty="0">
                <a:solidFill>
                  <a:srgbClr val="00AEEF"/>
                </a:solidFill>
                <a:latin typeface="HGMaruGothicMPRO" panose="020F0600000000000000" pitchFamily="34" charset="-128"/>
                <a:ea typeface="HGMaruGothicMPRO" panose="020F0600000000000000" pitchFamily="34" charset="-128"/>
                <a:cs typeface="A-OTF Shin Maru Go Pro"/>
              </a:rPr>
              <a:t>40時間</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を超えて、労働させてはならない。</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238400" marR="7060" indent="-228082" defTabSz="781995">
              <a:lnSpc>
                <a:spcPts val="2121"/>
              </a:lnSpc>
              <a:spcBef>
                <a:spcPts val="1060"/>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②　使用者は、1週間の各日については、労働者に、休憩時間を除き1日について</a:t>
            </a:r>
            <a:r>
              <a:rPr kumimoji="1" sz="1796" dirty="0">
                <a:solidFill>
                  <a:srgbClr val="00AEEF"/>
                </a:solidFill>
                <a:latin typeface="HGMaruGothicMPRO" panose="020F0600000000000000" pitchFamily="34" charset="-128"/>
                <a:ea typeface="HGMaruGothicMPRO" panose="020F0600000000000000" pitchFamily="34" charset="-128"/>
                <a:cs typeface="A-OTF Shin Maru Go Pro"/>
              </a:rPr>
              <a:t>8時間</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を超えて、労働させてはならない。</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238943" marR="4344" indent="-228625" defTabSz="781995">
              <a:lnSpc>
                <a:spcPts val="2121"/>
              </a:lnSpc>
              <a:spcBef>
                <a:spcPts val="1060"/>
              </a:spcBef>
            </a:pPr>
            <a:r>
              <a:rPr kumimoji="1" sz="1600"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1600" dirty="0" err="1">
                <a:solidFill>
                  <a:srgbClr val="00AEEF"/>
                </a:solidFill>
                <a:latin typeface="HGMaruGothicMPRO" panose="020F0600000000000000" pitchFamily="34" charset="-128"/>
                <a:ea typeface="HGMaruGothicMPRO" panose="020F0600000000000000" pitchFamily="34" charset="-128"/>
                <a:cs typeface="A-OTF Shin Maru Go Pro"/>
              </a:rPr>
              <a:t>特例措置</a:t>
            </a:r>
            <a:r>
              <a:rPr kumimoji="1" sz="1600" dirty="0" err="1">
                <a:solidFill>
                  <a:srgbClr val="231F20"/>
                </a:solidFill>
                <a:latin typeface="HGMaruGothicMPRO" panose="020F0600000000000000" pitchFamily="34" charset="-128"/>
                <a:ea typeface="HGMaruGothicMPRO" panose="020F0600000000000000" pitchFamily="34" charset="-128"/>
                <a:cs typeface="A-OTF Shin Maru Go Pro"/>
              </a:rPr>
              <a:t>：商業、映画･演劇業</a:t>
            </a: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（映画の製作の事業を除く）</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、保健衛生業、接客娯楽業のうち10人未満の労働者を使用するものは週44時間とされる。</a:t>
            </a:r>
            <a:endParaRPr kumimoji="1"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5">
            <a:extLst>
              <a:ext uri="{FF2B5EF4-FFF2-40B4-BE49-F238E27FC236}">
                <a16:creationId xmlns:a16="http://schemas.microsoft.com/office/drawing/2014/main" id="{3EFDBC54-2D8F-E043-B581-BE46C5C6F582}"/>
              </a:ext>
            </a:extLst>
          </p:cNvPr>
          <p:cNvSpPr txBox="1"/>
          <p:nvPr/>
        </p:nvSpPr>
        <p:spPr>
          <a:xfrm>
            <a:off x="6656904" y="3420856"/>
            <a:ext cx="1508573" cy="468201"/>
          </a:xfrm>
          <a:prstGeom prst="rect">
            <a:avLst/>
          </a:prstGeom>
        </p:spPr>
        <p:txBody>
          <a:bodyPr vert="horz" wrap="square" lIns="0" tIns="9775" rIns="0" bIns="0" rtlCol="0">
            <a:spAutoFit/>
          </a:bodyPr>
          <a:lstStyle/>
          <a:p>
            <a:pPr marL="272612" marR="4344" indent="-262294" defTabSz="781995">
              <a:lnSpc>
                <a:spcPct val="109400"/>
              </a:lnSpc>
              <a:spcBef>
                <a:spcPts val="7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法定労働時間は</a:t>
            </a:r>
            <a:b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b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1日8時間</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object 6">
            <a:extLst>
              <a:ext uri="{FF2B5EF4-FFF2-40B4-BE49-F238E27FC236}">
                <a16:creationId xmlns:a16="http://schemas.microsoft.com/office/drawing/2014/main" id="{1C2A0F1A-313D-4542-B461-D80146103228}"/>
              </a:ext>
            </a:extLst>
          </p:cNvPr>
          <p:cNvSpPr txBox="1"/>
          <p:nvPr/>
        </p:nvSpPr>
        <p:spPr>
          <a:xfrm>
            <a:off x="517314" y="1340921"/>
            <a:ext cx="5589312" cy="2842335"/>
          </a:xfrm>
          <a:prstGeom prst="rect">
            <a:avLst/>
          </a:prstGeom>
        </p:spPr>
        <p:txBody>
          <a:bodyPr vert="horz" wrap="square" lIns="0" tIns="153942" rIns="0" bIns="0" rtlCol="0">
            <a:spAutoFit/>
          </a:bodyPr>
          <a:lstStyle/>
          <a:p>
            <a:pPr indent="-586496" defTabSz="781995">
              <a:buFont typeface="Wingdings" pitchFamily="2" charset="2"/>
              <a:buChar char="l"/>
              <a:tabLst>
                <a:tab pos="309540" algn="l"/>
              </a:tabLst>
            </a:pPr>
            <a:r>
              <a:rPr kumimoji="1" sz="3977" b="1" baseline="4480" dirty="0">
                <a:solidFill>
                  <a:srgbClr val="00AEEF"/>
                </a:solidFill>
                <a:latin typeface="HGMaruGothicMPRO" panose="020F0600000000000000" pitchFamily="34" charset="-128"/>
                <a:ea typeface="HGMaruGothicMPRO" panose="020F0600000000000000" pitchFamily="34" charset="-128"/>
                <a:cs typeface="ShinMGoPro-DeBold"/>
              </a:rPr>
              <a:t>　</a:t>
            </a:r>
            <a:r>
              <a:rPr kumimoji="1" sz="3164" b="1" dirty="0">
                <a:solidFill>
                  <a:srgbClr val="00AEEF"/>
                </a:solidFill>
                <a:latin typeface="HGMaruGothicMPRO" panose="020F0600000000000000" pitchFamily="34" charset="-128"/>
                <a:ea typeface="HGMaruGothicMPRO" panose="020F0600000000000000" pitchFamily="34" charset="-128"/>
                <a:cs typeface="ShinMGoPro-DeBold"/>
              </a:rPr>
              <a:t>法定労働時間</a:t>
            </a:r>
            <a:endParaRPr kumimoji="1" sz="3164" dirty="0">
              <a:solidFill>
                <a:prstClr val="black"/>
              </a:solidFill>
              <a:latin typeface="HGMaruGothicMPRO" panose="020F0600000000000000" pitchFamily="34" charset="-128"/>
              <a:ea typeface="HGMaruGothicMPRO" panose="020F0600000000000000" pitchFamily="34" charset="-128"/>
              <a:cs typeface="ShinMGoPro-DeBold"/>
            </a:endParaRPr>
          </a:p>
          <a:p>
            <a:pPr marL="376878" defTabSz="781995">
              <a:lnSpc>
                <a:spcPts val="3592"/>
              </a:lnSpc>
              <a:spcBef>
                <a:spcPts val="1018"/>
              </a:spcBef>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　労働時間は、1週間に40時間</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a:p>
            <a:pPr marL="376878" marR="19550" defTabSz="781995">
              <a:lnSpc>
                <a:spcPts val="3592"/>
              </a:lnSpc>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1日について8時間を超えてはなりません</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164"/>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労働基準法第</a:t>
            </a:r>
            <a:r>
              <a:rPr kumimoji="1" sz="1796" dirty="0">
                <a:solidFill>
                  <a:srgbClr val="00AEEF"/>
                </a:solidFill>
                <a:latin typeface="HGMaruGothicMPRO" panose="020F0600000000000000" pitchFamily="34" charset="-128"/>
                <a:ea typeface="HGMaruGothicMPRO" panose="020F0600000000000000" pitchFamily="34" charset="-128"/>
                <a:cs typeface="A-OTF Shin Maru Go Pro"/>
              </a:rPr>
              <a:t>32条</a:t>
            </a:r>
            <a:r>
              <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労働時間</a:t>
            </a:r>
            <a:r>
              <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29" name="グループ化 28">
            <a:extLst>
              <a:ext uri="{FF2B5EF4-FFF2-40B4-BE49-F238E27FC236}">
                <a16:creationId xmlns:a16="http://schemas.microsoft.com/office/drawing/2014/main" id="{31FD4919-0686-CF49-9AF2-1956837C1968}"/>
              </a:ext>
            </a:extLst>
          </p:cNvPr>
          <p:cNvGrpSpPr/>
          <p:nvPr/>
        </p:nvGrpSpPr>
        <p:grpSpPr>
          <a:xfrm>
            <a:off x="6610328" y="1684097"/>
            <a:ext cx="1385311" cy="1614614"/>
            <a:chOff x="7729263" y="1739572"/>
            <a:chExt cx="1619804" cy="1887921"/>
          </a:xfrm>
        </p:grpSpPr>
        <p:sp>
          <p:nvSpPr>
            <p:cNvPr id="21" name="object 7">
              <a:extLst>
                <a:ext uri="{FF2B5EF4-FFF2-40B4-BE49-F238E27FC236}">
                  <a16:creationId xmlns:a16="http://schemas.microsoft.com/office/drawing/2014/main" id="{DBCA702B-93E4-044B-908F-76E5F510F1C9}"/>
                </a:ext>
              </a:extLst>
            </p:cNvPr>
            <p:cNvSpPr/>
            <p:nvPr/>
          </p:nvSpPr>
          <p:spPr>
            <a:xfrm>
              <a:off x="7729263" y="1739572"/>
              <a:ext cx="860276" cy="1887921"/>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8">
              <a:extLst>
                <a:ext uri="{FF2B5EF4-FFF2-40B4-BE49-F238E27FC236}">
                  <a16:creationId xmlns:a16="http://schemas.microsoft.com/office/drawing/2014/main" id="{688819C5-C690-6343-BA61-11B013D525C7}"/>
                </a:ext>
              </a:extLst>
            </p:cNvPr>
            <p:cNvSpPr/>
            <p:nvPr/>
          </p:nvSpPr>
          <p:spPr>
            <a:xfrm>
              <a:off x="8759356" y="3010688"/>
              <a:ext cx="412750" cy="121285"/>
            </a:xfrm>
            <a:custGeom>
              <a:avLst/>
              <a:gdLst/>
              <a:ahLst/>
              <a:cxnLst/>
              <a:rect l="l" t="t" r="r" b="b"/>
              <a:pathLst>
                <a:path w="412750" h="121285">
                  <a:moveTo>
                    <a:pt x="0" y="1289"/>
                  </a:moveTo>
                  <a:lnTo>
                    <a:pt x="48298" y="0"/>
                  </a:lnTo>
                  <a:lnTo>
                    <a:pt x="98425" y="2903"/>
                  </a:lnTo>
                  <a:lnTo>
                    <a:pt x="149336" y="9770"/>
                  </a:lnTo>
                  <a:lnTo>
                    <a:pt x="199984" y="20367"/>
                  </a:lnTo>
                  <a:lnTo>
                    <a:pt x="249325" y="34463"/>
                  </a:lnTo>
                  <a:lnTo>
                    <a:pt x="296315" y="51829"/>
                  </a:lnTo>
                  <a:lnTo>
                    <a:pt x="339908" y="72232"/>
                  </a:lnTo>
                  <a:lnTo>
                    <a:pt x="379059" y="95442"/>
                  </a:lnTo>
                  <a:lnTo>
                    <a:pt x="412724" y="121228"/>
                  </a:lnTo>
                </a:path>
              </a:pathLst>
            </a:custGeom>
            <a:ln w="1766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9">
              <a:extLst>
                <a:ext uri="{FF2B5EF4-FFF2-40B4-BE49-F238E27FC236}">
                  <a16:creationId xmlns:a16="http://schemas.microsoft.com/office/drawing/2014/main" id="{41575AD0-053C-6441-912F-9AC1194D4393}"/>
                </a:ext>
              </a:extLst>
            </p:cNvPr>
            <p:cNvSpPr/>
            <p:nvPr/>
          </p:nvSpPr>
          <p:spPr>
            <a:xfrm>
              <a:off x="8745233" y="3123626"/>
              <a:ext cx="412750" cy="121285"/>
            </a:xfrm>
            <a:custGeom>
              <a:avLst/>
              <a:gdLst/>
              <a:ahLst/>
              <a:cxnLst/>
              <a:rect l="l" t="t" r="r" b="b"/>
              <a:pathLst>
                <a:path w="412750" h="121285">
                  <a:moveTo>
                    <a:pt x="0" y="1289"/>
                  </a:moveTo>
                  <a:lnTo>
                    <a:pt x="48298" y="0"/>
                  </a:lnTo>
                  <a:lnTo>
                    <a:pt x="98425" y="2902"/>
                  </a:lnTo>
                  <a:lnTo>
                    <a:pt x="149336" y="9767"/>
                  </a:lnTo>
                  <a:lnTo>
                    <a:pt x="199984" y="20363"/>
                  </a:lnTo>
                  <a:lnTo>
                    <a:pt x="249325" y="34459"/>
                  </a:lnTo>
                  <a:lnTo>
                    <a:pt x="296315" y="51824"/>
                  </a:lnTo>
                  <a:lnTo>
                    <a:pt x="339908" y="72228"/>
                  </a:lnTo>
                  <a:lnTo>
                    <a:pt x="379059" y="95439"/>
                  </a:lnTo>
                  <a:lnTo>
                    <a:pt x="412724" y="121228"/>
                  </a:lnTo>
                </a:path>
              </a:pathLst>
            </a:custGeom>
            <a:ln w="1766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10">
              <a:extLst>
                <a:ext uri="{FF2B5EF4-FFF2-40B4-BE49-F238E27FC236}">
                  <a16:creationId xmlns:a16="http://schemas.microsoft.com/office/drawing/2014/main" id="{B4C45E48-7B4E-6947-9323-69E68B1B2580}"/>
                </a:ext>
              </a:extLst>
            </p:cNvPr>
            <p:cNvSpPr/>
            <p:nvPr/>
          </p:nvSpPr>
          <p:spPr>
            <a:xfrm>
              <a:off x="8731108" y="3250688"/>
              <a:ext cx="412750" cy="121285"/>
            </a:xfrm>
            <a:custGeom>
              <a:avLst/>
              <a:gdLst/>
              <a:ahLst/>
              <a:cxnLst/>
              <a:rect l="l" t="t" r="r" b="b"/>
              <a:pathLst>
                <a:path w="412750" h="121285">
                  <a:moveTo>
                    <a:pt x="0" y="1289"/>
                  </a:moveTo>
                  <a:lnTo>
                    <a:pt x="48298" y="0"/>
                  </a:lnTo>
                  <a:lnTo>
                    <a:pt x="98425" y="2902"/>
                  </a:lnTo>
                  <a:lnTo>
                    <a:pt x="149336" y="9767"/>
                  </a:lnTo>
                  <a:lnTo>
                    <a:pt x="199984" y="20363"/>
                  </a:lnTo>
                  <a:lnTo>
                    <a:pt x="249325" y="34459"/>
                  </a:lnTo>
                  <a:lnTo>
                    <a:pt x="296315" y="51824"/>
                  </a:lnTo>
                  <a:lnTo>
                    <a:pt x="339908" y="72228"/>
                  </a:lnTo>
                  <a:lnTo>
                    <a:pt x="379059" y="95439"/>
                  </a:lnTo>
                  <a:lnTo>
                    <a:pt x="412724" y="121228"/>
                  </a:lnTo>
                </a:path>
              </a:pathLst>
            </a:custGeom>
            <a:ln w="1766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11">
              <a:extLst>
                <a:ext uri="{FF2B5EF4-FFF2-40B4-BE49-F238E27FC236}">
                  <a16:creationId xmlns:a16="http://schemas.microsoft.com/office/drawing/2014/main" id="{7017924A-649E-014F-830D-4E6F00312F0C}"/>
                </a:ext>
              </a:extLst>
            </p:cNvPr>
            <p:cNvSpPr/>
            <p:nvPr/>
          </p:nvSpPr>
          <p:spPr>
            <a:xfrm>
              <a:off x="8794712" y="1746445"/>
              <a:ext cx="554355" cy="554355"/>
            </a:xfrm>
            <a:custGeom>
              <a:avLst/>
              <a:gdLst/>
              <a:ahLst/>
              <a:cxnLst/>
              <a:rect l="l" t="t" r="r" b="b"/>
              <a:pathLst>
                <a:path w="554354" h="554355">
                  <a:moveTo>
                    <a:pt x="553834" y="276910"/>
                  </a:moveTo>
                  <a:lnTo>
                    <a:pt x="549372" y="326685"/>
                  </a:lnTo>
                  <a:lnTo>
                    <a:pt x="536510" y="373533"/>
                  </a:lnTo>
                  <a:lnTo>
                    <a:pt x="516027" y="416672"/>
                  </a:lnTo>
                  <a:lnTo>
                    <a:pt x="488708" y="455320"/>
                  </a:lnTo>
                  <a:lnTo>
                    <a:pt x="455333" y="488695"/>
                  </a:lnTo>
                  <a:lnTo>
                    <a:pt x="416685" y="516015"/>
                  </a:lnTo>
                  <a:lnTo>
                    <a:pt x="373546" y="536497"/>
                  </a:lnTo>
                  <a:lnTo>
                    <a:pt x="326698" y="549360"/>
                  </a:lnTo>
                  <a:lnTo>
                    <a:pt x="276923" y="553821"/>
                  </a:lnTo>
                  <a:lnTo>
                    <a:pt x="227144" y="549360"/>
                  </a:lnTo>
                  <a:lnTo>
                    <a:pt x="180293" y="536497"/>
                  </a:lnTo>
                  <a:lnTo>
                    <a:pt x="137152" y="516015"/>
                  </a:lnTo>
                  <a:lnTo>
                    <a:pt x="98502" y="488695"/>
                  </a:lnTo>
                  <a:lnTo>
                    <a:pt x="65127" y="455320"/>
                  </a:lnTo>
                  <a:lnTo>
                    <a:pt x="37806" y="416672"/>
                  </a:lnTo>
                  <a:lnTo>
                    <a:pt x="17324" y="373533"/>
                  </a:lnTo>
                  <a:lnTo>
                    <a:pt x="4461" y="326685"/>
                  </a:lnTo>
                  <a:lnTo>
                    <a:pt x="0" y="276910"/>
                  </a:lnTo>
                  <a:lnTo>
                    <a:pt x="4461" y="227135"/>
                  </a:lnTo>
                  <a:lnTo>
                    <a:pt x="17324" y="180287"/>
                  </a:lnTo>
                  <a:lnTo>
                    <a:pt x="37806" y="137148"/>
                  </a:lnTo>
                  <a:lnTo>
                    <a:pt x="65127" y="98500"/>
                  </a:lnTo>
                  <a:lnTo>
                    <a:pt x="98502" y="65126"/>
                  </a:lnTo>
                  <a:lnTo>
                    <a:pt x="137152" y="37806"/>
                  </a:lnTo>
                  <a:lnTo>
                    <a:pt x="180293" y="17324"/>
                  </a:lnTo>
                  <a:lnTo>
                    <a:pt x="227144" y="4461"/>
                  </a:lnTo>
                  <a:lnTo>
                    <a:pt x="276923" y="0"/>
                  </a:lnTo>
                  <a:lnTo>
                    <a:pt x="326698" y="4461"/>
                  </a:lnTo>
                  <a:lnTo>
                    <a:pt x="373546" y="17324"/>
                  </a:lnTo>
                  <a:lnTo>
                    <a:pt x="416685" y="37806"/>
                  </a:lnTo>
                  <a:lnTo>
                    <a:pt x="455333" y="65126"/>
                  </a:lnTo>
                  <a:lnTo>
                    <a:pt x="488708" y="98500"/>
                  </a:lnTo>
                  <a:lnTo>
                    <a:pt x="516027" y="137148"/>
                  </a:lnTo>
                  <a:lnTo>
                    <a:pt x="536510" y="180287"/>
                  </a:lnTo>
                  <a:lnTo>
                    <a:pt x="549372" y="227135"/>
                  </a:lnTo>
                  <a:lnTo>
                    <a:pt x="553834" y="276910"/>
                  </a:lnTo>
                  <a:close/>
                </a:path>
              </a:pathLst>
            </a:custGeom>
            <a:ln w="63500">
              <a:solidFill>
                <a:srgbClr val="DD59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12">
              <a:extLst>
                <a:ext uri="{FF2B5EF4-FFF2-40B4-BE49-F238E27FC236}">
                  <a16:creationId xmlns:a16="http://schemas.microsoft.com/office/drawing/2014/main" id="{CC502B03-44D2-6746-9866-E5B5A34BDF4A}"/>
                </a:ext>
              </a:extLst>
            </p:cNvPr>
            <p:cNvSpPr/>
            <p:nvPr/>
          </p:nvSpPr>
          <p:spPr>
            <a:xfrm>
              <a:off x="8794712" y="1746445"/>
              <a:ext cx="554355" cy="554355"/>
            </a:xfrm>
            <a:custGeom>
              <a:avLst/>
              <a:gdLst/>
              <a:ahLst/>
              <a:cxnLst/>
              <a:rect l="l" t="t" r="r" b="b"/>
              <a:pathLst>
                <a:path w="554354" h="554355">
                  <a:moveTo>
                    <a:pt x="553834" y="276910"/>
                  </a:moveTo>
                  <a:lnTo>
                    <a:pt x="549372" y="326685"/>
                  </a:lnTo>
                  <a:lnTo>
                    <a:pt x="536510" y="373533"/>
                  </a:lnTo>
                  <a:lnTo>
                    <a:pt x="516027" y="416672"/>
                  </a:lnTo>
                  <a:lnTo>
                    <a:pt x="488708" y="455320"/>
                  </a:lnTo>
                  <a:lnTo>
                    <a:pt x="455333" y="488695"/>
                  </a:lnTo>
                  <a:lnTo>
                    <a:pt x="416685" y="516015"/>
                  </a:lnTo>
                  <a:lnTo>
                    <a:pt x="373546" y="536497"/>
                  </a:lnTo>
                  <a:lnTo>
                    <a:pt x="326698" y="549360"/>
                  </a:lnTo>
                  <a:lnTo>
                    <a:pt x="276923" y="553821"/>
                  </a:lnTo>
                  <a:lnTo>
                    <a:pt x="227144" y="549360"/>
                  </a:lnTo>
                  <a:lnTo>
                    <a:pt x="180293" y="536497"/>
                  </a:lnTo>
                  <a:lnTo>
                    <a:pt x="137152" y="516015"/>
                  </a:lnTo>
                  <a:lnTo>
                    <a:pt x="98502" y="488695"/>
                  </a:lnTo>
                  <a:lnTo>
                    <a:pt x="65127" y="455320"/>
                  </a:lnTo>
                  <a:lnTo>
                    <a:pt x="37806" y="416672"/>
                  </a:lnTo>
                  <a:lnTo>
                    <a:pt x="17324" y="373533"/>
                  </a:lnTo>
                  <a:lnTo>
                    <a:pt x="4461" y="326685"/>
                  </a:lnTo>
                  <a:lnTo>
                    <a:pt x="0" y="276910"/>
                  </a:lnTo>
                  <a:lnTo>
                    <a:pt x="4461" y="227135"/>
                  </a:lnTo>
                  <a:lnTo>
                    <a:pt x="17324" y="180287"/>
                  </a:lnTo>
                  <a:lnTo>
                    <a:pt x="37806" y="137148"/>
                  </a:lnTo>
                  <a:lnTo>
                    <a:pt x="65127" y="98500"/>
                  </a:lnTo>
                  <a:lnTo>
                    <a:pt x="98502" y="65126"/>
                  </a:lnTo>
                  <a:lnTo>
                    <a:pt x="137152" y="37806"/>
                  </a:lnTo>
                  <a:lnTo>
                    <a:pt x="180293" y="17324"/>
                  </a:lnTo>
                  <a:lnTo>
                    <a:pt x="227144" y="4461"/>
                  </a:lnTo>
                  <a:lnTo>
                    <a:pt x="276923" y="0"/>
                  </a:lnTo>
                  <a:lnTo>
                    <a:pt x="326698" y="4461"/>
                  </a:lnTo>
                  <a:lnTo>
                    <a:pt x="373546" y="17324"/>
                  </a:lnTo>
                  <a:lnTo>
                    <a:pt x="416685" y="37806"/>
                  </a:lnTo>
                  <a:lnTo>
                    <a:pt x="455333" y="65126"/>
                  </a:lnTo>
                  <a:lnTo>
                    <a:pt x="488708" y="98500"/>
                  </a:lnTo>
                  <a:lnTo>
                    <a:pt x="516027" y="137148"/>
                  </a:lnTo>
                  <a:lnTo>
                    <a:pt x="536510" y="180287"/>
                  </a:lnTo>
                  <a:lnTo>
                    <a:pt x="549372" y="227135"/>
                  </a:lnTo>
                  <a:lnTo>
                    <a:pt x="553834" y="276910"/>
                  </a:lnTo>
                  <a:close/>
                </a:path>
              </a:pathLst>
            </a:custGeom>
            <a:ln w="42329">
              <a:solidFill>
                <a:srgbClr val="F68B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13">
              <a:extLst>
                <a:ext uri="{FF2B5EF4-FFF2-40B4-BE49-F238E27FC236}">
                  <a16:creationId xmlns:a16="http://schemas.microsoft.com/office/drawing/2014/main" id="{8F2075C9-01C9-A344-8EEF-949F4C830F14}"/>
                </a:ext>
              </a:extLst>
            </p:cNvPr>
            <p:cNvSpPr/>
            <p:nvPr/>
          </p:nvSpPr>
          <p:spPr>
            <a:xfrm>
              <a:off x="9061398" y="1812523"/>
              <a:ext cx="94715" cy="329832"/>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14">
              <a:extLst>
                <a:ext uri="{FF2B5EF4-FFF2-40B4-BE49-F238E27FC236}">
                  <a16:creationId xmlns:a16="http://schemas.microsoft.com/office/drawing/2014/main" id="{E2ECDD40-6DAB-AD41-843E-FE59376D8B44}"/>
                </a:ext>
              </a:extLst>
            </p:cNvPr>
            <p:cNvSpPr/>
            <p:nvPr/>
          </p:nvSpPr>
          <p:spPr>
            <a:xfrm>
              <a:off x="9196682" y="2158227"/>
              <a:ext cx="31750" cy="56515"/>
            </a:xfrm>
            <a:custGeom>
              <a:avLst/>
              <a:gdLst/>
              <a:ahLst/>
              <a:cxnLst/>
              <a:rect l="l" t="t" r="r" b="b"/>
              <a:pathLst>
                <a:path w="31750" h="56514">
                  <a:moveTo>
                    <a:pt x="0" y="49390"/>
                  </a:moveTo>
                  <a:lnTo>
                    <a:pt x="18355" y="55177"/>
                  </a:lnTo>
                  <a:lnTo>
                    <a:pt x="27781" y="56013"/>
                  </a:lnTo>
                  <a:lnTo>
                    <a:pt x="31253" y="50915"/>
                  </a:lnTo>
                  <a:lnTo>
                    <a:pt x="31750" y="38900"/>
                  </a:lnTo>
                  <a:lnTo>
                    <a:pt x="26789" y="27252"/>
                  </a:lnTo>
                  <a:lnTo>
                    <a:pt x="15875" y="22144"/>
                  </a:lnTo>
                  <a:lnTo>
                    <a:pt x="4960" y="20981"/>
                  </a:lnTo>
                  <a:lnTo>
                    <a:pt x="0" y="21170"/>
                  </a:lnTo>
                  <a:lnTo>
                    <a:pt x="0" y="0"/>
                  </a:lnTo>
                  <a:lnTo>
                    <a:pt x="31750" y="0"/>
                  </a:lnTo>
                </a:path>
              </a:pathLst>
            </a:custGeom>
            <a:ln w="14109">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3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2" name="テキスト ボックス 3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01016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ject 4">
            <a:extLst>
              <a:ext uri="{FF2B5EF4-FFF2-40B4-BE49-F238E27FC236}">
                <a16:creationId xmlns:a16="http://schemas.microsoft.com/office/drawing/2014/main" id="{39706290-A207-014F-8CCB-06E11D714B1C}"/>
              </a:ext>
            </a:extLst>
          </p:cNvPr>
          <p:cNvSpPr txBox="1"/>
          <p:nvPr/>
        </p:nvSpPr>
        <p:spPr>
          <a:xfrm>
            <a:off x="315266" y="4519291"/>
            <a:ext cx="7776212" cy="1135500"/>
          </a:xfrm>
          <a:prstGeom prst="rect">
            <a:avLst/>
          </a:prstGeom>
        </p:spPr>
        <p:txBody>
          <a:bodyPr vert="horz" wrap="square" lIns="0" tIns="66798" rIns="0" bIns="0" rtlCol="0">
            <a:spAutoFit/>
          </a:bodyPr>
          <a:lstStyle/>
          <a:p>
            <a:pPr marR="2742956" defTabSz="781995">
              <a:lnSpc>
                <a:spcPts val="2908"/>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休日を与える単位となる「週」とは日曜</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から土曜の一週間</a:t>
            </a: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暦週</a:t>
            </a: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に限らず、</a:t>
            </a:r>
            <a:r>
              <a:rPr kumimoji="1" lang="ja-JP" altLang="en-US" sz="2095" dirty="0">
                <a:solidFill>
                  <a:srgbClr val="00AEEF"/>
                </a:solidFill>
                <a:latin typeface="HGMaruGothicMPRO" panose="020F0600000000000000" pitchFamily="34" charset="-128"/>
                <a:ea typeface="HGMaruGothicMPRO" panose="020F0600000000000000" pitchFamily="34" charset="-128"/>
                <a:cs typeface="A-OTF Shin Maru Go Pro"/>
              </a:rPr>
              <a:t>継続した</a:t>
            </a:r>
            <a:r>
              <a:rPr kumimoji="1" lang="en-US" altLang="ja-JP" sz="2095" dirty="0">
                <a:solidFill>
                  <a:srgbClr val="00AEEF"/>
                </a:solidFill>
                <a:latin typeface="HGMaruGothicMPRO" panose="020F0600000000000000" pitchFamily="34" charset="-128"/>
                <a:ea typeface="HGMaruGothicMPRO" panose="020F0600000000000000" pitchFamily="34" charset="-128"/>
                <a:cs typeface="A-OTF Shin Maru Go Pro"/>
              </a:rPr>
              <a:t>7</a:t>
            </a:r>
            <a:r>
              <a:rPr kumimoji="1" lang="ja-JP" altLang="en-US" sz="2095" dirty="0">
                <a:solidFill>
                  <a:srgbClr val="00AEEF"/>
                </a:solidFill>
                <a:latin typeface="HGMaruGothicMPRO" panose="020F0600000000000000" pitchFamily="34" charset="-128"/>
                <a:ea typeface="HGMaruGothicMPRO" panose="020F0600000000000000" pitchFamily="34" charset="-128"/>
                <a:cs typeface="A-OTF Shin Maru Go Pro"/>
              </a:rPr>
              <a:t>日間</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であれば足ります。</a:t>
            </a:r>
            <a:endParaRPr kumimoji="1" lang="ja-JP" altLang="en-US"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1" name="object 3">
            <a:extLst>
              <a:ext uri="{FF2B5EF4-FFF2-40B4-BE49-F238E27FC236}">
                <a16:creationId xmlns:a16="http://schemas.microsoft.com/office/drawing/2014/main" id="{93022AE6-09E0-374B-A0E4-3A96482C072A}"/>
              </a:ext>
            </a:extLst>
          </p:cNvPr>
          <p:cNvSpPr/>
          <p:nvPr/>
        </p:nvSpPr>
        <p:spPr>
          <a:xfrm>
            <a:off x="260650"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2">
            <a:extLst>
              <a:ext uri="{FF2B5EF4-FFF2-40B4-BE49-F238E27FC236}">
                <a16:creationId xmlns:a16="http://schemas.microsoft.com/office/drawing/2014/main" id="{8B0C1924-F6FC-604C-A64A-F3AC0CCBE842}"/>
              </a:ext>
            </a:extLst>
          </p:cNvPr>
          <p:cNvSpPr txBox="1"/>
          <p:nvPr/>
        </p:nvSpPr>
        <p:spPr>
          <a:xfrm>
            <a:off x="430297" y="769016"/>
            <a:ext cx="4381628" cy="303696"/>
          </a:xfrm>
          <a:prstGeom prst="rect">
            <a:avLst/>
          </a:prstGeom>
        </p:spPr>
        <p:txBody>
          <a:bodyPr vert="horz" wrap="square" lIns="0" tIns="14120" rIns="0" bIns="0" rtlCol="0">
            <a:spAutoFit/>
          </a:bodyPr>
          <a:lstStyle/>
          <a:p>
            <a:pPr marL="10861" defTabSz="781995">
              <a:spcBef>
                <a:spcPts val="111"/>
              </a:spcBef>
            </a:pPr>
            <a:r>
              <a:rPr kumimoji="1" lang="en-US" altLang="zh-TW" sz="1454" b="1" dirty="0">
                <a:solidFill>
                  <a:srgbClr val="FFFFFF"/>
                </a:solidFill>
                <a:latin typeface="HGMaruGothicMPRO" panose="020F0600000000000000" pitchFamily="34" charset="-128"/>
                <a:ea typeface="HGMaruGothicMPRO" panose="020F0600000000000000" pitchFamily="34" charset="-128"/>
                <a:cs typeface="ShinMGoPro-DeBold"/>
              </a:rPr>
              <a:t>(1)</a:t>
            </a:r>
            <a:r>
              <a:rPr kumimoji="1" lang="zh-TW" altLang="en-US" sz="1454" b="1" dirty="0">
                <a:solidFill>
                  <a:srgbClr val="FFFFFF"/>
                </a:solidFill>
                <a:latin typeface="HGMaruGothicMPRO" panose="020F0600000000000000" pitchFamily="34" charset="-128"/>
                <a:ea typeface="HGMaruGothicMPRO" panose="020F0600000000000000" pitchFamily="34" charset="-128"/>
                <a:cs typeface="ShinMGoPro-DeBold"/>
              </a:rPr>
              <a:t>「労働基準法」 </a:t>
            </a:r>
            <a:r>
              <a:rPr kumimoji="1" sz="1454"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② 休日</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4" name="object 4">
            <a:extLst>
              <a:ext uri="{FF2B5EF4-FFF2-40B4-BE49-F238E27FC236}">
                <a16:creationId xmlns:a16="http://schemas.microsoft.com/office/drawing/2014/main" id="{DCD53AE3-E682-9848-8548-589763A93DDD}"/>
              </a:ext>
            </a:extLst>
          </p:cNvPr>
          <p:cNvSpPr txBox="1"/>
          <p:nvPr/>
        </p:nvSpPr>
        <p:spPr>
          <a:xfrm>
            <a:off x="315266" y="1430257"/>
            <a:ext cx="7812112" cy="1630827"/>
          </a:xfrm>
          <a:prstGeom prst="rect">
            <a:avLst/>
          </a:prstGeom>
        </p:spPr>
        <p:txBody>
          <a:bodyPr vert="horz" wrap="square" lIns="0" tIns="66798" rIns="0" bIns="0" rtlCol="0">
            <a:spAutoFit/>
          </a:bodyPr>
          <a:lstStyle/>
          <a:p>
            <a:pPr marL="212876" defTabSz="781995">
              <a:spcBef>
                <a:spcPts val="526"/>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使用者</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企業</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は労働者に、</a:t>
            </a:r>
            <a:r>
              <a:rPr kumimoji="1" sz="3164" dirty="0">
                <a:solidFill>
                  <a:srgbClr val="00AEEF"/>
                </a:solidFill>
                <a:latin typeface="HGMaruGothicMPRO" panose="020F0600000000000000" pitchFamily="34" charset="-128"/>
                <a:ea typeface="HGMaruGothicMPRO" panose="020F0600000000000000" pitchFamily="34" charset="-128"/>
                <a:cs typeface="A-OTF Shin Maru Go Pro"/>
              </a:rPr>
              <a:t>毎週少なくとも</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212876" defTabSz="781995">
              <a:spcBef>
                <a:spcPts val="445"/>
              </a:spcBef>
            </a:pPr>
            <a:r>
              <a:rPr kumimoji="1" sz="3164" dirty="0">
                <a:solidFill>
                  <a:srgbClr val="00AEEF"/>
                </a:solidFill>
                <a:latin typeface="HGMaruGothicMPRO" panose="020F0600000000000000" pitchFamily="34" charset="-128"/>
                <a:ea typeface="HGMaruGothicMPRO" panose="020F0600000000000000" pitchFamily="34" charset="-128"/>
                <a:cs typeface="A-OTF Shin Maru Go Pro"/>
              </a:rPr>
              <a:t>1回の休日</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を与えなければなりません。</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445"/>
              </a:spcBef>
            </a:pP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労働基準法第35条第1項</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6" name="object 6">
            <a:extLst>
              <a:ext uri="{FF2B5EF4-FFF2-40B4-BE49-F238E27FC236}">
                <a16:creationId xmlns:a16="http://schemas.microsoft.com/office/drawing/2014/main" id="{E1E65F5C-F418-A041-9DD9-64A5B7FDA697}"/>
              </a:ext>
            </a:extLst>
          </p:cNvPr>
          <p:cNvSpPr txBox="1"/>
          <p:nvPr/>
        </p:nvSpPr>
        <p:spPr>
          <a:xfrm>
            <a:off x="6326790" y="5085629"/>
            <a:ext cx="1689034" cy="468201"/>
          </a:xfrm>
          <a:prstGeom prst="rect">
            <a:avLst/>
          </a:prstGeom>
        </p:spPr>
        <p:txBody>
          <a:bodyPr vert="horz" wrap="square" lIns="0" tIns="9775" rIns="0" bIns="0" rtlCol="0">
            <a:spAutoFit/>
          </a:bodyPr>
          <a:lstStyle/>
          <a:p>
            <a:pPr marL="6789" marR="4344" indent="2715" algn="ctr" defTabSz="781995">
              <a:lnSpc>
                <a:spcPct val="109400"/>
              </a:lnSpc>
              <a:spcBef>
                <a:spcPts val="7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土日が休めるとは</a:t>
            </a:r>
            <a:b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b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限らない</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1" name="object 4">
            <a:extLst>
              <a:ext uri="{FF2B5EF4-FFF2-40B4-BE49-F238E27FC236}">
                <a16:creationId xmlns:a16="http://schemas.microsoft.com/office/drawing/2014/main" id="{CCFE5586-4570-DB47-B781-8A7A9DBA8878}"/>
              </a:ext>
            </a:extLst>
          </p:cNvPr>
          <p:cNvSpPr txBox="1"/>
          <p:nvPr/>
        </p:nvSpPr>
        <p:spPr>
          <a:xfrm>
            <a:off x="315265" y="3414999"/>
            <a:ext cx="7763968" cy="1135500"/>
          </a:xfrm>
          <a:prstGeom prst="rect">
            <a:avLst/>
          </a:prstGeom>
        </p:spPr>
        <p:txBody>
          <a:bodyPr vert="horz" wrap="square" lIns="0" tIns="66798" rIns="0" bIns="0" rtlCol="0">
            <a:spAutoFit/>
          </a:bodyPr>
          <a:lstStyle/>
          <a:p>
            <a:pPr marR="2742956" defTabSz="781995">
              <a:lnSpc>
                <a:spcPts val="2908"/>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休日とは、労働者が</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労働義務</a:t>
            </a:r>
            <a:r>
              <a:rPr kumimoji="1" lang="ja-JP" altLang="en-US" sz="2095" dirty="0">
                <a:solidFill>
                  <a:srgbClr val="00AEEF"/>
                </a:solidFill>
                <a:latin typeface="HGMaruGothicMPRO" panose="020F0600000000000000" pitchFamily="34" charset="-128"/>
                <a:ea typeface="HGMaruGothicMPRO" panose="020F0600000000000000" pitchFamily="34" charset="-128"/>
                <a:cs typeface="A-OTF Shin Maru Go Pro"/>
              </a:rPr>
              <a:t>を</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負わない日</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をいいます。</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土日祝日とは限りません。</a:t>
            </a:r>
            <a:endParaRPr kumimoji="1" lang="ja-JP" altLang="en-US"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85" name="図 84">
            <a:extLst>
              <a:ext uri="{FF2B5EF4-FFF2-40B4-BE49-F238E27FC236}">
                <a16:creationId xmlns:a16="http://schemas.microsoft.com/office/drawing/2014/main" id="{2CB450ED-FFEF-1D42-A6E2-833B4C16FF86}"/>
              </a:ext>
            </a:extLst>
          </p:cNvPr>
          <p:cNvPicPr>
            <a:picLocks noChangeAspect="1"/>
          </p:cNvPicPr>
          <p:nvPr/>
        </p:nvPicPr>
        <p:blipFill>
          <a:blip r:embed="rId2">
            <a:alphaModFix/>
          </a:blip>
          <a:stretch>
            <a:fillRect/>
          </a:stretch>
        </p:blipFill>
        <p:spPr>
          <a:xfrm>
            <a:off x="5755595" y="3667666"/>
            <a:ext cx="2791398" cy="1307721"/>
          </a:xfrm>
          <a:prstGeom prst="rect">
            <a:avLst/>
          </a:prstGeom>
        </p:spPr>
      </p:pic>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48685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786FDBF-F22E-D144-A0D3-BDC687C416A3}"/>
              </a:ext>
            </a:extLst>
          </p:cNvPr>
          <p:cNvSpPr/>
          <p:nvPr/>
        </p:nvSpPr>
        <p:spPr>
          <a:xfrm>
            <a:off x="260650"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2">
            <a:extLst>
              <a:ext uri="{FF2B5EF4-FFF2-40B4-BE49-F238E27FC236}">
                <a16:creationId xmlns:a16="http://schemas.microsoft.com/office/drawing/2014/main" id="{35601118-F15F-D94C-BD25-3C9112DA197B}"/>
              </a:ext>
            </a:extLst>
          </p:cNvPr>
          <p:cNvSpPr txBox="1"/>
          <p:nvPr/>
        </p:nvSpPr>
        <p:spPr>
          <a:xfrm>
            <a:off x="430297" y="769016"/>
            <a:ext cx="4755028" cy="303696"/>
          </a:xfrm>
          <a:prstGeom prst="rect">
            <a:avLst/>
          </a:prstGeom>
        </p:spPr>
        <p:txBody>
          <a:bodyPr vert="horz" wrap="square" lIns="0" tIns="14120" rIns="0" bIns="0" rtlCol="0">
            <a:spAutoFit/>
          </a:bodyPr>
          <a:lstStyle/>
          <a:p>
            <a:pPr marL="10861" defTabSz="781995">
              <a:spcBef>
                <a:spcPts val="111"/>
              </a:spcBef>
            </a:pPr>
            <a:r>
              <a:rPr kumimoji="1" lang="en-US" altLang="zh-TW" sz="1454" b="1" dirty="0">
                <a:solidFill>
                  <a:srgbClr val="FFFFFF"/>
                </a:solidFill>
                <a:latin typeface="HGMaruGothicMPRO" panose="020F0600000000000000" pitchFamily="34" charset="-128"/>
                <a:ea typeface="HGMaruGothicMPRO" panose="020F0600000000000000" pitchFamily="34" charset="-128"/>
                <a:cs typeface="ShinMGoPro-DeBold"/>
              </a:rPr>
              <a:t>(1)</a:t>
            </a:r>
            <a:r>
              <a:rPr kumimoji="1" lang="zh-TW" altLang="en-US" sz="1454" b="1" dirty="0">
                <a:solidFill>
                  <a:srgbClr val="FFFFFF"/>
                </a:solidFill>
                <a:latin typeface="HGMaruGothicMPRO" panose="020F0600000000000000" pitchFamily="34" charset="-128"/>
                <a:ea typeface="HGMaruGothicMPRO" panose="020F0600000000000000" pitchFamily="34" charset="-128"/>
                <a:cs typeface="ShinMGoPro-DeBold"/>
              </a:rPr>
              <a:t>「労働基準法」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③ 休憩　その１</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4">
            <a:extLst>
              <a:ext uri="{FF2B5EF4-FFF2-40B4-BE49-F238E27FC236}">
                <a16:creationId xmlns:a16="http://schemas.microsoft.com/office/drawing/2014/main" id="{38F1211C-AED3-894F-9AB4-C64E100754F6}"/>
              </a:ext>
            </a:extLst>
          </p:cNvPr>
          <p:cNvSpPr txBox="1"/>
          <p:nvPr/>
        </p:nvSpPr>
        <p:spPr>
          <a:xfrm>
            <a:off x="382615" y="1452481"/>
            <a:ext cx="8238425" cy="2494611"/>
          </a:xfrm>
          <a:prstGeom prst="rect">
            <a:avLst/>
          </a:prstGeom>
        </p:spPr>
        <p:txBody>
          <a:bodyPr vert="horz" wrap="square" lIns="0" tIns="44531" rIns="0" bIns="0" rtlCol="0">
            <a:spAutoFit/>
          </a:bodyPr>
          <a:lstStyle/>
          <a:p>
            <a:pPr marL="145538" defTabSz="781995">
              <a:spcBef>
                <a:spcPts val="350"/>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企業は労働者に対して、労働時間が</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563688" defTabSz="781995">
              <a:spcBef>
                <a:spcPts val="269"/>
              </a:spcBef>
              <a:tabLst>
                <a:tab pos="4536113" algn="l"/>
              </a:tabLst>
            </a:pPr>
            <a:r>
              <a:rPr kumimoji="1" sz="3164" b="1" dirty="0">
                <a:solidFill>
                  <a:srgbClr val="00AEEF"/>
                </a:solidFill>
                <a:latin typeface="HGMaruGothicMPRO" panose="020F0600000000000000" pitchFamily="34" charset="-128"/>
                <a:ea typeface="HGMaruGothicMPRO" panose="020F0600000000000000" pitchFamily="34" charset="-128"/>
                <a:cs typeface="ShinMGoPro-Medium"/>
              </a:rPr>
              <a:t>6時間</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を超える場合	</a:t>
            </a:r>
            <a:r>
              <a:rPr kumimoji="1" sz="3164" b="1" dirty="0">
                <a:solidFill>
                  <a:srgbClr val="00AEEF"/>
                </a:solidFill>
                <a:latin typeface="HGMaruGothicMPRO" panose="020F0600000000000000" pitchFamily="34" charset="-128"/>
                <a:ea typeface="HGMaruGothicMPRO" panose="020F0600000000000000" pitchFamily="34" charset="-128"/>
                <a:cs typeface="ShinMGoPro-Medium"/>
              </a:rPr>
              <a:t>45分</a:t>
            </a:r>
            <a:r>
              <a:rPr kumimoji="1" sz="2437" b="1" dirty="0">
                <a:solidFill>
                  <a:srgbClr val="00AEEF"/>
                </a:solidFill>
                <a:latin typeface="HGMaruGothicMPRO" panose="020F0600000000000000" pitchFamily="34" charset="-128"/>
                <a:ea typeface="HGMaruGothicMPRO" panose="020F0600000000000000" pitchFamily="34" charset="-128"/>
                <a:cs typeface="ShinMGoPro-Medium"/>
              </a:rPr>
              <a:t>以上</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563688" defTabSz="781995">
              <a:spcBef>
                <a:spcPts val="231"/>
              </a:spcBef>
              <a:tabLst>
                <a:tab pos="4536113" algn="l"/>
              </a:tabLst>
            </a:pPr>
            <a:r>
              <a:rPr kumimoji="1" sz="3164" b="1" dirty="0">
                <a:solidFill>
                  <a:srgbClr val="00AEEF"/>
                </a:solidFill>
                <a:latin typeface="HGMaruGothicMPRO" panose="020F0600000000000000" pitchFamily="34" charset="-128"/>
                <a:ea typeface="HGMaruGothicMPRO" panose="020F0600000000000000" pitchFamily="34" charset="-128"/>
                <a:cs typeface="ShinMGoPro-Medium"/>
              </a:rPr>
              <a:t>8時間</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を超える場合	</a:t>
            </a:r>
            <a:r>
              <a:rPr kumimoji="1" sz="3164" b="1" dirty="0">
                <a:solidFill>
                  <a:srgbClr val="00AEEF"/>
                </a:solidFill>
                <a:latin typeface="HGMaruGothicMPRO" panose="020F0600000000000000" pitchFamily="34" charset="-128"/>
                <a:ea typeface="HGMaruGothicMPRO" panose="020F0600000000000000" pitchFamily="34" charset="-128"/>
                <a:cs typeface="ShinMGoPro-Medium"/>
              </a:rPr>
              <a:t>60分</a:t>
            </a:r>
            <a:r>
              <a:rPr kumimoji="1" sz="2437" b="1" dirty="0">
                <a:solidFill>
                  <a:srgbClr val="00AEEF"/>
                </a:solidFill>
                <a:latin typeface="HGMaruGothicMPRO" panose="020F0600000000000000" pitchFamily="34" charset="-128"/>
                <a:ea typeface="HGMaruGothicMPRO" panose="020F0600000000000000" pitchFamily="34" charset="-128"/>
                <a:cs typeface="ShinMGoPro-Medium"/>
              </a:rPr>
              <a:t>以上</a:t>
            </a:r>
            <a:endParaRPr kumimoji="1" sz="2437" dirty="0">
              <a:solidFill>
                <a:prstClr val="black"/>
              </a:solidFill>
              <a:latin typeface="HGMaruGothicMPRO" panose="020F0600000000000000" pitchFamily="34" charset="-128"/>
              <a:ea typeface="HGMaruGothicMPRO" panose="020F0600000000000000" pitchFamily="34" charset="-128"/>
              <a:cs typeface="ShinMGoPro-Medium"/>
            </a:endParaRPr>
          </a:p>
          <a:p>
            <a:pPr marL="145538" defTabSz="781995">
              <a:spcBef>
                <a:spcPts val="196"/>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を</a:t>
            </a:r>
            <a:r>
              <a:rPr kumimoji="1" sz="3164"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労働時間の途中に</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与えなければなりません</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710"/>
              </a:spcBef>
            </a:pPr>
            <a:r>
              <a:rPr kumimoji="1" lang="en-US" altLang="ja-JP" sz="2095"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労働基準法第34条第1項</a:t>
            </a:r>
            <a:r>
              <a:rPr kumimoji="1" lang="en-US" altLang="ja-JP" sz="2095"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5">
            <a:extLst>
              <a:ext uri="{FF2B5EF4-FFF2-40B4-BE49-F238E27FC236}">
                <a16:creationId xmlns:a16="http://schemas.microsoft.com/office/drawing/2014/main" id="{7BDE2A56-9EC0-B64F-BACA-FD6B9C040A1D}"/>
              </a:ext>
            </a:extLst>
          </p:cNvPr>
          <p:cNvSpPr txBox="1"/>
          <p:nvPr/>
        </p:nvSpPr>
        <p:spPr>
          <a:xfrm>
            <a:off x="449964" y="3852014"/>
            <a:ext cx="8177601" cy="255529"/>
          </a:xfrm>
          <a:prstGeom prst="rect">
            <a:avLst/>
          </a:prstGeom>
        </p:spPr>
        <p:txBody>
          <a:bodyPr vert="horz" wrap="square" lIns="0" tIns="11948" rIns="0" bIns="0" rtlCol="0">
            <a:spAutoFit/>
          </a:bodyPr>
          <a:lstStyle/>
          <a:p>
            <a:pPr marL="4725095" defTabSz="781995">
              <a:spcBef>
                <a:spcPts val="94"/>
              </a:spcBef>
            </a:pPr>
            <a:r>
              <a:rPr kumimoji="1" sz="1582" dirty="0">
                <a:solidFill>
                  <a:srgbClr val="00AEEF"/>
                </a:solidFill>
                <a:latin typeface="HGMaruGothicMPRO" panose="020F0600000000000000" pitchFamily="34" charset="-128"/>
                <a:ea typeface="HGMaruGothicMPRO" panose="020F0600000000000000" pitchFamily="34" charset="-128"/>
                <a:cs typeface="A-OTF Shin Maru Go Pro"/>
              </a:rPr>
              <a:t>休憩なしの場合もあります</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99791D5D-F167-574C-9F2A-3537E012B07D}"/>
              </a:ext>
            </a:extLst>
          </p:cNvPr>
          <p:cNvSpPr/>
          <p:nvPr/>
        </p:nvSpPr>
        <p:spPr>
          <a:xfrm>
            <a:off x="4165260" y="3633892"/>
            <a:ext cx="808093" cy="894441"/>
          </a:xfrm>
          <a:custGeom>
            <a:avLst/>
            <a:gdLst/>
            <a:ahLst/>
            <a:cxnLst/>
            <a:rect l="l" t="t" r="r" b="b"/>
            <a:pathLst>
              <a:path w="944879" h="1045845">
                <a:moveTo>
                  <a:pt x="944524" y="573913"/>
                </a:moveTo>
                <a:lnTo>
                  <a:pt x="0" y="573913"/>
                </a:lnTo>
                <a:lnTo>
                  <a:pt x="472262" y="1045794"/>
                </a:lnTo>
                <a:lnTo>
                  <a:pt x="944524" y="573913"/>
                </a:lnTo>
                <a:close/>
              </a:path>
              <a:path w="944879" h="1045845">
                <a:moveTo>
                  <a:pt x="698957" y="0"/>
                </a:moveTo>
                <a:lnTo>
                  <a:pt x="245567" y="0"/>
                </a:lnTo>
                <a:lnTo>
                  <a:pt x="245567" y="573913"/>
                </a:lnTo>
                <a:lnTo>
                  <a:pt x="698957" y="573913"/>
                </a:lnTo>
                <a:lnTo>
                  <a:pt x="698957"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5">
            <a:extLst>
              <a:ext uri="{FF2B5EF4-FFF2-40B4-BE49-F238E27FC236}">
                <a16:creationId xmlns:a16="http://schemas.microsoft.com/office/drawing/2014/main" id="{8AB18F14-E227-894C-92A9-F715EE16C8CC}"/>
              </a:ext>
            </a:extLst>
          </p:cNvPr>
          <p:cNvSpPr txBox="1"/>
          <p:nvPr/>
        </p:nvSpPr>
        <p:spPr>
          <a:xfrm>
            <a:off x="449965" y="4626969"/>
            <a:ext cx="8431977" cy="723157"/>
          </a:xfrm>
          <a:prstGeom prst="rect">
            <a:avLst/>
          </a:prstGeom>
        </p:spPr>
        <p:txBody>
          <a:bodyPr vert="horz" wrap="square" lIns="0" tIns="11948" rIns="0" bIns="0" rtlCol="0">
            <a:spAutoFit/>
          </a:bodyPr>
          <a:lstStyle/>
          <a:p>
            <a:pPr marL="306281" marR="4344" indent="-295963" defTabSz="781995">
              <a:lnSpc>
                <a:spcPct val="118100"/>
              </a:lnSpc>
              <a:spcBef>
                <a:spcPts val="1894"/>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3時間勤務、5時間勤務など6時間</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以内</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の労働時間の場合は、休憩なしでも違法ではありません</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83858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9F58FE8-FD9A-BE40-8D82-A2CA2AE2EDD0}"/>
              </a:ext>
            </a:extLst>
          </p:cNvPr>
          <p:cNvSpPr/>
          <p:nvPr/>
        </p:nvSpPr>
        <p:spPr>
          <a:xfrm>
            <a:off x="260650"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3">
            <a:extLst>
              <a:ext uri="{FF2B5EF4-FFF2-40B4-BE49-F238E27FC236}">
                <a16:creationId xmlns:a16="http://schemas.microsoft.com/office/drawing/2014/main" id="{AC1BB24E-F431-7F4E-860F-64463D950CD7}"/>
              </a:ext>
            </a:extLst>
          </p:cNvPr>
          <p:cNvSpPr txBox="1"/>
          <p:nvPr/>
        </p:nvSpPr>
        <p:spPr>
          <a:xfrm>
            <a:off x="573377" y="3479170"/>
            <a:ext cx="2554727" cy="704756"/>
          </a:xfrm>
          <a:prstGeom prst="rect">
            <a:avLst/>
          </a:prstGeom>
        </p:spPr>
        <p:txBody>
          <a:bodyPr vert="horz" wrap="square" lIns="0" tIns="7060" rIns="0" bIns="0" rtlCol="0">
            <a:spAutoFit/>
          </a:bodyPr>
          <a:lstStyle/>
          <a:p>
            <a:pPr marL="278043" marR="271526" algn="ctr" defTabSz="781995">
              <a:lnSpc>
                <a:spcPct val="103299"/>
              </a:lnSpc>
              <a:spcBef>
                <a:spcPts val="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労働時間の途中で付与しなければなりません</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algn="ctr" defTabSz="781995">
              <a:spcBef>
                <a:spcPts val="60"/>
              </a:spcBef>
            </a:pP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第34条第１項</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4">
            <a:extLst>
              <a:ext uri="{FF2B5EF4-FFF2-40B4-BE49-F238E27FC236}">
                <a16:creationId xmlns:a16="http://schemas.microsoft.com/office/drawing/2014/main" id="{5A5911F2-0F05-4544-B2C5-F1991BE4DC58}"/>
              </a:ext>
            </a:extLst>
          </p:cNvPr>
          <p:cNvSpPr/>
          <p:nvPr/>
        </p:nvSpPr>
        <p:spPr>
          <a:xfrm>
            <a:off x="528177" y="2082150"/>
            <a:ext cx="2532352" cy="1293601"/>
          </a:xfrm>
          <a:custGeom>
            <a:avLst/>
            <a:gdLst/>
            <a:ahLst/>
            <a:cxnLst/>
            <a:rect l="l" t="t" r="r" b="b"/>
            <a:pathLst>
              <a:path w="2961004" h="1512570">
                <a:moveTo>
                  <a:pt x="1480502" y="0"/>
                </a:moveTo>
                <a:lnTo>
                  <a:pt x="1417919" y="663"/>
                </a:lnTo>
                <a:lnTo>
                  <a:pt x="1355998" y="2635"/>
                </a:lnTo>
                <a:lnTo>
                  <a:pt x="1294790" y="5890"/>
                </a:lnTo>
                <a:lnTo>
                  <a:pt x="1234347" y="10401"/>
                </a:lnTo>
                <a:lnTo>
                  <a:pt x="1174721" y="16143"/>
                </a:lnTo>
                <a:lnTo>
                  <a:pt x="1115962" y="23088"/>
                </a:lnTo>
                <a:lnTo>
                  <a:pt x="1058122" y="31211"/>
                </a:lnTo>
                <a:lnTo>
                  <a:pt x="1001253" y="40486"/>
                </a:lnTo>
                <a:lnTo>
                  <a:pt x="945406" y="50886"/>
                </a:lnTo>
                <a:lnTo>
                  <a:pt x="890631" y="62385"/>
                </a:lnTo>
                <a:lnTo>
                  <a:pt x="836982" y="74957"/>
                </a:lnTo>
                <a:lnTo>
                  <a:pt x="784508" y="88576"/>
                </a:lnTo>
                <a:lnTo>
                  <a:pt x="733262" y="103214"/>
                </a:lnTo>
                <a:lnTo>
                  <a:pt x="683294" y="118847"/>
                </a:lnTo>
                <a:lnTo>
                  <a:pt x="634657" y="135448"/>
                </a:lnTo>
                <a:lnTo>
                  <a:pt x="587401" y="152990"/>
                </a:lnTo>
                <a:lnTo>
                  <a:pt x="541578" y="171448"/>
                </a:lnTo>
                <a:lnTo>
                  <a:pt x="497239" y="190794"/>
                </a:lnTo>
                <a:lnTo>
                  <a:pt x="454436" y="211004"/>
                </a:lnTo>
                <a:lnTo>
                  <a:pt x="413220" y="232050"/>
                </a:lnTo>
                <a:lnTo>
                  <a:pt x="373643" y="253907"/>
                </a:lnTo>
                <a:lnTo>
                  <a:pt x="335755" y="276547"/>
                </a:lnTo>
                <a:lnTo>
                  <a:pt x="299609" y="299946"/>
                </a:lnTo>
                <a:lnTo>
                  <a:pt x="265255" y="324077"/>
                </a:lnTo>
                <a:lnTo>
                  <a:pt x="232745" y="348912"/>
                </a:lnTo>
                <a:lnTo>
                  <a:pt x="202130" y="374427"/>
                </a:lnTo>
                <a:lnTo>
                  <a:pt x="173463" y="400596"/>
                </a:lnTo>
                <a:lnTo>
                  <a:pt x="122173" y="454786"/>
                </a:lnTo>
                <a:lnTo>
                  <a:pt x="79287" y="511273"/>
                </a:lnTo>
                <a:lnTo>
                  <a:pt x="45215" y="569847"/>
                </a:lnTo>
                <a:lnTo>
                  <a:pt x="20369" y="630298"/>
                </a:lnTo>
                <a:lnTo>
                  <a:pt x="5160" y="692416"/>
                </a:lnTo>
                <a:lnTo>
                  <a:pt x="0" y="755992"/>
                </a:lnTo>
                <a:lnTo>
                  <a:pt x="1298" y="787950"/>
                </a:lnTo>
                <a:lnTo>
                  <a:pt x="11535" y="850826"/>
                </a:lnTo>
                <a:lnTo>
                  <a:pt x="31613" y="912138"/>
                </a:lnTo>
                <a:lnTo>
                  <a:pt x="61123" y="971679"/>
                </a:lnTo>
                <a:lnTo>
                  <a:pt x="99654" y="1029237"/>
                </a:lnTo>
                <a:lnTo>
                  <a:pt x="146793" y="1084603"/>
                </a:lnTo>
                <a:lnTo>
                  <a:pt x="202130" y="1137566"/>
                </a:lnTo>
                <a:lnTo>
                  <a:pt x="232745" y="1163082"/>
                </a:lnTo>
                <a:lnTo>
                  <a:pt x="265255" y="1187918"/>
                </a:lnTo>
                <a:lnTo>
                  <a:pt x="299609" y="1212049"/>
                </a:lnTo>
                <a:lnTo>
                  <a:pt x="335755" y="1235448"/>
                </a:lnTo>
                <a:lnTo>
                  <a:pt x="373643" y="1258089"/>
                </a:lnTo>
                <a:lnTo>
                  <a:pt x="413220" y="1279946"/>
                </a:lnTo>
                <a:lnTo>
                  <a:pt x="454436" y="1300992"/>
                </a:lnTo>
                <a:lnTo>
                  <a:pt x="497239" y="1321202"/>
                </a:lnTo>
                <a:lnTo>
                  <a:pt x="541578" y="1340549"/>
                </a:lnTo>
                <a:lnTo>
                  <a:pt x="587401" y="1359007"/>
                </a:lnTo>
                <a:lnTo>
                  <a:pt x="634657" y="1376549"/>
                </a:lnTo>
                <a:lnTo>
                  <a:pt x="683294" y="1393150"/>
                </a:lnTo>
                <a:lnTo>
                  <a:pt x="733262" y="1408783"/>
                </a:lnTo>
                <a:lnTo>
                  <a:pt x="784508" y="1423422"/>
                </a:lnTo>
                <a:lnTo>
                  <a:pt x="836982" y="1437040"/>
                </a:lnTo>
                <a:lnTo>
                  <a:pt x="890631" y="1449612"/>
                </a:lnTo>
                <a:lnTo>
                  <a:pt x="945406" y="1461111"/>
                </a:lnTo>
                <a:lnTo>
                  <a:pt x="1001253" y="1471511"/>
                </a:lnTo>
                <a:lnTo>
                  <a:pt x="1058122" y="1480786"/>
                </a:lnTo>
                <a:lnTo>
                  <a:pt x="1115962" y="1488909"/>
                </a:lnTo>
                <a:lnTo>
                  <a:pt x="1174721" y="1495855"/>
                </a:lnTo>
                <a:lnTo>
                  <a:pt x="1234347" y="1501596"/>
                </a:lnTo>
                <a:lnTo>
                  <a:pt x="1294790" y="1506108"/>
                </a:lnTo>
                <a:lnTo>
                  <a:pt x="1355998" y="1509363"/>
                </a:lnTo>
                <a:lnTo>
                  <a:pt x="1417919" y="1511335"/>
                </a:lnTo>
                <a:lnTo>
                  <a:pt x="1480502" y="1511998"/>
                </a:lnTo>
                <a:lnTo>
                  <a:pt x="1543085" y="1511335"/>
                </a:lnTo>
                <a:lnTo>
                  <a:pt x="1605006" y="1509363"/>
                </a:lnTo>
                <a:lnTo>
                  <a:pt x="1666214" y="1506108"/>
                </a:lnTo>
                <a:lnTo>
                  <a:pt x="1726657" y="1501596"/>
                </a:lnTo>
                <a:lnTo>
                  <a:pt x="1786283" y="1495855"/>
                </a:lnTo>
                <a:lnTo>
                  <a:pt x="1845042" y="1488909"/>
                </a:lnTo>
                <a:lnTo>
                  <a:pt x="1902882" y="1480786"/>
                </a:lnTo>
                <a:lnTo>
                  <a:pt x="1959751" y="1471511"/>
                </a:lnTo>
                <a:lnTo>
                  <a:pt x="2015598" y="1461111"/>
                </a:lnTo>
                <a:lnTo>
                  <a:pt x="2070373" y="1449612"/>
                </a:lnTo>
                <a:lnTo>
                  <a:pt x="2124022" y="1437040"/>
                </a:lnTo>
                <a:lnTo>
                  <a:pt x="2176496" y="1423422"/>
                </a:lnTo>
                <a:lnTo>
                  <a:pt x="2227742" y="1408783"/>
                </a:lnTo>
                <a:lnTo>
                  <a:pt x="2277710" y="1393150"/>
                </a:lnTo>
                <a:lnTo>
                  <a:pt x="2326347" y="1376549"/>
                </a:lnTo>
                <a:lnTo>
                  <a:pt x="2373603" y="1359007"/>
                </a:lnTo>
                <a:lnTo>
                  <a:pt x="2419426" y="1340549"/>
                </a:lnTo>
                <a:lnTo>
                  <a:pt x="2463765" y="1321202"/>
                </a:lnTo>
                <a:lnTo>
                  <a:pt x="2506568" y="1300992"/>
                </a:lnTo>
                <a:lnTo>
                  <a:pt x="2547784" y="1279946"/>
                </a:lnTo>
                <a:lnTo>
                  <a:pt x="2587361" y="1258089"/>
                </a:lnTo>
                <a:lnTo>
                  <a:pt x="2625249" y="1235448"/>
                </a:lnTo>
                <a:lnTo>
                  <a:pt x="2661395" y="1212049"/>
                </a:lnTo>
                <a:lnTo>
                  <a:pt x="2695749" y="1187918"/>
                </a:lnTo>
                <a:lnTo>
                  <a:pt x="2728259" y="1163082"/>
                </a:lnTo>
                <a:lnTo>
                  <a:pt x="2758874" y="1137566"/>
                </a:lnTo>
                <a:lnTo>
                  <a:pt x="2787541" y="1111398"/>
                </a:lnTo>
                <a:lnTo>
                  <a:pt x="2838831" y="1057207"/>
                </a:lnTo>
                <a:lnTo>
                  <a:pt x="2881717" y="1000719"/>
                </a:lnTo>
                <a:lnTo>
                  <a:pt x="2915789" y="942143"/>
                </a:lnTo>
                <a:lnTo>
                  <a:pt x="2940635" y="881690"/>
                </a:lnTo>
                <a:lnTo>
                  <a:pt x="2955844" y="819570"/>
                </a:lnTo>
                <a:lnTo>
                  <a:pt x="2961005" y="755992"/>
                </a:lnTo>
                <a:lnTo>
                  <a:pt x="2959706" y="724035"/>
                </a:lnTo>
                <a:lnTo>
                  <a:pt x="2949469" y="661162"/>
                </a:lnTo>
                <a:lnTo>
                  <a:pt x="2929391" y="599851"/>
                </a:lnTo>
                <a:lnTo>
                  <a:pt x="2899881" y="540312"/>
                </a:lnTo>
                <a:lnTo>
                  <a:pt x="2861350" y="482755"/>
                </a:lnTo>
                <a:lnTo>
                  <a:pt x="2814211" y="427390"/>
                </a:lnTo>
                <a:lnTo>
                  <a:pt x="2758874" y="374427"/>
                </a:lnTo>
                <a:lnTo>
                  <a:pt x="2728259" y="348912"/>
                </a:lnTo>
                <a:lnTo>
                  <a:pt x="2695749" y="324077"/>
                </a:lnTo>
                <a:lnTo>
                  <a:pt x="2661395" y="299946"/>
                </a:lnTo>
                <a:lnTo>
                  <a:pt x="2625249" y="276547"/>
                </a:lnTo>
                <a:lnTo>
                  <a:pt x="2587361" y="253907"/>
                </a:lnTo>
                <a:lnTo>
                  <a:pt x="2547784" y="232050"/>
                </a:lnTo>
                <a:lnTo>
                  <a:pt x="2506568" y="211004"/>
                </a:lnTo>
                <a:lnTo>
                  <a:pt x="2463765" y="190794"/>
                </a:lnTo>
                <a:lnTo>
                  <a:pt x="2419426" y="171448"/>
                </a:lnTo>
                <a:lnTo>
                  <a:pt x="2373603" y="152990"/>
                </a:lnTo>
                <a:lnTo>
                  <a:pt x="2326347" y="135448"/>
                </a:lnTo>
                <a:lnTo>
                  <a:pt x="2277710" y="118847"/>
                </a:lnTo>
                <a:lnTo>
                  <a:pt x="2227742" y="103214"/>
                </a:lnTo>
                <a:lnTo>
                  <a:pt x="2176496" y="88576"/>
                </a:lnTo>
                <a:lnTo>
                  <a:pt x="2124022" y="74957"/>
                </a:lnTo>
                <a:lnTo>
                  <a:pt x="2070373" y="62385"/>
                </a:lnTo>
                <a:lnTo>
                  <a:pt x="2015598" y="50886"/>
                </a:lnTo>
                <a:lnTo>
                  <a:pt x="1959751" y="40486"/>
                </a:lnTo>
                <a:lnTo>
                  <a:pt x="1902882" y="31211"/>
                </a:lnTo>
                <a:lnTo>
                  <a:pt x="1845042" y="23088"/>
                </a:lnTo>
                <a:lnTo>
                  <a:pt x="1786283" y="16143"/>
                </a:lnTo>
                <a:lnTo>
                  <a:pt x="1726657" y="10401"/>
                </a:lnTo>
                <a:lnTo>
                  <a:pt x="1666214" y="5890"/>
                </a:lnTo>
                <a:lnTo>
                  <a:pt x="1605006" y="2635"/>
                </a:lnTo>
                <a:lnTo>
                  <a:pt x="1543085" y="663"/>
                </a:lnTo>
                <a:lnTo>
                  <a:pt x="1480502" y="0"/>
                </a:lnTo>
                <a:close/>
              </a:path>
            </a:pathLst>
          </a:custGeom>
          <a:solidFill>
            <a:srgbClr val="587AB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5">
            <a:extLst>
              <a:ext uri="{FF2B5EF4-FFF2-40B4-BE49-F238E27FC236}">
                <a16:creationId xmlns:a16="http://schemas.microsoft.com/office/drawing/2014/main" id="{60F09731-73B7-734E-A163-54F8D7B509A4}"/>
              </a:ext>
            </a:extLst>
          </p:cNvPr>
          <p:cNvSpPr txBox="1"/>
          <p:nvPr/>
        </p:nvSpPr>
        <p:spPr>
          <a:xfrm>
            <a:off x="3353570" y="3479170"/>
            <a:ext cx="2734996" cy="704756"/>
          </a:xfrm>
          <a:prstGeom prst="rect">
            <a:avLst/>
          </a:prstGeom>
        </p:spPr>
        <p:txBody>
          <a:bodyPr vert="horz" wrap="square" lIns="0" tIns="7060" rIns="0" bIns="0" rtlCol="0">
            <a:spAutoFit/>
          </a:bodyPr>
          <a:lstStyle/>
          <a:p>
            <a:pPr marL="386109" marR="376335" algn="ctr" defTabSz="781995">
              <a:lnSpc>
                <a:spcPct val="103299"/>
              </a:lnSpc>
              <a:spcBef>
                <a:spcPts val="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一斉に与えなければ</a:t>
            </a:r>
            <a:b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b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なりません</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algn="ctr" defTabSz="781995">
              <a:spcBef>
                <a:spcPts val="60"/>
              </a:spcBef>
            </a:pP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第34条第２項</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9CDEFC1B-BC48-944E-A632-E9D60A2B8E9C}"/>
              </a:ext>
            </a:extLst>
          </p:cNvPr>
          <p:cNvSpPr/>
          <p:nvPr/>
        </p:nvSpPr>
        <p:spPr>
          <a:xfrm>
            <a:off x="3308373" y="2082150"/>
            <a:ext cx="2532352" cy="1293601"/>
          </a:xfrm>
          <a:custGeom>
            <a:avLst/>
            <a:gdLst/>
            <a:ahLst/>
            <a:cxnLst/>
            <a:rect l="l" t="t" r="r" b="b"/>
            <a:pathLst>
              <a:path w="2961004" h="1512570">
                <a:moveTo>
                  <a:pt x="1480502" y="0"/>
                </a:moveTo>
                <a:lnTo>
                  <a:pt x="1417919" y="663"/>
                </a:lnTo>
                <a:lnTo>
                  <a:pt x="1355998" y="2635"/>
                </a:lnTo>
                <a:lnTo>
                  <a:pt x="1294790" y="5890"/>
                </a:lnTo>
                <a:lnTo>
                  <a:pt x="1234347" y="10401"/>
                </a:lnTo>
                <a:lnTo>
                  <a:pt x="1174721" y="16143"/>
                </a:lnTo>
                <a:lnTo>
                  <a:pt x="1115962" y="23088"/>
                </a:lnTo>
                <a:lnTo>
                  <a:pt x="1058122" y="31211"/>
                </a:lnTo>
                <a:lnTo>
                  <a:pt x="1001253" y="40486"/>
                </a:lnTo>
                <a:lnTo>
                  <a:pt x="945406" y="50886"/>
                </a:lnTo>
                <a:lnTo>
                  <a:pt x="890631" y="62385"/>
                </a:lnTo>
                <a:lnTo>
                  <a:pt x="836982" y="74957"/>
                </a:lnTo>
                <a:lnTo>
                  <a:pt x="784508" y="88576"/>
                </a:lnTo>
                <a:lnTo>
                  <a:pt x="733262" y="103214"/>
                </a:lnTo>
                <a:lnTo>
                  <a:pt x="683294" y="118847"/>
                </a:lnTo>
                <a:lnTo>
                  <a:pt x="634657" y="135448"/>
                </a:lnTo>
                <a:lnTo>
                  <a:pt x="587401" y="152990"/>
                </a:lnTo>
                <a:lnTo>
                  <a:pt x="541578" y="171448"/>
                </a:lnTo>
                <a:lnTo>
                  <a:pt x="497239" y="190794"/>
                </a:lnTo>
                <a:lnTo>
                  <a:pt x="454436" y="211004"/>
                </a:lnTo>
                <a:lnTo>
                  <a:pt x="413220" y="232050"/>
                </a:lnTo>
                <a:lnTo>
                  <a:pt x="373643" y="253907"/>
                </a:lnTo>
                <a:lnTo>
                  <a:pt x="335755" y="276547"/>
                </a:lnTo>
                <a:lnTo>
                  <a:pt x="299609" y="299946"/>
                </a:lnTo>
                <a:lnTo>
                  <a:pt x="265255" y="324077"/>
                </a:lnTo>
                <a:lnTo>
                  <a:pt x="232745" y="348912"/>
                </a:lnTo>
                <a:lnTo>
                  <a:pt x="202130" y="374427"/>
                </a:lnTo>
                <a:lnTo>
                  <a:pt x="173463" y="400596"/>
                </a:lnTo>
                <a:lnTo>
                  <a:pt x="122173" y="454786"/>
                </a:lnTo>
                <a:lnTo>
                  <a:pt x="79287" y="511273"/>
                </a:lnTo>
                <a:lnTo>
                  <a:pt x="45215" y="569847"/>
                </a:lnTo>
                <a:lnTo>
                  <a:pt x="20369" y="630298"/>
                </a:lnTo>
                <a:lnTo>
                  <a:pt x="5160" y="692416"/>
                </a:lnTo>
                <a:lnTo>
                  <a:pt x="0" y="755992"/>
                </a:lnTo>
                <a:lnTo>
                  <a:pt x="1298" y="787950"/>
                </a:lnTo>
                <a:lnTo>
                  <a:pt x="11535" y="850826"/>
                </a:lnTo>
                <a:lnTo>
                  <a:pt x="31613" y="912138"/>
                </a:lnTo>
                <a:lnTo>
                  <a:pt x="61123" y="971679"/>
                </a:lnTo>
                <a:lnTo>
                  <a:pt x="99654" y="1029237"/>
                </a:lnTo>
                <a:lnTo>
                  <a:pt x="146793" y="1084603"/>
                </a:lnTo>
                <a:lnTo>
                  <a:pt x="202130" y="1137566"/>
                </a:lnTo>
                <a:lnTo>
                  <a:pt x="232745" y="1163082"/>
                </a:lnTo>
                <a:lnTo>
                  <a:pt x="265255" y="1187918"/>
                </a:lnTo>
                <a:lnTo>
                  <a:pt x="299609" y="1212049"/>
                </a:lnTo>
                <a:lnTo>
                  <a:pt x="335755" y="1235448"/>
                </a:lnTo>
                <a:lnTo>
                  <a:pt x="373643" y="1258089"/>
                </a:lnTo>
                <a:lnTo>
                  <a:pt x="413220" y="1279946"/>
                </a:lnTo>
                <a:lnTo>
                  <a:pt x="454436" y="1300992"/>
                </a:lnTo>
                <a:lnTo>
                  <a:pt x="497239" y="1321202"/>
                </a:lnTo>
                <a:lnTo>
                  <a:pt x="541578" y="1340549"/>
                </a:lnTo>
                <a:lnTo>
                  <a:pt x="587401" y="1359007"/>
                </a:lnTo>
                <a:lnTo>
                  <a:pt x="634657" y="1376549"/>
                </a:lnTo>
                <a:lnTo>
                  <a:pt x="683294" y="1393150"/>
                </a:lnTo>
                <a:lnTo>
                  <a:pt x="733262" y="1408783"/>
                </a:lnTo>
                <a:lnTo>
                  <a:pt x="784508" y="1423422"/>
                </a:lnTo>
                <a:lnTo>
                  <a:pt x="836982" y="1437040"/>
                </a:lnTo>
                <a:lnTo>
                  <a:pt x="890631" y="1449612"/>
                </a:lnTo>
                <a:lnTo>
                  <a:pt x="945406" y="1461111"/>
                </a:lnTo>
                <a:lnTo>
                  <a:pt x="1001253" y="1471511"/>
                </a:lnTo>
                <a:lnTo>
                  <a:pt x="1058122" y="1480786"/>
                </a:lnTo>
                <a:lnTo>
                  <a:pt x="1115962" y="1488909"/>
                </a:lnTo>
                <a:lnTo>
                  <a:pt x="1174721" y="1495855"/>
                </a:lnTo>
                <a:lnTo>
                  <a:pt x="1234347" y="1501596"/>
                </a:lnTo>
                <a:lnTo>
                  <a:pt x="1294790" y="1506108"/>
                </a:lnTo>
                <a:lnTo>
                  <a:pt x="1355998" y="1509363"/>
                </a:lnTo>
                <a:lnTo>
                  <a:pt x="1417919" y="1511335"/>
                </a:lnTo>
                <a:lnTo>
                  <a:pt x="1480502" y="1511998"/>
                </a:lnTo>
                <a:lnTo>
                  <a:pt x="1543085" y="1511335"/>
                </a:lnTo>
                <a:lnTo>
                  <a:pt x="1605006" y="1509363"/>
                </a:lnTo>
                <a:lnTo>
                  <a:pt x="1666214" y="1506108"/>
                </a:lnTo>
                <a:lnTo>
                  <a:pt x="1726657" y="1501596"/>
                </a:lnTo>
                <a:lnTo>
                  <a:pt x="1786283" y="1495855"/>
                </a:lnTo>
                <a:lnTo>
                  <a:pt x="1845042" y="1488909"/>
                </a:lnTo>
                <a:lnTo>
                  <a:pt x="1902882" y="1480786"/>
                </a:lnTo>
                <a:lnTo>
                  <a:pt x="1959751" y="1471511"/>
                </a:lnTo>
                <a:lnTo>
                  <a:pt x="2015598" y="1461111"/>
                </a:lnTo>
                <a:lnTo>
                  <a:pt x="2070373" y="1449612"/>
                </a:lnTo>
                <a:lnTo>
                  <a:pt x="2124022" y="1437040"/>
                </a:lnTo>
                <a:lnTo>
                  <a:pt x="2176496" y="1423422"/>
                </a:lnTo>
                <a:lnTo>
                  <a:pt x="2227742" y="1408783"/>
                </a:lnTo>
                <a:lnTo>
                  <a:pt x="2277710" y="1393150"/>
                </a:lnTo>
                <a:lnTo>
                  <a:pt x="2326347" y="1376549"/>
                </a:lnTo>
                <a:lnTo>
                  <a:pt x="2373603" y="1359007"/>
                </a:lnTo>
                <a:lnTo>
                  <a:pt x="2419426" y="1340549"/>
                </a:lnTo>
                <a:lnTo>
                  <a:pt x="2463765" y="1321202"/>
                </a:lnTo>
                <a:lnTo>
                  <a:pt x="2506568" y="1300992"/>
                </a:lnTo>
                <a:lnTo>
                  <a:pt x="2547784" y="1279946"/>
                </a:lnTo>
                <a:lnTo>
                  <a:pt x="2587361" y="1258089"/>
                </a:lnTo>
                <a:lnTo>
                  <a:pt x="2625249" y="1235448"/>
                </a:lnTo>
                <a:lnTo>
                  <a:pt x="2661395" y="1212049"/>
                </a:lnTo>
                <a:lnTo>
                  <a:pt x="2695749" y="1187918"/>
                </a:lnTo>
                <a:lnTo>
                  <a:pt x="2728259" y="1163082"/>
                </a:lnTo>
                <a:lnTo>
                  <a:pt x="2758874" y="1137566"/>
                </a:lnTo>
                <a:lnTo>
                  <a:pt x="2787541" y="1111398"/>
                </a:lnTo>
                <a:lnTo>
                  <a:pt x="2838831" y="1057207"/>
                </a:lnTo>
                <a:lnTo>
                  <a:pt x="2881717" y="1000719"/>
                </a:lnTo>
                <a:lnTo>
                  <a:pt x="2915789" y="942143"/>
                </a:lnTo>
                <a:lnTo>
                  <a:pt x="2940635" y="881690"/>
                </a:lnTo>
                <a:lnTo>
                  <a:pt x="2955844" y="819570"/>
                </a:lnTo>
                <a:lnTo>
                  <a:pt x="2961004" y="755992"/>
                </a:lnTo>
                <a:lnTo>
                  <a:pt x="2959706" y="724035"/>
                </a:lnTo>
                <a:lnTo>
                  <a:pt x="2949469" y="661162"/>
                </a:lnTo>
                <a:lnTo>
                  <a:pt x="2929391" y="599851"/>
                </a:lnTo>
                <a:lnTo>
                  <a:pt x="2899881" y="540312"/>
                </a:lnTo>
                <a:lnTo>
                  <a:pt x="2861350" y="482755"/>
                </a:lnTo>
                <a:lnTo>
                  <a:pt x="2814211" y="427390"/>
                </a:lnTo>
                <a:lnTo>
                  <a:pt x="2758874" y="374427"/>
                </a:lnTo>
                <a:lnTo>
                  <a:pt x="2728259" y="348912"/>
                </a:lnTo>
                <a:lnTo>
                  <a:pt x="2695749" y="324077"/>
                </a:lnTo>
                <a:lnTo>
                  <a:pt x="2661395" y="299946"/>
                </a:lnTo>
                <a:lnTo>
                  <a:pt x="2625249" y="276547"/>
                </a:lnTo>
                <a:lnTo>
                  <a:pt x="2587361" y="253907"/>
                </a:lnTo>
                <a:lnTo>
                  <a:pt x="2547784" y="232050"/>
                </a:lnTo>
                <a:lnTo>
                  <a:pt x="2506568" y="211004"/>
                </a:lnTo>
                <a:lnTo>
                  <a:pt x="2463765" y="190794"/>
                </a:lnTo>
                <a:lnTo>
                  <a:pt x="2419426" y="171448"/>
                </a:lnTo>
                <a:lnTo>
                  <a:pt x="2373603" y="152990"/>
                </a:lnTo>
                <a:lnTo>
                  <a:pt x="2326347" y="135448"/>
                </a:lnTo>
                <a:lnTo>
                  <a:pt x="2277710" y="118847"/>
                </a:lnTo>
                <a:lnTo>
                  <a:pt x="2227742" y="103214"/>
                </a:lnTo>
                <a:lnTo>
                  <a:pt x="2176496" y="88576"/>
                </a:lnTo>
                <a:lnTo>
                  <a:pt x="2124022" y="74957"/>
                </a:lnTo>
                <a:lnTo>
                  <a:pt x="2070373" y="62385"/>
                </a:lnTo>
                <a:lnTo>
                  <a:pt x="2015598" y="50886"/>
                </a:lnTo>
                <a:lnTo>
                  <a:pt x="1959751" y="40486"/>
                </a:lnTo>
                <a:lnTo>
                  <a:pt x="1902882" y="31211"/>
                </a:lnTo>
                <a:lnTo>
                  <a:pt x="1845042" y="23088"/>
                </a:lnTo>
                <a:lnTo>
                  <a:pt x="1786283" y="16143"/>
                </a:lnTo>
                <a:lnTo>
                  <a:pt x="1726657" y="10401"/>
                </a:lnTo>
                <a:lnTo>
                  <a:pt x="1666214" y="5890"/>
                </a:lnTo>
                <a:lnTo>
                  <a:pt x="1605006" y="2635"/>
                </a:lnTo>
                <a:lnTo>
                  <a:pt x="1543085" y="663"/>
                </a:lnTo>
                <a:lnTo>
                  <a:pt x="1480502" y="0"/>
                </a:lnTo>
                <a:close/>
              </a:path>
            </a:pathLst>
          </a:custGeom>
          <a:solidFill>
            <a:srgbClr val="00B37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7">
            <a:extLst>
              <a:ext uri="{FF2B5EF4-FFF2-40B4-BE49-F238E27FC236}">
                <a16:creationId xmlns:a16="http://schemas.microsoft.com/office/drawing/2014/main" id="{4448FCDF-8CDF-B443-B5C4-03F80101EDAF}"/>
              </a:ext>
            </a:extLst>
          </p:cNvPr>
          <p:cNvSpPr txBox="1"/>
          <p:nvPr/>
        </p:nvSpPr>
        <p:spPr>
          <a:xfrm>
            <a:off x="430296" y="769016"/>
            <a:ext cx="4963692" cy="303696"/>
          </a:xfrm>
          <a:prstGeom prst="rect">
            <a:avLst/>
          </a:prstGeom>
        </p:spPr>
        <p:txBody>
          <a:bodyPr vert="horz" wrap="square" lIns="0" tIns="14120" rIns="0" bIns="0" rtlCol="0">
            <a:spAutoFit/>
          </a:bodyPr>
          <a:lstStyle/>
          <a:p>
            <a:pPr marL="10861" defTabSz="781995">
              <a:spcBef>
                <a:spcPts val="111"/>
              </a:spcBef>
            </a:pPr>
            <a:r>
              <a:rPr kumimoji="1" lang="en-US" altLang="zh-TW" sz="1454" b="1" dirty="0">
                <a:solidFill>
                  <a:srgbClr val="FFFFFF"/>
                </a:solidFill>
                <a:latin typeface="HGMaruGothicMPRO" panose="020F0600000000000000" pitchFamily="34" charset="-128"/>
                <a:ea typeface="HGMaruGothicMPRO" panose="020F0600000000000000" pitchFamily="34" charset="-128"/>
                <a:cs typeface="ShinMGoPro-DeBold"/>
              </a:rPr>
              <a:t>(1)</a:t>
            </a:r>
            <a:r>
              <a:rPr kumimoji="1" lang="zh-TW" altLang="en-US" sz="1454" b="1" dirty="0">
                <a:solidFill>
                  <a:srgbClr val="FFFFFF"/>
                </a:solidFill>
                <a:latin typeface="HGMaruGothicMPRO" panose="020F0600000000000000" pitchFamily="34" charset="-128"/>
                <a:ea typeface="HGMaruGothicMPRO" panose="020F0600000000000000" pitchFamily="34" charset="-128"/>
                <a:cs typeface="ShinMGoPro-DeBold"/>
              </a:rPr>
              <a:t>「労働基準法」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③ 休憩　</a:t>
            </a:r>
            <a:r>
              <a:rPr kumimoji="1" sz="1454" b="1" dirty="0">
                <a:solidFill>
                  <a:srgbClr val="FFFFFF"/>
                </a:solidFill>
                <a:latin typeface="HGMaruGothicMPRO" panose="020F0600000000000000" pitchFamily="34" charset="-128"/>
                <a:ea typeface="HGMaruGothicMPRO" panose="020F0600000000000000" pitchFamily="34" charset="-128"/>
                <a:cs typeface="ShinMGoPro-DeBold"/>
              </a:rPr>
              <a:t>その 2</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8">
            <a:extLst>
              <a:ext uri="{FF2B5EF4-FFF2-40B4-BE49-F238E27FC236}">
                <a16:creationId xmlns:a16="http://schemas.microsoft.com/office/drawing/2014/main" id="{36AAB733-2FA8-3448-ADD7-FCA5A95F1172}"/>
              </a:ext>
            </a:extLst>
          </p:cNvPr>
          <p:cNvSpPr txBox="1"/>
          <p:nvPr/>
        </p:nvSpPr>
        <p:spPr>
          <a:xfrm>
            <a:off x="6133764" y="3479170"/>
            <a:ext cx="2748178" cy="704756"/>
          </a:xfrm>
          <a:prstGeom prst="rect">
            <a:avLst/>
          </a:prstGeom>
        </p:spPr>
        <p:txBody>
          <a:bodyPr vert="horz" wrap="square" lIns="0" tIns="7060" rIns="0" bIns="0" rtlCol="0">
            <a:spAutoFit/>
          </a:bodyPr>
          <a:lstStyle/>
          <a:p>
            <a:pPr marL="196042" marR="188981" algn="ctr" defTabSz="781995">
              <a:lnSpc>
                <a:spcPct val="103299"/>
              </a:lnSpc>
              <a:spcBef>
                <a:spcPts val="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自由に利用させなければ</a:t>
            </a:r>
            <a:b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b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なりません</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algn="ctr" defTabSz="781995">
              <a:spcBef>
                <a:spcPts val="60"/>
              </a:spcBef>
            </a:pP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第34条第３項</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9">
            <a:extLst>
              <a:ext uri="{FF2B5EF4-FFF2-40B4-BE49-F238E27FC236}">
                <a16:creationId xmlns:a16="http://schemas.microsoft.com/office/drawing/2014/main" id="{106AEA6E-C10A-B44C-BBF0-E373BC64106E}"/>
              </a:ext>
            </a:extLst>
          </p:cNvPr>
          <p:cNvSpPr/>
          <p:nvPr/>
        </p:nvSpPr>
        <p:spPr>
          <a:xfrm>
            <a:off x="6088567" y="2082150"/>
            <a:ext cx="2532352" cy="1293601"/>
          </a:xfrm>
          <a:custGeom>
            <a:avLst/>
            <a:gdLst/>
            <a:ahLst/>
            <a:cxnLst/>
            <a:rect l="l" t="t" r="r" b="b"/>
            <a:pathLst>
              <a:path w="2961004" h="1512570">
                <a:moveTo>
                  <a:pt x="1480502" y="0"/>
                </a:moveTo>
                <a:lnTo>
                  <a:pt x="1417919" y="663"/>
                </a:lnTo>
                <a:lnTo>
                  <a:pt x="1355998" y="2635"/>
                </a:lnTo>
                <a:lnTo>
                  <a:pt x="1294790" y="5890"/>
                </a:lnTo>
                <a:lnTo>
                  <a:pt x="1234347" y="10401"/>
                </a:lnTo>
                <a:lnTo>
                  <a:pt x="1174721" y="16143"/>
                </a:lnTo>
                <a:lnTo>
                  <a:pt x="1115962" y="23088"/>
                </a:lnTo>
                <a:lnTo>
                  <a:pt x="1058122" y="31211"/>
                </a:lnTo>
                <a:lnTo>
                  <a:pt x="1001253" y="40486"/>
                </a:lnTo>
                <a:lnTo>
                  <a:pt x="945406" y="50886"/>
                </a:lnTo>
                <a:lnTo>
                  <a:pt x="890631" y="62385"/>
                </a:lnTo>
                <a:lnTo>
                  <a:pt x="836982" y="74957"/>
                </a:lnTo>
                <a:lnTo>
                  <a:pt x="784508" y="88576"/>
                </a:lnTo>
                <a:lnTo>
                  <a:pt x="733262" y="103214"/>
                </a:lnTo>
                <a:lnTo>
                  <a:pt x="683294" y="118847"/>
                </a:lnTo>
                <a:lnTo>
                  <a:pt x="634657" y="135448"/>
                </a:lnTo>
                <a:lnTo>
                  <a:pt x="587401" y="152990"/>
                </a:lnTo>
                <a:lnTo>
                  <a:pt x="541578" y="171448"/>
                </a:lnTo>
                <a:lnTo>
                  <a:pt x="497239" y="190794"/>
                </a:lnTo>
                <a:lnTo>
                  <a:pt x="454436" y="211004"/>
                </a:lnTo>
                <a:lnTo>
                  <a:pt x="413220" y="232050"/>
                </a:lnTo>
                <a:lnTo>
                  <a:pt x="373643" y="253907"/>
                </a:lnTo>
                <a:lnTo>
                  <a:pt x="335755" y="276547"/>
                </a:lnTo>
                <a:lnTo>
                  <a:pt x="299609" y="299946"/>
                </a:lnTo>
                <a:lnTo>
                  <a:pt x="265255" y="324077"/>
                </a:lnTo>
                <a:lnTo>
                  <a:pt x="232745" y="348912"/>
                </a:lnTo>
                <a:lnTo>
                  <a:pt x="202130" y="374427"/>
                </a:lnTo>
                <a:lnTo>
                  <a:pt x="173463" y="400596"/>
                </a:lnTo>
                <a:lnTo>
                  <a:pt x="122173" y="454786"/>
                </a:lnTo>
                <a:lnTo>
                  <a:pt x="79287" y="511273"/>
                </a:lnTo>
                <a:lnTo>
                  <a:pt x="45215" y="569847"/>
                </a:lnTo>
                <a:lnTo>
                  <a:pt x="20369" y="630298"/>
                </a:lnTo>
                <a:lnTo>
                  <a:pt x="5160" y="692416"/>
                </a:lnTo>
                <a:lnTo>
                  <a:pt x="0" y="755992"/>
                </a:lnTo>
                <a:lnTo>
                  <a:pt x="1298" y="787950"/>
                </a:lnTo>
                <a:lnTo>
                  <a:pt x="11535" y="850826"/>
                </a:lnTo>
                <a:lnTo>
                  <a:pt x="31613" y="912138"/>
                </a:lnTo>
                <a:lnTo>
                  <a:pt x="61123" y="971679"/>
                </a:lnTo>
                <a:lnTo>
                  <a:pt x="99654" y="1029237"/>
                </a:lnTo>
                <a:lnTo>
                  <a:pt x="146793" y="1084603"/>
                </a:lnTo>
                <a:lnTo>
                  <a:pt x="202130" y="1137566"/>
                </a:lnTo>
                <a:lnTo>
                  <a:pt x="232745" y="1163082"/>
                </a:lnTo>
                <a:lnTo>
                  <a:pt x="265255" y="1187918"/>
                </a:lnTo>
                <a:lnTo>
                  <a:pt x="299609" y="1212049"/>
                </a:lnTo>
                <a:lnTo>
                  <a:pt x="335755" y="1235448"/>
                </a:lnTo>
                <a:lnTo>
                  <a:pt x="373643" y="1258089"/>
                </a:lnTo>
                <a:lnTo>
                  <a:pt x="413220" y="1279946"/>
                </a:lnTo>
                <a:lnTo>
                  <a:pt x="454436" y="1300992"/>
                </a:lnTo>
                <a:lnTo>
                  <a:pt x="497239" y="1321202"/>
                </a:lnTo>
                <a:lnTo>
                  <a:pt x="541578" y="1340549"/>
                </a:lnTo>
                <a:lnTo>
                  <a:pt x="587401" y="1359007"/>
                </a:lnTo>
                <a:lnTo>
                  <a:pt x="634657" y="1376549"/>
                </a:lnTo>
                <a:lnTo>
                  <a:pt x="683294" y="1393150"/>
                </a:lnTo>
                <a:lnTo>
                  <a:pt x="733262" y="1408783"/>
                </a:lnTo>
                <a:lnTo>
                  <a:pt x="784508" y="1423422"/>
                </a:lnTo>
                <a:lnTo>
                  <a:pt x="836982" y="1437040"/>
                </a:lnTo>
                <a:lnTo>
                  <a:pt x="890631" y="1449612"/>
                </a:lnTo>
                <a:lnTo>
                  <a:pt x="945406" y="1461111"/>
                </a:lnTo>
                <a:lnTo>
                  <a:pt x="1001253" y="1471511"/>
                </a:lnTo>
                <a:lnTo>
                  <a:pt x="1058122" y="1480786"/>
                </a:lnTo>
                <a:lnTo>
                  <a:pt x="1115962" y="1488909"/>
                </a:lnTo>
                <a:lnTo>
                  <a:pt x="1174721" y="1495855"/>
                </a:lnTo>
                <a:lnTo>
                  <a:pt x="1234347" y="1501596"/>
                </a:lnTo>
                <a:lnTo>
                  <a:pt x="1294790" y="1506108"/>
                </a:lnTo>
                <a:lnTo>
                  <a:pt x="1355998" y="1509363"/>
                </a:lnTo>
                <a:lnTo>
                  <a:pt x="1417919" y="1511335"/>
                </a:lnTo>
                <a:lnTo>
                  <a:pt x="1480502" y="1511998"/>
                </a:lnTo>
                <a:lnTo>
                  <a:pt x="1543085" y="1511335"/>
                </a:lnTo>
                <a:lnTo>
                  <a:pt x="1605006" y="1509363"/>
                </a:lnTo>
                <a:lnTo>
                  <a:pt x="1666214" y="1506108"/>
                </a:lnTo>
                <a:lnTo>
                  <a:pt x="1726657" y="1501596"/>
                </a:lnTo>
                <a:lnTo>
                  <a:pt x="1786283" y="1495855"/>
                </a:lnTo>
                <a:lnTo>
                  <a:pt x="1845042" y="1488909"/>
                </a:lnTo>
                <a:lnTo>
                  <a:pt x="1902882" y="1480786"/>
                </a:lnTo>
                <a:lnTo>
                  <a:pt x="1959751" y="1471511"/>
                </a:lnTo>
                <a:lnTo>
                  <a:pt x="2015598" y="1461111"/>
                </a:lnTo>
                <a:lnTo>
                  <a:pt x="2070373" y="1449612"/>
                </a:lnTo>
                <a:lnTo>
                  <a:pt x="2124022" y="1437040"/>
                </a:lnTo>
                <a:lnTo>
                  <a:pt x="2176496" y="1423422"/>
                </a:lnTo>
                <a:lnTo>
                  <a:pt x="2227742" y="1408783"/>
                </a:lnTo>
                <a:lnTo>
                  <a:pt x="2277710" y="1393150"/>
                </a:lnTo>
                <a:lnTo>
                  <a:pt x="2326347" y="1376549"/>
                </a:lnTo>
                <a:lnTo>
                  <a:pt x="2373603" y="1359007"/>
                </a:lnTo>
                <a:lnTo>
                  <a:pt x="2419426" y="1340549"/>
                </a:lnTo>
                <a:lnTo>
                  <a:pt x="2463765" y="1321202"/>
                </a:lnTo>
                <a:lnTo>
                  <a:pt x="2506568" y="1300992"/>
                </a:lnTo>
                <a:lnTo>
                  <a:pt x="2547784" y="1279946"/>
                </a:lnTo>
                <a:lnTo>
                  <a:pt x="2587361" y="1258089"/>
                </a:lnTo>
                <a:lnTo>
                  <a:pt x="2625249" y="1235448"/>
                </a:lnTo>
                <a:lnTo>
                  <a:pt x="2661395" y="1212049"/>
                </a:lnTo>
                <a:lnTo>
                  <a:pt x="2695749" y="1187918"/>
                </a:lnTo>
                <a:lnTo>
                  <a:pt x="2728259" y="1163082"/>
                </a:lnTo>
                <a:lnTo>
                  <a:pt x="2758874" y="1137566"/>
                </a:lnTo>
                <a:lnTo>
                  <a:pt x="2787541" y="1111398"/>
                </a:lnTo>
                <a:lnTo>
                  <a:pt x="2838831" y="1057207"/>
                </a:lnTo>
                <a:lnTo>
                  <a:pt x="2881717" y="1000719"/>
                </a:lnTo>
                <a:lnTo>
                  <a:pt x="2915789" y="942143"/>
                </a:lnTo>
                <a:lnTo>
                  <a:pt x="2940635" y="881690"/>
                </a:lnTo>
                <a:lnTo>
                  <a:pt x="2955844" y="819570"/>
                </a:lnTo>
                <a:lnTo>
                  <a:pt x="2961005" y="755992"/>
                </a:lnTo>
                <a:lnTo>
                  <a:pt x="2959706" y="724035"/>
                </a:lnTo>
                <a:lnTo>
                  <a:pt x="2949469" y="661162"/>
                </a:lnTo>
                <a:lnTo>
                  <a:pt x="2929391" y="599851"/>
                </a:lnTo>
                <a:lnTo>
                  <a:pt x="2899881" y="540312"/>
                </a:lnTo>
                <a:lnTo>
                  <a:pt x="2861350" y="482755"/>
                </a:lnTo>
                <a:lnTo>
                  <a:pt x="2814211" y="427390"/>
                </a:lnTo>
                <a:lnTo>
                  <a:pt x="2758874" y="374427"/>
                </a:lnTo>
                <a:lnTo>
                  <a:pt x="2728259" y="348912"/>
                </a:lnTo>
                <a:lnTo>
                  <a:pt x="2695749" y="324077"/>
                </a:lnTo>
                <a:lnTo>
                  <a:pt x="2661395" y="299946"/>
                </a:lnTo>
                <a:lnTo>
                  <a:pt x="2625249" y="276547"/>
                </a:lnTo>
                <a:lnTo>
                  <a:pt x="2587361" y="253907"/>
                </a:lnTo>
                <a:lnTo>
                  <a:pt x="2547784" y="232050"/>
                </a:lnTo>
                <a:lnTo>
                  <a:pt x="2506568" y="211004"/>
                </a:lnTo>
                <a:lnTo>
                  <a:pt x="2463765" y="190794"/>
                </a:lnTo>
                <a:lnTo>
                  <a:pt x="2419426" y="171448"/>
                </a:lnTo>
                <a:lnTo>
                  <a:pt x="2373603" y="152990"/>
                </a:lnTo>
                <a:lnTo>
                  <a:pt x="2326347" y="135448"/>
                </a:lnTo>
                <a:lnTo>
                  <a:pt x="2277710" y="118847"/>
                </a:lnTo>
                <a:lnTo>
                  <a:pt x="2227742" y="103214"/>
                </a:lnTo>
                <a:lnTo>
                  <a:pt x="2176496" y="88576"/>
                </a:lnTo>
                <a:lnTo>
                  <a:pt x="2124022" y="74957"/>
                </a:lnTo>
                <a:lnTo>
                  <a:pt x="2070373" y="62385"/>
                </a:lnTo>
                <a:lnTo>
                  <a:pt x="2015598" y="50886"/>
                </a:lnTo>
                <a:lnTo>
                  <a:pt x="1959751" y="40486"/>
                </a:lnTo>
                <a:lnTo>
                  <a:pt x="1902882" y="31211"/>
                </a:lnTo>
                <a:lnTo>
                  <a:pt x="1845042" y="23088"/>
                </a:lnTo>
                <a:lnTo>
                  <a:pt x="1786283" y="16143"/>
                </a:lnTo>
                <a:lnTo>
                  <a:pt x="1726657" y="10401"/>
                </a:lnTo>
                <a:lnTo>
                  <a:pt x="1666214" y="5890"/>
                </a:lnTo>
                <a:lnTo>
                  <a:pt x="1605006" y="2635"/>
                </a:lnTo>
                <a:lnTo>
                  <a:pt x="1543085" y="663"/>
                </a:lnTo>
                <a:lnTo>
                  <a:pt x="1480502" y="0"/>
                </a:lnTo>
                <a:close/>
              </a:path>
            </a:pathLst>
          </a:custGeom>
          <a:solidFill>
            <a:srgbClr val="F2718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0">
            <a:extLst>
              <a:ext uri="{FF2B5EF4-FFF2-40B4-BE49-F238E27FC236}">
                <a16:creationId xmlns:a16="http://schemas.microsoft.com/office/drawing/2014/main" id="{ED465B8E-AE3E-6240-9C97-8D6C2644435F}"/>
              </a:ext>
            </a:extLst>
          </p:cNvPr>
          <p:cNvSpPr txBox="1"/>
          <p:nvPr/>
        </p:nvSpPr>
        <p:spPr>
          <a:xfrm>
            <a:off x="6088566" y="2468656"/>
            <a:ext cx="2532352" cy="500089"/>
          </a:xfrm>
          <a:prstGeom prst="rect">
            <a:avLst/>
          </a:prstGeom>
        </p:spPr>
        <p:txBody>
          <a:bodyPr vert="horz" wrap="square" lIns="0" tIns="13034" rIns="0" bIns="0" rtlCol="0">
            <a:spAutoFit/>
          </a:bodyPr>
          <a:lstStyle/>
          <a:p>
            <a:pPr marL="10861" algn="ctr" defTabSz="781995">
              <a:spcBef>
                <a:spcPts val="103"/>
              </a:spcBef>
            </a:pPr>
            <a:r>
              <a:rPr kumimoji="1" sz="3164" dirty="0">
                <a:solidFill>
                  <a:srgbClr val="FFFFFF"/>
                </a:solidFill>
                <a:latin typeface="HGMaruGothicMPRO" panose="020F0600000000000000" pitchFamily="34" charset="-128"/>
                <a:ea typeface="HGMaruGothicMPRO" panose="020F0600000000000000" pitchFamily="34" charset="-128"/>
                <a:cs typeface="A-OTF Shin Maru Go Pro"/>
              </a:rPr>
              <a:t>自由利用</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11">
            <a:extLst>
              <a:ext uri="{FF2B5EF4-FFF2-40B4-BE49-F238E27FC236}">
                <a16:creationId xmlns:a16="http://schemas.microsoft.com/office/drawing/2014/main" id="{6C88354C-3B4D-8942-BBA1-71E6EBB70B19}"/>
              </a:ext>
            </a:extLst>
          </p:cNvPr>
          <p:cNvSpPr txBox="1"/>
          <p:nvPr/>
        </p:nvSpPr>
        <p:spPr>
          <a:xfrm>
            <a:off x="5721346" y="4876917"/>
            <a:ext cx="2817530" cy="544569"/>
          </a:xfrm>
          <a:prstGeom prst="rect">
            <a:avLst/>
          </a:prstGeom>
        </p:spPr>
        <p:txBody>
          <a:bodyPr vert="horz" wrap="square" lIns="0" tIns="9775" rIns="0" bIns="0" rtlCol="0">
            <a:spAutoFit/>
          </a:bodyPr>
          <a:lstStyle/>
          <a:p>
            <a:pPr marL="10861" marR="4344" indent="197127" defTabSz="781995">
              <a:lnSpc>
                <a:spcPct val="111300"/>
              </a:lnSpc>
              <a:spcBef>
                <a:spcPts val="77"/>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これは｢労働基準法｣の</a:t>
            </a:r>
            <a:b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b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第34条第3項</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に違反します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2" name="object 7">
            <a:extLst>
              <a:ext uri="{FF2B5EF4-FFF2-40B4-BE49-F238E27FC236}">
                <a16:creationId xmlns:a16="http://schemas.microsoft.com/office/drawing/2014/main" id="{789774A5-809A-C044-909F-2E6C964028AD}"/>
              </a:ext>
            </a:extLst>
          </p:cNvPr>
          <p:cNvSpPr txBox="1"/>
          <p:nvPr/>
        </p:nvSpPr>
        <p:spPr>
          <a:xfrm>
            <a:off x="3326691" y="2468657"/>
            <a:ext cx="2514033" cy="501186"/>
          </a:xfrm>
          <a:prstGeom prst="rect">
            <a:avLst/>
          </a:prstGeom>
        </p:spPr>
        <p:txBody>
          <a:bodyPr vert="horz" wrap="square" lIns="0" tIns="14120" rIns="0" bIns="0" rtlCol="0">
            <a:spAutoFit/>
          </a:bodyPr>
          <a:lstStyle/>
          <a:p>
            <a:pPr marL="6789" algn="ctr" defTabSz="781995">
              <a:spcBef>
                <a:spcPts val="4"/>
              </a:spcBef>
              <a:tabLst>
                <a:tab pos="3334339" algn="l"/>
              </a:tabLst>
            </a:pPr>
            <a:r>
              <a:rPr kumimoji="1" sz="3164" dirty="0">
                <a:solidFill>
                  <a:srgbClr val="FFFFFF"/>
                </a:solidFill>
                <a:latin typeface="HGMaruGothicMPRO" panose="020F0600000000000000" pitchFamily="34" charset="-128"/>
                <a:ea typeface="HGMaruGothicMPRO" panose="020F0600000000000000" pitchFamily="34" charset="-128"/>
                <a:cs typeface="A-OTF Shin Maru Go Pro"/>
              </a:rPr>
              <a:t>一斉付与</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3" name="object 7">
            <a:extLst>
              <a:ext uri="{FF2B5EF4-FFF2-40B4-BE49-F238E27FC236}">
                <a16:creationId xmlns:a16="http://schemas.microsoft.com/office/drawing/2014/main" id="{C866C484-655C-3949-8268-E7869A2F3015}"/>
              </a:ext>
            </a:extLst>
          </p:cNvPr>
          <p:cNvSpPr txBox="1"/>
          <p:nvPr/>
        </p:nvSpPr>
        <p:spPr>
          <a:xfrm>
            <a:off x="430296" y="1395740"/>
            <a:ext cx="4963692" cy="501186"/>
          </a:xfrm>
          <a:prstGeom prst="rect">
            <a:avLst/>
          </a:prstGeom>
        </p:spPr>
        <p:txBody>
          <a:bodyPr vert="horz" wrap="square" lIns="0" tIns="14120" rIns="0" bIns="0" rtlCol="0">
            <a:spAutoFit/>
          </a:bodyPr>
          <a:lstStyle/>
          <a:p>
            <a:pPr marL="97749" defTabSz="781995">
              <a:spcBef>
                <a:spcPts val="4"/>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休憩時間は</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4" name="object 7">
            <a:extLst>
              <a:ext uri="{FF2B5EF4-FFF2-40B4-BE49-F238E27FC236}">
                <a16:creationId xmlns:a16="http://schemas.microsoft.com/office/drawing/2014/main" id="{363FCDA3-3177-A74F-BE10-DB49786FD358}"/>
              </a:ext>
            </a:extLst>
          </p:cNvPr>
          <p:cNvSpPr txBox="1"/>
          <p:nvPr/>
        </p:nvSpPr>
        <p:spPr>
          <a:xfrm>
            <a:off x="528177" y="2481018"/>
            <a:ext cx="2532352" cy="501186"/>
          </a:xfrm>
          <a:prstGeom prst="rect">
            <a:avLst/>
          </a:prstGeom>
        </p:spPr>
        <p:txBody>
          <a:bodyPr vert="horz" wrap="square" lIns="0" tIns="14120" rIns="0" bIns="0" rtlCol="0">
            <a:spAutoFit/>
          </a:bodyPr>
          <a:lstStyle/>
          <a:p>
            <a:pPr marL="6789" algn="ctr" defTabSz="781995">
              <a:spcBef>
                <a:spcPts val="4"/>
              </a:spcBef>
              <a:tabLst>
                <a:tab pos="3334339" algn="l"/>
              </a:tabLst>
            </a:pPr>
            <a:r>
              <a:rPr kumimoji="1" sz="3164" dirty="0">
                <a:solidFill>
                  <a:srgbClr val="FFFFFF"/>
                </a:solidFill>
                <a:latin typeface="HGMaruGothicMPRO" panose="020F0600000000000000" pitchFamily="34" charset="-128"/>
                <a:ea typeface="HGMaruGothicMPRO" panose="020F0600000000000000" pitchFamily="34" charset="-128"/>
                <a:cs typeface="A-OTF Shin Maru Go Pro"/>
              </a:rPr>
              <a:t>途中付与</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57" name="図 56">
            <a:extLst>
              <a:ext uri="{FF2B5EF4-FFF2-40B4-BE49-F238E27FC236}">
                <a16:creationId xmlns:a16="http://schemas.microsoft.com/office/drawing/2014/main" id="{B500E5F7-32AB-B942-B3BB-C217E29D3B27}"/>
              </a:ext>
            </a:extLst>
          </p:cNvPr>
          <p:cNvPicPr>
            <a:picLocks noChangeAspect="1"/>
          </p:cNvPicPr>
          <p:nvPr/>
        </p:nvPicPr>
        <p:blipFill>
          <a:blip r:embed="rId2">
            <a:alphaModFix/>
          </a:blip>
          <a:stretch>
            <a:fillRect/>
          </a:stretch>
        </p:blipFill>
        <p:spPr>
          <a:xfrm>
            <a:off x="1662949" y="4442424"/>
            <a:ext cx="3945103" cy="1773461"/>
          </a:xfrm>
          <a:prstGeom prst="rect">
            <a:avLst/>
          </a:prstGeom>
        </p:spPr>
      </p:pic>
      <p:sp>
        <p:nvSpPr>
          <p:cNvPr id="1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テキスト ボックス 1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10285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4B448901-94F8-AA49-A1F1-263C3EA08A83}"/>
              </a:ext>
            </a:extLst>
          </p:cNvPr>
          <p:cNvPicPr>
            <a:picLocks noChangeAspect="1"/>
          </p:cNvPicPr>
          <p:nvPr/>
        </p:nvPicPr>
        <p:blipFill>
          <a:blip r:embed="rId2">
            <a:alphaModFix/>
          </a:blip>
          <a:stretch>
            <a:fillRect/>
          </a:stretch>
        </p:blipFill>
        <p:spPr>
          <a:xfrm>
            <a:off x="3693642" y="3318499"/>
            <a:ext cx="4882665" cy="2493576"/>
          </a:xfrm>
          <a:prstGeom prst="rect">
            <a:avLst/>
          </a:prstGeom>
        </p:spPr>
      </p:pic>
      <p:sp>
        <p:nvSpPr>
          <p:cNvPr id="2" name="object 3">
            <a:extLst>
              <a:ext uri="{FF2B5EF4-FFF2-40B4-BE49-F238E27FC236}">
                <a16:creationId xmlns:a16="http://schemas.microsoft.com/office/drawing/2014/main" id="{0F76B4C3-881A-1540-8490-84449037AA03}"/>
              </a:ext>
            </a:extLst>
          </p:cNvPr>
          <p:cNvSpPr/>
          <p:nvPr/>
        </p:nvSpPr>
        <p:spPr>
          <a:xfrm>
            <a:off x="260650"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2">
            <a:extLst>
              <a:ext uri="{FF2B5EF4-FFF2-40B4-BE49-F238E27FC236}">
                <a16:creationId xmlns:a16="http://schemas.microsoft.com/office/drawing/2014/main" id="{C136D18C-F3AC-6C41-B7C1-295817357564}"/>
              </a:ext>
            </a:extLst>
          </p:cNvPr>
          <p:cNvSpPr txBox="1"/>
          <p:nvPr/>
        </p:nvSpPr>
        <p:spPr>
          <a:xfrm>
            <a:off x="430297" y="769016"/>
            <a:ext cx="4304130" cy="303696"/>
          </a:xfrm>
          <a:prstGeom prst="rect">
            <a:avLst/>
          </a:prstGeom>
        </p:spPr>
        <p:txBody>
          <a:bodyPr vert="horz" wrap="square" lIns="0" tIns="14120" rIns="0" bIns="0" rtlCol="0">
            <a:spAutoFit/>
          </a:bodyPr>
          <a:lstStyle/>
          <a:p>
            <a:pPr marL="10861" defTabSz="781995">
              <a:spcBef>
                <a:spcPts val="111"/>
              </a:spcBef>
            </a:pPr>
            <a:r>
              <a:rPr kumimoji="1" lang="en-US" altLang="zh-TW" sz="1454" b="1" dirty="0">
                <a:solidFill>
                  <a:srgbClr val="FFFFFF"/>
                </a:solidFill>
                <a:latin typeface="HGMaruGothicMPRO" panose="020F0600000000000000" pitchFamily="34" charset="-128"/>
                <a:ea typeface="HGMaruGothicMPRO" panose="020F0600000000000000" pitchFamily="34" charset="-128"/>
                <a:cs typeface="ShinMGoPro-DeBold"/>
              </a:rPr>
              <a:t>(1)</a:t>
            </a:r>
            <a:r>
              <a:rPr kumimoji="1" lang="zh-TW" altLang="en-US" sz="1454" b="1" dirty="0">
                <a:solidFill>
                  <a:srgbClr val="FFFFFF"/>
                </a:solidFill>
                <a:latin typeface="HGMaruGothicMPRO" panose="020F0600000000000000" pitchFamily="34" charset="-128"/>
                <a:ea typeface="HGMaruGothicMPRO" panose="020F0600000000000000" pitchFamily="34" charset="-128"/>
                <a:cs typeface="ShinMGoPro-DeBold"/>
              </a:rPr>
              <a:t>「労働基準法」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④ 割増賃金</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4">
            <a:extLst>
              <a:ext uri="{FF2B5EF4-FFF2-40B4-BE49-F238E27FC236}">
                <a16:creationId xmlns:a16="http://schemas.microsoft.com/office/drawing/2014/main" id="{C1C9A53E-E4C7-F947-AB68-9149676656D6}"/>
              </a:ext>
            </a:extLst>
          </p:cNvPr>
          <p:cNvSpPr txBox="1"/>
          <p:nvPr/>
        </p:nvSpPr>
        <p:spPr>
          <a:xfrm>
            <a:off x="433141" y="1367388"/>
            <a:ext cx="8320161" cy="2112588"/>
          </a:xfrm>
          <a:prstGeom prst="rect">
            <a:avLst/>
          </a:prstGeom>
        </p:spPr>
        <p:txBody>
          <a:bodyPr vert="horz" wrap="square" lIns="0" tIns="34757" rIns="0" bIns="0" rtlCol="0">
            <a:spAutoFit/>
          </a:bodyPr>
          <a:lstStyle/>
          <a:p>
            <a:pPr marL="499608" marR="9232" indent="-405116" defTabSz="781995">
              <a:spcBef>
                <a:spcPts val="600"/>
              </a:spcBef>
              <a:buSzPct val="87096"/>
              <a:buFontTx/>
              <a:buChar char="●"/>
              <a:tabLst>
                <a:tab pos="500151" algn="l"/>
              </a:tabLst>
            </a:pP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00" dirty="0" err="1">
                <a:solidFill>
                  <a:srgbClr val="231F20"/>
                </a:solidFill>
                <a:latin typeface="HGMaruGothicMPRO" panose="020F0600000000000000" pitchFamily="34" charset="-128"/>
                <a:ea typeface="HGMaruGothicMPRO" panose="020F0600000000000000" pitchFamily="34" charset="-128"/>
                <a:cs typeface="A-OTF Shin Maru Go Pro"/>
              </a:rPr>
              <a:t>労働基準法では、残業に対しては、割増賃金を次のように支払うよう定めています</a:t>
            </a: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94492" marR="9232" defTabSz="781995">
              <a:spcBef>
                <a:spcPts val="600"/>
              </a:spcBef>
              <a:buSzPct val="87096"/>
              <a:tabLst>
                <a:tab pos="500151" algn="l"/>
              </a:tabLst>
            </a:pP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00" spc="-50" dirty="0">
                <a:solidFill>
                  <a:srgbClr val="231F20"/>
                </a:solidFill>
                <a:latin typeface="HGMaruGothicMPRO" panose="020F0600000000000000" pitchFamily="34" charset="-128"/>
                <a:ea typeface="HGMaruGothicMPRO" panose="020F0600000000000000" pitchFamily="34" charset="-128"/>
                <a:cs typeface="A-OTF Shin Maru Go Pro"/>
              </a:rPr>
              <a:t>使用者が、1日8時間または週40時間を超えて労働させた場合には、</a:t>
            </a:r>
            <a:r>
              <a:rPr kumimoji="1" lang="ja-JP" altLang="en-US" sz="2000" spc="-50"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lang="en-US" altLang="ja-JP" sz="2000" spc="-50" dirty="0">
              <a:solidFill>
                <a:srgbClr val="231F20"/>
              </a:solidFill>
              <a:latin typeface="HGMaruGothicMPRO" panose="020F0600000000000000" pitchFamily="34" charset="-128"/>
              <a:ea typeface="HGMaruGothicMPRO" panose="020F0600000000000000" pitchFamily="34" charset="-128"/>
              <a:cs typeface="A-OTF Shin Maru Go Pro"/>
            </a:endParaRPr>
          </a:p>
          <a:p>
            <a:pPr marL="94492" marR="9232" defTabSz="781995">
              <a:buSzPct val="87096"/>
              <a:tabLst>
                <a:tab pos="500151" algn="l"/>
              </a:tabLst>
            </a:pPr>
            <a:r>
              <a:rPr kumimoji="1" lang="ja-JP" altLang="en-US" sz="2000" spc="-5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00" spc="-50" dirty="0">
                <a:solidFill>
                  <a:srgbClr val="231F20"/>
                </a:solidFill>
                <a:latin typeface="HGMaruGothicMPRO" panose="020F0600000000000000" pitchFamily="34" charset="-128"/>
                <a:ea typeface="HGMaruGothicMPRO" panose="020F0600000000000000" pitchFamily="34" charset="-128"/>
                <a:cs typeface="A-OTF Shin Maru Go Pro"/>
              </a:rPr>
              <a:t>通常の賃金の25％以上の割増賃金を支払わなければなりません。</a:t>
            </a:r>
            <a:endParaRPr kumimoji="1" lang="en-US" sz="2000" spc="-50" dirty="0">
              <a:solidFill>
                <a:srgbClr val="231F20"/>
              </a:solidFill>
              <a:latin typeface="HGMaruGothicMPRO" panose="020F0600000000000000" pitchFamily="34" charset="-128"/>
              <a:ea typeface="HGMaruGothicMPRO" panose="020F0600000000000000" pitchFamily="34" charset="-128"/>
              <a:cs typeface="A-OTF Shin Maru Go Pro"/>
            </a:endParaRPr>
          </a:p>
          <a:p>
            <a:pPr marL="496893" indent="-486032" defTabSz="781995">
              <a:spcBef>
                <a:spcPts val="600"/>
              </a:spcBef>
            </a:pP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また、１か月</a:t>
            </a:r>
            <a:r>
              <a:rPr kumimoji="1" lang="en-US" altLang="ja-JP" sz="2000" dirty="0">
                <a:solidFill>
                  <a:prstClr val="black"/>
                </a:solidFill>
                <a:latin typeface="HGMaruGothicMPRO" panose="020F0600000000000000" pitchFamily="34" charset="-128"/>
                <a:ea typeface="HGMaruGothicMPRO" panose="020F0600000000000000" pitchFamily="34" charset="-128"/>
                <a:cs typeface="A-OTF Shin Maru Go Pro"/>
              </a:rPr>
              <a:t>60</a:t>
            </a:r>
            <a:r>
              <a:rPr kumimoji="1"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時間を超える時間外労働に対しては、通常の賃金</a:t>
            </a:r>
            <a:endParaRPr kumimoji="1" lang="en-US" altLang="ja-JP"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496893" indent="-486032" defTabSz="781995"/>
            <a:r>
              <a:rPr kumimoji="1"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の</a:t>
            </a:r>
            <a:r>
              <a:rPr kumimoji="1" lang="en-US" altLang="ja-JP" sz="2000" dirty="0">
                <a:solidFill>
                  <a:prstClr val="black"/>
                </a:solidFill>
                <a:latin typeface="HGMaruGothicMPRO" panose="020F0600000000000000" pitchFamily="34" charset="-128"/>
                <a:ea typeface="HGMaruGothicMPRO" panose="020F0600000000000000" pitchFamily="34" charset="-128"/>
                <a:cs typeface="A-OTF Shin Maru Go Pro"/>
              </a:rPr>
              <a:t>50%</a:t>
            </a:r>
            <a:r>
              <a:rPr kumimoji="1"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以上の割増賃金を支払わなければなりません。</a:t>
            </a:r>
            <a:endParaRPr kumimoji="1" sz="20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5">
            <a:extLst>
              <a:ext uri="{FF2B5EF4-FFF2-40B4-BE49-F238E27FC236}">
                <a16:creationId xmlns:a16="http://schemas.microsoft.com/office/drawing/2014/main" id="{7AD6A271-AE30-E94D-A1E7-C2ACED904DA0}"/>
              </a:ext>
            </a:extLst>
          </p:cNvPr>
          <p:cNvSpPr txBox="1"/>
          <p:nvPr/>
        </p:nvSpPr>
        <p:spPr>
          <a:xfrm>
            <a:off x="1290414" y="4393157"/>
            <a:ext cx="2370991" cy="730811"/>
          </a:xfrm>
          <a:prstGeom prst="rect">
            <a:avLst/>
          </a:prstGeom>
        </p:spPr>
        <p:txBody>
          <a:bodyPr vert="horz" wrap="square" lIns="0" tIns="5431" rIns="0" bIns="0" rtlCol="0">
            <a:spAutoFit/>
          </a:bodyPr>
          <a:lstStyle/>
          <a:p>
            <a:pPr marL="10861" marR="4344" defTabSz="781995">
              <a:lnSpc>
                <a:spcPct val="102299"/>
              </a:lnSpc>
              <a:spcBef>
                <a:spcPts val="43"/>
              </a:spcBef>
            </a:pP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例えば、時給1,000円のアルバイトが1日8時間労働を超えたら</a:t>
            </a:r>
            <a:endParaRPr kumimoji="1"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0AF9609B-56B3-F246-9E90-AA189E0D58C7}"/>
              </a:ext>
            </a:extLst>
          </p:cNvPr>
          <p:cNvSpPr txBox="1"/>
          <p:nvPr/>
        </p:nvSpPr>
        <p:spPr>
          <a:xfrm>
            <a:off x="910630" y="3590698"/>
            <a:ext cx="2992454" cy="291257"/>
          </a:xfrm>
          <a:prstGeom prst="rect">
            <a:avLst/>
          </a:prstGeom>
        </p:spPr>
        <p:txBody>
          <a:bodyPr vert="horz" wrap="square" lIns="0" tIns="14120" rIns="0" bIns="0" rtlCol="0">
            <a:spAutoFit/>
          </a:bodyPr>
          <a:lstStyle/>
          <a:p>
            <a:pPr marL="10861" defTabSz="781995">
              <a:spcBef>
                <a:spcPts val="111"/>
              </a:spcBef>
            </a:pPr>
            <a:r>
              <a:rPr kumimoji="1" dirty="0">
                <a:solidFill>
                  <a:srgbClr val="00AEEF"/>
                </a:solidFill>
                <a:latin typeface="HGMaruGothicMPRO" panose="020F0600000000000000" pitchFamily="34" charset="-128"/>
                <a:ea typeface="HGMaruGothicMPRO" panose="020F0600000000000000" pitchFamily="34" charset="-128"/>
                <a:cs typeface="A-OTF Shin Maru Go Pro"/>
              </a:rPr>
              <a:t>＊　労働基準法第37条</a:t>
            </a:r>
            <a:endParaRPr kumimoji="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9" name="object 28">
            <a:extLst>
              <a:ext uri="{FF2B5EF4-FFF2-40B4-BE49-F238E27FC236}">
                <a16:creationId xmlns:a16="http://schemas.microsoft.com/office/drawing/2014/main" id="{30A830CD-A247-6047-926D-132DDA95F25D}"/>
              </a:ext>
            </a:extLst>
          </p:cNvPr>
          <p:cNvSpPr txBox="1"/>
          <p:nvPr/>
        </p:nvSpPr>
        <p:spPr>
          <a:xfrm>
            <a:off x="430298" y="5953945"/>
            <a:ext cx="8146010" cy="738664"/>
          </a:xfrm>
          <a:prstGeom prst="rect">
            <a:avLst/>
          </a:prstGeom>
        </p:spPr>
        <p:txBody>
          <a:bodyPr vert="horz" wrap="square" lIns="0" tIns="0" rIns="0" bIns="0" rtlCol="0">
            <a:spAutoFit/>
          </a:bodyPr>
          <a:lstStyle/>
          <a:p>
            <a:pPr marL="10861" defTabSz="781995"/>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600" dirty="0">
                <a:solidFill>
                  <a:srgbClr val="00AEEF"/>
                </a:solidFill>
                <a:latin typeface="HGMaruGothicMPRO" panose="020F0600000000000000" pitchFamily="34" charset="-128"/>
                <a:ea typeface="HGMaruGothicMPRO" panose="020F0600000000000000" pitchFamily="34" charset="-128"/>
                <a:cs typeface="A-OTF Shin Maru Go Pro"/>
              </a:rPr>
              <a:t>深夜</a:t>
            </a:r>
            <a:r>
              <a:rPr kumimoji="1" lang="en-US" altLang="ja-JP" sz="1600"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600" dirty="0">
                <a:solidFill>
                  <a:srgbClr val="00AEEF"/>
                </a:solidFill>
                <a:latin typeface="HGMaruGothicMPRO" panose="020F0600000000000000" pitchFamily="34" charset="-128"/>
                <a:ea typeface="HGMaruGothicMPRO" panose="020F0600000000000000" pitchFamily="34" charset="-128"/>
                <a:cs typeface="A-OTF Shin Maru Go Pro"/>
              </a:rPr>
              <a:t>午後10時～翌日午前5時</a:t>
            </a:r>
            <a:r>
              <a:rPr kumimoji="1" lang="en-US" altLang="ja-JP" sz="1600"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600" dirty="0">
                <a:solidFill>
                  <a:srgbClr val="00AEEF"/>
                </a:solidFill>
                <a:latin typeface="HGMaruGothicMPRO" panose="020F0600000000000000" pitchFamily="34" charset="-128"/>
                <a:ea typeface="HGMaruGothicMPRO" panose="020F0600000000000000" pitchFamily="34" charset="-128"/>
                <a:cs typeface="A-OTF Shin Maru Go Pro"/>
              </a:rPr>
              <a:t>労働</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に対する割増賃金は</a:t>
            </a:r>
            <a:r>
              <a:rPr kumimoji="1" sz="1600" dirty="0">
                <a:solidFill>
                  <a:srgbClr val="00AEEF"/>
                </a:solidFill>
                <a:latin typeface="HGMaruGothicMPRO" panose="020F0600000000000000" pitchFamily="34" charset="-128"/>
                <a:ea typeface="HGMaruGothicMPRO" panose="020F0600000000000000" pitchFamily="34" charset="-128"/>
                <a:cs typeface="A-OTF Shin Maru Go Pro"/>
              </a:rPr>
              <a:t>25％以上</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となります。</a:t>
            </a:r>
            <a:endParaRPr kumimoji="1"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　時間外労働が深夜に及んだ場合、合わせて</a:t>
            </a:r>
            <a:r>
              <a:rPr kumimoji="1" sz="1600" dirty="0">
                <a:solidFill>
                  <a:srgbClr val="00AEEF"/>
                </a:solidFill>
                <a:latin typeface="HGMaruGothicMPRO" panose="020F0600000000000000" pitchFamily="34" charset="-128"/>
                <a:ea typeface="HGMaruGothicMPRO" panose="020F0600000000000000" pitchFamily="34" charset="-128"/>
                <a:cs typeface="A-OTF Shin Maru Go Pro"/>
              </a:rPr>
              <a:t>50％以上</a:t>
            </a:r>
            <a:r>
              <a:rPr kumimoji="1" lang="ja-JP" altLang="en-US" sz="1600" dirty="0">
                <a:latin typeface="HGMaruGothicMPRO" panose="020F0600000000000000" pitchFamily="34" charset="-128"/>
                <a:ea typeface="HGMaruGothicMPRO" panose="020F0600000000000000" pitchFamily="34" charset="-128"/>
                <a:cs typeface="A-OTF Shin Maru Go Pro"/>
              </a:rPr>
              <a:t>（</a:t>
            </a:r>
            <a:r>
              <a:rPr kumimoji="1" lang="en-US" altLang="ja-JP" sz="1600" dirty="0">
                <a:latin typeface="HGMaruGothicMPRO" panose="020F0600000000000000" pitchFamily="34" charset="-128"/>
                <a:ea typeface="HGMaruGothicMPRO" panose="020F0600000000000000" pitchFamily="34" charset="-128"/>
                <a:cs typeface="A-OTF Shin Maru Go Pro"/>
              </a:rPr>
              <a:t>1</a:t>
            </a:r>
            <a:r>
              <a:rPr kumimoji="1" lang="ja-JP" altLang="en-US" sz="1600" dirty="0">
                <a:latin typeface="HGMaruGothicMPRO" panose="020F0600000000000000" pitchFamily="34" charset="-128"/>
                <a:ea typeface="HGMaruGothicMPRO" panose="020F0600000000000000" pitchFamily="34" charset="-128"/>
                <a:cs typeface="A-OTF Shin Maru Go Pro"/>
              </a:rPr>
              <a:t>か月</a:t>
            </a:r>
            <a:r>
              <a:rPr kumimoji="1" lang="en-US" altLang="ja-JP" sz="1600" dirty="0">
                <a:latin typeface="HGMaruGothicMPRO" panose="020F0600000000000000" pitchFamily="34" charset="-128"/>
                <a:ea typeface="HGMaruGothicMPRO" panose="020F0600000000000000" pitchFamily="34" charset="-128"/>
                <a:cs typeface="A-OTF Shin Maru Go Pro"/>
              </a:rPr>
              <a:t>60</a:t>
            </a:r>
            <a:r>
              <a:rPr kumimoji="1" lang="ja-JP" altLang="en-US" sz="1600" dirty="0">
                <a:latin typeface="HGMaruGothicMPRO" panose="020F0600000000000000" pitchFamily="34" charset="-128"/>
                <a:ea typeface="HGMaruGothicMPRO" panose="020F0600000000000000" pitchFamily="34" charset="-128"/>
                <a:cs typeface="A-OTF Shin Maru Go Pro"/>
              </a:rPr>
              <a:t>時間を超える時間</a:t>
            </a:r>
            <a:endParaRPr kumimoji="1" lang="en-US" altLang="ja-JP" sz="1600" dirty="0">
              <a:latin typeface="HGMaruGothicMPRO" panose="020F0600000000000000" pitchFamily="34" charset="-128"/>
              <a:ea typeface="HGMaruGothicMPRO" panose="020F0600000000000000" pitchFamily="34" charset="-128"/>
              <a:cs typeface="A-OTF Shin Maru Go Pro"/>
            </a:endParaRPr>
          </a:p>
          <a:p>
            <a:pPr marL="10861" defTabSz="781995"/>
            <a:r>
              <a:rPr kumimoji="1" lang="ja-JP" altLang="en-US" sz="1600" dirty="0">
                <a:latin typeface="HGMaruGothicMPRO" panose="020F0600000000000000" pitchFamily="34" charset="-128"/>
                <a:ea typeface="HGMaruGothicMPRO" panose="020F0600000000000000" pitchFamily="34" charset="-128"/>
                <a:cs typeface="A-OTF Shin Maru Go Pro"/>
              </a:rPr>
              <a:t>　外労働が深夜に及んだ場合は</a:t>
            </a:r>
            <a:r>
              <a:rPr kumimoji="1" lang="en-US" altLang="ja-JP" sz="1600" dirty="0">
                <a:solidFill>
                  <a:srgbClr val="00AEEF"/>
                </a:solidFill>
                <a:latin typeface="HGMaruGothicMPRO" panose="020F0600000000000000" pitchFamily="34" charset="-128"/>
                <a:ea typeface="HGMaruGothicMPRO" panose="020F0600000000000000" pitchFamily="34" charset="-128"/>
                <a:cs typeface="A-OTF Shin Maru Go Pro"/>
              </a:rPr>
              <a:t>75</a:t>
            </a:r>
            <a:r>
              <a:rPr kumimoji="1" lang="ja-JP" altLang="en-US" sz="1600" dirty="0">
                <a:solidFill>
                  <a:srgbClr val="00AEEF"/>
                </a:solidFill>
                <a:latin typeface="HGMaruGothicMPRO" panose="020F0600000000000000" pitchFamily="34" charset="-128"/>
                <a:ea typeface="HGMaruGothicMPRO" panose="020F0600000000000000" pitchFamily="34" charset="-128"/>
                <a:cs typeface="A-OTF Shin Maru Go Pro"/>
              </a:rPr>
              <a:t>％以上</a:t>
            </a:r>
            <a:r>
              <a:rPr kumimoji="1" lang="ja-JP" altLang="en-US" sz="1600" dirty="0">
                <a:latin typeface="HGMaruGothicMPRO" panose="020F0600000000000000" pitchFamily="34" charset="-128"/>
                <a:ea typeface="HGMaruGothicMPRO" panose="020F0600000000000000" pitchFamily="34" charset="-128"/>
                <a:cs typeface="A-OTF Shin Maru Go Pro"/>
              </a:rPr>
              <a:t>）</a:t>
            </a:r>
            <a:r>
              <a:rPr kumimoji="1" sz="1600" dirty="0" err="1">
                <a:solidFill>
                  <a:srgbClr val="231F20"/>
                </a:solidFill>
                <a:latin typeface="HGMaruGothicMPRO" panose="020F0600000000000000" pitchFamily="34" charset="-128"/>
                <a:ea typeface="HGMaruGothicMPRO" panose="020F0600000000000000" pitchFamily="34" charset="-128"/>
                <a:cs typeface="A-OTF Shin Maru Go Pro"/>
              </a:rPr>
              <a:t>の割増賃金となります</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93999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A9A9482-EE46-894D-9DDC-EBE8734836EC}"/>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D8D0138C-8761-F241-A19A-03825C80153A}"/>
              </a:ext>
            </a:extLst>
          </p:cNvPr>
          <p:cNvSpPr txBox="1">
            <a:spLocks/>
          </p:cNvSpPr>
          <p:nvPr/>
        </p:nvSpPr>
        <p:spPr>
          <a:xfrm>
            <a:off x="410847" y="789491"/>
            <a:ext cx="4534938"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defRPr/>
            </a:pPr>
            <a:r>
              <a:rPr lang="en-US" altLang="ja-JP" sz="1881" b="1" dirty="0">
                <a:solidFill>
                  <a:prstClr val="white"/>
                </a:solidFill>
                <a:latin typeface="HGMaruGothicMPRO" panose="020F0600000000000000" pitchFamily="34" charset="-128"/>
                <a:ea typeface="HGMaruGothicMPRO" panose="020F0600000000000000" pitchFamily="34" charset="-128"/>
              </a:rPr>
              <a:t>(2)</a:t>
            </a:r>
            <a:r>
              <a:rPr lang="ja-JP" altLang="en-US" sz="1881" b="1" dirty="0">
                <a:solidFill>
                  <a:prstClr val="white"/>
                </a:solidFill>
                <a:latin typeface="HGMaruGothicMPRO" panose="020F0600000000000000" pitchFamily="34" charset="-128"/>
                <a:ea typeface="HGMaruGothicMPRO" panose="020F0600000000000000" pitchFamily="34" charset="-128"/>
              </a:rPr>
              <a:t>「最低賃金法」とは</a:t>
            </a:r>
            <a:r>
              <a:rPr lang="en-US" altLang="ja-JP" sz="1881" b="1" dirty="0">
                <a:solidFill>
                  <a:prstClr val="white"/>
                </a:solidFill>
                <a:latin typeface="HGMaruGothicMPRO" panose="020F0600000000000000" pitchFamily="34" charset="-128"/>
                <a:ea typeface="HGMaruGothicMPRO" panose="020F0600000000000000" pitchFamily="34" charset="-128"/>
              </a:rPr>
              <a:t>…</a:t>
            </a:r>
            <a:endParaRPr lang="ja-JP" altLang="en-US" sz="1881" b="1" dirty="0">
              <a:solidFill>
                <a:prstClr val="white"/>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0564EF0D-09D2-EB4B-8820-B245E8F3998F}"/>
              </a:ext>
            </a:extLst>
          </p:cNvPr>
          <p:cNvSpPr txBox="1"/>
          <p:nvPr/>
        </p:nvSpPr>
        <p:spPr>
          <a:xfrm>
            <a:off x="258775" y="1421519"/>
            <a:ext cx="8621292" cy="4562403"/>
          </a:xfrm>
          <a:prstGeom prst="rect">
            <a:avLst/>
          </a:prstGeom>
        </p:spPr>
        <p:txBody>
          <a:bodyPr vert="horz" wrap="square" lIns="0" tIns="0" rIns="0" bIns="0" rtlCol="0">
            <a:spAutoFit/>
          </a:bodyPr>
          <a:lstStyle/>
          <a:p>
            <a:pPr marL="316056" marR="4344" indent="-305738" defTabSz="781995">
              <a:lnSpc>
                <a:spcPct val="115999"/>
              </a:lnSpc>
              <a:spcBef>
                <a:spcPts val="86"/>
              </a:spcBef>
              <a:defRPr/>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最低賃金法とは、国が賃金の最低額を定め、使用者は、その最低賃金額以上の賃金を労働者に支払わなければならないとする法律です。</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316056" marR="151512" indent="-305738" defTabSz="781995">
              <a:lnSpc>
                <a:spcPct val="115999"/>
              </a:lnSpc>
              <a:defRPr/>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spc="-17" dirty="0" err="1">
                <a:solidFill>
                  <a:srgbClr val="231F20"/>
                </a:solidFill>
                <a:latin typeface="HGMaruGothicMPRO" panose="020F0600000000000000" pitchFamily="34" charset="-128"/>
                <a:ea typeface="HGMaruGothicMPRO" panose="020F0600000000000000" pitchFamily="34" charset="-128"/>
                <a:cs typeface="A-OTF Shin Maru Go Pro"/>
              </a:rPr>
              <a:t>仮に最低賃金未満の金額で労働者と使用者が合意しても、</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最低賃金より低い賃金での契約は</a:t>
            </a:r>
            <a:r>
              <a:rPr kumimoji="1" lang="ja-JP" altLang="en-US" sz="2309" dirty="0">
                <a:solidFill>
                  <a:srgbClr val="231F20"/>
                </a:solidFill>
                <a:latin typeface="HGMaruGothicMPRO" panose="020F0600000000000000" pitchFamily="34" charset="-128"/>
                <a:ea typeface="HGMaruGothicMPRO" panose="020F0600000000000000" pitchFamily="34" charset="-128"/>
                <a:cs typeface="A-OTF Shin Maru Go Pro"/>
              </a:rPr>
              <a:t>認められません</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Times New Roman"/>
            </a:endParaRPr>
          </a:p>
          <a:p>
            <a:pPr marL="87974" marR="121101" defTabSz="781995">
              <a:lnSpc>
                <a:spcPct val="115999"/>
              </a:lnSpc>
              <a:spcBef>
                <a:spcPts val="513"/>
              </a:spcBef>
              <a:defRPr/>
            </a:pPr>
            <a:r>
              <a:rPr kumimoji="1" sz="2309" spc="-17"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309" b="1" kern="1100" spc="-26" dirty="0">
                <a:solidFill>
                  <a:srgbClr val="00AEEF"/>
                </a:solidFill>
                <a:latin typeface="HGMaruGothicMPRO" panose="020F0600000000000000" pitchFamily="34" charset="-128"/>
                <a:ea typeface="HGMaruGothicMPRO" panose="020F0600000000000000" pitchFamily="34" charset="-128"/>
                <a:cs typeface="A-OTF Shin Maru Go Pro"/>
              </a:rPr>
              <a:t>最低賃金には、産業や職種に関係なく全ての労働者とその使用者に適用される「地域別最低賃金」と特定地域内の特定の産業に設定されている「特定最低賃金」の2種類があります。</a:t>
            </a:r>
            <a:endParaRPr kumimoji="1" lang="en-US" sz="2309" b="1" kern="1100" spc="-26" dirty="0">
              <a:solidFill>
                <a:srgbClr val="00AEEF"/>
              </a:solidFill>
              <a:latin typeface="HGMaruGothicMPRO" panose="020F0600000000000000" pitchFamily="34" charset="-128"/>
              <a:ea typeface="HGMaruGothicMPRO" panose="020F0600000000000000" pitchFamily="34" charset="-128"/>
              <a:cs typeface="A-OTF Shin Maru Go Pro"/>
            </a:endParaRPr>
          </a:p>
          <a:p>
            <a:pPr marL="87974" marR="121101" defTabSz="781995">
              <a:lnSpc>
                <a:spcPct val="115999"/>
              </a:lnSpc>
              <a:spcBef>
                <a:spcPts val="513"/>
              </a:spcBef>
              <a:defRPr/>
            </a:pPr>
            <a:r>
              <a:rPr kumimoji="1" lang="ja-JP" altLang="en-US" sz="2224" spc="-86" dirty="0">
                <a:latin typeface="HGMaruGothicMPRO" panose="020F0600000000000000" pitchFamily="34" charset="-128"/>
                <a:ea typeface="HGMaruGothicMPRO" panose="020F0600000000000000" pitchFamily="34" charset="-128"/>
                <a:cs typeface="A-OTF Shin Maru Go Pro"/>
              </a:rPr>
              <a:t>　⇒</a:t>
            </a:r>
            <a:r>
              <a:rPr kumimoji="1" lang="ja-JP" altLang="en-US" sz="2224" spc="-43" dirty="0">
                <a:latin typeface="HGMaruGothicMPRO" panose="020F0600000000000000" pitchFamily="34" charset="-128"/>
                <a:ea typeface="HGMaruGothicMPRO" panose="020F0600000000000000" pitchFamily="34" charset="-128"/>
                <a:cs typeface="A-OTF Shin Maru Go Pro"/>
              </a:rPr>
              <a:t>地域別最低賃金は、各都道府県の実情に即した「生計費」「類　</a:t>
            </a:r>
            <a:endParaRPr kumimoji="1" lang="en-US" altLang="ja-JP" sz="2224" spc="-43" dirty="0">
              <a:latin typeface="HGMaruGothicMPRO" panose="020F0600000000000000" pitchFamily="34" charset="-128"/>
              <a:ea typeface="HGMaruGothicMPRO" panose="020F0600000000000000" pitchFamily="34" charset="-128"/>
              <a:cs typeface="A-OTF Shin Maru Go Pro"/>
            </a:endParaRPr>
          </a:p>
          <a:p>
            <a:pPr marL="87974" marR="121101" defTabSz="781995">
              <a:lnSpc>
                <a:spcPct val="115999"/>
              </a:lnSpc>
              <a:defRPr/>
            </a:pPr>
            <a:r>
              <a:rPr kumimoji="1" lang="ja-JP" altLang="en-US" sz="2224" spc="-43" dirty="0">
                <a:latin typeface="HGMaruGothicMPRO" panose="020F0600000000000000" pitchFamily="34" charset="-128"/>
                <a:ea typeface="HGMaruGothicMPRO" panose="020F0600000000000000" pitchFamily="34" charset="-128"/>
                <a:cs typeface="A-OTF Shin Maru Go Pro"/>
              </a:rPr>
              <a:t>　　似の労働者の賃金」「企業の支払能力」等を踏まえて審議され　</a:t>
            </a:r>
            <a:endParaRPr kumimoji="1" lang="en-US" altLang="ja-JP" sz="2224" spc="-43" dirty="0">
              <a:latin typeface="HGMaruGothicMPRO" panose="020F0600000000000000" pitchFamily="34" charset="-128"/>
              <a:ea typeface="HGMaruGothicMPRO" panose="020F0600000000000000" pitchFamily="34" charset="-128"/>
              <a:cs typeface="A-OTF Shin Maru Go Pro"/>
            </a:endParaRPr>
          </a:p>
          <a:p>
            <a:pPr marL="87974" marR="121101" defTabSz="781995">
              <a:defRPr/>
            </a:pPr>
            <a:r>
              <a:rPr kumimoji="1" lang="ja-JP" altLang="en-US" sz="2224" spc="-43" dirty="0">
                <a:latin typeface="HGMaruGothicMPRO" panose="020F0600000000000000" pitchFamily="34" charset="-128"/>
                <a:ea typeface="HGMaruGothicMPRO" panose="020F0600000000000000" pitchFamily="34" charset="-128"/>
                <a:cs typeface="A-OTF Shin Maru Go Pro"/>
              </a:rPr>
              <a:t>　　るため、都道府県ごとの最低賃金額が異なります。</a:t>
            </a:r>
            <a:endParaRPr kumimoji="1" sz="2224" spc="-43" dirty="0">
              <a:latin typeface="HGMaruGothicMPRO" panose="020F0600000000000000" pitchFamily="34" charset="-128"/>
              <a:ea typeface="HGMaruGothicMPRO" panose="020F0600000000000000" pitchFamily="34" charset="-128"/>
              <a:cs typeface="A-OTF Shin Maru Go Pro"/>
            </a:endParaRPr>
          </a:p>
        </p:txBody>
      </p:sp>
      <p:sp>
        <p:nvSpPr>
          <p:cNvPr id="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defRPr/>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テキスト ボックス 7"/>
          <p:cNvSpPr txBox="1"/>
          <p:nvPr/>
        </p:nvSpPr>
        <p:spPr>
          <a:xfrm>
            <a:off x="8290780" y="363889"/>
            <a:ext cx="579005" cy="250197"/>
          </a:xfrm>
          <a:prstGeom prst="rect">
            <a:avLst/>
          </a:prstGeom>
          <a:noFill/>
        </p:spPr>
        <p:txBody>
          <a:bodyPr wrap="none" rtlCol="0">
            <a:spAutoFit/>
          </a:bodyPr>
          <a:lstStyle/>
          <a:p>
            <a:pPr defTabSz="781995">
              <a:defRPr/>
            </a:pPr>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66355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2531DFD-913E-5547-83E4-59026CF6BC10}"/>
              </a:ext>
            </a:extLst>
          </p:cNvPr>
          <p:cNvSpPr/>
          <p:nvPr/>
        </p:nvSpPr>
        <p:spPr>
          <a:xfrm>
            <a:off x="258771"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9F2ACB6E-D39D-D54E-BC13-A7E65C6FC553}"/>
              </a:ext>
            </a:extLst>
          </p:cNvPr>
          <p:cNvSpPr txBox="1">
            <a:spLocks/>
          </p:cNvSpPr>
          <p:nvPr/>
        </p:nvSpPr>
        <p:spPr>
          <a:xfrm>
            <a:off x="410844" y="789491"/>
            <a:ext cx="5493099"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altLang="ja-JP" sz="1881" b="1" dirty="0">
                <a:solidFill>
                  <a:prstClr val="white"/>
                </a:solidFill>
                <a:latin typeface="HGMaruGothicMPRO" panose="020F0600000000000000" pitchFamily="34" charset="-128"/>
                <a:ea typeface="HGMaruGothicMPRO" panose="020F0600000000000000" pitchFamily="34" charset="-128"/>
              </a:rPr>
              <a:t>(2)</a:t>
            </a:r>
            <a:r>
              <a:rPr lang="ja-JP" altLang="en-US" sz="1881" b="1" dirty="0">
                <a:solidFill>
                  <a:prstClr val="white"/>
                </a:solidFill>
                <a:latin typeface="HGMaruGothicMPRO" panose="020F0600000000000000" pitchFamily="34" charset="-128"/>
                <a:ea typeface="HGMaruGothicMPRO" panose="020F0600000000000000" pitchFamily="34" charset="-128"/>
              </a:rPr>
              <a:t>「最低賃金法」</a:t>
            </a:r>
            <a:r>
              <a:rPr lang="en-US" sz="1881" b="1" dirty="0">
                <a:solidFill>
                  <a:prstClr val="white"/>
                </a:solidFill>
                <a:latin typeface="HGMaruGothicMPRO" panose="020F0600000000000000" pitchFamily="34" charset="-128"/>
                <a:ea typeface="HGMaruGothicMPRO" panose="020F0600000000000000" pitchFamily="34" charset="-128"/>
              </a:rPr>
              <a:t>Ｑ＆Ａ</a:t>
            </a:r>
          </a:p>
        </p:txBody>
      </p:sp>
      <p:sp>
        <p:nvSpPr>
          <p:cNvPr id="5" name="object 5">
            <a:extLst>
              <a:ext uri="{FF2B5EF4-FFF2-40B4-BE49-F238E27FC236}">
                <a16:creationId xmlns:a16="http://schemas.microsoft.com/office/drawing/2014/main" id="{5F5471D4-E651-B141-9578-50D916861108}"/>
              </a:ext>
            </a:extLst>
          </p:cNvPr>
          <p:cNvSpPr txBox="1"/>
          <p:nvPr/>
        </p:nvSpPr>
        <p:spPr>
          <a:xfrm>
            <a:off x="517270" y="1294318"/>
            <a:ext cx="6542099" cy="238585"/>
          </a:xfrm>
          <a:prstGeom prst="rect">
            <a:avLst/>
          </a:prstGeom>
        </p:spPr>
        <p:txBody>
          <a:bodyPr vert="horz" wrap="square" lIns="0" tIns="14663" rIns="0" bIns="0" rtlCol="0">
            <a:spAutoFit/>
          </a:bodyPr>
          <a:lstStyle/>
          <a:p>
            <a:pPr marL="10861" defTabSz="781995">
              <a:spcBef>
                <a:spcPts val="115"/>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▼最低賃金は都道府県ごとに決められています</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R4</a:t>
            </a: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年</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10</a:t>
            </a: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月</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454" dirty="0">
              <a:solidFill>
                <a:srgbClr val="FF0000"/>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859509BB-F2D5-FF46-AB43-8AE496D6BC18}"/>
              </a:ext>
            </a:extLst>
          </p:cNvPr>
          <p:cNvSpPr/>
          <p:nvPr/>
        </p:nvSpPr>
        <p:spPr>
          <a:xfrm>
            <a:off x="528171" y="1704991"/>
            <a:ext cx="8082020" cy="3879717"/>
          </a:xfrm>
          <a:custGeom>
            <a:avLst/>
            <a:gdLst/>
            <a:ahLst/>
            <a:cxnLst/>
            <a:rect l="l" t="t" r="r" b="b"/>
            <a:pathLst>
              <a:path w="9450070" h="4536440">
                <a:moveTo>
                  <a:pt x="0" y="4536008"/>
                </a:moveTo>
                <a:lnTo>
                  <a:pt x="9449993" y="4536008"/>
                </a:lnTo>
                <a:lnTo>
                  <a:pt x="9449993" y="0"/>
                </a:lnTo>
                <a:lnTo>
                  <a:pt x="0" y="0"/>
                </a:lnTo>
                <a:lnTo>
                  <a:pt x="0" y="4536008"/>
                </a:lnTo>
                <a:close/>
              </a:path>
            </a:pathLst>
          </a:custGeom>
          <a:solidFill>
            <a:srgbClr val="6DCFF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14C6740-C29A-054B-8798-53BB56841D37}"/>
              </a:ext>
            </a:extLst>
          </p:cNvPr>
          <p:cNvSpPr txBox="1"/>
          <p:nvPr/>
        </p:nvSpPr>
        <p:spPr>
          <a:xfrm>
            <a:off x="528172" y="1195841"/>
            <a:ext cx="8082020" cy="3565952"/>
          </a:xfrm>
          <a:prstGeom prst="rect">
            <a:avLst/>
          </a:prstGeom>
        </p:spPr>
        <p:txBody>
          <a:bodyPr vert="horz" wrap="square" lIns="0" tIns="400788" rIns="0" bIns="0" rtlCol="0">
            <a:spAutoFit/>
          </a:bodyPr>
          <a:lstStyle/>
          <a:p>
            <a:pPr marL="10861" algn="ctr" defTabSz="781995">
              <a:spcBef>
                <a:spcPts val="3156"/>
              </a:spcBef>
            </a:pPr>
            <a:r>
              <a:rPr kumimoji="1" lang="en-US" altLang="ja-JP" sz="13469" b="1" baseline="-4000" dirty="0">
                <a:solidFill>
                  <a:prstClr val="white"/>
                </a:solidFill>
                <a:latin typeface="HGMaruGothicMPRO" panose="020F0600000000000000" pitchFamily="34" charset="-128"/>
                <a:ea typeface="HGMaruGothicMPRO" panose="020F0600000000000000" pitchFamily="34" charset="-128"/>
                <a:cs typeface="ShinMGoPro-DeBold"/>
              </a:rPr>
              <a:t>1,072</a:t>
            </a:r>
            <a:r>
              <a:rPr kumimoji="1" sz="8402" b="1" baseline="1272" dirty="0">
                <a:solidFill>
                  <a:srgbClr val="FFFFFF"/>
                </a:solidFill>
                <a:latin typeface="HGMaruGothicMPRO" panose="020F0600000000000000" pitchFamily="34" charset="-128"/>
                <a:ea typeface="HGMaruGothicMPRO" panose="020F0600000000000000" pitchFamily="34" charset="-128"/>
                <a:cs typeface="ShinMGoPro-DeBold"/>
              </a:rPr>
              <a:t>円 </a:t>
            </a:r>
            <a:r>
              <a:rPr kumimoji="1" sz="2309" b="1" dirty="0" err="1">
                <a:solidFill>
                  <a:srgbClr val="FFFFFF"/>
                </a:solidFill>
                <a:latin typeface="HGMaruGothicMPRO" panose="020F0600000000000000" pitchFamily="34" charset="-128"/>
                <a:ea typeface="HGMaruGothicMPRO" panose="020F0600000000000000" pitchFamily="34" charset="-128"/>
                <a:cs typeface="ShinMGoPro-DeBold"/>
              </a:rPr>
              <a:t>ってどこ</a:t>
            </a:r>
            <a:r>
              <a:rPr kumimoji="1" lang="en-US" altLang="ja-JP" sz="2309"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2309" dirty="0">
              <a:solidFill>
                <a:prstClr val="black"/>
              </a:solidFill>
              <a:latin typeface="HGMaruGothicMPRO" panose="020F0600000000000000" pitchFamily="34" charset="-128"/>
              <a:ea typeface="HGMaruGothicMPRO" panose="020F0600000000000000" pitchFamily="34" charset="-128"/>
              <a:cs typeface="ShinMGoPro-DeBold"/>
            </a:endParaRPr>
          </a:p>
          <a:p>
            <a:pPr marL="10861" algn="ctr" defTabSz="781995">
              <a:spcBef>
                <a:spcPts val="3070"/>
              </a:spcBef>
            </a:pPr>
            <a:r>
              <a:rPr kumimoji="1" lang="en-US" altLang="ja-JP" sz="13469" b="1" baseline="-4000" dirty="0">
                <a:solidFill>
                  <a:prstClr val="white"/>
                </a:solidFill>
                <a:latin typeface="HGMaruGothicMPRO" panose="020F0600000000000000" pitchFamily="34" charset="-128"/>
                <a:ea typeface="HGMaruGothicMPRO" panose="020F0600000000000000" pitchFamily="34" charset="-128"/>
                <a:cs typeface="ShinMGoPro-DeBold"/>
              </a:rPr>
              <a:t>853</a:t>
            </a:r>
            <a:r>
              <a:rPr kumimoji="1" sz="8402" b="1" baseline="1272" dirty="0">
                <a:solidFill>
                  <a:srgbClr val="FFFFFF"/>
                </a:solidFill>
                <a:latin typeface="HGMaruGothicMPRO" panose="020F0600000000000000" pitchFamily="34" charset="-128"/>
                <a:ea typeface="HGMaruGothicMPRO" panose="020F0600000000000000" pitchFamily="34" charset="-128"/>
                <a:cs typeface="ShinMGoPro-DeBold"/>
              </a:rPr>
              <a:t>円 </a:t>
            </a:r>
            <a:r>
              <a:rPr kumimoji="1" sz="2309" b="1" dirty="0" err="1">
                <a:solidFill>
                  <a:srgbClr val="FFFFFF"/>
                </a:solidFill>
                <a:latin typeface="HGMaruGothicMPRO" panose="020F0600000000000000" pitchFamily="34" charset="-128"/>
                <a:ea typeface="HGMaruGothicMPRO" panose="020F0600000000000000" pitchFamily="34" charset="-128"/>
                <a:cs typeface="ShinMGoPro-DeBold"/>
              </a:rPr>
              <a:t>ってどこ</a:t>
            </a:r>
            <a:r>
              <a:rPr kumimoji="1" lang="en-US" altLang="ja-JP" sz="2309"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2309"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5BF4CB2C-B8DC-D946-924E-F6BBAACC8E21}"/>
              </a:ext>
            </a:extLst>
          </p:cNvPr>
          <p:cNvSpPr/>
          <p:nvPr/>
        </p:nvSpPr>
        <p:spPr>
          <a:xfrm>
            <a:off x="3679107" y="3014459"/>
            <a:ext cx="141155" cy="14115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7E56F1AB-9D3B-F640-81C2-DDA4864A4266}"/>
              </a:ext>
            </a:extLst>
          </p:cNvPr>
          <p:cNvSpPr/>
          <p:nvPr/>
        </p:nvSpPr>
        <p:spPr>
          <a:xfrm>
            <a:off x="3679107" y="3231364"/>
            <a:ext cx="141155" cy="141155"/>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194EC11F-268B-C148-B3D6-05F6DE000546}"/>
              </a:ext>
            </a:extLst>
          </p:cNvPr>
          <p:cNvSpPr/>
          <p:nvPr/>
        </p:nvSpPr>
        <p:spPr>
          <a:xfrm>
            <a:off x="3679107" y="3448270"/>
            <a:ext cx="141155" cy="14115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D7241F07-906C-D948-8058-CB443EF8DAF3}"/>
              </a:ext>
            </a:extLst>
          </p:cNvPr>
          <p:cNvSpPr txBox="1"/>
          <p:nvPr/>
        </p:nvSpPr>
        <p:spPr>
          <a:xfrm>
            <a:off x="517314" y="4888150"/>
            <a:ext cx="7859521" cy="530449"/>
          </a:xfrm>
          <a:prstGeom prst="rect">
            <a:avLst/>
          </a:prstGeom>
        </p:spPr>
        <p:txBody>
          <a:bodyPr vert="horz" wrap="square" lIns="0" tIns="43989" rIns="0" bIns="0" rtlCol="0">
            <a:spAutoFit/>
          </a:bodyPr>
          <a:lstStyle/>
          <a:p>
            <a:pPr marL="199300" defTabSz="781995">
              <a:spcBef>
                <a:spcPts val="346"/>
              </a:spcBef>
            </a:pP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最低賃金は、毎年</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改定</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されます</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99300" defTabSz="781995">
              <a:spcBef>
                <a:spcPts val="274"/>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長期間同じ賃金で働いている場合は、働いている地域の最低賃金を確認しましょう！</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11">
            <a:extLst>
              <a:ext uri="{FF2B5EF4-FFF2-40B4-BE49-F238E27FC236}">
                <a16:creationId xmlns:a16="http://schemas.microsoft.com/office/drawing/2014/main" id="{2484D47E-AE64-0445-9388-2AFF44CD2D83}"/>
              </a:ext>
            </a:extLst>
          </p:cNvPr>
          <p:cNvSpPr txBox="1"/>
          <p:nvPr/>
        </p:nvSpPr>
        <p:spPr>
          <a:xfrm>
            <a:off x="517314" y="5584709"/>
            <a:ext cx="7859520" cy="721014"/>
          </a:xfrm>
          <a:prstGeom prst="rect">
            <a:avLst/>
          </a:prstGeom>
        </p:spPr>
        <p:txBody>
          <a:bodyPr vert="horz" wrap="square" lIns="0" tIns="43989" rIns="0" bIns="0" rtlCol="0">
            <a:spAutoFit/>
          </a:bodyPr>
          <a:lstStyle/>
          <a:p>
            <a:pPr marL="10861" defTabSz="781995">
              <a:spcBef>
                <a:spcPts val="4"/>
              </a:spcBef>
            </a:pP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最新の地域ごとの最低賃金はこちらでチェック↓</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77"/>
              </a:spcBef>
            </a:pPr>
            <a:r>
              <a:rPr kumimoji="1" lang="en-US" sz="1155"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155" dirty="0">
                <a:solidFill>
                  <a:srgbClr val="FF0000"/>
                </a:solidFill>
                <a:latin typeface="HGMaruGothicMPRO" panose="020F0600000000000000" pitchFamily="34" charset="-128"/>
                <a:ea typeface="HGMaruGothicMPRO" panose="020F0600000000000000" pitchFamily="34" charset="-128"/>
                <a:cs typeface="A-OTF Shin Maru Go Pro"/>
              </a:rPr>
              <a:t> </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://www.mhlw.go.jp/stf/seisakunitsuite/bunya/koyou_roudou/roudoukijun/minimumichiran/</a:t>
            </a:r>
          </a:p>
          <a:p>
            <a:pPr marL="10861" defTabSz="781995">
              <a:spcBef>
                <a:spcPts val="278"/>
              </a:spcBef>
            </a:pPr>
            <a:r>
              <a:rPr kumimoji="1" sz="2181" baseline="-4901" dirty="0">
                <a:solidFill>
                  <a:srgbClr val="00AEEF"/>
                </a:solidFill>
                <a:latin typeface="HGMaruGothicMPRO" panose="020F0600000000000000" pitchFamily="34" charset="-128"/>
                <a:ea typeface="HGMaruGothicMPRO" panose="020F0600000000000000" pitchFamily="34" charset="-128"/>
                <a:cs typeface="A-OTF Shin Maru Go Pro"/>
              </a:rPr>
              <a:t>必ずチェック最低賃金　使用者も、労働者も。　</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https://pc.saiteichingin.info/</a:t>
            </a:r>
          </a:p>
        </p:txBody>
      </p:sp>
      <p:sp>
        <p:nvSpPr>
          <p:cNvPr id="1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836869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7E1B2EA-2DD4-5644-B462-E41D50C43A33}"/>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8073EEA2-BAE5-974C-BA90-043482430B28}"/>
              </a:ext>
            </a:extLst>
          </p:cNvPr>
          <p:cNvSpPr txBox="1">
            <a:spLocks/>
          </p:cNvSpPr>
          <p:nvPr/>
        </p:nvSpPr>
        <p:spPr>
          <a:xfrm>
            <a:off x="410847" y="789491"/>
            <a:ext cx="488015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altLang="ja-JP" sz="1881" b="1" dirty="0">
                <a:solidFill>
                  <a:prstClr val="white"/>
                </a:solidFill>
                <a:latin typeface="HGMaruGothicMPRO" panose="020F0600000000000000" pitchFamily="34" charset="-128"/>
                <a:ea typeface="HGMaruGothicMPRO" panose="020F0600000000000000" pitchFamily="34" charset="-128"/>
              </a:rPr>
              <a:t>(3)</a:t>
            </a:r>
            <a:r>
              <a:rPr lang="ja-JP" altLang="en-US" sz="1881" b="1" dirty="0">
                <a:solidFill>
                  <a:prstClr val="white"/>
                </a:solidFill>
                <a:latin typeface="HGMaruGothicMPRO" panose="020F0600000000000000" pitchFamily="34" charset="-128"/>
                <a:ea typeface="HGMaruGothicMPRO" panose="020F0600000000000000" pitchFamily="34" charset="-128"/>
              </a:rPr>
              <a:t>「男女雇用機会均等法」とは</a:t>
            </a:r>
            <a:r>
              <a:rPr lang="en-US" altLang="ja-JP" sz="1881" b="1" dirty="0">
                <a:solidFill>
                  <a:prstClr val="white"/>
                </a:solidFill>
                <a:latin typeface="HGMaruGothicMPRO" panose="020F0600000000000000" pitchFamily="34" charset="-128"/>
                <a:ea typeface="HGMaruGothicMPRO" panose="020F0600000000000000" pitchFamily="34" charset="-128"/>
              </a:rPr>
              <a:t>…</a:t>
            </a:r>
            <a:endParaRPr lang="ja-JP" altLang="en-US" sz="1881" b="1" dirty="0">
              <a:solidFill>
                <a:prstClr val="white"/>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2A207A3-27D7-0E4F-96EB-05E0B07C6540}"/>
              </a:ext>
            </a:extLst>
          </p:cNvPr>
          <p:cNvSpPr txBox="1"/>
          <p:nvPr/>
        </p:nvSpPr>
        <p:spPr>
          <a:xfrm>
            <a:off x="436352" y="1423657"/>
            <a:ext cx="8443715" cy="3511377"/>
          </a:xfrm>
          <a:prstGeom prst="rect">
            <a:avLst/>
          </a:prstGeom>
        </p:spPr>
        <p:txBody>
          <a:bodyPr vert="horz" wrap="square" lIns="0" tIns="10318" rIns="0" bIns="0" rtlCol="0">
            <a:spAutoFit/>
          </a:bodyPr>
          <a:lstStyle/>
          <a:p>
            <a:pPr marL="319858" marR="4344" indent="-308997" defTabSz="781995">
              <a:lnSpc>
                <a:spcPct val="119100"/>
              </a:lnSpc>
              <a:spcBef>
                <a:spcPts val="81"/>
              </a:spcBef>
            </a:pPr>
            <a:r>
              <a:rPr kumimoji="1" sz="2480" dirty="0">
                <a:solidFill>
                  <a:srgbClr val="231F20"/>
                </a:solidFill>
                <a:latin typeface="HGMaruGothicMPRO" panose="020F0600000000000000" pitchFamily="34" charset="-128"/>
                <a:ea typeface="HGMaruGothicMPRO" panose="020F0600000000000000" pitchFamily="34" charset="-128"/>
                <a:cs typeface="A-OTF Shin Maru Go Pro"/>
              </a:rPr>
              <a:t>・　男女雇用機会均等法とは、事業主に対し、募集、採用</a:t>
            </a:r>
            <a:r>
              <a:rPr kumimoji="1" lang="ja-JP" altLang="en-US" sz="248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480" dirty="0">
                <a:solidFill>
                  <a:srgbClr val="231F20"/>
                </a:solidFill>
                <a:latin typeface="HGMaruGothicMPRO" panose="020F0600000000000000" pitchFamily="34" charset="-128"/>
                <a:ea typeface="HGMaruGothicMPRO" panose="020F0600000000000000" pitchFamily="34" charset="-128"/>
                <a:cs typeface="A-OTF Shin Maru Go Pro"/>
              </a:rPr>
              <a:t>配置、昇進、降格、教育訓練、福利厚生、職種・雇用形態の変更、退職勧奨、定年、解雇、労働契約の更新について、</a:t>
            </a:r>
            <a:r>
              <a:rPr kumimoji="1" sz="2480" dirty="0">
                <a:solidFill>
                  <a:srgbClr val="00AEEF"/>
                </a:solidFill>
                <a:latin typeface="HGMaruGothicMPRO" panose="020F0600000000000000" pitchFamily="34" charset="-128"/>
                <a:ea typeface="HGMaruGothicMPRO" panose="020F0600000000000000" pitchFamily="34" charset="-128"/>
                <a:cs typeface="A-OTF Shin Maru Go Pro"/>
              </a:rPr>
              <a:t>労働者の性別を理由とする差別的取扱いを禁止する法律です。</a:t>
            </a:r>
            <a:endParaRPr kumimoji="1" sz="2480"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13"/>
              </a:spcBef>
            </a:pPr>
            <a:endParaRPr kumimoji="1" sz="2480" dirty="0">
              <a:solidFill>
                <a:prstClr val="black"/>
              </a:solidFill>
              <a:latin typeface="HGMaruGothicMPRO" panose="020F0600000000000000" pitchFamily="34" charset="-128"/>
              <a:ea typeface="HGMaruGothicMPRO" panose="020F0600000000000000" pitchFamily="34" charset="-128"/>
              <a:cs typeface="Times New Roman"/>
            </a:endParaRPr>
          </a:p>
          <a:p>
            <a:pPr marL="319858" marR="161286" indent="-309540" defTabSz="781995">
              <a:lnSpc>
                <a:spcPct val="119100"/>
              </a:lnSpc>
            </a:pPr>
            <a:r>
              <a:rPr kumimoji="1" sz="2480" dirty="0">
                <a:solidFill>
                  <a:srgbClr val="231F20"/>
                </a:solidFill>
                <a:latin typeface="HGMaruGothicMPRO" panose="020F0600000000000000" pitchFamily="34" charset="-128"/>
                <a:ea typeface="HGMaruGothicMPRO" panose="020F0600000000000000" pitchFamily="34" charset="-128"/>
                <a:cs typeface="A-OTF Shin Maru Go Pro"/>
              </a:rPr>
              <a:t>・　男女雇用機会均等法は、</a:t>
            </a:r>
            <a:r>
              <a:rPr kumimoji="1" sz="2480" dirty="0">
                <a:solidFill>
                  <a:srgbClr val="00AEEF"/>
                </a:solidFill>
                <a:latin typeface="HGMaruGothicMPRO" panose="020F0600000000000000" pitchFamily="34" charset="-128"/>
                <a:ea typeface="HGMaruGothicMPRO" panose="020F0600000000000000" pitchFamily="34" charset="-128"/>
                <a:cs typeface="A-OTF Shin Maru Go Pro"/>
              </a:rPr>
              <a:t>男性・女性のどちらに対しても、性別を理由とする差別的取扱いを禁止しています。</a:t>
            </a:r>
            <a:endParaRPr kumimoji="1" sz="248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テキスト ボックス 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54950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E350E80-FD59-0045-920C-11640D544A47}"/>
              </a:ext>
            </a:extLst>
          </p:cNvPr>
          <p:cNvSpPr/>
          <p:nvPr/>
        </p:nvSpPr>
        <p:spPr>
          <a:xfrm>
            <a:off x="258781"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8E29176F-74F3-DB42-9AFB-6EEA5F927D0B}"/>
              </a:ext>
            </a:extLst>
          </p:cNvPr>
          <p:cNvSpPr txBox="1">
            <a:spLocks/>
          </p:cNvSpPr>
          <p:nvPr/>
        </p:nvSpPr>
        <p:spPr>
          <a:xfrm>
            <a:off x="498378" y="789491"/>
            <a:ext cx="465172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応募する際に確認すべきこと</a:t>
            </a:r>
          </a:p>
        </p:txBody>
      </p:sp>
      <p:sp>
        <p:nvSpPr>
          <p:cNvPr id="5" name="object 5">
            <a:extLst>
              <a:ext uri="{FF2B5EF4-FFF2-40B4-BE49-F238E27FC236}">
                <a16:creationId xmlns:a16="http://schemas.microsoft.com/office/drawing/2014/main" id="{468E34C0-2D48-B745-ADA7-3B1EB2ADB1F7}"/>
              </a:ext>
            </a:extLst>
          </p:cNvPr>
          <p:cNvSpPr txBox="1"/>
          <p:nvPr/>
        </p:nvSpPr>
        <p:spPr>
          <a:xfrm>
            <a:off x="517319" y="4965357"/>
            <a:ext cx="8092884" cy="1270572"/>
          </a:xfrm>
          <a:prstGeom prst="rect">
            <a:avLst/>
          </a:prstGeom>
        </p:spPr>
        <p:txBody>
          <a:bodyPr vert="horz" wrap="square" lIns="0" tIns="10318" rIns="0" bIns="0" rtlCol="0">
            <a:spAutoFit/>
          </a:bodyPr>
          <a:lstStyle/>
          <a:p>
            <a:pPr marL="10861" marR="4344" defTabSz="781995">
              <a:lnSpc>
                <a:spcPct val="1062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企業などが働く人の募集をする時には、これから応募しようとしている人が</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分</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かるように</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業務の内容、賃金、労働時間などの労働条件を、求人票や求人広告に記載しなければいけません</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職業安定法第5条の3第1項</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及び第２項</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defTabSz="781995">
              <a:lnSpc>
                <a:spcPct val="106200"/>
              </a:lnSpc>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求人に応募する場合は、求人票や求人広告をみて、以上のような労働条件について事前にしっかり確認しましょう。</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1" name="object 21">
            <a:extLst>
              <a:ext uri="{FF2B5EF4-FFF2-40B4-BE49-F238E27FC236}">
                <a16:creationId xmlns:a16="http://schemas.microsoft.com/office/drawing/2014/main" id="{2D96B6B7-C3DB-E043-A1D0-53B5996511AA}"/>
              </a:ext>
            </a:extLst>
          </p:cNvPr>
          <p:cNvSpPr txBox="1"/>
          <p:nvPr/>
        </p:nvSpPr>
        <p:spPr>
          <a:xfrm>
            <a:off x="528182" y="4540457"/>
            <a:ext cx="8082020" cy="289438"/>
          </a:xfrm>
          <a:prstGeom prst="rect">
            <a:avLst/>
          </a:prstGeom>
          <a:solidFill>
            <a:srgbClr val="6D6E71"/>
          </a:solidFill>
        </p:spPr>
        <p:txBody>
          <a:bodyPr vert="horz" wrap="square" lIns="0" tIns="0" rIns="0" bIns="0" rtlCol="0">
            <a:spAutoFit/>
          </a:bodyPr>
          <a:lstStyle/>
          <a:p>
            <a:pPr marL="372533" defTabSz="781995">
              <a:spcBef>
                <a:spcPts val="432"/>
              </a:spcBef>
            </a:pPr>
            <a:r>
              <a:rPr kumimoji="1" sz="1881" dirty="0">
                <a:solidFill>
                  <a:srgbClr val="FFFFFF"/>
                </a:solidFill>
                <a:latin typeface="HGMaruGothicMPRO" panose="020F0600000000000000" pitchFamily="34" charset="-128"/>
                <a:ea typeface="HGMaruGothicMPRO" panose="020F0600000000000000" pitchFamily="34" charset="-128"/>
                <a:cs typeface="A-OTF Shin Maru Go Pro"/>
              </a:rPr>
              <a:t>求人票や求人広告に、以上のような労働条件が書かれていますか??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29" name="図 28">
            <a:extLst>
              <a:ext uri="{FF2B5EF4-FFF2-40B4-BE49-F238E27FC236}">
                <a16:creationId xmlns:a16="http://schemas.microsoft.com/office/drawing/2014/main" id="{7187EB5A-B6F1-1447-B0AA-B429D226FB58}"/>
              </a:ext>
            </a:extLst>
          </p:cNvPr>
          <p:cNvPicPr>
            <a:picLocks noChangeAspect="1"/>
          </p:cNvPicPr>
          <p:nvPr/>
        </p:nvPicPr>
        <p:blipFill>
          <a:blip r:embed="rId2">
            <a:alphaModFix/>
          </a:blip>
          <a:stretch>
            <a:fillRect/>
          </a:stretch>
        </p:blipFill>
        <p:spPr>
          <a:xfrm>
            <a:off x="613207" y="1280490"/>
            <a:ext cx="7688291" cy="3092260"/>
          </a:xfrm>
          <a:prstGeom prst="rect">
            <a:avLst/>
          </a:prstGeom>
        </p:spPr>
      </p:pic>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63559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D49E783-A712-7E4A-80FC-9F3D6E89FD0D}"/>
              </a:ext>
            </a:extLst>
          </p:cNvPr>
          <p:cNvPicPr>
            <a:picLocks noChangeAspect="1"/>
          </p:cNvPicPr>
          <p:nvPr/>
        </p:nvPicPr>
        <p:blipFill>
          <a:blip r:embed="rId2">
            <a:alphaModFix/>
          </a:blip>
          <a:stretch>
            <a:fillRect/>
          </a:stretch>
        </p:blipFill>
        <p:spPr>
          <a:xfrm>
            <a:off x="1199395" y="1681758"/>
            <a:ext cx="6705872" cy="3783050"/>
          </a:xfrm>
          <a:prstGeom prst="rect">
            <a:avLst/>
          </a:prstGeom>
        </p:spPr>
      </p:pic>
      <p:sp>
        <p:nvSpPr>
          <p:cNvPr id="2" name="object 2">
            <a:extLst>
              <a:ext uri="{FF2B5EF4-FFF2-40B4-BE49-F238E27FC236}">
                <a16:creationId xmlns:a16="http://schemas.microsoft.com/office/drawing/2014/main" id="{54B674A4-2332-2642-BD9B-BA45803F0A8B}"/>
              </a:ext>
            </a:extLst>
          </p:cNvPr>
          <p:cNvSpPr/>
          <p:nvPr/>
        </p:nvSpPr>
        <p:spPr>
          <a:xfrm>
            <a:off x="269321" y="657212"/>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2">
            <a:extLst>
              <a:ext uri="{FF2B5EF4-FFF2-40B4-BE49-F238E27FC236}">
                <a16:creationId xmlns:a16="http://schemas.microsoft.com/office/drawing/2014/main" id="{A87FED06-7C6E-E942-A96E-1AED7572E0F9}"/>
              </a:ext>
            </a:extLst>
          </p:cNvPr>
          <p:cNvSpPr txBox="1"/>
          <p:nvPr/>
        </p:nvSpPr>
        <p:spPr>
          <a:xfrm>
            <a:off x="498379" y="789493"/>
            <a:ext cx="4236048"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労働条件通知書を受け取る</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4">
            <a:extLst>
              <a:ext uri="{FF2B5EF4-FFF2-40B4-BE49-F238E27FC236}">
                <a16:creationId xmlns:a16="http://schemas.microsoft.com/office/drawing/2014/main" id="{0566F1BF-1023-DB4D-8923-862AAFBF34B4}"/>
              </a:ext>
            </a:extLst>
          </p:cNvPr>
          <p:cNvSpPr txBox="1"/>
          <p:nvPr/>
        </p:nvSpPr>
        <p:spPr>
          <a:xfrm>
            <a:off x="153701" y="1294318"/>
            <a:ext cx="8726373" cy="238585"/>
          </a:xfrm>
          <a:prstGeom prst="rect">
            <a:avLst/>
          </a:prstGeom>
        </p:spPr>
        <p:txBody>
          <a:bodyPr vert="horz" wrap="square" lIns="0" tIns="14663" rIns="0" bIns="0" rtlCol="0">
            <a:spAutoFit/>
          </a:bodyPr>
          <a:lstStyle/>
          <a:p>
            <a:pPr marL="10861" defTabSz="781995">
              <a:spcBef>
                <a:spcPts val="115"/>
              </a:spcBef>
            </a:pP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厚生労働省：「平成27年大学生等に対するアルバイトに関する意識等調査」より </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84A37605-B1B9-1F48-848C-796DC5D29506}"/>
              </a:ext>
            </a:extLst>
          </p:cNvPr>
          <p:cNvSpPr txBox="1"/>
          <p:nvPr/>
        </p:nvSpPr>
        <p:spPr>
          <a:xfrm>
            <a:off x="1492456" y="4156409"/>
            <a:ext cx="6539161" cy="388200"/>
          </a:xfrm>
          <a:prstGeom prst="rect">
            <a:avLst/>
          </a:prstGeom>
        </p:spPr>
        <p:txBody>
          <a:bodyPr vert="horz" wrap="square" lIns="0" tIns="13034" rIns="0" bIns="0" rtlCol="0">
            <a:spAutoFit/>
          </a:bodyPr>
          <a:lstStyle/>
          <a:p>
            <a:pPr marL="10861" defTabSz="781995">
              <a:spcBef>
                <a:spcPts val="103"/>
              </a:spcBef>
            </a:pPr>
            <a:r>
              <a:rPr kumimoji="1" sz="2437" b="1" dirty="0">
                <a:solidFill>
                  <a:srgbClr val="231F20"/>
                </a:solidFill>
                <a:latin typeface="HGMaruGothicMPRO" panose="020F0600000000000000" pitchFamily="34" charset="-128"/>
                <a:ea typeface="HGMaruGothicMPRO" panose="020F0600000000000000" pitchFamily="34" charset="-128"/>
                <a:cs typeface="ShinMGoPro-DeBold"/>
              </a:rPr>
              <a:t>が</a:t>
            </a:r>
            <a:r>
              <a:rPr kumimoji="1" sz="2437" b="1" dirty="0">
                <a:solidFill>
                  <a:srgbClr val="00AEEF"/>
                </a:solidFill>
                <a:latin typeface="HGMaruGothicMPRO" panose="020F0600000000000000" pitchFamily="34" charset="-128"/>
                <a:ea typeface="HGMaruGothicMPRO" panose="020F0600000000000000" pitchFamily="34" charset="-128"/>
                <a:cs typeface="ShinMGoPro-DeBold"/>
              </a:rPr>
              <a:t>「労働条件通知書」</a:t>
            </a:r>
            <a:r>
              <a:rPr kumimoji="1" sz="2437" b="1" dirty="0">
                <a:solidFill>
                  <a:srgbClr val="231F20"/>
                </a:solidFill>
                <a:latin typeface="HGMaruGothicMPRO" panose="020F0600000000000000" pitchFamily="34" charset="-128"/>
                <a:ea typeface="HGMaruGothicMPRO" panose="020F0600000000000000" pitchFamily="34" charset="-128"/>
                <a:cs typeface="ShinMGoPro-DeBold"/>
              </a:rPr>
              <a:t>を渡されていません…!</a:t>
            </a:r>
            <a:endParaRPr kumimoji="1" sz="243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7">
            <a:extLst>
              <a:ext uri="{FF2B5EF4-FFF2-40B4-BE49-F238E27FC236}">
                <a16:creationId xmlns:a16="http://schemas.microsoft.com/office/drawing/2014/main" id="{9A1E2F96-BE60-2C4A-B1C1-BBBBD3F64D2F}"/>
              </a:ext>
            </a:extLst>
          </p:cNvPr>
          <p:cNvSpPr txBox="1"/>
          <p:nvPr/>
        </p:nvSpPr>
        <p:spPr>
          <a:xfrm>
            <a:off x="1239425" y="2290471"/>
            <a:ext cx="1533096" cy="1841348"/>
          </a:xfrm>
          <a:prstGeom prst="rect">
            <a:avLst/>
          </a:prstGeom>
        </p:spPr>
        <p:txBody>
          <a:bodyPr vert="horz" wrap="square" lIns="0" tIns="11948" rIns="0" bIns="0" rtlCol="0">
            <a:spAutoFit/>
          </a:bodyPr>
          <a:lstStyle/>
          <a:p>
            <a:pPr marL="10861" defTabSz="781995">
              <a:spcBef>
                <a:spcPts val="94"/>
              </a:spcBef>
            </a:pPr>
            <a:r>
              <a:rPr kumimoji="1" sz="11887" b="1" dirty="0">
                <a:solidFill>
                  <a:srgbClr val="231F20"/>
                </a:solidFill>
                <a:latin typeface="HGMaruGothicMPRO" panose="020F0600000000000000" pitchFamily="34" charset="-128"/>
                <a:ea typeface="HGMaruGothicMPRO" panose="020F0600000000000000" pitchFamily="34" charset="-128"/>
                <a:cs typeface="ShinMGoPro-DeBold"/>
              </a:rPr>
              <a:t>約</a:t>
            </a:r>
            <a:endParaRPr kumimoji="1" sz="1188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8">
            <a:extLst>
              <a:ext uri="{FF2B5EF4-FFF2-40B4-BE49-F238E27FC236}">
                <a16:creationId xmlns:a16="http://schemas.microsoft.com/office/drawing/2014/main" id="{5F8097CB-1444-2941-907D-D91B9B670AEB}"/>
              </a:ext>
            </a:extLst>
          </p:cNvPr>
          <p:cNvSpPr txBox="1"/>
          <p:nvPr/>
        </p:nvSpPr>
        <p:spPr>
          <a:xfrm>
            <a:off x="2666052" y="1654273"/>
            <a:ext cx="3773326" cy="2644743"/>
          </a:xfrm>
          <a:prstGeom prst="rect">
            <a:avLst/>
          </a:prstGeom>
        </p:spPr>
        <p:txBody>
          <a:bodyPr vert="horz" wrap="square" lIns="0" tIns="12490" rIns="0" bIns="0" rtlCol="0">
            <a:spAutoFit/>
          </a:bodyPr>
          <a:lstStyle/>
          <a:p>
            <a:pPr marL="10861" defTabSz="781995">
              <a:spcBef>
                <a:spcPts val="97"/>
              </a:spcBef>
            </a:pPr>
            <a:r>
              <a:rPr kumimoji="1" sz="17104" b="1" dirty="0">
                <a:solidFill>
                  <a:srgbClr val="231F20"/>
                </a:solidFill>
                <a:latin typeface="HGMaruGothicMPRO" panose="020F0600000000000000" pitchFamily="34" charset="-128"/>
                <a:ea typeface="HGMaruGothicMPRO" panose="020F0600000000000000" pitchFamily="34" charset="-128"/>
                <a:cs typeface="ShinMGoPro-DeBold"/>
              </a:rPr>
              <a:t>60</a:t>
            </a:r>
            <a:endParaRPr kumimoji="1" sz="1710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0" name="object 9">
            <a:extLst>
              <a:ext uri="{FF2B5EF4-FFF2-40B4-BE49-F238E27FC236}">
                <a16:creationId xmlns:a16="http://schemas.microsoft.com/office/drawing/2014/main" id="{980AD143-26B7-E046-B8B1-0A99853EC216}"/>
              </a:ext>
            </a:extLst>
          </p:cNvPr>
          <p:cNvSpPr txBox="1"/>
          <p:nvPr/>
        </p:nvSpPr>
        <p:spPr>
          <a:xfrm>
            <a:off x="5899140" y="2118200"/>
            <a:ext cx="1803004" cy="2208265"/>
          </a:xfrm>
          <a:prstGeom prst="rect">
            <a:avLst/>
          </a:prstGeom>
        </p:spPr>
        <p:txBody>
          <a:bodyPr vert="horz" wrap="square" lIns="0" tIns="10318" rIns="0" bIns="0" rtlCol="0">
            <a:spAutoFit/>
          </a:bodyPr>
          <a:lstStyle/>
          <a:p>
            <a:pPr marL="10861" defTabSz="781995">
              <a:spcBef>
                <a:spcPts val="81"/>
              </a:spcBef>
            </a:pPr>
            <a:r>
              <a:rPr kumimoji="1" sz="14282"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142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1" name="object 10">
            <a:extLst>
              <a:ext uri="{FF2B5EF4-FFF2-40B4-BE49-F238E27FC236}">
                <a16:creationId xmlns:a16="http://schemas.microsoft.com/office/drawing/2014/main" id="{7157811F-73C2-F04E-B820-4769A2199D1A}"/>
              </a:ext>
            </a:extLst>
          </p:cNvPr>
          <p:cNvSpPr txBox="1"/>
          <p:nvPr/>
        </p:nvSpPr>
        <p:spPr>
          <a:xfrm>
            <a:off x="517311" y="4800094"/>
            <a:ext cx="7049318" cy="287874"/>
          </a:xfrm>
          <a:prstGeom prst="rect">
            <a:avLst/>
          </a:prstGeom>
        </p:spPr>
        <p:txBody>
          <a:bodyPr vert="horz" wrap="square" lIns="0" tIns="11405" rIns="0" bIns="0" rtlCol="0">
            <a:spAutoFit/>
          </a:bodyPr>
          <a:lstStyle/>
          <a:p>
            <a:pPr marL="392084" indent="-381223" defTabSz="781995">
              <a:spcBef>
                <a:spcPts val="90"/>
              </a:spcBef>
              <a:buSzPct val="120000"/>
              <a:buFont typeface=".HiraKakuInterface-W3"/>
              <a:buChar char="＊"/>
              <a:tabLst>
                <a:tab pos="392084" algn="l"/>
                <a:tab pos="392627" algn="l"/>
              </a:tabLst>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労働基準法「第15条」で明示を義務</a:t>
            </a:r>
            <a:r>
              <a:rPr kumimoji="1" lang="ja-JP" altLang="en-US" sz="1796" dirty="0">
                <a:solidFill>
                  <a:srgbClr val="231F20"/>
                </a:solidFill>
                <a:latin typeface="HGMaruGothicMPRO" panose="020F0600000000000000" pitchFamily="34" charset="-128"/>
                <a:ea typeface="HGMaruGothicMPRO" panose="020F0600000000000000" pitchFamily="34" charset="-128"/>
                <a:cs typeface="A-OTF Shin Maru Go Pro"/>
              </a:rPr>
              <a:t>付</a:t>
            </a:r>
            <a:r>
              <a:rPr kumimoji="1" sz="1796" dirty="0" err="1">
                <a:solidFill>
                  <a:srgbClr val="231F20"/>
                </a:solidFill>
                <a:latin typeface="HGMaruGothicMPRO" panose="020F0600000000000000" pitchFamily="34" charset="-128"/>
                <a:ea typeface="HGMaruGothicMPRO" panose="020F0600000000000000" pitchFamily="34" charset="-128"/>
                <a:cs typeface="A-OTF Shin Maru Go Pro"/>
              </a:rPr>
              <a:t>けられています</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11">
            <a:extLst>
              <a:ext uri="{FF2B5EF4-FFF2-40B4-BE49-F238E27FC236}">
                <a16:creationId xmlns:a16="http://schemas.microsoft.com/office/drawing/2014/main" id="{1D6729F2-6EA1-0F4D-8F27-458BAA69B661}"/>
              </a:ext>
            </a:extLst>
          </p:cNvPr>
          <p:cNvSpPr txBox="1"/>
          <p:nvPr/>
        </p:nvSpPr>
        <p:spPr>
          <a:xfrm>
            <a:off x="517310" y="5096406"/>
            <a:ext cx="5745942" cy="287874"/>
          </a:xfrm>
          <a:prstGeom prst="rect">
            <a:avLst/>
          </a:prstGeom>
        </p:spPr>
        <p:txBody>
          <a:bodyPr vert="horz" wrap="square" lIns="0" tIns="11405" rIns="0" bIns="0" rtlCol="0">
            <a:spAutoFit/>
          </a:bodyPr>
          <a:lstStyle/>
          <a:p>
            <a:pPr marL="392084" indent="-381223" defTabSz="781995">
              <a:spcBef>
                <a:spcPts val="90"/>
              </a:spcBef>
              <a:buSzPct val="120000"/>
              <a:buFont typeface=".HiraKakuInterface-W3"/>
              <a:buChar char="＊"/>
              <a:tabLst>
                <a:tab pos="392084" algn="l"/>
                <a:tab pos="392627" algn="l"/>
              </a:tabLst>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労働契約締結時に受け取りましょう。</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12">
            <a:extLst>
              <a:ext uri="{FF2B5EF4-FFF2-40B4-BE49-F238E27FC236}">
                <a16:creationId xmlns:a16="http://schemas.microsoft.com/office/drawing/2014/main" id="{46A567BB-C3B1-6F45-AE91-98B176692541}"/>
              </a:ext>
            </a:extLst>
          </p:cNvPr>
          <p:cNvSpPr txBox="1"/>
          <p:nvPr/>
        </p:nvSpPr>
        <p:spPr>
          <a:xfrm>
            <a:off x="517310" y="5392718"/>
            <a:ext cx="6480438" cy="287874"/>
          </a:xfrm>
          <a:prstGeom prst="rect">
            <a:avLst/>
          </a:prstGeom>
        </p:spPr>
        <p:txBody>
          <a:bodyPr vert="horz" wrap="square" lIns="0" tIns="11405" rIns="0" bIns="0" rtlCol="0">
            <a:spAutoFit/>
          </a:bodyPr>
          <a:lstStyle/>
          <a:p>
            <a:pPr marL="392084" indent="-381223" defTabSz="781995">
              <a:spcBef>
                <a:spcPts val="90"/>
              </a:spcBef>
              <a:buSzPct val="120000"/>
              <a:buFont typeface=".HiraKakuInterface-W3"/>
              <a:buChar char="＊"/>
              <a:tabLst>
                <a:tab pos="392084" algn="l"/>
                <a:tab pos="392627" algn="l"/>
              </a:tabLst>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一部の学生は｢給与明細｣も渡されていません。</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13">
            <a:extLst>
              <a:ext uri="{FF2B5EF4-FFF2-40B4-BE49-F238E27FC236}">
                <a16:creationId xmlns:a16="http://schemas.microsoft.com/office/drawing/2014/main" id="{CBE4BF80-4AAC-7748-B39D-5FCC24823DA9}"/>
              </a:ext>
            </a:extLst>
          </p:cNvPr>
          <p:cNvSpPr txBox="1"/>
          <p:nvPr/>
        </p:nvSpPr>
        <p:spPr>
          <a:xfrm>
            <a:off x="517311" y="5689031"/>
            <a:ext cx="8362762" cy="287874"/>
          </a:xfrm>
          <a:prstGeom prst="rect">
            <a:avLst/>
          </a:prstGeom>
        </p:spPr>
        <p:txBody>
          <a:bodyPr vert="horz" wrap="square" lIns="0" tIns="11405" rIns="0" bIns="0" rtlCol="0">
            <a:spAutoFit/>
          </a:bodyPr>
          <a:lstStyle/>
          <a:p>
            <a:pPr marL="392084" indent="-381223" defTabSz="781995">
              <a:spcBef>
                <a:spcPts val="90"/>
              </a:spcBef>
              <a:buSzPct val="120000"/>
              <a:buFont typeface=".HiraKakuInterface-W3"/>
              <a:buChar char="＊"/>
              <a:tabLst>
                <a:tab pos="392084" algn="l"/>
                <a:tab pos="392627" algn="l"/>
              </a:tabLst>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後々予期しない係争やシフトなどの相談時、不利になるケースがあります。</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テキスト ボックス 1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
        <p:nvSpPr>
          <p:cNvPr id="20" name="object 13">
            <a:extLst>
              <a:ext uri="{FF2B5EF4-FFF2-40B4-BE49-F238E27FC236}">
                <a16:creationId xmlns:a16="http://schemas.microsoft.com/office/drawing/2014/main" id="{B1BC643E-9504-8438-ED3D-A8F4201E27B7}"/>
              </a:ext>
            </a:extLst>
          </p:cNvPr>
          <p:cNvSpPr txBox="1"/>
          <p:nvPr/>
        </p:nvSpPr>
        <p:spPr>
          <a:xfrm>
            <a:off x="554634" y="5983279"/>
            <a:ext cx="8109380" cy="577056"/>
          </a:xfrm>
          <a:prstGeom prst="rect">
            <a:avLst/>
          </a:prstGeom>
        </p:spPr>
        <p:txBody>
          <a:bodyPr vert="horz" wrap="square" lIns="0" tIns="11405" rIns="0" bIns="0" rtlCol="0">
            <a:spAutoFit/>
          </a:bodyPr>
          <a:lstStyle/>
          <a:p>
            <a:pPr marL="10861" defTabSz="781995">
              <a:spcBef>
                <a:spcPts val="90"/>
              </a:spcBef>
              <a:buSzPct val="120000"/>
              <a:tabLst>
                <a:tab pos="392084" algn="l"/>
                <a:tab pos="392627" algn="l"/>
              </a:tabLst>
            </a:pPr>
            <a:r>
              <a:rPr kumimoji="1" lang="ja-JP" altLang="en-US" sz="1600" dirty="0">
                <a:latin typeface="HGPｺﾞｼｯｸE" panose="020B0900000000000000" pitchFamily="50" charset="-128"/>
                <a:ea typeface="HGPｺﾞｼｯｸE" panose="020B0900000000000000" pitchFamily="50" charset="-128"/>
                <a:cs typeface="A-OTF Shin Maru Go Pro"/>
              </a:rPr>
              <a:t>＊</a:t>
            </a:r>
            <a:r>
              <a:rPr kumimoji="1" lang="ja-JP" altLang="en-US" sz="1796" dirty="0">
                <a:latin typeface="HGMaruGothicMPRO" panose="020F0600000000000000" pitchFamily="34" charset="-128"/>
                <a:ea typeface="HGMaruGothicMPRO" panose="020F0600000000000000" pitchFamily="34" charset="-128"/>
                <a:cs typeface="A-OTF Shin Maru Go Pro"/>
              </a:rPr>
              <a:t>　原則、書面での交付。ただし、労働者の同意があればメール等、電子媒体　</a:t>
            </a:r>
            <a:endParaRPr kumimoji="1" lang="en-US" altLang="ja-JP" sz="1796" dirty="0">
              <a:latin typeface="HGMaruGothicMPRO" panose="020F0600000000000000" pitchFamily="34" charset="-128"/>
              <a:ea typeface="HGMaruGothicMPRO" panose="020F0600000000000000" pitchFamily="34" charset="-128"/>
              <a:cs typeface="A-OTF Shin Maru Go Pro"/>
            </a:endParaRPr>
          </a:p>
          <a:p>
            <a:pPr marL="10861" defTabSz="781995">
              <a:spcBef>
                <a:spcPts val="90"/>
              </a:spcBef>
              <a:buSzPct val="120000"/>
              <a:tabLst>
                <a:tab pos="392084" algn="l"/>
                <a:tab pos="392627" algn="l"/>
              </a:tabLst>
            </a:pPr>
            <a:r>
              <a:rPr kumimoji="1" lang="ja-JP" altLang="en-US" sz="1796" dirty="0">
                <a:latin typeface="HGMaruGothicMPRO" panose="020F0600000000000000" pitchFamily="34" charset="-128"/>
                <a:ea typeface="HGMaruGothicMPRO" panose="020F0600000000000000" pitchFamily="34" charset="-128"/>
                <a:cs typeface="A-OTF Shin Maru Go Pro"/>
              </a:rPr>
              <a:t>　での交付も可。</a:t>
            </a:r>
            <a:endParaRPr kumimoji="1" sz="1796" dirty="0">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394085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7777" y="396363"/>
            <a:ext cx="8648404" cy="6129127"/>
          </a:xfrm>
          <a:prstGeom prst="roundRect">
            <a:avLst>
              <a:gd name="adj" fmla="val 3382"/>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47777" y="345016"/>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4" name="テキスト ボックス 3"/>
          <p:cNvSpPr txBox="1"/>
          <p:nvPr/>
        </p:nvSpPr>
        <p:spPr>
          <a:xfrm>
            <a:off x="351259" y="320901"/>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6" name="テキスト ボックス 17"/>
          <p:cNvSpPr txBox="1">
            <a:spLocks noChangeArrowheads="1"/>
          </p:cNvSpPr>
          <p:nvPr/>
        </p:nvSpPr>
        <p:spPr bwMode="auto">
          <a:xfrm>
            <a:off x="1822370" y="517774"/>
            <a:ext cx="1284369" cy="276551"/>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97" dirty="0">
                <a:solidFill>
                  <a:prstClr val="black"/>
                </a:solidFill>
                <a:latin typeface="HG丸ｺﾞｼｯｸM-PRO" pitchFamily="50" charset="-128"/>
                <a:ea typeface="HG丸ｺﾞｼｯｸM-PRO" pitchFamily="50" charset="-128"/>
              </a:rPr>
              <a:t> 解説スライド　　</a:t>
            </a:r>
          </a:p>
        </p:txBody>
      </p:sp>
      <p:sp>
        <p:nvSpPr>
          <p:cNvPr id="7" name="テキスト ボックス 18"/>
          <p:cNvSpPr txBox="1">
            <a:spLocks noChangeArrowheads="1"/>
          </p:cNvSpPr>
          <p:nvPr/>
        </p:nvSpPr>
        <p:spPr bwMode="auto">
          <a:xfrm>
            <a:off x="5768588" y="514196"/>
            <a:ext cx="1925527" cy="276551"/>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97" dirty="0">
                <a:solidFill>
                  <a:prstClr val="black"/>
                </a:solidFill>
                <a:latin typeface="HG丸ｺﾞｼｯｸM-PRO" pitchFamily="50" charset="-128"/>
                <a:ea typeface="HG丸ｺﾞｼｯｸM-PRO" pitchFamily="50" charset="-128"/>
              </a:rPr>
              <a:t> データ・スライド　　</a:t>
            </a:r>
          </a:p>
        </p:txBody>
      </p:sp>
      <p:sp>
        <p:nvSpPr>
          <p:cNvPr id="8" name="テキスト ボックス 19"/>
          <p:cNvSpPr txBox="1">
            <a:spLocks noChangeArrowheads="1"/>
          </p:cNvSpPr>
          <p:nvPr/>
        </p:nvSpPr>
        <p:spPr bwMode="auto">
          <a:xfrm>
            <a:off x="3262075" y="514196"/>
            <a:ext cx="2483149" cy="276551"/>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97" dirty="0">
                <a:solidFill>
                  <a:prstClr val="black"/>
                </a:solidFill>
                <a:latin typeface="HG丸ｺﾞｼｯｸM-PRO" pitchFamily="50" charset="-128"/>
                <a:ea typeface="HG丸ｺﾞｼｯｸM-PRO" pitchFamily="50" charset="-128"/>
              </a:rPr>
              <a:t> ケーススタディ・スライド　　</a:t>
            </a:r>
          </a:p>
        </p:txBody>
      </p:sp>
      <p:sp>
        <p:nvSpPr>
          <p:cNvPr id="10" name="正方形/長方形 9"/>
          <p:cNvSpPr/>
          <p:nvPr/>
        </p:nvSpPr>
        <p:spPr>
          <a:xfrm>
            <a:off x="1409975" y="780996"/>
            <a:ext cx="6361573" cy="5434758"/>
          </a:xfrm>
          <a:prstGeom prst="rect">
            <a:avLst/>
          </a:prstGeom>
        </p:spPr>
        <p:txBody>
          <a:bodyPr wrap="square">
            <a:spAutoFit/>
          </a:bodyPr>
          <a:lstStyle/>
          <a:p>
            <a:pPr marL="293248" indent="-293248" defTabSz="781995">
              <a:lnSpc>
                <a:spcPct val="150000"/>
              </a:lnSpc>
              <a:buFont typeface="+mj-lt"/>
              <a:buAutoNum type="arabicPeriod" startAt="3"/>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働くときの「ルールとマナー」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PPT1-22</a:t>
            </a: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働くときの「ルールとマナー」</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アルバイトを辞めるとき</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293248" indent="-293248" defTabSz="781995">
              <a:lnSpc>
                <a:spcPct val="150000"/>
              </a:lnSpc>
              <a:buFont typeface="+mj-lt"/>
              <a:buAutoNum type="arabicPeriod" startAt="4"/>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アルバイトのトラブル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Q&amp;A    PPT1-25</a:t>
            </a: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一方的に「労働日」「労働時間」を変更させられた</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合意なしの「労働日」「労働時間」の変更は「できません」</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シフト制で働くときに知っておきたい留意点</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アルバイトの勤務時間を一方的に休業扱いされるけど？</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アルバイト先から「突然の解雇の通達」</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会社の都合だけでは解雇できない</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アルバイトでも年休・有休とれる？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アルバイトでも労災は使えるの？</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アルバイトを「辞めさせてくれない」</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労働者には退職の自由がある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「レジの差額弁償」や「販売ノルマ」を求められる？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一方的な給与天引きは「労基法違反」</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これってもしかしてセクハラ</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強要や嫌がらせはセクハラのケースも</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アルバイトも、パワハラには要注意</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195499" indent="-195499" defTabSz="781995">
              <a:lnSpc>
                <a:spcPct val="150000"/>
              </a:lnSpc>
              <a:buFont typeface="+mj-lt"/>
              <a:buAutoNum type="arabicPeriod" startAt="4"/>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外国人留学生の就業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PPT1-42</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日本で働ける外国人</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外国人留学生の就業</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外国人留学生のアルバイト</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195499" indent="-195499" defTabSz="781995">
              <a:lnSpc>
                <a:spcPct val="150000"/>
              </a:lnSpc>
              <a:buFont typeface="+mj-lt"/>
              <a:buAutoNum type="arabicPeriod" startAt="4"/>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困ったときの相談先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PPT1-46</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困ったときの</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相談先はここ</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ポータルサイト「確かめよう労働条件」</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514606" y="6038489"/>
            <a:ext cx="6557608" cy="400110"/>
          </a:xfrm>
          <a:prstGeom prst="rect">
            <a:avLst/>
          </a:prstGeom>
          <a:noFill/>
        </p:spPr>
        <p:txBody>
          <a:bodyPr wrap="square" rtlCol="0">
            <a:spAutoFit/>
          </a:bodyPr>
          <a:lstStyle/>
          <a:p>
            <a:pPr defTabSz="781995"/>
            <a:r>
              <a:rPr kumimoji="1" lang="en-US" altLang="ja-JP" sz="1000" dirty="0">
                <a:solidFill>
                  <a:prstClr val="black"/>
                </a:solidFill>
                <a:latin typeface="ＭＳ ゴシック" pitchFamily="49" charset="-128"/>
                <a:ea typeface="ＭＳ ゴシック" pitchFamily="49" charset="-128"/>
              </a:rPr>
              <a:t>【</a:t>
            </a:r>
            <a:r>
              <a:rPr kumimoji="1" lang="ja-JP" altLang="en-US" sz="1000" dirty="0">
                <a:solidFill>
                  <a:prstClr val="black"/>
                </a:solidFill>
                <a:latin typeface="HG丸ｺﾞｼｯｸM-PRO" pitchFamily="50" charset="-128"/>
                <a:ea typeface="HG丸ｺﾞｼｯｸM-PRO" pitchFamily="50" charset="-128"/>
              </a:rPr>
              <a:t>本資料のスライド番号表記例</a:t>
            </a:r>
            <a:r>
              <a:rPr kumimoji="1" lang="en-US" altLang="ja-JP" sz="1000" dirty="0">
                <a:solidFill>
                  <a:prstClr val="black"/>
                </a:solidFill>
                <a:latin typeface="HG丸ｺﾞｼｯｸM-PRO" pitchFamily="50" charset="-128"/>
                <a:ea typeface="HG丸ｺﾞｼｯｸM-PRO" pitchFamily="50" charset="-128"/>
              </a:rPr>
              <a:t>】</a:t>
            </a:r>
          </a:p>
          <a:p>
            <a:pPr defTabSz="781995"/>
            <a:r>
              <a:rPr kumimoji="1" lang="ja-JP" altLang="en-US" sz="1000" dirty="0">
                <a:solidFill>
                  <a:prstClr val="black"/>
                </a:solidFill>
                <a:latin typeface="HG丸ｺﾞｼｯｸM-PRO" pitchFamily="50" charset="-128"/>
                <a:ea typeface="HG丸ｺﾞｼｯｸM-PRO" pitchFamily="50" charset="-128"/>
              </a:rPr>
              <a:t>　</a:t>
            </a:r>
            <a:r>
              <a:rPr kumimoji="1" lang="en-US" altLang="ja-JP" sz="1000" dirty="0">
                <a:solidFill>
                  <a:prstClr val="black"/>
                </a:solidFill>
                <a:latin typeface="HG丸ｺﾞｼｯｸM-PRO" pitchFamily="50" charset="-128"/>
                <a:ea typeface="HG丸ｺﾞｼｯｸM-PRO" pitchFamily="50" charset="-128"/>
              </a:rPr>
              <a:t>[PPT1-3</a:t>
            </a:r>
            <a:r>
              <a:rPr kumimoji="1" lang="ja-JP" altLang="en-US" sz="1000" dirty="0">
                <a:solidFill>
                  <a:prstClr val="black"/>
                </a:solidFill>
                <a:latin typeface="HG丸ｺﾞｼｯｸM-PRO" pitchFamily="50" charset="-128"/>
                <a:ea typeface="HG丸ｺﾞｼｯｸM-PRO" pitchFamily="50" charset="-128"/>
              </a:rPr>
              <a:t>とは「パワーポイント資料テーマ①</a:t>
            </a:r>
            <a:r>
              <a:rPr kumimoji="1" lang="en-US" altLang="ja-JP" sz="1000" dirty="0">
                <a:solidFill>
                  <a:prstClr val="black"/>
                </a:solidFill>
                <a:latin typeface="HG丸ｺﾞｼｯｸM-PRO" pitchFamily="50" charset="-128"/>
                <a:ea typeface="HG丸ｺﾞｼｯｸM-PRO" pitchFamily="50" charset="-128"/>
              </a:rPr>
              <a:t>(</a:t>
            </a:r>
            <a:r>
              <a:rPr kumimoji="1" lang="ja-JP" altLang="en-US" sz="1000" dirty="0">
                <a:solidFill>
                  <a:prstClr val="black"/>
                </a:solidFill>
                <a:latin typeface="HG丸ｺﾞｼｯｸM-PRO" pitchFamily="50" charset="-128"/>
                <a:ea typeface="HG丸ｺﾞｼｯｸM-PRO" pitchFamily="50" charset="-128"/>
              </a:rPr>
              <a:t>アルバイトを始める前の注意点</a:t>
            </a:r>
            <a:r>
              <a:rPr kumimoji="1" lang="en-US" altLang="ja-JP" sz="1000" dirty="0">
                <a:solidFill>
                  <a:prstClr val="black"/>
                </a:solidFill>
                <a:latin typeface="HG丸ｺﾞｼｯｸM-PRO" pitchFamily="50" charset="-128"/>
                <a:ea typeface="HG丸ｺﾞｼｯｸM-PRO" pitchFamily="50" charset="-128"/>
              </a:rPr>
              <a:t>)</a:t>
            </a:r>
            <a:r>
              <a:rPr kumimoji="1" lang="ja-JP" altLang="en-US" sz="1000" dirty="0">
                <a:solidFill>
                  <a:prstClr val="black"/>
                </a:solidFill>
                <a:latin typeface="HG丸ｺﾞｼｯｸM-PRO" pitchFamily="50" charset="-128"/>
                <a:ea typeface="HG丸ｺﾞｼｯｸM-PRO" pitchFamily="50" charset="-128"/>
              </a:rPr>
              <a:t>　</a:t>
            </a:r>
            <a:r>
              <a:rPr kumimoji="1" lang="en-US" altLang="ja-JP" sz="1000" dirty="0">
                <a:solidFill>
                  <a:prstClr val="black"/>
                </a:solidFill>
                <a:latin typeface="HG丸ｺﾞｼｯｸM-PRO" pitchFamily="50" charset="-128"/>
                <a:ea typeface="HG丸ｺﾞｼｯｸM-PRO" pitchFamily="50" charset="-128"/>
              </a:rPr>
              <a:t>3</a:t>
            </a:r>
            <a:r>
              <a:rPr kumimoji="1" lang="ja-JP" altLang="en-US" sz="1000" dirty="0">
                <a:solidFill>
                  <a:prstClr val="black"/>
                </a:solidFill>
                <a:latin typeface="HG丸ｺﾞｼｯｸM-PRO" pitchFamily="50" charset="-128"/>
                <a:ea typeface="HG丸ｺﾞｼｯｸM-PRO" pitchFamily="50" charset="-128"/>
              </a:rPr>
              <a:t>枚目のスライド」の意</a:t>
            </a:r>
            <a:r>
              <a:rPr kumimoji="1" lang="en-US" altLang="ja-JP" sz="1000" dirty="0">
                <a:solidFill>
                  <a:prstClr val="black"/>
                </a:solidFill>
                <a:latin typeface="HG丸ｺﾞｼｯｸM-PRO" pitchFamily="50" charset="-128"/>
                <a:ea typeface="HG丸ｺﾞｼｯｸM-PRO" pitchFamily="50" charset="-128"/>
              </a:rPr>
              <a:t>]</a:t>
            </a:r>
            <a:endParaRPr kumimoji="1" lang="ja-JP" altLang="en-US" sz="1000" dirty="0">
              <a:solidFill>
                <a:prstClr val="black"/>
              </a:solidFill>
              <a:latin typeface="HG丸ｺﾞｼｯｸM-PRO" pitchFamily="50" charset="-128"/>
              <a:ea typeface="HG丸ｺﾞｼｯｸM-PRO"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095A6B8A-8649-1C4F-BA86-FDFA7342226C}"/>
              </a:ext>
            </a:extLst>
          </p:cNvPr>
          <p:cNvPicPr>
            <a:picLocks noChangeAspect="1"/>
          </p:cNvPicPr>
          <p:nvPr/>
        </p:nvPicPr>
        <p:blipFill>
          <a:blip r:embed="rId2">
            <a:alphaModFix/>
          </a:blip>
          <a:stretch>
            <a:fillRect/>
          </a:stretch>
        </p:blipFill>
        <p:spPr>
          <a:xfrm>
            <a:off x="4810847" y="1370199"/>
            <a:ext cx="3902743" cy="4524019"/>
          </a:xfrm>
          <a:prstGeom prst="rect">
            <a:avLst/>
          </a:prstGeom>
        </p:spPr>
      </p:pic>
      <p:sp>
        <p:nvSpPr>
          <p:cNvPr id="2" name="object 2">
            <a:extLst>
              <a:ext uri="{FF2B5EF4-FFF2-40B4-BE49-F238E27FC236}">
                <a16:creationId xmlns:a16="http://schemas.microsoft.com/office/drawing/2014/main" id="{554D4C6F-E9E6-ED48-AF27-2750AE7183FD}"/>
              </a:ext>
            </a:extLst>
          </p:cNvPr>
          <p:cNvSpPr/>
          <p:nvPr/>
        </p:nvSpPr>
        <p:spPr>
          <a:xfrm>
            <a:off x="258781"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14533770-E0DE-9A45-826D-6E669683440B}"/>
              </a:ext>
            </a:extLst>
          </p:cNvPr>
          <p:cNvSpPr txBox="1">
            <a:spLocks/>
          </p:cNvSpPr>
          <p:nvPr/>
        </p:nvSpPr>
        <p:spPr>
          <a:xfrm>
            <a:off x="498379" y="789491"/>
            <a:ext cx="428536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労働条件通知書と確認項目</a:t>
            </a:r>
            <a:r>
              <a:rPr lang="en-US" altLang="ja-JP" sz="1881" b="1" dirty="0">
                <a:solidFill>
                  <a:prstClr val="white"/>
                </a:solidFill>
                <a:latin typeface="HGMaruGothicMPRO" panose="020F0600000000000000" pitchFamily="34" charset="-128"/>
                <a:ea typeface="HGMaruGothicMPRO" panose="020F0600000000000000" pitchFamily="34" charset="-128"/>
              </a:rPr>
              <a:t>…</a:t>
            </a:r>
            <a:endParaRPr lang="ja-JP" altLang="en-US" sz="1881" b="1" dirty="0">
              <a:solidFill>
                <a:prstClr val="white"/>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487FCBA-68DE-1B45-82A0-D69DDD25AFCE}"/>
              </a:ext>
            </a:extLst>
          </p:cNvPr>
          <p:cNvSpPr txBox="1"/>
          <p:nvPr/>
        </p:nvSpPr>
        <p:spPr>
          <a:xfrm>
            <a:off x="420334" y="1402185"/>
            <a:ext cx="8611713" cy="4915250"/>
          </a:xfrm>
          <a:prstGeom prst="rect">
            <a:avLst/>
          </a:prstGeom>
        </p:spPr>
        <p:txBody>
          <a:bodyPr vert="horz" wrap="square" lIns="0" tIns="14663" rIns="0" bIns="0" rtlCol="0">
            <a:spAutoFit/>
          </a:bodyPr>
          <a:lstStyle/>
          <a:p>
            <a:pPr marL="323116" defTabSz="781995">
              <a:spcBef>
                <a:spcPts val="115"/>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労働基準法</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「第15条」</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で明示を義務付けられています。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13"/>
              </a:spcBef>
            </a:pPr>
            <a:endParaRPr kumimoji="1" sz="2480" dirty="0">
              <a:solidFill>
                <a:prstClr val="black"/>
              </a:solidFill>
              <a:latin typeface="HGMaruGothicMPRO" panose="020F0600000000000000" pitchFamily="34" charset="-128"/>
              <a:ea typeface="HGMaruGothicMPRO" panose="020F0600000000000000" pitchFamily="34" charset="-128"/>
              <a:cs typeface="Times New Roman"/>
            </a:endParaRPr>
          </a:p>
          <a:p>
            <a:pPr marL="495263" defTabSz="781995"/>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① 雇用期間・</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いつからいつまで</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95263"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②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勤務地等・</a:t>
            </a:r>
            <a:r>
              <a:rPr kumimoji="1" sz="1881" dirty="0" err="1">
                <a:solidFill>
                  <a:srgbClr val="00AEEF"/>
                </a:solidFill>
                <a:latin typeface="HGMaruGothicMPRO" panose="020F0600000000000000" pitchFamily="34" charset="-128"/>
                <a:ea typeface="HGMaruGothicMPRO" panose="020F0600000000000000" pitchFamily="34" charset="-128"/>
                <a:cs typeface="A-OTF Shin Maru Go Pro"/>
              </a:rPr>
              <a:t>どこで</a:t>
            </a:r>
            <a:r>
              <a:rPr kumimoji="1" lang="ja-JP" altLang="en-US" sz="1881" dirty="0">
                <a:solidFill>
                  <a:srgbClr val="00AEEF"/>
                </a:solidFill>
                <a:latin typeface="HGMaruGothicMPRO" panose="020F0600000000000000" pitchFamily="34" charset="-128"/>
                <a:ea typeface="HGMaruGothicMPRO" panose="020F0600000000000000" pitchFamily="34" charset="-128"/>
                <a:cs typeface="A-OTF Shin Maru Go Pro"/>
              </a:rPr>
              <a:t>働</a:t>
            </a:r>
            <a:r>
              <a:rPr kumimoji="1" sz="1881" dirty="0" err="1">
                <a:solidFill>
                  <a:srgbClr val="00AEEF"/>
                </a:solidFill>
                <a:latin typeface="HGMaruGothicMPRO" panose="020F0600000000000000" pitchFamily="34" charset="-128"/>
                <a:ea typeface="HGMaruGothicMPRO" panose="020F0600000000000000" pitchFamily="34" charset="-128"/>
                <a:cs typeface="A-OTF Shin Maru Go Pro"/>
              </a:rPr>
              <a:t>くか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95263"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③ 業務内容・</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どんな仕事内容か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95263"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④ 勤務時間・</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シフト等の時間は</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95263"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⑤ 休日休憩・</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何日か・何分か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95263" defTabSz="781995">
              <a:spcBef>
                <a:spcPts val="1133"/>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⑥ 給料計算・</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時給・月給・交通費等</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95263"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⑦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支払時期・</a:t>
            </a:r>
            <a:r>
              <a:rPr kumimoji="1" sz="1881" dirty="0" err="1">
                <a:solidFill>
                  <a:srgbClr val="00AEEF"/>
                </a:solidFill>
                <a:latin typeface="HGMaruGothicMPRO" panose="020F0600000000000000" pitchFamily="34" charset="-128"/>
                <a:ea typeface="HGMaruGothicMPRO" panose="020F0600000000000000" pitchFamily="34" charset="-128"/>
                <a:cs typeface="A-OTF Shin Maru Go Pro"/>
              </a:rPr>
              <a:t>賃金の支払日は</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95263"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⑧ 退職解雇・</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辞める時の手続き</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13"/>
              </a:spcBef>
            </a:pPr>
            <a:endParaRPr kumimoji="1" sz="3421" dirty="0">
              <a:solidFill>
                <a:prstClr val="black"/>
              </a:solidFill>
              <a:latin typeface="HGMaruGothicMPRO" panose="020F0600000000000000" pitchFamily="34" charset="-128"/>
              <a:ea typeface="HGMaruGothicMPRO" panose="020F0600000000000000" pitchFamily="34" charset="-128"/>
              <a:cs typeface="Times New Roman"/>
            </a:endParaRPr>
          </a:p>
          <a:p>
            <a:pPr marL="10861" defTabSz="781995"/>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労働条件通知書ダウンロードURL</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458"/>
              </a:spcBef>
            </a:pPr>
            <a:r>
              <a:rPr kumimoji="1" lang="en-US" sz="1155"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155" dirty="0">
                <a:solidFill>
                  <a:srgbClr val="FF0000"/>
                </a:solidFill>
                <a:latin typeface="HGMaruGothicMPRO" panose="020F0600000000000000" pitchFamily="34" charset="-128"/>
                <a:ea typeface="HGMaruGothicMPRO" panose="020F0600000000000000" pitchFamily="34" charset="-128"/>
                <a:cs typeface="A-OTF Shin Maru Go Pro"/>
              </a:rPr>
              <a:t> </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://www.mhlw.go.jp/seisakunitsuite/bunya/koyou_roudou/roudoukijun/keiyaku/kaisei/dl/youshiki_01a.pdf</a:t>
            </a: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27599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B844945-5DE9-FC49-8D7D-35A6D5A8E591}"/>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329F596D-281C-3043-BA02-9D89F6384770}"/>
              </a:ext>
            </a:extLst>
          </p:cNvPr>
          <p:cNvSpPr txBox="1">
            <a:spLocks/>
          </p:cNvSpPr>
          <p:nvPr/>
        </p:nvSpPr>
        <p:spPr>
          <a:xfrm>
            <a:off x="498374" y="789491"/>
            <a:ext cx="460945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spc="21" dirty="0">
                <a:solidFill>
                  <a:prstClr val="white"/>
                </a:solidFill>
                <a:latin typeface="HGMaruGothicMPRO" panose="020F0600000000000000" pitchFamily="34" charset="-128"/>
                <a:ea typeface="HGMaruGothicMPRO" panose="020F0600000000000000" pitchFamily="34" charset="-128"/>
              </a:rPr>
              <a:t>給与明</a:t>
            </a:r>
            <a:r>
              <a:rPr lang="ja-JP" altLang="en-US" sz="1881" b="1" spc="-13" dirty="0">
                <a:solidFill>
                  <a:prstClr val="white"/>
                </a:solidFill>
                <a:latin typeface="HGMaruGothicMPRO" panose="020F0600000000000000" pitchFamily="34" charset="-128"/>
                <a:ea typeface="HGMaruGothicMPRO" panose="020F0600000000000000" pitchFamily="34" charset="-128"/>
              </a:rPr>
              <a:t>細を</a:t>
            </a:r>
            <a:r>
              <a:rPr lang="ja-JP" altLang="en-US" sz="1881" b="1" spc="21" dirty="0">
                <a:solidFill>
                  <a:prstClr val="white"/>
                </a:solidFill>
                <a:latin typeface="HGMaruGothicMPRO" panose="020F0600000000000000" pitchFamily="34" charset="-128"/>
                <a:ea typeface="HGMaruGothicMPRO" panose="020F0600000000000000" pitchFamily="34" charset="-128"/>
              </a:rPr>
              <a:t>受け</a:t>
            </a:r>
            <a:r>
              <a:rPr lang="ja-JP" altLang="en-US" sz="1881" b="1" spc="-13" dirty="0">
                <a:solidFill>
                  <a:prstClr val="white"/>
                </a:solidFill>
                <a:latin typeface="HGMaruGothicMPRO" panose="020F0600000000000000" pitchFamily="34" charset="-128"/>
                <a:ea typeface="HGMaruGothicMPRO" panose="020F0600000000000000" pitchFamily="34" charset="-128"/>
              </a:rPr>
              <a:t>取</a:t>
            </a:r>
            <a:r>
              <a:rPr lang="ja-JP" altLang="en-US" sz="1881" b="1" spc="-47" dirty="0">
                <a:solidFill>
                  <a:prstClr val="white"/>
                </a:solidFill>
                <a:latin typeface="HGMaruGothicMPRO" panose="020F0600000000000000" pitchFamily="34" charset="-128"/>
                <a:ea typeface="HGMaruGothicMPRO" panose="020F0600000000000000" pitchFamily="34" charset="-128"/>
              </a:rPr>
              <a:t>る</a:t>
            </a:r>
            <a:r>
              <a:rPr lang="ja-JP" altLang="en-US" sz="1881" b="1" spc="21" dirty="0">
                <a:solidFill>
                  <a:prstClr val="white"/>
                </a:solidFill>
                <a:latin typeface="HGMaruGothicMPRO" panose="020F0600000000000000" pitchFamily="34" charset="-128"/>
                <a:ea typeface="HGMaruGothicMPRO" panose="020F0600000000000000" pitchFamily="34" charset="-128"/>
              </a:rPr>
              <a:t>／確</a:t>
            </a:r>
            <a:r>
              <a:rPr lang="ja-JP" altLang="en-US" sz="1881" b="1" spc="-47" dirty="0">
                <a:solidFill>
                  <a:prstClr val="white"/>
                </a:solidFill>
                <a:latin typeface="HGMaruGothicMPRO" panose="020F0600000000000000" pitchFamily="34" charset="-128"/>
                <a:ea typeface="HGMaruGothicMPRO" panose="020F0600000000000000" pitchFamily="34" charset="-128"/>
              </a:rPr>
              <a:t>認</a:t>
            </a:r>
            <a:r>
              <a:rPr lang="ja-JP" altLang="en-US" sz="1881" b="1" spc="-38" dirty="0">
                <a:solidFill>
                  <a:prstClr val="white"/>
                </a:solidFill>
                <a:latin typeface="HGMaruGothicMPRO" panose="020F0600000000000000" pitchFamily="34" charset="-128"/>
                <a:ea typeface="HGMaruGothicMPRO" panose="020F0600000000000000" pitchFamily="34" charset="-128"/>
              </a:rPr>
              <a:t>し</a:t>
            </a:r>
            <a:r>
              <a:rPr lang="ja-JP" altLang="en-US" sz="1881" b="1" spc="-64" dirty="0">
                <a:solidFill>
                  <a:prstClr val="white"/>
                </a:solidFill>
                <a:latin typeface="HGMaruGothicMPRO" panose="020F0600000000000000" pitchFamily="34" charset="-128"/>
                <a:ea typeface="HGMaruGothicMPRO" panose="020F0600000000000000" pitchFamily="34" charset="-128"/>
              </a:rPr>
              <a:t>よ</a:t>
            </a:r>
            <a:r>
              <a:rPr lang="ja-JP" altLang="en-US" sz="1881" b="1" spc="-710" dirty="0">
                <a:solidFill>
                  <a:prstClr val="white"/>
                </a:solidFill>
                <a:latin typeface="HGMaruGothicMPRO" panose="020F0600000000000000" pitchFamily="34" charset="-128"/>
                <a:ea typeface="HGMaruGothicMPRO" panose="020F0600000000000000" pitchFamily="34" charset="-128"/>
              </a:rPr>
              <a:t>う</a:t>
            </a:r>
            <a:r>
              <a:rPr lang="ja-JP" altLang="en-US" sz="1881" b="1" spc="21" dirty="0">
                <a:solidFill>
                  <a:prstClr val="white"/>
                </a:solidFill>
                <a:latin typeface="HGMaruGothicMPRO" panose="020F0600000000000000" pitchFamily="34" charset="-128"/>
                <a:ea typeface="HGMaruGothicMPRO" panose="020F0600000000000000" pitchFamily="34" charset="-128"/>
              </a:rPr>
              <a:t>！</a:t>
            </a:r>
            <a:endParaRPr lang="ja-JP" altLang="en-US" sz="1881" b="1" dirty="0">
              <a:solidFill>
                <a:prstClr val="white"/>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56C6CE7-22B0-EC44-9FF6-B8C50E158723}"/>
              </a:ext>
            </a:extLst>
          </p:cNvPr>
          <p:cNvSpPr txBox="1"/>
          <p:nvPr/>
        </p:nvSpPr>
        <p:spPr>
          <a:xfrm>
            <a:off x="517308" y="5978649"/>
            <a:ext cx="8087941" cy="271480"/>
          </a:xfrm>
          <a:prstGeom prst="rect">
            <a:avLst/>
          </a:prstGeom>
        </p:spPr>
        <p:txBody>
          <a:bodyPr vert="horz" wrap="square" lIns="0" tIns="14663" rIns="0" bIns="0" rtlCol="0">
            <a:spAutoFit/>
          </a:bodyPr>
          <a:lstStyle/>
          <a:p>
            <a:pPr marL="10861" defTabSz="781995">
              <a:spcBef>
                <a:spcPts val="115"/>
              </a:spcBef>
            </a:pPr>
            <a:r>
              <a:rPr kumimoji="1" sz="1668" spc="21"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1668" u="sng" spc="21"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所得税法第</a:t>
            </a:r>
            <a:r>
              <a:rPr kumimoji="1" sz="1668" u="sng" spc="13"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231</a:t>
            </a:r>
            <a:r>
              <a:rPr kumimoji="1" sz="1668" u="sng" spc="21"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条により、</a:t>
            </a:r>
            <a:r>
              <a:rPr kumimoji="1" sz="1668" spc="21" dirty="0">
                <a:solidFill>
                  <a:srgbClr val="231F20"/>
                </a:solidFill>
                <a:latin typeface="HGMaruGothicMPRO" panose="020F0600000000000000" pitchFamily="34" charset="-128"/>
                <a:ea typeface="HGMaruGothicMPRO" panose="020F0600000000000000" pitchFamily="34" charset="-128"/>
                <a:cs typeface="A-OTF Shin Maru Go Pro"/>
              </a:rPr>
              <a:t>労働者に対する発行が義務付けられています。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B5E8E2A9-A90F-254C-BA1E-2BA31836D800}"/>
              </a:ext>
            </a:extLst>
          </p:cNvPr>
          <p:cNvSpPr txBox="1"/>
          <p:nvPr/>
        </p:nvSpPr>
        <p:spPr>
          <a:xfrm>
            <a:off x="517308" y="1398876"/>
            <a:ext cx="8087941" cy="271480"/>
          </a:xfrm>
          <a:prstGeom prst="rect">
            <a:avLst/>
          </a:prstGeom>
        </p:spPr>
        <p:txBody>
          <a:bodyPr vert="horz" wrap="square" lIns="0" tIns="14663" rIns="0" bIns="0" rtlCol="0">
            <a:spAutoFit/>
          </a:bodyPr>
          <a:lstStyle/>
          <a:p>
            <a:pPr marL="10861" defTabSz="781995">
              <a:spcBef>
                <a:spcPts val="115"/>
              </a:spcBef>
            </a:pPr>
            <a:r>
              <a:rPr kumimoji="1" sz="1668" spc="21" dirty="0">
                <a:solidFill>
                  <a:srgbClr val="231F20"/>
                </a:solidFill>
                <a:latin typeface="HGMaruGothicMPRO" panose="020F0600000000000000" pitchFamily="34" charset="-128"/>
                <a:ea typeface="HGMaruGothicMPRO" panose="020F0600000000000000" pitchFamily="34" charset="-128"/>
                <a:cs typeface="A-OTF Shin Maru Go Pro"/>
              </a:rPr>
              <a:t>＊　時給</a:t>
            </a:r>
            <a:r>
              <a:rPr kumimoji="1" sz="1668" spc="9" dirty="0">
                <a:solidFill>
                  <a:srgbClr val="231F20"/>
                </a:solidFill>
                <a:latin typeface="HGMaruGothicMPRO" panose="020F0600000000000000" pitchFamily="34" charset="-128"/>
                <a:ea typeface="HGMaruGothicMPRO" panose="020F0600000000000000" pitchFamily="34" charset="-128"/>
                <a:cs typeface="A-OTF Shin Maru Go Pro"/>
              </a:rPr>
              <a:t>1,000</a:t>
            </a:r>
            <a:r>
              <a:rPr kumimoji="1" sz="1668" spc="21" dirty="0">
                <a:solidFill>
                  <a:srgbClr val="231F20"/>
                </a:solidFill>
                <a:latin typeface="HGMaruGothicMPRO" panose="020F0600000000000000" pitchFamily="34" charset="-128"/>
                <a:ea typeface="HGMaruGothicMPRO" panose="020F0600000000000000" pitchFamily="34" charset="-128"/>
                <a:cs typeface="A-OTF Shin Maru Go Pro"/>
              </a:rPr>
              <a:t>円／</a:t>
            </a:r>
            <a:r>
              <a:rPr kumimoji="1" sz="1668" spc="-11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668" spc="13"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sz="1668" spc="21" dirty="0">
                <a:solidFill>
                  <a:srgbClr val="231F20"/>
                </a:solidFill>
                <a:latin typeface="HGMaruGothicMPRO" panose="020F0600000000000000" pitchFamily="34" charset="-128"/>
                <a:ea typeface="HGMaruGothicMPRO" panose="020F0600000000000000" pitchFamily="34" charset="-128"/>
                <a:cs typeface="A-OTF Shin Maru Go Pro"/>
              </a:rPr>
              <a:t>日</a:t>
            </a:r>
            <a:r>
              <a:rPr kumimoji="1" sz="1668" spc="13"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sz="1668" spc="21" dirty="0">
                <a:solidFill>
                  <a:srgbClr val="231F20"/>
                </a:solidFill>
                <a:latin typeface="HGMaruGothicMPRO" panose="020F0600000000000000" pitchFamily="34" charset="-128"/>
                <a:ea typeface="HGMaruGothicMPRO" panose="020F0600000000000000" pitchFamily="34" charset="-128"/>
                <a:cs typeface="A-OTF Shin Maru Go Pro"/>
              </a:rPr>
              <a:t>時間／１か月</a:t>
            </a:r>
            <a:r>
              <a:rPr kumimoji="1" sz="1668" spc="13" dirty="0">
                <a:solidFill>
                  <a:srgbClr val="231F20"/>
                </a:solidFill>
                <a:latin typeface="HGMaruGothicMPRO" panose="020F0600000000000000" pitchFamily="34" charset="-128"/>
                <a:ea typeface="HGMaruGothicMPRO" panose="020F0600000000000000" pitchFamily="34" charset="-128"/>
                <a:cs typeface="A-OTF Shin Maru Go Pro"/>
              </a:rPr>
              <a:t>15</a:t>
            </a:r>
            <a:r>
              <a:rPr kumimoji="1" sz="1668" spc="21" dirty="0">
                <a:solidFill>
                  <a:srgbClr val="231F20"/>
                </a:solidFill>
                <a:latin typeface="HGMaruGothicMPRO" panose="020F0600000000000000" pitchFamily="34" charset="-128"/>
                <a:ea typeface="HGMaruGothicMPRO" panose="020F0600000000000000" pitchFamily="34" charset="-128"/>
                <a:cs typeface="A-OTF Shin Maru Go Pro"/>
              </a:rPr>
              <a:t>日間／交通費</a:t>
            </a:r>
            <a:r>
              <a:rPr kumimoji="1" sz="1668" spc="13"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sz="1668" spc="21" dirty="0">
                <a:solidFill>
                  <a:srgbClr val="231F20"/>
                </a:solidFill>
                <a:latin typeface="HGMaruGothicMPRO" panose="020F0600000000000000" pitchFamily="34" charset="-128"/>
                <a:ea typeface="HGMaruGothicMPRO" panose="020F0600000000000000" pitchFamily="34" charset="-128"/>
                <a:cs typeface="A-OTF Shin Maru Go Pro"/>
              </a:rPr>
              <a:t>日</a:t>
            </a:r>
            <a:r>
              <a:rPr kumimoji="1" sz="1668" spc="13" dirty="0">
                <a:solidFill>
                  <a:srgbClr val="231F20"/>
                </a:solidFill>
                <a:latin typeface="HGMaruGothicMPRO" panose="020F0600000000000000" pitchFamily="34" charset="-128"/>
                <a:ea typeface="HGMaruGothicMPRO" panose="020F0600000000000000" pitchFamily="34" charset="-128"/>
                <a:cs typeface="A-OTF Shin Maru Go Pro"/>
              </a:rPr>
              <a:t>500</a:t>
            </a:r>
            <a:r>
              <a:rPr kumimoji="1" sz="1668" spc="21" dirty="0">
                <a:solidFill>
                  <a:srgbClr val="231F20"/>
                </a:solidFill>
                <a:latin typeface="HGMaruGothicMPRO" panose="020F0600000000000000" pitchFamily="34" charset="-128"/>
                <a:ea typeface="HGMaruGothicMPRO" panose="020F0600000000000000" pitchFamily="34" charset="-128"/>
                <a:cs typeface="A-OTF Shin Maru Go Pro"/>
              </a:rPr>
              <a:t>円の場合</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16" name="図 15">
            <a:extLst>
              <a:ext uri="{FF2B5EF4-FFF2-40B4-BE49-F238E27FC236}">
                <a16:creationId xmlns:a16="http://schemas.microsoft.com/office/drawing/2014/main" id="{F6CC8361-A506-1E46-B68D-67EBDB7A650C}"/>
              </a:ext>
            </a:extLst>
          </p:cNvPr>
          <p:cNvPicPr>
            <a:picLocks noChangeAspect="1"/>
          </p:cNvPicPr>
          <p:nvPr/>
        </p:nvPicPr>
        <p:blipFill>
          <a:blip r:embed="rId2">
            <a:alphaModFix/>
          </a:blip>
          <a:stretch>
            <a:fillRect/>
          </a:stretch>
        </p:blipFill>
        <p:spPr>
          <a:xfrm>
            <a:off x="463146" y="1772994"/>
            <a:ext cx="8211271" cy="4100748"/>
          </a:xfrm>
          <a:prstGeom prst="rect">
            <a:avLst/>
          </a:prstGeom>
        </p:spPr>
      </p:pic>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415374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F02F479-D9F6-074F-AD0D-F53886C5ACD0}"/>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9D9EC84E-32E8-3D48-B1D5-31DA13A88B07}"/>
              </a:ext>
            </a:extLst>
          </p:cNvPr>
          <p:cNvSpPr txBox="1"/>
          <p:nvPr/>
        </p:nvSpPr>
        <p:spPr>
          <a:xfrm>
            <a:off x="498373" y="789491"/>
            <a:ext cx="8338350"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働くときの「ルールとマナー」</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3">
            <a:extLst>
              <a:ext uri="{FF2B5EF4-FFF2-40B4-BE49-F238E27FC236}">
                <a16:creationId xmlns:a16="http://schemas.microsoft.com/office/drawing/2014/main" id="{7EC12236-65E6-1944-BABF-28624C31DA79}"/>
              </a:ext>
            </a:extLst>
          </p:cNvPr>
          <p:cNvSpPr txBox="1"/>
          <p:nvPr/>
        </p:nvSpPr>
        <p:spPr>
          <a:xfrm>
            <a:off x="498372" y="1378081"/>
            <a:ext cx="8435040" cy="5006458"/>
          </a:xfrm>
          <a:prstGeom prst="rect">
            <a:avLst/>
          </a:prstGeom>
        </p:spPr>
        <p:txBody>
          <a:bodyPr vert="horz" wrap="square" lIns="0" tIns="14120" rIns="0" bIns="0" rtlCol="0">
            <a:spAutoFit/>
          </a:bodyPr>
          <a:lstStyle/>
          <a:p>
            <a:pPr marL="29325" defTabSz="781995"/>
            <a:r>
              <a:rPr kumimoji="1" sz="3164" b="1" dirty="0">
                <a:solidFill>
                  <a:srgbClr val="00AEEF"/>
                </a:solidFill>
                <a:latin typeface="HGMaruGothicMPRO" panose="020F0600000000000000" pitchFamily="34" charset="-128"/>
                <a:ea typeface="HGMaruGothicMPRO" panose="020F0600000000000000" pitchFamily="34" charset="-128"/>
                <a:cs typeface="ShinMGoPro-DeBold"/>
              </a:rPr>
              <a:t>学生のアルバイトも労働者！</a:t>
            </a:r>
            <a:endParaRPr kumimoji="1" sz="3164" dirty="0">
              <a:solidFill>
                <a:prstClr val="black"/>
              </a:solidFill>
              <a:latin typeface="HGMaruGothicMPRO" panose="020F0600000000000000" pitchFamily="34" charset="-128"/>
              <a:ea typeface="HGMaruGothicMPRO" panose="020F0600000000000000" pitchFamily="34" charset="-128"/>
              <a:cs typeface="ShinMGoPro-DeBold"/>
            </a:endParaRPr>
          </a:p>
          <a:p>
            <a:pPr marL="535992" defTabSz="781995">
              <a:spcBef>
                <a:spcPts val="496"/>
              </a:spcBef>
            </a:pPr>
            <a:r>
              <a:rPr kumimoji="1" sz="2737" dirty="0">
                <a:solidFill>
                  <a:srgbClr val="231F20"/>
                </a:solidFill>
                <a:latin typeface="HGMaruGothicMPRO" panose="020F0600000000000000" pitchFamily="34" charset="-128"/>
                <a:ea typeface="HGMaruGothicMPRO" panose="020F0600000000000000" pitchFamily="34" charset="-128"/>
                <a:cs typeface="A-OTF Shin Maru Go Pro"/>
              </a:rPr>
              <a:t>働く時のルール</a:t>
            </a:r>
            <a:r>
              <a:rPr kumimoji="1" sz="7120" baseline="-2002" dirty="0">
                <a:solidFill>
                  <a:srgbClr val="00AEEF"/>
                </a:solidFill>
                <a:latin typeface="HGMaruGothicMPRO" panose="020F0600000000000000" pitchFamily="34" charset="-128"/>
                <a:ea typeface="HGMaruGothicMPRO" panose="020F0600000000000000" pitchFamily="34" charset="-128"/>
                <a:cs typeface="A-OTF Shin Maru Go Pro"/>
              </a:rPr>
              <a:t>：権利・義務</a:t>
            </a:r>
            <a:endParaRPr kumimoji="1" sz="7120" baseline="-2002" dirty="0">
              <a:solidFill>
                <a:prstClr val="black"/>
              </a:solidFill>
              <a:latin typeface="HGMaruGothicMPRO" panose="020F0600000000000000" pitchFamily="34" charset="-128"/>
              <a:ea typeface="HGMaruGothicMPRO" panose="020F0600000000000000" pitchFamily="34" charset="-128"/>
              <a:cs typeface="A-OTF Shin Maru Go Pro"/>
            </a:endParaRPr>
          </a:p>
          <a:p>
            <a:pPr marL="29325" marR="4344" defTabSz="781995">
              <a:lnSpc>
                <a:spcPct val="101800"/>
              </a:lnSpc>
              <a:spcBef>
                <a:spcPts val="1856"/>
              </a:spcBef>
            </a:pPr>
            <a:r>
              <a:rPr kumimoji="1" sz="2950" dirty="0">
                <a:solidFill>
                  <a:srgbClr val="00AEEF"/>
                </a:solidFill>
                <a:latin typeface="HGMaruGothicMPRO" panose="020F0600000000000000" pitchFamily="34" charset="-128"/>
                <a:ea typeface="HGMaruGothicMPRO" panose="020F0600000000000000" pitchFamily="34" charset="-128"/>
                <a:cs typeface="A-OTF Shin Maru Go Pro"/>
              </a:rPr>
              <a:t>権利を保護するための法律と制度があります。</a:t>
            </a:r>
            <a:br>
              <a:rPr kumimoji="1" lang="en-US" altLang="ja-JP" sz="2950" dirty="0">
                <a:solidFill>
                  <a:srgbClr val="00AEEF"/>
                </a:solidFill>
                <a:latin typeface="HGMaruGothicMPRO" panose="020F0600000000000000" pitchFamily="34" charset="-128"/>
                <a:ea typeface="HGMaruGothicMPRO" panose="020F0600000000000000" pitchFamily="34" charset="-128"/>
                <a:cs typeface="A-OTF Shin Maru Go Pro"/>
              </a:rPr>
            </a:br>
            <a:r>
              <a:rPr kumimoji="1" sz="2950" dirty="0" err="1">
                <a:solidFill>
                  <a:srgbClr val="00AEEF"/>
                </a:solidFill>
                <a:latin typeface="HGMaruGothicMPRO" panose="020F0600000000000000" pitchFamily="34" charset="-128"/>
                <a:ea typeface="HGMaruGothicMPRO" panose="020F0600000000000000" pitchFamily="34" charset="-128"/>
                <a:cs typeface="A-OTF Shin Maru Go Pro"/>
              </a:rPr>
              <a:t>きちんと義務を</a:t>
            </a:r>
            <a:r>
              <a:rPr kumimoji="1" lang="ja-JP" altLang="en-US" sz="2950" dirty="0">
                <a:solidFill>
                  <a:srgbClr val="00AEEF"/>
                </a:solidFill>
                <a:latin typeface="HGMaruGothicMPRO" panose="020F0600000000000000" pitchFamily="34" charset="-128"/>
                <a:ea typeface="HGMaruGothicMPRO" panose="020F0600000000000000" pitchFamily="34" charset="-128"/>
                <a:cs typeface="A-OTF Shin Maru Go Pro"/>
              </a:rPr>
              <a:t>果</a:t>
            </a:r>
            <a:r>
              <a:rPr kumimoji="1" sz="2950" dirty="0" err="1">
                <a:solidFill>
                  <a:srgbClr val="00AEEF"/>
                </a:solidFill>
                <a:latin typeface="HGMaruGothicMPRO" panose="020F0600000000000000" pitchFamily="34" charset="-128"/>
                <a:ea typeface="HGMaruGothicMPRO" panose="020F0600000000000000" pitchFamily="34" charset="-128"/>
                <a:cs typeface="A-OTF Shin Maru Go Pro"/>
              </a:rPr>
              <a:t>たし、権利を主張しましょう</a:t>
            </a:r>
            <a:r>
              <a:rPr kumimoji="1" sz="2950"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2950" dirty="0">
              <a:solidFill>
                <a:prstClr val="black"/>
              </a:solidFill>
              <a:latin typeface="HGMaruGothicMPRO" panose="020F0600000000000000" pitchFamily="34" charset="-128"/>
              <a:ea typeface="HGMaruGothicMPRO" panose="020F0600000000000000" pitchFamily="34" charset="-128"/>
              <a:cs typeface="A-OTF Shin Maru Go Pro"/>
            </a:endParaRPr>
          </a:p>
          <a:p>
            <a:pPr marL="29325" marR="2967236" defTabSz="781995">
              <a:lnSpc>
                <a:spcPct val="107200"/>
              </a:lnSpc>
              <a:spcBef>
                <a:spcPts val="2070"/>
              </a:spcBef>
              <a:tabLst>
                <a:tab pos="522959" algn="l"/>
                <a:tab pos="1016593" algn="l"/>
                <a:tab pos="1510771" algn="l"/>
              </a:tabLst>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職務専念義務：仕事以外の事をしない！守	秘	義	務：</a:t>
            </a:r>
            <a:r>
              <a:rPr kumimoji="1" sz="2309"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SNSの取扱い</a:t>
            </a:r>
            <a:r>
              <a:rPr kumimoji="1" sz="2309" u="sng" dirty="0">
                <a:solidFill>
                  <a:prstClr val="black"/>
                </a:solidFill>
                <a:uFill>
                  <a:solidFill>
                    <a:srgbClr val="00AEEF"/>
                  </a:solidFill>
                </a:uFill>
                <a:latin typeface="HGMaruGothicMPRO" panose="020F0600000000000000" pitchFamily="34" charset="-128"/>
                <a:ea typeface="HGMaruGothicMPRO" panose="020F0600000000000000" pitchFamily="34" charset="-128"/>
                <a:cs typeface="A-OTF Shin Maru Go Pro"/>
              </a:rPr>
              <a:t>注意</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2120075" defTabSz="781995">
              <a:spcBef>
                <a:spcPts val="462"/>
              </a:spcBef>
            </a:pP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業務上知り得た秘密は保持しなければいけません</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13"/>
              </a:spcBef>
            </a:pPr>
            <a:endParaRPr kumimoji="1" sz="2737" dirty="0">
              <a:solidFill>
                <a:prstClr val="black"/>
              </a:solidFill>
              <a:latin typeface="HGMaruGothicMPRO" panose="020F0600000000000000" pitchFamily="34" charset="-128"/>
              <a:ea typeface="HGMaruGothicMPRO" panose="020F0600000000000000" pitchFamily="34" charset="-128"/>
              <a:cs typeface="Times New Roman"/>
            </a:endParaRPr>
          </a:p>
          <a:p>
            <a:pPr marL="29325" defTabSz="781995">
              <a:spcBef>
                <a:spcPts val="4"/>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コンプライアンス</a:t>
            </a:r>
            <a:r>
              <a:rPr kumimoji="1" lang="en-US" altLang="ja-JP"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法令遵守</a:t>
            </a:r>
            <a:r>
              <a:rPr kumimoji="1" lang="en-US" altLang="ja-JP"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が重要！</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29325" defTabSz="781995">
              <a:spcBef>
                <a:spcPts val="196"/>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　最近の事例を皆で考えてみましょう!!</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283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3C925AA-6D47-B848-930D-9EB54C41CA83}"/>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4C956007-6A1D-5B43-B865-BA8B27B112EA}"/>
              </a:ext>
            </a:extLst>
          </p:cNvPr>
          <p:cNvSpPr txBox="1"/>
          <p:nvPr/>
        </p:nvSpPr>
        <p:spPr>
          <a:xfrm>
            <a:off x="498373" y="789491"/>
            <a:ext cx="7786045"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働くときの「ルールとマナー」</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3">
            <a:extLst>
              <a:ext uri="{FF2B5EF4-FFF2-40B4-BE49-F238E27FC236}">
                <a16:creationId xmlns:a16="http://schemas.microsoft.com/office/drawing/2014/main" id="{E2BC358A-6ACE-FE4A-8C7E-2AFA53C365AF}"/>
              </a:ext>
            </a:extLst>
          </p:cNvPr>
          <p:cNvSpPr txBox="1"/>
          <p:nvPr/>
        </p:nvSpPr>
        <p:spPr>
          <a:xfrm>
            <a:off x="498373" y="1465837"/>
            <a:ext cx="8251862" cy="4655978"/>
          </a:xfrm>
          <a:prstGeom prst="rect">
            <a:avLst/>
          </a:prstGeom>
        </p:spPr>
        <p:txBody>
          <a:bodyPr vert="horz" wrap="square" lIns="0" tIns="14120" rIns="0" bIns="0" rtlCol="0">
            <a:spAutoFit/>
          </a:bodyPr>
          <a:lstStyle/>
          <a:p>
            <a:pPr marL="29325" defTabSz="781995"/>
            <a:r>
              <a:rPr kumimoji="1" sz="3164" b="1" dirty="0">
                <a:solidFill>
                  <a:srgbClr val="231F20"/>
                </a:solidFill>
                <a:latin typeface="HGMaruGothicMPRO" panose="020F0600000000000000" pitchFamily="34" charset="-128"/>
                <a:ea typeface="HGMaruGothicMPRO" panose="020F0600000000000000" pitchFamily="34" charset="-128"/>
                <a:cs typeface="ShinMGoPro-DeBold"/>
              </a:rPr>
              <a:t>やってはいけない</a:t>
            </a:r>
            <a:r>
              <a:rPr kumimoji="1" lang="en-US" altLang="ja-JP" sz="316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3164" b="1" dirty="0">
                <a:solidFill>
                  <a:srgbClr val="231F20"/>
                </a:solidFill>
                <a:latin typeface="HGMaruGothicMPRO" panose="020F0600000000000000" pitchFamily="34" charset="-128"/>
                <a:ea typeface="HGMaruGothicMPRO" panose="020F0600000000000000" pitchFamily="34" charset="-128"/>
                <a:cs typeface="ShinMGoPro-DeBold"/>
              </a:rPr>
              <a:t>例</a:t>
            </a:r>
            <a:r>
              <a:rPr kumimoji="1" lang="en-US" altLang="ja-JP" sz="3164"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3164" dirty="0">
              <a:solidFill>
                <a:prstClr val="black"/>
              </a:solidFill>
              <a:latin typeface="HGMaruGothicMPRO" panose="020F0600000000000000" pitchFamily="34" charset="-128"/>
              <a:ea typeface="HGMaruGothicMPRO" panose="020F0600000000000000" pitchFamily="34" charset="-128"/>
              <a:cs typeface="ShinMGoPro-DeBold"/>
            </a:endParaRPr>
          </a:p>
          <a:p>
            <a:pPr marL="371448" marR="341037" indent="-342123" defTabSz="781995">
              <a:lnSpc>
                <a:spcPts val="2968"/>
              </a:lnSpc>
              <a:spcBef>
                <a:spcPts val="2890"/>
              </a:spcBef>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①　ホテルやレストランを訪れた有名人のことをSNSにUP</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371448" defTabSz="781995">
              <a:spcBef>
                <a:spcPts val="81"/>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プライバシーの侵害、名誉棄損等</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4"/>
              </a:spcBef>
            </a:pPr>
            <a:endParaRPr kumimoji="1" sz="2908" dirty="0">
              <a:solidFill>
                <a:prstClr val="black"/>
              </a:solidFill>
              <a:latin typeface="HGMaruGothicMPRO" panose="020F0600000000000000" pitchFamily="34" charset="-128"/>
              <a:ea typeface="HGMaruGothicMPRO" panose="020F0600000000000000" pitchFamily="34" charset="-128"/>
              <a:cs typeface="Times New Roman"/>
            </a:endParaRPr>
          </a:p>
          <a:p>
            <a:pPr marL="371448" marR="4344" indent="-342123" defTabSz="781995">
              <a:lnSpc>
                <a:spcPts val="2968"/>
              </a:lnSpc>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②　飲食店や食料品店の冷蔵庫に寝ころんだ写真をSNSにUP</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371448" defTabSz="781995">
              <a:spcBef>
                <a:spcPts val="81"/>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業務妨害、損害賠償等</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21"/>
              </a:spcBef>
            </a:pPr>
            <a:endParaRPr kumimoji="1" sz="2651" dirty="0">
              <a:solidFill>
                <a:prstClr val="black"/>
              </a:solidFill>
              <a:latin typeface="HGMaruGothicMPRO" panose="020F0600000000000000" pitchFamily="34" charset="-128"/>
              <a:ea typeface="HGMaruGothicMPRO" panose="020F0600000000000000" pitchFamily="34" charset="-128"/>
              <a:cs typeface="Times New Roman"/>
            </a:endParaRPr>
          </a:p>
          <a:p>
            <a:pPr marL="29325" defTabSz="781995">
              <a:lnSpc>
                <a:spcPts val="3121"/>
              </a:lnSpc>
              <a:spcBef>
                <a:spcPts val="4"/>
              </a:spcBef>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③　飲食店などで、友人に料理を無料で提供</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371448" defTabSz="781995">
              <a:lnSpc>
                <a:spcPts val="2454"/>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無銭飲食、業務妨害等</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テキスト ボックス 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1858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a:extLst>
              <a:ext uri="{FF2B5EF4-FFF2-40B4-BE49-F238E27FC236}">
                <a16:creationId xmlns:a16="http://schemas.microsoft.com/office/drawing/2014/main" id="{1CB82449-EFE2-C943-8FB6-3BDD2FBA9209}"/>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4EB465AE-B766-F64C-B21F-C8D864479C32}"/>
              </a:ext>
            </a:extLst>
          </p:cNvPr>
          <p:cNvSpPr txBox="1"/>
          <p:nvPr/>
        </p:nvSpPr>
        <p:spPr>
          <a:xfrm>
            <a:off x="517308" y="5506727"/>
            <a:ext cx="5348731" cy="1112772"/>
          </a:xfrm>
          <a:prstGeom prst="rect">
            <a:avLst/>
          </a:prstGeom>
        </p:spPr>
        <p:txBody>
          <a:bodyPr vert="horz" wrap="square" lIns="0" tIns="10318" rIns="0" bIns="0" rtlCol="0">
            <a:spAutoFit/>
          </a:bodyPr>
          <a:lstStyle/>
          <a:p>
            <a:pPr marL="10861" marR="4344" defTabSz="781995">
              <a:lnSpc>
                <a:spcPct val="117300"/>
              </a:lnSpc>
              <a:spcBef>
                <a:spcPts val="81"/>
              </a:spcBef>
            </a:pP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　労働条件通知書や就業規則に「辞める場合は</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30</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万円の損</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害賠償」とされていても、「賠償額予定」を禁止した労働基準法第16条に違反しているため無効</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労働基準法第13条</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になり、損害賠償の支払</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は不要</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BCD34CC9-220F-1F4E-AF34-FEC563573137}"/>
              </a:ext>
            </a:extLst>
          </p:cNvPr>
          <p:cNvSpPr txBox="1"/>
          <p:nvPr/>
        </p:nvSpPr>
        <p:spPr>
          <a:xfrm>
            <a:off x="429754" y="789491"/>
            <a:ext cx="8204211" cy="303696"/>
          </a:xfrm>
          <a:prstGeom prst="rect">
            <a:avLst/>
          </a:prstGeom>
        </p:spPr>
        <p:txBody>
          <a:bodyPr vert="horz" wrap="square" lIns="0" tIns="14120" rIns="0" bIns="0" rtlCol="0">
            <a:spAutoFit/>
          </a:bodyPr>
          <a:lstStyle/>
          <a:p>
            <a:pPr marL="74398"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アルバイトを辞めるとき</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5AA4F40C-7A44-1948-9DFA-7D0F6E0731BE}"/>
              </a:ext>
            </a:extLst>
          </p:cNvPr>
          <p:cNvSpPr txBox="1"/>
          <p:nvPr/>
        </p:nvSpPr>
        <p:spPr>
          <a:xfrm>
            <a:off x="528171" y="4128629"/>
            <a:ext cx="8082020" cy="868150"/>
          </a:xfrm>
          <a:prstGeom prst="rect">
            <a:avLst/>
          </a:prstGeom>
          <a:solidFill>
            <a:srgbClr val="ABE1FA"/>
          </a:solidFill>
        </p:spPr>
        <p:txBody>
          <a:bodyPr vert="horz" wrap="square" lIns="0" tIns="61577" rIns="0" bIns="61577" rtlCol="0">
            <a:spAutoFit/>
          </a:bodyPr>
          <a:lstStyle/>
          <a:p>
            <a:pPr marL="1131177" defTabSz="781995">
              <a:lnSpc>
                <a:spcPts val="2946"/>
              </a:lnSpc>
              <a:spcBef>
                <a:spcPts val="282"/>
              </a:spcBef>
            </a:pP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労働条件通知書や就業規則に記載された</a:t>
            </a:r>
            <a:endParaRPr kumimoji="1" sz="2523" dirty="0">
              <a:solidFill>
                <a:prstClr val="black"/>
              </a:solidFill>
              <a:latin typeface="HGMaruGothicMPRO" panose="020F0600000000000000" pitchFamily="34" charset="-128"/>
              <a:ea typeface="HGMaruGothicMPRO" panose="020F0600000000000000" pitchFamily="34" charset="-128"/>
              <a:cs typeface="A-OTF Shin Maru Go Pro"/>
            </a:endParaRPr>
          </a:p>
          <a:p>
            <a:pPr marL="1131177" defTabSz="781995">
              <a:lnSpc>
                <a:spcPts val="2946"/>
              </a:lnSpc>
            </a:pP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「退職に関する事項」も確認しましょう</a:t>
            </a:r>
            <a:endParaRPr kumimoji="1" sz="252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4FABE9F5-03F8-6245-82E9-46AE05379AAF}"/>
              </a:ext>
            </a:extLst>
          </p:cNvPr>
          <p:cNvSpPr txBox="1"/>
          <p:nvPr/>
        </p:nvSpPr>
        <p:spPr>
          <a:xfrm>
            <a:off x="517308" y="5092727"/>
            <a:ext cx="8092883" cy="320832"/>
          </a:xfrm>
          <a:prstGeom prst="rect">
            <a:avLst/>
          </a:prstGeom>
        </p:spPr>
        <p:txBody>
          <a:bodyPr vert="horz" wrap="square" lIns="0" tIns="11405" rIns="0" bIns="0" rtlCol="0">
            <a:spAutoFit/>
          </a:bodyPr>
          <a:lstStyle/>
          <a:p>
            <a:pPr marL="706511" defTabSz="781995">
              <a:spcBef>
                <a:spcPts val="90"/>
              </a:spcBef>
            </a:pPr>
            <a:r>
              <a:rPr kumimoji="1" sz="2010" b="1" dirty="0">
                <a:solidFill>
                  <a:srgbClr val="00AEEF"/>
                </a:solidFill>
                <a:latin typeface="HGMaruGothicMPRO" panose="020F0600000000000000" pitchFamily="34" charset="-128"/>
                <a:ea typeface="HGMaruGothicMPRO" panose="020F0600000000000000" pitchFamily="34" charset="-128"/>
                <a:cs typeface="ShinMGoPro-Medium"/>
              </a:rPr>
              <a:t>アルバイト先と良好なコミュニケーションを持ちましょう</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36" name="グループ化 35">
            <a:extLst>
              <a:ext uri="{FF2B5EF4-FFF2-40B4-BE49-F238E27FC236}">
                <a16:creationId xmlns:a16="http://schemas.microsoft.com/office/drawing/2014/main" id="{A9B102CE-240B-9C46-B955-E232E624616F}"/>
              </a:ext>
            </a:extLst>
          </p:cNvPr>
          <p:cNvGrpSpPr/>
          <p:nvPr/>
        </p:nvGrpSpPr>
        <p:grpSpPr>
          <a:xfrm>
            <a:off x="5979722" y="5451053"/>
            <a:ext cx="2466571" cy="1292946"/>
            <a:chOff x="6981004" y="5681610"/>
            <a:chExt cx="2884089" cy="1511804"/>
          </a:xfrm>
        </p:grpSpPr>
        <p:sp>
          <p:nvSpPr>
            <p:cNvPr id="7" name="object 7">
              <a:extLst>
                <a:ext uri="{FF2B5EF4-FFF2-40B4-BE49-F238E27FC236}">
                  <a16:creationId xmlns:a16="http://schemas.microsoft.com/office/drawing/2014/main" id="{DBEAD883-FDC9-5043-B2E1-4885BF80B29C}"/>
                </a:ext>
              </a:extLst>
            </p:cNvPr>
            <p:cNvSpPr/>
            <p:nvPr/>
          </p:nvSpPr>
          <p:spPr>
            <a:xfrm>
              <a:off x="8903739" y="6593953"/>
              <a:ext cx="184400" cy="241726"/>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C511BDB4-3455-8A42-A8D4-B6BE48DA0239}"/>
                </a:ext>
              </a:extLst>
            </p:cNvPr>
            <p:cNvSpPr/>
            <p:nvPr/>
          </p:nvSpPr>
          <p:spPr>
            <a:xfrm>
              <a:off x="8943316" y="6555239"/>
              <a:ext cx="843915" cy="638175"/>
            </a:xfrm>
            <a:custGeom>
              <a:avLst/>
              <a:gdLst/>
              <a:ahLst/>
              <a:cxnLst/>
              <a:rect l="l" t="t" r="r" b="b"/>
              <a:pathLst>
                <a:path w="843915" h="638175">
                  <a:moveTo>
                    <a:pt x="816899" y="429107"/>
                  </a:moveTo>
                  <a:lnTo>
                    <a:pt x="293623" y="429107"/>
                  </a:lnTo>
                  <a:lnTo>
                    <a:pt x="297101" y="483845"/>
                  </a:lnTo>
                  <a:lnTo>
                    <a:pt x="290202" y="512967"/>
                  </a:lnTo>
                  <a:lnTo>
                    <a:pt x="284068" y="516292"/>
                  </a:lnTo>
                  <a:lnTo>
                    <a:pt x="270738" y="637908"/>
                  </a:lnTo>
                  <a:lnTo>
                    <a:pt x="843356" y="637908"/>
                  </a:lnTo>
                  <a:lnTo>
                    <a:pt x="838717" y="593256"/>
                  </a:lnTo>
                  <a:lnTo>
                    <a:pt x="825131" y="482363"/>
                  </a:lnTo>
                  <a:lnTo>
                    <a:pt x="816899" y="429107"/>
                  </a:lnTo>
                  <a:close/>
                </a:path>
                <a:path w="843915" h="638175">
                  <a:moveTo>
                    <a:pt x="147751" y="219887"/>
                  </a:moveTo>
                  <a:lnTo>
                    <a:pt x="0" y="305511"/>
                  </a:lnTo>
                  <a:lnTo>
                    <a:pt x="21740" y="342545"/>
                  </a:lnTo>
                  <a:lnTo>
                    <a:pt x="75996" y="423270"/>
                  </a:lnTo>
                  <a:lnTo>
                    <a:pt x="146321" y="502116"/>
                  </a:lnTo>
                  <a:lnTo>
                    <a:pt x="216268" y="533514"/>
                  </a:lnTo>
                  <a:lnTo>
                    <a:pt x="265675" y="526260"/>
                  </a:lnTo>
                  <a:lnTo>
                    <a:pt x="284068" y="516292"/>
                  </a:lnTo>
                  <a:lnTo>
                    <a:pt x="293623" y="429107"/>
                  </a:lnTo>
                  <a:lnTo>
                    <a:pt x="816899" y="429107"/>
                  </a:lnTo>
                  <a:lnTo>
                    <a:pt x="803097" y="339826"/>
                  </a:lnTo>
                  <a:lnTo>
                    <a:pt x="794623" y="300380"/>
                  </a:lnTo>
                  <a:lnTo>
                    <a:pt x="198551" y="300380"/>
                  </a:lnTo>
                  <a:lnTo>
                    <a:pt x="147751" y="219887"/>
                  </a:lnTo>
                  <a:close/>
                </a:path>
                <a:path w="843915" h="638175">
                  <a:moveTo>
                    <a:pt x="293623" y="429107"/>
                  </a:moveTo>
                  <a:lnTo>
                    <a:pt x="284068" y="516292"/>
                  </a:lnTo>
                  <a:lnTo>
                    <a:pt x="290202" y="512967"/>
                  </a:lnTo>
                  <a:lnTo>
                    <a:pt x="297101" y="483845"/>
                  </a:lnTo>
                  <a:lnTo>
                    <a:pt x="293623" y="429107"/>
                  </a:lnTo>
                  <a:close/>
                </a:path>
                <a:path w="843915" h="638175">
                  <a:moveTo>
                    <a:pt x="605535" y="0"/>
                  </a:moveTo>
                  <a:lnTo>
                    <a:pt x="425488" y="0"/>
                  </a:lnTo>
                  <a:lnTo>
                    <a:pt x="380045" y="22092"/>
                  </a:lnTo>
                  <a:lnTo>
                    <a:pt x="340182" y="51802"/>
                  </a:lnTo>
                  <a:lnTo>
                    <a:pt x="306850" y="85759"/>
                  </a:lnTo>
                  <a:lnTo>
                    <a:pt x="281001" y="120593"/>
                  </a:lnTo>
                  <a:lnTo>
                    <a:pt x="250506" y="183333"/>
                  </a:lnTo>
                  <a:lnTo>
                    <a:pt x="239371" y="208826"/>
                  </a:lnTo>
                  <a:lnTo>
                    <a:pt x="224085" y="243233"/>
                  </a:lnTo>
                  <a:lnTo>
                    <a:pt x="198551" y="300380"/>
                  </a:lnTo>
                  <a:lnTo>
                    <a:pt x="794623" y="300380"/>
                  </a:lnTo>
                  <a:lnTo>
                    <a:pt x="773112" y="200240"/>
                  </a:lnTo>
                  <a:lnTo>
                    <a:pt x="748325" y="127208"/>
                  </a:lnTo>
                  <a:lnTo>
                    <a:pt x="720110" y="74618"/>
                  </a:lnTo>
                  <a:lnTo>
                    <a:pt x="690095" y="39036"/>
                  </a:lnTo>
                  <a:lnTo>
                    <a:pt x="631180" y="5161"/>
                  </a:lnTo>
                  <a:lnTo>
                    <a:pt x="605535" y="0"/>
                  </a:lnTo>
                  <a:close/>
                </a:path>
              </a:pathLst>
            </a:custGeom>
            <a:solidFill>
              <a:srgbClr val="3777B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D8AA6FC5-B1FC-D444-9000-8EAD5A8B6964}"/>
                </a:ext>
              </a:extLst>
            </p:cNvPr>
            <p:cNvSpPr/>
            <p:nvPr/>
          </p:nvSpPr>
          <p:spPr>
            <a:xfrm>
              <a:off x="8943316" y="6555239"/>
              <a:ext cx="843915" cy="638175"/>
            </a:xfrm>
            <a:custGeom>
              <a:avLst/>
              <a:gdLst/>
              <a:ahLst/>
              <a:cxnLst/>
              <a:rect l="l" t="t" r="r" b="b"/>
              <a:pathLst>
                <a:path w="843915" h="638175">
                  <a:moveTo>
                    <a:pt x="605535" y="0"/>
                  </a:moveTo>
                  <a:lnTo>
                    <a:pt x="659909" y="17028"/>
                  </a:lnTo>
                  <a:lnTo>
                    <a:pt x="720110" y="74618"/>
                  </a:lnTo>
                  <a:lnTo>
                    <a:pt x="748325" y="127208"/>
                  </a:lnTo>
                  <a:lnTo>
                    <a:pt x="773112" y="200240"/>
                  </a:lnTo>
                  <a:lnTo>
                    <a:pt x="803097" y="339826"/>
                  </a:lnTo>
                  <a:lnTo>
                    <a:pt x="825131" y="482363"/>
                  </a:lnTo>
                  <a:lnTo>
                    <a:pt x="838717" y="593256"/>
                  </a:lnTo>
                  <a:lnTo>
                    <a:pt x="843356" y="637908"/>
                  </a:lnTo>
                  <a:lnTo>
                    <a:pt x="270738" y="637908"/>
                  </a:lnTo>
                  <a:lnTo>
                    <a:pt x="293623" y="429107"/>
                  </a:lnTo>
                  <a:lnTo>
                    <a:pt x="297101" y="483845"/>
                  </a:lnTo>
                  <a:lnTo>
                    <a:pt x="265675" y="526260"/>
                  </a:lnTo>
                  <a:lnTo>
                    <a:pt x="216268" y="533514"/>
                  </a:lnTo>
                  <a:lnTo>
                    <a:pt x="146321" y="502116"/>
                  </a:lnTo>
                  <a:lnTo>
                    <a:pt x="75996" y="423270"/>
                  </a:lnTo>
                  <a:lnTo>
                    <a:pt x="21740" y="342545"/>
                  </a:lnTo>
                  <a:lnTo>
                    <a:pt x="0" y="305511"/>
                  </a:lnTo>
                  <a:lnTo>
                    <a:pt x="147751" y="219887"/>
                  </a:lnTo>
                  <a:lnTo>
                    <a:pt x="198551" y="300380"/>
                  </a:lnTo>
                  <a:lnTo>
                    <a:pt x="224085" y="243233"/>
                  </a:lnTo>
                  <a:lnTo>
                    <a:pt x="239371" y="208826"/>
                  </a:lnTo>
                  <a:lnTo>
                    <a:pt x="250506" y="183333"/>
                  </a:lnTo>
                  <a:lnTo>
                    <a:pt x="263588" y="152933"/>
                  </a:lnTo>
                  <a:lnTo>
                    <a:pt x="281001" y="120593"/>
                  </a:lnTo>
                  <a:lnTo>
                    <a:pt x="306850" y="85759"/>
                  </a:lnTo>
                  <a:lnTo>
                    <a:pt x="340182" y="51802"/>
                  </a:lnTo>
                  <a:lnTo>
                    <a:pt x="380045" y="22092"/>
                  </a:lnTo>
                  <a:lnTo>
                    <a:pt x="425488" y="0"/>
                  </a:lnTo>
                  <a:lnTo>
                    <a:pt x="605535" y="0"/>
                  </a:lnTo>
                  <a:close/>
                </a:path>
              </a:pathLst>
            </a:custGeom>
            <a:ln w="11442">
              <a:solidFill>
                <a:srgbClr val="3777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F078366-B3C0-7445-BB90-292269CE96C8}"/>
                </a:ext>
              </a:extLst>
            </p:cNvPr>
            <p:cNvSpPr/>
            <p:nvPr/>
          </p:nvSpPr>
          <p:spPr>
            <a:xfrm>
              <a:off x="9326739" y="6582405"/>
              <a:ext cx="263525" cy="91440"/>
            </a:xfrm>
            <a:custGeom>
              <a:avLst/>
              <a:gdLst/>
              <a:ahLst/>
              <a:cxnLst/>
              <a:rect l="l" t="t" r="r" b="b"/>
              <a:pathLst>
                <a:path w="263525" h="91440">
                  <a:moveTo>
                    <a:pt x="0" y="0"/>
                  </a:moveTo>
                  <a:lnTo>
                    <a:pt x="8606" y="29419"/>
                  </a:lnTo>
                  <a:lnTo>
                    <a:pt x="15460" y="47571"/>
                  </a:lnTo>
                  <a:lnTo>
                    <a:pt x="24151" y="61964"/>
                  </a:lnTo>
                  <a:lnTo>
                    <a:pt x="38265" y="80111"/>
                  </a:lnTo>
                  <a:lnTo>
                    <a:pt x="115608" y="25476"/>
                  </a:lnTo>
                  <a:lnTo>
                    <a:pt x="187706" y="90843"/>
                  </a:lnTo>
                  <a:lnTo>
                    <a:pt x="206399" y="69635"/>
                  </a:lnTo>
                  <a:lnTo>
                    <a:pt x="220473" y="53103"/>
                  </a:lnTo>
                  <a:lnTo>
                    <a:pt x="236988" y="32730"/>
                  </a:lnTo>
                  <a:lnTo>
                    <a:pt x="263004" y="0"/>
                  </a:lnTo>
                </a:path>
              </a:pathLst>
            </a:custGeom>
            <a:ln w="17170">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10082CD6-2A86-484E-9D5D-50CD412A451D}"/>
                </a:ext>
              </a:extLst>
            </p:cNvPr>
            <p:cNvSpPr/>
            <p:nvPr/>
          </p:nvSpPr>
          <p:spPr>
            <a:xfrm>
              <a:off x="9151124" y="6857034"/>
              <a:ext cx="42545" cy="74295"/>
            </a:xfrm>
            <a:custGeom>
              <a:avLst/>
              <a:gdLst/>
              <a:ahLst/>
              <a:cxnLst/>
              <a:rect l="l" t="t" r="r" b="b"/>
              <a:pathLst>
                <a:path w="42545" h="74295">
                  <a:moveTo>
                    <a:pt x="0" y="0"/>
                  </a:moveTo>
                  <a:lnTo>
                    <a:pt x="42506" y="73774"/>
                  </a:lnTo>
                </a:path>
              </a:pathLst>
            </a:custGeom>
            <a:ln w="17170">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6A2FD473-9114-5842-A907-F52E701F0D61}"/>
                </a:ext>
              </a:extLst>
            </p:cNvPr>
            <p:cNvSpPr/>
            <p:nvPr/>
          </p:nvSpPr>
          <p:spPr>
            <a:xfrm>
              <a:off x="8988064" y="6835681"/>
              <a:ext cx="127635" cy="66675"/>
            </a:xfrm>
            <a:custGeom>
              <a:avLst/>
              <a:gdLst/>
              <a:ahLst/>
              <a:cxnLst/>
              <a:rect l="l" t="t" r="r" b="b"/>
              <a:pathLst>
                <a:path w="127634" h="66675">
                  <a:moveTo>
                    <a:pt x="0" y="66421"/>
                  </a:moveTo>
                  <a:lnTo>
                    <a:pt x="45301" y="46873"/>
                  </a:lnTo>
                  <a:lnTo>
                    <a:pt x="73661" y="33439"/>
                  </a:lnTo>
                  <a:lnTo>
                    <a:pt x="97013" y="19890"/>
                  </a:lnTo>
                  <a:lnTo>
                    <a:pt x="127292" y="0"/>
                  </a:lnTo>
                </a:path>
              </a:pathLst>
            </a:custGeom>
            <a:ln w="17170">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900955B8-C648-AD41-BBC8-183620F7BE5B}"/>
                </a:ext>
              </a:extLst>
            </p:cNvPr>
            <p:cNvSpPr/>
            <p:nvPr/>
          </p:nvSpPr>
          <p:spPr>
            <a:xfrm>
              <a:off x="9233914" y="6713740"/>
              <a:ext cx="33655" cy="318135"/>
            </a:xfrm>
            <a:custGeom>
              <a:avLst/>
              <a:gdLst/>
              <a:ahLst/>
              <a:cxnLst/>
              <a:rect l="l" t="t" r="r" b="b"/>
              <a:pathLst>
                <a:path w="33654" h="318134">
                  <a:moveTo>
                    <a:pt x="33477" y="0"/>
                  </a:moveTo>
                  <a:lnTo>
                    <a:pt x="0" y="317525"/>
                  </a:lnTo>
                </a:path>
              </a:pathLst>
            </a:custGeom>
            <a:ln w="17170">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24A2F0E0-0441-B544-A731-8D941F9F8A69}"/>
                </a:ext>
              </a:extLst>
            </p:cNvPr>
            <p:cNvSpPr/>
            <p:nvPr/>
          </p:nvSpPr>
          <p:spPr>
            <a:xfrm>
              <a:off x="8942582" y="6624846"/>
              <a:ext cx="138883" cy="126785"/>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32ED90D7-3977-624E-8B51-DDB7203D232A}"/>
                </a:ext>
              </a:extLst>
            </p:cNvPr>
            <p:cNvSpPr/>
            <p:nvPr/>
          </p:nvSpPr>
          <p:spPr>
            <a:xfrm>
              <a:off x="9624488" y="6755483"/>
              <a:ext cx="17780" cy="429259"/>
            </a:xfrm>
            <a:custGeom>
              <a:avLst/>
              <a:gdLst/>
              <a:ahLst/>
              <a:cxnLst/>
              <a:rect l="l" t="t" r="r" b="b"/>
              <a:pathLst>
                <a:path w="17779" h="429259">
                  <a:moveTo>
                    <a:pt x="17239" y="429069"/>
                  </a:moveTo>
                  <a:lnTo>
                    <a:pt x="6970" y="217789"/>
                  </a:lnTo>
                  <a:lnTo>
                    <a:pt x="1759" y="102668"/>
                  </a:lnTo>
                  <a:lnTo>
                    <a:pt x="0" y="43480"/>
                  </a:lnTo>
                  <a:lnTo>
                    <a:pt x="81" y="0"/>
                  </a:lnTo>
                </a:path>
              </a:pathLst>
            </a:custGeom>
            <a:ln w="17170">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E4E8B4F6-3EFF-1C4F-8827-093C02B9C001}"/>
                </a:ext>
              </a:extLst>
            </p:cNvPr>
            <p:cNvSpPr/>
            <p:nvPr/>
          </p:nvSpPr>
          <p:spPr>
            <a:xfrm>
              <a:off x="9163475" y="5857351"/>
              <a:ext cx="602615" cy="732790"/>
            </a:xfrm>
            <a:custGeom>
              <a:avLst/>
              <a:gdLst/>
              <a:ahLst/>
              <a:cxnLst/>
              <a:rect l="l" t="t" r="r" b="b"/>
              <a:pathLst>
                <a:path w="602615" h="732790">
                  <a:moveTo>
                    <a:pt x="305028" y="0"/>
                  </a:moveTo>
                  <a:lnTo>
                    <a:pt x="260469" y="3514"/>
                  </a:lnTo>
                  <a:lnTo>
                    <a:pt x="217860" y="14612"/>
                  </a:lnTo>
                  <a:lnTo>
                    <a:pt x="177674" y="32731"/>
                  </a:lnTo>
                  <a:lnTo>
                    <a:pt x="140381" y="57310"/>
                  </a:lnTo>
                  <a:lnTo>
                    <a:pt x="106455" y="87787"/>
                  </a:lnTo>
                  <a:lnTo>
                    <a:pt x="76366" y="123601"/>
                  </a:lnTo>
                  <a:lnTo>
                    <a:pt x="50587" y="164190"/>
                  </a:lnTo>
                  <a:lnTo>
                    <a:pt x="29589" y="208993"/>
                  </a:lnTo>
                  <a:lnTo>
                    <a:pt x="13843" y="257448"/>
                  </a:lnTo>
                  <a:lnTo>
                    <a:pt x="3823" y="308993"/>
                  </a:lnTo>
                  <a:lnTo>
                    <a:pt x="0" y="363067"/>
                  </a:lnTo>
                  <a:lnTo>
                    <a:pt x="2049" y="431349"/>
                  </a:lnTo>
                  <a:lnTo>
                    <a:pt x="9446" y="491208"/>
                  </a:lnTo>
                  <a:lnTo>
                    <a:pt x="21827" y="543125"/>
                  </a:lnTo>
                  <a:lnTo>
                    <a:pt x="38828" y="587581"/>
                  </a:lnTo>
                  <a:lnTo>
                    <a:pt x="60086" y="625056"/>
                  </a:lnTo>
                  <a:lnTo>
                    <a:pt x="85236" y="656032"/>
                  </a:lnTo>
                  <a:lnTo>
                    <a:pt x="145757" y="700410"/>
                  </a:lnTo>
                  <a:lnTo>
                    <a:pt x="217481" y="724561"/>
                  </a:lnTo>
                  <a:lnTo>
                    <a:pt x="256635" y="730254"/>
                  </a:lnTo>
                  <a:lnTo>
                    <a:pt x="297497" y="732332"/>
                  </a:lnTo>
                  <a:lnTo>
                    <a:pt x="338393" y="730612"/>
                  </a:lnTo>
                  <a:lnTo>
                    <a:pt x="377665" y="724455"/>
                  </a:lnTo>
                  <a:lnTo>
                    <a:pt x="414956" y="713636"/>
                  </a:lnTo>
                  <a:lnTo>
                    <a:pt x="449908" y="697930"/>
                  </a:lnTo>
                  <a:lnTo>
                    <a:pt x="482165" y="677111"/>
                  </a:lnTo>
                  <a:lnTo>
                    <a:pt x="511370" y="650954"/>
                  </a:lnTo>
                  <a:lnTo>
                    <a:pt x="537165" y="619232"/>
                  </a:lnTo>
                  <a:lnTo>
                    <a:pt x="559195" y="581721"/>
                  </a:lnTo>
                  <a:lnTo>
                    <a:pt x="577102" y="538194"/>
                  </a:lnTo>
                  <a:lnTo>
                    <a:pt x="590528" y="488426"/>
                  </a:lnTo>
                  <a:lnTo>
                    <a:pt x="599117" y="432191"/>
                  </a:lnTo>
                  <a:lnTo>
                    <a:pt x="602513" y="369265"/>
                  </a:lnTo>
                  <a:lnTo>
                    <a:pt x="599800" y="315120"/>
                  </a:lnTo>
                  <a:lnTo>
                    <a:pt x="590841" y="263378"/>
                  </a:lnTo>
                  <a:lnTo>
                    <a:pt x="576094" y="214608"/>
                  </a:lnTo>
                  <a:lnTo>
                    <a:pt x="556021" y="169382"/>
                  </a:lnTo>
                  <a:lnTo>
                    <a:pt x="531082" y="128271"/>
                  </a:lnTo>
                  <a:lnTo>
                    <a:pt x="501736" y="91846"/>
                  </a:lnTo>
                  <a:lnTo>
                    <a:pt x="468445" y="60678"/>
                  </a:lnTo>
                  <a:lnTo>
                    <a:pt x="431668" y="35339"/>
                  </a:lnTo>
                  <a:lnTo>
                    <a:pt x="391866" y="16398"/>
                  </a:lnTo>
                  <a:lnTo>
                    <a:pt x="349499" y="4428"/>
                  </a:lnTo>
                  <a:lnTo>
                    <a:pt x="305028"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CB3E37B8-4AA2-5241-9999-2D39FB67F34F}"/>
                </a:ext>
              </a:extLst>
            </p:cNvPr>
            <p:cNvSpPr/>
            <p:nvPr/>
          </p:nvSpPr>
          <p:spPr>
            <a:xfrm>
              <a:off x="9097463" y="6240993"/>
              <a:ext cx="142875" cy="181610"/>
            </a:xfrm>
            <a:custGeom>
              <a:avLst/>
              <a:gdLst/>
              <a:ahLst/>
              <a:cxnLst/>
              <a:rect l="l" t="t" r="r" b="b"/>
              <a:pathLst>
                <a:path w="142875" h="181610">
                  <a:moveTo>
                    <a:pt x="76813" y="0"/>
                  </a:moveTo>
                  <a:lnTo>
                    <a:pt x="39566" y="2644"/>
                  </a:lnTo>
                  <a:lnTo>
                    <a:pt x="12559" y="25854"/>
                  </a:lnTo>
                  <a:lnTo>
                    <a:pt x="0" y="65751"/>
                  </a:lnTo>
                  <a:lnTo>
                    <a:pt x="4255" y="102130"/>
                  </a:lnTo>
                  <a:lnTo>
                    <a:pt x="22264" y="134447"/>
                  </a:lnTo>
                  <a:lnTo>
                    <a:pt x="52428" y="160150"/>
                  </a:lnTo>
                  <a:lnTo>
                    <a:pt x="93147" y="176684"/>
                  </a:lnTo>
                  <a:lnTo>
                    <a:pt x="142824" y="181498"/>
                  </a:lnTo>
                  <a:lnTo>
                    <a:pt x="120091" y="21796"/>
                  </a:lnTo>
                  <a:lnTo>
                    <a:pt x="76813"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637EB552-74EA-F541-8DFB-4239518B7224}"/>
                </a:ext>
              </a:extLst>
            </p:cNvPr>
            <p:cNvSpPr/>
            <p:nvPr/>
          </p:nvSpPr>
          <p:spPr>
            <a:xfrm>
              <a:off x="9708248" y="6254393"/>
              <a:ext cx="156845" cy="173355"/>
            </a:xfrm>
            <a:custGeom>
              <a:avLst/>
              <a:gdLst/>
              <a:ahLst/>
              <a:cxnLst/>
              <a:rect l="l" t="t" r="r" b="b"/>
              <a:pathLst>
                <a:path w="156845" h="173354">
                  <a:moveTo>
                    <a:pt x="89197" y="0"/>
                  </a:moveTo>
                  <a:lnTo>
                    <a:pt x="43446" y="15941"/>
                  </a:lnTo>
                  <a:lnTo>
                    <a:pt x="0" y="171275"/>
                  </a:lnTo>
                  <a:lnTo>
                    <a:pt x="49873" y="173012"/>
                  </a:lnTo>
                  <a:lnTo>
                    <a:pt x="92401" y="161956"/>
                  </a:lnTo>
                  <a:lnTo>
                    <a:pt x="125666" y="140427"/>
                  </a:lnTo>
                  <a:lnTo>
                    <a:pt x="147749" y="110747"/>
                  </a:lnTo>
                  <a:lnTo>
                    <a:pt x="156730" y="75237"/>
                  </a:lnTo>
                  <a:lnTo>
                    <a:pt x="149499" y="34043"/>
                  </a:lnTo>
                  <a:lnTo>
                    <a:pt x="125768" y="7499"/>
                  </a:lnTo>
                  <a:lnTo>
                    <a:pt x="89197"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FE34A1BD-34DF-B043-B8A5-F31AFC33E2B1}"/>
                </a:ext>
              </a:extLst>
            </p:cNvPr>
            <p:cNvSpPr/>
            <p:nvPr/>
          </p:nvSpPr>
          <p:spPr>
            <a:xfrm>
              <a:off x="9184658" y="6316176"/>
              <a:ext cx="111760" cy="73660"/>
            </a:xfrm>
            <a:custGeom>
              <a:avLst/>
              <a:gdLst/>
              <a:ahLst/>
              <a:cxnLst/>
              <a:rect l="l" t="t" r="r" b="b"/>
              <a:pathLst>
                <a:path w="111759" h="73660">
                  <a:moveTo>
                    <a:pt x="60363" y="0"/>
                  </a:moveTo>
                  <a:lnTo>
                    <a:pt x="38336" y="107"/>
                  </a:lnTo>
                  <a:lnTo>
                    <a:pt x="19637" y="5719"/>
                  </a:lnTo>
                  <a:lnTo>
                    <a:pt x="6209" y="15882"/>
                  </a:lnTo>
                  <a:lnTo>
                    <a:pt x="0" y="29641"/>
                  </a:lnTo>
                  <a:lnTo>
                    <a:pt x="2525" y="44541"/>
                  </a:lnTo>
                  <a:lnTo>
                    <a:pt x="12936" y="57780"/>
                  </a:lnTo>
                  <a:lnTo>
                    <a:pt x="29598" y="67944"/>
                  </a:lnTo>
                  <a:lnTo>
                    <a:pt x="50876" y="73621"/>
                  </a:lnTo>
                  <a:lnTo>
                    <a:pt x="72904" y="73515"/>
                  </a:lnTo>
                  <a:lnTo>
                    <a:pt x="91608" y="67906"/>
                  </a:lnTo>
                  <a:lnTo>
                    <a:pt x="105040" y="57744"/>
                  </a:lnTo>
                  <a:lnTo>
                    <a:pt x="111251" y="43980"/>
                  </a:lnTo>
                  <a:lnTo>
                    <a:pt x="108737" y="29080"/>
                  </a:lnTo>
                  <a:lnTo>
                    <a:pt x="98323" y="15841"/>
                  </a:lnTo>
                  <a:lnTo>
                    <a:pt x="81651" y="5677"/>
                  </a:lnTo>
                  <a:lnTo>
                    <a:pt x="60363"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B301985F-977F-4346-A750-1E8C8D818C70}"/>
                </a:ext>
              </a:extLst>
            </p:cNvPr>
            <p:cNvSpPr/>
            <p:nvPr/>
          </p:nvSpPr>
          <p:spPr>
            <a:xfrm>
              <a:off x="9589741" y="6330285"/>
              <a:ext cx="127000" cy="80645"/>
            </a:xfrm>
            <a:custGeom>
              <a:avLst/>
              <a:gdLst/>
              <a:ahLst/>
              <a:cxnLst/>
              <a:rect l="l" t="t" r="r" b="b"/>
              <a:pathLst>
                <a:path w="127000" h="80645">
                  <a:moveTo>
                    <a:pt x="62191" y="0"/>
                  </a:moveTo>
                  <a:lnTo>
                    <a:pt x="37615" y="3891"/>
                  </a:lnTo>
                  <a:lnTo>
                    <a:pt x="17732" y="13104"/>
                  </a:lnTo>
                  <a:lnTo>
                    <a:pt x="4531" y="26287"/>
                  </a:lnTo>
                  <a:lnTo>
                    <a:pt x="0" y="42087"/>
                  </a:lnTo>
                  <a:lnTo>
                    <a:pt x="5447" y="57578"/>
                  </a:lnTo>
                  <a:lnTo>
                    <a:pt x="19411" y="69946"/>
                  </a:lnTo>
                  <a:lnTo>
                    <a:pt x="39815" y="77954"/>
                  </a:lnTo>
                  <a:lnTo>
                    <a:pt x="64579" y="80365"/>
                  </a:lnTo>
                  <a:lnTo>
                    <a:pt x="89133" y="76473"/>
                  </a:lnTo>
                  <a:lnTo>
                    <a:pt x="109000" y="67262"/>
                  </a:lnTo>
                  <a:lnTo>
                    <a:pt x="122186" y="54083"/>
                  </a:lnTo>
                  <a:lnTo>
                    <a:pt x="126695" y="38290"/>
                  </a:lnTo>
                  <a:lnTo>
                    <a:pt x="121245" y="22793"/>
                  </a:lnTo>
                  <a:lnTo>
                    <a:pt x="107292" y="10425"/>
                  </a:lnTo>
                  <a:lnTo>
                    <a:pt x="86915" y="2416"/>
                  </a:lnTo>
                  <a:lnTo>
                    <a:pt x="62191"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3CC695BC-507C-4047-8D57-AEF9398414DD}"/>
                </a:ext>
              </a:extLst>
            </p:cNvPr>
            <p:cNvSpPr/>
            <p:nvPr/>
          </p:nvSpPr>
          <p:spPr>
            <a:xfrm>
              <a:off x="9139634" y="5806597"/>
              <a:ext cx="707390" cy="458470"/>
            </a:xfrm>
            <a:custGeom>
              <a:avLst/>
              <a:gdLst/>
              <a:ahLst/>
              <a:cxnLst/>
              <a:rect l="l" t="t" r="r" b="b"/>
              <a:pathLst>
                <a:path w="707390" h="458470">
                  <a:moveTo>
                    <a:pt x="704576" y="217904"/>
                  </a:moveTo>
                  <a:lnTo>
                    <a:pt x="480833" y="217904"/>
                  </a:lnTo>
                  <a:lnTo>
                    <a:pt x="597787" y="458137"/>
                  </a:lnTo>
                  <a:lnTo>
                    <a:pt x="615810" y="449728"/>
                  </a:lnTo>
                  <a:lnTo>
                    <a:pt x="631093" y="445036"/>
                  </a:lnTo>
                  <a:lnTo>
                    <a:pt x="641689" y="442998"/>
                  </a:lnTo>
                  <a:lnTo>
                    <a:pt x="645653" y="442554"/>
                  </a:lnTo>
                  <a:lnTo>
                    <a:pt x="701885" y="266785"/>
                  </a:lnTo>
                  <a:lnTo>
                    <a:pt x="704576" y="217904"/>
                  </a:lnTo>
                  <a:close/>
                </a:path>
                <a:path w="707390" h="458470">
                  <a:moveTo>
                    <a:pt x="327225" y="0"/>
                  </a:moveTo>
                  <a:lnTo>
                    <a:pt x="281726" y="3809"/>
                  </a:lnTo>
                  <a:lnTo>
                    <a:pt x="236376" y="13094"/>
                  </a:lnTo>
                  <a:lnTo>
                    <a:pt x="192305" y="27787"/>
                  </a:lnTo>
                  <a:lnTo>
                    <a:pt x="150643" y="47817"/>
                  </a:lnTo>
                  <a:lnTo>
                    <a:pt x="112518" y="73116"/>
                  </a:lnTo>
                  <a:lnTo>
                    <a:pt x="79061" y="103614"/>
                  </a:lnTo>
                  <a:lnTo>
                    <a:pt x="51401" y="139242"/>
                  </a:lnTo>
                  <a:lnTo>
                    <a:pt x="30668" y="179931"/>
                  </a:lnTo>
                  <a:lnTo>
                    <a:pt x="2213" y="279393"/>
                  </a:lnTo>
                  <a:lnTo>
                    <a:pt x="0" y="357147"/>
                  </a:lnTo>
                  <a:lnTo>
                    <a:pt x="9400" y="407774"/>
                  </a:lnTo>
                  <a:lnTo>
                    <a:pt x="15784" y="425854"/>
                  </a:lnTo>
                  <a:lnTo>
                    <a:pt x="37679" y="433156"/>
                  </a:lnTo>
                  <a:lnTo>
                    <a:pt x="62177" y="333233"/>
                  </a:lnTo>
                  <a:lnTo>
                    <a:pt x="185316" y="239519"/>
                  </a:lnTo>
                  <a:lnTo>
                    <a:pt x="255186" y="239519"/>
                  </a:lnTo>
                  <a:lnTo>
                    <a:pt x="325385" y="198168"/>
                  </a:lnTo>
                  <a:lnTo>
                    <a:pt x="705662" y="198168"/>
                  </a:lnTo>
                  <a:lnTo>
                    <a:pt x="707272" y="168920"/>
                  </a:lnTo>
                  <a:lnTo>
                    <a:pt x="649791" y="113613"/>
                  </a:lnTo>
                  <a:lnTo>
                    <a:pt x="517421" y="65517"/>
                  </a:lnTo>
                  <a:lnTo>
                    <a:pt x="488121" y="40907"/>
                  </a:lnTo>
                  <a:lnTo>
                    <a:pt x="453321" y="22120"/>
                  </a:lnTo>
                  <a:lnTo>
                    <a:pt x="414152" y="9086"/>
                  </a:lnTo>
                  <a:lnTo>
                    <a:pt x="371744" y="1736"/>
                  </a:lnTo>
                  <a:lnTo>
                    <a:pt x="327225" y="0"/>
                  </a:lnTo>
                  <a:close/>
                </a:path>
                <a:path w="707390" h="458470">
                  <a:moveTo>
                    <a:pt x="255186" y="239519"/>
                  </a:moveTo>
                  <a:lnTo>
                    <a:pt x="185316" y="239519"/>
                  </a:lnTo>
                  <a:lnTo>
                    <a:pt x="156183" y="297838"/>
                  </a:lnTo>
                  <a:lnTo>
                    <a:pt x="255186" y="239519"/>
                  </a:lnTo>
                  <a:close/>
                </a:path>
                <a:path w="707390" h="458470">
                  <a:moveTo>
                    <a:pt x="705662" y="198168"/>
                  </a:moveTo>
                  <a:lnTo>
                    <a:pt x="325385" y="198168"/>
                  </a:lnTo>
                  <a:lnTo>
                    <a:pt x="289837" y="281823"/>
                  </a:lnTo>
                  <a:lnTo>
                    <a:pt x="480833" y="217904"/>
                  </a:lnTo>
                  <a:lnTo>
                    <a:pt x="704576" y="217904"/>
                  </a:lnTo>
                  <a:lnTo>
                    <a:pt x="705662" y="198168"/>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19DA111A-1479-1342-B1B3-6DA1DCFDB932}"/>
                </a:ext>
              </a:extLst>
            </p:cNvPr>
            <p:cNvSpPr/>
            <p:nvPr/>
          </p:nvSpPr>
          <p:spPr>
            <a:xfrm>
              <a:off x="9192137" y="5883618"/>
              <a:ext cx="625475" cy="133985"/>
            </a:xfrm>
            <a:custGeom>
              <a:avLst/>
              <a:gdLst/>
              <a:ahLst/>
              <a:cxnLst/>
              <a:rect l="l" t="t" r="r" b="b"/>
              <a:pathLst>
                <a:path w="625475" h="133985">
                  <a:moveTo>
                    <a:pt x="375527" y="121144"/>
                  </a:moveTo>
                  <a:lnTo>
                    <a:pt x="272880" y="121144"/>
                  </a:lnTo>
                  <a:lnTo>
                    <a:pt x="267502" y="133796"/>
                  </a:lnTo>
                  <a:lnTo>
                    <a:pt x="375527" y="121144"/>
                  </a:lnTo>
                  <a:close/>
                </a:path>
                <a:path w="625475" h="133985">
                  <a:moveTo>
                    <a:pt x="56002" y="0"/>
                  </a:moveTo>
                  <a:lnTo>
                    <a:pt x="28015" y="25029"/>
                  </a:lnTo>
                  <a:lnTo>
                    <a:pt x="0" y="60649"/>
                  </a:lnTo>
                  <a:lnTo>
                    <a:pt x="123088" y="107852"/>
                  </a:lnTo>
                  <a:lnTo>
                    <a:pt x="253398" y="132620"/>
                  </a:lnTo>
                  <a:lnTo>
                    <a:pt x="272880" y="121144"/>
                  </a:lnTo>
                  <a:lnTo>
                    <a:pt x="375527" y="121144"/>
                  </a:lnTo>
                  <a:lnTo>
                    <a:pt x="418932" y="116061"/>
                  </a:lnTo>
                  <a:lnTo>
                    <a:pt x="625436" y="63673"/>
                  </a:lnTo>
                  <a:lnTo>
                    <a:pt x="612507" y="56708"/>
                  </a:lnTo>
                  <a:lnTo>
                    <a:pt x="288590" y="56708"/>
                  </a:lnTo>
                  <a:lnTo>
                    <a:pt x="169719" y="37005"/>
                  </a:lnTo>
                  <a:lnTo>
                    <a:pt x="56002" y="0"/>
                  </a:lnTo>
                  <a:close/>
                </a:path>
                <a:path w="625475" h="133985">
                  <a:moveTo>
                    <a:pt x="529325" y="11895"/>
                  </a:moveTo>
                  <a:lnTo>
                    <a:pt x="412648" y="42040"/>
                  </a:lnTo>
                  <a:lnTo>
                    <a:pt x="288590" y="56708"/>
                  </a:lnTo>
                  <a:lnTo>
                    <a:pt x="612507" y="56708"/>
                  </a:lnTo>
                  <a:lnTo>
                    <a:pt x="529325" y="11895"/>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A51DDD47-0D96-5D43-96F2-9D5BA8A17D89}"/>
                </a:ext>
              </a:extLst>
            </p:cNvPr>
            <p:cNvSpPr/>
            <p:nvPr/>
          </p:nvSpPr>
          <p:spPr>
            <a:xfrm>
              <a:off x="9139634" y="5806597"/>
              <a:ext cx="707390" cy="458470"/>
            </a:xfrm>
            <a:custGeom>
              <a:avLst/>
              <a:gdLst/>
              <a:ahLst/>
              <a:cxnLst/>
              <a:rect l="l" t="t" r="r" b="b"/>
              <a:pathLst>
                <a:path w="707390" h="458470">
                  <a:moveTo>
                    <a:pt x="15784" y="425854"/>
                  </a:moveTo>
                  <a:lnTo>
                    <a:pt x="37679" y="433156"/>
                  </a:lnTo>
                  <a:lnTo>
                    <a:pt x="62177" y="333233"/>
                  </a:lnTo>
                  <a:lnTo>
                    <a:pt x="185316" y="239519"/>
                  </a:lnTo>
                  <a:lnTo>
                    <a:pt x="156183" y="297838"/>
                  </a:lnTo>
                  <a:lnTo>
                    <a:pt x="325385" y="198168"/>
                  </a:lnTo>
                  <a:lnTo>
                    <a:pt x="289837" y="281823"/>
                  </a:lnTo>
                  <a:lnTo>
                    <a:pt x="480833" y="217904"/>
                  </a:lnTo>
                  <a:lnTo>
                    <a:pt x="597787" y="458137"/>
                  </a:lnTo>
                  <a:lnTo>
                    <a:pt x="615810" y="449728"/>
                  </a:lnTo>
                  <a:lnTo>
                    <a:pt x="631093" y="445036"/>
                  </a:lnTo>
                  <a:lnTo>
                    <a:pt x="641689" y="442998"/>
                  </a:lnTo>
                  <a:lnTo>
                    <a:pt x="645653" y="442554"/>
                  </a:lnTo>
                  <a:lnTo>
                    <a:pt x="701885" y="266785"/>
                  </a:lnTo>
                  <a:lnTo>
                    <a:pt x="707272" y="168920"/>
                  </a:lnTo>
                  <a:lnTo>
                    <a:pt x="649791" y="113613"/>
                  </a:lnTo>
                  <a:lnTo>
                    <a:pt x="517421" y="65517"/>
                  </a:lnTo>
                  <a:lnTo>
                    <a:pt x="488121" y="40907"/>
                  </a:lnTo>
                  <a:lnTo>
                    <a:pt x="453321" y="22120"/>
                  </a:lnTo>
                  <a:lnTo>
                    <a:pt x="414152" y="9086"/>
                  </a:lnTo>
                  <a:lnTo>
                    <a:pt x="371744" y="1736"/>
                  </a:lnTo>
                  <a:lnTo>
                    <a:pt x="327225" y="0"/>
                  </a:lnTo>
                  <a:lnTo>
                    <a:pt x="281726" y="3809"/>
                  </a:lnTo>
                  <a:lnTo>
                    <a:pt x="236376" y="13094"/>
                  </a:lnTo>
                  <a:lnTo>
                    <a:pt x="192305" y="27787"/>
                  </a:lnTo>
                  <a:lnTo>
                    <a:pt x="150643" y="47817"/>
                  </a:lnTo>
                  <a:lnTo>
                    <a:pt x="112518" y="73116"/>
                  </a:lnTo>
                  <a:lnTo>
                    <a:pt x="79061" y="103614"/>
                  </a:lnTo>
                  <a:lnTo>
                    <a:pt x="51401" y="139242"/>
                  </a:lnTo>
                  <a:lnTo>
                    <a:pt x="30668" y="179931"/>
                  </a:lnTo>
                  <a:lnTo>
                    <a:pt x="2213" y="279393"/>
                  </a:lnTo>
                  <a:lnTo>
                    <a:pt x="0" y="357147"/>
                  </a:lnTo>
                  <a:lnTo>
                    <a:pt x="9400" y="407774"/>
                  </a:lnTo>
                  <a:lnTo>
                    <a:pt x="15784" y="425854"/>
                  </a:lnTo>
                  <a:close/>
                </a:path>
              </a:pathLst>
            </a:custGeom>
            <a:ln w="17437">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2DBD6C22-87B9-FB47-B341-4B3466156BDF}"/>
                </a:ext>
              </a:extLst>
            </p:cNvPr>
            <p:cNvSpPr/>
            <p:nvPr/>
          </p:nvSpPr>
          <p:spPr>
            <a:xfrm>
              <a:off x="9262399" y="5844540"/>
              <a:ext cx="245450" cy="173871"/>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FC0276AC-8484-F54C-8571-FA7475988914}"/>
                </a:ext>
              </a:extLst>
            </p:cNvPr>
            <p:cNvSpPr/>
            <p:nvPr/>
          </p:nvSpPr>
          <p:spPr>
            <a:xfrm>
              <a:off x="9635192" y="5891240"/>
              <a:ext cx="82550" cy="158115"/>
            </a:xfrm>
            <a:custGeom>
              <a:avLst/>
              <a:gdLst/>
              <a:ahLst/>
              <a:cxnLst/>
              <a:rect l="l" t="t" r="r" b="b"/>
              <a:pathLst>
                <a:path w="82550" h="158114">
                  <a:moveTo>
                    <a:pt x="0" y="0"/>
                  </a:moveTo>
                  <a:lnTo>
                    <a:pt x="39415" y="40484"/>
                  </a:lnTo>
                  <a:lnTo>
                    <a:pt x="61102" y="70415"/>
                  </a:lnTo>
                  <a:lnTo>
                    <a:pt x="72755" y="104584"/>
                  </a:lnTo>
                  <a:lnTo>
                    <a:pt x="82067" y="157784"/>
                  </a:lnTo>
                </a:path>
              </a:pathLst>
            </a:custGeom>
            <a:ln w="23253">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77734FD1-7415-794C-9E09-666A632E0A24}"/>
                </a:ext>
              </a:extLst>
            </p:cNvPr>
            <p:cNvSpPr/>
            <p:nvPr/>
          </p:nvSpPr>
          <p:spPr>
            <a:xfrm>
              <a:off x="9270255" y="6228087"/>
              <a:ext cx="84721" cy="102958"/>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C8D08981-DE13-4546-81A4-42ECE85A71F3}"/>
                </a:ext>
              </a:extLst>
            </p:cNvPr>
            <p:cNvSpPr/>
            <p:nvPr/>
          </p:nvSpPr>
          <p:spPr>
            <a:xfrm>
              <a:off x="9519540" y="6232970"/>
              <a:ext cx="84708" cy="102958"/>
            </a:xfrm>
            <a:prstGeom prst="rect">
              <a:avLst/>
            </a:prstGeom>
            <a:blipFill>
              <a:blip r:embed="rId6"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2D2BD52A-2D84-0C4D-B69C-9362CAEBB3D8}"/>
                </a:ext>
              </a:extLst>
            </p:cNvPr>
            <p:cNvSpPr/>
            <p:nvPr/>
          </p:nvSpPr>
          <p:spPr>
            <a:xfrm>
              <a:off x="9408614" y="6331055"/>
              <a:ext cx="12065" cy="55880"/>
            </a:xfrm>
            <a:custGeom>
              <a:avLst/>
              <a:gdLst/>
              <a:ahLst/>
              <a:cxnLst/>
              <a:rect l="l" t="t" r="r" b="b"/>
              <a:pathLst>
                <a:path w="12065" h="55879">
                  <a:moveTo>
                    <a:pt x="10147" y="0"/>
                  </a:moveTo>
                  <a:lnTo>
                    <a:pt x="0" y="41440"/>
                  </a:lnTo>
                  <a:lnTo>
                    <a:pt x="11493" y="55498"/>
                  </a:lnTo>
                </a:path>
              </a:pathLst>
            </a:custGeom>
            <a:ln w="17437">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04C8244C-9782-A243-9543-3A2DB5CC21FF}"/>
                </a:ext>
              </a:extLst>
            </p:cNvPr>
            <p:cNvSpPr/>
            <p:nvPr/>
          </p:nvSpPr>
          <p:spPr>
            <a:xfrm>
              <a:off x="9303566" y="6127554"/>
              <a:ext cx="69215" cy="50800"/>
            </a:xfrm>
            <a:custGeom>
              <a:avLst/>
              <a:gdLst/>
              <a:ahLst/>
              <a:cxnLst/>
              <a:rect l="l" t="t" r="r" b="b"/>
              <a:pathLst>
                <a:path w="69215" h="50800">
                  <a:moveTo>
                    <a:pt x="0" y="0"/>
                  </a:moveTo>
                  <a:lnTo>
                    <a:pt x="68783" y="50533"/>
                  </a:lnTo>
                </a:path>
              </a:pathLst>
            </a:custGeom>
            <a:ln w="17437">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B82947DB-05D9-7F4D-A83F-6C4C0A22B4C6}"/>
                </a:ext>
              </a:extLst>
            </p:cNvPr>
            <p:cNvSpPr/>
            <p:nvPr/>
          </p:nvSpPr>
          <p:spPr>
            <a:xfrm>
              <a:off x="9501575" y="6139963"/>
              <a:ext cx="94615" cy="38735"/>
            </a:xfrm>
            <a:custGeom>
              <a:avLst/>
              <a:gdLst/>
              <a:ahLst/>
              <a:cxnLst/>
              <a:rect l="l" t="t" r="r" b="b"/>
              <a:pathLst>
                <a:path w="94615" h="38735">
                  <a:moveTo>
                    <a:pt x="0" y="38125"/>
                  </a:moveTo>
                  <a:lnTo>
                    <a:pt x="94386" y="0"/>
                  </a:lnTo>
                </a:path>
              </a:pathLst>
            </a:custGeom>
            <a:ln w="17437">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739653E2-2317-FC49-845F-EBC3D1624D78}"/>
                </a:ext>
              </a:extLst>
            </p:cNvPr>
            <p:cNvSpPr/>
            <p:nvPr/>
          </p:nvSpPr>
          <p:spPr>
            <a:xfrm>
              <a:off x="9363394" y="6419178"/>
              <a:ext cx="189200" cy="162902"/>
            </a:xfrm>
            <a:prstGeom prst="rect">
              <a:avLst/>
            </a:prstGeom>
            <a:blipFill>
              <a:blip r:embed="rId7"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D6D5E09D-1316-144D-80B2-1A040CAFAFAC}"/>
                </a:ext>
              </a:extLst>
            </p:cNvPr>
            <p:cNvSpPr/>
            <p:nvPr/>
          </p:nvSpPr>
          <p:spPr>
            <a:xfrm>
              <a:off x="6981004" y="5681610"/>
              <a:ext cx="1898014" cy="1118870"/>
            </a:xfrm>
            <a:custGeom>
              <a:avLst/>
              <a:gdLst/>
              <a:ahLst/>
              <a:cxnLst/>
              <a:rect l="l" t="t" r="r" b="b"/>
              <a:pathLst>
                <a:path w="1898015" h="1118870">
                  <a:moveTo>
                    <a:pt x="1672386" y="736511"/>
                  </a:moveTo>
                  <a:lnTo>
                    <a:pt x="1691396" y="693997"/>
                  </a:lnTo>
                  <a:lnTo>
                    <a:pt x="1705308" y="650173"/>
                  </a:lnTo>
                  <a:lnTo>
                    <a:pt x="1713852" y="605173"/>
                  </a:lnTo>
                  <a:lnTo>
                    <a:pt x="1716760" y="559130"/>
                  </a:lnTo>
                  <a:lnTo>
                    <a:pt x="1714780" y="520848"/>
                  </a:lnTo>
                  <a:lnTo>
                    <a:pt x="1699321" y="446445"/>
                  </a:lnTo>
                  <a:lnTo>
                    <a:pt x="1686098" y="410490"/>
                  </a:lnTo>
                  <a:lnTo>
                    <a:pt x="1669383" y="375478"/>
                  </a:lnTo>
                  <a:lnTo>
                    <a:pt x="1649304" y="341490"/>
                  </a:lnTo>
                  <a:lnTo>
                    <a:pt x="1625988" y="308612"/>
                  </a:lnTo>
                  <a:lnTo>
                    <a:pt x="1599565" y="276925"/>
                  </a:lnTo>
                  <a:lnTo>
                    <a:pt x="1570161" y="246514"/>
                  </a:lnTo>
                  <a:lnTo>
                    <a:pt x="1537904" y="217461"/>
                  </a:lnTo>
                  <a:lnTo>
                    <a:pt x="1502923" y="189850"/>
                  </a:lnTo>
                  <a:lnTo>
                    <a:pt x="1465345" y="163764"/>
                  </a:lnTo>
                  <a:lnTo>
                    <a:pt x="1425297" y="139287"/>
                  </a:lnTo>
                  <a:lnTo>
                    <a:pt x="1382908" y="116501"/>
                  </a:lnTo>
                  <a:lnTo>
                    <a:pt x="1338306" y="95490"/>
                  </a:lnTo>
                  <a:lnTo>
                    <a:pt x="1291619" y="76337"/>
                  </a:lnTo>
                  <a:lnTo>
                    <a:pt x="1242973" y="59125"/>
                  </a:lnTo>
                  <a:lnTo>
                    <a:pt x="1192498" y="43939"/>
                  </a:lnTo>
                  <a:lnTo>
                    <a:pt x="1140321" y="30860"/>
                  </a:lnTo>
                  <a:lnTo>
                    <a:pt x="1086570" y="19972"/>
                  </a:lnTo>
                  <a:lnTo>
                    <a:pt x="1031372" y="11359"/>
                  </a:lnTo>
                  <a:lnTo>
                    <a:pt x="974856" y="5104"/>
                  </a:lnTo>
                  <a:lnTo>
                    <a:pt x="917149" y="1289"/>
                  </a:lnTo>
                  <a:lnTo>
                    <a:pt x="858380" y="0"/>
                  </a:lnTo>
                  <a:lnTo>
                    <a:pt x="799610" y="1289"/>
                  </a:lnTo>
                  <a:lnTo>
                    <a:pt x="741904" y="5104"/>
                  </a:lnTo>
                  <a:lnTo>
                    <a:pt x="685388" y="11359"/>
                  </a:lnTo>
                  <a:lnTo>
                    <a:pt x="630190" y="19972"/>
                  </a:lnTo>
                  <a:lnTo>
                    <a:pt x="576439" y="30860"/>
                  </a:lnTo>
                  <a:lnTo>
                    <a:pt x="524261" y="43939"/>
                  </a:lnTo>
                  <a:lnTo>
                    <a:pt x="473786" y="59125"/>
                  </a:lnTo>
                  <a:lnTo>
                    <a:pt x="425141" y="76337"/>
                  </a:lnTo>
                  <a:lnTo>
                    <a:pt x="378453" y="95490"/>
                  </a:lnTo>
                  <a:lnTo>
                    <a:pt x="333851" y="116501"/>
                  </a:lnTo>
                  <a:lnTo>
                    <a:pt x="291463" y="139287"/>
                  </a:lnTo>
                  <a:lnTo>
                    <a:pt x="251415" y="163764"/>
                  </a:lnTo>
                  <a:lnTo>
                    <a:pt x="213837" y="189850"/>
                  </a:lnTo>
                  <a:lnTo>
                    <a:pt x="178855" y="217461"/>
                  </a:lnTo>
                  <a:lnTo>
                    <a:pt x="146599" y="246514"/>
                  </a:lnTo>
                  <a:lnTo>
                    <a:pt x="117195" y="276925"/>
                  </a:lnTo>
                  <a:lnTo>
                    <a:pt x="90771" y="308612"/>
                  </a:lnTo>
                  <a:lnTo>
                    <a:pt x="67456" y="341490"/>
                  </a:lnTo>
                  <a:lnTo>
                    <a:pt x="47377" y="375478"/>
                  </a:lnTo>
                  <a:lnTo>
                    <a:pt x="30662" y="410490"/>
                  </a:lnTo>
                  <a:lnTo>
                    <a:pt x="17439" y="446445"/>
                  </a:lnTo>
                  <a:lnTo>
                    <a:pt x="1980" y="520848"/>
                  </a:lnTo>
                  <a:lnTo>
                    <a:pt x="0" y="559130"/>
                  </a:lnTo>
                  <a:lnTo>
                    <a:pt x="1980" y="597411"/>
                  </a:lnTo>
                  <a:lnTo>
                    <a:pt x="17439" y="671814"/>
                  </a:lnTo>
                  <a:lnTo>
                    <a:pt x="30662" y="707769"/>
                  </a:lnTo>
                  <a:lnTo>
                    <a:pt x="47377" y="742782"/>
                  </a:lnTo>
                  <a:lnTo>
                    <a:pt x="67456" y="776769"/>
                  </a:lnTo>
                  <a:lnTo>
                    <a:pt x="90771" y="809648"/>
                  </a:lnTo>
                  <a:lnTo>
                    <a:pt x="117195" y="841334"/>
                  </a:lnTo>
                  <a:lnTo>
                    <a:pt x="146599" y="871745"/>
                  </a:lnTo>
                  <a:lnTo>
                    <a:pt x="178855" y="900798"/>
                  </a:lnTo>
                  <a:lnTo>
                    <a:pt x="213837" y="928409"/>
                  </a:lnTo>
                  <a:lnTo>
                    <a:pt x="251415" y="954495"/>
                  </a:lnTo>
                  <a:lnTo>
                    <a:pt x="291463" y="978973"/>
                  </a:lnTo>
                  <a:lnTo>
                    <a:pt x="333851" y="1001759"/>
                  </a:lnTo>
                  <a:lnTo>
                    <a:pt x="378453" y="1022770"/>
                  </a:lnTo>
                  <a:lnTo>
                    <a:pt x="425141" y="1041923"/>
                  </a:lnTo>
                  <a:lnTo>
                    <a:pt x="473786" y="1059134"/>
                  </a:lnTo>
                  <a:lnTo>
                    <a:pt x="524261" y="1074321"/>
                  </a:lnTo>
                  <a:lnTo>
                    <a:pt x="576439" y="1087400"/>
                  </a:lnTo>
                  <a:lnTo>
                    <a:pt x="630190" y="1098287"/>
                  </a:lnTo>
                  <a:lnTo>
                    <a:pt x="685388" y="1106900"/>
                  </a:lnTo>
                  <a:lnTo>
                    <a:pt x="741904" y="1113156"/>
                  </a:lnTo>
                  <a:lnTo>
                    <a:pt x="799610" y="1116970"/>
                  </a:lnTo>
                  <a:lnTo>
                    <a:pt x="858380" y="1118260"/>
                  </a:lnTo>
                  <a:lnTo>
                    <a:pt x="916740" y="1116987"/>
                  </a:lnTo>
                  <a:lnTo>
                    <a:pt x="974049" y="1113224"/>
                  </a:lnTo>
                  <a:lnTo>
                    <a:pt x="1030185" y="1107051"/>
                  </a:lnTo>
                  <a:lnTo>
                    <a:pt x="1085020" y="1098550"/>
                  </a:lnTo>
                  <a:lnTo>
                    <a:pt x="1138432" y="1087804"/>
                  </a:lnTo>
                  <a:lnTo>
                    <a:pt x="1190294" y="1074894"/>
                  </a:lnTo>
                  <a:lnTo>
                    <a:pt x="1240483" y="1059902"/>
                  </a:lnTo>
                  <a:lnTo>
                    <a:pt x="1288873" y="1042909"/>
                  </a:lnTo>
                  <a:lnTo>
                    <a:pt x="1335340" y="1023997"/>
                  </a:lnTo>
                  <a:lnTo>
                    <a:pt x="1379759" y="1003249"/>
                  </a:lnTo>
                  <a:lnTo>
                    <a:pt x="1422005" y="980744"/>
                  </a:lnTo>
                  <a:lnTo>
                    <a:pt x="1461953" y="956566"/>
                  </a:lnTo>
                  <a:lnTo>
                    <a:pt x="1499479" y="930797"/>
                  </a:lnTo>
                  <a:lnTo>
                    <a:pt x="1534458" y="903517"/>
                  </a:lnTo>
                  <a:lnTo>
                    <a:pt x="1566765" y="874808"/>
                  </a:lnTo>
                  <a:lnTo>
                    <a:pt x="1596275" y="844753"/>
                  </a:lnTo>
                  <a:lnTo>
                    <a:pt x="1897875" y="842619"/>
                  </a:lnTo>
                  <a:lnTo>
                    <a:pt x="1672386" y="736511"/>
                  </a:lnTo>
                  <a:close/>
                </a:path>
              </a:pathLst>
            </a:custGeom>
            <a:ln w="6299">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33" name="object 33">
            <a:extLst>
              <a:ext uri="{FF2B5EF4-FFF2-40B4-BE49-F238E27FC236}">
                <a16:creationId xmlns:a16="http://schemas.microsoft.com/office/drawing/2014/main" id="{27AD412A-4194-0740-A74F-12EE063B98E1}"/>
              </a:ext>
            </a:extLst>
          </p:cNvPr>
          <p:cNvSpPr txBox="1"/>
          <p:nvPr/>
        </p:nvSpPr>
        <p:spPr>
          <a:xfrm>
            <a:off x="6241632" y="5574564"/>
            <a:ext cx="982306" cy="679833"/>
          </a:xfrm>
          <a:prstGeom prst="rect">
            <a:avLst/>
          </a:prstGeom>
        </p:spPr>
        <p:txBody>
          <a:bodyPr vert="horz" wrap="square" lIns="0" tIns="10318" rIns="0" bIns="0" rtlCol="0">
            <a:spAutoFit/>
          </a:bodyPr>
          <a:lstStyle/>
          <a:p>
            <a:pPr marL="10861" marR="4344" defTabSz="781995">
              <a:lnSpc>
                <a:spcPct val="107100"/>
              </a:lnSpc>
              <a:spcBef>
                <a:spcPts val="81"/>
              </a:spcBef>
            </a:pPr>
            <a:r>
              <a:rPr kumimoji="1" sz="1411" dirty="0">
                <a:solidFill>
                  <a:srgbClr val="231F20"/>
                </a:solidFill>
                <a:latin typeface="HGMaruGothicMPRO" panose="020F0600000000000000" pitchFamily="34" charset="-128"/>
                <a:ea typeface="HGMaruGothicMPRO" panose="020F0600000000000000" pitchFamily="34" charset="-128"/>
                <a:cs typeface="A-OTF Shin Maru Go Pro"/>
              </a:rPr>
              <a:t>今日限りで辞めたいのですけど</a:t>
            </a:r>
            <a:endParaRPr kumimoji="1" sz="141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5" name="object 4">
            <a:extLst>
              <a:ext uri="{FF2B5EF4-FFF2-40B4-BE49-F238E27FC236}">
                <a16:creationId xmlns:a16="http://schemas.microsoft.com/office/drawing/2014/main" id="{F5B8649C-75EA-3C47-B652-C11B6AA12973}"/>
              </a:ext>
            </a:extLst>
          </p:cNvPr>
          <p:cNvSpPr txBox="1"/>
          <p:nvPr/>
        </p:nvSpPr>
        <p:spPr>
          <a:xfrm>
            <a:off x="255185" y="1406947"/>
            <a:ext cx="8547991" cy="2580281"/>
          </a:xfrm>
          <a:prstGeom prst="rect">
            <a:avLst/>
          </a:prstGeom>
        </p:spPr>
        <p:txBody>
          <a:bodyPr vert="horz" wrap="square" lIns="0" tIns="14120" rIns="0" bIns="0" rtlCol="0">
            <a:spAutoFit/>
          </a:bodyPr>
          <a:lstStyle/>
          <a:p>
            <a:pPr marL="98292" marR="11404" algn="just" defTabSz="781995">
              <a:lnSpc>
                <a:spcPct val="101200"/>
              </a:lnSpc>
            </a:pP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明示された労働条件が事実と相違している場合、即時に労働契約を解約することができます。</a:t>
            </a:r>
          </a:p>
          <a:p>
            <a:pPr marL="98292" marR="11404" algn="just" defTabSz="781995">
              <a:lnSpc>
                <a:spcPct val="101200"/>
              </a:lnSpc>
            </a:pP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あらかじめ契約期間が定められていないときは、</a:t>
            </a:r>
            <a:r>
              <a:rPr kumimoji="1" sz="2000" dirty="0">
                <a:solidFill>
                  <a:srgbClr val="00AEEF"/>
                </a:solidFill>
                <a:latin typeface="HGMaruGothicMPRO" panose="020F0600000000000000" pitchFamily="34" charset="-128"/>
                <a:ea typeface="HGMaruGothicMPRO" panose="020F0600000000000000" pitchFamily="34" charset="-128"/>
                <a:cs typeface="A-OTF Shin Maru Go Pro"/>
              </a:rPr>
              <a:t>法律では</a:t>
            </a: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、労働者は退職届を提出するなど退職の申入れをすれば、</a:t>
            </a:r>
            <a:r>
              <a:rPr kumimoji="1" sz="2000" dirty="0">
                <a:solidFill>
                  <a:srgbClr val="00AEEF"/>
                </a:solidFill>
                <a:latin typeface="HGMaruGothicMPRO" panose="020F0600000000000000" pitchFamily="34" charset="-128"/>
                <a:ea typeface="HGMaruGothicMPRO" panose="020F0600000000000000" pitchFamily="34" charset="-128"/>
                <a:cs typeface="A-OTF Shin Maru Go Pro"/>
              </a:rPr>
              <a:t>２週間</a:t>
            </a: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たてば辞めることができます</a:t>
            </a:r>
            <a:r>
              <a:rPr kumimoji="1" lang="en-US" altLang="ja-JP" sz="2000"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000" dirty="0">
                <a:solidFill>
                  <a:srgbClr val="00AEEF"/>
                </a:solidFill>
                <a:latin typeface="HGMaruGothicMPRO" panose="020F0600000000000000" pitchFamily="34" charset="-128"/>
                <a:ea typeface="HGMaruGothicMPRO" panose="020F0600000000000000" pitchFamily="34" charset="-128"/>
                <a:cs typeface="A-OTF Shin Maru Go Pro"/>
              </a:rPr>
              <a:t>民法第627条</a:t>
            </a:r>
            <a:r>
              <a:rPr kumimoji="1" lang="en-US" altLang="ja-JP" sz="2000"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marR="4344" algn="just" defTabSz="781995">
              <a:lnSpc>
                <a:spcPct val="101200"/>
              </a:lnSpc>
              <a:spcBef>
                <a:spcPts val="637"/>
              </a:spcBef>
            </a:pP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ただ</a:t>
            </a:r>
            <a:r>
              <a:rPr kumimoji="1" sz="2000" dirty="0" err="1">
                <a:solidFill>
                  <a:srgbClr val="231F20"/>
                </a:solidFill>
                <a:latin typeface="HGMaruGothicMPRO" panose="020F0600000000000000" pitchFamily="34" charset="-128"/>
                <a:ea typeface="HGMaruGothicMPRO" panose="020F0600000000000000" pitchFamily="34" charset="-128"/>
                <a:cs typeface="A-OTF Shin Maru Go Pro"/>
              </a:rPr>
              <a:t>し、急に辞めてしまうと困ることもあるので、早めにアルバイト先に連絡をしたほうが</a:t>
            </a:r>
            <a:r>
              <a:rPr kumimoji="1"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よいでしょう</a:t>
            </a:r>
            <a:r>
              <a:rPr kumimoji="1" lang="en-US" altLang="ja-JP" sz="2000" baseline="121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00" baseline="121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2000" baseline="121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847"/>
              </a:spcBef>
            </a:pP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やむを得ない理由</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病気など</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がない限り、今日限りで辞めたいということは、認められません。</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9" name="テキスト ボックス 3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495981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24FE940-6DA9-CC4C-8116-CACF11EA459D}"/>
              </a:ext>
            </a:extLst>
          </p:cNvPr>
          <p:cNvSpPr/>
          <p:nvPr/>
        </p:nvSpPr>
        <p:spPr>
          <a:xfrm>
            <a:off x="528174" y="1004555"/>
            <a:ext cx="8082020" cy="5119011"/>
          </a:xfrm>
          <a:custGeom>
            <a:avLst/>
            <a:gdLst/>
            <a:ahLst/>
            <a:cxnLst/>
            <a:rect l="l" t="t" r="r" b="b"/>
            <a:pathLst>
              <a:path w="9450070" h="5985509">
                <a:moveTo>
                  <a:pt x="9272346" y="0"/>
                </a:moveTo>
                <a:lnTo>
                  <a:pt x="177660" y="0"/>
                </a:lnTo>
                <a:lnTo>
                  <a:pt x="74950" y="2775"/>
                </a:lnTo>
                <a:lnTo>
                  <a:pt x="22207" y="22207"/>
                </a:lnTo>
                <a:lnTo>
                  <a:pt x="2775" y="74950"/>
                </a:lnTo>
                <a:lnTo>
                  <a:pt x="0" y="177660"/>
                </a:lnTo>
                <a:lnTo>
                  <a:pt x="0" y="5807341"/>
                </a:lnTo>
                <a:lnTo>
                  <a:pt x="2775" y="5910051"/>
                </a:lnTo>
                <a:lnTo>
                  <a:pt x="22207" y="5962794"/>
                </a:lnTo>
                <a:lnTo>
                  <a:pt x="74950" y="5982226"/>
                </a:lnTo>
                <a:lnTo>
                  <a:pt x="177660" y="5985002"/>
                </a:lnTo>
                <a:lnTo>
                  <a:pt x="9272346" y="5985002"/>
                </a:lnTo>
                <a:lnTo>
                  <a:pt x="9375056" y="5982226"/>
                </a:lnTo>
                <a:lnTo>
                  <a:pt x="9427798" y="5962794"/>
                </a:lnTo>
                <a:lnTo>
                  <a:pt x="9447230" y="5910051"/>
                </a:lnTo>
                <a:lnTo>
                  <a:pt x="9450006" y="5807341"/>
                </a:lnTo>
                <a:lnTo>
                  <a:pt x="9450006" y="177660"/>
                </a:lnTo>
                <a:lnTo>
                  <a:pt x="9447230" y="74950"/>
                </a:lnTo>
                <a:lnTo>
                  <a:pt x="9427798" y="22207"/>
                </a:lnTo>
                <a:lnTo>
                  <a:pt x="9375056" y="2775"/>
                </a:lnTo>
                <a:lnTo>
                  <a:pt x="9272346" y="0"/>
                </a:lnTo>
                <a:close/>
              </a:path>
            </a:pathLst>
          </a:custGeom>
          <a:solidFill>
            <a:srgbClr val="44C8F4"/>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FED8B9C-68EA-7D4B-8414-6CB5986CB089}"/>
              </a:ext>
            </a:extLst>
          </p:cNvPr>
          <p:cNvSpPr txBox="1">
            <a:spLocks/>
          </p:cNvSpPr>
          <p:nvPr/>
        </p:nvSpPr>
        <p:spPr>
          <a:xfrm>
            <a:off x="528174" y="2407591"/>
            <a:ext cx="8082020" cy="648187"/>
          </a:xfrm>
          <a:prstGeom prst="rect">
            <a:avLst/>
          </a:prstGeom>
        </p:spPr>
        <p:txBody>
          <a:bodyPr vert="horz" wrap="square" lIns="0" tIns="977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gn="ctr" defTabSz="861993">
              <a:lnSpc>
                <a:spcPct val="100000"/>
              </a:lnSpc>
              <a:spcBef>
                <a:spcPts val="77"/>
              </a:spcBef>
            </a:pPr>
            <a:r>
              <a:rPr lang="ja-JP" altLang="en-US" sz="4148" b="1" dirty="0">
                <a:solidFill>
                  <a:prstClr val="white"/>
                </a:solidFill>
                <a:latin typeface="HGMaruGothicMPRO" panose="020F0600000000000000" pitchFamily="34" charset="-128"/>
                <a:ea typeface="HGMaruGothicMPRO" panose="020F0600000000000000" pitchFamily="34" charset="-128"/>
              </a:rPr>
              <a:t>アルバイトのトラブル</a:t>
            </a:r>
          </a:p>
        </p:txBody>
      </p:sp>
      <p:sp>
        <p:nvSpPr>
          <p:cNvPr id="5" name="object 5">
            <a:extLst>
              <a:ext uri="{FF2B5EF4-FFF2-40B4-BE49-F238E27FC236}">
                <a16:creationId xmlns:a16="http://schemas.microsoft.com/office/drawing/2014/main" id="{41A2213C-76B2-0948-AE70-621C4DFFF083}"/>
              </a:ext>
            </a:extLst>
          </p:cNvPr>
          <p:cNvSpPr txBox="1"/>
          <p:nvPr/>
        </p:nvSpPr>
        <p:spPr>
          <a:xfrm>
            <a:off x="528174" y="2716069"/>
            <a:ext cx="8082019" cy="2214320"/>
          </a:xfrm>
          <a:prstGeom prst="rect">
            <a:avLst/>
          </a:prstGeom>
        </p:spPr>
        <p:txBody>
          <a:bodyPr vert="horz" wrap="square" lIns="0" tIns="9775" rIns="0" bIns="0" rtlCol="0">
            <a:spAutoFit/>
          </a:bodyPr>
          <a:lstStyle/>
          <a:p>
            <a:pPr marL="10861" algn="ctr" defTabSz="781995">
              <a:spcBef>
                <a:spcPts val="77"/>
              </a:spcBef>
            </a:pPr>
            <a:r>
              <a:rPr kumimoji="1" sz="14325" b="1" dirty="0">
                <a:solidFill>
                  <a:srgbClr val="FFFFFF"/>
                </a:solidFill>
                <a:latin typeface="HGMaruGothicMPRO" panose="020F0600000000000000" pitchFamily="34" charset="-128"/>
                <a:ea typeface="HGMaruGothicMPRO" panose="020F0600000000000000" pitchFamily="34" charset="-128"/>
                <a:cs typeface="ShinMGoPro-DeBold"/>
              </a:rPr>
              <a:t>Q</a:t>
            </a:r>
            <a:r>
              <a:rPr kumimoji="1" sz="12892" b="1" baseline="1105" dirty="0">
                <a:solidFill>
                  <a:srgbClr val="FFFFFF"/>
                </a:solidFill>
                <a:latin typeface="HGMaruGothicMPRO" panose="020F0600000000000000" pitchFamily="34" charset="-128"/>
                <a:ea typeface="HGMaruGothicMPRO" panose="020F0600000000000000" pitchFamily="34" charset="-128"/>
                <a:cs typeface="ShinMGoPro-DeBold"/>
              </a:rPr>
              <a:t>&amp;</a:t>
            </a:r>
            <a:r>
              <a:rPr kumimoji="1" sz="14325" b="1" dirty="0">
                <a:solidFill>
                  <a:srgbClr val="FFFFFF"/>
                </a:solidFill>
                <a:latin typeface="HGMaruGothicMPRO" panose="020F0600000000000000" pitchFamily="34" charset="-128"/>
                <a:ea typeface="HGMaruGothicMPRO" panose="020F0600000000000000" pitchFamily="34" charset="-128"/>
                <a:cs typeface="ShinMGoPro-DeBold"/>
              </a:rPr>
              <a:t>A</a:t>
            </a:r>
            <a:endParaRPr kumimoji="1" sz="14325"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503156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2">
            <a:extLst>
              <a:ext uri="{FF2B5EF4-FFF2-40B4-BE49-F238E27FC236}">
                <a16:creationId xmlns:a16="http://schemas.microsoft.com/office/drawing/2014/main" id="{B2FFAF1D-9911-8C42-8E11-474D98D9B799}"/>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AF33E722-EF7F-6242-A468-0742E3F4A2BF}"/>
              </a:ext>
            </a:extLst>
          </p:cNvPr>
          <p:cNvSpPr txBox="1"/>
          <p:nvPr/>
        </p:nvSpPr>
        <p:spPr>
          <a:xfrm>
            <a:off x="484794" y="789491"/>
            <a:ext cx="7545479" cy="303696"/>
          </a:xfrm>
          <a:prstGeom prst="rect">
            <a:avLst/>
          </a:prstGeom>
        </p:spPr>
        <p:txBody>
          <a:bodyPr vert="horz" wrap="square" lIns="0" tIns="14120" rIns="0" bIns="0" rtlCol="0">
            <a:spAutoFit/>
          </a:bodyPr>
          <a:lstStyle/>
          <a:p>
            <a:pPr marL="10861" defTabSz="781995">
              <a:spcBef>
                <a:spcPts val="111"/>
              </a:spcBef>
              <a:tabLst>
                <a:tab pos="2243891" algn="l"/>
              </a:tabLst>
            </a:pPr>
            <a:r>
              <a:rPr kumimoji="1" sz="1881" b="1" dirty="0">
                <a:solidFill>
                  <a:schemeClr val="bg1"/>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chemeClr val="bg1"/>
                </a:solidFill>
                <a:latin typeface="HGMaruGothicMPRO" panose="020F0600000000000000" pitchFamily="34" charset="-128"/>
                <a:ea typeface="HGMaruGothicMPRO" panose="020F0600000000000000" pitchFamily="34" charset="-128"/>
                <a:cs typeface="ShinMGoPro-DeBold"/>
              </a:rPr>
              <a:t>)</a:t>
            </a:r>
            <a:r>
              <a:rPr kumimoji="1" sz="1881" b="1" dirty="0">
                <a:solidFill>
                  <a:schemeClr val="bg1"/>
                </a:solidFill>
                <a:latin typeface="HGMaruGothicMPRO" panose="020F0600000000000000" pitchFamily="34" charset="-128"/>
                <a:ea typeface="HGMaruGothicMPRO" panose="020F0600000000000000" pitchFamily="34" charset="-128"/>
                <a:cs typeface="ShinMGoPro-DeBold"/>
              </a:rPr>
              <a:t> </a:t>
            </a:r>
            <a:r>
              <a:rPr kumimoji="1" lang="ja-JP" altLang="en-US" sz="1881" b="1" dirty="0">
                <a:solidFill>
                  <a:schemeClr val="bg1"/>
                </a:solidFill>
                <a:latin typeface="HGMaruGothicMPRO" panose="020F0600000000000000" pitchFamily="34" charset="-128"/>
                <a:ea typeface="HGMaruGothicMPRO" panose="020F0600000000000000" pitchFamily="34" charset="-128"/>
                <a:cs typeface="ShinMGoPro-DeBold"/>
              </a:rPr>
              <a:t>一方的に「労働日」「労働時間」を変更させられた</a:t>
            </a:r>
            <a:r>
              <a:rPr kumimoji="1" sz="1881" b="1" dirty="0">
                <a:solidFill>
                  <a:schemeClr val="bg1"/>
                </a:solidFill>
                <a:latin typeface="HGMaruGothicMPRO" panose="020F0600000000000000" pitchFamily="34" charset="-128"/>
                <a:ea typeface="HGMaruGothicMPRO" panose="020F0600000000000000" pitchFamily="34" charset="-128"/>
                <a:cs typeface="ShinMGoPro-DeBold"/>
              </a:rPr>
              <a:t>…!!</a:t>
            </a:r>
            <a:endParaRPr kumimoji="1" sz="1881" dirty="0">
              <a:solidFill>
                <a:schemeClr val="bg1"/>
              </a:solidFill>
              <a:latin typeface="HGMaruGothicMPRO" panose="020F0600000000000000" pitchFamily="34" charset="-128"/>
              <a:ea typeface="HGMaruGothicMPRO" panose="020F0600000000000000" pitchFamily="34" charset="-128"/>
              <a:cs typeface="ShinMGoPro-DeBold"/>
            </a:endParaRPr>
          </a:p>
        </p:txBody>
      </p:sp>
      <p:grpSp>
        <p:nvGrpSpPr>
          <p:cNvPr id="55" name="グループ化 54">
            <a:extLst>
              <a:ext uri="{FF2B5EF4-FFF2-40B4-BE49-F238E27FC236}">
                <a16:creationId xmlns:a16="http://schemas.microsoft.com/office/drawing/2014/main" id="{04A60318-3AC8-C541-98C4-A0B9B3919730}"/>
              </a:ext>
            </a:extLst>
          </p:cNvPr>
          <p:cNvGrpSpPr/>
          <p:nvPr/>
        </p:nvGrpSpPr>
        <p:grpSpPr>
          <a:xfrm>
            <a:off x="7660896" y="5038498"/>
            <a:ext cx="846187" cy="1333549"/>
            <a:chOff x="8645634" y="5332323"/>
            <a:chExt cx="1102600" cy="1737643"/>
          </a:xfrm>
        </p:grpSpPr>
        <p:sp>
          <p:nvSpPr>
            <p:cNvPr id="4" name="object 4">
              <a:extLst>
                <a:ext uri="{FF2B5EF4-FFF2-40B4-BE49-F238E27FC236}">
                  <a16:creationId xmlns:a16="http://schemas.microsoft.com/office/drawing/2014/main" id="{268727A1-CEAD-EC48-BB49-437EC15622B5}"/>
                </a:ext>
              </a:extLst>
            </p:cNvPr>
            <p:cNvSpPr/>
            <p:nvPr/>
          </p:nvSpPr>
          <p:spPr>
            <a:xfrm>
              <a:off x="8645634" y="5386581"/>
              <a:ext cx="515620" cy="1683385"/>
            </a:xfrm>
            <a:custGeom>
              <a:avLst/>
              <a:gdLst/>
              <a:ahLst/>
              <a:cxnLst/>
              <a:rect l="l" t="t" r="r" b="b"/>
              <a:pathLst>
                <a:path w="515620" h="1683384">
                  <a:moveTo>
                    <a:pt x="341210" y="0"/>
                  </a:moveTo>
                  <a:lnTo>
                    <a:pt x="170624" y="0"/>
                  </a:lnTo>
                  <a:lnTo>
                    <a:pt x="176606" y="40042"/>
                  </a:lnTo>
                  <a:lnTo>
                    <a:pt x="179003" y="69546"/>
                  </a:lnTo>
                  <a:lnTo>
                    <a:pt x="174485" y="155105"/>
                  </a:lnTo>
                  <a:lnTo>
                    <a:pt x="169845" y="207980"/>
                  </a:lnTo>
                  <a:lnTo>
                    <a:pt x="163808" y="266099"/>
                  </a:lnTo>
                  <a:lnTo>
                    <a:pt x="157144" y="325269"/>
                  </a:lnTo>
                  <a:lnTo>
                    <a:pt x="150622" y="381296"/>
                  </a:lnTo>
                  <a:lnTo>
                    <a:pt x="145010" y="429986"/>
                  </a:lnTo>
                  <a:lnTo>
                    <a:pt x="141079" y="467146"/>
                  </a:lnTo>
                  <a:lnTo>
                    <a:pt x="139598" y="488581"/>
                  </a:lnTo>
                  <a:lnTo>
                    <a:pt x="131865" y="512211"/>
                  </a:lnTo>
                  <a:lnTo>
                    <a:pt x="111922" y="540338"/>
                  </a:lnTo>
                  <a:lnTo>
                    <a:pt x="84654" y="573630"/>
                  </a:lnTo>
                  <a:lnTo>
                    <a:pt x="54943" y="612753"/>
                  </a:lnTo>
                  <a:lnTo>
                    <a:pt x="27675" y="658372"/>
                  </a:lnTo>
                  <a:lnTo>
                    <a:pt x="7732" y="711154"/>
                  </a:lnTo>
                  <a:lnTo>
                    <a:pt x="0" y="771766"/>
                  </a:lnTo>
                  <a:lnTo>
                    <a:pt x="0" y="1611096"/>
                  </a:lnTo>
                  <a:lnTo>
                    <a:pt x="7419" y="1637844"/>
                  </a:lnTo>
                  <a:lnTo>
                    <a:pt x="25925" y="1660793"/>
                  </a:lnTo>
                  <a:lnTo>
                    <a:pt x="49886" y="1676838"/>
                  </a:lnTo>
                  <a:lnTo>
                    <a:pt x="73672" y="1682877"/>
                  </a:lnTo>
                  <a:lnTo>
                    <a:pt x="425840" y="1681719"/>
                  </a:lnTo>
                  <a:lnTo>
                    <a:pt x="485003" y="1661290"/>
                  </a:lnTo>
                  <a:lnTo>
                    <a:pt x="513981" y="1605280"/>
                  </a:lnTo>
                  <a:lnTo>
                    <a:pt x="514553" y="1559214"/>
                  </a:lnTo>
                  <a:lnTo>
                    <a:pt x="514767" y="1520676"/>
                  </a:lnTo>
                  <a:lnTo>
                    <a:pt x="514929" y="1473704"/>
                  </a:lnTo>
                  <a:lnTo>
                    <a:pt x="515037" y="1419725"/>
                  </a:lnTo>
                  <a:lnTo>
                    <a:pt x="515002" y="1230023"/>
                  </a:lnTo>
                  <a:lnTo>
                    <a:pt x="514862" y="1162292"/>
                  </a:lnTo>
                  <a:lnTo>
                    <a:pt x="514653" y="1094692"/>
                  </a:lnTo>
                  <a:lnTo>
                    <a:pt x="514371" y="1028649"/>
                  </a:lnTo>
                  <a:lnTo>
                    <a:pt x="514015" y="965592"/>
                  </a:lnTo>
                  <a:lnTo>
                    <a:pt x="513581" y="906948"/>
                  </a:lnTo>
                  <a:lnTo>
                    <a:pt x="513067" y="854144"/>
                  </a:lnTo>
                  <a:lnTo>
                    <a:pt x="512469" y="808607"/>
                  </a:lnTo>
                  <a:lnTo>
                    <a:pt x="504820" y="712780"/>
                  </a:lnTo>
                  <a:lnTo>
                    <a:pt x="488840" y="662930"/>
                  </a:lnTo>
                  <a:lnTo>
                    <a:pt x="466856" y="620809"/>
                  </a:lnTo>
                  <a:lnTo>
                    <a:pt x="441877" y="585012"/>
                  </a:lnTo>
                  <a:lnTo>
                    <a:pt x="416915" y="554132"/>
                  </a:lnTo>
                  <a:lnTo>
                    <a:pt x="394980" y="526764"/>
                  </a:lnTo>
                  <a:lnTo>
                    <a:pt x="379084" y="501500"/>
                  </a:lnTo>
                  <a:lnTo>
                    <a:pt x="372236" y="476935"/>
                  </a:lnTo>
                  <a:lnTo>
                    <a:pt x="368635" y="436951"/>
                  </a:lnTo>
                  <a:lnTo>
                    <a:pt x="362212" y="386191"/>
                  </a:lnTo>
                  <a:lnTo>
                    <a:pt x="354226" y="328834"/>
                  </a:lnTo>
                  <a:lnTo>
                    <a:pt x="345934" y="269061"/>
                  </a:lnTo>
                  <a:lnTo>
                    <a:pt x="338594" y="211049"/>
                  </a:lnTo>
                  <a:lnTo>
                    <a:pt x="333463" y="158978"/>
                  </a:lnTo>
                  <a:lnTo>
                    <a:pt x="331979" y="98648"/>
                  </a:lnTo>
                  <a:lnTo>
                    <a:pt x="334941" y="47942"/>
                  </a:lnTo>
                  <a:lnTo>
                    <a:pt x="339102" y="13010"/>
                  </a:lnTo>
                  <a:lnTo>
                    <a:pt x="341210" y="0"/>
                  </a:lnTo>
                  <a:close/>
                </a:path>
                <a:path w="515620" h="1683384">
                  <a:moveTo>
                    <a:pt x="425840" y="1681719"/>
                  </a:moveTo>
                  <a:lnTo>
                    <a:pt x="335779" y="1681719"/>
                  </a:lnTo>
                  <a:lnTo>
                    <a:pt x="387727" y="1681889"/>
                  </a:lnTo>
                  <a:lnTo>
                    <a:pt x="420687" y="1682457"/>
                  </a:lnTo>
                  <a:lnTo>
                    <a:pt x="425840" y="1681719"/>
                  </a:lnTo>
                  <a:close/>
                </a:path>
              </a:pathLst>
            </a:custGeom>
            <a:solidFill>
              <a:srgbClr val="B0674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D197FF5-97AF-6543-8F35-88622CE310EA}"/>
                </a:ext>
              </a:extLst>
            </p:cNvPr>
            <p:cNvSpPr/>
            <p:nvPr/>
          </p:nvSpPr>
          <p:spPr>
            <a:xfrm>
              <a:off x="8645634" y="5386581"/>
              <a:ext cx="515620" cy="1683385"/>
            </a:xfrm>
            <a:custGeom>
              <a:avLst/>
              <a:gdLst/>
              <a:ahLst/>
              <a:cxnLst/>
              <a:rect l="l" t="t" r="r" b="b"/>
              <a:pathLst>
                <a:path w="515620" h="1683384">
                  <a:moveTo>
                    <a:pt x="372236" y="476935"/>
                  </a:moveTo>
                  <a:lnTo>
                    <a:pt x="368635" y="436951"/>
                  </a:lnTo>
                  <a:lnTo>
                    <a:pt x="362212" y="386191"/>
                  </a:lnTo>
                  <a:lnTo>
                    <a:pt x="354226" y="328834"/>
                  </a:lnTo>
                  <a:lnTo>
                    <a:pt x="345934" y="269061"/>
                  </a:lnTo>
                  <a:lnTo>
                    <a:pt x="338594" y="211049"/>
                  </a:lnTo>
                  <a:lnTo>
                    <a:pt x="333463" y="158978"/>
                  </a:lnTo>
                  <a:lnTo>
                    <a:pt x="331979" y="98648"/>
                  </a:lnTo>
                  <a:lnTo>
                    <a:pt x="334941" y="47942"/>
                  </a:lnTo>
                  <a:lnTo>
                    <a:pt x="339102" y="13010"/>
                  </a:lnTo>
                  <a:lnTo>
                    <a:pt x="341210" y="0"/>
                  </a:lnTo>
                  <a:lnTo>
                    <a:pt x="170624" y="0"/>
                  </a:lnTo>
                  <a:lnTo>
                    <a:pt x="176606" y="40042"/>
                  </a:lnTo>
                  <a:lnTo>
                    <a:pt x="179003" y="69546"/>
                  </a:lnTo>
                  <a:lnTo>
                    <a:pt x="178175" y="103053"/>
                  </a:lnTo>
                  <a:lnTo>
                    <a:pt x="174485" y="155105"/>
                  </a:lnTo>
                  <a:lnTo>
                    <a:pt x="169845" y="207980"/>
                  </a:lnTo>
                  <a:lnTo>
                    <a:pt x="163808" y="266099"/>
                  </a:lnTo>
                  <a:lnTo>
                    <a:pt x="157144" y="325269"/>
                  </a:lnTo>
                  <a:lnTo>
                    <a:pt x="150622" y="381296"/>
                  </a:lnTo>
                  <a:lnTo>
                    <a:pt x="145010" y="429986"/>
                  </a:lnTo>
                  <a:lnTo>
                    <a:pt x="141079" y="467146"/>
                  </a:lnTo>
                  <a:lnTo>
                    <a:pt x="139598" y="488581"/>
                  </a:lnTo>
                  <a:lnTo>
                    <a:pt x="131865" y="512211"/>
                  </a:lnTo>
                  <a:lnTo>
                    <a:pt x="111922" y="540338"/>
                  </a:lnTo>
                  <a:lnTo>
                    <a:pt x="84654" y="573630"/>
                  </a:lnTo>
                  <a:lnTo>
                    <a:pt x="54943" y="612753"/>
                  </a:lnTo>
                  <a:lnTo>
                    <a:pt x="27675" y="658372"/>
                  </a:lnTo>
                  <a:lnTo>
                    <a:pt x="7732" y="711154"/>
                  </a:lnTo>
                  <a:lnTo>
                    <a:pt x="0" y="771766"/>
                  </a:lnTo>
                  <a:lnTo>
                    <a:pt x="0" y="1611096"/>
                  </a:lnTo>
                  <a:lnTo>
                    <a:pt x="7419" y="1637844"/>
                  </a:lnTo>
                  <a:lnTo>
                    <a:pt x="25925" y="1660793"/>
                  </a:lnTo>
                  <a:lnTo>
                    <a:pt x="49886" y="1676838"/>
                  </a:lnTo>
                  <a:lnTo>
                    <a:pt x="73672" y="1682877"/>
                  </a:lnTo>
                  <a:lnTo>
                    <a:pt x="99508" y="1682755"/>
                  </a:lnTo>
                  <a:lnTo>
                    <a:pt x="146707" y="1682465"/>
                  </a:lnTo>
                  <a:lnTo>
                    <a:pt x="207199" y="1682120"/>
                  </a:lnTo>
                  <a:lnTo>
                    <a:pt x="272913" y="1681833"/>
                  </a:lnTo>
                  <a:lnTo>
                    <a:pt x="335779" y="1681719"/>
                  </a:lnTo>
                  <a:lnTo>
                    <a:pt x="387727" y="1681889"/>
                  </a:lnTo>
                  <a:lnTo>
                    <a:pt x="420687" y="1682457"/>
                  </a:lnTo>
                  <a:lnTo>
                    <a:pt x="455513" y="1677464"/>
                  </a:lnTo>
                  <a:lnTo>
                    <a:pt x="505658" y="1636405"/>
                  </a:lnTo>
                  <a:lnTo>
                    <a:pt x="514290" y="1587891"/>
                  </a:lnTo>
                  <a:lnTo>
                    <a:pt x="514767" y="1520676"/>
                  </a:lnTo>
                  <a:lnTo>
                    <a:pt x="514929" y="1473704"/>
                  </a:lnTo>
                  <a:lnTo>
                    <a:pt x="515037" y="1419725"/>
                  </a:lnTo>
                  <a:lnTo>
                    <a:pt x="515086" y="1360167"/>
                  </a:lnTo>
                  <a:lnTo>
                    <a:pt x="515076" y="1296457"/>
                  </a:lnTo>
                  <a:lnTo>
                    <a:pt x="515002" y="1230023"/>
                  </a:lnTo>
                  <a:lnTo>
                    <a:pt x="514862" y="1162292"/>
                  </a:lnTo>
                  <a:lnTo>
                    <a:pt x="514653" y="1094692"/>
                  </a:lnTo>
                  <a:lnTo>
                    <a:pt x="514371" y="1028649"/>
                  </a:lnTo>
                  <a:lnTo>
                    <a:pt x="514015" y="965592"/>
                  </a:lnTo>
                  <a:lnTo>
                    <a:pt x="513581" y="906948"/>
                  </a:lnTo>
                  <a:lnTo>
                    <a:pt x="513067" y="854144"/>
                  </a:lnTo>
                  <a:lnTo>
                    <a:pt x="512469" y="808607"/>
                  </a:lnTo>
                  <a:lnTo>
                    <a:pt x="504820" y="712780"/>
                  </a:lnTo>
                  <a:lnTo>
                    <a:pt x="488840" y="662930"/>
                  </a:lnTo>
                  <a:lnTo>
                    <a:pt x="466856" y="620809"/>
                  </a:lnTo>
                  <a:lnTo>
                    <a:pt x="441877" y="585012"/>
                  </a:lnTo>
                  <a:lnTo>
                    <a:pt x="416915" y="554132"/>
                  </a:lnTo>
                  <a:lnTo>
                    <a:pt x="394980" y="526764"/>
                  </a:lnTo>
                  <a:lnTo>
                    <a:pt x="379084" y="501500"/>
                  </a:lnTo>
                  <a:lnTo>
                    <a:pt x="372236" y="476935"/>
                  </a:lnTo>
                  <a:close/>
                </a:path>
              </a:pathLst>
            </a:custGeom>
            <a:ln w="15519">
              <a:solidFill>
                <a:srgbClr val="B0674B"/>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79C8E57C-5F88-D04B-AD93-EE7FD6B25C42}"/>
                </a:ext>
              </a:extLst>
            </p:cNvPr>
            <p:cNvSpPr/>
            <p:nvPr/>
          </p:nvSpPr>
          <p:spPr>
            <a:xfrm>
              <a:off x="8789096" y="5332323"/>
              <a:ext cx="228777" cy="143574"/>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2256FBA0-4C0E-9F44-9240-DD9D06ACAC1F}"/>
                </a:ext>
              </a:extLst>
            </p:cNvPr>
            <p:cNvSpPr/>
            <p:nvPr/>
          </p:nvSpPr>
          <p:spPr>
            <a:xfrm>
              <a:off x="8645638" y="6860235"/>
              <a:ext cx="514984" cy="26670"/>
            </a:xfrm>
            <a:custGeom>
              <a:avLst/>
              <a:gdLst/>
              <a:ahLst/>
              <a:cxnLst/>
              <a:rect l="l" t="t" r="r" b="b"/>
              <a:pathLst>
                <a:path w="514984" h="26670">
                  <a:moveTo>
                    <a:pt x="0" y="26670"/>
                  </a:moveTo>
                  <a:lnTo>
                    <a:pt x="514881" y="26670"/>
                  </a:lnTo>
                  <a:lnTo>
                    <a:pt x="514881" y="0"/>
                  </a:lnTo>
                  <a:lnTo>
                    <a:pt x="0" y="0"/>
                  </a:lnTo>
                  <a:lnTo>
                    <a:pt x="0" y="26670"/>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EF0FC879-6081-D042-8FD3-DEF503576436}"/>
                </a:ext>
              </a:extLst>
            </p:cNvPr>
            <p:cNvSpPr/>
            <p:nvPr/>
          </p:nvSpPr>
          <p:spPr>
            <a:xfrm>
              <a:off x="8645638" y="6616395"/>
              <a:ext cx="514984" cy="243840"/>
            </a:xfrm>
            <a:custGeom>
              <a:avLst/>
              <a:gdLst/>
              <a:ahLst/>
              <a:cxnLst/>
              <a:rect l="l" t="t" r="r" b="b"/>
              <a:pathLst>
                <a:path w="514984" h="243840">
                  <a:moveTo>
                    <a:pt x="0" y="243839"/>
                  </a:moveTo>
                  <a:lnTo>
                    <a:pt x="514964" y="243839"/>
                  </a:lnTo>
                  <a:lnTo>
                    <a:pt x="514964" y="0"/>
                  </a:lnTo>
                  <a:lnTo>
                    <a:pt x="0" y="0"/>
                  </a:lnTo>
                  <a:lnTo>
                    <a:pt x="0" y="243839"/>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3320E4C-994F-0343-AB32-7D5D37862D8A}"/>
                </a:ext>
              </a:extLst>
            </p:cNvPr>
            <p:cNvSpPr/>
            <p:nvPr/>
          </p:nvSpPr>
          <p:spPr>
            <a:xfrm>
              <a:off x="8645638" y="6549085"/>
              <a:ext cx="514984" cy="67310"/>
            </a:xfrm>
            <a:custGeom>
              <a:avLst/>
              <a:gdLst/>
              <a:ahLst/>
              <a:cxnLst/>
              <a:rect l="l" t="t" r="r" b="b"/>
              <a:pathLst>
                <a:path w="514984" h="67309">
                  <a:moveTo>
                    <a:pt x="0" y="67310"/>
                  </a:moveTo>
                  <a:lnTo>
                    <a:pt x="514930" y="67310"/>
                  </a:lnTo>
                  <a:lnTo>
                    <a:pt x="514930" y="0"/>
                  </a:lnTo>
                  <a:lnTo>
                    <a:pt x="0" y="0"/>
                  </a:lnTo>
                  <a:lnTo>
                    <a:pt x="0" y="67310"/>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233747FF-19A2-B743-B253-481B6F7C64D3}"/>
                </a:ext>
              </a:extLst>
            </p:cNvPr>
            <p:cNvSpPr/>
            <p:nvPr/>
          </p:nvSpPr>
          <p:spPr>
            <a:xfrm>
              <a:off x="8645638" y="6481775"/>
              <a:ext cx="514984" cy="67310"/>
            </a:xfrm>
            <a:custGeom>
              <a:avLst/>
              <a:gdLst/>
              <a:ahLst/>
              <a:cxnLst/>
              <a:rect l="l" t="t" r="r" b="b"/>
              <a:pathLst>
                <a:path w="514984" h="67309">
                  <a:moveTo>
                    <a:pt x="0" y="67309"/>
                  </a:moveTo>
                  <a:lnTo>
                    <a:pt x="514756" y="67309"/>
                  </a:lnTo>
                  <a:lnTo>
                    <a:pt x="514756" y="0"/>
                  </a:lnTo>
                  <a:lnTo>
                    <a:pt x="0" y="0"/>
                  </a:lnTo>
                  <a:lnTo>
                    <a:pt x="0" y="67309"/>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CB125135-B8E6-3B48-91CF-086203CD9B90}"/>
                </a:ext>
              </a:extLst>
            </p:cNvPr>
            <p:cNvSpPr/>
            <p:nvPr/>
          </p:nvSpPr>
          <p:spPr>
            <a:xfrm>
              <a:off x="8645638" y="6415735"/>
              <a:ext cx="514984" cy="66040"/>
            </a:xfrm>
            <a:custGeom>
              <a:avLst/>
              <a:gdLst/>
              <a:ahLst/>
              <a:cxnLst/>
              <a:rect l="l" t="t" r="r" b="b"/>
              <a:pathLst>
                <a:path w="514984" h="66039">
                  <a:moveTo>
                    <a:pt x="0" y="66040"/>
                  </a:moveTo>
                  <a:lnTo>
                    <a:pt x="514511" y="66040"/>
                  </a:lnTo>
                  <a:lnTo>
                    <a:pt x="514511" y="0"/>
                  </a:lnTo>
                  <a:lnTo>
                    <a:pt x="0" y="0"/>
                  </a:lnTo>
                  <a:lnTo>
                    <a:pt x="0" y="66040"/>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4364E70C-D24B-BA4A-88EC-3800538091EA}"/>
                </a:ext>
              </a:extLst>
            </p:cNvPr>
            <p:cNvSpPr/>
            <p:nvPr/>
          </p:nvSpPr>
          <p:spPr>
            <a:xfrm>
              <a:off x="8645638" y="6352235"/>
              <a:ext cx="514350" cy="63500"/>
            </a:xfrm>
            <a:custGeom>
              <a:avLst/>
              <a:gdLst/>
              <a:ahLst/>
              <a:cxnLst/>
              <a:rect l="l" t="t" r="r" b="b"/>
              <a:pathLst>
                <a:path w="514350" h="63500">
                  <a:moveTo>
                    <a:pt x="0" y="63500"/>
                  </a:moveTo>
                  <a:lnTo>
                    <a:pt x="514191" y="63500"/>
                  </a:lnTo>
                  <a:lnTo>
                    <a:pt x="514191" y="0"/>
                  </a:lnTo>
                  <a:lnTo>
                    <a:pt x="0" y="0"/>
                  </a:lnTo>
                  <a:lnTo>
                    <a:pt x="0" y="63500"/>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1F183A4C-10B3-4145-8A05-3C93116C2429}"/>
                </a:ext>
              </a:extLst>
            </p:cNvPr>
            <p:cNvSpPr/>
            <p:nvPr/>
          </p:nvSpPr>
          <p:spPr>
            <a:xfrm>
              <a:off x="8645638" y="6293815"/>
              <a:ext cx="514350" cy="58419"/>
            </a:xfrm>
            <a:custGeom>
              <a:avLst/>
              <a:gdLst/>
              <a:ahLst/>
              <a:cxnLst/>
              <a:rect l="l" t="t" r="r" b="b"/>
              <a:pathLst>
                <a:path w="514350" h="58420">
                  <a:moveTo>
                    <a:pt x="0" y="58419"/>
                  </a:moveTo>
                  <a:lnTo>
                    <a:pt x="513796" y="58419"/>
                  </a:lnTo>
                  <a:lnTo>
                    <a:pt x="513796" y="0"/>
                  </a:lnTo>
                  <a:lnTo>
                    <a:pt x="0" y="0"/>
                  </a:lnTo>
                  <a:lnTo>
                    <a:pt x="0" y="58419"/>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1DB66B6E-FCF6-A94B-A621-289E7C7697FB}"/>
                </a:ext>
              </a:extLst>
            </p:cNvPr>
            <p:cNvSpPr/>
            <p:nvPr/>
          </p:nvSpPr>
          <p:spPr>
            <a:xfrm>
              <a:off x="8645638" y="6240475"/>
              <a:ext cx="513715" cy="53340"/>
            </a:xfrm>
            <a:custGeom>
              <a:avLst/>
              <a:gdLst/>
              <a:ahLst/>
              <a:cxnLst/>
              <a:rect l="l" t="t" r="r" b="b"/>
              <a:pathLst>
                <a:path w="513715" h="53339">
                  <a:moveTo>
                    <a:pt x="0" y="53339"/>
                  </a:moveTo>
                  <a:lnTo>
                    <a:pt x="513321" y="53339"/>
                  </a:lnTo>
                  <a:lnTo>
                    <a:pt x="513321" y="0"/>
                  </a:lnTo>
                  <a:lnTo>
                    <a:pt x="0" y="0"/>
                  </a:lnTo>
                  <a:lnTo>
                    <a:pt x="0" y="53339"/>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8EBC1B77-E762-8542-AAE7-5DE2FAD60DBB}"/>
                </a:ext>
              </a:extLst>
            </p:cNvPr>
            <p:cNvSpPr/>
            <p:nvPr/>
          </p:nvSpPr>
          <p:spPr>
            <a:xfrm>
              <a:off x="8645638" y="6194755"/>
              <a:ext cx="513080" cy="45720"/>
            </a:xfrm>
            <a:custGeom>
              <a:avLst/>
              <a:gdLst/>
              <a:ahLst/>
              <a:cxnLst/>
              <a:rect l="l" t="t" r="r" b="b"/>
              <a:pathLst>
                <a:path w="513079" h="45720">
                  <a:moveTo>
                    <a:pt x="0" y="45719"/>
                  </a:moveTo>
                  <a:lnTo>
                    <a:pt x="512761" y="45719"/>
                  </a:lnTo>
                  <a:lnTo>
                    <a:pt x="512761" y="0"/>
                  </a:lnTo>
                  <a:lnTo>
                    <a:pt x="0" y="0"/>
                  </a:lnTo>
                  <a:lnTo>
                    <a:pt x="0" y="45719"/>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AFB922B9-A304-B741-AA33-C0D1C5F8EF68}"/>
                </a:ext>
              </a:extLst>
            </p:cNvPr>
            <p:cNvSpPr/>
            <p:nvPr/>
          </p:nvSpPr>
          <p:spPr>
            <a:xfrm>
              <a:off x="8645638" y="6157925"/>
              <a:ext cx="512445" cy="36830"/>
            </a:xfrm>
            <a:custGeom>
              <a:avLst/>
              <a:gdLst/>
              <a:ahLst/>
              <a:cxnLst/>
              <a:rect l="l" t="t" r="r" b="b"/>
              <a:pathLst>
                <a:path w="512445" h="36829">
                  <a:moveTo>
                    <a:pt x="0" y="36829"/>
                  </a:moveTo>
                  <a:lnTo>
                    <a:pt x="512117" y="36829"/>
                  </a:lnTo>
                  <a:lnTo>
                    <a:pt x="512117" y="0"/>
                  </a:lnTo>
                  <a:lnTo>
                    <a:pt x="0" y="0"/>
                  </a:lnTo>
                  <a:lnTo>
                    <a:pt x="0" y="36829"/>
                  </a:lnTo>
                  <a:close/>
                </a:path>
              </a:pathLst>
            </a:custGeom>
            <a:solidFill>
              <a:srgbClr val="FFE4B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86053679-18EC-094F-87D2-043F9B22D8AA}"/>
                </a:ext>
              </a:extLst>
            </p:cNvPr>
            <p:cNvSpPr/>
            <p:nvPr/>
          </p:nvSpPr>
          <p:spPr>
            <a:xfrm>
              <a:off x="8645935" y="6156020"/>
              <a:ext cx="511809" cy="0"/>
            </a:xfrm>
            <a:custGeom>
              <a:avLst/>
              <a:gdLst/>
              <a:ahLst/>
              <a:cxnLst/>
              <a:rect l="l" t="t" r="r" b="b"/>
              <a:pathLst>
                <a:path w="511809">
                  <a:moveTo>
                    <a:pt x="0" y="0"/>
                  </a:moveTo>
                  <a:lnTo>
                    <a:pt x="511213" y="0"/>
                  </a:lnTo>
                </a:path>
              </a:pathLst>
            </a:custGeom>
            <a:ln w="3809">
              <a:solidFill>
                <a:srgbClr val="FFE4B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2664BB75-5474-684D-A437-D194E44E6291}"/>
                </a:ext>
              </a:extLst>
            </p:cNvPr>
            <p:cNvSpPr/>
            <p:nvPr/>
          </p:nvSpPr>
          <p:spPr>
            <a:xfrm>
              <a:off x="8645639" y="6863928"/>
              <a:ext cx="514984" cy="46990"/>
            </a:xfrm>
            <a:custGeom>
              <a:avLst/>
              <a:gdLst/>
              <a:ahLst/>
              <a:cxnLst/>
              <a:rect l="l" t="t" r="r" b="b"/>
              <a:pathLst>
                <a:path w="514984" h="46990">
                  <a:moveTo>
                    <a:pt x="0" y="46532"/>
                  </a:moveTo>
                  <a:lnTo>
                    <a:pt x="514834" y="46532"/>
                  </a:lnTo>
                  <a:lnTo>
                    <a:pt x="514834" y="0"/>
                  </a:lnTo>
                  <a:lnTo>
                    <a:pt x="0" y="0"/>
                  </a:lnTo>
                  <a:lnTo>
                    <a:pt x="0" y="46532"/>
                  </a:lnTo>
                  <a:close/>
                </a:path>
              </a:pathLst>
            </a:custGeom>
            <a:solidFill>
              <a:srgbClr val="E7BC5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E724F010-C9E5-9344-862A-ECA66AFF803B}"/>
                </a:ext>
              </a:extLst>
            </p:cNvPr>
            <p:cNvSpPr/>
            <p:nvPr/>
          </p:nvSpPr>
          <p:spPr>
            <a:xfrm>
              <a:off x="8646149" y="6131074"/>
              <a:ext cx="511175" cy="46990"/>
            </a:xfrm>
            <a:custGeom>
              <a:avLst/>
              <a:gdLst/>
              <a:ahLst/>
              <a:cxnLst/>
              <a:rect l="l" t="t" r="r" b="b"/>
              <a:pathLst>
                <a:path w="511175" h="46989">
                  <a:moveTo>
                    <a:pt x="0" y="46532"/>
                  </a:moveTo>
                  <a:lnTo>
                    <a:pt x="510801" y="46532"/>
                  </a:lnTo>
                  <a:lnTo>
                    <a:pt x="510801" y="0"/>
                  </a:lnTo>
                  <a:lnTo>
                    <a:pt x="0" y="0"/>
                  </a:lnTo>
                  <a:lnTo>
                    <a:pt x="0" y="46532"/>
                  </a:lnTo>
                  <a:close/>
                </a:path>
              </a:pathLst>
            </a:custGeom>
            <a:solidFill>
              <a:srgbClr val="E7BC5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0808EE06-9C8A-6543-AA96-0EA1F02E2FD8}"/>
                </a:ext>
              </a:extLst>
            </p:cNvPr>
            <p:cNvSpPr/>
            <p:nvPr/>
          </p:nvSpPr>
          <p:spPr>
            <a:xfrm>
              <a:off x="8682469" y="6309985"/>
              <a:ext cx="446067" cy="237391"/>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D48648A7-E9B5-754F-A028-C0CF35A2117C}"/>
                </a:ext>
              </a:extLst>
            </p:cNvPr>
            <p:cNvSpPr/>
            <p:nvPr/>
          </p:nvSpPr>
          <p:spPr>
            <a:xfrm>
              <a:off x="8680536" y="6275852"/>
              <a:ext cx="446405" cy="0"/>
            </a:xfrm>
            <a:custGeom>
              <a:avLst/>
              <a:gdLst/>
              <a:ahLst/>
              <a:cxnLst/>
              <a:rect l="l" t="t" r="r" b="b"/>
              <a:pathLst>
                <a:path w="446404">
                  <a:moveTo>
                    <a:pt x="0" y="0"/>
                  </a:moveTo>
                  <a:lnTo>
                    <a:pt x="445871" y="0"/>
                  </a:lnTo>
                </a:path>
              </a:pathLst>
            </a:custGeom>
            <a:ln w="23253">
              <a:solidFill>
                <a:srgbClr val="90795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A2C83021-BE9B-D548-A9F2-20E2C863C7E7}"/>
                </a:ext>
              </a:extLst>
            </p:cNvPr>
            <p:cNvSpPr/>
            <p:nvPr/>
          </p:nvSpPr>
          <p:spPr>
            <a:xfrm>
              <a:off x="8680536" y="6229293"/>
              <a:ext cx="446405" cy="0"/>
            </a:xfrm>
            <a:custGeom>
              <a:avLst/>
              <a:gdLst/>
              <a:ahLst/>
              <a:cxnLst/>
              <a:rect l="l" t="t" r="r" b="b"/>
              <a:pathLst>
                <a:path w="446404">
                  <a:moveTo>
                    <a:pt x="0" y="0"/>
                  </a:moveTo>
                  <a:lnTo>
                    <a:pt x="445871" y="0"/>
                  </a:lnTo>
                </a:path>
              </a:pathLst>
            </a:custGeom>
            <a:ln w="23253">
              <a:solidFill>
                <a:srgbClr val="90795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128AAA64-3127-5B44-B743-282CB4AB3C2A}"/>
                </a:ext>
              </a:extLst>
            </p:cNvPr>
            <p:cNvSpPr/>
            <p:nvPr/>
          </p:nvSpPr>
          <p:spPr>
            <a:xfrm>
              <a:off x="8680536" y="6632746"/>
              <a:ext cx="446405" cy="0"/>
            </a:xfrm>
            <a:custGeom>
              <a:avLst/>
              <a:gdLst/>
              <a:ahLst/>
              <a:cxnLst/>
              <a:rect l="l" t="t" r="r" b="b"/>
              <a:pathLst>
                <a:path w="446404">
                  <a:moveTo>
                    <a:pt x="0" y="0"/>
                  </a:moveTo>
                  <a:lnTo>
                    <a:pt x="445871" y="0"/>
                  </a:lnTo>
                </a:path>
              </a:pathLst>
            </a:custGeom>
            <a:ln w="23253">
              <a:solidFill>
                <a:srgbClr val="90795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B754EBD9-9AED-7B4D-BC04-F1E62F459232}"/>
                </a:ext>
              </a:extLst>
            </p:cNvPr>
            <p:cNvSpPr/>
            <p:nvPr/>
          </p:nvSpPr>
          <p:spPr>
            <a:xfrm>
              <a:off x="8680536" y="6586187"/>
              <a:ext cx="446405" cy="0"/>
            </a:xfrm>
            <a:custGeom>
              <a:avLst/>
              <a:gdLst/>
              <a:ahLst/>
              <a:cxnLst/>
              <a:rect l="l" t="t" r="r" b="b"/>
              <a:pathLst>
                <a:path w="446404">
                  <a:moveTo>
                    <a:pt x="0" y="0"/>
                  </a:moveTo>
                  <a:lnTo>
                    <a:pt x="445871" y="0"/>
                  </a:lnTo>
                </a:path>
              </a:pathLst>
            </a:custGeom>
            <a:ln w="23253">
              <a:solidFill>
                <a:srgbClr val="90795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1AF4DBA6-05CB-9041-9808-AA8E52B81A0F}"/>
                </a:ext>
              </a:extLst>
            </p:cNvPr>
            <p:cNvSpPr/>
            <p:nvPr/>
          </p:nvSpPr>
          <p:spPr>
            <a:xfrm>
              <a:off x="8832384" y="6681627"/>
              <a:ext cx="135661" cy="129959"/>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29494F44-3257-794D-9C90-E84D98BC400C}"/>
                </a:ext>
              </a:extLst>
            </p:cNvPr>
            <p:cNvSpPr/>
            <p:nvPr/>
          </p:nvSpPr>
          <p:spPr>
            <a:xfrm>
              <a:off x="8997671" y="6681627"/>
              <a:ext cx="135661" cy="129959"/>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ED2977E6-0F16-5741-85A3-7C7988C63D10}"/>
                </a:ext>
              </a:extLst>
            </p:cNvPr>
            <p:cNvSpPr/>
            <p:nvPr/>
          </p:nvSpPr>
          <p:spPr>
            <a:xfrm>
              <a:off x="8667077" y="6681627"/>
              <a:ext cx="135661" cy="129959"/>
            </a:xfrm>
            <a:prstGeom prst="rect">
              <a:avLst/>
            </a:prstGeom>
            <a:blipFill>
              <a:blip r:embed="rId6"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873B628E-938E-4A4A-A929-1A9F62E062EE}"/>
                </a:ext>
              </a:extLst>
            </p:cNvPr>
            <p:cNvSpPr/>
            <p:nvPr/>
          </p:nvSpPr>
          <p:spPr>
            <a:xfrm>
              <a:off x="8696312" y="5510686"/>
              <a:ext cx="168275" cy="1468755"/>
            </a:xfrm>
            <a:custGeom>
              <a:avLst/>
              <a:gdLst/>
              <a:ahLst/>
              <a:cxnLst/>
              <a:rect l="l" t="t" r="r" b="b"/>
              <a:pathLst>
                <a:path w="168275" h="1468754">
                  <a:moveTo>
                    <a:pt x="167757" y="0"/>
                  </a:moveTo>
                  <a:lnTo>
                    <a:pt x="154232" y="200816"/>
                  </a:lnTo>
                  <a:lnTo>
                    <a:pt x="146762" y="307605"/>
                  </a:lnTo>
                  <a:lnTo>
                    <a:pt x="142681" y="356232"/>
                  </a:lnTo>
                  <a:lnTo>
                    <a:pt x="133263" y="406551"/>
                  </a:lnTo>
                  <a:lnTo>
                    <a:pt x="112422" y="439996"/>
                  </a:lnTo>
                  <a:lnTo>
                    <a:pt x="100549" y="452348"/>
                  </a:lnTo>
                  <a:lnTo>
                    <a:pt x="80113" y="476707"/>
                  </a:lnTo>
                  <a:lnTo>
                    <a:pt x="49499" y="521176"/>
                  </a:lnTo>
                  <a:lnTo>
                    <a:pt x="19855" y="577760"/>
                  </a:lnTo>
                  <a:lnTo>
                    <a:pt x="2327" y="638467"/>
                  </a:lnTo>
                  <a:lnTo>
                    <a:pt x="415" y="812843"/>
                  </a:lnTo>
                  <a:lnTo>
                    <a:pt x="0" y="1093115"/>
                  </a:lnTo>
                  <a:lnTo>
                    <a:pt x="312" y="1353511"/>
                  </a:lnTo>
                  <a:lnTo>
                    <a:pt x="587" y="1468259"/>
                  </a:lnTo>
                </a:path>
              </a:pathLst>
            </a:custGeom>
            <a:ln w="46532">
              <a:solidFill>
                <a:srgbClr val="FFFFFF">
                  <a:alpha val="80000"/>
                </a:srgbClr>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159409D3-5FAC-7841-A952-6CAA30F3D05C}"/>
                </a:ext>
              </a:extLst>
            </p:cNvPr>
            <p:cNvSpPr/>
            <p:nvPr/>
          </p:nvSpPr>
          <p:spPr>
            <a:xfrm>
              <a:off x="8837715" y="5435074"/>
              <a:ext cx="34925" cy="0"/>
            </a:xfrm>
            <a:custGeom>
              <a:avLst/>
              <a:gdLst/>
              <a:ahLst/>
              <a:cxnLst/>
              <a:rect l="l" t="t" r="r" b="b"/>
              <a:pathLst>
                <a:path w="34925">
                  <a:moveTo>
                    <a:pt x="0" y="0"/>
                  </a:moveTo>
                  <a:lnTo>
                    <a:pt x="34734" y="0"/>
                  </a:lnTo>
                </a:path>
              </a:pathLst>
            </a:custGeom>
            <a:ln w="31013">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CBBA0546-9AE9-894B-BEC6-2CE5571B7E0A}"/>
                </a:ext>
              </a:extLst>
            </p:cNvPr>
            <p:cNvSpPr/>
            <p:nvPr/>
          </p:nvSpPr>
          <p:spPr>
            <a:xfrm>
              <a:off x="8837715" y="5363324"/>
              <a:ext cx="34925" cy="0"/>
            </a:xfrm>
            <a:custGeom>
              <a:avLst/>
              <a:gdLst/>
              <a:ahLst/>
              <a:cxnLst/>
              <a:rect l="l" t="t" r="r" b="b"/>
              <a:pathLst>
                <a:path w="34925">
                  <a:moveTo>
                    <a:pt x="0" y="0"/>
                  </a:moveTo>
                  <a:lnTo>
                    <a:pt x="34734" y="0"/>
                  </a:lnTo>
                </a:path>
              </a:pathLst>
            </a:custGeom>
            <a:ln w="38773">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2EA83716-93DD-0543-AE13-6600F206859F}"/>
                </a:ext>
              </a:extLst>
            </p:cNvPr>
            <p:cNvSpPr/>
            <p:nvPr/>
          </p:nvSpPr>
          <p:spPr>
            <a:xfrm>
              <a:off x="9336754" y="6448413"/>
              <a:ext cx="411480" cy="609600"/>
            </a:xfrm>
            <a:custGeom>
              <a:avLst/>
              <a:gdLst/>
              <a:ahLst/>
              <a:cxnLst/>
              <a:rect l="l" t="t" r="r" b="b"/>
              <a:pathLst>
                <a:path w="411479" h="609600">
                  <a:moveTo>
                    <a:pt x="38785" y="609358"/>
                  </a:moveTo>
                  <a:lnTo>
                    <a:pt x="0" y="0"/>
                  </a:lnTo>
                  <a:lnTo>
                    <a:pt x="411035" y="0"/>
                  </a:lnTo>
                  <a:lnTo>
                    <a:pt x="368363" y="609358"/>
                  </a:lnTo>
                  <a:lnTo>
                    <a:pt x="38785" y="609358"/>
                  </a:lnTo>
                </a:path>
              </a:pathLst>
            </a:custGeom>
            <a:ln w="28092">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235A57B7-7DBB-654D-87F7-4F88B1E8E2BD}"/>
                </a:ext>
              </a:extLst>
            </p:cNvPr>
            <p:cNvSpPr/>
            <p:nvPr/>
          </p:nvSpPr>
          <p:spPr>
            <a:xfrm>
              <a:off x="9337575" y="6322000"/>
              <a:ext cx="405130" cy="280670"/>
            </a:xfrm>
            <a:custGeom>
              <a:avLst/>
              <a:gdLst/>
              <a:ahLst/>
              <a:cxnLst/>
              <a:rect l="l" t="t" r="r" b="b"/>
              <a:pathLst>
                <a:path w="405129" h="280670">
                  <a:moveTo>
                    <a:pt x="167695" y="259221"/>
                  </a:moveTo>
                  <a:lnTo>
                    <a:pt x="95305" y="259221"/>
                  </a:lnTo>
                  <a:lnTo>
                    <a:pt x="106614" y="273749"/>
                  </a:lnTo>
                  <a:lnTo>
                    <a:pt x="123742" y="280533"/>
                  </a:lnTo>
                  <a:lnTo>
                    <a:pt x="144749" y="276660"/>
                  </a:lnTo>
                  <a:lnTo>
                    <a:pt x="167695" y="259221"/>
                  </a:lnTo>
                  <a:close/>
                </a:path>
                <a:path w="405129" h="280670">
                  <a:moveTo>
                    <a:pt x="238307" y="259221"/>
                  </a:moveTo>
                  <a:lnTo>
                    <a:pt x="167695" y="259221"/>
                  </a:lnTo>
                  <a:lnTo>
                    <a:pt x="177526" y="272290"/>
                  </a:lnTo>
                  <a:lnTo>
                    <a:pt x="192033" y="280528"/>
                  </a:lnTo>
                  <a:lnTo>
                    <a:pt x="212024" y="278112"/>
                  </a:lnTo>
                  <a:lnTo>
                    <a:pt x="238307" y="259221"/>
                  </a:lnTo>
                  <a:close/>
                </a:path>
                <a:path w="405129" h="280670">
                  <a:moveTo>
                    <a:pt x="77404" y="26325"/>
                  </a:moveTo>
                  <a:lnTo>
                    <a:pt x="58375" y="31378"/>
                  </a:lnTo>
                  <a:lnTo>
                    <a:pt x="43711" y="49702"/>
                  </a:lnTo>
                  <a:lnTo>
                    <a:pt x="38904" y="80544"/>
                  </a:lnTo>
                  <a:lnTo>
                    <a:pt x="14395" y="88394"/>
                  </a:lnTo>
                  <a:lnTo>
                    <a:pt x="4494" y="106726"/>
                  </a:lnTo>
                  <a:lnTo>
                    <a:pt x="5747" y="127715"/>
                  </a:lnTo>
                  <a:lnTo>
                    <a:pt x="14698" y="143536"/>
                  </a:lnTo>
                  <a:lnTo>
                    <a:pt x="4482" y="163785"/>
                  </a:lnTo>
                  <a:lnTo>
                    <a:pt x="0" y="199405"/>
                  </a:lnTo>
                  <a:lnTo>
                    <a:pt x="4492" y="231599"/>
                  </a:lnTo>
                  <a:lnTo>
                    <a:pt x="21201" y="241568"/>
                  </a:lnTo>
                  <a:lnTo>
                    <a:pt x="35967" y="263041"/>
                  </a:lnTo>
                  <a:lnTo>
                    <a:pt x="53981" y="274783"/>
                  </a:lnTo>
                  <a:lnTo>
                    <a:pt x="74130" y="274331"/>
                  </a:lnTo>
                  <a:lnTo>
                    <a:pt x="95305" y="259221"/>
                  </a:lnTo>
                  <a:lnTo>
                    <a:pt x="381983" y="259221"/>
                  </a:lnTo>
                  <a:lnTo>
                    <a:pt x="396714" y="236398"/>
                  </a:lnTo>
                  <a:lnTo>
                    <a:pt x="400593" y="199177"/>
                  </a:lnTo>
                  <a:lnTo>
                    <a:pt x="398954" y="159748"/>
                  </a:lnTo>
                  <a:lnTo>
                    <a:pt x="397743" y="129363"/>
                  </a:lnTo>
                  <a:lnTo>
                    <a:pt x="405062" y="110993"/>
                  </a:lnTo>
                  <a:lnTo>
                    <a:pt x="400442" y="90735"/>
                  </a:lnTo>
                  <a:lnTo>
                    <a:pt x="387363" y="75723"/>
                  </a:lnTo>
                  <a:lnTo>
                    <a:pt x="369308" y="73090"/>
                  </a:lnTo>
                  <a:lnTo>
                    <a:pt x="371664" y="54300"/>
                  </a:lnTo>
                  <a:lnTo>
                    <a:pt x="359639" y="35294"/>
                  </a:lnTo>
                  <a:lnTo>
                    <a:pt x="95305" y="35294"/>
                  </a:lnTo>
                  <a:lnTo>
                    <a:pt x="77404" y="26325"/>
                  </a:lnTo>
                  <a:close/>
                </a:path>
                <a:path w="405129" h="280670">
                  <a:moveTo>
                    <a:pt x="345153" y="263475"/>
                  </a:moveTo>
                  <a:lnTo>
                    <a:pt x="299521" y="263475"/>
                  </a:lnTo>
                  <a:lnTo>
                    <a:pt x="312652" y="272603"/>
                  </a:lnTo>
                  <a:lnTo>
                    <a:pt x="326991" y="274574"/>
                  </a:lnTo>
                  <a:lnTo>
                    <a:pt x="339873" y="269931"/>
                  </a:lnTo>
                  <a:lnTo>
                    <a:pt x="345153" y="263475"/>
                  </a:lnTo>
                  <a:close/>
                </a:path>
                <a:path w="405129" h="280670">
                  <a:moveTo>
                    <a:pt x="348632" y="259221"/>
                  </a:moveTo>
                  <a:lnTo>
                    <a:pt x="238307" y="259221"/>
                  </a:lnTo>
                  <a:lnTo>
                    <a:pt x="254030" y="270548"/>
                  </a:lnTo>
                  <a:lnTo>
                    <a:pt x="267276" y="274283"/>
                  </a:lnTo>
                  <a:lnTo>
                    <a:pt x="281341" y="271551"/>
                  </a:lnTo>
                  <a:lnTo>
                    <a:pt x="299521" y="263475"/>
                  </a:lnTo>
                  <a:lnTo>
                    <a:pt x="345153" y="263475"/>
                  </a:lnTo>
                  <a:lnTo>
                    <a:pt x="348632" y="259221"/>
                  </a:lnTo>
                  <a:close/>
                </a:path>
                <a:path w="405129" h="280670">
                  <a:moveTo>
                    <a:pt x="381983" y="259221"/>
                  </a:moveTo>
                  <a:lnTo>
                    <a:pt x="348632" y="259221"/>
                  </a:lnTo>
                  <a:lnTo>
                    <a:pt x="381375" y="260163"/>
                  </a:lnTo>
                  <a:lnTo>
                    <a:pt x="381983" y="259221"/>
                  </a:lnTo>
                  <a:close/>
                </a:path>
                <a:path w="405129" h="280670">
                  <a:moveTo>
                    <a:pt x="127785" y="6929"/>
                  </a:moveTo>
                  <a:lnTo>
                    <a:pt x="107486" y="14176"/>
                  </a:lnTo>
                  <a:lnTo>
                    <a:pt x="95305" y="35294"/>
                  </a:lnTo>
                  <a:lnTo>
                    <a:pt x="316920" y="35294"/>
                  </a:lnTo>
                  <a:lnTo>
                    <a:pt x="314111" y="30418"/>
                  </a:lnTo>
                  <a:lnTo>
                    <a:pt x="165104" y="30418"/>
                  </a:lnTo>
                  <a:lnTo>
                    <a:pt x="149294" y="12645"/>
                  </a:lnTo>
                  <a:lnTo>
                    <a:pt x="127785" y="6929"/>
                  </a:lnTo>
                  <a:close/>
                </a:path>
                <a:path w="405129" h="280670">
                  <a:moveTo>
                    <a:pt x="339288" y="25637"/>
                  </a:moveTo>
                  <a:lnTo>
                    <a:pt x="316920" y="35294"/>
                  </a:lnTo>
                  <a:lnTo>
                    <a:pt x="359639" y="35294"/>
                  </a:lnTo>
                  <a:lnTo>
                    <a:pt x="339288" y="25637"/>
                  </a:lnTo>
                  <a:close/>
                </a:path>
                <a:path w="405129" h="280670">
                  <a:moveTo>
                    <a:pt x="210488" y="0"/>
                  </a:moveTo>
                  <a:lnTo>
                    <a:pt x="183431" y="7470"/>
                  </a:lnTo>
                  <a:lnTo>
                    <a:pt x="165104" y="30418"/>
                  </a:lnTo>
                  <a:lnTo>
                    <a:pt x="251032" y="30418"/>
                  </a:lnTo>
                  <a:lnTo>
                    <a:pt x="236335" y="7738"/>
                  </a:lnTo>
                  <a:lnTo>
                    <a:pt x="210488" y="0"/>
                  </a:lnTo>
                  <a:close/>
                </a:path>
                <a:path w="405129" h="280670">
                  <a:moveTo>
                    <a:pt x="285686" y="6548"/>
                  </a:moveTo>
                  <a:lnTo>
                    <a:pt x="266155" y="12759"/>
                  </a:lnTo>
                  <a:lnTo>
                    <a:pt x="251032" y="30418"/>
                  </a:lnTo>
                  <a:lnTo>
                    <a:pt x="314111" y="30418"/>
                  </a:lnTo>
                  <a:lnTo>
                    <a:pt x="304362" y="13490"/>
                  </a:lnTo>
                  <a:lnTo>
                    <a:pt x="285686" y="6548"/>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D22E94A9-45DF-E04A-844B-4CDDA48CA49F}"/>
                </a:ext>
              </a:extLst>
            </p:cNvPr>
            <p:cNvSpPr/>
            <p:nvPr/>
          </p:nvSpPr>
          <p:spPr>
            <a:xfrm>
              <a:off x="9337575" y="6322000"/>
              <a:ext cx="405130" cy="280670"/>
            </a:xfrm>
            <a:custGeom>
              <a:avLst/>
              <a:gdLst/>
              <a:ahLst/>
              <a:cxnLst/>
              <a:rect l="l" t="t" r="r" b="b"/>
              <a:pathLst>
                <a:path w="405129" h="280670">
                  <a:moveTo>
                    <a:pt x="14698" y="143536"/>
                  </a:moveTo>
                  <a:lnTo>
                    <a:pt x="5747" y="127715"/>
                  </a:lnTo>
                  <a:lnTo>
                    <a:pt x="4494" y="106726"/>
                  </a:lnTo>
                  <a:lnTo>
                    <a:pt x="14395" y="88394"/>
                  </a:lnTo>
                  <a:lnTo>
                    <a:pt x="38904" y="80544"/>
                  </a:lnTo>
                  <a:lnTo>
                    <a:pt x="43711" y="49702"/>
                  </a:lnTo>
                  <a:lnTo>
                    <a:pt x="58375" y="31378"/>
                  </a:lnTo>
                  <a:lnTo>
                    <a:pt x="77404" y="26325"/>
                  </a:lnTo>
                  <a:lnTo>
                    <a:pt x="95305" y="35294"/>
                  </a:lnTo>
                  <a:lnTo>
                    <a:pt x="107486" y="14176"/>
                  </a:lnTo>
                  <a:lnTo>
                    <a:pt x="127785" y="6929"/>
                  </a:lnTo>
                  <a:lnTo>
                    <a:pt x="149294" y="12645"/>
                  </a:lnTo>
                  <a:lnTo>
                    <a:pt x="165104" y="30418"/>
                  </a:lnTo>
                  <a:lnTo>
                    <a:pt x="183431" y="7470"/>
                  </a:lnTo>
                  <a:lnTo>
                    <a:pt x="210488" y="0"/>
                  </a:lnTo>
                  <a:lnTo>
                    <a:pt x="236335" y="7738"/>
                  </a:lnTo>
                  <a:lnTo>
                    <a:pt x="251032" y="30418"/>
                  </a:lnTo>
                  <a:lnTo>
                    <a:pt x="266155" y="12759"/>
                  </a:lnTo>
                  <a:lnTo>
                    <a:pt x="285686" y="6548"/>
                  </a:lnTo>
                  <a:lnTo>
                    <a:pt x="304362" y="13490"/>
                  </a:lnTo>
                  <a:lnTo>
                    <a:pt x="316920" y="35294"/>
                  </a:lnTo>
                  <a:lnTo>
                    <a:pt x="339288" y="25637"/>
                  </a:lnTo>
                  <a:lnTo>
                    <a:pt x="359597" y="35228"/>
                  </a:lnTo>
                  <a:lnTo>
                    <a:pt x="371664" y="54300"/>
                  </a:lnTo>
                  <a:lnTo>
                    <a:pt x="369308" y="73090"/>
                  </a:lnTo>
                  <a:lnTo>
                    <a:pt x="387363" y="75723"/>
                  </a:lnTo>
                  <a:lnTo>
                    <a:pt x="400442" y="90735"/>
                  </a:lnTo>
                  <a:lnTo>
                    <a:pt x="405062" y="110993"/>
                  </a:lnTo>
                  <a:lnTo>
                    <a:pt x="397743" y="129363"/>
                  </a:lnTo>
                  <a:lnTo>
                    <a:pt x="398954" y="159748"/>
                  </a:lnTo>
                  <a:lnTo>
                    <a:pt x="400593" y="199177"/>
                  </a:lnTo>
                  <a:lnTo>
                    <a:pt x="396714" y="236398"/>
                  </a:lnTo>
                  <a:lnTo>
                    <a:pt x="381375" y="260163"/>
                  </a:lnTo>
                  <a:lnTo>
                    <a:pt x="348632" y="259221"/>
                  </a:lnTo>
                  <a:lnTo>
                    <a:pt x="339873" y="269931"/>
                  </a:lnTo>
                  <a:lnTo>
                    <a:pt x="326991" y="274574"/>
                  </a:lnTo>
                  <a:lnTo>
                    <a:pt x="312652" y="272603"/>
                  </a:lnTo>
                  <a:lnTo>
                    <a:pt x="299521" y="263475"/>
                  </a:lnTo>
                  <a:lnTo>
                    <a:pt x="281341" y="271551"/>
                  </a:lnTo>
                  <a:lnTo>
                    <a:pt x="267276" y="274283"/>
                  </a:lnTo>
                  <a:lnTo>
                    <a:pt x="254030" y="270548"/>
                  </a:lnTo>
                  <a:lnTo>
                    <a:pt x="238307" y="259221"/>
                  </a:lnTo>
                  <a:lnTo>
                    <a:pt x="212024" y="278112"/>
                  </a:lnTo>
                  <a:lnTo>
                    <a:pt x="192033" y="280528"/>
                  </a:lnTo>
                  <a:lnTo>
                    <a:pt x="177526" y="272290"/>
                  </a:lnTo>
                  <a:lnTo>
                    <a:pt x="167695" y="259221"/>
                  </a:lnTo>
                  <a:lnTo>
                    <a:pt x="144749" y="276660"/>
                  </a:lnTo>
                  <a:lnTo>
                    <a:pt x="123742" y="280533"/>
                  </a:lnTo>
                  <a:lnTo>
                    <a:pt x="106614" y="273749"/>
                  </a:lnTo>
                  <a:lnTo>
                    <a:pt x="95305" y="259221"/>
                  </a:lnTo>
                  <a:lnTo>
                    <a:pt x="74130" y="274331"/>
                  </a:lnTo>
                  <a:lnTo>
                    <a:pt x="53981" y="274783"/>
                  </a:lnTo>
                  <a:lnTo>
                    <a:pt x="35967" y="263041"/>
                  </a:lnTo>
                  <a:lnTo>
                    <a:pt x="21201" y="241568"/>
                  </a:lnTo>
                  <a:lnTo>
                    <a:pt x="4492" y="231599"/>
                  </a:lnTo>
                  <a:lnTo>
                    <a:pt x="0" y="199405"/>
                  </a:lnTo>
                  <a:lnTo>
                    <a:pt x="4482" y="163785"/>
                  </a:lnTo>
                  <a:lnTo>
                    <a:pt x="14698" y="143536"/>
                  </a:lnTo>
                  <a:close/>
                </a:path>
              </a:pathLst>
            </a:custGeom>
            <a:ln w="23253">
              <a:solidFill>
                <a:srgbClr val="E6D09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4D3B5901-9A75-6B46-B09A-72C7ED601A9A}"/>
                </a:ext>
              </a:extLst>
            </p:cNvPr>
            <p:cNvSpPr/>
            <p:nvPr/>
          </p:nvSpPr>
          <p:spPr>
            <a:xfrm>
              <a:off x="9352267" y="6513660"/>
              <a:ext cx="383055" cy="544110"/>
            </a:xfrm>
            <a:prstGeom prst="rect">
              <a:avLst/>
            </a:prstGeom>
            <a:blipFill>
              <a:blip r:embed="rId7"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D9BA54CC-FF76-0E4B-A3FF-ED73E45B738D}"/>
                </a:ext>
              </a:extLst>
            </p:cNvPr>
            <p:cNvSpPr/>
            <p:nvPr/>
          </p:nvSpPr>
          <p:spPr>
            <a:xfrm>
              <a:off x="9352282" y="6462588"/>
              <a:ext cx="383540" cy="586105"/>
            </a:xfrm>
            <a:custGeom>
              <a:avLst/>
              <a:gdLst/>
              <a:ahLst/>
              <a:cxnLst/>
              <a:rect l="l" t="t" r="r" b="b"/>
              <a:pathLst>
                <a:path w="383540" h="586104">
                  <a:moveTo>
                    <a:pt x="38785" y="585495"/>
                  </a:moveTo>
                  <a:lnTo>
                    <a:pt x="0" y="0"/>
                  </a:lnTo>
                  <a:lnTo>
                    <a:pt x="383019" y="0"/>
                  </a:lnTo>
                  <a:lnTo>
                    <a:pt x="340372" y="585495"/>
                  </a:lnTo>
                  <a:lnTo>
                    <a:pt x="38785" y="585495"/>
                  </a:lnTo>
                </a:path>
              </a:pathLst>
            </a:custGeom>
            <a:ln w="28092">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263C5A7A-B77C-2943-B296-0AA46231C423}"/>
                </a:ext>
              </a:extLst>
            </p:cNvPr>
            <p:cNvSpPr/>
            <p:nvPr/>
          </p:nvSpPr>
          <p:spPr>
            <a:xfrm>
              <a:off x="9336754" y="6448413"/>
              <a:ext cx="411480" cy="609600"/>
            </a:xfrm>
            <a:custGeom>
              <a:avLst/>
              <a:gdLst/>
              <a:ahLst/>
              <a:cxnLst/>
              <a:rect l="l" t="t" r="r" b="b"/>
              <a:pathLst>
                <a:path w="411479" h="609600">
                  <a:moveTo>
                    <a:pt x="38785" y="609358"/>
                  </a:moveTo>
                  <a:lnTo>
                    <a:pt x="0" y="0"/>
                  </a:lnTo>
                  <a:lnTo>
                    <a:pt x="411035" y="0"/>
                  </a:lnTo>
                  <a:lnTo>
                    <a:pt x="368363" y="609358"/>
                  </a:lnTo>
                  <a:lnTo>
                    <a:pt x="38785" y="609358"/>
                  </a:lnTo>
                </a:path>
              </a:pathLst>
            </a:custGeom>
            <a:ln w="28092">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5F1CC66B-28C9-5B4B-8D80-2CC7370AB212}"/>
                </a:ext>
              </a:extLst>
            </p:cNvPr>
            <p:cNvSpPr/>
            <p:nvPr/>
          </p:nvSpPr>
          <p:spPr>
            <a:xfrm>
              <a:off x="9578070" y="6751196"/>
              <a:ext cx="10795" cy="10795"/>
            </a:xfrm>
            <a:custGeom>
              <a:avLst/>
              <a:gdLst/>
              <a:ahLst/>
              <a:cxnLst/>
              <a:rect l="l" t="t" r="r" b="b"/>
              <a:pathLst>
                <a:path w="10795" h="10795">
                  <a:moveTo>
                    <a:pt x="8178" y="0"/>
                  </a:moveTo>
                  <a:lnTo>
                    <a:pt x="2336" y="0"/>
                  </a:lnTo>
                  <a:lnTo>
                    <a:pt x="0" y="2362"/>
                  </a:lnTo>
                  <a:lnTo>
                    <a:pt x="0" y="8191"/>
                  </a:lnTo>
                  <a:lnTo>
                    <a:pt x="2336" y="10540"/>
                  </a:lnTo>
                  <a:lnTo>
                    <a:pt x="8178" y="10540"/>
                  </a:lnTo>
                  <a:lnTo>
                    <a:pt x="10541" y="8191"/>
                  </a:lnTo>
                  <a:lnTo>
                    <a:pt x="10541" y="2362"/>
                  </a:lnTo>
                  <a:lnTo>
                    <a:pt x="8178"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CA63B741-2047-B442-AE90-0BB8CBCB953C}"/>
                </a:ext>
              </a:extLst>
            </p:cNvPr>
            <p:cNvSpPr/>
            <p:nvPr/>
          </p:nvSpPr>
          <p:spPr>
            <a:xfrm>
              <a:off x="9578070" y="6751196"/>
              <a:ext cx="10795" cy="10795"/>
            </a:xfrm>
            <a:custGeom>
              <a:avLst/>
              <a:gdLst/>
              <a:ahLst/>
              <a:cxnLst/>
              <a:rect l="l" t="t" r="r" b="b"/>
              <a:pathLst>
                <a:path w="10795" h="10795">
                  <a:moveTo>
                    <a:pt x="10541" y="5283"/>
                  </a:moveTo>
                  <a:lnTo>
                    <a:pt x="10541" y="8191"/>
                  </a:lnTo>
                  <a:lnTo>
                    <a:pt x="8178" y="10540"/>
                  </a:lnTo>
                  <a:lnTo>
                    <a:pt x="5283" y="10540"/>
                  </a:lnTo>
                  <a:lnTo>
                    <a:pt x="2336" y="10540"/>
                  </a:lnTo>
                  <a:lnTo>
                    <a:pt x="0" y="8191"/>
                  </a:lnTo>
                  <a:lnTo>
                    <a:pt x="0" y="5283"/>
                  </a:lnTo>
                  <a:lnTo>
                    <a:pt x="0" y="2362"/>
                  </a:lnTo>
                  <a:lnTo>
                    <a:pt x="2336" y="0"/>
                  </a:lnTo>
                  <a:lnTo>
                    <a:pt x="5283" y="0"/>
                  </a:lnTo>
                  <a:lnTo>
                    <a:pt x="8178" y="0"/>
                  </a:lnTo>
                  <a:lnTo>
                    <a:pt x="10541" y="2362"/>
                  </a:lnTo>
                  <a:lnTo>
                    <a:pt x="10541" y="5283"/>
                  </a:lnTo>
                  <a:close/>
                </a:path>
              </a:pathLst>
            </a:custGeom>
            <a:ln w="6743">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5E346E07-6314-C547-88F0-55651DB816A7}"/>
                </a:ext>
              </a:extLst>
            </p:cNvPr>
            <p:cNvSpPr/>
            <p:nvPr/>
          </p:nvSpPr>
          <p:spPr>
            <a:xfrm>
              <a:off x="9468670" y="6732122"/>
              <a:ext cx="8255" cy="8255"/>
            </a:xfrm>
            <a:custGeom>
              <a:avLst/>
              <a:gdLst/>
              <a:ahLst/>
              <a:cxnLst/>
              <a:rect l="l" t="t" r="r" b="b"/>
              <a:pathLst>
                <a:path w="8254" h="8254">
                  <a:moveTo>
                    <a:pt x="6273" y="0"/>
                  </a:moveTo>
                  <a:lnTo>
                    <a:pt x="1816" y="0"/>
                  </a:lnTo>
                  <a:lnTo>
                    <a:pt x="0" y="1803"/>
                  </a:lnTo>
                  <a:lnTo>
                    <a:pt x="0" y="6273"/>
                  </a:lnTo>
                  <a:lnTo>
                    <a:pt x="1816" y="8077"/>
                  </a:lnTo>
                  <a:lnTo>
                    <a:pt x="6273" y="8077"/>
                  </a:lnTo>
                  <a:lnTo>
                    <a:pt x="8089" y="6273"/>
                  </a:lnTo>
                  <a:lnTo>
                    <a:pt x="8089" y="1803"/>
                  </a:lnTo>
                  <a:lnTo>
                    <a:pt x="6273"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A67928D9-DFCE-084E-B9D3-A1DF7DF67F65}"/>
                </a:ext>
              </a:extLst>
            </p:cNvPr>
            <p:cNvSpPr/>
            <p:nvPr/>
          </p:nvSpPr>
          <p:spPr>
            <a:xfrm>
              <a:off x="9468670" y="6732122"/>
              <a:ext cx="8255" cy="8255"/>
            </a:xfrm>
            <a:custGeom>
              <a:avLst/>
              <a:gdLst/>
              <a:ahLst/>
              <a:cxnLst/>
              <a:rect l="l" t="t" r="r" b="b"/>
              <a:pathLst>
                <a:path w="8254" h="8254">
                  <a:moveTo>
                    <a:pt x="8089" y="4038"/>
                  </a:moveTo>
                  <a:lnTo>
                    <a:pt x="8089" y="6273"/>
                  </a:lnTo>
                  <a:lnTo>
                    <a:pt x="6273" y="8077"/>
                  </a:lnTo>
                  <a:lnTo>
                    <a:pt x="4025" y="8077"/>
                  </a:lnTo>
                  <a:lnTo>
                    <a:pt x="1816" y="8077"/>
                  </a:lnTo>
                  <a:lnTo>
                    <a:pt x="0" y="6273"/>
                  </a:lnTo>
                  <a:lnTo>
                    <a:pt x="0" y="4038"/>
                  </a:lnTo>
                  <a:lnTo>
                    <a:pt x="0" y="1803"/>
                  </a:lnTo>
                  <a:lnTo>
                    <a:pt x="1816" y="0"/>
                  </a:lnTo>
                  <a:lnTo>
                    <a:pt x="4025" y="0"/>
                  </a:lnTo>
                  <a:lnTo>
                    <a:pt x="6273" y="0"/>
                  </a:lnTo>
                  <a:lnTo>
                    <a:pt x="8089" y="1803"/>
                  </a:lnTo>
                  <a:lnTo>
                    <a:pt x="8089" y="4038"/>
                  </a:lnTo>
                  <a:close/>
                </a:path>
              </a:pathLst>
            </a:custGeom>
            <a:ln w="12547">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C4F3BE47-2D19-124E-B419-BBB7FFAC30E8}"/>
                </a:ext>
              </a:extLst>
            </p:cNvPr>
            <p:cNvSpPr/>
            <p:nvPr/>
          </p:nvSpPr>
          <p:spPr>
            <a:xfrm>
              <a:off x="9536301" y="6850998"/>
              <a:ext cx="9525" cy="9525"/>
            </a:xfrm>
            <a:custGeom>
              <a:avLst/>
              <a:gdLst/>
              <a:ahLst/>
              <a:cxnLst/>
              <a:rect l="l" t="t" r="r" b="b"/>
              <a:pathLst>
                <a:path w="9525" h="9525">
                  <a:moveTo>
                    <a:pt x="7315" y="0"/>
                  </a:moveTo>
                  <a:lnTo>
                    <a:pt x="2120" y="0"/>
                  </a:lnTo>
                  <a:lnTo>
                    <a:pt x="0" y="2133"/>
                  </a:lnTo>
                  <a:lnTo>
                    <a:pt x="0" y="7315"/>
                  </a:lnTo>
                  <a:lnTo>
                    <a:pt x="2120" y="9436"/>
                  </a:lnTo>
                  <a:lnTo>
                    <a:pt x="7315" y="9436"/>
                  </a:lnTo>
                  <a:lnTo>
                    <a:pt x="9436" y="7315"/>
                  </a:lnTo>
                  <a:lnTo>
                    <a:pt x="9436" y="2133"/>
                  </a:lnTo>
                  <a:lnTo>
                    <a:pt x="7315"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B6DDE7A0-B159-584F-B948-F5F05097CF07}"/>
                </a:ext>
              </a:extLst>
            </p:cNvPr>
            <p:cNvSpPr/>
            <p:nvPr/>
          </p:nvSpPr>
          <p:spPr>
            <a:xfrm>
              <a:off x="9536301" y="6850998"/>
              <a:ext cx="9525" cy="9525"/>
            </a:xfrm>
            <a:custGeom>
              <a:avLst/>
              <a:gdLst/>
              <a:ahLst/>
              <a:cxnLst/>
              <a:rect l="l" t="t" r="r" b="b"/>
              <a:pathLst>
                <a:path w="9525" h="9525">
                  <a:moveTo>
                    <a:pt x="9436" y="4724"/>
                  </a:moveTo>
                  <a:lnTo>
                    <a:pt x="9436" y="7315"/>
                  </a:lnTo>
                  <a:lnTo>
                    <a:pt x="7315" y="9436"/>
                  </a:lnTo>
                  <a:lnTo>
                    <a:pt x="4724" y="9436"/>
                  </a:lnTo>
                  <a:lnTo>
                    <a:pt x="2120" y="9436"/>
                  </a:lnTo>
                  <a:lnTo>
                    <a:pt x="0" y="7315"/>
                  </a:lnTo>
                  <a:lnTo>
                    <a:pt x="0" y="4724"/>
                  </a:lnTo>
                  <a:lnTo>
                    <a:pt x="0" y="2133"/>
                  </a:lnTo>
                  <a:lnTo>
                    <a:pt x="2120" y="0"/>
                  </a:lnTo>
                  <a:lnTo>
                    <a:pt x="4724" y="0"/>
                  </a:lnTo>
                  <a:lnTo>
                    <a:pt x="7315" y="0"/>
                  </a:lnTo>
                  <a:lnTo>
                    <a:pt x="9436" y="2133"/>
                  </a:lnTo>
                  <a:lnTo>
                    <a:pt x="9436" y="4724"/>
                  </a:lnTo>
                  <a:close/>
                </a:path>
              </a:pathLst>
            </a:custGeom>
            <a:ln w="12052">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51D5A14B-9D15-8747-AC9B-26D6630CAF3A}"/>
                </a:ext>
              </a:extLst>
            </p:cNvPr>
            <p:cNvSpPr/>
            <p:nvPr/>
          </p:nvSpPr>
          <p:spPr>
            <a:xfrm>
              <a:off x="9522083" y="6901940"/>
              <a:ext cx="7620" cy="7620"/>
            </a:xfrm>
            <a:custGeom>
              <a:avLst/>
              <a:gdLst/>
              <a:ahLst/>
              <a:cxnLst/>
              <a:rect l="l" t="t" r="r" b="b"/>
              <a:pathLst>
                <a:path w="7620" h="7620">
                  <a:moveTo>
                    <a:pt x="5448" y="0"/>
                  </a:moveTo>
                  <a:lnTo>
                    <a:pt x="1562" y="0"/>
                  </a:lnTo>
                  <a:lnTo>
                    <a:pt x="0" y="1587"/>
                  </a:lnTo>
                  <a:lnTo>
                    <a:pt x="0" y="5473"/>
                  </a:lnTo>
                  <a:lnTo>
                    <a:pt x="1562" y="7035"/>
                  </a:lnTo>
                  <a:lnTo>
                    <a:pt x="5448" y="7035"/>
                  </a:lnTo>
                  <a:lnTo>
                    <a:pt x="7023" y="5473"/>
                  </a:lnTo>
                  <a:lnTo>
                    <a:pt x="7023" y="1587"/>
                  </a:lnTo>
                  <a:lnTo>
                    <a:pt x="5448"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D02D8D45-1E9A-8D42-B756-BA1EDB193BE7}"/>
                </a:ext>
              </a:extLst>
            </p:cNvPr>
            <p:cNvSpPr/>
            <p:nvPr/>
          </p:nvSpPr>
          <p:spPr>
            <a:xfrm>
              <a:off x="9522083" y="6901940"/>
              <a:ext cx="7620" cy="7620"/>
            </a:xfrm>
            <a:custGeom>
              <a:avLst/>
              <a:gdLst/>
              <a:ahLst/>
              <a:cxnLst/>
              <a:rect l="l" t="t" r="r" b="b"/>
              <a:pathLst>
                <a:path w="7620" h="7620">
                  <a:moveTo>
                    <a:pt x="7023" y="3530"/>
                  </a:moveTo>
                  <a:lnTo>
                    <a:pt x="7023" y="5473"/>
                  </a:lnTo>
                  <a:lnTo>
                    <a:pt x="5448" y="7035"/>
                  </a:lnTo>
                  <a:lnTo>
                    <a:pt x="3505" y="7035"/>
                  </a:lnTo>
                  <a:lnTo>
                    <a:pt x="1562" y="7035"/>
                  </a:lnTo>
                  <a:lnTo>
                    <a:pt x="0" y="5473"/>
                  </a:lnTo>
                  <a:lnTo>
                    <a:pt x="0" y="3530"/>
                  </a:lnTo>
                  <a:lnTo>
                    <a:pt x="0" y="1587"/>
                  </a:lnTo>
                  <a:lnTo>
                    <a:pt x="1562" y="0"/>
                  </a:lnTo>
                  <a:lnTo>
                    <a:pt x="3505" y="0"/>
                  </a:lnTo>
                  <a:lnTo>
                    <a:pt x="5448" y="0"/>
                  </a:lnTo>
                  <a:lnTo>
                    <a:pt x="7023" y="1587"/>
                  </a:lnTo>
                  <a:lnTo>
                    <a:pt x="7023" y="3530"/>
                  </a:lnTo>
                  <a:close/>
                </a:path>
              </a:pathLst>
            </a:custGeom>
            <a:ln w="12065">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2808541D-0E93-6840-8E33-FF2379944125}"/>
                </a:ext>
              </a:extLst>
            </p:cNvPr>
            <p:cNvSpPr/>
            <p:nvPr/>
          </p:nvSpPr>
          <p:spPr>
            <a:xfrm>
              <a:off x="9535800" y="6957005"/>
              <a:ext cx="4445" cy="4445"/>
            </a:xfrm>
            <a:custGeom>
              <a:avLst/>
              <a:gdLst/>
              <a:ahLst/>
              <a:cxnLst/>
              <a:rect l="l" t="t" r="r" b="b"/>
              <a:pathLst>
                <a:path w="4445" h="4445">
                  <a:moveTo>
                    <a:pt x="3416" y="0"/>
                  </a:moveTo>
                  <a:lnTo>
                    <a:pt x="990" y="0"/>
                  </a:lnTo>
                  <a:lnTo>
                    <a:pt x="0" y="990"/>
                  </a:lnTo>
                  <a:lnTo>
                    <a:pt x="0" y="3403"/>
                  </a:lnTo>
                  <a:lnTo>
                    <a:pt x="990" y="4394"/>
                  </a:lnTo>
                  <a:lnTo>
                    <a:pt x="3416" y="4394"/>
                  </a:lnTo>
                  <a:lnTo>
                    <a:pt x="4394" y="3403"/>
                  </a:lnTo>
                  <a:lnTo>
                    <a:pt x="4394" y="990"/>
                  </a:lnTo>
                  <a:lnTo>
                    <a:pt x="3416"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0034C1A3-8F7B-E64E-B637-D8CE0B6513C1}"/>
                </a:ext>
              </a:extLst>
            </p:cNvPr>
            <p:cNvSpPr/>
            <p:nvPr/>
          </p:nvSpPr>
          <p:spPr>
            <a:xfrm>
              <a:off x="9535800" y="6957005"/>
              <a:ext cx="4445" cy="4445"/>
            </a:xfrm>
            <a:custGeom>
              <a:avLst/>
              <a:gdLst/>
              <a:ahLst/>
              <a:cxnLst/>
              <a:rect l="l" t="t" r="r" b="b"/>
              <a:pathLst>
                <a:path w="4445" h="4445">
                  <a:moveTo>
                    <a:pt x="4394" y="2197"/>
                  </a:moveTo>
                  <a:lnTo>
                    <a:pt x="4394" y="3403"/>
                  </a:lnTo>
                  <a:lnTo>
                    <a:pt x="3416" y="4394"/>
                  </a:lnTo>
                  <a:lnTo>
                    <a:pt x="2197" y="4394"/>
                  </a:lnTo>
                  <a:lnTo>
                    <a:pt x="990" y="4394"/>
                  </a:lnTo>
                  <a:lnTo>
                    <a:pt x="0" y="3403"/>
                  </a:lnTo>
                  <a:lnTo>
                    <a:pt x="0" y="2197"/>
                  </a:lnTo>
                  <a:lnTo>
                    <a:pt x="0" y="990"/>
                  </a:lnTo>
                  <a:lnTo>
                    <a:pt x="990" y="0"/>
                  </a:lnTo>
                  <a:lnTo>
                    <a:pt x="2197" y="0"/>
                  </a:lnTo>
                  <a:lnTo>
                    <a:pt x="3416" y="0"/>
                  </a:lnTo>
                  <a:lnTo>
                    <a:pt x="4394" y="990"/>
                  </a:lnTo>
                  <a:lnTo>
                    <a:pt x="4394" y="2197"/>
                  </a:lnTo>
                  <a:close/>
                </a:path>
              </a:pathLst>
            </a:custGeom>
            <a:ln w="7569">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F034B354-F92F-CE44-A863-2A8308AA5DEB}"/>
                </a:ext>
              </a:extLst>
            </p:cNvPr>
            <p:cNvSpPr/>
            <p:nvPr/>
          </p:nvSpPr>
          <p:spPr>
            <a:xfrm>
              <a:off x="9474572" y="6777308"/>
              <a:ext cx="4445" cy="4445"/>
            </a:xfrm>
            <a:custGeom>
              <a:avLst/>
              <a:gdLst/>
              <a:ahLst/>
              <a:cxnLst/>
              <a:rect l="l" t="t" r="r" b="b"/>
              <a:pathLst>
                <a:path w="4445" h="4445">
                  <a:moveTo>
                    <a:pt x="3403" y="0"/>
                  </a:moveTo>
                  <a:lnTo>
                    <a:pt x="977" y="0"/>
                  </a:lnTo>
                  <a:lnTo>
                    <a:pt x="0" y="977"/>
                  </a:lnTo>
                  <a:lnTo>
                    <a:pt x="0" y="3416"/>
                  </a:lnTo>
                  <a:lnTo>
                    <a:pt x="977" y="4406"/>
                  </a:lnTo>
                  <a:lnTo>
                    <a:pt x="3403" y="4406"/>
                  </a:lnTo>
                  <a:lnTo>
                    <a:pt x="4381" y="3416"/>
                  </a:lnTo>
                  <a:lnTo>
                    <a:pt x="4381" y="977"/>
                  </a:lnTo>
                  <a:lnTo>
                    <a:pt x="3403"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00058BA9-DCEF-994C-ADA4-DF1FF637C2EB}"/>
                </a:ext>
              </a:extLst>
            </p:cNvPr>
            <p:cNvSpPr/>
            <p:nvPr/>
          </p:nvSpPr>
          <p:spPr>
            <a:xfrm>
              <a:off x="9474572" y="6777308"/>
              <a:ext cx="4445" cy="4445"/>
            </a:xfrm>
            <a:custGeom>
              <a:avLst/>
              <a:gdLst/>
              <a:ahLst/>
              <a:cxnLst/>
              <a:rect l="l" t="t" r="r" b="b"/>
              <a:pathLst>
                <a:path w="4445" h="4445">
                  <a:moveTo>
                    <a:pt x="4381" y="2209"/>
                  </a:moveTo>
                  <a:lnTo>
                    <a:pt x="4381" y="3416"/>
                  </a:lnTo>
                  <a:lnTo>
                    <a:pt x="3403" y="4406"/>
                  </a:lnTo>
                  <a:lnTo>
                    <a:pt x="2184" y="4406"/>
                  </a:lnTo>
                  <a:lnTo>
                    <a:pt x="977" y="4406"/>
                  </a:lnTo>
                  <a:lnTo>
                    <a:pt x="0" y="3416"/>
                  </a:lnTo>
                  <a:lnTo>
                    <a:pt x="0" y="2209"/>
                  </a:lnTo>
                  <a:lnTo>
                    <a:pt x="0" y="977"/>
                  </a:lnTo>
                  <a:lnTo>
                    <a:pt x="977" y="0"/>
                  </a:lnTo>
                  <a:lnTo>
                    <a:pt x="2184" y="0"/>
                  </a:lnTo>
                  <a:lnTo>
                    <a:pt x="3403" y="0"/>
                  </a:lnTo>
                  <a:lnTo>
                    <a:pt x="4381" y="977"/>
                  </a:lnTo>
                  <a:lnTo>
                    <a:pt x="4381" y="2209"/>
                  </a:lnTo>
                  <a:close/>
                </a:path>
              </a:pathLst>
            </a:custGeom>
            <a:ln w="7569">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3710F2B4-0114-FB45-8A18-5CECEBFBA2F9}"/>
                </a:ext>
              </a:extLst>
            </p:cNvPr>
            <p:cNvSpPr/>
            <p:nvPr/>
          </p:nvSpPr>
          <p:spPr>
            <a:xfrm>
              <a:off x="9575886" y="6704427"/>
              <a:ext cx="4445" cy="4445"/>
            </a:xfrm>
            <a:custGeom>
              <a:avLst/>
              <a:gdLst/>
              <a:ahLst/>
              <a:cxnLst/>
              <a:rect l="l" t="t" r="r" b="b"/>
              <a:pathLst>
                <a:path w="4445" h="4445">
                  <a:moveTo>
                    <a:pt x="3403" y="0"/>
                  </a:moveTo>
                  <a:lnTo>
                    <a:pt x="977" y="0"/>
                  </a:lnTo>
                  <a:lnTo>
                    <a:pt x="0" y="990"/>
                  </a:lnTo>
                  <a:lnTo>
                    <a:pt x="0" y="3403"/>
                  </a:lnTo>
                  <a:lnTo>
                    <a:pt x="977" y="4406"/>
                  </a:lnTo>
                  <a:lnTo>
                    <a:pt x="3403" y="4406"/>
                  </a:lnTo>
                  <a:lnTo>
                    <a:pt x="4381" y="3403"/>
                  </a:lnTo>
                  <a:lnTo>
                    <a:pt x="4381" y="990"/>
                  </a:lnTo>
                  <a:lnTo>
                    <a:pt x="3403"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0" name="object 50">
              <a:extLst>
                <a:ext uri="{FF2B5EF4-FFF2-40B4-BE49-F238E27FC236}">
                  <a16:creationId xmlns:a16="http://schemas.microsoft.com/office/drawing/2014/main" id="{57EDEEA1-FA81-294C-A3FC-8C717D5782E1}"/>
                </a:ext>
              </a:extLst>
            </p:cNvPr>
            <p:cNvSpPr/>
            <p:nvPr/>
          </p:nvSpPr>
          <p:spPr>
            <a:xfrm>
              <a:off x="9575886" y="6704427"/>
              <a:ext cx="4445" cy="4445"/>
            </a:xfrm>
            <a:custGeom>
              <a:avLst/>
              <a:gdLst/>
              <a:ahLst/>
              <a:cxnLst/>
              <a:rect l="l" t="t" r="r" b="b"/>
              <a:pathLst>
                <a:path w="4445" h="4445">
                  <a:moveTo>
                    <a:pt x="4381" y="2197"/>
                  </a:moveTo>
                  <a:lnTo>
                    <a:pt x="4381" y="3403"/>
                  </a:lnTo>
                  <a:lnTo>
                    <a:pt x="3403" y="4406"/>
                  </a:lnTo>
                  <a:lnTo>
                    <a:pt x="2184" y="4406"/>
                  </a:lnTo>
                  <a:lnTo>
                    <a:pt x="977" y="4406"/>
                  </a:lnTo>
                  <a:lnTo>
                    <a:pt x="0" y="3403"/>
                  </a:lnTo>
                  <a:lnTo>
                    <a:pt x="0" y="2197"/>
                  </a:lnTo>
                  <a:lnTo>
                    <a:pt x="0" y="990"/>
                  </a:lnTo>
                  <a:lnTo>
                    <a:pt x="977" y="0"/>
                  </a:lnTo>
                  <a:lnTo>
                    <a:pt x="2184" y="0"/>
                  </a:lnTo>
                  <a:lnTo>
                    <a:pt x="3403" y="0"/>
                  </a:lnTo>
                  <a:lnTo>
                    <a:pt x="4381" y="990"/>
                  </a:lnTo>
                  <a:lnTo>
                    <a:pt x="4381" y="2197"/>
                  </a:lnTo>
                  <a:close/>
                </a:path>
              </a:pathLst>
            </a:custGeom>
            <a:ln w="7569">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1" name="object 51">
              <a:extLst>
                <a:ext uri="{FF2B5EF4-FFF2-40B4-BE49-F238E27FC236}">
                  <a16:creationId xmlns:a16="http://schemas.microsoft.com/office/drawing/2014/main" id="{A9D870EC-A2BA-9647-B66B-B12C9A1FB831}"/>
                </a:ext>
              </a:extLst>
            </p:cNvPr>
            <p:cNvSpPr/>
            <p:nvPr/>
          </p:nvSpPr>
          <p:spPr>
            <a:xfrm>
              <a:off x="9586422" y="6646066"/>
              <a:ext cx="4445" cy="4445"/>
            </a:xfrm>
            <a:custGeom>
              <a:avLst/>
              <a:gdLst/>
              <a:ahLst/>
              <a:cxnLst/>
              <a:rect l="l" t="t" r="r" b="b"/>
              <a:pathLst>
                <a:path w="4445" h="4445">
                  <a:moveTo>
                    <a:pt x="3403" y="0"/>
                  </a:moveTo>
                  <a:lnTo>
                    <a:pt x="977" y="0"/>
                  </a:lnTo>
                  <a:lnTo>
                    <a:pt x="0" y="977"/>
                  </a:lnTo>
                  <a:lnTo>
                    <a:pt x="0" y="3416"/>
                  </a:lnTo>
                  <a:lnTo>
                    <a:pt x="977" y="4406"/>
                  </a:lnTo>
                  <a:lnTo>
                    <a:pt x="3403" y="4406"/>
                  </a:lnTo>
                  <a:lnTo>
                    <a:pt x="4381" y="3416"/>
                  </a:lnTo>
                  <a:lnTo>
                    <a:pt x="4381" y="977"/>
                  </a:lnTo>
                  <a:lnTo>
                    <a:pt x="3403"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2" name="object 52">
              <a:extLst>
                <a:ext uri="{FF2B5EF4-FFF2-40B4-BE49-F238E27FC236}">
                  <a16:creationId xmlns:a16="http://schemas.microsoft.com/office/drawing/2014/main" id="{F721965A-4017-4B40-8EAA-4DA492995763}"/>
                </a:ext>
              </a:extLst>
            </p:cNvPr>
            <p:cNvSpPr/>
            <p:nvPr/>
          </p:nvSpPr>
          <p:spPr>
            <a:xfrm>
              <a:off x="9586422" y="6646066"/>
              <a:ext cx="4445" cy="4445"/>
            </a:xfrm>
            <a:custGeom>
              <a:avLst/>
              <a:gdLst/>
              <a:ahLst/>
              <a:cxnLst/>
              <a:rect l="l" t="t" r="r" b="b"/>
              <a:pathLst>
                <a:path w="4445" h="4445">
                  <a:moveTo>
                    <a:pt x="4381" y="2209"/>
                  </a:moveTo>
                  <a:lnTo>
                    <a:pt x="4381" y="3416"/>
                  </a:lnTo>
                  <a:lnTo>
                    <a:pt x="3403" y="4406"/>
                  </a:lnTo>
                  <a:lnTo>
                    <a:pt x="2184" y="4406"/>
                  </a:lnTo>
                  <a:lnTo>
                    <a:pt x="977" y="4406"/>
                  </a:lnTo>
                  <a:lnTo>
                    <a:pt x="0" y="3416"/>
                  </a:lnTo>
                  <a:lnTo>
                    <a:pt x="0" y="2209"/>
                  </a:lnTo>
                  <a:lnTo>
                    <a:pt x="0" y="977"/>
                  </a:lnTo>
                  <a:lnTo>
                    <a:pt x="977" y="0"/>
                  </a:lnTo>
                  <a:lnTo>
                    <a:pt x="2184" y="0"/>
                  </a:lnTo>
                  <a:lnTo>
                    <a:pt x="3403" y="0"/>
                  </a:lnTo>
                  <a:lnTo>
                    <a:pt x="4381" y="977"/>
                  </a:lnTo>
                  <a:lnTo>
                    <a:pt x="4381" y="2209"/>
                  </a:lnTo>
                  <a:close/>
                </a:path>
              </a:pathLst>
            </a:custGeom>
            <a:ln w="7569">
              <a:solidFill>
                <a:srgbClr val="FFFFF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53" name="object 53">
            <a:extLst>
              <a:ext uri="{FF2B5EF4-FFF2-40B4-BE49-F238E27FC236}">
                <a16:creationId xmlns:a16="http://schemas.microsoft.com/office/drawing/2014/main" id="{D6B5F515-B6B6-3B4D-A166-A4EEC8A3790D}"/>
              </a:ext>
            </a:extLst>
          </p:cNvPr>
          <p:cNvSpPr txBox="1"/>
          <p:nvPr/>
        </p:nvSpPr>
        <p:spPr>
          <a:xfrm>
            <a:off x="373224" y="1379512"/>
            <a:ext cx="8405193" cy="3683464"/>
          </a:xfrm>
          <a:prstGeom prst="rect">
            <a:avLst/>
          </a:prstGeom>
        </p:spPr>
        <p:txBody>
          <a:bodyPr vert="horz" wrap="square" lIns="0" tIns="117304" rIns="0" bIns="0" rtlCol="0">
            <a:spAutoFit/>
          </a:bodyPr>
          <a:lstStyle/>
          <a:p>
            <a:pPr marL="10861" defTabSz="781995">
              <a:spcBef>
                <a:spcPts val="924"/>
              </a:spcBef>
              <a:tabLst>
                <a:tab pos="415977" algn="l"/>
              </a:tabLst>
            </a:pPr>
            <a:r>
              <a:rPr kumimoji="1" lang="ja-JP" altLang="en-US" sz="3164" b="1" spc="-50" dirty="0">
                <a:solidFill>
                  <a:srgbClr val="00AEEF"/>
                </a:solidFill>
                <a:latin typeface="HGMaruGothicMPRO" panose="020F0600000000000000" pitchFamily="34" charset="-128"/>
                <a:ea typeface="HGMaruGothicMPRO" panose="020F0600000000000000" pitchFamily="34" charset="-128"/>
                <a:cs typeface="ShinMGoPro-DeBold"/>
              </a:rPr>
              <a:t>●</a:t>
            </a:r>
            <a:r>
              <a:rPr kumimoji="1" sz="3164" b="1" spc="-50" dirty="0" err="1">
                <a:solidFill>
                  <a:srgbClr val="00AEEF"/>
                </a:solidFill>
                <a:latin typeface="HGMaruGothicMPRO" panose="020F0600000000000000" pitchFamily="34" charset="-128"/>
                <a:ea typeface="HGMaruGothicMPRO" panose="020F0600000000000000" pitchFamily="34" charset="-128"/>
                <a:cs typeface="ShinMGoPro-DeBold"/>
              </a:rPr>
              <a:t>勝手に</a:t>
            </a:r>
            <a:r>
              <a:rPr kumimoji="1" lang="ja-JP" altLang="en-US" sz="3164" b="1" spc="-50" dirty="0">
                <a:solidFill>
                  <a:srgbClr val="00AEEF"/>
                </a:solidFill>
                <a:latin typeface="HGMaruGothicMPRO" panose="020F0600000000000000" pitchFamily="34" charset="-128"/>
                <a:ea typeface="HGMaruGothicMPRO" panose="020F0600000000000000" pitchFamily="34" charset="-128"/>
                <a:cs typeface="ShinMGoPro-DeBold"/>
              </a:rPr>
              <a:t>「労働日</a:t>
            </a:r>
            <a:r>
              <a:rPr kumimoji="1" lang="ja-JP" altLang="en-US" sz="3164" b="1" spc="-150" dirty="0">
                <a:solidFill>
                  <a:srgbClr val="00AEEF"/>
                </a:solidFill>
                <a:latin typeface="HGMaruGothicMPRO" panose="020F0600000000000000" pitchFamily="34" charset="-128"/>
                <a:ea typeface="HGMaruGothicMPRO" panose="020F0600000000000000" pitchFamily="34" charset="-128"/>
                <a:cs typeface="ShinMGoPro-DeBold"/>
              </a:rPr>
              <a:t>」「</a:t>
            </a:r>
            <a:r>
              <a:rPr kumimoji="1" lang="ja-JP" altLang="en-US" sz="3164" b="1" spc="-50" dirty="0">
                <a:solidFill>
                  <a:srgbClr val="00AEEF"/>
                </a:solidFill>
                <a:latin typeface="HGMaruGothicMPRO" panose="020F0600000000000000" pitchFamily="34" charset="-128"/>
                <a:ea typeface="HGMaruGothicMPRO" panose="020F0600000000000000" pitchFamily="34" charset="-128"/>
                <a:cs typeface="ShinMGoPro-DeBold"/>
              </a:rPr>
              <a:t>労働時間」を変更された</a:t>
            </a:r>
            <a:endParaRPr kumimoji="1" lang="en-US" altLang="ja-JP" sz="3164" b="1" spc="-50" dirty="0">
              <a:solidFill>
                <a:srgbClr val="00AEEF"/>
              </a:solidFill>
              <a:latin typeface="HGMaruGothicMPRO" panose="020F0600000000000000" pitchFamily="34" charset="-128"/>
              <a:ea typeface="HGMaruGothicMPRO" panose="020F0600000000000000" pitchFamily="34" charset="-128"/>
              <a:cs typeface="ShinMGoPro-DeBold"/>
            </a:endParaRPr>
          </a:p>
          <a:p>
            <a:pPr marL="420322" marR="4344" defTabSz="781995">
              <a:lnSpc>
                <a:spcPct val="113799"/>
              </a:lnSpc>
              <a:spcBef>
                <a:spcPts val="304"/>
              </a:spcBef>
            </a:pP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　某居酒屋チェーンでアルバイトをしているＣ君。最近、人手不足だからという理由で、採用時に手渡された</a:t>
            </a:r>
            <a:r>
              <a:rPr kumimoji="1" sz="2950" dirty="0">
                <a:solidFill>
                  <a:srgbClr val="00AEEF"/>
                </a:solidFill>
                <a:latin typeface="HGMaruGothicMPRO" panose="020F0600000000000000" pitchFamily="34" charset="-128"/>
                <a:ea typeface="HGMaruGothicMPRO" panose="020F0600000000000000" pitchFamily="34" charset="-128"/>
                <a:cs typeface="A-OTF Shin Maru Go Pro"/>
              </a:rPr>
              <a:t>「労働条件通知書」</a:t>
            </a:r>
            <a:r>
              <a:rPr kumimoji="1" sz="2950" dirty="0">
                <a:latin typeface="HGMaruGothicMPRO" panose="020F0600000000000000" pitchFamily="34" charset="-128"/>
                <a:ea typeface="HGMaruGothicMPRO" panose="020F0600000000000000" pitchFamily="34" charset="-128"/>
                <a:cs typeface="A-OTF Shin Maru Go Pro"/>
              </a:rPr>
              <a:t>に明示された勤務の曜日や時間を無視して、店長が勝手に</a:t>
            </a:r>
            <a:r>
              <a:rPr kumimoji="1" lang="ja-JP" altLang="en-US" sz="2950" dirty="0">
                <a:latin typeface="HGMaruGothicMPRO" panose="020F0600000000000000" pitchFamily="34" charset="-128"/>
                <a:ea typeface="HGMaruGothicMPRO" panose="020F0600000000000000" pitchFamily="34" charset="-128"/>
                <a:cs typeface="A-OTF Shin Maru Go Pro"/>
              </a:rPr>
              <a:t>変更して</a:t>
            </a:r>
            <a:r>
              <a:rPr kumimoji="1" sz="2950" dirty="0" err="1">
                <a:latin typeface="HGMaruGothicMPRO" panose="020F0600000000000000" pitchFamily="34" charset="-128"/>
                <a:ea typeface="HGMaruGothicMPRO" panose="020F0600000000000000" pitchFamily="34" charset="-128"/>
                <a:cs typeface="A-OTF Shin Maru Go Pro"/>
              </a:rPr>
              <a:t>くるので、困っています。これって断れないのですか</a:t>
            </a:r>
            <a:r>
              <a:rPr kumimoji="1" sz="2950" dirty="0">
                <a:latin typeface="HGMaruGothicMPRO" panose="020F0600000000000000" pitchFamily="34" charset="-128"/>
                <a:ea typeface="HGMaruGothicMPRO" panose="020F0600000000000000" pitchFamily="34" charset="-128"/>
                <a:cs typeface="A-OTF Shin Maru Go Pro"/>
              </a:rPr>
              <a:t>？</a:t>
            </a:r>
          </a:p>
        </p:txBody>
      </p:sp>
      <p:sp>
        <p:nvSpPr>
          <p:cNvPr id="5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8" name="テキスト ボックス 5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68026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2">
            <a:extLst>
              <a:ext uri="{FF2B5EF4-FFF2-40B4-BE49-F238E27FC236}">
                <a16:creationId xmlns:a16="http://schemas.microsoft.com/office/drawing/2014/main" id="{A6666D4C-82EE-A24A-BD16-98AACF3C32EB}"/>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64A9299E-BEC8-CF45-A8EF-E93E4BEA56A3}"/>
              </a:ext>
            </a:extLst>
          </p:cNvPr>
          <p:cNvSpPr txBox="1"/>
          <p:nvPr/>
        </p:nvSpPr>
        <p:spPr>
          <a:xfrm>
            <a:off x="476068" y="789491"/>
            <a:ext cx="7722963"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Ａ</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合意なしの</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「労働日」「労働時間」の</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変更は「できません</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D77A04BB-60B8-A84D-AFBA-5DD1827D0C81}"/>
              </a:ext>
            </a:extLst>
          </p:cNvPr>
          <p:cNvSpPr txBox="1"/>
          <p:nvPr/>
        </p:nvSpPr>
        <p:spPr>
          <a:xfrm>
            <a:off x="373072" y="2493553"/>
            <a:ext cx="8453674" cy="4363441"/>
          </a:xfrm>
          <a:prstGeom prst="rect">
            <a:avLst/>
          </a:prstGeom>
        </p:spPr>
        <p:txBody>
          <a:bodyPr vert="horz" wrap="square" lIns="0" tIns="10861" rIns="0" bIns="0" rtlCol="0">
            <a:spAutoFit/>
          </a:bodyPr>
          <a:lstStyle/>
          <a:p>
            <a:pPr marL="329633" marR="4344" indent="-319315" defTabSz="781995">
              <a:lnSpc>
                <a:spcPts val="3421"/>
              </a:lnSpc>
              <a:spcBef>
                <a:spcPts val="1026"/>
              </a:spcBef>
            </a:pPr>
            <a:r>
              <a:rPr kumimoji="1" sz="2865" dirty="0">
                <a:latin typeface="HGMaruGothicMPRO" panose="020F0600000000000000" pitchFamily="34" charset="-128"/>
                <a:ea typeface="HGMaruGothicMPRO" panose="020F0600000000000000" pitchFamily="34" charset="-128"/>
                <a:cs typeface="A-OTF Shin Maru Go Pro"/>
              </a:rPr>
              <a:t>・</a:t>
            </a:r>
            <a:r>
              <a:rPr kumimoji="1" lang="ja-JP" altLang="en-US" sz="2865" dirty="0">
                <a:latin typeface="HGMaruGothicMPRO" panose="020F0600000000000000" pitchFamily="34" charset="-128"/>
                <a:ea typeface="HGMaruGothicMPRO" panose="020F0600000000000000" pitchFamily="34" charset="-128"/>
                <a:cs typeface="A-OTF Shin Maru Go Pro"/>
              </a:rPr>
              <a:t>　</a:t>
            </a:r>
            <a:r>
              <a:rPr kumimoji="1" lang="ja-JP" altLang="en-US" sz="287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ShinMGoPro-DeBold"/>
              </a:rPr>
              <a:t>「労働日」「労働時間」</a:t>
            </a:r>
            <a:r>
              <a:rPr kumimoji="1" lang="en-US" altLang="ja-JP" sz="287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ShinMGoPro-DeBold"/>
              </a:rPr>
              <a:t>(</a:t>
            </a:r>
            <a:r>
              <a:rPr kumimoji="1" sz="2865" dirty="0" err="1">
                <a:solidFill>
                  <a:srgbClr val="231F20"/>
                </a:solidFill>
                <a:latin typeface="HGMaruGothicMPRO" panose="020F0600000000000000" pitchFamily="34" charset="-128"/>
                <a:ea typeface="HGMaruGothicMPRO" panose="020F0600000000000000" pitchFamily="34" charset="-128"/>
                <a:cs typeface="A-OTF Shin Maru Go Pro"/>
              </a:rPr>
              <a:t>シフト</a:t>
            </a:r>
            <a:r>
              <a:rPr kumimoji="1" lang="en-US" altLang="ja-JP"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err="1">
                <a:solidFill>
                  <a:srgbClr val="231F20"/>
                </a:solidFill>
                <a:latin typeface="HGMaruGothicMPRO" panose="020F0600000000000000" pitchFamily="34" charset="-128"/>
                <a:ea typeface="HGMaruGothicMPRO" panose="020F0600000000000000" pitchFamily="34" charset="-128"/>
                <a:cs typeface="A-OTF Shin Maru Go Pro"/>
              </a:rPr>
              <a:t>を変更するには、労働者</a:t>
            </a:r>
            <a:r>
              <a:rPr kumimoji="1" lang="en-US" altLang="ja-JP"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雇われる人</a:t>
            </a:r>
            <a:r>
              <a:rPr kumimoji="1" lang="en-US" altLang="ja-JP"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と使用者</a:t>
            </a:r>
            <a:r>
              <a:rPr kumimoji="1" lang="en-US" altLang="ja-JP"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雇う人</a:t>
            </a:r>
            <a:r>
              <a:rPr kumimoji="1" lang="en-US" altLang="ja-JP"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の間で</a:t>
            </a:r>
            <a:r>
              <a:rPr kumimoji="1" sz="2865" dirty="0">
                <a:solidFill>
                  <a:srgbClr val="00AEEF"/>
                </a:solidFill>
                <a:latin typeface="HGMaruGothicMPRO" panose="020F0600000000000000" pitchFamily="34" charset="-128"/>
                <a:ea typeface="HGMaruGothicMPRO" panose="020F0600000000000000" pitchFamily="34" charset="-128"/>
                <a:cs typeface="A-OTF Shin Maru Go Pro"/>
              </a:rPr>
              <a:t>合意</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が必要です。</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a:p>
            <a:pPr marL="329633" marR="14662" indent="-319315" defTabSz="781995">
              <a:lnSpc>
                <a:spcPts val="3421"/>
              </a:lnSpc>
              <a:spcBef>
                <a:spcPts val="1026"/>
              </a:spcBef>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865" spc="-68" dirty="0" err="1">
                <a:solidFill>
                  <a:srgbClr val="231F20"/>
                </a:solidFill>
                <a:latin typeface="HGMaruGothicMPRO" panose="020F0600000000000000" pitchFamily="34" charset="-128"/>
                <a:ea typeface="HGMaruGothicMPRO" panose="020F0600000000000000" pitchFamily="34" charset="-128"/>
                <a:cs typeface="A-OTF Shin Maru Go Pro"/>
              </a:rPr>
              <a:t>当初の決められた曜日</a:t>
            </a:r>
            <a:r>
              <a:rPr kumimoji="1" lang="en-US" altLang="ja-JP" sz="2865" spc="-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spc="-68" dirty="0" err="1">
                <a:solidFill>
                  <a:srgbClr val="231F20"/>
                </a:solidFill>
                <a:latin typeface="HGMaruGothicMPRO" panose="020F0600000000000000" pitchFamily="34" charset="-128"/>
                <a:ea typeface="HGMaruGothicMPRO" panose="020F0600000000000000" pitchFamily="34" charset="-128"/>
                <a:cs typeface="A-OTF Shin Maru Go Pro"/>
              </a:rPr>
              <a:t>回数</a:t>
            </a:r>
            <a:r>
              <a:rPr kumimoji="1" lang="en-US" altLang="ja-JP" sz="2865" spc="-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spc="-68" dirty="0" err="1">
                <a:solidFill>
                  <a:srgbClr val="231F20"/>
                </a:solidFill>
                <a:latin typeface="HGMaruGothicMPRO" panose="020F0600000000000000" pitchFamily="34" charset="-128"/>
                <a:ea typeface="HGMaruGothicMPRO" panose="020F0600000000000000" pitchFamily="34" charset="-128"/>
                <a:cs typeface="A-OTF Shin Maru Go Pro"/>
              </a:rPr>
              <a:t>や時間を無視して</a:t>
            </a:r>
            <a:r>
              <a:rPr kumimoji="1" lang="ja-JP" altLang="en-US" sz="2865" spc="-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err="1">
                <a:solidFill>
                  <a:srgbClr val="231F20"/>
                </a:solidFill>
                <a:latin typeface="HGMaruGothicMPRO" panose="020F0600000000000000" pitchFamily="34" charset="-128"/>
                <a:ea typeface="HGMaruGothicMPRO" panose="020F0600000000000000" pitchFamily="34" charset="-128"/>
                <a:cs typeface="A-OTF Shin Maru Go Pro"/>
              </a:rPr>
              <a:t>一方的にシフトを変更されて困るときは、きっぱりと断ることができます</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a:p>
            <a:pPr marL="343752" defTabSz="781995">
              <a:spcBef>
                <a:spcPts val="855"/>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労働契約法</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「第8条」</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に抵触</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9"/>
              </a:spcBef>
            </a:pPr>
            <a:r>
              <a:rPr kumimoji="1" lang="ja-JP" altLang="en-US" sz="1600" dirty="0">
                <a:solidFill>
                  <a:prstClr val="black"/>
                </a:solidFill>
                <a:latin typeface="HGMaruGothicMPRO" panose="020F0600000000000000" pitchFamily="34" charset="-128"/>
                <a:ea typeface="HGMaruGothicMPRO" panose="020F0600000000000000" pitchFamily="34" charset="-128"/>
                <a:cs typeface="Times New Roman"/>
              </a:rPr>
              <a:t>　</a:t>
            </a:r>
            <a:endParaRPr kumimoji="1" sz="1600" dirty="0">
              <a:solidFill>
                <a:prstClr val="black"/>
              </a:solidFill>
              <a:latin typeface="HGMaruGothicMPRO" panose="020F0600000000000000" pitchFamily="34" charset="-128"/>
              <a:ea typeface="HGMaruGothicMPRO" panose="020F0600000000000000" pitchFamily="34" charset="-128"/>
              <a:cs typeface="Times New Roman"/>
            </a:endParaRPr>
          </a:p>
          <a:p>
            <a:pPr marL="343752" defTabSz="781995"/>
            <a:r>
              <a:rPr kumimoji="1" sz="2865" dirty="0">
                <a:solidFill>
                  <a:srgbClr val="00AEEF"/>
                </a:solidFill>
                <a:latin typeface="HGMaruGothicMPRO" panose="020F0600000000000000" pitchFamily="34" charset="-128"/>
                <a:ea typeface="HGMaruGothicMPRO" panose="020F0600000000000000" pitchFamily="34" charset="-128"/>
                <a:cs typeface="A-OTF Shin Maru Go Pro"/>
              </a:rPr>
              <a:t>労働条件通知書ここでも重要！</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a:p>
            <a:pPr marL="343752" defTabSz="781995">
              <a:spcBef>
                <a:spcPts val="338"/>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労働基準法</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「第15条」</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明示の義務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44" name="グループ化 43">
            <a:extLst>
              <a:ext uri="{FF2B5EF4-FFF2-40B4-BE49-F238E27FC236}">
                <a16:creationId xmlns:a16="http://schemas.microsoft.com/office/drawing/2014/main" id="{C767B833-6FB2-7748-9DAB-8530B8A9103D}"/>
              </a:ext>
            </a:extLst>
          </p:cNvPr>
          <p:cNvGrpSpPr/>
          <p:nvPr/>
        </p:nvGrpSpPr>
        <p:grpSpPr>
          <a:xfrm>
            <a:off x="6853764" y="4887418"/>
            <a:ext cx="1726518" cy="1840907"/>
            <a:chOff x="7494368" y="4240550"/>
            <a:chExt cx="2414905" cy="2531121"/>
          </a:xfrm>
        </p:grpSpPr>
        <p:sp>
          <p:nvSpPr>
            <p:cNvPr id="5" name="object 5">
              <a:extLst>
                <a:ext uri="{FF2B5EF4-FFF2-40B4-BE49-F238E27FC236}">
                  <a16:creationId xmlns:a16="http://schemas.microsoft.com/office/drawing/2014/main" id="{E6A188E9-C712-7E4D-9F17-1F9C565BA744}"/>
                </a:ext>
              </a:extLst>
            </p:cNvPr>
            <p:cNvSpPr/>
            <p:nvPr/>
          </p:nvSpPr>
          <p:spPr>
            <a:xfrm>
              <a:off x="7494368" y="4548719"/>
              <a:ext cx="2414905" cy="2091689"/>
            </a:xfrm>
            <a:custGeom>
              <a:avLst/>
              <a:gdLst/>
              <a:ahLst/>
              <a:cxnLst/>
              <a:rect l="l" t="t" r="r" b="b"/>
              <a:pathLst>
                <a:path w="2414904" h="2091690">
                  <a:moveTo>
                    <a:pt x="411518" y="177927"/>
                  </a:moveTo>
                  <a:lnTo>
                    <a:pt x="540118" y="685927"/>
                  </a:lnTo>
                  <a:lnTo>
                    <a:pt x="0" y="805332"/>
                  </a:lnTo>
                  <a:lnTo>
                    <a:pt x="344639" y="1149946"/>
                  </a:lnTo>
                  <a:lnTo>
                    <a:pt x="123456" y="1626857"/>
                  </a:lnTo>
                  <a:lnTo>
                    <a:pt x="658075" y="1751914"/>
                  </a:lnTo>
                  <a:lnTo>
                    <a:pt x="658075" y="2091512"/>
                  </a:lnTo>
                  <a:lnTo>
                    <a:pt x="1322006" y="1850237"/>
                  </a:lnTo>
                  <a:lnTo>
                    <a:pt x="1968343" y="1850237"/>
                  </a:lnTo>
                  <a:lnTo>
                    <a:pt x="1940204" y="1741512"/>
                  </a:lnTo>
                  <a:lnTo>
                    <a:pt x="2319959" y="1671408"/>
                  </a:lnTo>
                  <a:lnTo>
                    <a:pt x="2082444" y="1215313"/>
                  </a:lnTo>
                  <a:lnTo>
                    <a:pt x="2414600" y="911237"/>
                  </a:lnTo>
                  <a:lnTo>
                    <a:pt x="2011311" y="702614"/>
                  </a:lnTo>
                  <a:lnTo>
                    <a:pt x="2159789" y="387985"/>
                  </a:lnTo>
                  <a:lnTo>
                    <a:pt x="888491" y="387985"/>
                  </a:lnTo>
                  <a:lnTo>
                    <a:pt x="411518" y="177927"/>
                  </a:lnTo>
                  <a:close/>
                </a:path>
                <a:path w="2414904" h="2091690">
                  <a:moveTo>
                    <a:pt x="1968343" y="1850237"/>
                  </a:moveTo>
                  <a:lnTo>
                    <a:pt x="1322006" y="1850237"/>
                  </a:lnTo>
                  <a:lnTo>
                    <a:pt x="2006168" y="1996389"/>
                  </a:lnTo>
                  <a:lnTo>
                    <a:pt x="1968343" y="1850237"/>
                  </a:lnTo>
                  <a:close/>
                </a:path>
                <a:path w="2414904" h="2091690">
                  <a:moveTo>
                    <a:pt x="1391996" y="69900"/>
                  </a:moveTo>
                  <a:lnTo>
                    <a:pt x="888491" y="387985"/>
                  </a:lnTo>
                  <a:lnTo>
                    <a:pt x="2159789" y="387985"/>
                  </a:lnTo>
                  <a:lnTo>
                    <a:pt x="2195299" y="312737"/>
                  </a:lnTo>
                  <a:lnTo>
                    <a:pt x="1832444" y="312737"/>
                  </a:lnTo>
                  <a:lnTo>
                    <a:pt x="1825053" y="226796"/>
                  </a:lnTo>
                  <a:lnTo>
                    <a:pt x="1555902" y="226796"/>
                  </a:lnTo>
                  <a:lnTo>
                    <a:pt x="1391996" y="69900"/>
                  </a:lnTo>
                  <a:close/>
                </a:path>
                <a:path w="2414904" h="2091690">
                  <a:moveTo>
                    <a:pt x="2227364" y="244792"/>
                  </a:moveTo>
                  <a:lnTo>
                    <a:pt x="1832444" y="312737"/>
                  </a:lnTo>
                  <a:lnTo>
                    <a:pt x="2195299" y="312737"/>
                  </a:lnTo>
                  <a:lnTo>
                    <a:pt x="2227364" y="244792"/>
                  </a:lnTo>
                  <a:close/>
                </a:path>
                <a:path w="2414904" h="2091690">
                  <a:moveTo>
                    <a:pt x="1805546" y="0"/>
                  </a:moveTo>
                  <a:lnTo>
                    <a:pt x="1555902" y="226796"/>
                  </a:lnTo>
                  <a:lnTo>
                    <a:pt x="1825053" y="226796"/>
                  </a:lnTo>
                  <a:lnTo>
                    <a:pt x="1805546" y="0"/>
                  </a:lnTo>
                  <a:close/>
                </a:path>
              </a:pathLst>
            </a:custGeom>
            <a:solidFill>
              <a:srgbClr val="FFE60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07248491-EF18-E446-A118-225D8B2C6C04}"/>
                </a:ext>
              </a:extLst>
            </p:cNvPr>
            <p:cNvSpPr/>
            <p:nvPr/>
          </p:nvSpPr>
          <p:spPr>
            <a:xfrm>
              <a:off x="7494368" y="4548719"/>
              <a:ext cx="2414905" cy="2091689"/>
            </a:xfrm>
            <a:custGeom>
              <a:avLst/>
              <a:gdLst/>
              <a:ahLst/>
              <a:cxnLst/>
              <a:rect l="l" t="t" r="r" b="b"/>
              <a:pathLst>
                <a:path w="2414904" h="2091690">
                  <a:moveTo>
                    <a:pt x="2082444" y="1215313"/>
                  </a:moveTo>
                  <a:lnTo>
                    <a:pt x="2414600" y="911237"/>
                  </a:lnTo>
                  <a:lnTo>
                    <a:pt x="2011311" y="702614"/>
                  </a:lnTo>
                  <a:lnTo>
                    <a:pt x="2227364" y="244792"/>
                  </a:lnTo>
                  <a:lnTo>
                    <a:pt x="1832444" y="312737"/>
                  </a:lnTo>
                  <a:lnTo>
                    <a:pt x="1805546" y="0"/>
                  </a:lnTo>
                  <a:lnTo>
                    <a:pt x="1728972" y="69694"/>
                  </a:lnTo>
                  <a:lnTo>
                    <a:pt x="1677442" y="116551"/>
                  </a:lnTo>
                  <a:lnTo>
                    <a:pt x="1627554" y="161830"/>
                  </a:lnTo>
                  <a:lnTo>
                    <a:pt x="1555902" y="226796"/>
                  </a:lnTo>
                  <a:lnTo>
                    <a:pt x="1391996" y="69900"/>
                  </a:lnTo>
                  <a:lnTo>
                    <a:pt x="888491" y="387985"/>
                  </a:lnTo>
                  <a:lnTo>
                    <a:pt x="411518" y="177927"/>
                  </a:lnTo>
                  <a:lnTo>
                    <a:pt x="540118" y="685927"/>
                  </a:lnTo>
                  <a:lnTo>
                    <a:pt x="0" y="805332"/>
                  </a:lnTo>
                  <a:lnTo>
                    <a:pt x="344639" y="1149946"/>
                  </a:lnTo>
                  <a:lnTo>
                    <a:pt x="123456" y="1626857"/>
                  </a:lnTo>
                  <a:lnTo>
                    <a:pt x="658075" y="1751914"/>
                  </a:lnTo>
                  <a:lnTo>
                    <a:pt x="658075" y="2091512"/>
                  </a:lnTo>
                  <a:lnTo>
                    <a:pt x="1322006" y="1850237"/>
                  </a:lnTo>
                  <a:lnTo>
                    <a:pt x="2006168" y="1996389"/>
                  </a:lnTo>
                  <a:lnTo>
                    <a:pt x="1940204" y="1741512"/>
                  </a:lnTo>
                  <a:lnTo>
                    <a:pt x="2319959" y="1671408"/>
                  </a:lnTo>
                  <a:lnTo>
                    <a:pt x="2082444" y="1215313"/>
                  </a:lnTo>
                  <a:close/>
                </a:path>
              </a:pathLst>
            </a:custGeom>
            <a:ln w="25654">
              <a:solidFill>
                <a:srgbClr val="FFE60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F0E26A49-AFA4-DB4C-A471-1650CE5030E4}"/>
                </a:ext>
              </a:extLst>
            </p:cNvPr>
            <p:cNvSpPr/>
            <p:nvPr/>
          </p:nvSpPr>
          <p:spPr>
            <a:xfrm>
              <a:off x="9063122" y="6364560"/>
              <a:ext cx="298450" cy="360680"/>
            </a:xfrm>
            <a:custGeom>
              <a:avLst/>
              <a:gdLst/>
              <a:ahLst/>
              <a:cxnLst/>
              <a:rect l="l" t="t" r="r" b="b"/>
              <a:pathLst>
                <a:path w="298450" h="360679">
                  <a:moveTo>
                    <a:pt x="238349" y="352818"/>
                  </a:moveTo>
                  <a:lnTo>
                    <a:pt x="146787" y="352818"/>
                  </a:lnTo>
                  <a:lnTo>
                    <a:pt x="185730" y="359814"/>
                  </a:lnTo>
                  <a:lnTo>
                    <a:pt x="215269" y="360538"/>
                  </a:lnTo>
                  <a:lnTo>
                    <a:pt x="237573" y="353545"/>
                  </a:lnTo>
                  <a:lnTo>
                    <a:pt x="238349" y="352818"/>
                  </a:lnTo>
                  <a:close/>
                </a:path>
                <a:path w="298450" h="360679">
                  <a:moveTo>
                    <a:pt x="110122" y="0"/>
                  </a:moveTo>
                  <a:lnTo>
                    <a:pt x="42879" y="83893"/>
                  </a:lnTo>
                  <a:lnTo>
                    <a:pt x="9470" y="129320"/>
                  </a:lnTo>
                  <a:lnTo>
                    <a:pt x="0" y="151997"/>
                  </a:lnTo>
                  <a:lnTo>
                    <a:pt x="4572" y="167640"/>
                  </a:lnTo>
                  <a:lnTo>
                    <a:pt x="15941" y="200871"/>
                  </a:lnTo>
                  <a:lnTo>
                    <a:pt x="31863" y="253263"/>
                  </a:lnTo>
                  <a:lnTo>
                    <a:pt x="49926" y="305921"/>
                  </a:lnTo>
                  <a:lnTo>
                    <a:pt x="67717" y="339953"/>
                  </a:lnTo>
                  <a:lnTo>
                    <a:pt x="85581" y="353788"/>
                  </a:lnTo>
                  <a:lnTo>
                    <a:pt x="105076" y="359468"/>
                  </a:lnTo>
                  <a:lnTo>
                    <a:pt x="125658" y="358607"/>
                  </a:lnTo>
                  <a:lnTo>
                    <a:pt x="146787" y="352818"/>
                  </a:lnTo>
                  <a:lnTo>
                    <a:pt x="238349" y="352818"/>
                  </a:lnTo>
                  <a:lnTo>
                    <a:pt x="254813" y="337388"/>
                  </a:lnTo>
                  <a:lnTo>
                    <a:pt x="280735" y="320830"/>
                  </a:lnTo>
                  <a:lnTo>
                    <a:pt x="294360" y="297519"/>
                  </a:lnTo>
                  <a:lnTo>
                    <a:pt x="293396" y="249936"/>
                  </a:lnTo>
                  <a:lnTo>
                    <a:pt x="263830" y="222072"/>
                  </a:lnTo>
                  <a:lnTo>
                    <a:pt x="255109" y="209931"/>
                  </a:lnTo>
                  <a:lnTo>
                    <a:pt x="248546" y="194052"/>
                  </a:lnTo>
                  <a:lnTo>
                    <a:pt x="240849" y="163786"/>
                  </a:lnTo>
                  <a:lnTo>
                    <a:pt x="228727" y="108483"/>
                  </a:lnTo>
                  <a:lnTo>
                    <a:pt x="171132" y="54638"/>
                  </a:lnTo>
                  <a:lnTo>
                    <a:pt x="134701" y="21447"/>
                  </a:lnTo>
                  <a:lnTo>
                    <a:pt x="115633" y="4652"/>
                  </a:lnTo>
                  <a:lnTo>
                    <a:pt x="110122"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AEA84DA7-C59A-0B4E-8EBF-DD259E9DD12B}"/>
                </a:ext>
              </a:extLst>
            </p:cNvPr>
            <p:cNvSpPr/>
            <p:nvPr/>
          </p:nvSpPr>
          <p:spPr>
            <a:xfrm>
              <a:off x="8322558" y="5579776"/>
              <a:ext cx="1319530" cy="1191895"/>
            </a:xfrm>
            <a:custGeom>
              <a:avLst/>
              <a:gdLst/>
              <a:ahLst/>
              <a:cxnLst/>
              <a:rect l="l" t="t" r="r" b="b"/>
              <a:pathLst>
                <a:path w="1319529" h="1191895">
                  <a:moveTo>
                    <a:pt x="190255" y="604"/>
                  </a:moveTo>
                  <a:lnTo>
                    <a:pt x="120891" y="4523"/>
                  </a:lnTo>
                  <a:lnTo>
                    <a:pt x="66957" y="29491"/>
                  </a:lnTo>
                  <a:lnTo>
                    <a:pt x="0" y="82173"/>
                  </a:lnTo>
                  <a:lnTo>
                    <a:pt x="0" y="396866"/>
                  </a:lnTo>
                  <a:lnTo>
                    <a:pt x="40805" y="1191619"/>
                  </a:lnTo>
                  <a:lnTo>
                    <a:pt x="828459" y="1191619"/>
                  </a:lnTo>
                  <a:lnTo>
                    <a:pt x="849247" y="811028"/>
                  </a:lnTo>
                  <a:lnTo>
                    <a:pt x="828459" y="792954"/>
                  </a:lnTo>
                  <a:lnTo>
                    <a:pt x="852036" y="759963"/>
                  </a:lnTo>
                  <a:lnTo>
                    <a:pt x="869340" y="443170"/>
                  </a:lnTo>
                  <a:lnTo>
                    <a:pt x="1316285" y="443170"/>
                  </a:lnTo>
                  <a:lnTo>
                    <a:pt x="1319453" y="435449"/>
                  </a:lnTo>
                  <a:lnTo>
                    <a:pt x="1290908" y="384872"/>
                  </a:lnTo>
                  <a:lnTo>
                    <a:pt x="1234250" y="327484"/>
                  </a:lnTo>
                  <a:lnTo>
                    <a:pt x="1197773" y="297054"/>
                  </a:lnTo>
                  <a:lnTo>
                    <a:pt x="1157138" y="265902"/>
                  </a:lnTo>
                  <a:lnTo>
                    <a:pt x="1113303" y="234357"/>
                  </a:lnTo>
                  <a:lnTo>
                    <a:pt x="1067226" y="202744"/>
                  </a:lnTo>
                  <a:lnTo>
                    <a:pt x="1019862" y="171392"/>
                  </a:lnTo>
                  <a:lnTo>
                    <a:pt x="972170" y="140628"/>
                  </a:lnTo>
                  <a:lnTo>
                    <a:pt x="879627" y="82173"/>
                  </a:lnTo>
                  <a:lnTo>
                    <a:pt x="830936" y="37738"/>
                  </a:lnTo>
                  <a:lnTo>
                    <a:pt x="781817" y="12930"/>
                  </a:lnTo>
                  <a:lnTo>
                    <a:pt x="773540" y="11065"/>
                  </a:lnTo>
                  <a:lnTo>
                    <a:pt x="303504" y="11065"/>
                  </a:lnTo>
                  <a:lnTo>
                    <a:pt x="190255" y="604"/>
                  </a:lnTo>
                  <a:close/>
                </a:path>
                <a:path w="1319529" h="1191895">
                  <a:moveTo>
                    <a:pt x="1316285" y="443170"/>
                  </a:moveTo>
                  <a:lnTo>
                    <a:pt x="869340" y="443170"/>
                  </a:lnTo>
                  <a:lnTo>
                    <a:pt x="1015949" y="530610"/>
                  </a:lnTo>
                  <a:lnTo>
                    <a:pt x="852036" y="759963"/>
                  </a:lnTo>
                  <a:lnTo>
                    <a:pt x="849247" y="811028"/>
                  </a:lnTo>
                  <a:lnTo>
                    <a:pt x="985253" y="929275"/>
                  </a:lnTo>
                  <a:lnTo>
                    <a:pt x="1039279" y="864413"/>
                  </a:lnTo>
                  <a:lnTo>
                    <a:pt x="1157173" y="715157"/>
                  </a:lnTo>
                  <a:lnTo>
                    <a:pt x="1272657" y="549503"/>
                  </a:lnTo>
                  <a:lnTo>
                    <a:pt x="1316285" y="443170"/>
                  </a:lnTo>
                  <a:close/>
                </a:path>
                <a:path w="1319529" h="1191895">
                  <a:moveTo>
                    <a:pt x="852036" y="759963"/>
                  </a:moveTo>
                  <a:lnTo>
                    <a:pt x="828459" y="792954"/>
                  </a:lnTo>
                  <a:lnTo>
                    <a:pt x="849247" y="811028"/>
                  </a:lnTo>
                  <a:lnTo>
                    <a:pt x="852036" y="759963"/>
                  </a:lnTo>
                  <a:close/>
                </a:path>
                <a:path w="1319529" h="1191895">
                  <a:moveTo>
                    <a:pt x="689959" y="0"/>
                  </a:moveTo>
                  <a:lnTo>
                    <a:pt x="651052" y="778"/>
                  </a:lnTo>
                  <a:lnTo>
                    <a:pt x="538043" y="5922"/>
                  </a:lnTo>
                  <a:lnTo>
                    <a:pt x="426169" y="9458"/>
                  </a:lnTo>
                  <a:lnTo>
                    <a:pt x="303504" y="11065"/>
                  </a:lnTo>
                  <a:lnTo>
                    <a:pt x="773540" y="11065"/>
                  </a:lnTo>
                  <a:lnTo>
                    <a:pt x="734186" y="2200"/>
                  </a:lnTo>
                  <a:lnTo>
                    <a:pt x="689959" y="0"/>
                  </a:lnTo>
                  <a:close/>
                </a:path>
              </a:pathLst>
            </a:custGeom>
            <a:solidFill>
              <a:srgbClr val="72BF44"/>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E812B816-D9EB-164B-8DFA-D53CA48918CB}"/>
                </a:ext>
              </a:extLst>
            </p:cNvPr>
            <p:cNvSpPr/>
            <p:nvPr/>
          </p:nvSpPr>
          <p:spPr>
            <a:xfrm>
              <a:off x="8322558" y="5579776"/>
              <a:ext cx="1319530" cy="1191895"/>
            </a:xfrm>
            <a:custGeom>
              <a:avLst/>
              <a:gdLst/>
              <a:ahLst/>
              <a:cxnLst/>
              <a:rect l="l" t="t" r="r" b="b"/>
              <a:pathLst>
                <a:path w="1319529" h="1191895">
                  <a:moveTo>
                    <a:pt x="651052" y="778"/>
                  </a:moveTo>
                  <a:lnTo>
                    <a:pt x="689959" y="0"/>
                  </a:lnTo>
                  <a:lnTo>
                    <a:pt x="734186" y="2200"/>
                  </a:lnTo>
                  <a:lnTo>
                    <a:pt x="781817" y="12930"/>
                  </a:lnTo>
                  <a:lnTo>
                    <a:pt x="830936" y="37738"/>
                  </a:lnTo>
                  <a:lnTo>
                    <a:pt x="879627" y="82173"/>
                  </a:lnTo>
                  <a:lnTo>
                    <a:pt x="925106" y="110779"/>
                  </a:lnTo>
                  <a:lnTo>
                    <a:pt x="972170" y="140628"/>
                  </a:lnTo>
                  <a:lnTo>
                    <a:pt x="1019862" y="171392"/>
                  </a:lnTo>
                  <a:lnTo>
                    <a:pt x="1067226" y="202744"/>
                  </a:lnTo>
                  <a:lnTo>
                    <a:pt x="1113303" y="234357"/>
                  </a:lnTo>
                  <a:lnTo>
                    <a:pt x="1157138" y="265902"/>
                  </a:lnTo>
                  <a:lnTo>
                    <a:pt x="1197773" y="297054"/>
                  </a:lnTo>
                  <a:lnTo>
                    <a:pt x="1234250" y="327484"/>
                  </a:lnTo>
                  <a:lnTo>
                    <a:pt x="1265614" y="356866"/>
                  </a:lnTo>
                  <a:lnTo>
                    <a:pt x="1309173" y="411176"/>
                  </a:lnTo>
                  <a:lnTo>
                    <a:pt x="1319453" y="435449"/>
                  </a:lnTo>
                  <a:lnTo>
                    <a:pt x="1272657" y="549503"/>
                  </a:lnTo>
                  <a:lnTo>
                    <a:pt x="1157173" y="715157"/>
                  </a:lnTo>
                  <a:lnTo>
                    <a:pt x="1039279" y="864413"/>
                  </a:lnTo>
                  <a:lnTo>
                    <a:pt x="985253" y="929275"/>
                  </a:lnTo>
                  <a:lnTo>
                    <a:pt x="828459" y="792954"/>
                  </a:lnTo>
                  <a:lnTo>
                    <a:pt x="1015949" y="530610"/>
                  </a:lnTo>
                  <a:lnTo>
                    <a:pt x="869340" y="443170"/>
                  </a:lnTo>
                  <a:lnTo>
                    <a:pt x="828459" y="1191619"/>
                  </a:lnTo>
                  <a:lnTo>
                    <a:pt x="40805" y="1191619"/>
                  </a:lnTo>
                  <a:lnTo>
                    <a:pt x="0" y="396866"/>
                  </a:lnTo>
                  <a:lnTo>
                    <a:pt x="0" y="82173"/>
                  </a:lnTo>
                  <a:lnTo>
                    <a:pt x="66957" y="29491"/>
                  </a:lnTo>
                  <a:lnTo>
                    <a:pt x="120891" y="4523"/>
                  </a:lnTo>
                  <a:lnTo>
                    <a:pt x="190255" y="604"/>
                  </a:lnTo>
                  <a:lnTo>
                    <a:pt x="303504" y="11065"/>
                  </a:lnTo>
                  <a:lnTo>
                    <a:pt x="426169" y="9458"/>
                  </a:lnTo>
                  <a:lnTo>
                    <a:pt x="538043" y="5922"/>
                  </a:lnTo>
                  <a:lnTo>
                    <a:pt x="619535" y="2386"/>
                  </a:lnTo>
                  <a:lnTo>
                    <a:pt x="651052" y="778"/>
                  </a:lnTo>
                  <a:close/>
                </a:path>
              </a:pathLst>
            </a:custGeom>
            <a:ln w="22161">
              <a:solidFill>
                <a:srgbClr val="72BF4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C96B93EA-A350-9246-AF8F-C1E593DDF1C5}"/>
                </a:ext>
              </a:extLst>
            </p:cNvPr>
            <p:cNvSpPr/>
            <p:nvPr/>
          </p:nvSpPr>
          <p:spPr>
            <a:xfrm>
              <a:off x="7890506" y="5439095"/>
              <a:ext cx="567055" cy="781050"/>
            </a:xfrm>
            <a:custGeom>
              <a:avLst/>
              <a:gdLst/>
              <a:ahLst/>
              <a:cxnLst/>
              <a:rect l="l" t="t" r="r" b="b"/>
              <a:pathLst>
                <a:path w="567054" h="781050">
                  <a:moveTo>
                    <a:pt x="77005" y="133145"/>
                  </a:moveTo>
                  <a:lnTo>
                    <a:pt x="29578" y="151873"/>
                  </a:lnTo>
                  <a:lnTo>
                    <a:pt x="11921" y="188333"/>
                  </a:lnTo>
                  <a:lnTo>
                    <a:pt x="1357" y="258637"/>
                  </a:lnTo>
                  <a:lnTo>
                    <a:pt x="0" y="306974"/>
                  </a:lnTo>
                  <a:lnTo>
                    <a:pt x="2625" y="364656"/>
                  </a:lnTo>
                  <a:lnTo>
                    <a:pt x="10257" y="432096"/>
                  </a:lnTo>
                  <a:lnTo>
                    <a:pt x="10498" y="481466"/>
                  </a:lnTo>
                  <a:lnTo>
                    <a:pt x="13958" y="528906"/>
                  </a:lnTo>
                  <a:lnTo>
                    <a:pt x="20884" y="573882"/>
                  </a:lnTo>
                  <a:lnTo>
                    <a:pt x="31524" y="615856"/>
                  </a:lnTo>
                  <a:lnTo>
                    <a:pt x="46123" y="654294"/>
                  </a:lnTo>
                  <a:lnTo>
                    <a:pt x="64930" y="688659"/>
                  </a:lnTo>
                  <a:lnTo>
                    <a:pt x="116155" y="743027"/>
                  </a:lnTo>
                  <a:lnTo>
                    <a:pt x="187175" y="774675"/>
                  </a:lnTo>
                  <a:lnTo>
                    <a:pt x="230726" y="780638"/>
                  </a:lnTo>
                  <a:lnTo>
                    <a:pt x="279967" y="779314"/>
                  </a:lnTo>
                  <a:lnTo>
                    <a:pt x="452121" y="734224"/>
                  </a:lnTo>
                  <a:lnTo>
                    <a:pt x="529580" y="633355"/>
                  </a:lnTo>
                  <a:lnTo>
                    <a:pt x="549102" y="532164"/>
                  </a:lnTo>
                  <a:lnTo>
                    <a:pt x="547441" y="486109"/>
                  </a:lnTo>
                  <a:lnTo>
                    <a:pt x="554455" y="448113"/>
                  </a:lnTo>
                  <a:lnTo>
                    <a:pt x="562275" y="402471"/>
                  </a:lnTo>
                  <a:lnTo>
                    <a:pt x="567053" y="355257"/>
                  </a:lnTo>
                  <a:lnTo>
                    <a:pt x="565512" y="324070"/>
                  </a:lnTo>
                  <a:lnTo>
                    <a:pt x="452649" y="324070"/>
                  </a:lnTo>
                  <a:lnTo>
                    <a:pt x="440039" y="252921"/>
                  </a:lnTo>
                  <a:lnTo>
                    <a:pt x="431725" y="191596"/>
                  </a:lnTo>
                  <a:lnTo>
                    <a:pt x="426782" y="149813"/>
                  </a:lnTo>
                  <a:lnTo>
                    <a:pt x="91270" y="149813"/>
                  </a:lnTo>
                  <a:lnTo>
                    <a:pt x="77005" y="133145"/>
                  </a:lnTo>
                  <a:close/>
                </a:path>
                <a:path w="567054" h="781050">
                  <a:moveTo>
                    <a:pt x="524658" y="264914"/>
                  </a:moveTo>
                  <a:lnTo>
                    <a:pt x="488835" y="266424"/>
                  </a:lnTo>
                  <a:lnTo>
                    <a:pt x="469394" y="281585"/>
                  </a:lnTo>
                  <a:lnTo>
                    <a:pt x="459582" y="303200"/>
                  </a:lnTo>
                  <a:lnTo>
                    <a:pt x="452649" y="324070"/>
                  </a:lnTo>
                  <a:lnTo>
                    <a:pt x="565512" y="324070"/>
                  </a:lnTo>
                  <a:lnTo>
                    <a:pt x="564942" y="312544"/>
                  </a:lnTo>
                  <a:lnTo>
                    <a:pt x="552093" y="280405"/>
                  </a:lnTo>
                  <a:lnTo>
                    <a:pt x="524658" y="264914"/>
                  </a:lnTo>
                  <a:close/>
                </a:path>
                <a:path w="567054" h="781050">
                  <a:moveTo>
                    <a:pt x="147353" y="43194"/>
                  </a:moveTo>
                  <a:lnTo>
                    <a:pt x="119808" y="58727"/>
                  </a:lnTo>
                  <a:lnTo>
                    <a:pt x="99181" y="94258"/>
                  </a:lnTo>
                  <a:lnTo>
                    <a:pt x="91270" y="149813"/>
                  </a:lnTo>
                  <a:lnTo>
                    <a:pt x="426782" y="149813"/>
                  </a:lnTo>
                  <a:lnTo>
                    <a:pt x="425688" y="140569"/>
                  </a:lnTo>
                  <a:lnTo>
                    <a:pt x="419908" y="100309"/>
                  </a:lnTo>
                  <a:lnTo>
                    <a:pt x="406446" y="72013"/>
                  </a:lnTo>
                  <a:lnTo>
                    <a:pt x="199995" y="72013"/>
                  </a:lnTo>
                  <a:lnTo>
                    <a:pt x="176015" y="47632"/>
                  </a:lnTo>
                  <a:lnTo>
                    <a:pt x="147353" y="43194"/>
                  </a:lnTo>
                  <a:close/>
                </a:path>
                <a:path w="567054" h="781050">
                  <a:moveTo>
                    <a:pt x="258485" y="0"/>
                  </a:moveTo>
                  <a:lnTo>
                    <a:pt x="230347" y="6668"/>
                  </a:lnTo>
                  <a:lnTo>
                    <a:pt x="208672" y="30339"/>
                  </a:lnTo>
                  <a:lnTo>
                    <a:pt x="199995" y="72013"/>
                  </a:lnTo>
                  <a:lnTo>
                    <a:pt x="316327" y="72013"/>
                  </a:lnTo>
                  <a:lnTo>
                    <a:pt x="308010" y="33672"/>
                  </a:lnTo>
                  <a:lnTo>
                    <a:pt x="286551" y="9335"/>
                  </a:lnTo>
                  <a:lnTo>
                    <a:pt x="258485" y="0"/>
                  </a:lnTo>
                  <a:close/>
                </a:path>
                <a:path w="567054" h="781050">
                  <a:moveTo>
                    <a:pt x="346524" y="49306"/>
                  </a:moveTo>
                  <a:lnTo>
                    <a:pt x="316327" y="72013"/>
                  </a:lnTo>
                  <a:lnTo>
                    <a:pt x="406446" y="72013"/>
                  </a:lnTo>
                  <a:lnTo>
                    <a:pt x="405242" y="69481"/>
                  </a:lnTo>
                  <a:lnTo>
                    <a:pt x="378471" y="50471"/>
                  </a:lnTo>
                  <a:lnTo>
                    <a:pt x="346524" y="49306"/>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5E573492-8A98-5D4B-B70C-C7DC1F72AF40}"/>
                </a:ext>
              </a:extLst>
            </p:cNvPr>
            <p:cNvSpPr/>
            <p:nvPr/>
          </p:nvSpPr>
          <p:spPr>
            <a:xfrm>
              <a:off x="8330719" y="5779465"/>
              <a:ext cx="9525" cy="109855"/>
            </a:xfrm>
            <a:custGeom>
              <a:avLst/>
              <a:gdLst/>
              <a:ahLst/>
              <a:cxnLst/>
              <a:rect l="l" t="t" r="r" b="b"/>
              <a:pathLst>
                <a:path w="9525" h="109854">
                  <a:moveTo>
                    <a:pt x="9001" y="0"/>
                  </a:moveTo>
                  <a:lnTo>
                    <a:pt x="2250" y="32568"/>
                  </a:lnTo>
                  <a:lnTo>
                    <a:pt x="0" y="54854"/>
                  </a:lnTo>
                  <a:lnTo>
                    <a:pt x="2250" y="77145"/>
                  </a:lnTo>
                  <a:lnTo>
                    <a:pt x="9001" y="109728"/>
                  </a:lnTo>
                </a:path>
              </a:pathLst>
            </a:custGeom>
            <a:ln w="16459">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72E9A438-36CF-2D43-BE03-C80D3718E6D9}"/>
                </a:ext>
              </a:extLst>
            </p:cNvPr>
            <p:cNvSpPr/>
            <p:nvPr/>
          </p:nvSpPr>
          <p:spPr>
            <a:xfrm>
              <a:off x="8220066" y="5935493"/>
              <a:ext cx="90805" cy="199390"/>
            </a:xfrm>
            <a:custGeom>
              <a:avLst/>
              <a:gdLst/>
              <a:ahLst/>
              <a:cxnLst/>
              <a:rect l="l" t="t" r="r" b="b"/>
              <a:pathLst>
                <a:path w="90804" h="199389">
                  <a:moveTo>
                    <a:pt x="90357" y="0"/>
                  </a:moveTo>
                  <a:lnTo>
                    <a:pt x="70412" y="11467"/>
                  </a:lnTo>
                  <a:lnTo>
                    <a:pt x="42922" y="34953"/>
                  </a:lnTo>
                  <a:lnTo>
                    <a:pt x="16560" y="72596"/>
                  </a:lnTo>
                  <a:lnTo>
                    <a:pt x="0" y="126534"/>
                  </a:lnTo>
                  <a:lnTo>
                    <a:pt x="1914" y="198907"/>
                  </a:lnTo>
                </a:path>
              </a:pathLst>
            </a:custGeom>
            <a:ln w="16459">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D1334C9E-6DA5-0641-98DE-D967C6217746}"/>
                </a:ext>
              </a:extLst>
            </p:cNvPr>
            <p:cNvSpPr/>
            <p:nvPr/>
          </p:nvSpPr>
          <p:spPr>
            <a:xfrm>
              <a:off x="8206968" y="5529275"/>
              <a:ext cx="26670" cy="250190"/>
            </a:xfrm>
            <a:custGeom>
              <a:avLst/>
              <a:gdLst/>
              <a:ahLst/>
              <a:cxnLst/>
              <a:rect l="l" t="t" r="r" b="b"/>
              <a:pathLst>
                <a:path w="26670" h="250189">
                  <a:moveTo>
                    <a:pt x="0" y="0"/>
                  </a:moveTo>
                  <a:lnTo>
                    <a:pt x="806" y="27613"/>
                  </a:lnTo>
                  <a:lnTo>
                    <a:pt x="4074" y="73809"/>
                  </a:lnTo>
                  <a:lnTo>
                    <a:pt x="9593" y="131218"/>
                  </a:lnTo>
                  <a:lnTo>
                    <a:pt x="17153" y="192468"/>
                  </a:lnTo>
                  <a:lnTo>
                    <a:pt x="26543" y="250189"/>
                  </a:lnTo>
                </a:path>
              </a:pathLst>
            </a:custGeom>
            <a:ln w="16459">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146F23A9-CF1A-C046-BDC1-F09CE5D3FFED}"/>
                </a:ext>
              </a:extLst>
            </p:cNvPr>
            <p:cNvSpPr/>
            <p:nvPr/>
          </p:nvSpPr>
          <p:spPr>
            <a:xfrm>
              <a:off x="8090966" y="5529275"/>
              <a:ext cx="31115" cy="266065"/>
            </a:xfrm>
            <a:custGeom>
              <a:avLst/>
              <a:gdLst/>
              <a:ahLst/>
              <a:cxnLst/>
              <a:rect l="l" t="t" r="r" b="b"/>
              <a:pathLst>
                <a:path w="31115" h="266064">
                  <a:moveTo>
                    <a:pt x="0" y="0"/>
                  </a:moveTo>
                  <a:lnTo>
                    <a:pt x="2629" y="30750"/>
                  </a:lnTo>
                  <a:lnTo>
                    <a:pt x="7462" y="84359"/>
                  </a:lnTo>
                  <a:lnTo>
                    <a:pt x="14079" y="149156"/>
                  </a:lnTo>
                  <a:lnTo>
                    <a:pt x="22061" y="213466"/>
                  </a:lnTo>
                  <a:lnTo>
                    <a:pt x="30988" y="265620"/>
                  </a:lnTo>
                </a:path>
              </a:pathLst>
            </a:custGeom>
            <a:ln w="16459">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38BDB29B-B386-484A-B409-D8BFEAAC668B}"/>
                </a:ext>
              </a:extLst>
            </p:cNvPr>
            <p:cNvSpPr/>
            <p:nvPr/>
          </p:nvSpPr>
          <p:spPr>
            <a:xfrm>
              <a:off x="7981767" y="5609832"/>
              <a:ext cx="22225" cy="224790"/>
            </a:xfrm>
            <a:custGeom>
              <a:avLst/>
              <a:gdLst/>
              <a:ahLst/>
              <a:cxnLst/>
              <a:rect l="l" t="t" r="r" b="b"/>
              <a:pathLst>
                <a:path w="22225" h="224789">
                  <a:moveTo>
                    <a:pt x="0" y="0"/>
                  </a:moveTo>
                  <a:lnTo>
                    <a:pt x="2211" y="39178"/>
                  </a:lnTo>
                  <a:lnTo>
                    <a:pt x="7720" y="102611"/>
                  </a:lnTo>
                  <a:lnTo>
                    <a:pt x="14835" y="170865"/>
                  </a:lnTo>
                  <a:lnTo>
                    <a:pt x="21869" y="224510"/>
                  </a:lnTo>
                </a:path>
              </a:pathLst>
            </a:custGeom>
            <a:ln w="16459">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22372F85-E8C9-6F4F-B93E-7698260D2868}"/>
                </a:ext>
              </a:extLst>
            </p:cNvPr>
            <p:cNvSpPr/>
            <p:nvPr/>
          </p:nvSpPr>
          <p:spPr>
            <a:xfrm>
              <a:off x="7992709" y="5823979"/>
              <a:ext cx="267335" cy="58419"/>
            </a:xfrm>
            <a:custGeom>
              <a:avLst/>
              <a:gdLst/>
              <a:ahLst/>
              <a:cxnLst/>
              <a:rect l="l" t="t" r="r" b="b"/>
              <a:pathLst>
                <a:path w="267334" h="58420">
                  <a:moveTo>
                    <a:pt x="0" y="58345"/>
                  </a:moveTo>
                  <a:lnTo>
                    <a:pt x="61390" y="36429"/>
                  </a:lnTo>
                  <a:lnTo>
                    <a:pt x="114592" y="21046"/>
                  </a:lnTo>
                  <a:lnTo>
                    <a:pt x="172026" y="7664"/>
                  </a:lnTo>
                  <a:lnTo>
                    <a:pt x="225616" y="0"/>
                  </a:lnTo>
                  <a:lnTo>
                    <a:pt x="267284" y="1767"/>
                  </a:lnTo>
                </a:path>
              </a:pathLst>
            </a:custGeom>
            <a:ln w="16459">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46D54121-732A-E045-9538-299F0404B737}"/>
                </a:ext>
              </a:extLst>
            </p:cNvPr>
            <p:cNvSpPr/>
            <p:nvPr/>
          </p:nvSpPr>
          <p:spPr>
            <a:xfrm>
              <a:off x="8451170" y="5594275"/>
              <a:ext cx="626110" cy="208915"/>
            </a:xfrm>
            <a:custGeom>
              <a:avLst/>
              <a:gdLst/>
              <a:ahLst/>
              <a:cxnLst/>
              <a:rect l="l" t="t" r="r" b="b"/>
              <a:pathLst>
                <a:path w="626109" h="208914">
                  <a:moveTo>
                    <a:pt x="0" y="15557"/>
                  </a:moveTo>
                  <a:lnTo>
                    <a:pt x="60789" y="105188"/>
                  </a:lnTo>
                  <a:lnTo>
                    <a:pt x="95029" y="154343"/>
                  </a:lnTo>
                  <a:lnTo>
                    <a:pt x="115298" y="180370"/>
                  </a:lnTo>
                  <a:lnTo>
                    <a:pt x="134175" y="200621"/>
                  </a:lnTo>
                  <a:lnTo>
                    <a:pt x="159825" y="182280"/>
                  </a:lnTo>
                  <a:lnTo>
                    <a:pt x="216677" y="145286"/>
                  </a:lnTo>
                  <a:lnTo>
                    <a:pt x="273610" y="108937"/>
                  </a:lnTo>
                  <a:lnTo>
                    <a:pt x="299504" y="92532"/>
                  </a:lnTo>
                  <a:lnTo>
                    <a:pt x="470992" y="208787"/>
                  </a:lnTo>
                  <a:lnTo>
                    <a:pt x="625868" y="0"/>
                  </a:lnTo>
                </a:path>
              </a:pathLst>
            </a:custGeom>
            <a:ln w="22161">
              <a:solidFill>
                <a:srgbClr val="3A994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8ACEFD4B-85D2-2A40-B5AA-560E2A12452F}"/>
                </a:ext>
              </a:extLst>
            </p:cNvPr>
            <p:cNvSpPr/>
            <p:nvPr/>
          </p:nvSpPr>
          <p:spPr>
            <a:xfrm>
              <a:off x="8855842" y="5902057"/>
              <a:ext cx="275590" cy="288290"/>
            </a:xfrm>
            <a:custGeom>
              <a:avLst/>
              <a:gdLst/>
              <a:ahLst/>
              <a:cxnLst/>
              <a:rect l="l" t="t" r="r" b="b"/>
              <a:pathLst>
                <a:path w="275590" h="288289">
                  <a:moveTo>
                    <a:pt x="0" y="0"/>
                  </a:moveTo>
                  <a:lnTo>
                    <a:pt x="275005" y="0"/>
                  </a:lnTo>
                  <a:lnTo>
                    <a:pt x="275238" y="101145"/>
                  </a:lnTo>
                  <a:lnTo>
                    <a:pt x="274013" y="157940"/>
                  </a:lnTo>
                  <a:lnTo>
                    <a:pt x="262496" y="221564"/>
                  </a:lnTo>
                  <a:lnTo>
                    <a:pt x="242755" y="258004"/>
                  </a:lnTo>
                  <a:lnTo>
                    <a:pt x="174140" y="286354"/>
                  </a:lnTo>
                  <a:lnTo>
                    <a:pt x="133375" y="288061"/>
                  </a:lnTo>
                  <a:lnTo>
                    <a:pt x="92611" y="285999"/>
                  </a:lnTo>
                  <a:lnTo>
                    <a:pt x="55295" y="276918"/>
                  </a:lnTo>
                  <a:lnTo>
                    <a:pt x="10287" y="220332"/>
                  </a:lnTo>
                  <a:lnTo>
                    <a:pt x="4886" y="163836"/>
                  </a:lnTo>
                  <a:lnTo>
                    <a:pt x="1771" y="90549"/>
                  </a:lnTo>
                  <a:lnTo>
                    <a:pt x="342" y="27070"/>
                  </a:lnTo>
                  <a:lnTo>
                    <a:pt x="0" y="0"/>
                  </a:lnTo>
                  <a:close/>
                </a:path>
              </a:pathLst>
            </a:custGeom>
            <a:ln w="22161">
              <a:solidFill>
                <a:srgbClr val="3A994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2AD72A64-7B87-AF4A-9EE5-5F38F35C5952}"/>
                </a:ext>
              </a:extLst>
            </p:cNvPr>
            <p:cNvSpPr/>
            <p:nvPr/>
          </p:nvSpPr>
          <p:spPr>
            <a:xfrm>
              <a:off x="9205636" y="5764034"/>
              <a:ext cx="24130" cy="257810"/>
            </a:xfrm>
            <a:custGeom>
              <a:avLst/>
              <a:gdLst/>
              <a:ahLst/>
              <a:cxnLst/>
              <a:rect l="l" t="t" r="r" b="b"/>
              <a:pathLst>
                <a:path w="24129" h="257810">
                  <a:moveTo>
                    <a:pt x="0" y="257200"/>
                  </a:moveTo>
                  <a:lnTo>
                    <a:pt x="24015" y="0"/>
                  </a:lnTo>
                </a:path>
              </a:pathLst>
            </a:custGeom>
            <a:ln w="22161">
              <a:solidFill>
                <a:srgbClr val="3A994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C5F126E7-F7FC-F446-9BBB-8AB991FAD7EB}"/>
                </a:ext>
              </a:extLst>
            </p:cNvPr>
            <p:cNvSpPr/>
            <p:nvPr/>
          </p:nvSpPr>
          <p:spPr>
            <a:xfrm>
              <a:off x="9189118" y="6318364"/>
              <a:ext cx="8255" cy="80645"/>
            </a:xfrm>
            <a:custGeom>
              <a:avLst/>
              <a:gdLst/>
              <a:ahLst/>
              <a:cxnLst/>
              <a:rect l="l" t="t" r="r" b="b"/>
              <a:pathLst>
                <a:path w="8254" h="80645">
                  <a:moveTo>
                    <a:pt x="7937" y="0"/>
                  </a:moveTo>
                  <a:lnTo>
                    <a:pt x="0" y="80594"/>
                  </a:lnTo>
                </a:path>
              </a:pathLst>
            </a:custGeom>
            <a:ln w="22161">
              <a:solidFill>
                <a:srgbClr val="3A994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AB40CBC4-0EC7-4448-BE5C-2C2E0E019422}"/>
                </a:ext>
              </a:extLst>
            </p:cNvPr>
            <p:cNvSpPr/>
            <p:nvPr/>
          </p:nvSpPr>
          <p:spPr>
            <a:xfrm>
              <a:off x="8233492" y="4426120"/>
              <a:ext cx="1017269" cy="1236345"/>
            </a:xfrm>
            <a:custGeom>
              <a:avLst/>
              <a:gdLst/>
              <a:ahLst/>
              <a:cxnLst/>
              <a:rect l="l" t="t" r="r" b="b"/>
              <a:pathLst>
                <a:path w="1017270" h="1236345">
                  <a:moveTo>
                    <a:pt x="508419" y="0"/>
                  </a:moveTo>
                  <a:lnTo>
                    <a:pt x="464551" y="2268"/>
                  </a:lnTo>
                  <a:lnTo>
                    <a:pt x="421720" y="8949"/>
                  </a:lnTo>
                  <a:lnTo>
                    <a:pt x="380078" y="19857"/>
                  </a:lnTo>
                  <a:lnTo>
                    <a:pt x="339776" y="34808"/>
                  </a:lnTo>
                  <a:lnTo>
                    <a:pt x="300969" y="53614"/>
                  </a:lnTo>
                  <a:lnTo>
                    <a:pt x="263808" y="76091"/>
                  </a:lnTo>
                  <a:lnTo>
                    <a:pt x="228446" y="102054"/>
                  </a:lnTo>
                  <a:lnTo>
                    <a:pt x="195036" y="131316"/>
                  </a:lnTo>
                  <a:lnTo>
                    <a:pt x="163731" y="163692"/>
                  </a:lnTo>
                  <a:lnTo>
                    <a:pt x="134682" y="198997"/>
                  </a:lnTo>
                  <a:lnTo>
                    <a:pt x="108044" y="237045"/>
                  </a:lnTo>
                  <a:lnTo>
                    <a:pt x="83967" y="277651"/>
                  </a:lnTo>
                  <a:lnTo>
                    <a:pt x="62606" y="320629"/>
                  </a:lnTo>
                  <a:lnTo>
                    <a:pt x="44112" y="365793"/>
                  </a:lnTo>
                  <a:lnTo>
                    <a:pt x="28639" y="412958"/>
                  </a:lnTo>
                  <a:lnTo>
                    <a:pt x="16338" y="461939"/>
                  </a:lnTo>
                  <a:lnTo>
                    <a:pt x="7363" y="512549"/>
                  </a:lnTo>
                  <a:lnTo>
                    <a:pt x="1866" y="564604"/>
                  </a:lnTo>
                  <a:lnTo>
                    <a:pt x="0" y="617918"/>
                  </a:lnTo>
                  <a:lnTo>
                    <a:pt x="1685" y="688787"/>
                  </a:lnTo>
                  <a:lnTo>
                    <a:pt x="6654" y="754389"/>
                  </a:lnTo>
                  <a:lnTo>
                    <a:pt x="14776" y="814901"/>
                  </a:lnTo>
                  <a:lnTo>
                    <a:pt x="25920" y="870499"/>
                  </a:lnTo>
                  <a:lnTo>
                    <a:pt x="39955" y="921360"/>
                  </a:lnTo>
                  <a:lnTo>
                    <a:pt x="56750" y="967659"/>
                  </a:lnTo>
                  <a:lnTo>
                    <a:pt x="76174" y="1009575"/>
                  </a:lnTo>
                  <a:lnTo>
                    <a:pt x="98097" y="1047283"/>
                  </a:lnTo>
                  <a:lnTo>
                    <a:pt x="122388" y="1080959"/>
                  </a:lnTo>
                  <a:lnTo>
                    <a:pt x="148915" y="1110781"/>
                  </a:lnTo>
                  <a:lnTo>
                    <a:pt x="177548" y="1136925"/>
                  </a:lnTo>
                  <a:lnTo>
                    <a:pt x="240609" y="1178885"/>
                  </a:lnTo>
                  <a:lnTo>
                    <a:pt x="310522" y="1208251"/>
                  </a:lnTo>
                  <a:lnTo>
                    <a:pt x="347722" y="1218652"/>
                  </a:lnTo>
                  <a:lnTo>
                    <a:pt x="386242" y="1226435"/>
                  </a:lnTo>
                  <a:lnTo>
                    <a:pt x="425952" y="1231776"/>
                  </a:lnTo>
                  <a:lnTo>
                    <a:pt x="466721" y="1234851"/>
                  </a:lnTo>
                  <a:lnTo>
                    <a:pt x="508419" y="1235837"/>
                  </a:lnTo>
                  <a:lnTo>
                    <a:pt x="550116" y="1234548"/>
                  </a:lnTo>
                  <a:lnTo>
                    <a:pt x="590884" y="1230628"/>
                  </a:lnTo>
                  <a:lnTo>
                    <a:pt x="630594" y="1223996"/>
                  </a:lnTo>
                  <a:lnTo>
                    <a:pt x="669113" y="1214572"/>
                  </a:lnTo>
                  <a:lnTo>
                    <a:pt x="706311" y="1202273"/>
                  </a:lnTo>
                  <a:lnTo>
                    <a:pt x="742058" y="1187020"/>
                  </a:lnTo>
                  <a:lnTo>
                    <a:pt x="776221" y="1168731"/>
                  </a:lnTo>
                  <a:lnTo>
                    <a:pt x="808672" y="1147325"/>
                  </a:lnTo>
                  <a:lnTo>
                    <a:pt x="839278" y="1122722"/>
                  </a:lnTo>
                  <a:lnTo>
                    <a:pt x="867910" y="1094841"/>
                  </a:lnTo>
                  <a:lnTo>
                    <a:pt x="894435" y="1063600"/>
                  </a:lnTo>
                  <a:lnTo>
                    <a:pt x="918724" y="1028920"/>
                  </a:lnTo>
                  <a:lnTo>
                    <a:pt x="940645" y="990718"/>
                  </a:lnTo>
                  <a:lnTo>
                    <a:pt x="960067" y="948914"/>
                  </a:lnTo>
                  <a:lnTo>
                    <a:pt x="976861" y="903427"/>
                  </a:lnTo>
                  <a:lnTo>
                    <a:pt x="990895" y="854177"/>
                  </a:lnTo>
                  <a:lnTo>
                    <a:pt x="1002037" y="801081"/>
                  </a:lnTo>
                  <a:lnTo>
                    <a:pt x="1010158" y="744060"/>
                  </a:lnTo>
                  <a:lnTo>
                    <a:pt x="1015127" y="683033"/>
                  </a:lnTo>
                  <a:lnTo>
                    <a:pt x="1016812" y="617918"/>
                  </a:lnTo>
                  <a:lnTo>
                    <a:pt x="1014946" y="564604"/>
                  </a:lnTo>
                  <a:lnTo>
                    <a:pt x="1009450" y="512549"/>
                  </a:lnTo>
                  <a:lnTo>
                    <a:pt x="1000476" y="461939"/>
                  </a:lnTo>
                  <a:lnTo>
                    <a:pt x="988176" y="412958"/>
                  </a:lnTo>
                  <a:lnTo>
                    <a:pt x="972704" y="365793"/>
                  </a:lnTo>
                  <a:lnTo>
                    <a:pt x="954212" y="320629"/>
                  </a:lnTo>
                  <a:lnTo>
                    <a:pt x="932852" y="277651"/>
                  </a:lnTo>
                  <a:lnTo>
                    <a:pt x="908778" y="237045"/>
                  </a:lnTo>
                  <a:lnTo>
                    <a:pt x="882141" y="198997"/>
                  </a:lnTo>
                  <a:lnTo>
                    <a:pt x="853095" y="163692"/>
                  </a:lnTo>
                  <a:lnTo>
                    <a:pt x="821791" y="131316"/>
                  </a:lnTo>
                  <a:lnTo>
                    <a:pt x="788383" y="102054"/>
                  </a:lnTo>
                  <a:lnTo>
                    <a:pt x="753023" y="76091"/>
                  </a:lnTo>
                  <a:lnTo>
                    <a:pt x="715864" y="53614"/>
                  </a:lnTo>
                  <a:lnTo>
                    <a:pt x="677058" y="34808"/>
                  </a:lnTo>
                  <a:lnTo>
                    <a:pt x="636758" y="19857"/>
                  </a:lnTo>
                  <a:lnTo>
                    <a:pt x="595116" y="8949"/>
                  </a:lnTo>
                  <a:lnTo>
                    <a:pt x="552286" y="2268"/>
                  </a:lnTo>
                  <a:lnTo>
                    <a:pt x="508419"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8752690F-48AC-2848-8045-327AF42552E3}"/>
                </a:ext>
              </a:extLst>
            </p:cNvPr>
            <p:cNvSpPr/>
            <p:nvPr/>
          </p:nvSpPr>
          <p:spPr>
            <a:xfrm>
              <a:off x="8090634" y="5103755"/>
              <a:ext cx="262890" cy="295275"/>
            </a:xfrm>
            <a:custGeom>
              <a:avLst/>
              <a:gdLst/>
              <a:ahLst/>
              <a:cxnLst/>
              <a:rect l="l" t="t" r="r" b="b"/>
              <a:pathLst>
                <a:path w="262890" h="295275">
                  <a:moveTo>
                    <a:pt x="105395" y="0"/>
                  </a:moveTo>
                  <a:lnTo>
                    <a:pt x="39414" y="22263"/>
                  </a:lnTo>
                  <a:lnTo>
                    <a:pt x="3640" y="84047"/>
                  </a:lnTo>
                  <a:lnTo>
                    <a:pt x="0" y="126326"/>
                  </a:lnTo>
                  <a:lnTo>
                    <a:pt x="6314" y="164793"/>
                  </a:lnTo>
                  <a:lnTo>
                    <a:pt x="21773" y="200083"/>
                  </a:lnTo>
                  <a:lnTo>
                    <a:pt x="45596" y="231233"/>
                  </a:lnTo>
                  <a:lnTo>
                    <a:pt x="77003" y="257277"/>
                  </a:lnTo>
                  <a:lnTo>
                    <a:pt x="115211" y="277253"/>
                  </a:lnTo>
                  <a:lnTo>
                    <a:pt x="159441" y="290195"/>
                  </a:lnTo>
                  <a:lnTo>
                    <a:pt x="208910" y="295139"/>
                  </a:lnTo>
                  <a:lnTo>
                    <a:pt x="262839" y="291121"/>
                  </a:lnTo>
                  <a:lnTo>
                    <a:pt x="192239" y="28244"/>
                  </a:lnTo>
                  <a:lnTo>
                    <a:pt x="146793" y="7122"/>
                  </a:lnTo>
                  <a:lnTo>
                    <a:pt x="105395"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2E7F3E2F-2765-F741-A335-CD744A20A445}"/>
                </a:ext>
              </a:extLst>
            </p:cNvPr>
            <p:cNvSpPr/>
            <p:nvPr/>
          </p:nvSpPr>
          <p:spPr>
            <a:xfrm>
              <a:off x="9130838" y="5103755"/>
              <a:ext cx="263525" cy="295275"/>
            </a:xfrm>
            <a:custGeom>
              <a:avLst/>
              <a:gdLst/>
              <a:ahLst/>
              <a:cxnLst/>
              <a:rect l="l" t="t" r="r" b="b"/>
              <a:pathLst>
                <a:path w="263525" h="295275">
                  <a:moveTo>
                    <a:pt x="157480" y="0"/>
                  </a:moveTo>
                  <a:lnTo>
                    <a:pt x="116082" y="7122"/>
                  </a:lnTo>
                  <a:lnTo>
                    <a:pt x="70637" y="28244"/>
                  </a:lnTo>
                  <a:lnTo>
                    <a:pt x="0" y="291121"/>
                  </a:lnTo>
                  <a:lnTo>
                    <a:pt x="53941" y="295139"/>
                  </a:lnTo>
                  <a:lnTo>
                    <a:pt x="103420" y="290195"/>
                  </a:lnTo>
                  <a:lnTo>
                    <a:pt x="147658" y="277253"/>
                  </a:lnTo>
                  <a:lnTo>
                    <a:pt x="185875" y="257277"/>
                  </a:lnTo>
                  <a:lnTo>
                    <a:pt x="217290" y="231233"/>
                  </a:lnTo>
                  <a:lnTo>
                    <a:pt x="241124" y="200083"/>
                  </a:lnTo>
                  <a:lnTo>
                    <a:pt x="256597" y="164793"/>
                  </a:lnTo>
                  <a:lnTo>
                    <a:pt x="262928" y="126326"/>
                  </a:lnTo>
                  <a:lnTo>
                    <a:pt x="259265" y="84047"/>
                  </a:lnTo>
                  <a:lnTo>
                    <a:pt x="245722" y="48902"/>
                  </a:lnTo>
                  <a:lnTo>
                    <a:pt x="223466" y="22263"/>
                  </a:lnTo>
                  <a:lnTo>
                    <a:pt x="193663" y="5504"/>
                  </a:lnTo>
                  <a:lnTo>
                    <a:pt x="157480"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E4D59301-A71E-514F-9317-C060CA456726}"/>
                </a:ext>
              </a:extLst>
            </p:cNvPr>
            <p:cNvSpPr/>
            <p:nvPr/>
          </p:nvSpPr>
          <p:spPr>
            <a:xfrm>
              <a:off x="8310427" y="5234659"/>
              <a:ext cx="188214" cy="11940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632ED832-14E3-8C45-8D05-D5D906429729}"/>
                </a:ext>
              </a:extLst>
            </p:cNvPr>
            <p:cNvSpPr/>
            <p:nvPr/>
          </p:nvSpPr>
          <p:spPr>
            <a:xfrm>
              <a:off x="8973611" y="5234659"/>
              <a:ext cx="188163" cy="119405"/>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7405EA54-BB71-4E4F-81E6-0C13DE9DD492}"/>
                </a:ext>
              </a:extLst>
            </p:cNvPr>
            <p:cNvSpPr/>
            <p:nvPr/>
          </p:nvSpPr>
          <p:spPr>
            <a:xfrm>
              <a:off x="8120350" y="4240550"/>
              <a:ext cx="1207135" cy="876300"/>
            </a:xfrm>
            <a:custGeom>
              <a:avLst/>
              <a:gdLst/>
              <a:ahLst/>
              <a:cxnLst/>
              <a:rect l="l" t="t" r="r" b="b"/>
              <a:pathLst>
                <a:path w="1207134" h="876300">
                  <a:moveTo>
                    <a:pt x="310248" y="64300"/>
                  </a:moveTo>
                  <a:lnTo>
                    <a:pt x="294817" y="185572"/>
                  </a:lnTo>
                  <a:lnTo>
                    <a:pt x="90379" y="284633"/>
                  </a:lnTo>
                  <a:lnTo>
                    <a:pt x="0" y="388270"/>
                  </a:lnTo>
                  <a:lnTo>
                    <a:pt x="3670" y="560040"/>
                  </a:lnTo>
                  <a:lnTo>
                    <a:pt x="81381" y="863498"/>
                  </a:lnTo>
                  <a:lnTo>
                    <a:pt x="125984" y="875817"/>
                  </a:lnTo>
                  <a:lnTo>
                    <a:pt x="125984" y="665340"/>
                  </a:lnTo>
                  <a:lnTo>
                    <a:pt x="266522" y="432092"/>
                  </a:lnTo>
                  <a:lnTo>
                    <a:pt x="429773" y="432092"/>
                  </a:lnTo>
                  <a:lnTo>
                    <a:pt x="464997" y="408939"/>
                  </a:lnTo>
                  <a:lnTo>
                    <a:pt x="1198164" y="408939"/>
                  </a:lnTo>
                  <a:lnTo>
                    <a:pt x="1182195" y="275667"/>
                  </a:lnTo>
                  <a:lnTo>
                    <a:pt x="1049901" y="182607"/>
                  </a:lnTo>
                  <a:lnTo>
                    <a:pt x="773493" y="131165"/>
                  </a:lnTo>
                  <a:lnTo>
                    <a:pt x="757804" y="118300"/>
                  </a:lnTo>
                  <a:lnTo>
                    <a:pt x="417410" y="118300"/>
                  </a:lnTo>
                  <a:lnTo>
                    <a:pt x="310248" y="64300"/>
                  </a:lnTo>
                  <a:close/>
                </a:path>
                <a:path w="1207134" h="876300">
                  <a:moveTo>
                    <a:pt x="1204630" y="493826"/>
                  </a:moveTo>
                  <a:lnTo>
                    <a:pt x="1041425" y="493826"/>
                  </a:lnTo>
                  <a:lnTo>
                    <a:pt x="1053540" y="522971"/>
                  </a:lnTo>
                  <a:lnTo>
                    <a:pt x="1079585" y="587406"/>
                  </a:lnTo>
                  <a:lnTo>
                    <a:pt x="1104111" y="652632"/>
                  </a:lnTo>
                  <a:lnTo>
                    <a:pt x="1111669" y="684148"/>
                  </a:lnTo>
                  <a:lnTo>
                    <a:pt x="1107111" y="689508"/>
                  </a:lnTo>
                  <a:lnTo>
                    <a:pt x="1105592" y="711260"/>
                  </a:lnTo>
                  <a:lnTo>
                    <a:pt x="1107111" y="767373"/>
                  </a:lnTo>
                  <a:lnTo>
                    <a:pt x="1111669" y="875817"/>
                  </a:lnTo>
                  <a:lnTo>
                    <a:pt x="1119124" y="873861"/>
                  </a:lnTo>
                  <a:lnTo>
                    <a:pt x="1135494" y="869278"/>
                  </a:lnTo>
                  <a:lnTo>
                    <a:pt x="1151788" y="863992"/>
                  </a:lnTo>
                  <a:lnTo>
                    <a:pt x="1159014" y="859929"/>
                  </a:lnTo>
                  <a:lnTo>
                    <a:pt x="1204630" y="493826"/>
                  </a:lnTo>
                  <a:close/>
                </a:path>
                <a:path w="1207134" h="876300">
                  <a:moveTo>
                    <a:pt x="1198164" y="408939"/>
                  </a:moveTo>
                  <a:lnTo>
                    <a:pt x="864819" y="408939"/>
                  </a:lnTo>
                  <a:lnTo>
                    <a:pt x="1010500" y="555548"/>
                  </a:lnTo>
                  <a:lnTo>
                    <a:pt x="1041425" y="493826"/>
                  </a:lnTo>
                  <a:lnTo>
                    <a:pt x="1204630" y="493826"/>
                  </a:lnTo>
                  <a:lnTo>
                    <a:pt x="1206519" y="478667"/>
                  </a:lnTo>
                  <a:lnTo>
                    <a:pt x="1198164" y="408939"/>
                  </a:lnTo>
                  <a:close/>
                </a:path>
                <a:path w="1207134" h="876300">
                  <a:moveTo>
                    <a:pt x="429773" y="432092"/>
                  </a:moveTo>
                  <a:lnTo>
                    <a:pt x="266522" y="432092"/>
                  </a:lnTo>
                  <a:lnTo>
                    <a:pt x="253669" y="547839"/>
                  </a:lnTo>
                  <a:lnTo>
                    <a:pt x="429773" y="432092"/>
                  </a:lnTo>
                  <a:close/>
                </a:path>
                <a:path w="1207134" h="876300">
                  <a:moveTo>
                    <a:pt x="701192" y="408939"/>
                  </a:moveTo>
                  <a:lnTo>
                    <a:pt x="464997" y="408939"/>
                  </a:lnTo>
                  <a:lnTo>
                    <a:pt x="438848" y="527253"/>
                  </a:lnTo>
                  <a:lnTo>
                    <a:pt x="656948" y="427426"/>
                  </a:lnTo>
                  <a:lnTo>
                    <a:pt x="701192" y="408939"/>
                  </a:lnTo>
                  <a:close/>
                </a:path>
                <a:path w="1207134" h="876300">
                  <a:moveTo>
                    <a:pt x="864819" y="408939"/>
                  </a:moveTo>
                  <a:lnTo>
                    <a:pt x="701192" y="408939"/>
                  </a:lnTo>
                  <a:lnTo>
                    <a:pt x="707481" y="410708"/>
                  </a:lnTo>
                  <a:lnTo>
                    <a:pt x="722549" y="423086"/>
                  </a:lnTo>
                  <a:lnTo>
                    <a:pt x="758069" y="456683"/>
                  </a:lnTo>
                  <a:lnTo>
                    <a:pt x="825715" y="522109"/>
                  </a:lnTo>
                  <a:lnTo>
                    <a:pt x="864819" y="408939"/>
                  </a:lnTo>
                  <a:close/>
                </a:path>
                <a:path w="1207134" h="876300">
                  <a:moveTo>
                    <a:pt x="456526" y="7708"/>
                  </a:moveTo>
                  <a:lnTo>
                    <a:pt x="417410" y="118300"/>
                  </a:lnTo>
                  <a:lnTo>
                    <a:pt x="757804" y="118300"/>
                  </a:lnTo>
                  <a:lnTo>
                    <a:pt x="729585" y="95161"/>
                  </a:lnTo>
                  <a:lnTo>
                    <a:pt x="592124" y="95161"/>
                  </a:lnTo>
                  <a:lnTo>
                    <a:pt x="456526" y="7708"/>
                  </a:lnTo>
                  <a:close/>
                </a:path>
                <a:path w="1207134" h="876300">
                  <a:moveTo>
                    <a:pt x="613537" y="0"/>
                  </a:moveTo>
                  <a:lnTo>
                    <a:pt x="592124" y="95161"/>
                  </a:lnTo>
                  <a:lnTo>
                    <a:pt x="729585" y="95161"/>
                  </a:lnTo>
                  <a:lnTo>
                    <a:pt x="613537" y="0"/>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A60F489D-36D2-574A-8339-97390E8004B4}"/>
                </a:ext>
              </a:extLst>
            </p:cNvPr>
            <p:cNvSpPr/>
            <p:nvPr/>
          </p:nvSpPr>
          <p:spPr>
            <a:xfrm>
              <a:off x="8255326" y="4444750"/>
              <a:ext cx="899160" cy="215900"/>
            </a:xfrm>
            <a:custGeom>
              <a:avLst/>
              <a:gdLst/>
              <a:ahLst/>
              <a:cxnLst/>
              <a:rect l="l" t="t" r="r" b="b"/>
              <a:pathLst>
                <a:path w="899159" h="215900">
                  <a:moveTo>
                    <a:pt x="111406" y="26671"/>
                  </a:moveTo>
                  <a:lnTo>
                    <a:pt x="0" y="130875"/>
                  </a:lnTo>
                  <a:lnTo>
                    <a:pt x="201296" y="190004"/>
                  </a:lnTo>
                  <a:lnTo>
                    <a:pt x="439572" y="215683"/>
                  </a:lnTo>
                  <a:lnTo>
                    <a:pt x="700048" y="163691"/>
                  </a:lnTo>
                  <a:lnTo>
                    <a:pt x="898833" y="95858"/>
                  </a:lnTo>
                  <a:lnTo>
                    <a:pt x="889911" y="81548"/>
                  </a:lnTo>
                  <a:lnTo>
                    <a:pt x="472769" y="81548"/>
                  </a:lnTo>
                  <a:lnTo>
                    <a:pt x="270142" y="64531"/>
                  </a:lnTo>
                  <a:lnTo>
                    <a:pt x="111406" y="26671"/>
                  </a:lnTo>
                  <a:close/>
                </a:path>
                <a:path w="899159" h="215900">
                  <a:moveTo>
                    <a:pt x="795098" y="0"/>
                  </a:moveTo>
                  <a:lnTo>
                    <a:pt x="679461" y="40040"/>
                  </a:lnTo>
                  <a:lnTo>
                    <a:pt x="472769" y="81548"/>
                  </a:lnTo>
                  <a:lnTo>
                    <a:pt x="889911" y="81548"/>
                  </a:lnTo>
                  <a:lnTo>
                    <a:pt x="866969" y="44753"/>
                  </a:lnTo>
                  <a:lnTo>
                    <a:pt x="795098" y="0"/>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5CF43FDF-CE0B-9548-9586-750B1210E0C0}"/>
                </a:ext>
              </a:extLst>
            </p:cNvPr>
            <p:cNvSpPr/>
            <p:nvPr/>
          </p:nvSpPr>
          <p:spPr>
            <a:xfrm>
              <a:off x="8310423" y="4426112"/>
              <a:ext cx="255270" cy="245745"/>
            </a:xfrm>
            <a:custGeom>
              <a:avLst/>
              <a:gdLst/>
              <a:ahLst/>
              <a:cxnLst/>
              <a:rect l="l" t="t" r="r" b="b"/>
              <a:pathLst>
                <a:path w="255270" h="245745">
                  <a:moveTo>
                    <a:pt x="255041" y="0"/>
                  </a:moveTo>
                  <a:lnTo>
                    <a:pt x="148079" y="49801"/>
                  </a:lnTo>
                  <a:lnTo>
                    <a:pt x="85858" y="91944"/>
                  </a:lnTo>
                  <a:lnTo>
                    <a:pt x="44468" y="149418"/>
                  </a:lnTo>
                  <a:lnTo>
                    <a:pt x="0" y="245211"/>
                  </a:lnTo>
                </a:path>
              </a:pathLst>
            </a:custGeom>
            <a:ln w="39243">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02364E21-AB74-1047-9DEE-7AD6747C5C7E}"/>
                </a:ext>
              </a:extLst>
            </p:cNvPr>
            <p:cNvSpPr/>
            <p:nvPr/>
          </p:nvSpPr>
          <p:spPr>
            <a:xfrm>
              <a:off x="8120350" y="4240550"/>
              <a:ext cx="1207135" cy="876300"/>
            </a:xfrm>
            <a:custGeom>
              <a:avLst/>
              <a:gdLst/>
              <a:ahLst/>
              <a:cxnLst/>
              <a:rect l="l" t="t" r="r" b="b"/>
              <a:pathLst>
                <a:path w="1207134" h="876300">
                  <a:moveTo>
                    <a:pt x="1111669" y="875817"/>
                  </a:moveTo>
                  <a:lnTo>
                    <a:pt x="1111669" y="684148"/>
                  </a:lnTo>
                  <a:lnTo>
                    <a:pt x="1041425" y="493826"/>
                  </a:lnTo>
                  <a:lnTo>
                    <a:pt x="1010500" y="555548"/>
                  </a:lnTo>
                  <a:lnTo>
                    <a:pt x="864819" y="408939"/>
                  </a:lnTo>
                  <a:lnTo>
                    <a:pt x="825715" y="522109"/>
                  </a:lnTo>
                  <a:lnTo>
                    <a:pt x="758069" y="456683"/>
                  </a:lnTo>
                  <a:lnTo>
                    <a:pt x="722549" y="423086"/>
                  </a:lnTo>
                  <a:lnTo>
                    <a:pt x="707481" y="410708"/>
                  </a:lnTo>
                  <a:lnTo>
                    <a:pt x="701192" y="408939"/>
                  </a:lnTo>
                  <a:lnTo>
                    <a:pt x="656948" y="427426"/>
                  </a:lnTo>
                  <a:lnTo>
                    <a:pt x="567129" y="468096"/>
                  </a:lnTo>
                  <a:lnTo>
                    <a:pt x="478755" y="508766"/>
                  </a:lnTo>
                  <a:lnTo>
                    <a:pt x="438848" y="527253"/>
                  </a:lnTo>
                  <a:lnTo>
                    <a:pt x="464997" y="408939"/>
                  </a:lnTo>
                  <a:lnTo>
                    <a:pt x="253669" y="547839"/>
                  </a:lnTo>
                  <a:lnTo>
                    <a:pt x="266522" y="432092"/>
                  </a:lnTo>
                  <a:lnTo>
                    <a:pt x="125984" y="665340"/>
                  </a:lnTo>
                  <a:lnTo>
                    <a:pt x="125984" y="875817"/>
                  </a:lnTo>
                  <a:lnTo>
                    <a:pt x="81381" y="863498"/>
                  </a:lnTo>
                  <a:lnTo>
                    <a:pt x="3670" y="560040"/>
                  </a:lnTo>
                  <a:lnTo>
                    <a:pt x="0" y="388270"/>
                  </a:lnTo>
                  <a:lnTo>
                    <a:pt x="90379" y="284633"/>
                  </a:lnTo>
                  <a:lnTo>
                    <a:pt x="294817" y="185572"/>
                  </a:lnTo>
                  <a:lnTo>
                    <a:pt x="310248" y="64300"/>
                  </a:lnTo>
                  <a:lnTo>
                    <a:pt x="417410" y="118300"/>
                  </a:lnTo>
                  <a:lnTo>
                    <a:pt x="456526" y="7708"/>
                  </a:lnTo>
                  <a:lnTo>
                    <a:pt x="592124" y="95161"/>
                  </a:lnTo>
                  <a:lnTo>
                    <a:pt x="613537" y="0"/>
                  </a:lnTo>
                  <a:lnTo>
                    <a:pt x="773493" y="131165"/>
                  </a:lnTo>
                  <a:lnTo>
                    <a:pt x="1049901" y="182607"/>
                  </a:lnTo>
                  <a:lnTo>
                    <a:pt x="1182195" y="275667"/>
                  </a:lnTo>
                  <a:lnTo>
                    <a:pt x="1206519" y="478667"/>
                  </a:lnTo>
                  <a:lnTo>
                    <a:pt x="1159014" y="859929"/>
                  </a:lnTo>
                  <a:lnTo>
                    <a:pt x="1151788" y="863992"/>
                  </a:lnTo>
                  <a:lnTo>
                    <a:pt x="1135494" y="869278"/>
                  </a:lnTo>
                  <a:lnTo>
                    <a:pt x="1119124" y="873861"/>
                  </a:lnTo>
                  <a:lnTo>
                    <a:pt x="1111669" y="875817"/>
                  </a:lnTo>
                  <a:close/>
                </a:path>
              </a:pathLst>
            </a:custGeom>
            <a:ln w="29425">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A4C334DE-E0E3-584E-9631-200FF5DEA231}"/>
                </a:ext>
              </a:extLst>
            </p:cNvPr>
            <p:cNvSpPr/>
            <p:nvPr/>
          </p:nvSpPr>
          <p:spPr>
            <a:xfrm>
              <a:off x="8712461" y="4426112"/>
              <a:ext cx="181610" cy="193040"/>
            </a:xfrm>
            <a:custGeom>
              <a:avLst/>
              <a:gdLst/>
              <a:ahLst/>
              <a:cxnLst/>
              <a:rect l="l" t="t" r="r" b="b"/>
              <a:pathLst>
                <a:path w="181609" h="193039">
                  <a:moveTo>
                    <a:pt x="0" y="0"/>
                  </a:moveTo>
                  <a:lnTo>
                    <a:pt x="80451" y="53421"/>
                  </a:lnTo>
                  <a:lnTo>
                    <a:pt x="126163" y="91281"/>
                  </a:lnTo>
                  <a:lnTo>
                    <a:pt x="154142" y="131627"/>
                  </a:lnTo>
                  <a:lnTo>
                    <a:pt x="181394" y="192506"/>
                  </a:lnTo>
                </a:path>
              </a:pathLst>
            </a:custGeom>
            <a:ln w="39243">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887D771B-31C8-E341-92FB-349AD244E8BC}"/>
                </a:ext>
              </a:extLst>
            </p:cNvPr>
            <p:cNvSpPr/>
            <p:nvPr/>
          </p:nvSpPr>
          <p:spPr>
            <a:xfrm>
              <a:off x="8867837" y="4426112"/>
              <a:ext cx="243204" cy="193040"/>
            </a:xfrm>
            <a:custGeom>
              <a:avLst/>
              <a:gdLst/>
              <a:ahLst/>
              <a:cxnLst/>
              <a:rect l="l" t="t" r="r" b="b"/>
              <a:pathLst>
                <a:path w="243204" h="193039">
                  <a:moveTo>
                    <a:pt x="0" y="0"/>
                  </a:moveTo>
                  <a:lnTo>
                    <a:pt x="91732" y="31725"/>
                  </a:lnTo>
                  <a:lnTo>
                    <a:pt x="147599" y="62353"/>
                  </a:lnTo>
                  <a:lnTo>
                    <a:pt x="190359" y="109931"/>
                  </a:lnTo>
                  <a:lnTo>
                    <a:pt x="242773" y="192506"/>
                  </a:lnTo>
                </a:path>
              </a:pathLst>
            </a:custGeom>
            <a:ln w="39242">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651B5B88-040A-C04E-BADC-9C7065507E53}"/>
                </a:ext>
              </a:extLst>
            </p:cNvPr>
            <p:cNvSpPr/>
            <p:nvPr/>
          </p:nvSpPr>
          <p:spPr>
            <a:xfrm>
              <a:off x="8626068" y="5126760"/>
              <a:ext cx="219710" cy="31115"/>
            </a:xfrm>
            <a:custGeom>
              <a:avLst/>
              <a:gdLst/>
              <a:ahLst/>
              <a:cxnLst/>
              <a:rect l="l" t="t" r="r" b="b"/>
              <a:pathLst>
                <a:path w="219709" h="31114">
                  <a:moveTo>
                    <a:pt x="0" y="30787"/>
                  </a:moveTo>
                  <a:lnTo>
                    <a:pt x="21243" y="15566"/>
                  </a:lnTo>
                  <a:lnTo>
                    <a:pt x="61399" y="3977"/>
                  </a:lnTo>
                  <a:lnTo>
                    <a:pt x="112882" y="0"/>
                  </a:lnTo>
                  <a:lnTo>
                    <a:pt x="168105" y="7610"/>
                  </a:lnTo>
                  <a:lnTo>
                    <a:pt x="219481" y="30787"/>
                  </a:lnTo>
                </a:path>
              </a:pathLst>
            </a:custGeom>
            <a:ln w="20574">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D6508A3F-F13F-1041-B470-02C80A0DC834}"/>
                </a:ext>
              </a:extLst>
            </p:cNvPr>
            <p:cNvSpPr/>
            <p:nvPr/>
          </p:nvSpPr>
          <p:spPr>
            <a:xfrm>
              <a:off x="8322565" y="5044023"/>
              <a:ext cx="314325" cy="207645"/>
            </a:xfrm>
            <a:custGeom>
              <a:avLst/>
              <a:gdLst/>
              <a:ahLst/>
              <a:cxnLst/>
              <a:rect l="l" t="t" r="r" b="b"/>
              <a:pathLst>
                <a:path w="314325" h="207645">
                  <a:moveTo>
                    <a:pt x="272973" y="0"/>
                  </a:moveTo>
                  <a:lnTo>
                    <a:pt x="40830" y="0"/>
                  </a:lnTo>
                  <a:lnTo>
                    <a:pt x="24935" y="3211"/>
                  </a:lnTo>
                  <a:lnTo>
                    <a:pt x="11957" y="11968"/>
                  </a:lnTo>
                  <a:lnTo>
                    <a:pt x="3207" y="24951"/>
                  </a:lnTo>
                  <a:lnTo>
                    <a:pt x="0" y="40843"/>
                  </a:lnTo>
                  <a:lnTo>
                    <a:pt x="0" y="166484"/>
                  </a:lnTo>
                  <a:lnTo>
                    <a:pt x="3207" y="182377"/>
                  </a:lnTo>
                  <a:lnTo>
                    <a:pt x="11957" y="195351"/>
                  </a:lnTo>
                  <a:lnTo>
                    <a:pt x="24935" y="204096"/>
                  </a:lnTo>
                  <a:lnTo>
                    <a:pt x="40830" y="207302"/>
                  </a:lnTo>
                  <a:lnTo>
                    <a:pt x="272973" y="207302"/>
                  </a:lnTo>
                  <a:lnTo>
                    <a:pt x="288861" y="204096"/>
                  </a:lnTo>
                  <a:lnTo>
                    <a:pt x="301836" y="195351"/>
                  </a:lnTo>
                  <a:lnTo>
                    <a:pt x="310583" y="182377"/>
                  </a:lnTo>
                  <a:lnTo>
                    <a:pt x="313791" y="166484"/>
                  </a:lnTo>
                  <a:lnTo>
                    <a:pt x="313791" y="40843"/>
                  </a:lnTo>
                  <a:lnTo>
                    <a:pt x="310583" y="24951"/>
                  </a:lnTo>
                  <a:lnTo>
                    <a:pt x="301836" y="11968"/>
                  </a:lnTo>
                  <a:lnTo>
                    <a:pt x="288861" y="3211"/>
                  </a:lnTo>
                  <a:lnTo>
                    <a:pt x="272973"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15350006-8852-224C-892E-AAC53995CC92}"/>
                </a:ext>
              </a:extLst>
            </p:cNvPr>
            <p:cNvSpPr/>
            <p:nvPr/>
          </p:nvSpPr>
          <p:spPr>
            <a:xfrm>
              <a:off x="8837273" y="5044023"/>
              <a:ext cx="314325" cy="207645"/>
            </a:xfrm>
            <a:custGeom>
              <a:avLst/>
              <a:gdLst/>
              <a:ahLst/>
              <a:cxnLst/>
              <a:rect l="l" t="t" r="r" b="b"/>
              <a:pathLst>
                <a:path w="314325" h="207645">
                  <a:moveTo>
                    <a:pt x="272923" y="0"/>
                  </a:moveTo>
                  <a:lnTo>
                    <a:pt x="40805" y="0"/>
                  </a:lnTo>
                  <a:lnTo>
                    <a:pt x="24920" y="3211"/>
                  </a:lnTo>
                  <a:lnTo>
                    <a:pt x="11944" y="11968"/>
                  </a:lnTo>
                  <a:lnTo>
                    <a:pt x="3196" y="24951"/>
                  </a:lnTo>
                  <a:lnTo>
                    <a:pt x="0" y="40843"/>
                  </a:lnTo>
                  <a:lnTo>
                    <a:pt x="0" y="166484"/>
                  </a:lnTo>
                  <a:lnTo>
                    <a:pt x="3196" y="182377"/>
                  </a:lnTo>
                  <a:lnTo>
                    <a:pt x="11944" y="195351"/>
                  </a:lnTo>
                  <a:lnTo>
                    <a:pt x="24920" y="204096"/>
                  </a:lnTo>
                  <a:lnTo>
                    <a:pt x="40805" y="207302"/>
                  </a:lnTo>
                  <a:lnTo>
                    <a:pt x="272923" y="207302"/>
                  </a:lnTo>
                  <a:lnTo>
                    <a:pt x="288816" y="204096"/>
                  </a:lnTo>
                  <a:lnTo>
                    <a:pt x="301790" y="195351"/>
                  </a:lnTo>
                  <a:lnTo>
                    <a:pt x="310534" y="182377"/>
                  </a:lnTo>
                  <a:lnTo>
                    <a:pt x="313740" y="166484"/>
                  </a:lnTo>
                  <a:lnTo>
                    <a:pt x="313740" y="40843"/>
                  </a:lnTo>
                  <a:lnTo>
                    <a:pt x="310534" y="24951"/>
                  </a:lnTo>
                  <a:lnTo>
                    <a:pt x="301790" y="11968"/>
                  </a:lnTo>
                  <a:lnTo>
                    <a:pt x="288816" y="3211"/>
                  </a:lnTo>
                  <a:lnTo>
                    <a:pt x="272923"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A53869BA-B793-5E47-B7F7-4A7DF3EE32C6}"/>
                </a:ext>
              </a:extLst>
            </p:cNvPr>
            <p:cNvSpPr/>
            <p:nvPr/>
          </p:nvSpPr>
          <p:spPr>
            <a:xfrm>
              <a:off x="8442359" y="5060908"/>
              <a:ext cx="142989" cy="173748"/>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21F38E04-CECF-D840-B8B5-E8954D19C050}"/>
                </a:ext>
              </a:extLst>
            </p:cNvPr>
            <p:cNvSpPr/>
            <p:nvPr/>
          </p:nvSpPr>
          <p:spPr>
            <a:xfrm>
              <a:off x="8893857" y="5060908"/>
              <a:ext cx="142925" cy="173748"/>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B5CE3317-A820-2041-BF74-92F15A17B480}"/>
                </a:ext>
              </a:extLst>
            </p:cNvPr>
            <p:cNvSpPr/>
            <p:nvPr/>
          </p:nvSpPr>
          <p:spPr>
            <a:xfrm>
              <a:off x="8487178" y="4888682"/>
              <a:ext cx="125095" cy="92710"/>
            </a:xfrm>
            <a:custGeom>
              <a:avLst/>
              <a:gdLst/>
              <a:ahLst/>
              <a:cxnLst/>
              <a:rect l="l" t="t" r="r" b="b"/>
              <a:pathLst>
                <a:path w="125095" h="92710">
                  <a:moveTo>
                    <a:pt x="0" y="0"/>
                  </a:moveTo>
                  <a:lnTo>
                    <a:pt x="124752" y="92595"/>
                  </a:lnTo>
                </a:path>
              </a:pathLst>
            </a:custGeom>
            <a:ln w="29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F9A2F743-5367-7D49-9E10-30A2E158C6CE}"/>
                </a:ext>
              </a:extLst>
            </p:cNvPr>
            <p:cNvSpPr/>
            <p:nvPr/>
          </p:nvSpPr>
          <p:spPr>
            <a:xfrm>
              <a:off x="8836962" y="4888682"/>
              <a:ext cx="123189" cy="92710"/>
            </a:xfrm>
            <a:custGeom>
              <a:avLst/>
              <a:gdLst/>
              <a:ahLst/>
              <a:cxnLst/>
              <a:rect l="l" t="t" r="r" b="b"/>
              <a:pathLst>
                <a:path w="123190" h="92710">
                  <a:moveTo>
                    <a:pt x="122986" y="0"/>
                  </a:moveTo>
                  <a:lnTo>
                    <a:pt x="0" y="92595"/>
                  </a:lnTo>
                </a:path>
              </a:pathLst>
            </a:custGeom>
            <a:ln w="29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E0D8333C-B3F1-DF43-8949-56F93DAE7B78}"/>
                </a:ext>
              </a:extLst>
            </p:cNvPr>
            <p:cNvSpPr/>
            <p:nvPr/>
          </p:nvSpPr>
          <p:spPr>
            <a:xfrm>
              <a:off x="8712458" y="5236005"/>
              <a:ext cx="21590" cy="93345"/>
            </a:xfrm>
            <a:custGeom>
              <a:avLst/>
              <a:gdLst/>
              <a:ahLst/>
              <a:cxnLst/>
              <a:rect l="l" t="t" r="r" b="b"/>
              <a:pathLst>
                <a:path w="21590" h="93345">
                  <a:moveTo>
                    <a:pt x="10744" y="0"/>
                  </a:moveTo>
                  <a:lnTo>
                    <a:pt x="0" y="71208"/>
                  </a:lnTo>
                  <a:lnTo>
                    <a:pt x="21437" y="93065"/>
                  </a:lnTo>
                </a:path>
              </a:pathLst>
            </a:custGeom>
            <a:ln w="29425">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80B2475E-9780-B74B-9EDA-11F50ED8E936}"/>
                </a:ext>
              </a:extLst>
            </p:cNvPr>
            <p:cNvSpPr/>
            <p:nvPr/>
          </p:nvSpPr>
          <p:spPr>
            <a:xfrm>
              <a:off x="8562267" y="5416093"/>
              <a:ext cx="427990" cy="246379"/>
            </a:xfrm>
            <a:custGeom>
              <a:avLst/>
              <a:gdLst/>
              <a:ahLst/>
              <a:cxnLst/>
              <a:rect l="l" t="t" r="r" b="b"/>
              <a:pathLst>
                <a:path w="427990" h="246379">
                  <a:moveTo>
                    <a:pt x="229643" y="0"/>
                  </a:moveTo>
                  <a:lnTo>
                    <a:pt x="182100" y="4999"/>
                  </a:lnTo>
                  <a:lnTo>
                    <a:pt x="119910" y="21976"/>
                  </a:lnTo>
                  <a:lnTo>
                    <a:pt x="71637" y="47272"/>
                  </a:lnTo>
                  <a:lnTo>
                    <a:pt x="36396" y="78812"/>
                  </a:lnTo>
                  <a:lnTo>
                    <a:pt x="13300" y="114522"/>
                  </a:lnTo>
                  <a:lnTo>
                    <a:pt x="1464" y="152327"/>
                  </a:lnTo>
                  <a:lnTo>
                    <a:pt x="0" y="190154"/>
                  </a:lnTo>
                  <a:lnTo>
                    <a:pt x="7951" y="225613"/>
                  </a:lnTo>
                  <a:lnTo>
                    <a:pt x="57456" y="236469"/>
                  </a:lnTo>
                  <a:lnTo>
                    <a:pt x="97163" y="241810"/>
                  </a:lnTo>
                  <a:lnTo>
                    <a:pt x="137930" y="244885"/>
                  </a:lnTo>
                  <a:lnTo>
                    <a:pt x="179625" y="245871"/>
                  </a:lnTo>
                  <a:lnTo>
                    <a:pt x="221324" y="244582"/>
                  </a:lnTo>
                  <a:lnTo>
                    <a:pt x="262094" y="240662"/>
                  </a:lnTo>
                  <a:lnTo>
                    <a:pt x="301805" y="234029"/>
                  </a:lnTo>
                  <a:lnTo>
                    <a:pt x="340326" y="224604"/>
                  </a:lnTo>
                  <a:lnTo>
                    <a:pt x="377527" y="212304"/>
                  </a:lnTo>
                  <a:lnTo>
                    <a:pt x="413275" y="197049"/>
                  </a:lnTo>
                  <a:lnTo>
                    <a:pt x="427883" y="138901"/>
                  </a:lnTo>
                  <a:lnTo>
                    <a:pt x="420959" y="102422"/>
                  </a:lnTo>
                  <a:lnTo>
                    <a:pt x="381727" y="44959"/>
                  </a:lnTo>
                  <a:lnTo>
                    <a:pt x="315296" y="10058"/>
                  </a:lnTo>
                  <a:lnTo>
                    <a:pt x="274374" y="1781"/>
                  </a:lnTo>
                  <a:lnTo>
                    <a:pt x="229643" y="0"/>
                  </a:lnTo>
                  <a:close/>
                </a:path>
              </a:pathLst>
            </a:custGeom>
            <a:solidFill>
              <a:srgbClr val="D3586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821051BF-97DE-934E-9FE5-C955DFC8ABDB}"/>
                </a:ext>
              </a:extLst>
            </p:cNvPr>
            <p:cNvSpPr/>
            <p:nvPr/>
          </p:nvSpPr>
          <p:spPr>
            <a:xfrm>
              <a:off x="8562267" y="5416093"/>
              <a:ext cx="427990" cy="226060"/>
            </a:xfrm>
            <a:custGeom>
              <a:avLst/>
              <a:gdLst/>
              <a:ahLst/>
              <a:cxnLst/>
              <a:rect l="l" t="t" r="r" b="b"/>
              <a:pathLst>
                <a:path w="427990" h="226060">
                  <a:moveTo>
                    <a:pt x="7951" y="225613"/>
                  </a:moveTo>
                  <a:lnTo>
                    <a:pt x="0" y="190154"/>
                  </a:lnTo>
                  <a:lnTo>
                    <a:pt x="1464" y="152327"/>
                  </a:lnTo>
                  <a:lnTo>
                    <a:pt x="13300" y="114522"/>
                  </a:lnTo>
                  <a:lnTo>
                    <a:pt x="36396" y="78812"/>
                  </a:lnTo>
                  <a:lnTo>
                    <a:pt x="71637" y="47272"/>
                  </a:lnTo>
                  <a:lnTo>
                    <a:pt x="119910" y="21976"/>
                  </a:lnTo>
                  <a:lnTo>
                    <a:pt x="182100" y="4999"/>
                  </a:lnTo>
                  <a:lnTo>
                    <a:pt x="229643" y="0"/>
                  </a:lnTo>
                  <a:lnTo>
                    <a:pt x="274374" y="1781"/>
                  </a:lnTo>
                  <a:lnTo>
                    <a:pt x="315296" y="10058"/>
                  </a:lnTo>
                  <a:lnTo>
                    <a:pt x="351413" y="24546"/>
                  </a:lnTo>
                  <a:lnTo>
                    <a:pt x="405241" y="71013"/>
                  </a:lnTo>
                  <a:lnTo>
                    <a:pt x="427883" y="138901"/>
                  </a:lnTo>
                  <a:lnTo>
                    <a:pt x="425016" y="180165"/>
                  </a:lnTo>
                  <a:lnTo>
                    <a:pt x="421252" y="192779"/>
                  </a:lnTo>
                </a:path>
              </a:pathLst>
            </a:custGeom>
            <a:ln w="28968">
              <a:solidFill>
                <a:srgbClr val="D3586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BAD5B261-2F19-EB48-8CB5-877AC043F742}"/>
                </a:ext>
              </a:extLst>
            </p:cNvPr>
            <p:cNvSpPr/>
            <p:nvPr/>
          </p:nvSpPr>
          <p:spPr>
            <a:xfrm>
              <a:off x="8575053" y="5643058"/>
              <a:ext cx="31115" cy="6985"/>
            </a:xfrm>
            <a:custGeom>
              <a:avLst/>
              <a:gdLst/>
              <a:ahLst/>
              <a:cxnLst/>
              <a:rect l="l" t="t" r="r" b="b"/>
              <a:pathLst>
                <a:path w="31115" h="6985">
                  <a:moveTo>
                    <a:pt x="30701" y="6681"/>
                  </a:moveTo>
                  <a:lnTo>
                    <a:pt x="0" y="0"/>
                  </a:lnTo>
                </a:path>
              </a:pathLst>
            </a:custGeom>
            <a:ln w="28968">
              <a:solidFill>
                <a:srgbClr val="D3586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4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7" name="テキスト ボックス 4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3" name="テキスト ボックス 2">
            <a:extLst>
              <a:ext uri="{FF2B5EF4-FFF2-40B4-BE49-F238E27FC236}">
                <a16:creationId xmlns:a16="http://schemas.microsoft.com/office/drawing/2014/main" id="{6EF2087B-DE65-B2E8-B981-6067F50488ED}"/>
              </a:ext>
            </a:extLst>
          </p:cNvPr>
          <p:cNvSpPr txBox="1"/>
          <p:nvPr/>
        </p:nvSpPr>
        <p:spPr>
          <a:xfrm>
            <a:off x="1564051" y="1392138"/>
            <a:ext cx="7289354" cy="960648"/>
          </a:xfrm>
          <a:prstGeom prst="rect">
            <a:avLst/>
          </a:prstGeom>
          <a:solidFill>
            <a:srgbClr val="FFD5D6"/>
          </a:solidFill>
        </p:spPr>
        <p:txBody>
          <a:bodyPr wrap="square" lIns="92365" rIns="92365" rtlCol="0">
            <a:spAutoFit/>
          </a:bodyPr>
          <a:lstStyle/>
          <a:p>
            <a:pPr defTabSz="781995"/>
            <a:r>
              <a:rPr kumimoji="1" lang="ja-JP" altLang="en-US" sz="1881" dirty="0">
                <a:solidFill>
                  <a:prstClr val="black"/>
                </a:solidFill>
                <a:latin typeface="HG丸ｺﾞｼｯｸM-PRO" panose="020F0600000000000000" pitchFamily="50" charset="-128"/>
                <a:ea typeface="HG丸ｺﾞｼｯｸM-PRO" panose="020F0600000000000000" pitchFamily="50" charset="-128"/>
              </a:rPr>
              <a:t>　労働契約の締結時点では労働日や労働時間を確定的に定めず、一定期間</a:t>
            </a:r>
            <a:r>
              <a:rPr kumimoji="1" lang="en-US" altLang="ja-JP" sz="188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881" dirty="0">
                <a:solidFill>
                  <a:prstClr val="black"/>
                </a:solidFill>
                <a:latin typeface="HG丸ｺﾞｼｯｸM-PRO" panose="020F0600000000000000" pitchFamily="50" charset="-128"/>
                <a:ea typeface="HG丸ｺﾞｼｯｸM-PRO" panose="020F0600000000000000" pitchFamily="50" charset="-128"/>
              </a:rPr>
              <a:t>１週間、１か月など</a:t>
            </a:r>
            <a:r>
              <a:rPr kumimoji="1" lang="en-US" altLang="ja-JP" sz="188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881" spc="-34" dirty="0">
                <a:solidFill>
                  <a:prstClr val="black"/>
                </a:solidFill>
                <a:latin typeface="HG丸ｺﾞｼｯｸM-PRO" panose="020F0600000000000000" pitchFamily="50" charset="-128"/>
                <a:ea typeface="HG丸ｺﾞｼｯｸM-PRO" panose="020F0600000000000000" pitchFamily="50" charset="-128"/>
              </a:rPr>
              <a:t>ごとに作成される勤務シフトなどで、</a:t>
            </a:r>
            <a:r>
              <a:rPr kumimoji="1" lang="ja-JP" altLang="en-US" sz="1881" dirty="0">
                <a:solidFill>
                  <a:prstClr val="black"/>
                </a:solidFill>
                <a:latin typeface="HG丸ｺﾞｼｯｸM-PRO" panose="020F0600000000000000" pitchFamily="50" charset="-128"/>
                <a:ea typeface="HG丸ｺﾞｼｯｸM-PRO" panose="020F0600000000000000" pitchFamily="50" charset="-128"/>
              </a:rPr>
              <a:t>初めて具体的な労働日や労働時間が確定するような勤務形態。</a:t>
            </a:r>
          </a:p>
        </p:txBody>
      </p:sp>
      <p:sp>
        <p:nvSpPr>
          <p:cNvPr id="45" name="テキスト ボックス 44">
            <a:extLst>
              <a:ext uri="{FF2B5EF4-FFF2-40B4-BE49-F238E27FC236}">
                <a16:creationId xmlns:a16="http://schemas.microsoft.com/office/drawing/2014/main" id="{19DE03B1-09B8-C63D-B75B-1899FD90B789}"/>
              </a:ext>
            </a:extLst>
          </p:cNvPr>
          <p:cNvSpPr txBox="1"/>
          <p:nvPr/>
        </p:nvSpPr>
        <p:spPr>
          <a:xfrm>
            <a:off x="308069" y="1404110"/>
            <a:ext cx="1158230" cy="976390"/>
          </a:xfrm>
          <a:prstGeom prst="roundRect">
            <a:avLst>
              <a:gd name="adj" fmla="val 12063"/>
            </a:avLst>
          </a:prstGeom>
          <a:solidFill>
            <a:srgbClr val="FF6569"/>
          </a:solidFill>
        </p:spPr>
        <p:txBody>
          <a:bodyPr wrap="square" lIns="30788" tIns="0" rIns="30788" rtlCol="0">
            <a:spAutoFit/>
          </a:bodyPr>
          <a:lstStyle/>
          <a:p>
            <a:pPr algn="ctr" defTabSz="781995"/>
            <a:endParaRPr kumimoji="1" lang="en-US" altLang="ja-JP" sz="1881" dirty="0">
              <a:solidFill>
                <a:prstClr val="black"/>
              </a:solidFill>
              <a:latin typeface="HGP創英角ｺﾞｼｯｸUB" panose="020B0900000000000000" pitchFamily="50" charset="-128"/>
              <a:ea typeface="HGP創英角ｺﾞｼｯｸUB" panose="020B0900000000000000" pitchFamily="50" charset="-128"/>
            </a:endParaRPr>
          </a:p>
          <a:p>
            <a:pPr algn="ctr" defTabSz="781995"/>
            <a:r>
              <a:rPr kumimoji="1" lang="ja-JP" altLang="en-US" sz="1881" dirty="0">
                <a:solidFill>
                  <a:prstClr val="white"/>
                </a:solidFill>
                <a:latin typeface="HGP創英角ｺﾞｼｯｸUB" panose="020B0900000000000000" pitchFamily="50" charset="-128"/>
                <a:ea typeface="HGP創英角ｺﾞｼｯｸUB" panose="020B0900000000000000" pitchFamily="50" charset="-128"/>
              </a:rPr>
              <a:t>シフト制</a:t>
            </a:r>
            <a:endParaRPr kumimoji="1" lang="en-US" altLang="ja-JP" sz="1881" dirty="0">
              <a:solidFill>
                <a:prstClr val="white"/>
              </a:solidFill>
              <a:latin typeface="HGP創英角ｺﾞｼｯｸUB" panose="020B0900000000000000" pitchFamily="50" charset="-128"/>
              <a:ea typeface="HGP創英角ｺﾞｼｯｸUB" panose="020B0900000000000000" pitchFamily="50" charset="-128"/>
            </a:endParaRPr>
          </a:p>
          <a:p>
            <a:pPr algn="ctr" defTabSz="781995"/>
            <a:endParaRPr kumimoji="1" lang="ja-JP" altLang="en-US" sz="1881"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8" name="二等辺三角形 47">
            <a:extLst>
              <a:ext uri="{FF2B5EF4-FFF2-40B4-BE49-F238E27FC236}">
                <a16:creationId xmlns:a16="http://schemas.microsoft.com/office/drawing/2014/main" id="{9A0080B9-F718-A379-FCEF-4405FAEC0163}"/>
              </a:ext>
            </a:extLst>
          </p:cNvPr>
          <p:cNvSpPr/>
          <p:nvPr/>
        </p:nvSpPr>
        <p:spPr>
          <a:xfrm rot="5400000">
            <a:off x="1376073" y="1773571"/>
            <a:ext cx="246307" cy="1847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a:solidFill>
                <a:prstClr val="white"/>
              </a:solidFill>
              <a:latin typeface="Verdana"/>
              <a:ea typeface="ＭＳ ゴシック" panose="020B0609070205080204" pitchFamily="49" charset="-128"/>
            </a:endParaRPr>
          </a:p>
        </p:txBody>
      </p:sp>
    </p:spTree>
    <p:extLst>
      <p:ext uri="{BB962C8B-B14F-4D97-AF65-F5344CB8AC3E}">
        <p14:creationId xmlns:p14="http://schemas.microsoft.com/office/powerpoint/2010/main" val="4291871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2">
            <a:extLst>
              <a:ext uri="{FF2B5EF4-FFF2-40B4-BE49-F238E27FC236}">
                <a16:creationId xmlns:a16="http://schemas.microsoft.com/office/drawing/2014/main" id="{A6666D4C-82EE-A24A-BD16-98AACF3C32EB}"/>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64A9299E-BEC8-CF45-A8EF-E93E4BEA56A3}"/>
              </a:ext>
            </a:extLst>
          </p:cNvPr>
          <p:cNvSpPr txBox="1"/>
          <p:nvPr/>
        </p:nvSpPr>
        <p:spPr>
          <a:xfrm>
            <a:off x="476066" y="789491"/>
            <a:ext cx="6716669" cy="303696"/>
          </a:xfrm>
          <a:prstGeom prst="rect">
            <a:avLst/>
          </a:prstGeom>
        </p:spPr>
        <p:txBody>
          <a:bodyPr vert="horz" wrap="square" lIns="0" tIns="14120" rIns="0" bIns="0" rtlCol="0">
            <a:spAutoFit/>
          </a:bodyPr>
          <a:lstStyle/>
          <a:p>
            <a:pPr marL="10861"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（参考）「</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シフト</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制」で働くときに知っておきたい留意点①</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D77A04BB-60B8-A84D-AFBA-5DD1827D0C81}"/>
              </a:ext>
            </a:extLst>
          </p:cNvPr>
          <p:cNvSpPr txBox="1"/>
          <p:nvPr/>
        </p:nvSpPr>
        <p:spPr>
          <a:xfrm>
            <a:off x="342584" y="1976456"/>
            <a:ext cx="8453674" cy="4680963"/>
          </a:xfrm>
          <a:prstGeom prst="rect">
            <a:avLst/>
          </a:prstGeom>
        </p:spPr>
        <p:txBody>
          <a:bodyPr vert="horz" wrap="square" lIns="0" tIns="10861" rIns="0" bIns="0" rtlCol="0">
            <a:spAutoFit/>
          </a:bodyPr>
          <a:lstStyle/>
          <a:p>
            <a:pPr marL="329633" marR="4344" indent="-319315" defTabSz="781995">
              <a:lnSpc>
                <a:spcPts val="3421"/>
              </a:lnSpc>
              <a:spcBef>
                <a:spcPts val="1026"/>
              </a:spcBef>
            </a:pPr>
            <a:r>
              <a:rPr kumimoji="1" sz="2865" b="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865" b="1" dirty="0">
                <a:solidFill>
                  <a:srgbClr val="231F20"/>
                </a:solidFill>
                <a:latin typeface="HGMaruGothicMPRO" panose="020F0600000000000000" pitchFamily="34" charset="-128"/>
                <a:ea typeface="HGMaruGothicMPRO" panose="020F0600000000000000" pitchFamily="34" charset="-128"/>
                <a:cs typeface="A-OTF Shin Maru Go Pro"/>
              </a:rPr>
              <a:t>求人に応募するときは、募集内容をよく見て、</a:t>
            </a:r>
            <a:endParaRPr kumimoji="1" lang="en-US" altLang="ja-JP" sz="2865" b="1" dirty="0">
              <a:solidFill>
                <a:srgbClr val="231F20"/>
              </a:solidFill>
              <a:latin typeface="HGMaruGothicMPRO" panose="020F0600000000000000" pitchFamily="34" charset="-128"/>
              <a:ea typeface="HGMaruGothicMPRO" panose="020F0600000000000000" pitchFamily="34" charset="-128"/>
              <a:cs typeface="A-OTF Shin Maru Go Pro"/>
            </a:endParaRPr>
          </a:p>
          <a:p>
            <a:pPr marL="329633" marR="4344" indent="-319315" defTabSz="781995">
              <a:lnSpc>
                <a:spcPts val="3421"/>
              </a:lnSpc>
            </a:pPr>
            <a:r>
              <a:rPr kumimoji="1" lang="ja-JP" altLang="en-US" sz="2865" b="1" dirty="0">
                <a:solidFill>
                  <a:srgbClr val="231F20"/>
                </a:solidFill>
                <a:latin typeface="HGMaruGothicMPRO" panose="020F0600000000000000" pitchFamily="34" charset="-128"/>
                <a:ea typeface="HGMaruGothicMPRO" panose="020F0600000000000000" pitchFamily="34" charset="-128"/>
                <a:cs typeface="A-OTF Shin Maru Go Pro"/>
              </a:rPr>
              <a:t>　労働条件（業務内容・賃金・労働時間等）をしっかり確認しましょう。</a:t>
            </a:r>
            <a:endParaRPr kumimoji="1" lang="en-US" altLang="ja-JP" sz="2865" b="1" dirty="0">
              <a:solidFill>
                <a:srgbClr val="231F20"/>
              </a:solidFill>
              <a:latin typeface="HGMaruGothicMPRO" panose="020F0600000000000000" pitchFamily="34" charset="-128"/>
              <a:ea typeface="HGMaruGothicMPRO" panose="020F0600000000000000" pitchFamily="34" charset="-128"/>
              <a:cs typeface="A-OTF Shin Maru Go Pro"/>
            </a:endParaRPr>
          </a:p>
          <a:p>
            <a:pPr marL="343752" defTabSz="781995">
              <a:spcBef>
                <a:spcPts val="600"/>
              </a:spcBef>
              <a:defRPr/>
            </a:pPr>
            <a:r>
              <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srgbClr val="00B0F0"/>
                </a:solidFill>
                <a:latin typeface="HGMaruGothicMPRO" panose="020F0600000000000000" pitchFamily="34" charset="-128"/>
                <a:ea typeface="HGMaruGothicMPRO" panose="020F0600000000000000" pitchFamily="34" charset="-128"/>
                <a:cs typeface="A-OTF Shin Maru Go Pro"/>
              </a:rPr>
              <a:t>会社は、労働者を募集する時、業務内容・賃金・労働時間等の労働条件を、労働</a:t>
            </a:r>
            <a:endPar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endParaRPr>
          </a:p>
          <a:p>
            <a:pPr marL="343752" defTabSz="781995">
              <a:defRPr/>
            </a:pPr>
            <a:r>
              <a:rPr kumimoji="1" lang="ja-JP" altLang="en-US" sz="1710" dirty="0">
                <a:solidFill>
                  <a:srgbClr val="00B0F0"/>
                </a:solidFill>
                <a:latin typeface="HGMaruGothicMPRO" panose="020F0600000000000000" pitchFamily="34" charset="-128"/>
                <a:ea typeface="HGMaruGothicMPRO" panose="020F0600000000000000" pitchFamily="34" charset="-128"/>
                <a:cs typeface="A-OTF Shin Maru Go Pro"/>
              </a:rPr>
              <a:t>　者に対して明示しなければなりません（職業安定法第５条の３第１項、第２項）。</a:t>
            </a:r>
            <a:endPar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endParaRPr>
          </a:p>
          <a:p>
            <a:pPr marL="343752" defTabSz="781995">
              <a:defRPr/>
            </a:pPr>
            <a:r>
              <a:rPr kumimoji="1" lang="ja-JP" altLang="en-US" sz="1710" dirty="0">
                <a:solidFill>
                  <a:srgbClr val="00B0F0"/>
                </a:solidFill>
                <a:latin typeface="HGMaruGothicMPRO" panose="020F0600000000000000" pitchFamily="34" charset="-128"/>
                <a:ea typeface="HGMaruGothicMPRO" panose="020F0600000000000000" pitchFamily="34" charset="-128"/>
                <a:cs typeface="A-OTF Shin Maru Go Pro"/>
              </a:rPr>
              <a:t>　また、募集時に示された労働条件が、労働契約を結ぶまでに変更される場合も、</a:t>
            </a:r>
            <a:endPar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endParaRPr>
          </a:p>
          <a:p>
            <a:pPr marL="343752" defTabSz="781995">
              <a:defRPr/>
            </a:pPr>
            <a:r>
              <a:rPr kumimoji="1" lang="ja-JP" altLang="en-US" sz="1710" dirty="0">
                <a:solidFill>
                  <a:srgbClr val="00B0F0"/>
                </a:solidFill>
                <a:latin typeface="HGMaruGothicMPRO" panose="020F0600000000000000" pitchFamily="34" charset="-128"/>
                <a:ea typeface="HGMaruGothicMPRO" panose="020F0600000000000000" pitchFamily="34" charset="-128"/>
                <a:cs typeface="A-OTF Shin Maru Go Pro"/>
              </a:rPr>
              <a:t>　変更内容の明示が必要です（職業安定法第５条の３第３項）。</a:t>
            </a:r>
            <a:endParaRPr kumimoji="1" lang="en-US" sz="1600" dirty="0">
              <a:solidFill>
                <a:srgbClr val="231F20"/>
              </a:solidFill>
              <a:latin typeface="HGMaruGothicMPRO" panose="020F0600000000000000" pitchFamily="34" charset="-128"/>
              <a:ea typeface="HGMaruGothicMPRO" panose="020F0600000000000000" pitchFamily="34" charset="-128"/>
              <a:cs typeface="A-OTF Shin Maru Go Pro"/>
            </a:endParaRPr>
          </a:p>
          <a:p>
            <a:pPr marL="329633" marR="4344" indent="-319315" defTabSz="781995">
              <a:lnSpc>
                <a:spcPts val="3421"/>
              </a:lnSpc>
              <a:spcBef>
                <a:spcPts val="1200"/>
              </a:spcBef>
            </a:pPr>
            <a:r>
              <a:rPr kumimoji="1" sz="2865" b="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865" b="1" dirty="0">
                <a:solidFill>
                  <a:srgbClr val="231F20"/>
                </a:solidFill>
                <a:latin typeface="HGMaruGothicMPRO" panose="020F0600000000000000" pitchFamily="34" charset="-128"/>
                <a:ea typeface="HGMaruGothicMPRO" panose="020F0600000000000000" pitchFamily="34" charset="-128"/>
                <a:cs typeface="A-OTF Shin Maru Go Pro"/>
              </a:rPr>
              <a:t>　シフト制で働き始める時は、自分の労働条件を再度確認しておきましょう。</a:t>
            </a:r>
          </a:p>
          <a:p>
            <a:pPr marL="343752" defTabSz="781995">
              <a:spcBef>
                <a:spcPts val="600"/>
              </a:spcBef>
              <a:defRPr/>
            </a:pPr>
            <a:r>
              <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srgbClr val="00B0F0"/>
                </a:solidFill>
                <a:latin typeface="HGMaruGothicMPRO" panose="020F0600000000000000" pitchFamily="34" charset="-128"/>
                <a:ea typeface="HGMaruGothicMPRO" panose="020F0600000000000000" pitchFamily="34" charset="-128"/>
                <a:cs typeface="A-OTF Shin Maru Go Pro"/>
              </a:rPr>
              <a:t>会社は、労働契約を結ぶ時に、労働者に対して以下の労働条件を必ず書面で</a:t>
            </a:r>
            <a:r>
              <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rPr>
              <a:t>(</a:t>
            </a:r>
            <a:r>
              <a:rPr kumimoji="1" lang="ja-JP" altLang="en-US" sz="1710" b="1" dirty="0">
                <a:solidFill>
                  <a:srgbClr val="00B0F0"/>
                </a:solidFill>
                <a:latin typeface="HGMaruGothicMPRO" panose="020F0600000000000000" pitchFamily="34" charset="-128"/>
                <a:ea typeface="HGMaruGothicMPRO" panose="020F0600000000000000" pitchFamily="34" charset="-128"/>
                <a:cs typeface="A-OTF Shin Maru Go Pro"/>
              </a:rPr>
              <a:t>＊</a:t>
            </a:r>
            <a:r>
              <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rPr>
              <a:t>)</a:t>
            </a:r>
          </a:p>
          <a:p>
            <a:pPr marL="343752" defTabSz="781995">
              <a:defRPr/>
            </a:pPr>
            <a:r>
              <a:rPr kumimoji="1" lang="ja-JP" altLang="en-US" sz="1710" dirty="0">
                <a:solidFill>
                  <a:srgbClr val="00B0F0"/>
                </a:solidFill>
                <a:latin typeface="HGMaruGothicMPRO" panose="020F0600000000000000" pitchFamily="34" charset="-128"/>
                <a:ea typeface="HGMaruGothicMPRO" panose="020F0600000000000000" pitchFamily="34" charset="-128"/>
                <a:cs typeface="A-OTF Shin Maru Go Pro"/>
              </a:rPr>
              <a:t>　明示しなければなりません（労働基準法第</a:t>
            </a:r>
            <a:r>
              <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rPr>
              <a:t>15</a:t>
            </a:r>
            <a:r>
              <a:rPr kumimoji="1" lang="ja-JP" altLang="en-US" sz="1710" dirty="0">
                <a:solidFill>
                  <a:srgbClr val="00B0F0"/>
                </a:solidFill>
                <a:latin typeface="HGMaruGothicMPRO" panose="020F0600000000000000" pitchFamily="34" charset="-128"/>
                <a:ea typeface="HGMaruGothicMPRO" panose="020F0600000000000000" pitchFamily="34" charset="-128"/>
                <a:cs typeface="A-OTF Shin Maru Go Pro"/>
              </a:rPr>
              <a:t>条第１項、労働基準法施行規則第５条第１項、第３項、第４項）。</a:t>
            </a:r>
            <a:endPar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endParaRPr>
          </a:p>
          <a:p>
            <a:pPr marL="343752" algn="r" defTabSz="781995">
              <a:spcBef>
                <a:spcPts val="600"/>
              </a:spcBef>
              <a:defRPr/>
            </a:pPr>
            <a:r>
              <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srgbClr val="00B0F0"/>
                </a:solidFill>
                <a:latin typeface="HGMaruGothicMPRO" panose="020F0600000000000000" pitchFamily="34" charset="-128"/>
                <a:ea typeface="HGMaruGothicMPRO" panose="020F0600000000000000" pitchFamily="34" charset="-128"/>
                <a:cs typeface="A-OTF Shin Maru Go Pro"/>
              </a:rPr>
              <a:t>＊</a:t>
            </a:r>
            <a:r>
              <a:rPr kumimoji="1" lang="en-US" altLang="ja-JP" sz="1710" dirty="0">
                <a:solidFill>
                  <a:srgbClr val="00B0F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労働者からの希望があれば、メールなどで送ってもらうこともできます。</a:t>
            </a:r>
            <a:endPar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6" name="object 4">
            <a:extLst>
              <a:ext uri="{FF2B5EF4-FFF2-40B4-BE49-F238E27FC236}">
                <a16:creationId xmlns:a16="http://schemas.microsoft.com/office/drawing/2014/main" id="{94DDF144-212B-394A-B960-501165CF0E00}"/>
              </a:ext>
            </a:extLst>
          </p:cNvPr>
          <p:cNvSpPr txBox="1"/>
          <p:nvPr/>
        </p:nvSpPr>
        <p:spPr>
          <a:xfrm>
            <a:off x="7458764" y="376860"/>
            <a:ext cx="936000"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latin typeface="HGMaruGothicMPRO" panose="020F0600000000000000" pitchFamily="34" charset="-128"/>
                <a:ea typeface="HGMaruGothicMPRO" panose="020F0600000000000000" pitchFamily="34" charset="-128"/>
                <a:cs typeface="A-OTF Shin Maru Go Pro"/>
              </a:rPr>
              <a:t> </a:t>
            </a:r>
            <a:r>
              <a:rPr kumimoji="1" sz="1170" dirty="0">
                <a:latin typeface="HGMaruGothicMPRO" panose="020F0600000000000000" pitchFamily="34" charset="-128"/>
                <a:ea typeface="HGMaruGothicMPRO" panose="020F0600000000000000" pitchFamily="34" charset="-128"/>
                <a:cs typeface="A-OTF Shin Maru Go Pro"/>
              </a:rPr>
              <a:t>PPT</a:t>
            </a:r>
            <a:r>
              <a:rPr kumimoji="1" lang="en-US" sz="1170" dirty="0">
                <a:latin typeface="HGMaruGothicMPRO" panose="020F0600000000000000" pitchFamily="34" charset="-128"/>
                <a:ea typeface="HGMaruGothicMPRO" panose="020F0600000000000000" pitchFamily="34" charset="-128"/>
                <a:cs typeface="A-OTF Shin Maru Go Pro"/>
              </a:rPr>
              <a:t>1-2</a:t>
            </a:r>
            <a:r>
              <a:rPr kumimoji="1" lang="en-US" altLang="ja-JP" sz="1170" dirty="0">
                <a:latin typeface="HGMaruGothicMPRO" panose="020F0600000000000000" pitchFamily="34" charset="-128"/>
                <a:ea typeface="HGMaruGothicMPRO" panose="020F0600000000000000" pitchFamily="34" charset="-128"/>
                <a:cs typeface="A-OTF Shin Maru Go Pro"/>
              </a:rPr>
              <a:t>8</a:t>
            </a:r>
            <a:endParaRPr kumimoji="1" sz="1170" dirty="0">
              <a:latin typeface="HGMaruGothicMPRO" panose="020F0600000000000000" pitchFamily="34" charset="-128"/>
              <a:ea typeface="HGMaruGothicMPRO" panose="020F0600000000000000" pitchFamily="34" charset="-128"/>
              <a:cs typeface="A-OTF Shin Maru Go Pro"/>
            </a:endParaRPr>
          </a:p>
        </p:txBody>
      </p:sp>
      <p:sp>
        <p:nvSpPr>
          <p:cNvPr id="47" name="テキスト ボックス 4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6" name="テキスト ボックス 5">
            <a:extLst>
              <a:ext uri="{FF2B5EF4-FFF2-40B4-BE49-F238E27FC236}">
                <a16:creationId xmlns:a16="http://schemas.microsoft.com/office/drawing/2014/main" id="{040A81D9-A456-9A70-F702-3C9D1CE8C903}"/>
              </a:ext>
            </a:extLst>
          </p:cNvPr>
          <p:cNvSpPr txBox="1"/>
          <p:nvPr/>
        </p:nvSpPr>
        <p:spPr>
          <a:xfrm>
            <a:off x="258774" y="1287736"/>
            <a:ext cx="8537484" cy="646331"/>
          </a:xfrm>
          <a:prstGeom prst="rect">
            <a:avLst/>
          </a:prstGeom>
          <a:noFill/>
        </p:spPr>
        <p:txBody>
          <a:bodyPr wrap="square">
            <a:spAutoFit/>
          </a:bodyPr>
          <a:lstStyle/>
          <a:p>
            <a:pPr marR="0" lvl="0" algn="l" defTabSz="781995" rtl="0" eaLnBrk="1" fontAlgn="auto" latinLnBrk="0" hangingPunct="1">
              <a:lnSpc>
                <a:spcPct val="100000"/>
              </a:lnSpc>
              <a:spcBef>
                <a:spcPts val="338"/>
              </a:spcBef>
              <a:spcAft>
                <a:spcPts val="0"/>
              </a:spcAft>
              <a:buClrTx/>
              <a:buSzTx/>
              <a:buFontTx/>
              <a:buNone/>
              <a:tabLst/>
              <a:defRPr/>
            </a:pPr>
            <a:r>
              <a:rPr kumimoji="1" lang="ja-JP" altLang="en-US"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a:t>
            </a:r>
            <a:r>
              <a:rPr kumimoji="1" lang="en-US" altLang="ja-JP"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a:t>
            </a:r>
            <a:r>
              <a:rPr kumimoji="1" lang="ja-JP" altLang="en-US"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シフト制</a:t>
            </a:r>
            <a:r>
              <a:rPr kumimoji="1" lang="en-US" altLang="ja-JP"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a:t>
            </a:r>
            <a:r>
              <a:rPr kumimoji="1" lang="ja-JP" altLang="en-US"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で働くにあたって知っておきたい留意事項」もチェックしておきましょう。</a:t>
            </a:r>
            <a:r>
              <a:rPr kumimoji="1" lang="en-US" altLang="ja-JP" sz="1400" i="0" u="none" strike="noStrike" kern="1200" cap="none" spc="0" normalizeH="0" baseline="0" noProof="0" dirty="0">
                <a:ln>
                  <a:noFill/>
                </a:ln>
                <a:effectLst/>
                <a:uLnTx/>
                <a:uFillTx/>
                <a:latin typeface="+mj-ea"/>
                <a:ea typeface="+mj-ea"/>
                <a:cs typeface="A-OTF Shin Maru Go Pro"/>
              </a:rPr>
              <a:t>https://www.mhlw.go.jp/content/11200000/000870907.pdf</a:t>
            </a:r>
            <a:endParaRPr kumimoji="1" lang="en-US" altLang="ja-JP" sz="1368" i="0" u="none" strike="noStrike" kern="1200" cap="none" spc="0" normalizeH="0" baseline="0" noProof="0" dirty="0">
              <a:ln>
                <a:noFill/>
              </a:ln>
              <a:effectLst/>
              <a:uLnTx/>
              <a:uFillTx/>
              <a:latin typeface="+mj-ea"/>
              <a:ea typeface="+mj-ea"/>
              <a:cs typeface="A-OTF Shin Maru Go Pro"/>
            </a:endParaRPr>
          </a:p>
        </p:txBody>
      </p:sp>
    </p:spTree>
    <p:extLst>
      <p:ext uri="{BB962C8B-B14F-4D97-AF65-F5344CB8AC3E}">
        <p14:creationId xmlns:p14="http://schemas.microsoft.com/office/powerpoint/2010/main" val="1393193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2">
            <a:extLst>
              <a:ext uri="{FF2B5EF4-FFF2-40B4-BE49-F238E27FC236}">
                <a16:creationId xmlns:a16="http://schemas.microsoft.com/office/drawing/2014/main" id="{A6666D4C-82EE-A24A-BD16-98AACF3C32EB}"/>
              </a:ext>
            </a:extLst>
          </p:cNvPr>
          <p:cNvSpPr/>
          <p:nvPr/>
        </p:nvSpPr>
        <p:spPr>
          <a:xfrm>
            <a:off x="261354"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77A04BB-60B8-A84D-AFBA-5DD1827D0C81}"/>
              </a:ext>
            </a:extLst>
          </p:cNvPr>
          <p:cNvSpPr txBox="1"/>
          <p:nvPr/>
        </p:nvSpPr>
        <p:spPr>
          <a:xfrm>
            <a:off x="535020" y="1453937"/>
            <a:ext cx="8073960" cy="1319017"/>
          </a:xfrm>
          <a:prstGeom prst="rect">
            <a:avLst/>
          </a:prstGeom>
        </p:spPr>
        <p:txBody>
          <a:bodyPr vert="horz" wrap="square" lIns="0" tIns="10861" rIns="0" bIns="0" rtlCol="0">
            <a:spAutoFit/>
          </a:bodyPr>
          <a:lstStyle/>
          <a:p>
            <a:pPr marL="329633" marR="4344" indent="-319315" defTabSz="781995">
              <a:lnSpc>
                <a:spcPts val="3421"/>
              </a:lnSpc>
              <a:spcBef>
                <a:spcPts val="1026"/>
              </a:spcBef>
            </a:pPr>
            <a:r>
              <a:rPr kumimoji="1" sz="2865" b="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865" b="1" dirty="0">
                <a:solidFill>
                  <a:srgbClr val="231F20"/>
                </a:solidFill>
                <a:latin typeface="HGMaruGothicMPRO" panose="020F0600000000000000" pitchFamily="34" charset="-128"/>
                <a:ea typeface="HGMaruGothicMPRO" panose="020F0600000000000000" pitchFamily="34" charset="-128"/>
                <a:cs typeface="A-OTF Shin Maru Go Pro"/>
              </a:rPr>
              <a:t>会社と話し合って、シフトに関するルールをあらかじめ合意しておくことが考えられます。必要な場合は会社と相談してみましょう。</a:t>
            </a:r>
          </a:p>
        </p:txBody>
      </p:sp>
      <p:sp>
        <p:nvSpPr>
          <p:cNvPr id="47" name="テキスト ボックス 4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45" name="object 4">
            <a:extLst>
              <a:ext uri="{FF2B5EF4-FFF2-40B4-BE49-F238E27FC236}">
                <a16:creationId xmlns:a16="http://schemas.microsoft.com/office/drawing/2014/main" id="{38B66F38-63B6-3270-49D4-102473C2D166}"/>
              </a:ext>
            </a:extLst>
          </p:cNvPr>
          <p:cNvSpPr txBox="1"/>
          <p:nvPr/>
        </p:nvSpPr>
        <p:spPr>
          <a:xfrm>
            <a:off x="7456690" y="385990"/>
            <a:ext cx="900000"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schemeClr val="tx1">
                    <a:lumMod val="50000"/>
                    <a:lumOff val="50000"/>
                  </a:schemeClr>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schemeClr val="tx1">
                    <a:lumMod val="50000"/>
                    <a:lumOff val="50000"/>
                  </a:schemeClr>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schemeClr val="tx1">
                    <a:lumMod val="50000"/>
                    <a:lumOff val="50000"/>
                  </a:schemeClr>
                </a:solidFill>
                <a:latin typeface="HGMaruGothicMPRO" panose="020F0600000000000000" pitchFamily="34" charset="-128"/>
                <a:ea typeface="HGMaruGothicMPRO" panose="020F0600000000000000" pitchFamily="34" charset="-128"/>
                <a:cs typeface="A-OTF Shin Maru Go Pro"/>
              </a:rPr>
              <a:t>29</a:t>
            </a:r>
            <a:endParaRPr kumimoji="1" sz="1170" dirty="0">
              <a:solidFill>
                <a:schemeClr val="tx1">
                  <a:lumMod val="50000"/>
                  <a:lumOff val="50000"/>
                </a:schemeClr>
              </a:solidFill>
              <a:latin typeface="HGMaruGothicMPRO" panose="020F0600000000000000" pitchFamily="34" charset="-128"/>
              <a:ea typeface="HGMaruGothicMPRO" panose="020F0600000000000000" pitchFamily="34" charset="-128"/>
              <a:cs typeface="A-OTF Shin Maru Go Pro"/>
            </a:endParaRPr>
          </a:p>
        </p:txBody>
      </p:sp>
      <p:sp>
        <p:nvSpPr>
          <p:cNvPr id="48" name="object 2">
            <a:extLst>
              <a:ext uri="{FF2B5EF4-FFF2-40B4-BE49-F238E27FC236}">
                <a16:creationId xmlns:a16="http://schemas.microsoft.com/office/drawing/2014/main" id="{117CBA74-A3BE-870C-D36A-20778D9788A8}"/>
              </a:ext>
            </a:extLst>
          </p:cNvPr>
          <p:cNvSpPr txBox="1"/>
          <p:nvPr/>
        </p:nvSpPr>
        <p:spPr>
          <a:xfrm>
            <a:off x="435278" y="796950"/>
            <a:ext cx="6700307" cy="303696"/>
          </a:xfrm>
          <a:prstGeom prst="rect">
            <a:avLst/>
          </a:prstGeom>
        </p:spPr>
        <p:txBody>
          <a:bodyPr vert="horz" wrap="square" lIns="0" tIns="14120" rIns="0" bIns="0" rtlCol="0">
            <a:spAutoFit/>
          </a:bodyPr>
          <a:lstStyle/>
          <a:p>
            <a:pPr marL="10861"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（参考）「</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シフト</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制」で働くときに知っておきたい留意点⓶</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9" name="object 4">
            <a:extLst>
              <a:ext uri="{FF2B5EF4-FFF2-40B4-BE49-F238E27FC236}">
                <a16:creationId xmlns:a16="http://schemas.microsoft.com/office/drawing/2014/main" id="{34ADA729-EA75-CDD7-970C-668406B980C2}"/>
              </a:ext>
            </a:extLst>
          </p:cNvPr>
          <p:cNvSpPr txBox="1"/>
          <p:nvPr/>
        </p:nvSpPr>
        <p:spPr>
          <a:xfrm>
            <a:off x="538717" y="2953664"/>
            <a:ext cx="8066566" cy="282129"/>
          </a:xfrm>
          <a:prstGeom prst="rect">
            <a:avLst/>
          </a:prstGeom>
          <a:solidFill>
            <a:srgbClr val="92D050"/>
          </a:solidFill>
          <a:ln w="19050">
            <a:solidFill>
              <a:srgbClr val="92D050"/>
            </a:solidFill>
          </a:ln>
        </p:spPr>
        <p:txBody>
          <a:bodyPr vert="horz" wrap="square" lIns="0" tIns="0" rIns="0" bIns="0" rtlCol="0">
            <a:spAutoFit/>
          </a:bodyPr>
          <a:lstStyle/>
          <a:p>
            <a:pPr marL="9288" algn="ctr" defTabSz="781995">
              <a:lnSpc>
                <a:spcPts val="2200"/>
              </a:lnSpc>
            </a:pPr>
            <a:r>
              <a:rPr kumimoji="1" lang="ja-JP" altLang="en-US" sz="2052" b="1" baseline="8888" dirty="0">
                <a:solidFill>
                  <a:prstClr val="white"/>
                </a:solidFill>
                <a:latin typeface="BIZ UDPゴシック" panose="020B0400000000000000" pitchFamily="50" charset="-128"/>
                <a:ea typeface="BIZ UDPゴシック" panose="020B0400000000000000" pitchFamily="50" charset="-128"/>
                <a:cs typeface="A-OTF Shin Maru Go Pro"/>
              </a:rPr>
              <a:t>シフト制で働く場合に労働契約で定めることが考えられる事項</a:t>
            </a:r>
            <a:endParaRPr kumimoji="1" sz="2052" b="1" dirty="0">
              <a:solidFill>
                <a:prstClr val="white"/>
              </a:solidFill>
              <a:latin typeface="BIZ UDPゴシック" panose="020B0400000000000000" pitchFamily="50" charset="-128"/>
              <a:ea typeface="BIZ UDPゴシック" panose="020B0400000000000000" pitchFamily="50" charset="-128"/>
              <a:cs typeface="A-OTF Shin Maru Go Pro"/>
            </a:endParaRPr>
          </a:p>
        </p:txBody>
      </p:sp>
      <p:sp>
        <p:nvSpPr>
          <p:cNvPr id="50" name="テキスト ボックス 49">
            <a:extLst>
              <a:ext uri="{FF2B5EF4-FFF2-40B4-BE49-F238E27FC236}">
                <a16:creationId xmlns:a16="http://schemas.microsoft.com/office/drawing/2014/main" id="{9736FF39-0905-A464-97F3-3E263CC580F9}"/>
              </a:ext>
            </a:extLst>
          </p:cNvPr>
          <p:cNvSpPr txBox="1"/>
          <p:nvPr/>
        </p:nvSpPr>
        <p:spPr>
          <a:xfrm>
            <a:off x="535020" y="3388864"/>
            <a:ext cx="8073960" cy="3033532"/>
          </a:xfrm>
          <a:prstGeom prst="rect">
            <a:avLst/>
          </a:prstGeom>
          <a:solidFill>
            <a:schemeClr val="accent6">
              <a:lumMod val="20000"/>
              <a:lumOff val="80000"/>
            </a:schemeClr>
          </a:solidFill>
          <a:ln w="28575">
            <a:solidFill>
              <a:srgbClr val="92D050"/>
            </a:solidFill>
          </a:ln>
        </p:spPr>
        <p:txBody>
          <a:bodyPr wrap="square" lIns="153942" tIns="92365" rIns="61577" bIns="92365" rtlCol="0">
            <a:spAutoFit/>
          </a:bodyPr>
          <a:lstStyle/>
          <a:p>
            <a:pPr defTabSz="781995">
              <a:spcBef>
                <a:spcPts val="513"/>
              </a:spcBef>
            </a:pPr>
            <a:r>
              <a:rPr kumimoji="1" lang="ja-JP" altLang="en-US" sz="1539" dirty="0">
                <a:solidFill>
                  <a:srgbClr val="49701E"/>
                </a:solidFill>
                <a:latin typeface="HG丸ｺﾞｼｯｸM-PRO" panose="020F0600000000000000" pitchFamily="50" charset="-128"/>
                <a:ea typeface="HG丸ｺﾞｼｯｸM-PRO" panose="020F0600000000000000" pitchFamily="50" charset="-128"/>
              </a:rPr>
              <a:t>◆</a:t>
            </a:r>
            <a:r>
              <a:rPr kumimoji="1" lang="ja-JP" altLang="en-US" sz="1539" dirty="0">
                <a:solidFill>
                  <a:prstClr val="black"/>
                </a:solidFill>
                <a:latin typeface="HG丸ｺﾞｼｯｸM-PRO" panose="020F0600000000000000" pitchFamily="50" charset="-128"/>
                <a:ea typeface="HG丸ｺﾞｼｯｸM-PRO" panose="020F0600000000000000" pitchFamily="50" charset="-128"/>
              </a:rPr>
              <a:t>会社は、シフト作成時に、事前に労働者の希望を聴くこと</a:t>
            </a:r>
          </a:p>
          <a:p>
            <a:pPr defTabSz="781995">
              <a:spcBef>
                <a:spcPts val="513"/>
              </a:spcBef>
            </a:pPr>
            <a:r>
              <a:rPr kumimoji="1" lang="ja-JP" altLang="en-US" sz="1539" dirty="0">
                <a:solidFill>
                  <a:srgbClr val="49701E"/>
                </a:solidFill>
                <a:latin typeface="HG丸ｺﾞｼｯｸM-PRO" panose="020F0600000000000000" pitchFamily="50" charset="-128"/>
                <a:ea typeface="HG丸ｺﾞｼｯｸM-PRO" panose="020F0600000000000000" pitchFamily="50" charset="-128"/>
              </a:rPr>
              <a:t>◆</a:t>
            </a:r>
            <a:r>
              <a:rPr kumimoji="1" lang="ja-JP" altLang="en-US" sz="1539" dirty="0">
                <a:solidFill>
                  <a:prstClr val="black"/>
                </a:solidFill>
                <a:latin typeface="HG丸ｺﾞｼｯｸM-PRO" panose="020F0600000000000000" pitchFamily="50" charset="-128"/>
                <a:ea typeface="HG丸ｺﾞｼｯｸM-PRO" panose="020F0600000000000000" pitchFamily="50" charset="-128"/>
              </a:rPr>
              <a:t>会社が労働者に、決定したシフトを通知する際の期限、通知の方法</a:t>
            </a:r>
          </a:p>
          <a:p>
            <a:pPr defTabSz="781995"/>
            <a:r>
              <a:rPr kumimoji="1" lang="ja-JP" altLang="en-US" sz="1539"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368" dirty="0">
                <a:solidFill>
                  <a:prstClr val="black"/>
                </a:solidFill>
                <a:latin typeface="HG丸ｺﾞｼｯｸM-PRO" panose="020F0600000000000000" pitchFamily="50" charset="-128"/>
                <a:ea typeface="HG丸ｺﾞｼｯｸM-PRO" panose="020F0600000000000000" pitchFamily="50" charset="-128"/>
              </a:rPr>
              <a:t>（例：毎月○日までに、電子メール等で通知する）</a:t>
            </a:r>
          </a:p>
          <a:p>
            <a:pPr defTabSz="781995">
              <a:spcBef>
                <a:spcPts val="513"/>
              </a:spcBef>
            </a:pPr>
            <a:r>
              <a:rPr kumimoji="1" lang="ja-JP" altLang="en-US" sz="1539" dirty="0">
                <a:solidFill>
                  <a:srgbClr val="49701E"/>
                </a:solidFill>
                <a:latin typeface="HG丸ｺﾞｼｯｸM-PRO" panose="020F0600000000000000" pitchFamily="50" charset="-128"/>
                <a:ea typeface="HG丸ｺﾞｼｯｸM-PRO" panose="020F0600000000000000" pitchFamily="50" charset="-128"/>
              </a:rPr>
              <a:t>◆</a:t>
            </a:r>
            <a:r>
              <a:rPr kumimoji="1" lang="ja-JP" altLang="en-US" sz="1539" spc="-34" dirty="0">
                <a:solidFill>
                  <a:prstClr val="black"/>
                </a:solidFill>
                <a:latin typeface="HG丸ｺﾞｼｯｸM-PRO" panose="020F0600000000000000" pitchFamily="50" charset="-128"/>
                <a:ea typeface="HG丸ｺﾞｼｯｸM-PRO" panose="020F0600000000000000" pitchFamily="50" charset="-128"/>
              </a:rPr>
              <a:t>一旦確定したシフトの労働日や労働時間を、キャンセルしたり変更する場合の期限や手続</a:t>
            </a:r>
          </a:p>
          <a:p>
            <a:pPr defTabSz="781995">
              <a:spcBef>
                <a:spcPts val="513"/>
              </a:spcBef>
            </a:pPr>
            <a:r>
              <a:rPr kumimoji="1" lang="ja-JP" altLang="en-US" sz="1368" dirty="0">
                <a:solidFill>
                  <a:srgbClr val="ED7D31">
                    <a:lumMod val="75000"/>
                  </a:srgbClr>
                </a:solidFill>
                <a:latin typeface="BIZ UDPゴシック" panose="020B0400000000000000" pitchFamily="50" charset="-128"/>
                <a:ea typeface="BIZ UDPゴシック" panose="020B0400000000000000" pitchFamily="50" charset="-128"/>
              </a:rPr>
              <a:t>　　　　</a:t>
            </a:r>
            <a:r>
              <a:rPr kumimoji="1" lang="en-US" altLang="ja-JP" sz="1368" dirty="0">
                <a:solidFill>
                  <a:srgbClr val="ED7D31">
                    <a:lumMod val="75000"/>
                  </a:srgbClr>
                </a:solidFill>
                <a:latin typeface="BIZ UDPゴシック" panose="020B0400000000000000" pitchFamily="50" charset="-128"/>
                <a:ea typeface="BIZ UDPゴシック" panose="020B0400000000000000" pitchFamily="50" charset="-128"/>
              </a:rPr>
              <a:t>※</a:t>
            </a:r>
            <a:r>
              <a:rPr kumimoji="1" lang="ja-JP" altLang="en-US" sz="1368" dirty="0">
                <a:solidFill>
                  <a:srgbClr val="ED7D31">
                    <a:lumMod val="75000"/>
                  </a:srgbClr>
                </a:solidFill>
                <a:latin typeface="BIZ UDPゴシック" panose="020B0400000000000000" pitchFamily="50" charset="-128"/>
                <a:ea typeface="BIZ UDPゴシック" panose="020B0400000000000000" pitchFamily="50" charset="-128"/>
              </a:rPr>
              <a:t>一旦確定した労働日や労働時間等の変更は、基本的に労働条件の変更に該当し、使用者と労働</a:t>
            </a:r>
            <a:endParaRPr kumimoji="1" lang="en-US" altLang="ja-JP" sz="1368" dirty="0">
              <a:solidFill>
                <a:srgbClr val="ED7D31">
                  <a:lumMod val="75000"/>
                </a:srgbClr>
              </a:solidFill>
              <a:latin typeface="BIZ UDPゴシック" panose="020B0400000000000000" pitchFamily="50" charset="-128"/>
              <a:ea typeface="BIZ UDPゴシック" panose="020B0400000000000000" pitchFamily="50" charset="-128"/>
            </a:endParaRPr>
          </a:p>
          <a:p>
            <a:pPr defTabSz="781995"/>
            <a:r>
              <a:rPr kumimoji="1" lang="ja-JP" altLang="en-US" sz="1368" dirty="0">
                <a:solidFill>
                  <a:srgbClr val="ED7D31">
                    <a:lumMod val="75000"/>
                  </a:srgbClr>
                </a:solidFill>
                <a:latin typeface="BIZ UDPゴシック" panose="020B0400000000000000" pitchFamily="50" charset="-128"/>
                <a:ea typeface="BIZ UDPゴシック" panose="020B0400000000000000" pitchFamily="50" charset="-128"/>
              </a:rPr>
              <a:t>　　　　　 者双方の合意が必要である点にご留意ください。</a:t>
            </a:r>
          </a:p>
          <a:p>
            <a:pPr defTabSz="781995">
              <a:spcBef>
                <a:spcPts val="513"/>
              </a:spcBef>
            </a:pPr>
            <a:r>
              <a:rPr kumimoji="1" lang="ja-JP" altLang="en-US" sz="1539" dirty="0">
                <a:solidFill>
                  <a:srgbClr val="49701E"/>
                </a:solidFill>
                <a:latin typeface="HG丸ｺﾞｼｯｸM-PRO" panose="020F0600000000000000" pitchFamily="50" charset="-128"/>
                <a:ea typeface="HG丸ｺﾞｼｯｸM-PRO" panose="020F0600000000000000" pitchFamily="50" charset="-128"/>
              </a:rPr>
              <a:t>◆</a:t>
            </a:r>
            <a:r>
              <a:rPr kumimoji="1" lang="ja-JP" altLang="en-US" sz="1539" dirty="0">
                <a:solidFill>
                  <a:prstClr val="black"/>
                </a:solidFill>
                <a:latin typeface="HG丸ｺﾞｼｯｸM-PRO" panose="020F0600000000000000" pitchFamily="50" charset="-128"/>
                <a:ea typeface="HG丸ｺﾞｼｯｸM-PRO" panose="020F0600000000000000" pitchFamily="50" charset="-128"/>
              </a:rPr>
              <a:t>一定期間中の、目安となる労働日数・労働時間数など</a:t>
            </a:r>
          </a:p>
          <a:p>
            <a:pPr defTabSz="781995">
              <a:spcBef>
                <a:spcPts val="513"/>
              </a:spcBef>
            </a:pPr>
            <a:r>
              <a:rPr kumimoji="1" lang="ja-JP" altLang="en-US" sz="1539" dirty="0">
                <a:solidFill>
                  <a:prstClr val="black"/>
                </a:solidFill>
                <a:latin typeface="HG丸ｺﾞｼｯｸM-PRO" panose="020F0600000000000000" pitchFamily="50" charset="-128"/>
                <a:ea typeface="HG丸ｺﾞｼｯｸM-PRO" panose="020F0600000000000000" pitchFamily="50" charset="-128"/>
              </a:rPr>
              <a:t>　① 最大の労働日数や時間数</a:t>
            </a:r>
            <a:r>
              <a:rPr kumimoji="1" lang="ja-JP" altLang="en-US" sz="1368" dirty="0">
                <a:solidFill>
                  <a:prstClr val="black"/>
                </a:solidFill>
                <a:latin typeface="HG丸ｺﾞｼｯｸM-PRO" panose="020F0600000000000000" pitchFamily="50" charset="-128"/>
                <a:ea typeface="HG丸ｺﾞｼｯｸM-PRO" panose="020F0600000000000000" pitchFamily="50" charset="-128"/>
              </a:rPr>
              <a:t>（例：毎週月、水、金曜日から勤務する日をシフトで指定する）</a:t>
            </a:r>
            <a:endParaRPr kumimoji="1" lang="ja-JP" altLang="en-US" sz="1539" dirty="0">
              <a:solidFill>
                <a:prstClr val="black"/>
              </a:solidFill>
              <a:latin typeface="HG丸ｺﾞｼｯｸM-PRO" panose="020F0600000000000000" pitchFamily="50" charset="-128"/>
              <a:ea typeface="HG丸ｺﾞｼｯｸM-PRO" panose="020F0600000000000000" pitchFamily="50" charset="-128"/>
            </a:endParaRPr>
          </a:p>
          <a:p>
            <a:pPr defTabSz="781995"/>
            <a:r>
              <a:rPr kumimoji="1" lang="ja-JP" altLang="en-US" sz="1539" dirty="0">
                <a:solidFill>
                  <a:prstClr val="black"/>
                </a:solidFill>
                <a:latin typeface="HG丸ｺﾞｼｯｸM-PRO" panose="020F0600000000000000" pitchFamily="50" charset="-128"/>
                <a:ea typeface="HG丸ｺﾞｼｯｸM-PRO" panose="020F0600000000000000" pitchFamily="50" charset="-128"/>
              </a:rPr>
              <a:t>　② 目安の労働日数や時間数</a:t>
            </a:r>
            <a:r>
              <a:rPr kumimoji="1" lang="ja-JP" altLang="en-US" sz="1368" dirty="0">
                <a:solidFill>
                  <a:prstClr val="black"/>
                </a:solidFill>
                <a:latin typeface="HG丸ｺﾞｼｯｸM-PRO" panose="020F0600000000000000" pitchFamily="50" charset="-128"/>
                <a:ea typeface="HG丸ｺﾞｼｯｸM-PRO" panose="020F0600000000000000" pitchFamily="50" charset="-128"/>
              </a:rPr>
              <a:t>（例：１か月○日程度勤務</a:t>
            </a:r>
            <a:r>
              <a:rPr kumimoji="1" lang="en-US" altLang="ja-JP" sz="1368"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368" dirty="0">
                <a:solidFill>
                  <a:prstClr val="black"/>
                </a:solidFill>
                <a:latin typeface="HG丸ｺﾞｼｯｸM-PRO" panose="020F0600000000000000" pitchFamily="50" charset="-128"/>
                <a:ea typeface="HG丸ｺﾞｼｯｸM-PRO" panose="020F0600000000000000" pitchFamily="50" charset="-128"/>
              </a:rPr>
              <a:t>１週間当たり平均○時間勤務）</a:t>
            </a:r>
            <a:endParaRPr kumimoji="1" lang="ja-JP" altLang="en-US" sz="1539" dirty="0">
              <a:solidFill>
                <a:prstClr val="black"/>
              </a:solidFill>
              <a:latin typeface="HG丸ｺﾞｼｯｸM-PRO" panose="020F0600000000000000" pitchFamily="50" charset="-128"/>
              <a:ea typeface="HG丸ｺﾞｼｯｸM-PRO" panose="020F0600000000000000" pitchFamily="50" charset="-128"/>
            </a:endParaRPr>
          </a:p>
          <a:p>
            <a:pPr defTabSz="781995"/>
            <a:r>
              <a:rPr kumimoji="1" lang="ja-JP" altLang="en-US" sz="1539" dirty="0">
                <a:solidFill>
                  <a:prstClr val="black"/>
                </a:solidFill>
                <a:latin typeface="HG丸ｺﾞｼｯｸM-PRO" panose="020F0600000000000000" pitchFamily="50" charset="-128"/>
                <a:ea typeface="HG丸ｺﾞｼｯｸM-PRO" panose="020F0600000000000000" pitchFamily="50" charset="-128"/>
              </a:rPr>
              <a:t>　③ ①②に併せて、最低限の労働日数や時間数</a:t>
            </a:r>
          </a:p>
          <a:p>
            <a:pPr defTabSz="781995"/>
            <a:r>
              <a:rPr kumimoji="1" lang="ja-JP" altLang="en-US" sz="1368" dirty="0">
                <a:solidFill>
                  <a:prstClr val="black"/>
                </a:solidFill>
                <a:latin typeface="HG丸ｺﾞｼｯｸM-PRO" panose="020F0600000000000000" pitchFamily="50" charset="-128"/>
                <a:ea typeface="HG丸ｺﾞｼｯｸM-PRO" panose="020F0600000000000000" pitchFamily="50" charset="-128"/>
              </a:rPr>
              <a:t>　　（例：１か月○日以上勤務／少なくとも毎週月曜日はシフトに入る）</a:t>
            </a:r>
          </a:p>
        </p:txBody>
      </p:sp>
    </p:spTree>
    <p:extLst>
      <p:ext uri="{BB962C8B-B14F-4D97-AF65-F5344CB8AC3E}">
        <p14:creationId xmlns:p14="http://schemas.microsoft.com/office/powerpoint/2010/main" val="12373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C3CC410A-43C4-E346-9697-64BF21CB6154}"/>
              </a:ext>
            </a:extLst>
          </p:cNvPr>
          <p:cNvSpPr/>
          <p:nvPr/>
        </p:nvSpPr>
        <p:spPr>
          <a:xfrm>
            <a:off x="266972" y="364328"/>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6E569187-34FE-0D4A-A156-ED50CF8E296D}"/>
              </a:ext>
            </a:extLst>
          </p:cNvPr>
          <p:cNvSpPr/>
          <p:nvPr/>
        </p:nvSpPr>
        <p:spPr>
          <a:xfrm>
            <a:off x="266972" y="364328"/>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0767F5C-6500-4943-B44B-CEEF56C76C31}"/>
              </a:ext>
            </a:extLst>
          </p:cNvPr>
          <p:cNvSpPr txBox="1">
            <a:spLocks/>
          </p:cNvSpPr>
          <p:nvPr/>
        </p:nvSpPr>
        <p:spPr>
          <a:xfrm>
            <a:off x="772740" y="429057"/>
            <a:ext cx="1460614"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dirty="0">
                <a:solidFill>
                  <a:srgbClr val="231F20"/>
                </a:solidFill>
                <a:latin typeface="HGMaruGothicMPRO" panose="020F0600000000000000" pitchFamily="34" charset="-128"/>
                <a:ea typeface="HGMaruGothicMPRO" panose="020F0600000000000000" pitchFamily="34" charset="-128"/>
              </a:rPr>
              <a:t>ワークシート</a:t>
            </a:r>
            <a:endParaRPr lang="ja-JP" altLang="en-US" sz="1668"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2C7AA330-2EEB-C54C-A7C2-B99FB3878279}"/>
              </a:ext>
            </a:extLst>
          </p:cNvPr>
          <p:cNvSpPr txBox="1"/>
          <p:nvPr/>
        </p:nvSpPr>
        <p:spPr>
          <a:xfrm>
            <a:off x="519145" y="5920296"/>
            <a:ext cx="6695220" cy="238585"/>
          </a:xfrm>
          <a:prstGeom prst="rect">
            <a:avLst/>
          </a:prstGeom>
        </p:spPr>
        <p:txBody>
          <a:bodyPr vert="horz" wrap="square" lIns="0" tIns="14663" rIns="0" bIns="0" rtlCol="0">
            <a:spAutoFit/>
          </a:bodyPr>
          <a:lstStyle/>
          <a:p>
            <a:pPr marL="10861" defTabSz="781995">
              <a:spcBef>
                <a:spcPts val="115"/>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やらない／学業に専念･サークル･海外経験･ボランティアなど…</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10" name="object 10">
            <a:extLst>
              <a:ext uri="{FF2B5EF4-FFF2-40B4-BE49-F238E27FC236}">
                <a16:creationId xmlns:a16="http://schemas.microsoft.com/office/drawing/2014/main" id="{C96A2993-1E0F-C248-A2A9-CD3CB72233DA}"/>
              </a:ext>
            </a:extLst>
          </p:cNvPr>
          <p:cNvGraphicFramePr>
            <a:graphicFrameLocks noGrp="1"/>
          </p:cNvGraphicFramePr>
          <p:nvPr/>
        </p:nvGraphicFramePr>
        <p:xfrm>
          <a:off x="260653" y="1543351"/>
          <a:ext cx="8607714" cy="4188725"/>
        </p:xfrm>
        <a:graphic>
          <a:graphicData uri="http://schemas.openxmlformats.org/drawingml/2006/table">
            <a:tbl>
              <a:tblPr firstRow="1" bandRow="1">
                <a:tableStyleId>{2D5ABB26-0587-4C30-8999-92F81FD0307C}</a:tableStyleId>
              </a:tblPr>
              <a:tblGrid>
                <a:gridCol w="4303857">
                  <a:extLst>
                    <a:ext uri="{9D8B030D-6E8A-4147-A177-3AD203B41FA5}">
                      <a16:colId xmlns:a16="http://schemas.microsoft.com/office/drawing/2014/main" val="20000"/>
                    </a:ext>
                  </a:extLst>
                </a:gridCol>
                <a:gridCol w="4303857">
                  <a:extLst>
                    <a:ext uri="{9D8B030D-6E8A-4147-A177-3AD203B41FA5}">
                      <a16:colId xmlns:a16="http://schemas.microsoft.com/office/drawing/2014/main" val="20001"/>
                    </a:ext>
                  </a:extLst>
                </a:gridCol>
              </a:tblGrid>
              <a:tr h="1178469">
                <a:tc>
                  <a:txBody>
                    <a:bodyPr/>
                    <a:lstStyle/>
                    <a:p>
                      <a:pPr marL="314960">
                        <a:lnSpc>
                          <a:spcPct val="100000"/>
                        </a:lnSpc>
                        <a:spcBef>
                          <a:spcPts val="1689"/>
                        </a:spcBef>
                      </a:pPr>
                      <a:r>
                        <a:rPr sz="2100" b="1" spc="25" dirty="0">
                          <a:solidFill>
                            <a:srgbClr val="231F20"/>
                          </a:solidFill>
                          <a:latin typeface="HG丸ｺﾞｼｯｸM-PRO" pitchFamily="50" charset="-128"/>
                          <a:ea typeface="HG丸ｺﾞｼｯｸM-PRO" pitchFamily="50" charset="-128"/>
                          <a:cs typeface="ShinMGoPro-DeBold"/>
                        </a:rPr>
                        <a:t>プラス面</a:t>
                      </a:r>
                      <a:endParaRPr sz="2100" dirty="0">
                        <a:latin typeface="HG丸ｺﾞｼｯｸM-PRO" pitchFamily="50" charset="-128"/>
                        <a:ea typeface="HG丸ｺﾞｼｯｸM-PRO" pitchFamily="50" charset="-128"/>
                        <a:cs typeface="ShinMGoPro-DeBold"/>
                      </a:endParaRPr>
                    </a:p>
                    <a:p>
                      <a:pPr marL="314960" marR="1842770">
                        <a:lnSpc>
                          <a:spcPct val="109800"/>
                        </a:lnSpc>
                        <a:spcBef>
                          <a:spcPts val="480"/>
                        </a:spcBef>
                      </a:pPr>
                      <a:r>
                        <a:rPr sz="1400" dirty="0">
                          <a:solidFill>
                            <a:srgbClr val="231F20"/>
                          </a:solidFill>
                          <a:latin typeface="HG丸ｺﾞｼｯｸM-PRO" pitchFamily="50" charset="-128"/>
                          <a:ea typeface="HG丸ｺﾞｼｯｸM-PRO" pitchFamily="50" charset="-128"/>
                          <a:cs typeface="A-OTF Shin Maru Go Pro"/>
                        </a:rPr>
                        <a:t>アルバイトしてよかったこと、</a:t>
                      </a:r>
                      <a:r>
                        <a:rPr sz="1400" spc="5" dirty="0">
                          <a:solidFill>
                            <a:srgbClr val="231F20"/>
                          </a:solidFill>
                          <a:latin typeface="HG丸ｺﾞｼｯｸM-PRO" pitchFamily="50" charset="-128"/>
                          <a:ea typeface="HG丸ｺﾞｼｯｸM-PRO" pitchFamily="50" charset="-128"/>
                          <a:cs typeface="A-OTF Shin Maru Go Pro"/>
                        </a:rPr>
                        <a:t>いいところなど</a:t>
                      </a:r>
                      <a:endParaRPr sz="1400" dirty="0">
                        <a:latin typeface="HG丸ｺﾞｼｯｸM-PRO" pitchFamily="50" charset="-128"/>
                        <a:ea typeface="HG丸ｺﾞｼｯｸM-PRO" pitchFamily="50" charset="-128"/>
                        <a:cs typeface="A-OTF Shin Maru Go Pro"/>
                      </a:endParaRPr>
                    </a:p>
                  </a:txBody>
                  <a:tcPr marL="0" marR="0" marT="183558" marB="0">
                    <a:lnL w="19050">
                      <a:solidFill>
                        <a:srgbClr val="939598"/>
                      </a:solidFill>
                      <a:prstDash val="solid"/>
                    </a:lnL>
                    <a:lnR w="19050">
                      <a:solidFill>
                        <a:srgbClr val="939598"/>
                      </a:solidFill>
                      <a:prstDash val="solid"/>
                    </a:lnR>
                    <a:lnT w="19050">
                      <a:solidFill>
                        <a:srgbClr val="939598"/>
                      </a:solidFill>
                      <a:prstDash val="solid"/>
                    </a:lnT>
                    <a:solidFill>
                      <a:srgbClr val="ABE1FA"/>
                    </a:solidFill>
                  </a:tcPr>
                </a:tc>
                <a:tc>
                  <a:txBody>
                    <a:bodyPr/>
                    <a:lstStyle/>
                    <a:p>
                      <a:pPr marL="322580">
                        <a:lnSpc>
                          <a:spcPct val="100000"/>
                        </a:lnSpc>
                        <a:spcBef>
                          <a:spcPts val="1689"/>
                        </a:spcBef>
                      </a:pPr>
                      <a:r>
                        <a:rPr sz="2100" b="1" dirty="0">
                          <a:solidFill>
                            <a:srgbClr val="231F20"/>
                          </a:solidFill>
                          <a:latin typeface="HG丸ｺﾞｼｯｸM-PRO" pitchFamily="50" charset="-128"/>
                          <a:ea typeface="HG丸ｺﾞｼｯｸM-PRO" pitchFamily="50" charset="-128"/>
                          <a:cs typeface="ShinMGoPro-DeBold"/>
                        </a:rPr>
                        <a:t>マイナス面</a:t>
                      </a:r>
                      <a:endParaRPr sz="2100" dirty="0">
                        <a:latin typeface="HG丸ｺﾞｼｯｸM-PRO" pitchFamily="50" charset="-128"/>
                        <a:ea typeface="HG丸ｺﾞｼｯｸM-PRO" pitchFamily="50" charset="-128"/>
                        <a:cs typeface="ShinMGoPro-DeBold"/>
                      </a:endParaRPr>
                    </a:p>
                    <a:p>
                      <a:pPr marL="322580" marR="1221105">
                        <a:lnSpc>
                          <a:spcPct val="109800"/>
                        </a:lnSpc>
                        <a:spcBef>
                          <a:spcPts val="480"/>
                        </a:spcBef>
                      </a:pPr>
                      <a:r>
                        <a:rPr sz="1400" dirty="0">
                          <a:solidFill>
                            <a:srgbClr val="231F20"/>
                          </a:solidFill>
                          <a:latin typeface="HG丸ｺﾞｼｯｸM-PRO" pitchFamily="50" charset="-128"/>
                          <a:ea typeface="HG丸ｺﾞｼｯｸM-PRO" pitchFamily="50" charset="-128"/>
                          <a:cs typeface="A-OTF Shin Maru Go Pro"/>
                        </a:rPr>
                        <a:t>アルバイトをしてよくなかったこと、</a:t>
                      </a:r>
                      <a:r>
                        <a:rPr sz="1400" spc="5" dirty="0">
                          <a:solidFill>
                            <a:srgbClr val="231F20"/>
                          </a:solidFill>
                          <a:latin typeface="HG丸ｺﾞｼｯｸM-PRO" pitchFamily="50" charset="-128"/>
                          <a:ea typeface="HG丸ｺﾞｼｯｸM-PRO" pitchFamily="50" charset="-128"/>
                          <a:cs typeface="A-OTF Shin Maru Go Pro"/>
                        </a:rPr>
                        <a:t>いやなことなど</a:t>
                      </a:r>
                      <a:endParaRPr sz="1400" dirty="0">
                        <a:latin typeface="HG丸ｺﾞｼｯｸM-PRO" pitchFamily="50" charset="-128"/>
                        <a:ea typeface="HG丸ｺﾞｼｯｸM-PRO" pitchFamily="50" charset="-128"/>
                        <a:cs typeface="A-OTF Shin Maru Go Pro"/>
                      </a:endParaRPr>
                    </a:p>
                  </a:txBody>
                  <a:tcPr marL="0" marR="0" marT="183558" marB="0">
                    <a:lnL w="19050">
                      <a:solidFill>
                        <a:srgbClr val="939598"/>
                      </a:solidFill>
                      <a:prstDash val="solid"/>
                    </a:lnL>
                    <a:lnR w="19050">
                      <a:solidFill>
                        <a:srgbClr val="939598"/>
                      </a:solidFill>
                      <a:prstDash val="solid"/>
                    </a:lnR>
                    <a:lnT w="19050">
                      <a:solidFill>
                        <a:srgbClr val="939598"/>
                      </a:solidFill>
                      <a:prstDash val="solid"/>
                    </a:lnT>
                    <a:solidFill>
                      <a:srgbClr val="ABE1FA"/>
                    </a:solidFill>
                  </a:tcPr>
                </a:tc>
                <a:extLst>
                  <a:ext uri="{0D108BD9-81ED-4DB2-BD59-A6C34878D82A}">
                    <a16:rowId xmlns:a16="http://schemas.microsoft.com/office/drawing/2014/main" val="10000"/>
                  </a:ext>
                </a:extLst>
              </a:tr>
              <a:tr h="3010256">
                <a:tc>
                  <a:txBody>
                    <a:bodyPr/>
                    <a:lstStyle/>
                    <a:p>
                      <a:pPr>
                        <a:lnSpc>
                          <a:spcPct val="100000"/>
                        </a:lnSpc>
                      </a:pPr>
                      <a:endParaRPr sz="1500" dirty="0">
                        <a:latin typeface="Times New Roman"/>
                        <a:cs typeface="Times New Roman"/>
                      </a:endParaRPr>
                    </a:p>
                  </a:txBody>
                  <a:tcPr marL="0" marR="0" marT="0" marB="0">
                    <a:lnL w="19050">
                      <a:solidFill>
                        <a:srgbClr val="939598"/>
                      </a:solidFill>
                      <a:prstDash val="solid"/>
                    </a:lnL>
                    <a:lnR w="19050">
                      <a:solidFill>
                        <a:srgbClr val="939598"/>
                      </a:solidFill>
                      <a:prstDash val="solid"/>
                    </a:lnR>
                    <a:lnB w="19050">
                      <a:solidFill>
                        <a:srgbClr val="939598"/>
                      </a:solidFill>
                      <a:prstDash val="solid"/>
                    </a:lnB>
                    <a:solidFill>
                      <a:srgbClr val="E1F4FD"/>
                    </a:solidFill>
                  </a:tcPr>
                </a:tc>
                <a:tc>
                  <a:txBody>
                    <a:bodyPr/>
                    <a:lstStyle/>
                    <a:p>
                      <a:pPr>
                        <a:lnSpc>
                          <a:spcPct val="100000"/>
                        </a:lnSpc>
                      </a:pPr>
                      <a:endParaRPr sz="1500" dirty="0">
                        <a:latin typeface="Times New Roman"/>
                        <a:cs typeface="Times New Roman"/>
                      </a:endParaRPr>
                    </a:p>
                  </a:txBody>
                  <a:tcPr marL="0" marR="0" marT="0" marB="0">
                    <a:lnL w="19050">
                      <a:solidFill>
                        <a:srgbClr val="939598"/>
                      </a:solidFill>
                      <a:prstDash val="solid"/>
                    </a:lnL>
                    <a:lnR w="19050">
                      <a:solidFill>
                        <a:srgbClr val="939598"/>
                      </a:solidFill>
                      <a:prstDash val="solid"/>
                    </a:lnR>
                    <a:lnB w="19050">
                      <a:solidFill>
                        <a:srgbClr val="939598"/>
                      </a:solidFill>
                      <a:prstDash val="solid"/>
                    </a:lnB>
                    <a:solidFill>
                      <a:srgbClr val="E1F4FD"/>
                    </a:solidFill>
                  </a:tcPr>
                </a:tc>
                <a:extLst>
                  <a:ext uri="{0D108BD9-81ED-4DB2-BD59-A6C34878D82A}">
                    <a16:rowId xmlns:a16="http://schemas.microsoft.com/office/drawing/2014/main" val="10001"/>
                  </a:ext>
                </a:extLst>
              </a:tr>
            </a:tbl>
          </a:graphicData>
        </a:graphic>
      </p:graphicFrame>
      <p:sp>
        <p:nvSpPr>
          <p:cNvPr id="11" name="テキスト ボックス 3"/>
          <p:cNvSpPr txBox="1">
            <a:spLocks noChangeArrowheads="1"/>
          </p:cNvSpPr>
          <p:nvPr/>
        </p:nvSpPr>
        <p:spPr bwMode="auto">
          <a:xfrm>
            <a:off x="8512656" y="700504"/>
            <a:ext cx="184731" cy="329193"/>
          </a:xfrm>
          <a:prstGeom prst="rect">
            <a:avLst/>
          </a:prstGeom>
          <a:noFill/>
          <a:ln w="9525">
            <a:noFill/>
            <a:miter lim="800000"/>
            <a:headEnd/>
            <a:tailEnd/>
          </a:ln>
        </p:spPr>
        <p:txBody>
          <a:bodyPr wrap="none">
            <a:spAutoFit/>
          </a:bodyPr>
          <a:lstStyle/>
          <a:p>
            <a:pPr defTabSz="781995"/>
            <a:endParaRPr kumimoji="1" lang="en-US" altLang="ja-JP" sz="1539" dirty="0">
              <a:solidFill>
                <a:srgbClr val="FF0000"/>
              </a:solidFill>
              <a:latin typeface="ＭＳ ゴシック" pitchFamily="49" charset="-128"/>
              <a:ea typeface="ＭＳ ゴシック" pitchFamily="49" charset="-128"/>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47320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51679" y="463605"/>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
        <p:nvSpPr>
          <p:cNvPr id="15" name="object 3">
            <a:extLst>
              <a:ext uri="{FF2B5EF4-FFF2-40B4-BE49-F238E27FC236}">
                <a16:creationId xmlns:a16="http://schemas.microsoft.com/office/drawing/2014/main" id="{1326AF77-7CF6-F343-8C8E-12E8F6EC8EEE}"/>
              </a:ext>
            </a:extLst>
          </p:cNvPr>
          <p:cNvSpPr/>
          <p:nvPr/>
        </p:nvSpPr>
        <p:spPr>
          <a:xfrm>
            <a:off x="260646" y="836372"/>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4">
            <a:extLst>
              <a:ext uri="{FF2B5EF4-FFF2-40B4-BE49-F238E27FC236}">
                <a16:creationId xmlns:a16="http://schemas.microsoft.com/office/drawing/2014/main" id="{97CD6287-2280-9049-A653-22C64B5D5753}"/>
              </a:ext>
            </a:extLst>
          </p:cNvPr>
          <p:cNvSpPr txBox="1">
            <a:spLocks/>
          </p:cNvSpPr>
          <p:nvPr/>
        </p:nvSpPr>
        <p:spPr>
          <a:xfrm>
            <a:off x="500241" y="932863"/>
            <a:ext cx="5875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君は、何のためにアルバイトをするの？</a:t>
            </a:r>
          </a:p>
        </p:txBody>
      </p:sp>
    </p:spTree>
    <p:extLst>
      <p:ext uri="{BB962C8B-B14F-4D97-AF65-F5344CB8AC3E}">
        <p14:creationId xmlns:p14="http://schemas.microsoft.com/office/powerpoint/2010/main" val="1116203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F62B3C8-75E4-5E4B-8787-1A9A9DB833A7}"/>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 name="object 2">
            <a:extLst>
              <a:ext uri="{FF2B5EF4-FFF2-40B4-BE49-F238E27FC236}">
                <a16:creationId xmlns:a16="http://schemas.microsoft.com/office/drawing/2014/main" id="{39C3E04C-7218-F946-96B8-2F7950010EA0}"/>
              </a:ext>
            </a:extLst>
          </p:cNvPr>
          <p:cNvSpPr txBox="1"/>
          <p:nvPr/>
        </p:nvSpPr>
        <p:spPr>
          <a:xfrm>
            <a:off x="484794" y="789491"/>
            <a:ext cx="7649671" cy="303696"/>
          </a:xfrm>
          <a:prstGeom prst="rect">
            <a:avLst/>
          </a:prstGeom>
        </p:spPr>
        <p:txBody>
          <a:bodyPr vert="horz" wrap="square" lIns="0" tIns="14120" rIns="0" bIns="0" rtlCol="0">
            <a:spAutoFit/>
          </a:bodyPr>
          <a:lstStyle/>
          <a:p>
            <a:pPr marL="10861" defTabSz="781995">
              <a:spcBef>
                <a:spcPts val="111"/>
              </a:spcBef>
            </a:pPr>
            <a:r>
              <a:rPr kumimoji="1" sz="1881" b="1" dirty="0">
                <a:solidFill>
                  <a:prstClr val="white"/>
                </a:solidFill>
                <a:latin typeface="HGMaruGothicMPRO" panose="020F0600000000000000" pitchFamily="34" charset="-128"/>
                <a:ea typeface="HGMaruGothicMPRO" panose="020F0600000000000000" pitchFamily="34" charset="-128"/>
                <a:cs typeface="ShinMGoPro-DeBold"/>
              </a:rPr>
              <a:t>Ｑ＆Ａ</a:t>
            </a:r>
            <a:r>
              <a:rPr kumimoji="1" lang="en-US" altLang="ja-JP" sz="1881" b="1" dirty="0">
                <a:solidFill>
                  <a:prstClr val="white"/>
                </a:solidFill>
                <a:latin typeface="HGMaruGothicMPRO" panose="020F0600000000000000" pitchFamily="34" charset="-128"/>
                <a:ea typeface="HGMaruGothicMPRO" panose="020F0600000000000000" pitchFamily="34" charset="-128"/>
                <a:cs typeface="ShinMGoPro-DeBold"/>
              </a:rPr>
              <a:t>)</a:t>
            </a:r>
            <a:r>
              <a:rPr kumimoji="1" sz="1881" b="1" dirty="0">
                <a:solidFill>
                  <a:prstClr val="white"/>
                </a:solidFill>
                <a:latin typeface="HGMaruGothicMPRO" panose="020F0600000000000000" pitchFamily="34" charset="-128"/>
                <a:ea typeface="HGMaruGothicMPRO" panose="020F0600000000000000" pitchFamily="34" charset="-128"/>
                <a:cs typeface="ShinMGoPro-DeBold"/>
              </a:rPr>
              <a:t> </a:t>
            </a:r>
            <a:r>
              <a:rPr kumimoji="1" sz="1881" b="1" dirty="0" err="1">
                <a:solidFill>
                  <a:prstClr val="white"/>
                </a:solidFill>
                <a:latin typeface="HGMaruGothicMPRO" panose="020F0600000000000000" pitchFamily="34" charset="-128"/>
                <a:ea typeface="HGMaruGothicMPRO" panose="020F0600000000000000" pitchFamily="34" charset="-128"/>
                <a:cs typeface="ShinMGoPro-DeBold"/>
              </a:rPr>
              <a:t>アルバイトの勤務時間を</a:t>
            </a:r>
            <a:r>
              <a:rPr kumimoji="1" lang="ja-JP" altLang="en-US" sz="1881" b="1" dirty="0">
                <a:solidFill>
                  <a:prstClr val="white"/>
                </a:solidFill>
                <a:latin typeface="HGMaruGothicMPRO" panose="020F0600000000000000" pitchFamily="34" charset="-128"/>
                <a:ea typeface="HGMaruGothicMPRO" panose="020F0600000000000000" pitchFamily="34" charset="-128"/>
                <a:cs typeface="ShinMGoPro-DeBold"/>
              </a:rPr>
              <a:t>一方的に休業扱い</a:t>
            </a:r>
            <a:r>
              <a:rPr kumimoji="1" sz="1881" b="1" dirty="0" err="1">
                <a:solidFill>
                  <a:prstClr val="white"/>
                </a:solidFill>
                <a:latin typeface="HGMaruGothicMPRO" panose="020F0600000000000000" pitchFamily="34" charset="-128"/>
                <a:ea typeface="HGMaruGothicMPRO" panose="020F0600000000000000" pitchFamily="34" charset="-128"/>
                <a:cs typeface="ShinMGoPro-DeBold"/>
              </a:rPr>
              <a:t>されるけど</a:t>
            </a:r>
            <a:r>
              <a:rPr kumimoji="1" sz="1881" b="1" dirty="0">
                <a:solidFill>
                  <a:prstClr val="white"/>
                </a:solidFill>
                <a:latin typeface="HGMaruGothicMPRO" panose="020F0600000000000000" pitchFamily="34" charset="-128"/>
                <a:ea typeface="HGMaruGothicMPRO" panose="020F0600000000000000" pitchFamily="34" charset="-128"/>
                <a:cs typeface="ShinMGoPro-DeBold"/>
              </a:rPr>
              <a:t>？</a:t>
            </a:r>
            <a:endParaRPr kumimoji="1" sz="1881"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5" name="object 4">
            <a:extLst>
              <a:ext uri="{FF2B5EF4-FFF2-40B4-BE49-F238E27FC236}">
                <a16:creationId xmlns:a16="http://schemas.microsoft.com/office/drawing/2014/main" id="{83E75EA3-B7D8-B04F-871C-FA5A254A6743}"/>
              </a:ext>
            </a:extLst>
          </p:cNvPr>
          <p:cNvSpPr txBox="1"/>
          <p:nvPr/>
        </p:nvSpPr>
        <p:spPr>
          <a:xfrm>
            <a:off x="358438" y="1387719"/>
            <a:ext cx="8527867" cy="4550829"/>
          </a:xfrm>
          <a:prstGeom prst="rect">
            <a:avLst/>
          </a:prstGeom>
        </p:spPr>
        <p:txBody>
          <a:bodyPr vert="horz" wrap="square" lIns="0" tIns="10318" rIns="0" bIns="0" rtlCol="0">
            <a:spAutoFit/>
          </a:bodyPr>
          <a:lstStyle/>
          <a:p>
            <a:pPr marL="119471" marR="38014" defTabSz="781995">
              <a:lnSpc>
                <a:spcPct val="110800"/>
              </a:lnSpc>
              <a:spcBef>
                <a:spcPts val="81"/>
              </a:spcBef>
              <a:buSzPct val="97101"/>
              <a:tabLst>
                <a:tab pos="497979" algn="l"/>
              </a:tabLst>
            </a:pPr>
            <a:r>
              <a:rPr kumimoji="1" lang="en-US" altLang="ja-JP" sz="2993" dirty="0">
                <a:solidFill>
                  <a:prstClr val="black"/>
                </a:solidFill>
                <a:latin typeface="HGMaruGothicMPRO" panose="020F0600000000000000" pitchFamily="34" charset="-128"/>
                <a:ea typeface="HGMaruGothicMPRO" panose="020F0600000000000000" pitchFamily="34" charset="-128"/>
                <a:cs typeface="A-OTF Shin Maru Go Pro"/>
              </a:rPr>
              <a:t>Q)</a:t>
            </a:r>
            <a:r>
              <a:rPr kumimoji="1" lang="ja-JP" altLang="en-US" sz="2993"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2737" spc="-40" dirty="0">
                <a:solidFill>
                  <a:prstClr val="black"/>
                </a:solidFill>
                <a:latin typeface="HGMaruGothicMPRO" panose="020F0600000000000000" pitchFamily="34" charset="-128"/>
                <a:ea typeface="HGMaruGothicMPRO" panose="020F0600000000000000" pitchFamily="34" charset="-128"/>
                <a:cs typeface="A-OTF Shin Maru Go Pro"/>
              </a:rPr>
              <a:t>アルバイト先で</a:t>
            </a:r>
            <a:r>
              <a:rPr kumimoji="1" sz="2737" spc="-40" dirty="0">
                <a:solidFill>
                  <a:srgbClr val="00B0F0"/>
                </a:solidFill>
                <a:latin typeface="HGMaruGothicMPRO" panose="020F0600000000000000" pitchFamily="34" charset="-128"/>
                <a:ea typeface="HGMaruGothicMPRO" panose="020F0600000000000000" pitchFamily="34" charset="-128"/>
                <a:cs typeface="A-OTF Shin Maru Go Pro"/>
              </a:rPr>
              <a:t>「</a:t>
            </a:r>
            <a:r>
              <a:rPr kumimoji="1" lang="ja-JP" altLang="en-US" sz="2737" spc="-40" dirty="0">
                <a:solidFill>
                  <a:srgbClr val="00B0F0"/>
                </a:solidFill>
                <a:latin typeface="HGMaruGothicMPRO" panose="020F0600000000000000" pitchFamily="34" charset="-128"/>
                <a:ea typeface="HGMaruGothicMPRO" panose="020F0600000000000000" pitchFamily="34" charset="-128"/>
                <a:cs typeface="A-OTF Shin Maru Go Pro"/>
              </a:rPr>
              <a:t>今日は暇だから休業とするので</a:t>
            </a:r>
            <a:endParaRPr kumimoji="1" lang="en-US" altLang="ja-JP" sz="2737" spc="-40" dirty="0">
              <a:solidFill>
                <a:srgbClr val="00B0F0"/>
              </a:solidFill>
              <a:latin typeface="HGMaruGothicMPRO" panose="020F0600000000000000" pitchFamily="34" charset="-128"/>
              <a:ea typeface="HGMaruGothicMPRO" panose="020F0600000000000000" pitchFamily="34" charset="-128"/>
              <a:cs typeface="A-OTF Shin Maru Go Pro"/>
            </a:endParaRPr>
          </a:p>
          <a:p>
            <a:pPr marL="119471" marR="38014" defTabSz="781995">
              <a:lnSpc>
                <a:spcPct val="110800"/>
              </a:lnSpc>
              <a:spcBef>
                <a:spcPts val="81"/>
              </a:spcBef>
              <a:buSzPct val="97101"/>
              <a:tabLst>
                <a:tab pos="497979" algn="l"/>
              </a:tabLst>
            </a:pPr>
            <a:r>
              <a:rPr kumimoji="1" lang="ja-JP" altLang="en-US" sz="2737" dirty="0">
                <a:solidFill>
                  <a:srgbClr val="00B0F0"/>
                </a:solidFill>
                <a:latin typeface="HGMaruGothicMPRO" panose="020F0600000000000000" pitchFamily="34" charset="-128"/>
                <a:ea typeface="HGMaruGothicMPRO" panose="020F0600000000000000" pitchFamily="34" charset="-128"/>
                <a:cs typeface="A-OTF Shin Maru Go Pro"/>
              </a:rPr>
              <a:t>　帰って」</a:t>
            </a:r>
            <a:r>
              <a:rPr kumimoji="1" lang="ja-JP" altLang="en-US" sz="2737" dirty="0">
                <a:solidFill>
                  <a:prstClr val="black"/>
                </a:solidFill>
                <a:latin typeface="HGMaruGothicMPRO" panose="020F0600000000000000" pitchFamily="34" charset="-128"/>
                <a:ea typeface="HGMaruGothicMPRO" panose="020F0600000000000000" pitchFamily="34" charset="-128"/>
                <a:cs typeface="A-OTF Shin Maru Go Pro"/>
              </a:rPr>
              <a:t>と言われたけど</a:t>
            </a:r>
            <a:r>
              <a:rPr kumimoji="1" sz="273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737" dirty="0">
                <a:solidFill>
                  <a:prstClr val="black"/>
                </a:solidFill>
                <a:latin typeface="HGMaruGothicMPRO" panose="020F0600000000000000" pitchFamily="34" charset="-128"/>
                <a:ea typeface="HGMaruGothicMPRO" panose="020F0600000000000000" pitchFamily="34" charset="-128"/>
                <a:cs typeface="A-OTF Shin Maru Go Pro"/>
              </a:rPr>
              <a:t>賃金が出ません</a:t>
            </a:r>
            <a:r>
              <a:rPr kumimoji="1" sz="2737"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en-US" sz="2737" dirty="0">
              <a:solidFill>
                <a:prstClr val="black"/>
              </a:solidFill>
              <a:latin typeface="HGMaruGothicMPRO" panose="020F0600000000000000" pitchFamily="34" charset="-128"/>
              <a:ea typeface="HGMaruGothicMPRO" panose="020F0600000000000000" pitchFamily="34" charset="-128"/>
              <a:cs typeface="A-OTF Shin Maru Go Pro"/>
            </a:endParaRPr>
          </a:p>
          <a:p>
            <a:pPr marL="119471" marR="38014" defTabSz="781995">
              <a:lnSpc>
                <a:spcPct val="110800"/>
              </a:lnSpc>
              <a:spcBef>
                <a:spcPts val="81"/>
              </a:spcBef>
              <a:buSzPct val="97101"/>
              <a:tabLst>
                <a:tab pos="497979" algn="l"/>
              </a:tabLst>
            </a:pPr>
            <a:r>
              <a:rPr kumimoji="1" lang="ja-JP" altLang="en-US" sz="2737" spc="-34" dirty="0">
                <a:solidFill>
                  <a:prstClr val="black"/>
                </a:solidFill>
                <a:latin typeface="HGMaruGothicMPRO" panose="020F0600000000000000" pitchFamily="34" charset="-128"/>
                <a:ea typeface="HGMaruGothicMPRO" panose="020F0600000000000000" pitchFamily="34" charset="-128"/>
                <a:cs typeface="A-OTF Shin Maru Go Pro"/>
              </a:rPr>
              <a:t>　   これって納得しないといけないんですか？</a:t>
            </a:r>
            <a:endParaRPr kumimoji="1" sz="2737" spc="-34" dirty="0">
              <a:solidFill>
                <a:prstClr val="black"/>
              </a:solidFill>
              <a:latin typeface="HGMaruGothicMPRO" panose="020F0600000000000000" pitchFamily="34" charset="-128"/>
              <a:ea typeface="HGMaruGothicMPRO" panose="020F0600000000000000" pitchFamily="34" charset="-128"/>
              <a:cs typeface="A-OTF Shin Maru Go Pro"/>
            </a:endParaRPr>
          </a:p>
          <a:p>
            <a:pPr marL="520244" marR="37471" indent="-509926" defTabSz="781995">
              <a:lnSpc>
                <a:spcPct val="104800"/>
              </a:lnSpc>
              <a:spcBef>
                <a:spcPts val="3395"/>
              </a:spcBef>
            </a:pPr>
            <a:r>
              <a:rPr kumimoji="1" lang="ja-JP" altLang="en-US" sz="273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2737" dirty="0">
                <a:solidFill>
                  <a:prstClr val="black"/>
                </a:solidFill>
                <a:latin typeface="HGMaruGothicMPRO" panose="020F0600000000000000" pitchFamily="34" charset="-128"/>
                <a:ea typeface="HGMaruGothicMPRO" panose="020F0600000000000000" pitchFamily="34" charset="-128"/>
                <a:cs typeface="A-OTF Shin Maru Go Pro"/>
              </a:rPr>
              <a:t>A)</a:t>
            </a:r>
            <a:r>
              <a:rPr kumimoji="1" lang="ja-JP" altLang="en-US" sz="2737" dirty="0">
                <a:latin typeface="HGMaruGothicMPRO" panose="020F0600000000000000" pitchFamily="34" charset="-128"/>
                <a:ea typeface="HGMaruGothicMPRO" panose="020F0600000000000000" pitchFamily="34" charset="-128"/>
                <a:cs typeface="A-OTF Shin Maru Go Pro"/>
              </a:rPr>
              <a:t>　使用者の都合で</a:t>
            </a:r>
            <a:r>
              <a:rPr kumimoji="1" sz="2737" dirty="0">
                <a:latin typeface="HGMaruGothicMPRO" panose="020F0600000000000000" pitchFamily="34" charset="-128"/>
                <a:ea typeface="HGMaruGothicMPRO" panose="020F0600000000000000" pitchFamily="34" charset="-128"/>
                <a:cs typeface="A-OTF Shin Maru Go Pro"/>
              </a:rPr>
              <a:t>、</a:t>
            </a:r>
            <a:r>
              <a:rPr kumimoji="1" lang="ja-JP" altLang="en-US" sz="2737" dirty="0">
                <a:latin typeface="HGMaruGothicMPRO" panose="020F0600000000000000" pitchFamily="34" charset="-128"/>
                <a:ea typeface="HGMaruGothicMPRO" panose="020F0600000000000000" pitchFamily="34" charset="-128"/>
                <a:cs typeface="A-OTF Shin Maru Go Pro"/>
              </a:rPr>
              <a:t>一方的に休業とし、無給扱いとすることはできません</a:t>
            </a:r>
            <a:r>
              <a:rPr kumimoji="1" sz="2737" dirty="0">
                <a:latin typeface="HGMaruGothicMPRO" panose="020F0600000000000000" pitchFamily="34" charset="-128"/>
                <a:ea typeface="HGMaruGothicMPRO" panose="020F0600000000000000" pitchFamily="34" charset="-128"/>
                <a:cs typeface="A-OTF Shin Maru Go Pro"/>
              </a:rPr>
              <a:t>。</a:t>
            </a:r>
          </a:p>
          <a:p>
            <a:pPr marL="517529" marR="38014" indent="-398057" defTabSz="781995">
              <a:lnSpc>
                <a:spcPct val="104800"/>
              </a:lnSpc>
            </a:pPr>
            <a:r>
              <a:rPr kumimoji="1" sz="2737" dirty="0">
                <a:latin typeface="HGMaruGothicMPRO" panose="020F0600000000000000" pitchFamily="34" charset="-128"/>
                <a:ea typeface="HGMaruGothicMPRO" panose="020F0600000000000000" pitchFamily="34" charset="-128"/>
                <a:cs typeface="A-OTF Shin Maru Go Pro"/>
              </a:rPr>
              <a:t>　　</a:t>
            </a:r>
            <a:r>
              <a:rPr kumimoji="1" lang="ja-JP" altLang="en-US" sz="2737" dirty="0">
                <a:latin typeface="HGMaruGothicMPRO" panose="020F0600000000000000" pitchFamily="34" charset="-128"/>
                <a:ea typeface="HGMaruGothicMPRO" panose="020F0600000000000000" pitchFamily="34" charset="-128"/>
                <a:cs typeface="A-OTF Shin Maru Go Pro"/>
              </a:rPr>
              <a:t>一方的、強制的に帰された場合</a:t>
            </a:r>
            <a:r>
              <a:rPr kumimoji="1" sz="2737" dirty="0">
                <a:latin typeface="HGMaruGothicMPRO" panose="020F0600000000000000" pitchFamily="34" charset="-128"/>
                <a:ea typeface="HGMaruGothicMPRO" panose="020F0600000000000000" pitchFamily="34" charset="-128"/>
                <a:cs typeface="A-OTF Shin Maru Go Pro"/>
              </a:rPr>
              <a:t>、</a:t>
            </a:r>
            <a:r>
              <a:rPr kumimoji="1" lang="ja-JP" altLang="en-US" sz="2737" dirty="0">
                <a:latin typeface="HGMaruGothicMPRO" panose="020F0600000000000000" pitchFamily="34" charset="-128"/>
                <a:ea typeface="HGMaruGothicMPRO" panose="020F0600000000000000" pitchFamily="34" charset="-128"/>
                <a:cs typeface="A-OTF Shin Maru Go Pro"/>
              </a:rPr>
              <a:t>休業期間中当該労働者は、その平均賃金の</a:t>
            </a:r>
            <a:r>
              <a:rPr kumimoji="1" lang="en-US" altLang="ja-JP" sz="2737" b="1" dirty="0">
                <a:latin typeface="HGMaruGothicMPRO" panose="020F0600000000000000" pitchFamily="34" charset="-128"/>
                <a:ea typeface="HGMaruGothicMPRO" panose="020F0600000000000000" pitchFamily="34" charset="-128"/>
                <a:cs typeface="ShinMGoPro-Medium"/>
              </a:rPr>
              <a:t>60</a:t>
            </a:r>
            <a:r>
              <a:rPr kumimoji="1" lang="ja-JP" altLang="en-US" sz="2737" b="1" dirty="0">
                <a:latin typeface="HGMaruGothicMPRO" panose="020F0600000000000000" pitchFamily="34" charset="-128"/>
                <a:ea typeface="HGMaruGothicMPRO" panose="020F0600000000000000" pitchFamily="34" charset="-128"/>
                <a:cs typeface="ShinMGoPro-Medium"/>
              </a:rPr>
              <a:t>／</a:t>
            </a:r>
            <a:r>
              <a:rPr kumimoji="1" lang="en-US" altLang="ja-JP" sz="2737" b="1" dirty="0">
                <a:latin typeface="HGMaruGothicMPRO" panose="020F0600000000000000" pitchFamily="34" charset="-128"/>
                <a:ea typeface="HGMaruGothicMPRO" panose="020F0600000000000000" pitchFamily="34" charset="-128"/>
                <a:cs typeface="ShinMGoPro-Medium"/>
              </a:rPr>
              <a:t>100</a:t>
            </a:r>
            <a:r>
              <a:rPr kumimoji="1" lang="ja-JP" altLang="en-US" sz="2737" b="1" dirty="0">
                <a:latin typeface="HGMaruGothicMPRO" panose="020F0600000000000000" pitchFamily="34" charset="-128"/>
                <a:ea typeface="HGMaruGothicMPRO" panose="020F0600000000000000" pitchFamily="34" charset="-128"/>
                <a:cs typeface="ShinMGoPro-Medium"/>
              </a:rPr>
              <a:t>以上の</a:t>
            </a:r>
            <a:r>
              <a:rPr kumimoji="1" lang="ja-JP" altLang="en-US" sz="2737" dirty="0">
                <a:latin typeface="HGMaruGothicMPRO" panose="020F0600000000000000" pitchFamily="34" charset="-128"/>
                <a:ea typeface="HGMaruGothicMPRO" panose="020F0600000000000000" pitchFamily="34" charset="-128"/>
                <a:cs typeface="ShinMGoPro-Medium"/>
              </a:rPr>
              <a:t>休業手当の</a:t>
            </a:r>
            <a:r>
              <a:rPr kumimoji="1" lang="ja-JP" altLang="en-US" sz="2737" dirty="0">
                <a:latin typeface="HGMaruGothicMPRO" panose="020F0600000000000000" pitchFamily="34" charset="-128"/>
                <a:ea typeface="HGMaruGothicMPRO" panose="020F0600000000000000" pitchFamily="34" charset="-128"/>
                <a:cs typeface="A-OTF Shin Maru Go Pro"/>
              </a:rPr>
              <a:t>支払いを受けられる可能性があります。</a:t>
            </a:r>
            <a:endParaRPr kumimoji="1" sz="2737" dirty="0">
              <a:latin typeface="HGMaruGothicMPRO" panose="020F0600000000000000" pitchFamily="34" charset="-128"/>
              <a:ea typeface="HGMaruGothicMPRO" panose="020F0600000000000000" pitchFamily="34" charset="-128"/>
              <a:cs typeface="A-OTF Shin Maru Go Pro"/>
            </a:endParaRPr>
          </a:p>
          <a:p>
            <a:pPr marL="524045" defTabSz="781995"/>
            <a:r>
              <a:rPr kumimoji="1" lang="en-US" altLang="ja-JP" sz="2737" dirty="0">
                <a:latin typeface="HGMaruGothicMPRO" panose="020F0600000000000000" pitchFamily="34" charset="-128"/>
                <a:ea typeface="HGMaruGothicMPRO" panose="020F0600000000000000" pitchFamily="34" charset="-128"/>
                <a:cs typeface="A-OTF Shin Maru Go Pro"/>
              </a:rPr>
              <a:t>(</a:t>
            </a:r>
            <a:r>
              <a:rPr kumimoji="1" sz="2737" dirty="0">
                <a:latin typeface="HGMaruGothicMPRO" panose="020F0600000000000000" pitchFamily="34" charset="-128"/>
                <a:ea typeface="HGMaruGothicMPRO" panose="020F0600000000000000" pitchFamily="34" charset="-128"/>
                <a:cs typeface="A-OTF Shin Maru Go Pro"/>
              </a:rPr>
              <a:t>労働基準法第26条</a:t>
            </a:r>
            <a:r>
              <a:rPr kumimoji="1" lang="en-US" altLang="ja-JP" sz="2737" dirty="0">
                <a:latin typeface="HGMaruGothicMPRO" panose="020F0600000000000000" pitchFamily="34" charset="-128"/>
                <a:ea typeface="HGMaruGothicMPRO" panose="020F0600000000000000" pitchFamily="34" charset="-128"/>
                <a:cs typeface="A-OTF Shin Maru Go Pro"/>
              </a:rPr>
              <a:t>)</a:t>
            </a:r>
            <a:endParaRPr kumimoji="1" sz="2737" dirty="0">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30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EE663B7-020B-A04F-BE75-CA11C1AEDF2D}"/>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732510F6-1A97-B040-81E9-238005272824}"/>
              </a:ext>
            </a:extLst>
          </p:cNvPr>
          <p:cNvSpPr txBox="1">
            <a:spLocks/>
          </p:cNvSpPr>
          <p:nvPr/>
        </p:nvSpPr>
        <p:spPr>
          <a:xfrm>
            <a:off x="484794" y="789491"/>
            <a:ext cx="554596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prstClr val="white"/>
                </a:solidFill>
                <a:latin typeface="HGMaruGothicMPRO" panose="020F0600000000000000" pitchFamily="34" charset="-128"/>
                <a:ea typeface="HGMaruGothicMPRO" panose="020F0600000000000000" pitchFamily="34" charset="-128"/>
              </a:rPr>
              <a:t>Ｑ) </a:t>
            </a:r>
            <a:r>
              <a:rPr lang="ja-JP" altLang="en-US" sz="1881" b="1" dirty="0">
                <a:solidFill>
                  <a:prstClr val="white"/>
                </a:solidFill>
                <a:latin typeface="HGMaruGothicMPRO" panose="020F0600000000000000" pitchFamily="34" charset="-128"/>
                <a:ea typeface="HGMaruGothicMPRO" panose="020F0600000000000000" pitchFamily="34" charset="-128"/>
              </a:rPr>
              <a:t>アルバイト先から「突然の解雇の通達」</a:t>
            </a:r>
          </a:p>
        </p:txBody>
      </p:sp>
      <p:sp>
        <p:nvSpPr>
          <p:cNvPr id="5" name="object 5">
            <a:extLst>
              <a:ext uri="{FF2B5EF4-FFF2-40B4-BE49-F238E27FC236}">
                <a16:creationId xmlns:a16="http://schemas.microsoft.com/office/drawing/2014/main" id="{500A6F38-12F7-F84E-9BC8-2E3A6C23104E}"/>
              </a:ext>
            </a:extLst>
          </p:cNvPr>
          <p:cNvSpPr txBox="1"/>
          <p:nvPr/>
        </p:nvSpPr>
        <p:spPr>
          <a:xfrm>
            <a:off x="517314" y="4575082"/>
            <a:ext cx="8521778" cy="1517199"/>
          </a:xfrm>
          <a:prstGeom prst="rect">
            <a:avLst/>
          </a:prstGeom>
        </p:spPr>
        <p:txBody>
          <a:bodyPr vert="horz" wrap="square" lIns="0" tIns="29326" rIns="0" bIns="0" rtlCol="0">
            <a:spAutoFit/>
          </a:bodyPr>
          <a:lstStyle/>
          <a:p>
            <a:pPr marL="400229" marR="73312" indent="-389911" defTabSz="781995">
              <a:lnSpc>
                <a:spcPts val="3925"/>
              </a:lnSpc>
              <a:spcBef>
                <a:spcPts val="231"/>
              </a:spcBef>
            </a:pPr>
            <a:r>
              <a:rPr kumimoji="1" sz="3293"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293"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アルバイト先から、突然「明日から来なくていいよ」と通告されました。</a:t>
            </a:r>
            <a:endParaRPr kumimoji="1" sz="3293"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3801"/>
              </a:lnSpc>
            </a:pP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　こんな場合は、辞めるしかないですか…？</a:t>
            </a:r>
            <a:endParaRPr kumimoji="1" sz="3293"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85" name="図 84">
            <a:extLst>
              <a:ext uri="{FF2B5EF4-FFF2-40B4-BE49-F238E27FC236}">
                <a16:creationId xmlns:a16="http://schemas.microsoft.com/office/drawing/2014/main" id="{E9DCE193-1B84-2649-BF63-DB529AA4E11C}"/>
              </a:ext>
            </a:extLst>
          </p:cNvPr>
          <p:cNvPicPr>
            <a:picLocks noChangeAspect="1"/>
          </p:cNvPicPr>
          <p:nvPr/>
        </p:nvPicPr>
        <p:blipFill>
          <a:blip r:embed="rId2">
            <a:alphaModFix/>
          </a:blip>
          <a:stretch>
            <a:fillRect/>
          </a:stretch>
        </p:blipFill>
        <p:spPr>
          <a:xfrm>
            <a:off x="463528" y="1684367"/>
            <a:ext cx="8225934" cy="2355853"/>
          </a:xfrm>
          <a:prstGeom prst="rect">
            <a:avLst/>
          </a:prstGeom>
        </p:spPr>
      </p:pic>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31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319484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6AC76E20-7223-D44A-A009-E2C6A6F8F87D}"/>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D0B03249-9B60-604D-BC87-A63EF5694F29}"/>
              </a:ext>
            </a:extLst>
          </p:cNvPr>
          <p:cNvSpPr txBox="1"/>
          <p:nvPr/>
        </p:nvSpPr>
        <p:spPr>
          <a:xfrm>
            <a:off x="476067" y="789491"/>
            <a:ext cx="8239511"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Ａ</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会社の都合だけでは解雇はできない</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17295B12-B918-C148-985E-89F07FE1B09C}"/>
              </a:ext>
            </a:extLst>
          </p:cNvPr>
          <p:cNvSpPr txBox="1"/>
          <p:nvPr/>
        </p:nvSpPr>
        <p:spPr>
          <a:xfrm>
            <a:off x="512464" y="4921528"/>
            <a:ext cx="8203114" cy="1383009"/>
          </a:xfrm>
          <a:prstGeom prst="rect">
            <a:avLst/>
          </a:prstGeom>
        </p:spPr>
        <p:txBody>
          <a:bodyPr vert="horz" wrap="square" lIns="0" tIns="67884" rIns="0" bIns="0" rtlCol="0">
            <a:spAutoFit/>
          </a:bodyPr>
          <a:lstStyle/>
          <a:p>
            <a:pPr marL="15205" defTabSz="781995">
              <a:spcBef>
                <a:spcPts val="535"/>
              </a:spcBef>
            </a:pPr>
            <a:r>
              <a:rPr kumimoji="1" sz="2501" b="1" baseline="5698" dirty="0">
                <a:solidFill>
                  <a:srgbClr val="00AEEF"/>
                </a:solidFill>
                <a:latin typeface="HGMaruGothicMPRO" panose="020F0600000000000000" pitchFamily="34" charset="-128"/>
                <a:ea typeface="HGMaruGothicMPRO" panose="020F0600000000000000" pitchFamily="34" charset="-128"/>
                <a:cs typeface="ShinMGoPro-DeBold"/>
              </a:rPr>
              <a:t>●　</a:t>
            </a:r>
            <a:r>
              <a:rPr kumimoji="1" sz="2095" b="1" dirty="0">
                <a:solidFill>
                  <a:srgbClr val="00AEEF"/>
                </a:solidFill>
                <a:latin typeface="HGMaruGothicMPRO" panose="020F0600000000000000" pitchFamily="34" charset="-128"/>
                <a:ea typeface="HGMaruGothicMPRO" panose="020F0600000000000000" pitchFamily="34" charset="-128"/>
                <a:cs typeface="ShinMGoPro-DeBold"/>
              </a:rPr>
              <a:t>解雇予告と予告手当</a:t>
            </a:r>
            <a:endParaRPr kumimoji="1" sz="2095" dirty="0">
              <a:solidFill>
                <a:prstClr val="black"/>
              </a:solidFill>
              <a:latin typeface="HGMaruGothicMPRO" panose="020F0600000000000000" pitchFamily="34" charset="-128"/>
              <a:ea typeface="HGMaruGothicMPRO" panose="020F0600000000000000" pitchFamily="34" charset="-128"/>
              <a:cs typeface="ShinMGoPro-DeBold"/>
            </a:endParaRPr>
          </a:p>
          <a:p>
            <a:pPr marL="10861" marR="4344" indent="4344" defTabSz="781995">
              <a:lnSpc>
                <a:spcPct val="101200"/>
              </a:lnSpc>
              <a:spcBef>
                <a:spcPts val="423"/>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解雇が有効な場合であっても、解雇を行う場合は、少なくとも30日前の予告か、30日分以上の平均賃金</a:t>
            </a: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解雇予告手当</a:t>
            </a: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を支払わなければなりません。</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　労働基準法第20条</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8B63979B-DC59-424A-93C3-A204A7524025}"/>
              </a:ext>
            </a:extLst>
          </p:cNvPr>
          <p:cNvSpPr/>
          <p:nvPr/>
        </p:nvSpPr>
        <p:spPr>
          <a:xfrm>
            <a:off x="980769" y="3631185"/>
            <a:ext cx="3588630" cy="1239294"/>
          </a:xfrm>
          <a:custGeom>
            <a:avLst/>
            <a:gdLst/>
            <a:ahLst/>
            <a:cxnLst/>
            <a:rect l="l" t="t" r="r" b="b"/>
            <a:pathLst>
              <a:path w="4196080" h="1449070">
                <a:moveTo>
                  <a:pt x="3880802" y="0"/>
                </a:moveTo>
                <a:lnTo>
                  <a:pt x="314998" y="0"/>
                </a:lnTo>
                <a:lnTo>
                  <a:pt x="132889" y="4921"/>
                </a:lnTo>
                <a:lnTo>
                  <a:pt x="39374" y="39374"/>
                </a:lnTo>
                <a:lnTo>
                  <a:pt x="4921" y="132889"/>
                </a:lnTo>
                <a:lnTo>
                  <a:pt x="0" y="314998"/>
                </a:lnTo>
                <a:lnTo>
                  <a:pt x="0" y="1133995"/>
                </a:lnTo>
                <a:lnTo>
                  <a:pt x="4921" y="1316111"/>
                </a:lnTo>
                <a:lnTo>
                  <a:pt x="39374" y="1409630"/>
                </a:lnTo>
                <a:lnTo>
                  <a:pt x="132889" y="1444084"/>
                </a:lnTo>
                <a:lnTo>
                  <a:pt x="314998" y="1449006"/>
                </a:lnTo>
                <a:lnTo>
                  <a:pt x="3880802" y="1449006"/>
                </a:lnTo>
                <a:lnTo>
                  <a:pt x="4062910" y="1444084"/>
                </a:lnTo>
                <a:lnTo>
                  <a:pt x="4156425" y="1409630"/>
                </a:lnTo>
                <a:lnTo>
                  <a:pt x="4190878" y="1316111"/>
                </a:lnTo>
                <a:lnTo>
                  <a:pt x="4195800" y="1133995"/>
                </a:lnTo>
                <a:lnTo>
                  <a:pt x="4195800" y="314998"/>
                </a:lnTo>
                <a:lnTo>
                  <a:pt x="4190878" y="132889"/>
                </a:lnTo>
                <a:lnTo>
                  <a:pt x="4156425" y="39374"/>
                </a:lnTo>
                <a:lnTo>
                  <a:pt x="4062910" y="4921"/>
                </a:lnTo>
                <a:lnTo>
                  <a:pt x="388080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21F99F9-5869-284F-905B-739BB49FCBE2}"/>
              </a:ext>
            </a:extLst>
          </p:cNvPr>
          <p:cNvSpPr txBox="1"/>
          <p:nvPr/>
        </p:nvSpPr>
        <p:spPr>
          <a:xfrm>
            <a:off x="1258433" y="3799321"/>
            <a:ext cx="3011006" cy="829454"/>
          </a:xfrm>
          <a:prstGeom prst="rect">
            <a:avLst/>
          </a:prstGeom>
        </p:spPr>
        <p:txBody>
          <a:bodyPr vert="horz" wrap="square" lIns="0" tIns="9775" rIns="0" bIns="0" rtlCol="0">
            <a:spAutoFit/>
          </a:bodyPr>
          <a:lstStyle/>
          <a:p>
            <a:pPr marL="10861" marR="4344" defTabSz="781995">
              <a:lnSpc>
                <a:spcPct val="111300"/>
              </a:lnSpc>
              <a:spcBef>
                <a:spcPts val="77"/>
              </a:spcBef>
            </a:pPr>
            <a:r>
              <a:rPr kumimoji="1" sz="1668" dirty="0">
                <a:solidFill>
                  <a:srgbClr val="FFFFFF"/>
                </a:solidFill>
                <a:latin typeface="HGMaruGothicMPRO" panose="020F0600000000000000" pitchFamily="34" charset="-128"/>
                <a:ea typeface="HGMaruGothicMPRO" panose="020F0600000000000000" pitchFamily="34" charset="-128"/>
                <a:cs typeface="A-OTF Shin Maru Go Pro"/>
              </a:rPr>
              <a:t>例えば、1回の遅刻をしただけでの解雇は、社会通念上相当ということは難しいです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282B1C4E-F3C7-A147-9B8B-21036C9EADC7}"/>
              </a:ext>
            </a:extLst>
          </p:cNvPr>
          <p:cNvSpPr/>
          <p:nvPr/>
        </p:nvSpPr>
        <p:spPr>
          <a:xfrm>
            <a:off x="4773906" y="3894068"/>
            <a:ext cx="1081802" cy="659834"/>
          </a:xfrm>
          <a:custGeom>
            <a:avLst/>
            <a:gdLst/>
            <a:ahLst/>
            <a:cxnLst/>
            <a:rect l="l" t="t" r="r" b="b"/>
            <a:pathLst>
              <a:path w="1264920" h="771525">
                <a:moveTo>
                  <a:pt x="693991" y="0"/>
                </a:moveTo>
                <a:lnTo>
                  <a:pt x="693991" y="200482"/>
                </a:lnTo>
                <a:lnTo>
                  <a:pt x="0" y="200482"/>
                </a:lnTo>
                <a:lnTo>
                  <a:pt x="0" y="570611"/>
                </a:lnTo>
                <a:lnTo>
                  <a:pt x="693991" y="570611"/>
                </a:lnTo>
                <a:lnTo>
                  <a:pt x="693991" y="771093"/>
                </a:lnTo>
                <a:lnTo>
                  <a:pt x="1264615" y="385546"/>
                </a:lnTo>
                <a:lnTo>
                  <a:pt x="693991"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6BED7497-136D-7A4D-B577-34C9BC84C277}"/>
              </a:ext>
            </a:extLst>
          </p:cNvPr>
          <p:cNvSpPr txBox="1"/>
          <p:nvPr/>
        </p:nvSpPr>
        <p:spPr>
          <a:xfrm>
            <a:off x="6049329" y="3962400"/>
            <a:ext cx="2582084" cy="500089"/>
          </a:xfrm>
          <a:prstGeom prst="rect">
            <a:avLst/>
          </a:prstGeom>
        </p:spPr>
        <p:txBody>
          <a:bodyPr vert="horz" wrap="square" lIns="0" tIns="13034" rIns="0" bIns="0" rtlCol="0">
            <a:spAutoFit/>
          </a:bodyPr>
          <a:lstStyle/>
          <a:p>
            <a:pPr marL="10861" defTabSz="781995">
              <a:spcBef>
                <a:spcPts val="103"/>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解雇は</a:t>
            </a:r>
            <a:r>
              <a:rPr kumimoji="1" sz="3164" dirty="0">
                <a:solidFill>
                  <a:srgbClr val="00AEEF"/>
                </a:solidFill>
                <a:latin typeface="HGMaruGothicMPRO" panose="020F0600000000000000" pitchFamily="34" charset="-128"/>
                <a:ea typeface="HGMaruGothicMPRO" panose="020F0600000000000000" pitchFamily="34" charset="-128"/>
                <a:cs typeface="A-OTF Shin Maru Go Pro"/>
              </a:rPr>
              <a:t>無効</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3">
            <a:extLst>
              <a:ext uri="{FF2B5EF4-FFF2-40B4-BE49-F238E27FC236}">
                <a16:creationId xmlns:a16="http://schemas.microsoft.com/office/drawing/2014/main" id="{987ACF86-0BF2-4D45-BF8C-03AF38ED8156}"/>
              </a:ext>
            </a:extLst>
          </p:cNvPr>
          <p:cNvSpPr txBox="1"/>
          <p:nvPr/>
        </p:nvSpPr>
        <p:spPr>
          <a:xfrm>
            <a:off x="476067" y="1388683"/>
            <a:ext cx="8404000" cy="1997430"/>
          </a:xfrm>
          <a:prstGeom prst="rect">
            <a:avLst/>
          </a:prstGeom>
        </p:spPr>
        <p:txBody>
          <a:bodyPr vert="horz" wrap="square" lIns="0" tIns="14120" rIns="0" bIns="0" rtlCol="0">
            <a:spAutoFit/>
          </a:bodyPr>
          <a:lstStyle/>
          <a:p>
            <a:pPr marL="51590" marR="94490" defTabSz="781995">
              <a:lnSpc>
                <a:spcPct val="106600"/>
              </a:lnSpc>
            </a:pPr>
            <a:r>
              <a:rPr kumimoji="1" sz="2737" dirty="0">
                <a:solidFill>
                  <a:srgbClr val="231F20"/>
                </a:solidFill>
                <a:latin typeface="HGMaruGothicMPRO" panose="020F0600000000000000" pitchFamily="34" charset="-128"/>
                <a:ea typeface="HGMaruGothicMPRO" panose="020F0600000000000000" pitchFamily="34" charset="-128"/>
                <a:cs typeface="A-OTF Shin Maru Go Pro"/>
              </a:rPr>
              <a:t>　アルバイトだからといって、簡単に解雇できるわけではありません。</a:t>
            </a:r>
            <a:endParaRPr kumimoji="1" sz="2737"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marR="96663" indent="-228625" defTabSz="781995">
              <a:lnSpc>
                <a:spcPct val="115500"/>
              </a:lnSpc>
              <a:spcBef>
                <a:spcPts val="599"/>
              </a:spcBef>
            </a:pP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　解雇は、客観的に合理的な理由を欠き、社会通念上相当であると認められない場合は無効です</a:t>
            </a:r>
            <a:r>
              <a:rPr kumimoji="1" lang="ja-JP" alt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lang="en-US" altLang="ja-JP"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労働契約法第16条</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marR="4344" indent="-228625" defTabSz="781995">
              <a:lnSpc>
                <a:spcPct val="115500"/>
              </a:lnSpc>
            </a:pP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　期間の定めのある労働契約</a:t>
            </a:r>
            <a:r>
              <a:rPr kumimoji="1" lang="en-US" altLang="ja-JP"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有期労働契約</a:t>
            </a:r>
            <a:r>
              <a:rPr kumimoji="1" lang="en-US" altLang="ja-JP"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について、やむを得ない事由がある場合でなければ</a:t>
            </a:r>
            <a:r>
              <a:rPr kumimoji="1" lang="ja-JP" alt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その契約期間が満了するまで、労働者を解雇することができない。</a:t>
            </a:r>
            <a:r>
              <a:rPr kumimoji="1" lang="en-US" altLang="ja-JP"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労働契約法第17条</a:t>
            </a:r>
            <a:r>
              <a:rPr kumimoji="1" lang="en-US" altLang="ja-JP" sz="1454"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092318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B51E928-4392-5747-8D96-3033B0B68A71}"/>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 name="object 3">
            <a:extLst>
              <a:ext uri="{FF2B5EF4-FFF2-40B4-BE49-F238E27FC236}">
                <a16:creationId xmlns:a16="http://schemas.microsoft.com/office/drawing/2014/main" id="{5D595247-B91A-2C4E-95AA-F61078B16478}"/>
              </a:ext>
            </a:extLst>
          </p:cNvPr>
          <p:cNvSpPr txBox="1"/>
          <p:nvPr/>
        </p:nvSpPr>
        <p:spPr>
          <a:xfrm>
            <a:off x="426392" y="789491"/>
            <a:ext cx="8206384" cy="303696"/>
          </a:xfrm>
          <a:prstGeom prst="rect">
            <a:avLst/>
          </a:prstGeom>
        </p:spPr>
        <p:txBody>
          <a:bodyPr vert="horz" wrap="square" lIns="0" tIns="14120" rIns="0" bIns="0" rtlCol="0">
            <a:spAutoFit/>
          </a:bodyPr>
          <a:lstStyle/>
          <a:p>
            <a:pPr marL="68968" defTabSz="781995">
              <a:spcBef>
                <a:spcPts val="111"/>
              </a:spcBef>
            </a:pPr>
            <a:r>
              <a:rPr kumimoji="1" sz="1881" b="1" dirty="0">
                <a:solidFill>
                  <a:prstClr val="white"/>
                </a:solidFill>
                <a:latin typeface="HGMaruGothicMPRO" panose="020F0600000000000000" pitchFamily="34" charset="-128"/>
                <a:ea typeface="HGMaruGothicMPRO" panose="020F0600000000000000" pitchFamily="34" charset="-128"/>
                <a:cs typeface="ShinMGoPro-DeBold"/>
              </a:rPr>
              <a:t>Ｑ＆Ａ</a:t>
            </a:r>
            <a:r>
              <a:rPr kumimoji="1" lang="en-US" altLang="ja-JP" sz="1881" b="1" dirty="0">
                <a:solidFill>
                  <a:prstClr val="white"/>
                </a:solidFill>
                <a:latin typeface="HGMaruGothicMPRO" panose="020F0600000000000000" pitchFamily="34" charset="-128"/>
                <a:ea typeface="HGMaruGothicMPRO" panose="020F0600000000000000" pitchFamily="34" charset="-128"/>
                <a:cs typeface="ShinMGoPro-DeBold"/>
              </a:rPr>
              <a:t>) </a:t>
            </a:r>
            <a:r>
              <a:rPr kumimoji="1" sz="1881" b="1" dirty="0">
                <a:solidFill>
                  <a:prstClr val="white"/>
                </a:solidFill>
                <a:latin typeface="HGMaruGothicMPRO" panose="020F0600000000000000" pitchFamily="34" charset="-128"/>
                <a:ea typeface="HGMaruGothicMPRO" panose="020F0600000000000000" pitchFamily="34" charset="-128"/>
                <a:cs typeface="ShinMGoPro-DeBold"/>
              </a:rPr>
              <a:t>アルバイトでも年休 ･ 有休とれる？</a:t>
            </a:r>
            <a:endParaRPr kumimoji="1" sz="2095" dirty="0">
              <a:solidFill>
                <a:prstClr val="white"/>
              </a:solidFill>
              <a:latin typeface="HGMaruGothicMPRO" panose="020F0600000000000000" pitchFamily="34" charset="-128"/>
              <a:ea typeface="HGMaruGothicMPRO" panose="020F0600000000000000" pitchFamily="34" charset="-128"/>
              <a:cs typeface="A-OTF Shin Maru Go Pro"/>
            </a:endParaRPr>
          </a:p>
        </p:txBody>
      </p:sp>
      <p:sp>
        <p:nvSpPr>
          <p:cNvPr id="5" name="object 3">
            <a:extLst>
              <a:ext uri="{FF2B5EF4-FFF2-40B4-BE49-F238E27FC236}">
                <a16:creationId xmlns:a16="http://schemas.microsoft.com/office/drawing/2014/main" id="{A4418719-733F-CA47-9CDF-8629D173FAB0}"/>
              </a:ext>
            </a:extLst>
          </p:cNvPr>
          <p:cNvSpPr txBox="1"/>
          <p:nvPr/>
        </p:nvSpPr>
        <p:spPr>
          <a:xfrm>
            <a:off x="575115" y="2280157"/>
            <a:ext cx="8206384" cy="3876597"/>
          </a:xfrm>
          <a:prstGeom prst="rect">
            <a:avLst/>
          </a:prstGeom>
        </p:spPr>
        <p:txBody>
          <a:bodyPr vert="horz" wrap="square" lIns="0" tIns="14120" rIns="0" bIns="0" rtlCol="0">
            <a:spAutoFit/>
          </a:bodyPr>
          <a:lstStyle/>
          <a:p>
            <a:pPr marL="329633" marR="4344" indent="-319315" defTabSz="781995">
              <a:spcBef>
                <a:spcPts val="513"/>
              </a:spcBef>
            </a:pPr>
            <a:r>
              <a:rPr kumimoji="1" lang="en-US" altLang="ja-JP" sz="2395" b="1" dirty="0">
                <a:solidFill>
                  <a:prstClr val="black"/>
                </a:solidFill>
                <a:latin typeface="HGMaruGothicMPRO" panose="020F0600000000000000" pitchFamily="34" charset="-128"/>
                <a:ea typeface="HGMaruGothicMPRO" panose="020F0600000000000000" pitchFamily="34" charset="-128"/>
                <a:cs typeface="ShinMGoPro-DeBold"/>
              </a:rPr>
              <a:t>A)</a:t>
            </a:r>
            <a:r>
              <a:rPr kumimoji="1" lang="ja-JP" altLang="en-US" sz="2395" b="1" dirty="0">
                <a:solidFill>
                  <a:prstClr val="black"/>
                </a:solidFill>
                <a:latin typeface="HGMaruGothicMPRO" panose="020F0600000000000000" pitchFamily="34" charset="-128"/>
                <a:ea typeface="HGMaruGothicMPRO" panose="020F0600000000000000" pitchFamily="34" charset="-128"/>
                <a:cs typeface="ShinMGoPro-DeBold"/>
              </a:rPr>
              <a:t>　</a:t>
            </a:r>
            <a:r>
              <a:rPr kumimoji="1" lang="ja-JP" altLang="en-US" sz="2395" dirty="0">
                <a:solidFill>
                  <a:prstClr val="black"/>
                </a:solidFill>
                <a:latin typeface="HGMaruGothicMPRO" panose="020F0600000000000000" pitchFamily="34" charset="-128"/>
                <a:ea typeface="HGMaruGothicMPRO" panose="020F0600000000000000" pitchFamily="34" charset="-128"/>
                <a:cs typeface="A-OTF Shin Maru Go Pro"/>
              </a:rPr>
              <a:t>アルバイト・パートでも、以下の条件を満たす場合は</a:t>
            </a:r>
            <a:endParaRPr kumimoji="1" lang="en-US" altLang="ja-JP" sz="2395" dirty="0">
              <a:solidFill>
                <a:prstClr val="black"/>
              </a:solidFill>
              <a:latin typeface="HGMaruGothicMPRO" panose="020F0600000000000000" pitchFamily="34" charset="-128"/>
              <a:ea typeface="HGMaruGothicMPRO" panose="020F0600000000000000" pitchFamily="34" charset="-128"/>
              <a:cs typeface="A-OTF Shin Maru Go Pro"/>
            </a:endParaRPr>
          </a:p>
          <a:p>
            <a:pPr marL="329633" marR="4344" indent="-319315" defTabSz="781995">
              <a:spcBef>
                <a:spcPts val="513"/>
              </a:spcBef>
            </a:pPr>
            <a:r>
              <a:rPr kumimoji="1" lang="ja-JP" altLang="en-US" sz="2395" dirty="0">
                <a:solidFill>
                  <a:prstClr val="black"/>
                </a:solidFill>
                <a:latin typeface="HGMaruGothicMPRO" panose="020F0600000000000000" pitchFamily="34" charset="-128"/>
                <a:ea typeface="HGMaruGothicMPRO" panose="020F0600000000000000" pitchFamily="34" charset="-128"/>
                <a:cs typeface="A-OTF Shin Maru Go Pro"/>
              </a:rPr>
              <a:t>　有給休暇を取得できます。</a:t>
            </a:r>
          </a:p>
          <a:p>
            <a:pPr marL="101551" defTabSz="781995">
              <a:spcBef>
                <a:spcPts val="1026"/>
              </a:spcBef>
            </a:pPr>
            <a:r>
              <a:rPr kumimoji="1" lang="ja-JP" altLang="en-US" sz="2395" dirty="0">
                <a:solidFill>
                  <a:prstClr val="black"/>
                </a:solidFill>
                <a:latin typeface="HGMaruGothicMPRO" panose="020F0600000000000000" pitchFamily="34" charset="-128"/>
                <a:ea typeface="HGMaruGothicMPRO" panose="020F0600000000000000" pitchFamily="34" charset="-128"/>
                <a:cs typeface="A-OTF Shin Maru Go Pro"/>
              </a:rPr>
              <a:t>　　①　雇われた日から</a:t>
            </a:r>
            <a:r>
              <a:rPr kumimoji="1" lang="en-US" altLang="ja-JP" sz="2395" dirty="0">
                <a:solidFill>
                  <a:prstClr val="black"/>
                </a:solidFill>
                <a:latin typeface="HGMaruGothicMPRO" panose="020F0600000000000000" pitchFamily="34" charset="-128"/>
                <a:ea typeface="HGMaruGothicMPRO" panose="020F0600000000000000" pitchFamily="34" charset="-128"/>
                <a:cs typeface="A-OTF Shin Maru Go Pro"/>
              </a:rPr>
              <a:t>6</a:t>
            </a:r>
            <a:r>
              <a:rPr kumimoji="1" lang="ja-JP" altLang="en-US" sz="2395" dirty="0">
                <a:solidFill>
                  <a:prstClr val="black"/>
                </a:solidFill>
                <a:latin typeface="HGMaruGothicMPRO" panose="020F0600000000000000" pitchFamily="34" charset="-128"/>
                <a:ea typeface="HGMaruGothicMPRO" panose="020F0600000000000000" pitchFamily="34" charset="-128"/>
                <a:cs typeface="A-OTF Shin Maru Go Pro"/>
              </a:rPr>
              <a:t>か月以上継続勤務</a:t>
            </a:r>
          </a:p>
          <a:p>
            <a:pPr marL="101551" defTabSz="781995">
              <a:spcBef>
                <a:spcPts val="274"/>
              </a:spcBef>
            </a:pPr>
            <a:r>
              <a:rPr kumimoji="1" lang="ja-JP" altLang="en-US" sz="2395" dirty="0">
                <a:solidFill>
                  <a:prstClr val="black"/>
                </a:solidFill>
                <a:latin typeface="HGMaruGothicMPRO" panose="020F0600000000000000" pitchFamily="34" charset="-128"/>
                <a:ea typeface="HGMaruGothicMPRO" panose="020F0600000000000000" pitchFamily="34" charset="-128"/>
                <a:cs typeface="A-OTF Shin Maru Go Pro"/>
              </a:rPr>
              <a:t>　　②　全労働日の</a:t>
            </a:r>
            <a:r>
              <a:rPr kumimoji="1" lang="en-US" altLang="ja-JP" sz="2395" dirty="0">
                <a:solidFill>
                  <a:prstClr val="black"/>
                </a:solidFill>
                <a:latin typeface="HGMaruGothicMPRO" panose="020F0600000000000000" pitchFamily="34" charset="-128"/>
                <a:ea typeface="HGMaruGothicMPRO" panose="020F0600000000000000" pitchFamily="34" charset="-128"/>
                <a:cs typeface="A-OTF Shin Maru Go Pro"/>
              </a:rPr>
              <a:t>8</a:t>
            </a:r>
            <a:r>
              <a:rPr kumimoji="1" lang="ja-JP" altLang="en-US" sz="2395" dirty="0">
                <a:solidFill>
                  <a:prstClr val="black"/>
                </a:solidFill>
                <a:latin typeface="HGMaruGothicMPRO" panose="020F0600000000000000" pitchFamily="34" charset="-128"/>
                <a:ea typeface="HGMaruGothicMPRO" panose="020F0600000000000000" pitchFamily="34" charset="-128"/>
                <a:cs typeface="A-OTF Shin Maru Go Pro"/>
              </a:rPr>
              <a:t>割以上出勤した場合</a:t>
            </a:r>
          </a:p>
          <a:p>
            <a:pPr marL="795028" defTabSz="781995">
              <a:spcBef>
                <a:spcPts val="740"/>
              </a:spcBef>
            </a:pPr>
            <a:r>
              <a:rPr kumimoji="1" lang="ja-JP" altLang="en-US" sz="1881" dirty="0">
                <a:solidFill>
                  <a:prstClr val="black"/>
                </a:solidFill>
                <a:latin typeface="HGMaruGothicMPRO" panose="020F0600000000000000" pitchFamily="34" charset="-128"/>
                <a:ea typeface="HGMaruGothicMPRO" panose="020F0600000000000000" pitchFamily="34" charset="-128"/>
                <a:cs typeface="A-OTF Shin Maru Go Pro"/>
              </a:rPr>
              <a:t>１週間の労働日数が少なくても、有給休暇は比例付与されます。</a:t>
            </a:r>
            <a:endParaRPr kumimoji="1" lang="en-US" altLang="ja-JP"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795028" defTabSz="781995"/>
            <a:r>
              <a:rPr kumimoji="1" lang="ja-JP" altLang="en-US" sz="1881" dirty="0">
                <a:solidFill>
                  <a:prstClr val="black"/>
                </a:solidFill>
                <a:latin typeface="HGMaruGothicMPRO" panose="020F0600000000000000" pitchFamily="34" charset="-128"/>
                <a:ea typeface="HGMaruGothicMPRO" panose="020F0600000000000000" pitchFamily="34" charset="-128"/>
                <a:cs typeface="A-OTF Shin Maru Go Pro"/>
              </a:rPr>
              <a:t>　</a:t>
            </a:r>
          </a:p>
          <a:p>
            <a:pPr marL="101551" defTabSz="781995">
              <a:buSzPct val="83783"/>
              <a:tabLst>
                <a:tab pos="506668" algn="l"/>
              </a:tabLst>
            </a:pPr>
            <a:r>
              <a:rPr kumimoji="1" lang="ja-JP" altLang="en-US" sz="2400" dirty="0">
                <a:solidFill>
                  <a:prstClr val="black"/>
                </a:solidFill>
                <a:latin typeface="HGMaruGothicMPRO" panose="020F0600000000000000" pitchFamily="34" charset="-128"/>
                <a:ea typeface="HGMaruGothicMPRO" panose="020F0600000000000000" pitchFamily="34" charset="-128"/>
                <a:cs typeface="ShinMGoPro-DeBold"/>
              </a:rPr>
              <a:t>　　</a:t>
            </a:r>
            <a:r>
              <a:rPr kumimoji="1" lang="ja-JP" altLang="en-US" sz="2400" b="1" dirty="0">
                <a:solidFill>
                  <a:srgbClr val="00B0F0"/>
                </a:solidFill>
                <a:latin typeface="HGMaruGothicMPRO" panose="020F0600000000000000" pitchFamily="34" charset="-128"/>
                <a:ea typeface="HGMaruGothicMPRO" panose="020F0600000000000000" pitchFamily="34" charset="-128"/>
                <a:cs typeface="ShinMGoPro-DeBold"/>
              </a:rPr>
              <a:t>年次有給休暇とは？</a:t>
            </a:r>
            <a:endParaRPr kumimoji="1" sz="2400" b="1" dirty="0">
              <a:solidFill>
                <a:srgbClr val="00B0F0"/>
              </a:solidFill>
              <a:latin typeface="HGMaruGothicMPRO" panose="020F0600000000000000" pitchFamily="34" charset="-128"/>
              <a:ea typeface="HGMaruGothicMPRO" panose="020F0600000000000000" pitchFamily="34" charset="-128"/>
              <a:cs typeface="ShinMGoPro-DeBold"/>
            </a:endParaRPr>
          </a:p>
          <a:p>
            <a:pPr marL="10861" defTabSz="781995">
              <a:spcBef>
                <a:spcPts val="600"/>
              </a:spcBef>
            </a:pPr>
            <a:r>
              <a:rPr kumimoji="1" lang="ja-JP" altLang="en-US" sz="1881"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881"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2000" dirty="0">
                <a:solidFill>
                  <a:prstClr val="black"/>
                </a:solidFill>
                <a:latin typeface="HGMaruGothicMPRO" panose="020F0600000000000000" pitchFamily="34" charset="-128"/>
                <a:ea typeface="HGMaruGothicMPRO" panose="020F0600000000000000" pitchFamily="34" charset="-128"/>
                <a:cs typeface="A-OTF Shin Maru Go Pro"/>
              </a:rPr>
              <a:t>仕事を休んでも、賃金が与えられる休暇。</a:t>
            </a:r>
          </a:p>
          <a:p>
            <a:pPr marL="10861" defTabSz="781995">
              <a:spcBef>
                <a:spcPts val="600"/>
              </a:spcBef>
            </a:pPr>
            <a:r>
              <a:rPr kumimoji="1"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一般に「年休</a:t>
            </a:r>
            <a:r>
              <a:rPr kumimoji="1" sz="20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有</a:t>
            </a:r>
            <a:r>
              <a:rPr kumimoji="1" sz="2000" dirty="0" err="1">
                <a:solidFill>
                  <a:prstClr val="black"/>
                </a:solidFill>
                <a:latin typeface="HGMaruGothicMPRO" panose="020F0600000000000000" pitchFamily="34" charset="-128"/>
                <a:ea typeface="HGMaruGothicMPRO" panose="020F0600000000000000" pitchFamily="34" charset="-128"/>
                <a:cs typeface="A-OTF Shin Maru Go Pro"/>
              </a:rPr>
              <a:t>休」と呼ばれています</a:t>
            </a:r>
            <a:r>
              <a:rPr kumimoji="1" sz="2000"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en-US"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513"/>
              </a:spcBef>
            </a:pPr>
            <a:r>
              <a:rPr kumimoji="1" lang="ja-JP" altLang="en-US" sz="1881" dirty="0">
                <a:solidFill>
                  <a:srgbClr val="00B0F0"/>
                </a:solidFill>
                <a:latin typeface="HGMaruGothicMPRO" panose="020F0600000000000000" pitchFamily="34" charset="-128"/>
                <a:ea typeface="HGMaruGothicMPRO" panose="020F0600000000000000" pitchFamily="34" charset="-128"/>
                <a:cs typeface="A-OTF Shin Maru Go Pro"/>
              </a:rPr>
              <a:t>　　　</a:t>
            </a:r>
            <a:r>
              <a:rPr kumimoji="1" sz="2095" dirty="0">
                <a:solidFill>
                  <a:srgbClr val="00B0F0"/>
                </a:solidFill>
                <a:latin typeface="HGMaruGothicMPRO" panose="020F0600000000000000" pitchFamily="34" charset="-128"/>
                <a:ea typeface="HGMaruGothicMPRO" panose="020F0600000000000000" pitchFamily="34" charset="-128"/>
                <a:cs typeface="A-OTF Shin Maru Go Pro"/>
              </a:rPr>
              <a:t>＊　労働基準法第39条</a:t>
            </a:r>
          </a:p>
        </p:txBody>
      </p:sp>
      <p:sp>
        <p:nvSpPr>
          <p:cNvPr id="6" name="object 3">
            <a:extLst>
              <a:ext uri="{FF2B5EF4-FFF2-40B4-BE49-F238E27FC236}">
                <a16:creationId xmlns:a16="http://schemas.microsoft.com/office/drawing/2014/main" id="{A4418719-733F-CA47-9CDF-8629D173FAB0}"/>
              </a:ext>
            </a:extLst>
          </p:cNvPr>
          <p:cNvSpPr txBox="1"/>
          <p:nvPr/>
        </p:nvSpPr>
        <p:spPr>
          <a:xfrm>
            <a:off x="466227" y="1328763"/>
            <a:ext cx="8206384" cy="751383"/>
          </a:xfrm>
          <a:prstGeom prst="rect">
            <a:avLst/>
          </a:prstGeom>
        </p:spPr>
        <p:txBody>
          <a:bodyPr vert="horz" wrap="square" lIns="0" tIns="14120" rIns="0" bIns="0" rtlCol="0">
            <a:spAutoFit/>
          </a:bodyPr>
          <a:lstStyle/>
          <a:p>
            <a:pPr marL="101551" defTabSz="781995">
              <a:buSzPct val="83783"/>
              <a:tabLst>
                <a:tab pos="506668" algn="l"/>
              </a:tabLst>
            </a:pPr>
            <a:r>
              <a:rPr kumimoji="1" lang="en-US" altLang="ja-JP" sz="2395" b="1" dirty="0">
                <a:solidFill>
                  <a:prstClr val="black"/>
                </a:solidFill>
                <a:latin typeface="HGMaruGothicMPRO" panose="020F0600000000000000" pitchFamily="34" charset="-128"/>
                <a:ea typeface="HGMaruGothicMPRO" panose="020F0600000000000000" pitchFamily="34" charset="-128"/>
                <a:cs typeface="ShinMGoPro-DeBold"/>
              </a:rPr>
              <a:t>Q)</a:t>
            </a:r>
            <a:r>
              <a:rPr kumimoji="1" lang="ja-JP" altLang="en-US" sz="2395" b="1" dirty="0">
                <a:solidFill>
                  <a:prstClr val="black"/>
                </a:solidFill>
                <a:latin typeface="HGMaruGothicMPRO" panose="020F0600000000000000" pitchFamily="34" charset="-128"/>
                <a:ea typeface="HGMaruGothicMPRO" panose="020F0600000000000000" pitchFamily="34" charset="-128"/>
                <a:cs typeface="ShinMGoPro-DeBold"/>
              </a:rPr>
              <a:t>　</a:t>
            </a:r>
            <a:r>
              <a:rPr kumimoji="1" lang="ja-JP" altLang="en-US" sz="2395" dirty="0">
                <a:solidFill>
                  <a:prstClr val="black"/>
                </a:solidFill>
                <a:latin typeface="HGMaruGothicMPRO" panose="020F0600000000000000" pitchFamily="34" charset="-128"/>
                <a:ea typeface="HGMaruGothicMPRO" panose="020F0600000000000000" pitchFamily="34" charset="-128"/>
                <a:cs typeface="ShinMGoPro-DeBold"/>
              </a:rPr>
              <a:t>アルバイトでも年次有給休暇が取れると聞いたの</a:t>
            </a:r>
            <a:endParaRPr kumimoji="1" lang="en-US" altLang="ja-JP" sz="2395" dirty="0">
              <a:solidFill>
                <a:prstClr val="black"/>
              </a:solidFill>
              <a:latin typeface="HGMaruGothicMPRO" panose="020F0600000000000000" pitchFamily="34" charset="-128"/>
              <a:ea typeface="HGMaruGothicMPRO" panose="020F0600000000000000" pitchFamily="34" charset="-128"/>
              <a:cs typeface="ShinMGoPro-DeBold"/>
            </a:endParaRPr>
          </a:p>
          <a:p>
            <a:pPr marL="101551" defTabSz="781995">
              <a:buSzPct val="83783"/>
              <a:tabLst>
                <a:tab pos="506668" algn="l"/>
              </a:tabLst>
            </a:pPr>
            <a:r>
              <a:rPr kumimoji="1" lang="ja-JP" altLang="en-US" sz="2395" dirty="0">
                <a:solidFill>
                  <a:prstClr val="black"/>
                </a:solidFill>
                <a:latin typeface="HGMaruGothicMPRO" panose="020F0600000000000000" pitchFamily="34" charset="-128"/>
                <a:ea typeface="HGMaruGothicMPRO" panose="020F0600000000000000" pitchFamily="34" charset="-128"/>
                <a:cs typeface="ShinMGoPro-DeBold"/>
              </a:rPr>
              <a:t>　ですが、本当ですか</a:t>
            </a:r>
            <a:r>
              <a:rPr kumimoji="1" sz="2395" dirty="0">
                <a:solidFill>
                  <a:prstClr val="black"/>
                </a:solidFill>
                <a:latin typeface="HGMaruGothicMPRO" panose="020F0600000000000000" pitchFamily="34" charset="-128"/>
                <a:ea typeface="HGMaruGothicMPRO" panose="020F0600000000000000" pitchFamily="34" charset="-128"/>
                <a:cs typeface="ShinMGoPro-DeBold"/>
              </a:rPr>
              <a:t>？</a:t>
            </a:r>
          </a:p>
        </p:txBody>
      </p:sp>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C2E2C19-8E52-FB41-8C96-7EC3EDB414A2}"/>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2">
            <a:extLst>
              <a:ext uri="{FF2B5EF4-FFF2-40B4-BE49-F238E27FC236}">
                <a16:creationId xmlns:a16="http://schemas.microsoft.com/office/drawing/2014/main" id="{1B9DF033-5E1A-DF41-9F41-A1C7D81221CD}"/>
              </a:ext>
            </a:extLst>
          </p:cNvPr>
          <p:cNvSpPr txBox="1"/>
          <p:nvPr/>
        </p:nvSpPr>
        <p:spPr>
          <a:xfrm>
            <a:off x="484795" y="789491"/>
            <a:ext cx="5348696" cy="303696"/>
          </a:xfrm>
          <a:prstGeom prst="rect">
            <a:avLst/>
          </a:prstGeom>
        </p:spPr>
        <p:txBody>
          <a:bodyPr vert="horz" wrap="square" lIns="0" tIns="14120" rIns="0" bIns="0" rtlCol="0">
            <a:spAutoFit/>
          </a:bodyPr>
          <a:lstStyle/>
          <a:p>
            <a:pPr marL="10861" defTabSz="781995">
              <a:spcBef>
                <a:spcPts val="111"/>
              </a:spcBef>
              <a:defRPr/>
            </a:pPr>
            <a:r>
              <a:rPr kumimoji="1" sz="1881" b="1" dirty="0">
                <a:solidFill>
                  <a:prstClr val="white"/>
                </a:solidFill>
                <a:latin typeface="HGMaruGothicMPRO" panose="020F0600000000000000" pitchFamily="34" charset="-128"/>
                <a:ea typeface="HGMaruGothicMPRO" panose="020F0600000000000000" pitchFamily="34" charset="-128"/>
                <a:cs typeface="ShinMGoPro-DeBold"/>
              </a:rPr>
              <a:t>Ｑ＆Ａ</a:t>
            </a:r>
            <a:r>
              <a:rPr kumimoji="1" lang="en-US" altLang="ja-JP" sz="1881" b="1" dirty="0">
                <a:solidFill>
                  <a:prstClr val="white"/>
                </a:solidFill>
                <a:latin typeface="HGMaruGothicMPRO" panose="020F0600000000000000" pitchFamily="34" charset="-128"/>
                <a:ea typeface="HGMaruGothicMPRO" panose="020F0600000000000000" pitchFamily="34" charset="-128"/>
                <a:cs typeface="ShinMGoPro-DeBold"/>
              </a:rPr>
              <a:t>) </a:t>
            </a:r>
            <a:r>
              <a:rPr kumimoji="1" sz="1881" b="1" dirty="0">
                <a:solidFill>
                  <a:prstClr val="white"/>
                </a:solidFill>
                <a:latin typeface="HGMaruGothicMPRO" panose="020F0600000000000000" pitchFamily="34" charset="-128"/>
                <a:ea typeface="HGMaruGothicMPRO" panose="020F0600000000000000" pitchFamily="34" charset="-128"/>
                <a:cs typeface="ShinMGoPro-DeBold"/>
              </a:rPr>
              <a:t>アルバイトでも労災は使えるの？</a:t>
            </a:r>
            <a:endParaRPr kumimoji="1" sz="1881"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5" name="object 4">
            <a:extLst>
              <a:ext uri="{FF2B5EF4-FFF2-40B4-BE49-F238E27FC236}">
                <a16:creationId xmlns:a16="http://schemas.microsoft.com/office/drawing/2014/main" id="{9BF39C8B-FFB7-5B43-8EC4-61BA5B0AC5CE}"/>
              </a:ext>
            </a:extLst>
          </p:cNvPr>
          <p:cNvSpPr txBox="1"/>
          <p:nvPr/>
        </p:nvSpPr>
        <p:spPr>
          <a:xfrm>
            <a:off x="382839" y="2469473"/>
            <a:ext cx="8373161" cy="4061115"/>
          </a:xfrm>
          <a:prstGeom prst="rect">
            <a:avLst/>
          </a:prstGeom>
          <a:ln>
            <a:noFill/>
          </a:ln>
        </p:spPr>
        <p:txBody>
          <a:bodyPr vert="horz" wrap="square" lIns="0" tIns="10861" rIns="0" bIns="0" rtlCol="0">
            <a:spAutoFit/>
          </a:bodyPr>
          <a:lstStyle/>
          <a:p>
            <a:pPr marL="329633" marR="5431" indent="-319315" defTabSz="781995">
              <a:lnSpc>
                <a:spcPct val="107900"/>
              </a:lnSpc>
              <a:spcBef>
                <a:spcPts val="86"/>
              </a:spcBef>
              <a:defRPr/>
            </a:pPr>
            <a:r>
              <a:rPr kumimoji="1" lang="en-US" altLang="ja-JP" sz="2566" dirty="0">
                <a:solidFill>
                  <a:prstClr val="black"/>
                </a:solidFill>
                <a:latin typeface="HGMaruGothicMPRO" panose="020F0600000000000000" pitchFamily="34" charset="-128"/>
                <a:ea typeface="HGMaruGothicMPRO" panose="020F0600000000000000" pitchFamily="34" charset="-128"/>
                <a:cs typeface="A-OTF Shin Maru Go Pro"/>
              </a:rPr>
              <a:t>A)</a:t>
            </a: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2566" dirty="0" err="1">
                <a:solidFill>
                  <a:prstClr val="black"/>
                </a:solidFill>
                <a:latin typeface="HGMaruGothicMPRO" panose="020F0600000000000000" pitchFamily="34" charset="-128"/>
                <a:ea typeface="HGMaruGothicMPRO" panose="020F0600000000000000" pitchFamily="34" charset="-128"/>
                <a:cs typeface="A-OTF Shin Maru Go Pro"/>
              </a:rPr>
              <a:t>正社員、アルバイト・パートなどの働き方に関係なく、労災保険の対象となります</a:t>
            </a:r>
            <a:r>
              <a:rPr kumimoji="1" sz="2566" dirty="0">
                <a:solidFill>
                  <a:prstClr val="black"/>
                </a:solidFill>
                <a:latin typeface="HGMaruGothicMPRO" panose="020F0600000000000000" pitchFamily="34" charset="-128"/>
                <a:ea typeface="HGMaruGothicMPRO" panose="020F0600000000000000" pitchFamily="34" charset="-128"/>
                <a:cs typeface="A-OTF Shin Maru Go Pro"/>
              </a:rPr>
              <a:t>。</a:t>
            </a:r>
          </a:p>
          <a:p>
            <a:pPr marL="329633" marR="15205" indent="-319315" defTabSz="781995">
              <a:lnSpc>
                <a:spcPct val="107900"/>
              </a:lnSpc>
              <a:spcBef>
                <a:spcPts val="4"/>
              </a:spcBef>
              <a:defRPr/>
            </a:pP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2566" dirty="0">
                <a:solidFill>
                  <a:prstClr val="black"/>
                </a:solidFill>
                <a:latin typeface="HGMaruGothicMPRO" panose="020F0600000000000000" pitchFamily="34" charset="-128"/>
                <a:ea typeface="HGMaruGothicMPRO" panose="020F0600000000000000" pitchFamily="34" charset="-128"/>
                <a:cs typeface="A-OTF Shin Maru Go Pro"/>
              </a:rPr>
              <a:t>仕事が原因のケガ</a:t>
            </a: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など</a:t>
            </a:r>
            <a:r>
              <a:rPr kumimoji="1" lang="en-US" altLang="ja-JP" sz="2566"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業務災害</a:t>
            </a:r>
            <a:r>
              <a:rPr kumimoji="1" lang="en-US" altLang="ja-JP" sz="2566"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2566"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2566" dirty="0" err="1">
                <a:solidFill>
                  <a:prstClr val="black"/>
                </a:solidFill>
                <a:latin typeface="HGMaruGothicMPRO" panose="020F0600000000000000" pitchFamily="34" charset="-128"/>
                <a:ea typeface="HGMaruGothicMPRO" panose="020F0600000000000000" pitchFamily="34" charset="-128"/>
                <a:cs typeface="A-OTF Shin Maru Go Pro"/>
              </a:rPr>
              <a:t>通勤途中の事故</a:t>
            </a:r>
            <a:endParaRPr kumimoji="1" lang="en-US" sz="2566" dirty="0">
              <a:solidFill>
                <a:prstClr val="black"/>
              </a:solidFill>
              <a:latin typeface="HGMaruGothicMPRO" panose="020F0600000000000000" pitchFamily="34" charset="-128"/>
              <a:ea typeface="HGMaruGothicMPRO" panose="020F0600000000000000" pitchFamily="34" charset="-128"/>
              <a:cs typeface="A-OTF Shin Maru Go Pro"/>
            </a:endParaRPr>
          </a:p>
          <a:p>
            <a:pPr marL="329633" marR="15205" indent="-319315" defTabSz="781995">
              <a:lnSpc>
                <a:spcPct val="107900"/>
              </a:lnSpc>
              <a:spcBef>
                <a:spcPts val="4"/>
              </a:spcBef>
              <a:defRPr/>
            </a:pP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　　によるケガなど</a:t>
            </a:r>
            <a:r>
              <a:rPr kumimoji="1" lang="en-US" altLang="ja-JP" sz="2566"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通勤災害</a:t>
            </a:r>
            <a:r>
              <a:rPr kumimoji="1" lang="en-US" altLang="ja-JP" sz="2566"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2566" dirty="0" err="1">
                <a:solidFill>
                  <a:prstClr val="black"/>
                </a:solidFill>
                <a:latin typeface="HGMaruGothicMPRO" panose="020F0600000000000000" pitchFamily="34" charset="-128"/>
                <a:ea typeface="HGMaruGothicMPRO" panose="020F0600000000000000" pitchFamily="34" charset="-128"/>
                <a:cs typeface="A-OTF Shin Maru Go Pro"/>
              </a:rPr>
              <a:t>で病院に行くときは、健</a:t>
            </a:r>
            <a:endParaRPr kumimoji="1" lang="en-US" sz="2566" dirty="0">
              <a:solidFill>
                <a:prstClr val="black"/>
              </a:solidFill>
              <a:latin typeface="HGMaruGothicMPRO" panose="020F0600000000000000" pitchFamily="34" charset="-128"/>
              <a:ea typeface="HGMaruGothicMPRO" panose="020F0600000000000000" pitchFamily="34" charset="-128"/>
              <a:cs typeface="A-OTF Shin Maru Go Pro"/>
            </a:endParaRPr>
          </a:p>
          <a:p>
            <a:pPr marL="329633" marR="15205" indent="-319315" defTabSz="781995">
              <a:lnSpc>
                <a:spcPct val="107900"/>
              </a:lnSpc>
              <a:spcBef>
                <a:spcPts val="4"/>
              </a:spcBef>
              <a:defRPr/>
            </a:pP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2566" dirty="0" err="1">
                <a:solidFill>
                  <a:prstClr val="black"/>
                </a:solidFill>
                <a:latin typeface="HGMaruGothicMPRO" panose="020F0600000000000000" pitchFamily="34" charset="-128"/>
                <a:ea typeface="HGMaruGothicMPRO" panose="020F0600000000000000" pitchFamily="34" charset="-128"/>
                <a:cs typeface="A-OTF Shin Maru Go Pro"/>
              </a:rPr>
              <a:t>康保険は使</a:t>
            </a: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え</a:t>
            </a:r>
            <a:r>
              <a:rPr kumimoji="1" sz="2566" dirty="0">
                <a:solidFill>
                  <a:prstClr val="black"/>
                </a:solidFill>
                <a:latin typeface="HGMaruGothicMPRO" panose="020F0600000000000000" pitchFamily="34" charset="-128"/>
                <a:ea typeface="HGMaruGothicMPRO" panose="020F0600000000000000" pitchFamily="34" charset="-128"/>
                <a:cs typeface="A-OTF Shin Maru Go Pro"/>
              </a:rPr>
              <a:t>ません。</a:t>
            </a:r>
          </a:p>
          <a:p>
            <a:pPr marL="329633" marR="4344" indent="-319315" defTabSz="781995">
              <a:lnSpc>
                <a:spcPct val="107900"/>
              </a:lnSpc>
              <a:defRPr/>
            </a:pP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2566"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労働災害（業務災害、通勤災害）のための治療費に　</a:t>
            </a:r>
            <a:endParaRPr kumimoji="1" lang="en-US" altLang="ja-JP" sz="2566" dirty="0">
              <a:solidFill>
                <a:prstClr val="black"/>
              </a:solidFill>
              <a:latin typeface="HGMaruGothicMPRO" panose="020F0600000000000000" pitchFamily="34" charset="-128"/>
              <a:ea typeface="HGMaruGothicMPRO" panose="020F0600000000000000" pitchFamily="34" charset="-128"/>
              <a:cs typeface="A-OTF Shin Maru Go Pro"/>
            </a:endParaRPr>
          </a:p>
          <a:p>
            <a:pPr marL="329633" marR="4344" indent="-319315" defTabSz="781995">
              <a:lnSpc>
                <a:spcPct val="107900"/>
              </a:lnSpc>
              <a:defRPr/>
            </a:pP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　　ついては、労働者の負担はありません。</a:t>
            </a:r>
            <a:endParaRPr kumimoji="1" lang="en-US" sz="2566" spc="-51" dirty="0">
              <a:solidFill>
                <a:prstClr val="black"/>
              </a:solidFill>
              <a:latin typeface="HGMaruGothicMPRO" panose="020F0600000000000000" pitchFamily="34" charset="-128"/>
              <a:ea typeface="HGMaruGothicMPRO" panose="020F0600000000000000" pitchFamily="34" charset="-128"/>
              <a:cs typeface="A-OTF Shin Maru Go Pro"/>
            </a:endParaRPr>
          </a:p>
          <a:p>
            <a:pPr marL="329633" marR="4344" indent="-319315" defTabSz="781995">
              <a:lnSpc>
                <a:spcPct val="107900"/>
              </a:lnSpc>
              <a:defRPr/>
            </a:pPr>
            <a:r>
              <a:rPr kumimoji="1" lang="ja-JP" altLang="en-US" sz="2095" dirty="0">
                <a:solidFill>
                  <a:srgbClr val="00B0F0"/>
                </a:solidFill>
                <a:latin typeface="HGMaruGothicMPRO" panose="020F0600000000000000" pitchFamily="34" charset="-128"/>
                <a:ea typeface="HGMaruGothicMPRO" panose="020F0600000000000000" pitchFamily="34" charset="-128"/>
                <a:cs typeface="A-OTF Shin Maru Go Pro"/>
              </a:rPr>
              <a:t>　</a:t>
            </a:r>
            <a:endParaRPr kumimoji="1" lang="en-US" altLang="ja-JP" sz="2095" dirty="0">
              <a:solidFill>
                <a:srgbClr val="00B0F0"/>
              </a:solidFill>
              <a:latin typeface="HGMaruGothicMPRO" panose="020F0600000000000000" pitchFamily="34" charset="-128"/>
              <a:ea typeface="HGMaruGothicMPRO" panose="020F0600000000000000" pitchFamily="34" charset="-128"/>
              <a:cs typeface="A-OTF Shin Maru Go Pro"/>
            </a:endParaRPr>
          </a:p>
          <a:p>
            <a:pPr marL="329633" marR="4344" indent="-319315" defTabSz="781995">
              <a:lnSpc>
                <a:spcPct val="107900"/>
              </a:lnSpc>
              <a:defRPr/>
            </a:pPr>
            <a:r>
              <a:rPr kumimoji="1" sz="2095" dirty="0">
                <a:solidFill>
                  <a:srgbClr val="00B0F0"/>
                </a:solidFill>
                <a:latin typeface="HGMaruGothicMPRO" panose="020F0600000000000000" pitchFamily="34" charset="-128"/>
                <a:ea typeface="HGMaruGothicMPRO" panose="020F0600000000000000" pitchFamily="34" charset="-128"/>
                <a:cs typeface="A-OTF Shin Maru Go Pro"/>
              </a:rPr>
              <a:t>＊　労働者災害補償保険法第7条</a:t>
            </a:r>
          </a:p>
          <a:p>
            <a:pPr marL="343752" defTabSz="781995">
              <a:defRPr/>
            </a:pPr>
            <a:r>
              <a:rPr kumimoji="1" sz="2395" dirty="0">
                <a:solidFill>
                  <a:srgbClr val="00B0F0"/>
                </a:solidFill>
                <a:latin typeface="HGMaruGothicMPRO" panose="020F0600000000000000" pitchFamily="34" charset="-128"/>
                <a:ea typeface="HGMaruGothicMPRO" panose="020F0600000000000000" pitchFamily="34" charset="-128"/>
                <a:cs typeface="A-OTF Shin Maru Go Pro"/>
              </a:rPr>
              <a:t>仕事中のケガ</a:t>
            </a:r>
            <a:r>
              <a:rPr kumimoji="1" lang="ja-JP" altLang="en-US" sz="2395" dirty="0">
                <a:solidFill>
                  <a:srgbClr val="00B0F0"/>
                </a:solidFill>
                <a:latin typeface="HGMaruGothicMPRO" panose="020F0600000000000000" pitchFamily="34" charset="-128"/>
                <a:ea typeface="HGMaruGothicMPRO" panose="020F0600000000000000" pitchFamily="34" charset="-128"/>
                <a:cs typeface="A-OTF Shin Maru Go Pro"/>
              </a:rPr>
              <a:t>など</a:t>
            </a:r>
            <a:r>
              <a:rPr kumimoji="1" sz="2395" dirty="0" err="1">
                <a:solidFill>
                  <a:srgbClr val="00B0F0"/>
                </a:solidFill>
                <a:latin typeface="HGMaruGothicMPRO" panose="020F0600000000000000" pitchFamily="34" charset="-128"/>
                <a:ea typeface="HGMaruGothicMPRO" panose="020F0600000000000000" pitchFamily="34" charset="-128"/>
                <a:cs typeface="A-OTF Shin Maru Go Pro"/>
              </a:rPr>
              <a:t>の治療費は</a:t>
            </a:r>
            <a:r>
              <a:rPr kumimoji="1" lang="ja-JP" altLang="en-US" sz="2395" dirty="0">
                <a:solidFill>
                  <a:srgbClr val="00B0F0"/>
                </a:solidFill>
                <a:latin typeface="HGMaruGothicMPRO" panose="020F0600000000000000" pitchFamily="34" charset="-128"/>
                <a:ea typeface="HGMaruGothicMPRO" panose="020F0600000000000000" pitchFamily="34" charset="-128"/>
                <a:cs typeface="A-OTF Shin Maru Go Pro"/>
              </a:rPr>
              <a:t>原則として</a:t>
            </a:r>
            <a:r>
              <a:rPr kumimoji="1" sz="2395" dirty="0">
                <a:solidFill>
                  <a:srgbClr val="00B0F0"/>
                </a:solidFill>
                <a:latin typeface="HGMaruGothicMPRO" panose="020F0600000000000000" pitchFamily="34" charset="-128"/>
                <a:ea typeface="HGMaruGothicMPRO" panose="020F0600000000000000" pitchFamily="34" charset="-128"/>
                <a:cs typeface="A-OTF Shin Maru Go Pro"/>
              </a:rPr>
              <a:t>無料</a:t>
            </a:r>
          </a:p>
        </p:txBody>
      </p:sp>
      <p:grpSp>
        <p:nvGrpSpPr>
          <p:cNvPr id="6" name="グループ化 5">
            <a:extLst>
              <a:ext uri="{FF2B5EF4-FFF2-40B4-BE49-F238E27FC236}">
                <a16:creationId xmlns:a16="http://schemas.microsoft.com/office/drawing/2014/main" id="{327A9881-7BB1-314D-889E-3EF1C084FED1}"/>
              </a:ext>
            </a:extLst>
          </p:cNvPr>
          <p:cNvGrpSpPr/>
          <p:nvPr/>
        </p:nvGrpSpPr>
        <p:grpSpPr>
          <a:xfrm>
            <a:off x="7783076" y="5178398"/>
            <a:ext cx="884779" cy="1318098"/>
            <a:chOff x="7100431" y="4694465"/>
            <a:chExt cx="1375642" cy="2310560"/>
          </a:xfrm>
        </p:grpSpPr>
        <p:sp>
          <p:nvSpPr>
            <p:cNvPr id="7" name="object 5">
              <a:extLst>
                <a:ext uri="{FF2B5EF4-FFF2-40B4-BE49-F238E27FC236}">
                  <a16:creationId xmlns:a16="http://schemas.microsoft.com/office/drawing/2014/main" id="{06CAD6FC-5B09-884D-A034-BC36854C1897}"/>
                </a:ext>
              </a:extLst>
            </p:cNvPr>
            <p:cNvSpPr/>
            <p:nvPr/>
          </p:nvSpPr>
          <p:spPr>
            <a:xfrm>
              <a:off x="8031284" y="5794194"/>
              <a:ext cx="285115" cy="155575"/>
            </a:xfrm>
            <a:custGeom>
              <a:avLst/>
              <a:gdLst/>
              <a:ahLst/>
              <a:cxnLst/>
              <a:rect l="l" t="t" r="r" b="b"/>
              <a:pathLst>
                <a:path w="285115" h="155575">
                  <a:moveTo>
                    <a:pt x="0" y="65829"/>
                  </a:moveTo>
                  <a:lnTo>
                    <a:pt x="56072" y="25162"/>
                  </a:lnTo>
                  <a:lnTo>
                    <a:pt x="90869" y="9620"/>
                  </a:lnTo>
                  <a:lnTo>
                    <a:pt x="130720" y="440"/>
                  </a:lnTo>
                  <a:lnTo>
                    <a:pt x="176033" y="0"/>
                  </a:lnTo>
                  <a:lnTo>
                    <a:pt x="227217" y="10674"/>
                  </a:lnTo>
                  <a:lnTo>
                    <a:pt x="284683" y="34841"/>
                  </a:lnTo>
                  <a:lnTo>
                    <a:pt x="251455" y="75358"/>
                  </a:lnTo>
                  <a:lnTo>
                    <a:pt x="218250" y="108201"/>
                  </a:lnTo>
                  <a:lnTo>
                    <a:pt x="183567" y="132815"/>
                  </a:lnTo>
                  <a:lnTo>
                    <a:pt x="145902" y="148647"/>
                  </a:lnTo>
                  <a:lnTo>
                    <a:pt x="103754" y="155142"/>
                  </a:lnTo>
                  <a:lnTo>
                    <a:pt x="55621" y="151745"/>
                  </a:lnTo>
                  <a:lnTo>
                    <a:pt x="0" y="137901"/>
                  </a:lnTo>
                  <a:lnTo>
                    <a:pt x="1918" y="121507"/>
                  </a:lnTo>
                  <a:lnTo>
                    <a:pt x="1704" y="97303"/>
                  </a:lnTo>
                  <a:lnTo>
                    <a:pt x="639" y="75379"/>
                  </a:lnTo>
                  <a:lnTo>
                    <a:pt x="0" y="65829"/>
                  </a:lnTo>
                  <a:close/>
                </a:path>
              </a:pathLst>
            </a:custGeom>
            <a:ln w="26339">
              <a:solidFill>
                <a:srgbClr val="78CDD0"/>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6">
              <a:extLst>
                <a:ext uri="{FF2B5EF4-FFF2-40B4-BE49-F238E27FC236}">
                  <a16:creationId xmlns:a16="http://schemas.microsoft.com/office/drawing/2014/main" id="{654637DE-3621-1941-BF81-5E4118B5464C}"/>
                </a:ext>
              </a:extLst>
            </p:cNvPr>
            <p:cNvSpPr/>
            <p:nvPr/>
          </p:nvSpPr>
          <p:spPr>
            <a:xfrm>
              <a:off x="7317554" y="5849960"/>
              <a:ext cx="1033780" cy="1155065"/>
            </a:xfrm>
            <a:custGeom>
              <a:avLst/>
              <a:gdLst/>
              <a:ahLst/>
              <a:cxnLst/>
              <a:rect l="l" t="t" r="r" b="b"/>
              <a:pathLst>
                <a:path w="1033779" h="1155065">
                  <a:moveTo>
                    <a:pt x="380085" y="0"/>
                  </a:moveTo>
                  <a:lnTo>
                    <a:pt x="295614" y="45905"/>
                  </a:lnTo>
                  <a:lnTo>
                    <a:pt x="213543" y="139587"/>
                  </a:lnTo>
                  <a:lnTo>
                    <a:pt x="125818" y="312686"/>
                  </a:lnTo>
                  <a:lnTo>
                    <a:pt x="52229" y="511236"/>
                  </a:lnTo>
                  <a:lnTo>
                    <a:pt x="14593" y="665124"/>
                  </a:lnTo>
                  <a:lnTo>
                    <a:pt x="1115" y="853282"/>
                  </a:lnTo>
                  <a:lnTo>
                    <a:pt x="0" y="1154645"/>
                  </a:lnTo>
                  <a:lnTo>
                    <a:pt x="986116" y="1154645"/>
                  </a:lnTo>
                  <a:lnTo>
                    <a:pt x="986116" y="835672"/>
                  </a:lnTo>
                  <a:lnTo>
                    <a:pt x="992179" y="830279"/>
                  </a:lnTo>
                  <a:lnTo>
                    <a:pt x="1006090" y="814463"/>
                  </a:lnTo>
                  <a:lnTo>
                    <a:pt x="1021435" y="788770"/>
                  </a:lnTo>
                  <a:lnTo>
                    <a:pt x="1031798" y="753745"/>
                  </a:lnTo>
                  <a:lnTo>
                    <a:pt x="1033646" y="716971"/>
                  </a:lnTo>
                  <a:lnTo>
                    <a:pt x="1029992" y="669883"/>
                  </a:lnTo>
                  <a:lnTo>
                    <a:pt x="1021802" y="615162"/>
                  </a:lnTo>
                  <a:lnTo>
                    <a:pt x="1010038" y="555489"/>
                  </a:lnTo>
                  <a:lnTo>
                    <a:pt x="995664" y="493542"/>
                  </a:lnTo>
                  <a:lnTo>
                    <a:pt x="979643" y="432003"/>
                  </a:lnTo>
                  <a:lnTo>
                    <a:pt x="962939" y="373551"/>
                  </a:lnTo>
                  <a:lnTo>
                    <a:pt x="946515" y="320867"/>
                  </a:lnTo>
                  <a:lnTo>
                    <a:pt x="931335" y="276630"/>
                  </a:lnTo>
                  <a:lnTo>
                    <a:pt x="889615" y="196375"/>
                  </a:lnTo>
                  <a:lnTo>
                    <a:pt x="857317" y="153829"/>
                  </a:lnTo>
                  <a:lnTo>
                    <a:pt x="822782" y="116163"/>
                  </a:lnTo>
                  <a:lnTo>
                    <a:pt x="787323" y="83654"/>
                  </a:lnTo>
                  <a:lnTo>
                    <a:pt x="752255" y="56578"/>
                  </a:lnTo>
                  <a:lnTo>
                    <a:pt x="718890" y="35213"/>
                  </a:lnTo>
                  <a:lnTo>
                    <a:pt x="688543" y="19837"/>
                  </a:lnTo>
                  <a:lnTo>
                    <a:pt x="380085" y="0"/>
                  </a:lnTo>
                  <a:close/>
                </a:path>
              </a:pathLst>
            </a:custGeom>
            <a:solidFill>
              <a:srgbClr val="3777BC"/>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7">
              <a:extLst>
                <a:ext uri="{FF2B5EF4-FFF2-40B4-BE49-F238E27FC236}">
                  <a16:creationId xmlns:a16="http://schemas.microsoft.com/office/drawing/2014/main" id="{C54ECFB4-C45E-A04C-8FC7-2C48070AE347}"/>
                </a:ext>
              </a:extLst>
            </p:cNvPr>
            <p:cNvSpPr/>
            <p:nvPr/>
          </p:nvSpPr>
          <p:spPr>
            <a:xfrm>
              <a:off x="7317554" y="5849960"/>
              <a:ext cx="1033780" cy="1155065"/>
            </a:xfrm>
            <a:custGeom>
              <a:avLst/>
              <a:gdLst/>
              <a:ahLst/>
              <a:cxnLst/>
              <a:rect l="l" t="t" r="r" b="b"/>
              <a:pathLst>
                <a:path w="1033779" h="1155065">
                  <a:moveTo>
                    <a:pt x="688543" y="19837"/>
                  </a:moveTo>
                  <a:lnTo>
                    <a:pt x="752255" y="56578"/>
                  </a:lnTo>
                  <a:lnTo>
                    <a:pt x="787323" y="83654"/>
                  </a:lnTo>
                  <a:lnTo>
                    <a:pt x="822782" y="116163"/>
                  </a:lnTo>
                  <a:lnTo>
                    <a:pt x="857317" y="153829"/>
                  </a:lnTo>
                  <a:lnTo>
                    <a:pt x="889615" y="196375"/>
                  </a:lnTo>
                  <a:lnTo>
                    <a:pt x="918362" y="243522"/>
                  </a:lnTo>
                  <a:lnTo>
                    <a:pt x="946515" y="320867"/>
                  </a:lnTo>
                  <a:lnTo>
                    <a:pt x="962939" y="373551"/>
                  </a:lnTo>
                  <a:lnTo>
                    <a:pt x="979643" y="432003"/>
                  </a:lnTo>
                  <a:lnTo>
                    <a:pt x="995664" y="493542"/>
                  </a:lnTo>
                  <a:lnTo>
                    <a:pt x="1010038" y="555489"/>
                  </a:lnTo>
                  <a:lnTo>
                    <a:pt x="1021802" y="615162"/>
                  </a:lnTo>
                  <a:lnTo>
                    <a:pt x="1029992" y="669883"/>
                  </a:lnTo>
                  <a:lnTo>
                    <a:pt x="1033646" y="716971"/>
                  </a:lnTo>
                  <a:lnTo>
                    <a:pt x="1031798" y="753745"/>
                  </a:lnTo>
                  <a:lnTo>
                    <a:pt x="1021435" y="788770"/>
                  </a:lnTo>
                  <a:lnTo>
                    <a:pt x="1006090" y="814463"/>
                  </a:lnTo>
                  <a:lnTo>
                    <a:pt x="992179" y="830279"/>
                  </a:lnTo>
                  <a:lnTo>
                    <a:pt x="986116" y="835672"/>
                  </a:lnTo>
                  <a:lnTo>
                    <a:pt x="986116" y="1154645"/>
                  </a:lnTo>
                  <a:lnTo>
                    <a:pt x="0" y="1154645"/>
                  </a:lnTo>
                  <a:lnTo>
                    <a:pt x="1115" y="853282"/>
                  </a:lnTo>
                  <a:lnTo>
                    <a:pt x="14593" y="665124"/>
                  </a:lnTo>
                  <a:lnTo>
                    <a:pt x="52229" y="511236"/>
                  </a:lnTo>
                  <a:lnTo>
                    <a:pt x="125818" y="312686"/>
                  </a:lnTo>
                  <a:lnTo>
                    <a:pt x="213543" y="139587"/>
                  </a:lnTo>
                  <a:lnTo>
                    <a:pt x="295614" y="45905"/>
                  </a:lnTo>
                  <a:lnTo>
                    <a:pt x="356354" y="7443"/>
                  </a:lnTo>
                  <a:lnTo>
                    <a:pt x="380085" y="0"/>
                  </a:lnTo>
                  <a:lnTo>
                    <a:pt x="688543" y="19837"/>
                  </a:lnTo>
                  <a:close/>
                </a:path>
              </a:pathLst>
            </a:custGeom>
            <a:ln w="18910">
              <a:solidFill>
                <a:srgbClr val="3777BC"/>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8">
              <a:extLst>
                <a:ext uri="{FF2B5EF4-FFF2-40B4-BE49-F238E27FC236}">
                  <a16:creationId xmlns:a16="http://schemas.microsoft.com/office/drawing/2014/main" id="{02F3E400-5294-F04D-AFD4-323D2CCCB826}"/>
                </a:ext>
              </a:extLst>
            </p:cNvPr>
            <p:cNvSpPr/>
            <p:nvPr/>
          </p:nvSpPr>
          <p:spPr>
            <a:xfrm>
              <a:off x="8090059" y="6093486"/>
              <a:ext cx="97155" cy="357505"/>
            </a:xfrm>
            <a:custGeom>
              <a:avLst/>
              <a:gdLst/>
              <a:ahLst/>
              <a:cxnLst/>
              <a:rect l="l" t="t" r="r" b="b"/>
              <a:pathLst>
                <a:path w="97154" h="357504">
                  <a:moveTo>
                    <a:pt x="96570" y="0"/>
                  </a:moveTo>
                  <a:lnTo>
                    <a:pt x="62143" y="93990"/>
                  </a:lnTo>
                  <a:lnTo>
                    <a:pt x="40608" y="162520"/>
                  </a:lnTo>
                  <a:lnTo>
                    <a:pt x="22911" y="239067"/>
                  </a:lnTo>
                  <a:lnTo>
                    <a:pt x="0" y="357111"/>
                  </a:lnTo>
                </a:path>
              </a:pathLst>
            </a:custGeom>
            <a:ln w="28371">
              <a:solidFill>
                <a:srgbClr val="2C3B6E"/>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9">
              <a:extLst>
                <a:ext uri="{FF2B5EF4-FFF2-40B4-BE49-F238E27FC236}">
                  <a16:creationId xmlns:a16="http://schemas.microsoft.com/office/drawing/2014/main" id="{35DC47F6-980A-834B-876C-7EFD31A26085}"/>
                </a:ext>
              </a:extLst>
            </p:cNvPr>
            <p:cNvSpPr/>
            <p:nvPr/>
          </p:nvSpPr>
          <p:spPr>
            <a:xfrm>
              <a:off x="8090062" y="6719011"/>
              <a:ext cx="201930" cy="69215"/>
            </a:xfrm>
            <a:custGeom>
              <a:avLst/>
              <a:gdLst/>
              <a:ahLst/>
              <a:cxnLst/>
              <a:rect l="l" t="t" r="r" b="b"/>
              <a:pathLst>
                <a:path w="201929" h="69215">
                  <a:moveTo>
                    <a:pt x="0" y="69189"/>
                  </a:moveTo>
                  <a:lnTo>
                    <a:pt x="70649" y="65401"/>
                  </a:lnTo>
                  <a:lnTo>
                    <a:pt x="115231" y="56930"/>
                  </a:lnTo>
                  <a:lnTo>
                    <a:pt x="152678" y="37292"/>
                  </a:lnTo>
                  <a:lnTo>
                    <a:pt x="201917" y="0"/>
                  </a:lnTo>
                </a:path>
              </a:pathLst>
            </a:custGeom>
            <a:ln w="28371">
              <a:solidFill>
                <a:srgbClr val="2C3B6E"/>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0">
              <a:extLst>
                <a:ext uri="{FF2B5EF4-FFF2-40B4-BE49-F238E27FC236}">
                  <a16:creationId xmlns:a16="http://schemas.microsoft.com/office/drawing/2014/main" id="{5D10E6F7-2B05-5D4B-A82B-68F6D0A9B51F}"/>
                </a:ext>
              </a:extLst>
            </p:cNvPr>
            <p:cNvSpPr/>
            <p:nvPr/>
          </p:nvSpPr>
          <p:spPr>
            <a:xfrm>
              <a:off x="7428735" y="6213476"/>
              <a:ext cx="64769" cy="773430"/>
            </a:xfrm>
            <a:custGeom>
              <a:avLst/>
              <a:gdLst/>
              <a:ahLst/>
              <a:cxnLst/>
              <a:rect l="l" t="t" r="r" b="b"/>
              <a:pathLst>
                <a:path w="64770" h="773429">
                  <a:moveTo>
                    <a:pt x="64389" y="0"/>
                  </a:moveTo>
                  <a:lnTo>
                    <a:pt x="28814" y="293629"/>
                  </a:lnTo>
                  <a:lnTo>
                    <a:pt x="10248" y="472039"/>
                  </a:lnTo>
                  <a:lnTo>
                    <a:pt x="2656" y="607711"/>
                  </a:lnTo>
                  <a:lnTo>
                    <a:pt x="0" y="773125"/>
                  </a:lnTo>
                </a:path>
              </a:pathLst>
            </a:custGeom>
            <a:ln w="28371">
              <a:solidFill>
                <a:srgbClr val="2C3B6E"/>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1">
              <a:extLst>
                <a:ext uri="{FF2B5EF4-FFF2-40B4-BE49-F238E27FC236}">
                  <a16:creationId xmlns:a16="http://schemas.microsoft.com/office/drawing/2014/main" id="{FEB1DE64-DE34-784B-87A1-B39FBF5C9EB7}"/>
                </a:ext>
              </a:extLst>
            </p:cNvPr>
            <p:cNvSpPr/>
            <p:nvPr/>
          </p:nvSpPr>
          <p:spPr>
            <a:xfrm>
              <a:off x="7738822" y="5977009"/>
              <a:ext cx="191770" cy="116839"/>
            </a:xfrm>
            <a:custGeom>
              <a:avLst/>
              <a:gdLst/>
              <a:ahLst/>
              <a:cxnLst/>
              <a:rect l="l" t="t" r="r" b="b"/>
              <a:pathLst>
                <a:path w="191770" h="116839">
                  <a:moveTo>
                    <a:pt x="0" y="76784"/>
                  </a:moveTo>
                  <a:lnTo>
                    <a:pt x="84772" y="0"/>
                  </a:lnTo>
                  <a:lnTo>
                    <a:pt x="191566" y="116484"/>
                  </a:lnTo>
                </a:path>
              </a:pathLst>
            </a:custGeom>
            <a:ln w="28371">
              <a:solidFill>
                <a:srgbClr val="2C3B6E"/>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2">
              <a:extLst>
                <a:ext uri="{FF2B5EF4-FFF2-40B4-BE49-F238E27FC236}">
                  <a16:creationId xmlns:a16="http://schemas.microsoft.com/office/drawing/2014/main" id="{7F1EE4E5-C649-EC4F-AC1A-3F6774DE80A6}"/>
                </a:ext>
              </a:extLst>
            </p:cNvPr>
            <p:cNvSpPr/>
            <p:nvPr/>
          </p:nvSpPr>
          <p:spPr>
            <a:xfrm>
              <a:off x="8116398" y="6458489"/>
              <a:ext cx="106680" cy="16510"/>
            </a:xfrm>
            <a:custGeom>
              <a:avLst/>
              <a:gdLst/>
              <a:ahLst/>
              <a:cxnLst/>
              <a:rect l="l" t="t" r="r" b="b"/>
              <a:pathLst>
                <a:path w="106679" h="16510">
                  <a:moveTo>
                    <a:pt x="0" y="863"/>
                  </a:moveTo>
                  <a:lnTo>
                    <a:pt x="47181" y="0"/>
                  </a:lnTo>
                  <a:lnTo>
                    <a:pt x="73982" y="1336"/>
                  </a:lnTo>
                  <a:lnTo>
                    <a:pt x="90370" y="6335"/>
                  </a:lnTo>
                  <a:lnTo>
                    <a:pt x="106311" y="16459"/>
                  </a:lnTo>
                </a:path>
              </a:pathLst>
            </a:custGeom>
            <a:ln w="28371">
              <a:solidFill>
                <a:srgbClr val="2C3B6E"/>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3">
              <a:extLst>
                <a:ext uri="{FF2B5EF4-FFF2-40B4-BE49-F238E27FC236}">
                  <a16:creationId xmlns:a16="http://schemas.microsoft.com/office/drawing/2014/main" id="{F1EC26D1-5224-674C-AE06-E0EB08102ECC}"/>
                </a:ext>
              </a:extLst>
            </p:cNvPr>
            <p:cNvSpPr/>
            <p:nvPr/>
          </p:nvSpPr>
          <p:spPr>
            <a:xfrm>
              <a:off x="7557152" y="5852015"/>
              <a:ext cx="533400" cy="975360"/>
            </a:xfrm>
            <a:custGeom>
              <a:avLst/>
              <a:gdLst/>
              <a:ahLst/>
              <a:cxnLst/>
              <a:rect l="l" t="t" r="r" b="b"/>
              <a:pathLst>
                <a:path w="533400" h="975359">
                  <a:moveTo>
                    <a:pt x="127166" y="0"/>
                  </a:moveTo>
                  <a:lnTo>
                    <a:pt x="67424" y="34745"/>
                  </a:lnTo>
                  <a:lnTo>
                    <a:pt x="39903" y="164367"/>
                  </a:lnTo>
                  <a:lnTo>
                    <a:pt x="23706" y="303626"/>
                  </a:lnTo>
                  <a:lnTo>
                    <a:pt x="12512" y="538969"/>
                  </a:lnTo>
                  <a:lnTo>
                    <a:pt x="0" y="956841"/>
                  </a:lnTo>
                  <a:lnTo>
                    <a:pt x="67424" y="975193"/>
                  </a:lnTo>
                  <a:lnTo>
                    <a:pt x="532917" y="916532"/>
                  </a:lnTo>
                  <a:lnTo>
                    <a:pt x="164782" y="20127"/>
                  </a:lnTo>
                  <a:lnTo>
                    <a:pt x="153719" y="12123"/>
                  </a:lnTo>
                  <a:lnTo>
                    <a:pt x="127166" y="0"/>
                  </a:lnTo>
                  <a:close/>
                </a:path>
              </a:pathLst>
            </a:custGeom>
            <a:solidFill>
              <a:srgbClr val="FFFFFF"/>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4">
              <a:extLst>
                <a:ext uri="{FF2B5EF4-FFF2-40B4-BE49-F238E27FC236}">
                  <a16:creationId xmlns:a16="http://schemas.microsoft.com/office/drawing/2014/main" id="{A56F16AA-1F84-6F40-894B-064701277648}"/>
                </a:ext>
              </a:extLst>
            </p:cNvPr>
            <p:cNvSpPr/>
            <p:nvPr/>
          </p:nvSpPr>
          <p:spPr>
            <a:xfrm>
              <a:off x="7557152" y="5852015"/>
              <a:ext cx="533400" cy="975360"/>
            </a:xfrm>
            <a:custGeom>
              <a:avLst/>
              <a:gdLst/>
              <a:ahLst/>
              <a:cxnLst/>
              <a:rect l="l" t="t" r="r" b="b"/>
              <a:pathLst>
                <a:path w="533400" h="975359">
                  <a:moveTo>
                    <a:pt x="67424" y="975193"/>
                  </a:moveTo>
                  <a:lnTo>
                    <a:pt x="0" y="956841"/>
                  </a:lnTo>
                  <a:lnTo>
                    <a:pt x="12512" y="538969"/>
                  </a:lnTo>
                  <a:lnTo>
                    <a:pt x="23706" y="303626"/>
                  </a:lnTo>
                  <a:lnTo>
                    <a:pt x="39903" y="164367"/>
                  </a:lnTo>
                  <a:lnTo>
                    <a:pt x="67424" y="34745"/>
                  </a:lnTo>
                  <a:lnTo>
                    <a:pt x="95082" y="1595"/>
                  </a:lnTo>
                  <a:lnTo>
                    <a:pt x="127166" y="0"/>
                  </a:lnTo>
                  <a:lnTo>
                    <a:pt x="153719" y="12123"/>
                  </a:lnTo>
                  <a:lnTo>
                    <a:pt x="164782" y="20127"/>
                  </a:lnTo>
                  <a:lnTo>
                    <a:pt x="532917" y="916532"/>
                  </a:lnTo>
                  <a:lnTo>
                    <a:pt x="67424" y="975193"/>
                  </a:lnTo>
                  <a:close/>
                </a:path>
              </a:pathLst>
            </a:custGeom>
            <a:ln w="26339">
              <a:solidFill>
                <a:srgbClr val="78CDD0"/>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5">
              <a:extLst>
                <a:ext uri="{FF2B5EF4-FFF2-40B4-BE49-F238E27FC236}">
                  <a16:creationId xmlns:a16="http://schemas.microsoft.com/office/drawing/2014/main" id="{03019CCA-4132-434B-8AAA-6FEA083CDB93}"/>
                </a:ext>
              </a:extLst>
            </p:cNvPr>
            <p:cNvSpPr/>
            <p:nvPr/>
          </p:nvSpPr>
          <p:spPr>
            <a:xfrm>
              <a:off x="7456468" y="6501857"/>
              <a:ext cx="144145" cy="306705"/>
            </a:xfrm>
            <a:custGeom>
              <a:avLst/>
              <a:gdLst/>
              <a:ahLst/>
              <a:cxnLst/>
              <a:rect l="l" t="t" r="r" b="b"/>
              <a:pathLst>
                <a:path w="144145" h="306704">
                  <a:moveTo>
                    <a:pt x="87608" y="0"/>
                  </a:moveTo>
                  <a:lnTo>
                    <a:pt x="69912" y="14067"/>
                  </a:lnTo>
                  <a:lnTo>
                    <a:pt x="45443" y="51095"/>
                  </a:lnTo>
                  <a:lnTo>
                    <a:pt x="14907" y="83548"/>
                  </a:lnTo>
                  <a:lnTo>
                    <a:pt x="613" y="113209"/>
                  </a:lnTo>
                  <a:lnTo>
                    <a:pt x="0" y="139543"/>
                  </a:lnTo>
                  <a:lnTo>
                    <a:pt x="10505" y="162017"/>
                  </a:lnTo>
                  <a:lnTo>
                    <a:pt x="20031" y="201701"/>
                  </a:lnTo>
                  <a:lnTo>
                    <a:pt x="39174" y="241238"/>
                  </a:lnTo>
                  <a:lnTo>
                    <a:pt x="66524" y="275132"/>
                  </a:lnTo>
                  <a:lnTo>
                    <a:pt x="100675" y="297894"/>
                  </a:lnTo>
                  <a:lnTo>
                    <a:pt x="128247" y="306541"/>
                  </a:lnTo>
                  <a:lnTo>
                    <a:pt x="140675" y="305581"/>
                  </a:lnTo>
                  <a:lnTo>
                    <a:pt x="143829" y="300776"/>
                  </a:lnTo>
                  <a:lnTo>
                    <a:pt x="143576" y="297894"/>
                  </a:lnTo>
                  <a:lnTo>
                    <a:pt x="137022" y="34534"/>
                  </a:lnTo>
                  <a:lnTo>
                    <a:pt x="107116" y="7339"/>
                  </a:lnTo>
                  <a:lnTo>
                    <a:pt x="87608" y="0"/>
                  </a:lnTo>
                  <a:close/>
                </a:path>
              </a:pathLst>
            </a:custGeom>
            <a:solidFill>
              <a:srgbClr val="FCC79B"/>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6">
              <a:extLst>
                <a:ext uri="{FF2B5EF4-FFF2-40B4-BE49-F238E27FC236}">
                  <a16:creationId xmlns:a16="http://schemas.microsoft.com/office/drawing/2014/main" id="{67160463-21DF-864F-95C0-2FA75B74B71E}"/>
                </a:ext>
              </a:extLst>
            </p:cNvPr>
            <p:cNvSpPr/>
            <p:nvPr/>
          </p:nvSpPr>
          <p:spPr>
            <a:xfrm>
              <a:off x="7606348" y="5860034"/>
              <a:ext cx="568325" cy="977900"/>
            </a:xfrm>
            <a:custGeom>
              <a:avLst/>
              <a:gdLst/>
              <a:ahLst/>
              <a:cxnLst/>
              <a:rect l="l" t="t" r="r" b="b"/>
              <a:pathLst>
                <a:path w="568325" h="977900">
                  <a:moveTo>
                    <a:pt x="324047" y="0"/>
                  </a:moveTo>
                  <a:lnTo>
                    <a:pt x="324047" y="41363"/>
                  </a:lnTo>
                  <a:lnTo>
                    <a:pt x="131543" y="559405"/>
                  </a:lnTo>
                  <a:lnTo>
                    <a:pt x="33646" y="827798"/>
                  </a:lnTo>
                  <a:lnTo>
                    <a:pt x="0" y="932686"/>
                  </a:lnTo>
                  <a:lnTo>
                    <a:pt x="248" y="960208"/>
                  </a:lnTo>
                  <a:lnTo>
                    <a:pt x="12861" y="966012"/>
                  </a:lnTo>
                  <a:lnTo>
                    <a:pt x="40572" y="970654"/>
                  </a:lnTo>
                  <a:lnTo>
                    <a:pt x="80703" y="974136"/>
                  </a:lnTo>
                  <a:lnTo>
                    <a:pt x="130572" y="976457"/>
                  </a:lnTo>
                  <a:lnTo>
                    <a:pt x="187501" y="977618"/>
                  </a:lnTo>
                  <a:lnTo>
                    <a:pt x="248809" y="977618"/>
                  </a:lnTo>
                  <a:lnTo>
                    <a:pt x="311817" y="976457"/>
                  </a:lnTo>
                  <a:lnTo>
                    <a:pt x="373844" y="974136"/>
                  </a:lnTo>
                  <a:lnTo>
                    <a:pt x="432212" y="970654"/>
                  </a:lnTo>
                  <a:lnTo>
                    <a:pt x="484239" y="966012"/>
                  </a:lnTo>
                  <a:lnTo>
                    <a:pt x="527247" y="960208"/>
                  </a:lnTo>
                  <a:lnTo>
                    <a:pt x="551614" y="921088"/>
                  </a:lnTo>
                  <a:lnTo>
                    <a:pt x="564347" y="863152"/>
                  </a:lnTo>
                  <a:lnTo>
                    <a:pt x="567874" y="803124"/>
                  </a:lnTo>
                  <a:lnTo>
                    <a:pt x="564623" y="757732"/>
                  </a:lnTo>
                  <a:lnTo>
                    <a:pt x="545506" y="618920"/>
                  </a:lnTo>
                  <a:lnTo>
                    <a:pt x="511015" y="367198"/>
                  </a:lnTo>
                  <a:lnTo>
                    <a:pt x="463226" y="17945"/>
                  </a:lnTo>
                  <a:lnTo>
                    <a:pt x="324047" y="0"/>
                  </a:lnTo>
                  <a:close/>
                </a:path>
              </a:pathLst>
            </a:custGeom>
            <a:solidFill>
              <a:srgbClr val="FFFFFF"/>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7">
              <a:extLst>
                <a:ext uri="{FF2B5EF4-FFF2-40B4-BE49-F238E27FC236}">
                  <a16:creationId xmlns:a16="http://schemas.microsoft.com/office/drawing/2014/main" id="{4DDD7BA4-4AC3-4341-9AA3-FCCE2027468B}"/>
                </a:ext>
              </a:extLst>
            </p:cNvPr>
            <p:cNvSpPr/>
            <p:nvPr/>
          </p:nvSpPr>
          <p:spPr>
            <a:xfrm>
              <a:off x="7606348" y="5860034"/>
              <a:ext cx="568325" cy="977900"/>
            </a:xfrm>
            <a:custGeom>
              <a:avLst/>
              <a:gdLst/>
              <a:ahLst/>
              <a:cxnLst/>
              <a:rect l="l" t="t" r="r" b="b"/>
              <a:pathLst>
                <a:path w="568325" h="977900">
                  <a:moveTo>
                    <a:pt x="324047" y="41363"/>
                  </a:moveTo>
                  <a:lnTo>
                    <a:pt x="131543" y="559405"/>
                  </a:lnTo>
                  <a:lnTo>
                    <a:pt x="33646" y="827798"/>
                  </a:lnTo>
                  <a:lnTo>
                    <a:pt x="0" y="932686"/>
                  </a:lnTo>
                  <a:lnTo>
                    <a:pt x="248" y="960208"/>
                  </a:lnTo>
                  <a:lnTo>
                    <a:pt x="40572" y="970654"/>
                  </a:lnTo>
                  <a:lnTo>
                    <a:pt x="80703" y="974136"/>
                  </a:lnTo>
                  <a:lnTo>
                    <a:pt x="130572" y="976457"/>
                  </a:lnTo>
                  <a:lnTo>
                    <a:pt x="187501" y="977618"/>
                  </a:lnTo>
                  <a:lnTo>
                    <a:pt x="248809" y="977618"/>
                  </a:lnTo>
                  <a:lnTo>
                    <a:pt x="311817" y="976457"/>
                  </a:lnTo>
                  <a:lnTo>
                    <a:pt x="373844" y="974136"/>
                  </a:lnTo>
                  <a:lnTo>
                    <a:pt x="432212" y="970654"/>
                  </a:lnTo>
                  <a:lnTo>
                    <a:pt x="484239" y="966012"/>
                  </a:lnTo>
                  <a:lnTo>
                    <a:pt x="527247" y="960208"/>
                  </a:lnTo>
                  <a:lnTo>
                    <a:pt x="551614" y="921088"/>
                  </a:lnTo>
                  <a:lnTo>
                    <a:pt x="564347" y="863152"/>
                  </a:lnTo>
                  <a:lnTo>
                    <a:pt x="567874" y="803124"/>
                  </a:lnTo>
                  <a:lnTo>
                    <a:pt x="564623" y="757732"/>
                  </a:lnTo>
                  <a:lnTo>
                    <a:pt x="545506" y="618920"/>
                  </a:lnTo>
                  <a:lnTo>
                    <a:pt x="511015" y="367198"/>
                  </a:lnTo>
                  <a:lnTo>
                    <a:pt x="477978" y="125796"/>
                  </a:lnTo>
                  <a:lnTo>
                    <a:pt x="463226" y="17945"/>
                  </a:lnTo>
                  <a:lnTo>
                    <a:pt x="324047" y="0"/>
                  </a:lnTo>
                  <a:lnTo>
                    <a:pt x="324047" y="41363"/>
                  </a:lnTo>
                  <a:close/>
                </a:path>
              </a:pathLst>
            </a:custGeom>
            <a:ln w="26339">
              <a:solidFill>
                <a:srgbClr val="78CDD0"/>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18">
              <a:extLst>
                <a:ext uri="{FF2B5EF4-FFF2-40B4-BE49-F238E27FC236}">
                  <a16:creationId xmlns:a16="http://schemas.microsoft.com/office/drawing/2014/main" id="{47273693-ABFF-6440-ADF2-91E68C44690F}"/>
                </a:ext>
              </a:extLst>
            </p:cNvPr>
            <p:cNvSpPr/>
            <p:nvPr/>
          </p:nvSpPr>
          <p:spPr>
            <a:xfrm>
              <a:off x="7739315" y="6608984"/>
              <a:ext cx="137129" cy="236626"/>
            </a:xfrm>
            <a:prstGeom prst="rect">
              <a:avLst/>
            </a:prstGeom>
            <a:blipFill>
              <a:blip r:embed="rId3" cstate="print"/>
              <a:stretch>
                <a:fillRect/>
              </a:stretch>
            </a:blip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19">
              <a:extLst>
                <a:ext uri="{FF2B5EF4-FFF2-40B4-BE49-F238E27FC236}">
                  <a16:creationId xmlns:a16="http://schemas.microsoft.com/office/drawing/2014/main" id="{225BB5F4-5E7F-5344-97E8-A228A49E8CA6}"/>
                </a:ext>
              </a:extLst>
            </p:cNvPr>
            <p:cNvSpPr/>
            <p:nvPr/>
          </p:nvSpPr>
          <p:spPr>
            <a:xfrm>
              <a:off x="7947776" y="5886754"/>
              <a:ext cx="58419" cy="307975"/>
            </a:xfrm>
            <a:custGeom>
              <a:avLst/>
              <a:gdLst/>
              <a:ahLst/>
              <a:cxnLst/>
              <a:rect l="l" t="t" r="r" b="b"/>
              <a:pathLst>
                <a:path w="58420" h="307975">
                  <a:moveTo>
                    <a:pt x="57429" y="0"/>
                  </a:moveTo>
                  <a:lnTo>
                    <a:pt x="20027" y="165341"/>
                  </a:lnTo>
                  <a:lnTo>
                    <a:pt x="13351" y="187107"/>
                  </a:lnTo>
                  <a:lnTo>
                    <a:pt x="2225" y="235219"/>
                  </a:lnTo>
                  <a:lnTo>
                    <a:pt x="0" y="283898"/>
                  </a:lnTo>
                  <a:lnTo>
                    <a:pt x="20027" y="307365"/>
                  </a:lnTo>
                  <a:lnTo>
                    <a:pt x="37050" y="296027"/>
                  </a:lnTo>
                  <a:lnTo>
                    <a:pt x="48208" y="263540"/>
                  </a:lnTo>
                  <a:lnTo>
                    <a:pt x="54683" y="216079"/>
                  </a:lnTo>
                  <a:lnTo>
                    <a:pt x="57659" y="159819"/>
                  </a:lnTo>
                  <a:lnTo>
                    <a:pt x="58320" y="100935"/>
                  </a:lnTo>
                  <a:lnTo>
                    <a:pt x="57849" y="45604"/>
                  </a:lnTo>
                  <a:lnTo>
                    <a:pt x="57429" y="0"/>
                  </a:lnTo>
                  <a:close/>
                </a:path>
              </a:pathLst>
            </a:custGeom>
            <a:solidFill>
              <a:srgbClr val="FFFFFF"/>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0">
              <a:extLst>
                <a:ext uri="{FF2B5EF4-FFF2-40B4-BE49-F238E27FC236}">
                  <a16:creationId xmlns:a16="http://schemas.microsoft.com/office/drawing/2014/main" id="{FABB2676-7163-A64C-B30F-BDF56560093E}"/>
                </a:ext>
              </a:extLst>
            </p:cNvPr>
            <p:cNvSpPr/>
            <p:nvPr/>
          </p:nvSpPr>
          <p:spPr>
            <a:xfrm>
              <a:off x="7947776" y="5886754"/>
              <a:ext cx="58419" cy="307975"/>
            </a:xfrm>
            <a:custGeom>
              <a:avLst/>
              <a:gdLst/>
              <a:ahLst/>
              <a:cxnLst/>
              <a:rect l="l" t="t" r="r" b="b"/>
              <a:pathLst>
                <a:path w="58420" h="307975">
                  <a:moveTo>
                    <a:pt x="57429" y="0"/>
                  </a:moveTo>
                  <a:lnTo>
                    <a:pt x="57849" y="45604"/>
                  </a:lnTo>
                  <a:lnTo>
                    <a:pt x="58320" y="100935"/>
                  </a:lnTo>
                  <a:lnTo>
                    <a:pt x="57659" y="159819"/>
                  </a:lnTo>
                  <a:lnTo>
                    <a:pt x="54683" y="216079"/>
                  </a:lnTo>
                  <a:lnTo>
                    <a:pt x="48208" y="263540"/>
                  </a:lnTo>
                  <a:lnTo>
                    <a:pt x="37050" y="296027"/>
                  </a:lnTo>
                  <a:lnTo>
                    <a:pt x="20027" y="307365"/>
                  </a:lnTo>
                  <a:lnTo>
                    <a:pt x="0" y="283898"/>
                  </a:lnTo>
                  <a:lnTo>
                    <a:pt x="2225" y="235219"/>
                  </a:lnTo>
                  <a:lnTo>
                    <a:pt x="13351" y="187107"/>
                  </a:lnTo>
                  <a:lnTo>
                    <a:pt x="20027" y="165341"/>
                  </a:lnTo>
                </a:path>
              </a:pathLst>
            </a:custGeom>
            <a:ln w="17564">
              <a:solidFill>
                <a:srgbClr val="78CDD0"/>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1">
              <a:extLst>
                <a:ext uri="{FF2B5EF4-FFF2-40B4-BE49-F238E27FC236}">
                  <a16:creationId xmlns:a16="http://schemas.microsoft.com/office/drawing/2014/main" id="{483D6551-CF25-4F4B-9FFA-C78022EDB658}"/>
                </a:ext>
              </a:extLst>
            </p:cNvPr>
            <p:cNvSpPr/>
            <p:nvPr/>
          </p:nvSpPr>
          <p:spPr>
            <a:xfrm>
              <a:off x="7600149" y="6499790"/>
              <a:ext cx="109855" cy="288925"/>
            </a:xfrm>
            <a:custGeom>
              <a:avLst/>
              <a:gdLst/>
              <a:ahLst/>
              <a:cxnLst/>
              <a:rect l="l" t="t" r="r" b="b"/>
              <a:pathLst>
                <a:path w="109854" h="288925">
                  <a:moveTo>
                    <a:pt x="56599" y="0"/>
                  </a:moveTo>
                  <a:lnTo>
                    <a:pt x="6447" y="5695"/>
                  </a:lnTo>
                  <a:lnTo>
                    <a:pt x="957" y="49491"/>
                  </a:lnTo>
                  <a:lnTo>
                    <a:pt x="0" y="106135"/>
                  </a:lnTo>
                  <a:lnTo>
                    <a:pt x="2170" y="166988"/>
                  </a:lnTo>
                  <a:lnTo>
                    <a:pt x="6066" y="223410"/>
                  </a:lnTo>
                  <a:lnTo>
                    <a:pt x="10283" y="266764"/>
                  </a:lnTo>
                  <a:lnTo>
                    <a:pt x="13419" y="288410"/>
                  </a:lnTo>
                  <a:lnTo>
                    <a:pt x="109647" y="5695"/>
                  </a:lnTo>
                  <a:lnTo>
                    <a:pt x="104865" y="3796"/>
                  </a:lnTo>
                  <a:lnTo>
                    <a:pt x="88294" y="632"/>
                  </a:lnTo>
                  <a:lnTo>
                    <a:pt x="56599" y="0"/>
                  </a:lnTo>
                  <a:close/>
                </a:path>
              </a:pathLst>
            </a:custGeom>
            <a:solidFill>
              <a:srgbClr val="FFFFFF"/>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2">
              <a:extLst>
                <a:ext uri="{FF2B5EF4-FFF2-40B4-BE49-F238E27FC236}">
                  <a16:creationId xmlns:a16="http://schemas.microsoft.com/office/drawing/2014/main" id="{6ED8C52D-82D4-524F-B87B-3ED37836A949}"/>
                </a:ext>
              </a:extLst>
            </p:cNvPr>
            <p:cNvSpPr/>
            <p:nvPr/>
          </p:nvSpPr>
          <p:spPr>
            <a:xfrm>
              <a:off x="7600149" y="6499790"/>
              <a:ext cx="109855" cy="288925"/>
            </a:xfrm>
            <a:custGeom>
              <a:avLst/>
              <a:gdLst/>
              <a:ahLst/>
              <a:cxnLst/>
              <a:rect l="l" t="t" r="r" b="b"/>
              <a:pathLst>
                <a:path w="109854" h="288925">
                  <a:moveTo>
                    <a:pt x="13419" y="288410"/>
                  </a:moveTo>
                  <a:lnTo>
                    <a:pt x="10283" y="266764"/>
                  </a:lnTo>
                  <a:lnTo>
                    <a:pt x="6066" y="223410"/>
                  </a:lnTo>
                  <a:lnTo>
                    <a:pt x="2170" y="166988"/>
                  </a:lnTo>
                  <a:lnTo>
                    <a:pt x="0" y="106135"/>
                  </a:lnTo>
                  <a:lnTo>
                    <a:pt x="957" y="49491"/>
                  </a:lnTo>
                  <a:lnTo>
                    <a:pt x="6447" y="5695"/>
                  </a:lnTo>
                  <a:lnTo>
                    <a:pt x="56599" y="0"/>
                  </a:lnTo>
                  <a:lnTo>
                    <a:pt x="88294" y="632"/>
                  </a:lnTo>
                  <a:lnTo>
                    <a:pt x="104865" y="3796"/>
                  </a:lnTo>
                  <a:lnTo>
                    <a:pt x="109647" y="5695"/>
                  </a:lnTo>
                  <a:lnTo>
                    <a:pt x="13419" y="288410"/>
                  </a:lnTo>
                  <a:close/>
                </a:path>
              </a:pathLst>
            </a:custGeom>
            <a:ln w="26339">
              <a:solidFill>
                <a:srgbClr val="78CDD0"/>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3">
              <a:extLst>
                <a:ext uri="{FF2B5EF4-FFF2-40B4-BE49-F238E27FC236}">
                  <a16:creationId xmlns:a16="http://schemas.microsoft.com/office/drawing/2014/main" id="{B6991C4B-7BAD-6E4D-BFF9-BA1E5B21D32F}"/>
                </a:ext>
              </a:extLst>
            </p:cNvPr>
            <p:cNvSpPr/>
            <p:nvPr/>
          </p:nvSpPr>
          <p:spPr>
            <a:xfrm>
              <a:off x="7671623" y="5898465"/>
              <a:ext cx="38735" cy="333375"/>
            </a:xfrm>
            <a:custGeom>
              <a:avLst/>
              <a:gdLst/>
              <a:ahLst/>
              <a:cxnLst/>
              <a:rect l="l" t="t" r="r" b="b"/>
              <a:pathLst>
                <a:path w="38734" h="333375">
                  <a:moveTo>
                    <a:pt x="0" y="0"/>
                  </a:moveTo>
                  <a:lnTo>
                    <a:pt x="18870" y="179408"/>
                  </a:lnTo>
                  <a:lnTo>
                    <a:pt x="29138" y="273934"/>
                  </a:lnTo>
                  <a:lnTo>
                    <a:pt x="34384" y="314826"/>
                  </a:lnTo>
                  <a:lnTo>
                    <a:pt x="38188" y="333336"/>
                  </a:lnTo>
                  <a:lnTo>
                    <a:pt x="0" y="0"/>
                  </a:lnTo>
                  <a:close/>
                </a:path>
              </a:pathLst>
            </a:custGeom>
            <a:solidFill>
              <a:srgbClr val="FFFFFF"/>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4">
              <a:extLst>
                <a:ext uri="{FF2B5EF4-FFF2-40B4-BE49-F238E27FC236}">
                  <a16:creationId xmlns:a16="http://schemas.microsoft.com/office/drawing/2014/main" id="{4BC26CB7-D658-D243-9D86-F205FCC4387F}"/>
                </a:ext>
              </a:extLst>
            </p:cNvPr>
            <p:cNvSpPr/>
            <p:nvPr/>
          </p:nvSpPr>
          <p:spPr>
            <a:xfrm>
              <a:off x="7671623" y="5898465"/>
              <a:ext cx="38735" cy="333375"/>
            </a:xfrm>
            <a:custGeom>
              <a:avLst/>
              <a:gdLst/>
              <a:ahLst/>
              <a:cxnLst/>
              <a:rect l="l" t="t" r="r" b="b"/>
              <a:pathLst>
                <a:path w="38734" h="333375">
                  <a:moveTo>
                    <a:pt x="0" y="0"/>
                  </a:moveTo>
                  <a:lnTo>
                    <a:pt x="18870" y="179408"/>
                  </a:lnTo>
                  <a:lnTo>
                    <a:pt x="29138" y="273934"/>
                  </a:lnTo>
                  <a:lnTo>
                    <a:pt x="34384" y="314826"/>
                  </a:lnTo>
                  <a:lnTo>
                    <a:pt x="38188" y="333336"/>
                  </a:lnTo>
                </a:path>
              </a:pathLst>
            </a:custGeom>
            <a:ln w="17564">
              <a:solidFill>
                <a:srgbClr val="78CDD0"/>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5">
              <a:extLst>
                <a:ext uri="{FF2B5EF4-FFF2-40B4-BE49-F238E27FC236}">
                  <a16:creationId xmlns:a16="http://schemas.microsoft.com/office/drawing/2014/main" id="{21FAA3F1-6444-AB4A-9153-105112095CE9}"/>
                </a:ext>
              </a:extLst>
            </p:cNvPr>
            <p:cNvSpPr/>
            <p:nvPr/>
          </p:nvSpPr>
          <p:spPr>
            <a:xfrm>
              <a:off x="7342931" y="4776528"/>
              <a:ext cx="973455" cy="1183005"/>
            </a:xfrm>
            <a:custGeom>
              <a:avLst/>
              <a:gdLst/>
              <a:ahLst/>
              <a:cxnLst/>
              <a:rect l="l" t="t" r="r" b="b"/>
              <a:pathLst>
                <a:path w="973454" h="1183004">
                  <a:moveTo>
                    <a:pt x="492594" y="0"/>
                  </a:moveTo>
                  <a:lnTo>
                    <a:pt x="448289" y="1958"/>
                  </a:lnTo>
                  <a:lnTo>
                    <a:pt x="405049" y="8622"/>
                  </a:lnTo>
                  <a:lnTo>
                    <a:pt x="363048" y="19786"/>
                  </a:lnTo>
                  <a:lnTo>
                    <a:pt x="322460" y="35241"/>
                  </a:lnTo>
                  <a:lnTo>
                    <a:pt x="283459" y="54781"/>
                  </a:lnTo>
                  <a:lnTo>
                    <a:pt x="246219" y="78199"/>
                  </a:lnTo>
                  <a:lnTo>
                    <a:pt x="210914" y="105288"/>
                  </a:lnTo>
                  <a:lnTo>
                    <a:pt x="177717" y="135840"/>
                  </a:lnTo>
                  <a:lnTo>
                    <a:pt x="146804" y="169649"/>
                  </a:lnTo>
                  <a:lnTo>
                    <a:pt x="118347" y="206508"/>
                  </a:lnTo>
                  <a:lnTo>
                    <a:pt x="92520" y="246209"/>
                  </a:lnTo>
                  <a:lnTo>
                    <a:pt x="69498" y="288546"/>
                  </a:lnTo>
                  <a:lnTo>
                    <a:pt x="49455" y="333312"/>
                  </a:lnTo>
                  <a:lnTo>
                    <a:pt x="32563" y="380299"/>
                  </a:lnTo>
                  <a:lnTo>
                    <a:pt x="18998" y="429300"/>
                  </a:lnTo>
                  <a:lnTo>
                    <a:pt x="8933" y="480109"/>
                  </a:lnTo>
                  <a:lnTo>
                    <a:pt x="2542" y="532518"/>
                  </a:lnTo>
                  <a:lnTo>
                    <a:pt x="0" y="586320"/>
                  </a:lnTo>
                  <a:lnTo>
                    <a:pt x="1053" y="657591"/>
                  </a:lnTo>
                  <a:lnTo>
                    <a:pt x="5638" y="723322"/>
                  </a:lnTo>
                  <a:lnTo>
                    <a:pt x="13607" y="783708"/>
                  </a:lnTo>
                  <a:lnTo>
                    <a:pt x="24811" y="838945"/>
                  </a:lnTo>
                  <a:lnTo>
                    <a:pt x="39103" y="889228"/>
                  </a:lnTo>
                  <a:lnTo>
                    <a:pt x="56334" y="934754"/>
                  </a:lnTo>
                  <a:lnTo>
                    <a:pt x="76357" y="975718"/>
                  </a:lnTo>
                  <a:lnTo>
                    <a:pt x="99022" y="1012315"/>
                  </a:lnTo>
                  <a:lnTo>
                    <a:pt x="124182" y="1044742"/>
                  </a:lnTo>
                  <a:lnTo>
                    <a:pt x="151689" y="1073194"/>
                  </a:lnTo>
                  <a:lnTo>
                    <a:pt x="181395" y="1097866"/>
                  </a:lnTo>
                  <a:lnTo>
                    <a:pt x="213151" y="1118955"/>
                  </a:lnTo>
                  <a:lnTo>
                    <a:pt x="282222" y="1151165"/>
                  </a:lnTo>
                  <a:lnTo>
                    <a:pt x="319241" y="1162677"/>
                  </a:lnTo>
                  <a:lnTo>
                    <a:pt x="357718" y="1171389"/>
                  </a:lnTo>
                  <a:lnTo>
                    <a:pt x="397505" y="1177495"/>
                  </a:lnTo>
                  <a:lnTo>
                    <a:pt x="438453" y="1181191"/>
                  </a:lnTo>
                  <a:lnTo>
                    <a:pt x="480415" y="1182674"/>
                  </a:lnTo>
                  <a:lnTo>
                    <a:pt x="522404" y="1181732"/>
                  </a:lnTo>
                  <a:lnTo>
                    <a:pt x="563430" y="1177987"/>
                  </a:lnTo>
                  <a:lnTo>
                    <a:pt x="603350" y="1171345"/>
                  </a:lnTo>
                  <a:lnTo>
                    <a:pt x="642017" y="1161717"/>
                  </a:lnTo>
                  <a:lnTo>
                    <a:pt x="679286" y="1149009"/>
                  </a:lnTo>
                  <a:lnTo>
                    <a:pt x="715012" y="1133130"/>
                  </a:lnTo>
                  <a:lnTo>
                    <a:pt x="749051" y="1113988"/>
                  </a:lnTo>
                  <a:lnTo>
                    <a:pt x="781256" y="1091491"/>
                  </a:lnTo>
                  <a:lnTo>
                    <a:pt x="811483" y="1065548"/>
                  </a:lnTo>
                  <a:lnTo>
                    <a:pt x="839586" y="1036066"/>
                  </a:lnTo>
                  <a:lnTo>
                    <a:pt x="865421" y="1002953"/>
                  </a:lnTo>
                  <a:lnTo>
                    <a:pt x="888841" y="966118"/>
                  </a:lnTo>
                  <a:lnTo>
                    <a:pt x="909702" y="925468"/>
                  </a:lnTo>
                  <a:lnTo>
                    <a:pt x="927859" y="880913"/>
                  </a:lnTo>
                  <a:lnTo>
                    <a:pt x="943167" y="832359"/>
                  </a:lnTo>
                  <a:lnTo>
                    <a:pt x="955479" y="779716"/>
                  </a:lnTo>
                  <a:lnTo>
                    <a:pt x="964652" y="722891"/>
                  </a:lnTo>
                  <a:lnTo>
                    <a:pt x="970540" y="661792"/>
                  </a:lnTo>
                  <a:lnTo>
                    <a:pt x="972997" y="596328"/>
                  </a:lnTo>
                  <a:lnTo>
                    <a:pt x="971562" y="542483"/>
                  </a:lnTo>
                  <a:lnTo>
                    <a:pt x="966250" y="489952"/>
                  </a:lnTo>
                  <a:lnTo>
                    <a:pt x="957232" y="438946"/>
                  </a:lnTo>
                  <a:lnTo>
                    <a:pt x="944677" y="389676"/>
                  </a:lnTo>
                  <a:lnTo>
                    <a:pt x="928756" y="342352"/>
                  </a:lnTo>
                  <a:lnTo>
                    <a:pt x="909637" y="297184"/>
                  </a:lnTo>
                  <a:lnTo>
                    <a:pt x="887491" y="254383"/>
                  </a:lnTo>
                  <a:lnTo>
                    <a:pt x="862487" y="214160"/>
                  </a:lnTo>
                  <a:lnTo>
                    <a:pt x="834794" y="176725"/>
                  </a:lnTo>
                  <a:lnTo>
                    <a:pt x="804584" y="142288"/>
                  </a:lnTo>
                  <a:lnTo>
                    <a:pt x="772024" y="111060"/>
                  </a:lnTo>
                  <a:lnTo>
                    <a:pt x="737285" y="83252"/>
                  </a:lnTo>
                  <a:lnTo>
                    <a:pt x="700537" y="59073"/>
                  </a:lnTo>
                  <a:lnTo>
                    <a:pt x="661949" y="38736"/>
                  </a:lnTo>
                  <a:lnTo>
                    <a:pt x="621691" y="22449"/>
                  </a:lnTo>
                  <a:lnTo>
                    <a:pt x="579933" y="10424"/>
                  </a:lnTo>
                  <a:lnTo>
                    <a:pt x="536844" y="2870"/>
                  </a:lnTo>
                  <a:lnTo>
                    <a:pt x="492594" y="0"/>
                  </a:lnTo>
                  <a:close/>
                </a:path>
              </a:pathLst>
            </a:custGeom>
            <a:solidFill>
              <a:srgbClr val="FCC79B"/>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6">
              <a:extLst>
                <a:ext uri="{FF2B5EF4-FFF2-40B4-BE49-F238E27FC236}">
                  <a16:creationId xmlns:a16="http://schemas.microsoft.com/office/drawing/2014/main" id="{4EC0C36E-E3C2-CC40-A28B-5E7DCD930B19}"/>
                </a:ext>
              </a:extLst>
            </p:cNvPr>
            <p:cNvSpPr/>
            <p:nvPr/>
          </p:nvSpPr>
          <p:spPr>
            <a:xfrm>
              <a:off x="7236346" y="5393420"/>
              <a:ext cx="231140" cy="295910"/>
            </a:xfrm>
            <a:custGeom>
              <a:avLst/>
              <a:gdLst/>
              <a:ahLst/>
              <a:cxnLst/>
              <a:rect l="l" t="t" r="r" b="b"/>
              <a:pathLst>
                <a:path w="231140" h="295910">
                  <a:moveTo>
                    <a:pt x="102568" y="0"/>
                  </a:moveTo>
                  <a:lnTo>
                    <a:pt x="63884" y="6923"/>
                  </a:lnTo>
                  <a:lnTo>
                    <a:pt x="32551" y="28606"/>
                  </a:lnTo>
                  <a:lnTo>
                    <a:pt x="10585" y="63194"/>
                  </a:lnTo>
                  <a:lnTo>
                    <a:pt x="0" y="108829"/>
                  </a:lnTo>
                  <a:lnTo>
                    <a:pt x="2521" y="151287"/>
                  </a:lnTo>
                  <a:lnTo>
                    <a:pt x="16753" y="190999"/>
                  </a:lnTo>
                  <a:lnTo>
                    <a:pt x="41753" y="226461"/>
                  </a:lnTo>
                  <a:lnTo>
                    <a:pt x="76581" y="256173"/>
                  </a:lnTo>
                  <a:lnTo>
                    <a:pt x="120295" y="278630"/>
                  </a:lnTo>
                  <a:lnTo>
                    <a:pt x="171955" y="292331"/>
                  </a:lnTo>
                  <a:lnTo>
                    <a:pt x="230619" y="295773"/>
                  </a:lnTo>
                  <a:lnTo>
                    <a:pt x="193928" y="37861"/>
                  </a:lnTo>
                  <a:lnTo>
                    <a:pt x="146587" y="9694"/>
                  </a:lnTo>
                  <a:lnTo>
                    <a:pt x="102568" y="0"/>
                  </a:lnTo>
                  <a:close/>
                </a:path>
              </a:pathLst>
            </a:custGeom>
            <a:solidFill>
              <a:srgbClr val="FCC79B"/>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7">
              <a:extLst>
                <a:ext uri="{FF2B5EF4-FFF2-40B4-BE49-F238E27FC236}">
                  <a16:creationId xmlns:a16="http://schemas.microsoft.com/office/drawing/2014/main" id="{FDD5389B-2C86-0D4E-9C48-173660868081}"/>
                </a:ext>
              </a:extLst>
            </p:cNvPr>
            <p:cNvSpPr/>
            <p:nvPr/>
          </p:nvSpPr>
          <p:spPr>
            <a:xfrm>
              <a:off x="8222708" y="5417903"/>
              <a:ext cx="253365" cy="281305"/>
            </a:xfrm>
            <a:custGeom>
              <a:avLst/>
              <a:gdLst/>
              <a:ahLst/>
              <a:cxnLst/>
              <a:rect l="l" t="t" r="r" b="b"/>
              <a:pathLst>
                <a:path w="253365" h="281304">
                  <a:moveTo>
                    <a:pt x="165654" y="0"/>
                  </a:moveTo>
                  <a:lnTo>
                    <a:pt x="120753" y="3843"/>
                  </a:lnTo>
                  <a:lnTo>
                    <a:pt x="70142" y="25561"/>
                  </a:lnTo>
                  <a:lnTo>
                    <a:pt x="0" y="276424"/>
                  </a:lnTo>
                  <a:lnTo>
                    <a:pt x="58598" y="280705"/>
                  </a:lnTo>
                  <a:lnTo>
                    <a:pt x="111600" y="273894"/>
                  </a:lnTo>
                  <a:lnTo>
                    <a:pt x="157874" y="257360"/>
                  </a:lnTo>
                  <a:lnTo>
                    <a:pt x="196292" y="232468"/>
                  </a:lnTo>
                  <a:lnTo>
                    <a:pt x="225722" y="200586"/>
                  </a:lnTo>
                  <a:lnTo>
                    <a:pt x="245034" y="163081"/>
                  </a:lnTo>
                  <a:lnTo>
                    <a:pt x="253098" y="121319"/>
                  </a:lnTo>
                  <a:lnTo>
                    <a:pt x="248566" y="74690"/>
                  </a:lnTo>
                  <a:lnTo>
                    <a:pt x="231313" y="37526"/>
                  </a:lnTo>
                  <a:lnTo>
                    <a:pt x="203092" y="11928"/>
                  </a:lnTo>
                  <a:lnTo>
                    <a:pt x="165654" y="0"/>
                  </a:lnTo>
                  <a:close/>
                </a:path>
              </a:pathLst>
            </a:custGeom>
            <a:solidFill>
              <a:srgbClr val="FCC79B"/>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28">
              <a:extLst>
                <a:ext uri="{FF2B5EF4-FFF2-40B4-BE49-F238E27FC236}">
                  <a16:creationId xmlns:a16="http://schemas.microsoft.com/office/drawing/2014/main" id="{9D3FC58C-1656-504F-98B8-FFFC0582A270}"/>
                </a:ext>
              </a:extLst>
            </p:cNvPr>
            <p:cNvSpPr/>
            <p:nvPr/>
          </p:nvSpPr>
          <p:spPr>
            <a:xfrm>
              <a:off x="7377148" y="5517478"/>
              <a:ext cx="179666" cy="118922"/>
            </a:xfrm>
            <a:prstGeom prst="rect">
              <a:avLst/>
            </a:prstGeom>
            <a:blipFill>
              <a:blip r:embed="rId4" cstate="print"/>
              <a:stretch>
                <a:fillRect/>
              </a:stretch>
            </a:blip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29">
              <a:extLst>
                <a:ext uri="{FF2B5EF4-FFF2-40B4-BE49-F238E27FC236}">
                  <a16:creationId xmlns:a16="http://schemas.microsoft.com/office/drawing/2014/main" id="{689DEDE2-398C-DF4D-B232-0AFC7204FD3E}"/>
                </a:ext>
              </a:extLst>
            </p:cNvPr>
            <p:cNvSpPr/>
            <p:nvPr/>
          </p:nvSpPr>
          <p:spPr>
            <a:xfrm>
              <a:off x="8031302" y="5540264"/>
              <a:ext cx="204584" cy="129806"/>
            </a:xfrm>
            <a:prstGeom prst="rect">
              <a:avLst/>
            </a:prstGeom>
            <a:blipFill>
              <a:blip r:embed="rId5" cstate="print"/>
              <a:stretch>
                <a:fillRect/>
              </a:stretch>
            </a:blip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0">
              <a:extLst>
                <a:ext uri="{FF2B5EF4-FFF2-40B4-BE49-F238E27FC236}">
                  <a16:creationId xmlns:a16="http://schemas.microsoft.com/office/drawing/2014/main" id="{66F906F1-5FC8-DE48-A811-B8C21CBCDB12}"/>
                </a:ext>
              </a:extLst>
            </p:cNvPr>
            <p:cNvSpPr/>
            <p:nvPr/>
          </p:nvSpPr>
          <p:spPr>
            <a:xfrm>
              <a:off x="7304438" y="4694465"/>
              <a:ext cx="1142365" cy="740410"/>
            </a:xfrm>
            <a:custGeom>
              <a:avLst/>
              <a:gdLst/>
              <a:ahLst/>
              <a:cxnLst/>
              <a:rect l="l" t="t" r="r" b="b"/>
              <a:pathLst>
                <a:path w="1142365" h="740410">
                  <a:moveTo>
                    <a:pt x="1137817" y="351986"/>
                  </a:moveTo>
                  <a:lnTo>
                    <a:pt x="776489" y="351986"/>
                  </a:lnTo>
                  <a:lnTo>
                    <a:pt x="965376" y="739945"/>
                  </a:lnTo>
                  <a:lnTo>
                    <a:pt x="994476" y="726370"/>
                  </a:lnTo>
                  <a:lnTo>
                    <a:pt x="1019144" y="718793"/>
                  </a:lnTo>
                  <a:lnTo>
                    <a:pt x="1036245" y="715503"/>
                  </a:lnTo>
                  <a:lnTo>
                    <a:pt x="1042643" y="714787"/>
                  </a:lnTo>
                  <a:lnTo>
                    <a:pt x="1133469" y="430924"/>
                  </a:lnTo>
                  <a:lnTo>
                    <a:pt x="1137817" y="351986"/>
                  </a:lnTo>
                  <a:close/>
                </a:path>
                <a:path w="1142365" h="740410">
                  <a:moveTo>
                    <a:pt x="531907" y="0"/>
                  </a:moveTo>
                  <a:lnTo>
                    <a:pt x="486525" y="2496"/>
                  </a:lnTo>
                  <a:lnTo>
                    <a:pt x="440936" y="8401"/>
                  </a:lnTo>
                  <a:lnTo>
                    <a:pt x="395573" y="17686"/>
                  </a:lnTo>
                  <a:lnTo>
                    <a:pt x="350867" y="30326"/>
                  </a:lnTo>
                  <a:lnTo>
                    <a:pt x="307253" y="46294"/>
                  </a:lnTo>
                  <a:lnTo>
                    <a:pt x="265162" y="65563"/>
                  </a:lnTo>
                  <a:lnTo>
                    <a:pt x="225028" y="88106"/>
                  </a:lnTo>
                  <a:lnTo>
                    <a:pt x="187283" y="113899"/>
                  </a:lnTo>
                  <a:lnTo>
                    <a:pt x="152359" y="142913"/>
                  </a:lnTo>
                  <a:lnTo>
                    <a:pt x="120691" y="175122"/>
                  </a:lnTo>
                  <a:lnTo>
                    <a:pt x="92710" y="210500"/>
                  </a:lnTo>
                  <a:lnTo>
                    <a:pt x="68849" y="249021"/>
                  </a:lnTo>
                  <a:lnTo>
                    <a:pt x="49541" y="290657"/>
                  </a:lnTo>
                  <a:lnTo>
                    <a:pt x="3579" y="451286"/>
                  </a:lnTo>
                  <a:lnTo>
                    <a:pt x="0" y="576855"/>
                  </a:lnTo>
                  <a:lnTo>
                    <a:pt x="15177" y="658614"/>
                  </a:lnTo>
                  <a:lnTo>
                    <a:pt x="25487" y="687812"/>
                  </a:lnTo>
                  <a:lnTo>
                    <a:pt x="60869" y="699610"/>
                  </a:lnTo>
                  <a:lnTo>
                    <a:pt x="100404" y="538231"/>
                  </a:lnTo>
                  <a:lnTo>
                    <a:pt x="299261" y="386885"/>
                  </a:lnTo>
                  <a:lnTo>
                    <a:pt x="412113" y="386885"/>
                  </a:lnTo>
                  <a:lnTo>
                    <a:pt x="525448" y="320121"/>
                  </a:lnTo>
                  <a:lnTo>
                    <a:pt x="1139572" y="320121"/>
                  </a:lnTo>
                  <a:lnTo>
                    <a:pt x="1142174" y="272874"/>
                  </a:lnTo>
                  <a:lnTo>
                    <a:pt x="1049345" y="183552"/>
                  </a:lnTo>
                  <a:lnTo>
                    <a:pt x="835569" y="105872"/>
                  </a:lnTo>
                  <a:lnTo>
                    <a:pt x="807425" y="80156"/>
                  </a:lnTo>
                  <a:lnTo>
                    <a:pt x="775611" y="58058"/>
                  </a:lnTo>
                  <a:lnTo>
                    <a:pt x="740560" y="39554"/>
                  </a:lnTo>
                  <a:lnTo>
                    <a:pt x="702706" y="24616"/>
                  </a:lnTo>
                  <a:lnTo>
                    <a:pt x="662481" y="13218"/>
                  </a:lnTo>
                  <a:lnTo>
                    <a:pt x="620318" y="5334"/>
                  </a:lnTo>
                  <a:lnTo>
                    <a:pt x="576649" y="936"/>
                  </a:lnTo>
                  <a:lnTo>
                    <a:pt x="531907" y="0"/>
                  </a:lnTo>
                  <a:close/>
                </a:path>
                <a:path w="1142365" h="740410">
                  <a:moveTo>
                    <a:pt x="412113" y="386885"/>
                  </a:moveTo>
                  <a:lnTo>
                    <a:pt x="299261" y="386885"/>
                  </a:lnTo>
                  <a:lnTo>
                    <a:pt x="252233" y="481068"/>
                  </a:lnTo>
                  <a:lnTo>
                    <a:pt x="412113" y="386885"/>
                  </a:lnTo>
                  <a:close/>
                </a:path>
                <a:path w="1142365" h="740410">
                  <a:moveTo>
                    <a:pt x="1139572" y="320121"/>
                  </a:moveTo>
                  <a:lnTo>
                    <a:pt x="525448" y="320121"/>
                  </a:lnTo>
                  <a:lnTo>
                    <a:pt x="468044" y="455211"/>
                  </a:lnTo>
                  <a:lnTo>
                    <a:pt x="776489" y="351986"/>
                  </a:lnTo>
                  <a:lnTo>
                    <a:pt x="1137817" y="351986"/>
                  </a:lnTo>
                  <a:lnTo>
                    <a:pt x="1139572" y="320121"/>
                  </a:lnTo>
                  <a:close/>
                </a:path>
              </a:pathLst>
            </a:custGeom>
            <a:solidFill>
              <a:srgbClr val="372C2C"/>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1">
              <a:extLst>
                <a:ext uri="{FF2B5EF4-FFF2-40B4-BE49-F238E27FC236}">
                  <a16:creationId xmlns:a16="http://schemas.microsoft.com/office/drawing/2014/main" id="{CA4D06BC-01BB-8F4C-99D0-8B169F69694D}"/>
                </a:ext>
              </a:extLst>
            </p:cNvPr>
            <p:cNvSpPr/>
            <p:nvPr/>
          </p:nvSpPr>
          <p:spPr>
            <a:xfrm>
              <a:off x="7389705" y="4818794"/>
              <a:ext cx="1009650" cy="216535"/>
            </a:xfrm>
            <a:custGeom>
              <a:avLst/>
              <a:gdLst/>
              <a:ahLst/>
              <a:cxnLst/>
              <a:rect l="l" t="t" r="r" b="b"/>
              <a:pathLst>
                <a:path w="1009650" h="216535">
                  <a:moveTo>
                    <a:pt x="605900" y="195787"/>
                  </a:moveTo>
                  <a:lnTo>
                    <a:pt x="440188" y="195787"/>
                  </a:lnTo>
                  <a:lnTo>
                    <a:pt x="431509" y="216210"/>
                  </a:lnTo>
                  <a:lnTo>
                    <a:pt x="605900" y="195787"/>
                  </a:lnTo>
                  <a:close/>
                </a:path>
                <a:path w="1009650" h="216535">
                  <a:moveTo>
                    <a:pt x="89526" y="0"/>
                  </a:moveTo>
                  <a:lnTo>
                    <a:pt x="69441" y="16429"/>
                  </a:lnTo>
                  <a:lnTo>
                    <a:pt x="37001" y="49006"/>
                  </a:lnTo>
                  <a:lnTo>
                    <a:pt x="8355" y="84866"/>
                  </a:lnTo>
                  <a:lnTo>
                    <a:pt x="0" y="98262"/>
                  </a:lnTo>
                  <a:lnTo>
                    <a:pt x="198285" y="174308"/>
                  </a:lnTo>
                  <a:lnTo>
                    <a:pt x="408739" y="214314"/>
                  </a:lnTo>
                  <a:lnTo>
                    <a:pt x="440188" y="195787"/>
                  </a:lnTo>
                  <a:lnTo>
                    <a:pt x="605900" y="195787"/>
                  </a:lnTo>
                  <a:lnTo>
                    <a:pt x="676043" y="187573"/>
                  </a:lnTo>
                  <a:lnTo>
                    <a:pt x="1009531" y="102976"/>
                  </a:lnTo>
                  <a:lnTo>
                    <a:pt x="988653" y="91726"/>
                  </a:lnTo>
                  <a:lnTo>
                    <a:pt x="465545" y="91726"/>
                  </a:lnTo>
                  <a:lnTo>
                    <a:pt x="273587" y="59904"/>
                  </a:lnTo>
                  <a:lnTo>
                    <a:pt x="89526" y="0"/>
                  </a:lnTo>
                  <a:close/>
                </a:path>
                <a:path w="1009650" h="216535">
                  <a:moveTo>
                    <a:pt x="854325" y="19350"/>
                  </a:moveTo>
                  <a:lnTo>
                    <a:pt x="665895" y="68036"/>
                  </a:lnTo>
                  <a:lnTo>
                    <a:pt x="465545" y="91726"/>
                  </a:lnTo>
                  <a:lnTo>
                    <a:pt x="988653" y="91726"/>
                  </a:lnTo>
                  <a:lnTo>
                    <a:pt x="854325" y="19350"/>
                  </a:lnTo>
                  <a:close/>
                </a:path>
              </a:pathLst>
            </a:custGeom>
            <a:solidFill>
              <a:srgbClr val="65554C"/>
            </a:solid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2">
              <a:extLst>
                <a:ext uri="{FF2B5EF4-FFF2-40B4-BE49-F238E27FC236}">
                  <a16:creationId xmlns:a16="http://schemas.microsoft.com/office/drawing/2014/main" id="{DF08FDAA-EE20-FB47-A0A1-821578021CAB}"/>
                </a:ext>
              </a:extLst>
            </p:cNvPr>
            <p:cNvSpPr/>
            <p:nvPr/>
          </p:nvSpPr>
          <p:spPr>
            <a:xfrm>
              <a:off x="7304438" y="4694465"/>
              <a:ext cx="1142365" cy="740410"/>
            </a:xfrm>
            <a:custGeom>
              <a:avLst/>
              <a:gdLst/>
              <a:ahLst/>
              <a:cxnLst/>
              <a:rect l="l" t="t" r="r" b="b"/>
              <a:pathLst>
                <a:path w="1142365" h="740410">
                  <a:moveTo>
                    <a:pt x="25487" y="687812"/>
                  </a:moveTo>
                  <a:lnTo>
                    <a:pt x="60869" y="699610"/>
                  </a:lnTo>
                  <a:lnTo>
                    <a:pt x="100404" y="538231"/>
                  </a:lnTo>
                  <a:lnTo>
                    <a:pt x="299261" y="386885"/>
                  </a:lnTo>
                  <a:lnTo>
                    <a:pt x="252233" y="481068"/>
                  </a:lnTo>
                  <a:lnTo>
                    <a:pt x="525448" y="320121"/>
                  </a:lnTo>
                  <a:lnTo>
                    <a:pt x="468044" y="455211"/>
                  </a:lnTo>
                  <a:lnTo>
                    <a:pt x="776489" y="351986"/>
                  </a:lnTo>
                  <a:lnTo>
                    <a:pt x="965376" y="739945"/>
                  </a:lnTo>
                  <a:lnTo>
                    <a:pt x="994476" y="726370"/>
                  </a:lnTo>
                  <a:lnTo>
                    <a:pt x="1019144" y="718793"/>
                  </a:lnTo>
                  <a:lnTo>
                    <a:pt x="1036245" y="715503"/>
                  </a:lnTo>
                  <a:lnTo>
                    <a:pt x="1042643" y="714787"/>
                  </a:lnTo>
                  <a:lnTo>
                    <a:pt x="1133469" y="430924"/>
                  </a:lnTo>
                  <a:lnTo>
                    <a:pt x="1142174" y="272874"/>
                  </a:lnTo>
                  <a:lnTo>
                    <a:pt x="1049345" y="183552"/>
                  </a:lnTo>
                  <a:lnTo>
                    <a:pt x="835569" y="105872"/>
                  </a:lnTo>
                  <a:lnTo>
                    <a:pt x="807425" y="80156"/>
                  </a:lnTo>
                  <a:lnTo>
                    <a:pt x="775611" y="58058"/>
                  </a:lnTo>
                  <a:lnTo>
                    <a:pt x="740560" y="39554"/>
                  </a:lnTo>
                  <a:lnTo>
                    <a:pt x="702706" y="24616"/>
                  </a:lnTo>
                  <a:lnTo>
                    <a:pt x="662481" y="13218"/>
                  </a:lnTo>
                  <a:lnTo>
                    <a:pt x="620318" y="5334"/>
                  </a:lnTo>
                  <a:lnTo>
                    <a:pt x="576649" y="936"/>
                  </a:lnTo>
                  <a:lnTo>
                    <a:pt x="531907" y="0"/>
                  </a:lnTo>
                  <a:lnTo>
                    <a:pt x="486525" y="2496"/>
                  </a:lnTo>
                  <a:lnTo>
                    <a:pt x="440936" y="8401"/>
                  </a:lnTo>
                  <a:lnTo>
                    <a:pt x="395573" y="17686"/>
                  </a:lnTo>
                  <a:lnTo>
                    <a:pt x="350867" y="30326"/>
                  </a:lnTo>
                  <a:lnTo>
                    <a:pt x="307253" y="46294"/>
                  </a:lnTo>
                  <a:lnTo>
                    <a:pt x="265162" y="65563"/>
                  </a:lnTo>
                  <a:lnTo>
                    <a:pt x="225028" y="88106"/>
                  </a:lnTo>
                  <a:lnTo>
                    <a:pt x="187283" y="113899"/>
                  </a:lnTo>
                  <a:lnTo>
                    <a:pt x="152359" y="142913"/>
                  </a:lnTo>
                  <a:lnTo>
                    <a:pt x="120691" y="175122"/>
                  </a:lnTo>
                  <a:lnTo>
                    <a:pt x="92710" y="210500"/>
                  </a:lnTo>
                  <a:lnTo>
                    <a:pt x="68849" y="249021"/>
                  </a:lnTo>
                  <a:lnTo>
                    <a:pt x="49541" y="290657"/>
                  </a:lnTo>
                  <a:lnTo>
                    <a:pt x="3579" y="451286"/>
                  </a:lnTo>
                  <a:lnTo>
                    <a:pt x="0" y="576855"/>
                  </a:lnTo>
                  <a:lnTo>
                    <a:pt x="15177" y="658614"/>
                  </a:lnTo>
                  <a:lnTo>
                    <a:pt x="25487" y="687812"/>
                  </a:lnTo>
                  <a:close/>
                </a:path>
              </a:pathLst>
            </a:custGeom>
            <a:ln w="28168">
              <a:solidFill>
                <a:srgbClr val="372C2C"/>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3">
              <a:extLst>
                <a:ext uri="{FF2B5EF4-FFF2-40B4-BE49-F238E27FC236}">
                  <a16:creationId xmlns:a16="http://schemas.microsoft.com/office/drawing/2014/main" id="{97228A71-C1C7-654D-B482-3D2F0D24AF7A}"/>
                </a:ext>
              </a:extLst>
            </p:cNvPr>
            <p:cNvSpPr/>
            <p:nvPr/>
          </p:nvSpPr>
          <p:spPr>
            <a:xfrm>
              <a:off x="7521485" y="4774599"/>
              <a:ext cx="247015" cy="232410"/>
            </a:xfrm>
            <a:custGeom>
              <a:avLst/>
              <a:gdLst/>
              <a:ahLst/>
              <a:cxnLst/>
              <a:rect l="l" t="t" r="r" b="b"/>
              <a:pathLst>
                <a:path w="247015" h="232410">
                  <a:moveTo>
                    <a:pt x="246494" y="0"/>
                  </a:moveTo>
                  <a:lnTo>
                    <a:pt x="143630" y="46618"/>
                  </a:lnTo>
                  <a:lnTo>
                    <a:pt x="83666" y="86339"/>
                  </a:lnTo>
                  <a:lnTo>
                    <a:pt x="43492" y="140926"/>
                  </a:lnTo>
                  <a:lnTo>
                    <a:pt x="0" y="232143"/>
                  </a:lnTo>
                </a:path>
              </a:pathLst>
            </a:custGeom>
            <a:ln w="37541">
              <a:solidFill>
                <a:srgbClr val="372C2C"/>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4">
              <a:extLst>
                <a:ext uri="{FF2B5EF4-FFF2-40B4-BE49-F238E27FC236}">
                  <a16:creationId xmlns:a16="http://schemas.microsoft.com/office/drawing/2014/main" id="{54831331-B157-004A-97A6-D3F13DB3ABA6}"/>
                </a:ext>
              </a:extLst>
            </p:cNvPr>
            <p:cNvSpPr/>
            <p:nvPr/>
          </p:nvSpPr>
          <p:spPr>
            <a:xfrm>
              <a:off x="7687250" y="4816435"/>
              <a:ext cx="193040" cy="201930"/>
            </a:xfrm>
            <a:custGeom>
              <a:avLst/>
              <a:gdLst/>
              <a:ahLst/>
              <a:cxnLst/>
              <a:rect l="l" t="t" r="r" b="b"/>
              <a:pathLst>
                <a:path w="193040" h="201929">
                  <a:moveTo>
                    <a:pt x="193027" y="0"/>
                  </a:moveTo>
                  <a:lnTo>
                    <a:pt x="126860" y="23542"/>
                  </a:lnTo>
                  <a:lnTo>
                    <a:pt x="84697" y="52371"/>
                  </a:lnTo>
                  <a:lnTo>
                    <a:pt x="48443" y="105370"/>
                  </a:lnTo>
                  <a:lnTo>
                    <a:pt x="0" y="201421"/>
                  </a:lnTo>
                </a:path>
              </a:pathLst>
            </a:custGeom>
            <a:ln w="37541">
              <a:solidFill>
                <a:srgbClr val="372C2C"/>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5">
              <a:extLst>
                <a:ext uri="{FF2B5EF4-FFF2-40B4-BE49-F238E27FC236}">
                  <a16:creationId xmlns:a16="http://schemas.microsoft.com/office/drawing/2014/main" id="{B6B33AC6-7A7E-E045-8999-5141C3711889}"/>
                </a:ext>
              </a:extLst>
            </p:cNvPr>
            <p:cNvSpPr/>
            <p:nvPr/>
          </p:nvSpPr>
          <p:spPr>
            <a:xfrm>
              <a:off x="8104705" y="4831239"/>
              <a:ext cx="132715" cy="255270"/>
            </a:xfrm>
            <a:custGeom>
              <a:avLst/>
              <a:gdLst/>
              <a:ahLst/>
              <a:cxnLst/>
              <a:rect l="l" t="t" r="r" b="b"/>
              <a:pathLst>
                <a:path w="132715" h="255270">
                  <a:moveTo>
                    <a:pt x="0" y="0"/>
                  </a:moveTo>
                  <a:lnTo>
                    <a:pt x="63650" y="65382"/>
                  </a:lnTo>
                  <a:lnTo>
                    <a:pt x="98672" y="113722"/>
                  </a:lnTo>
                  <a:lnTo>
                    <a:pt x="117493" y="168910"/>
                  </a:lnTo>
                  <a:lnTo>
                    <a:pt x="132537" y="254838"/>
                  </a:lnTo>
                </a:path>
              </a:pathLst>
            </a:custGeom>
            <a:ln w="37541">
              <a:solidFill>
                <a:srgbClr val="372C2C"/>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6">
              <a:extLst>
                <a:ext uri="{FF2B5EF4-FFF2-40B4-BE49-F238E27FC236}">
                  <a16:creationId xmlns:a16="http://schemas.microsoft.com/office/drawing/2014/main" id="{075254F0-FEE3-1B45-BC92-AB878FDB6F5B}"/>
                </a:ext>
              </a:extLst>
            </p:cNvPr>
            <p:cNvSpPr/>
            <p:nvPr/>
          </p:nvSpPr>
          <p:spPr>
            <a:xfrm>
              <a:off x="7515377" y="5375239"/>
              <a:ext cx="136829" cy="166268"/>
            </a:xfrm>
            <a:prstGeom prst="rect">
              <a:avLst/>
            </a:prstGeom>
            <a:blipFill>
              <a:blip r:embed="rId6" cstate="print"/>
              <a:stretch>
                <a:fillRect/>
              </a:stretch>
            </a:blip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7">
              <a:extLst>
                <a:ext uri="{FF2B5EF4-FFF2-40B4-BE49-F238E27FC236}">
                  <a16:creationId xmlns:a16="http://schemas.microsoft.com/office/drawing/2014/main" id="{00F4903A-86C9-654C-9674-1BA308267BB3}"/>
                </a:ext>
              </a:extLst>
            </p:cNvPr>
            <p:cNvSpPr/>
            <p:nvPr/>
          </p:nvSpPr>
          <p:spPr>
            <a:xfrm>
              <a:off x="7917932" y="5383138"/>
              <a:ext cx="136791" cy="166243"/>
            </a:xfrm>
            <a:prstGeom prst="rect">
              <a:avLst/>
            </a:prstGeom>
            <a:blipFill>
              <a:blip r:embed="rId7" cstate="print"/>
              <a:stretch>
                <a:fillRect/>
              </a:stretch>
            </a:blip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38">
              <a:extLst>
                <a:ext uri="{FF2B5EF4-FFF2-40B4-BE49-F238E27FC236}">
                  <a16:creationId xmlns:a16="http://schemas.microsoft.com/office/drawing/2014/main" id="{6C667CCF-41D7-2B42-9AA5-CE2D7FA5DB2D}"/>
                </a:ext>
              </a:extLst>
            </p:cNvPr>
            <p:cNvSpPr/>
            <p:nvPr/>
          </p:nvSpPr>
          <p:spPr>
            <a:xfrm>
              <a:off x="7738817" y="5541522"/>
              <a:ext cx="19050" cy="90170"/>
            </a:xfrm>
            <a:custGeom>
              <a:avLst/>
              <a:gdLst/>
              <a:ahLst/>
              <a:cxnLst/>
              <a:rect l="l" t="t" r="r" b="b"/>
              <a:pathLst>
                <a:path w="19050" h="90170">
                  <a:moveTo>
                    <a:pt x="16395" y="0"/>
                  </a:moveTo>
                  <a:lnTo>
                    <a:pt x="0" y="66941"/>
                  </a:lnTo>
                  <a:lnTo>
                    <a:pt x="18567" y="89611"/>
                  </a:lnTo>
                </a:path>
              </a:pathLst>
            </a:custGeom>
            <a:ln w="28168">
              <a:solidFill>
                <a:srgbClr val="CC7C61"/>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39">
              <a:extLst>
                <a:ext uri="{FF2B5EF4-FFF2-40B4-BE49-F238E27FC236}">
                  <a16:creationId xmlns:a16="http://schemas.microsoft.com/office/drawing/2014/main" id="{A7B60EA3-E475-ED47-BDDA-79EEE41DA8CF}"/>
                </a:ext>
              </a:extLst>
            </p:cNvPr>
            <p:cNvSpPr/>
            <p:nvPr/>
          </p:nvSpPr>
          <p:spPr>
            <a:xfrm>
              <a:off x="7515363" y="5219553"/>
              <a:ext cx="156845" cy="35560"/>
            </a:xfrm>
            <a:custGeom>
              <a:avLst/>
              <a:gdLst/>
              <a:ahLst/>
              <a:cxnLst/>
              <a:rect l="l" t="t" r="r" b="b"/>
              <a:pathLst>
                <a:path w="156845" h="35560">
                  <a:moveTo>
                    <a:pt x="0" y="17564"/>
                  </a:moveTo>
                  <a:lnTo>
                    <a:pt x="22849" y="30457"/>
                  </a:lnTo>
                  <a:lnTo>
                    <a:pt x="57713" y="35118"/>
                  </a:lnTo>
                  <a:lnTo>
                    <a:pt x="102786" y="26611"/>
                  </a:lnTo>
                  <a:lnTo>
                    <a:pt x="156260" y="0"/>
                  </a:lnTo>
                </a:path>
              </a:pathLst>
            </a:custGeom>
            <a:ln w="28168">
              <a:solidFill>
                <a:srgbClr val="5F433D"/>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0">
              <a:extLst>
                <a:ext uri="{FF2B5EF4-FFF2-40B4-BE49-F238E27FC236}">
                  <a16:creationId xmlns:a16="http://schemas.microsoft.com/office/drawing/2014/main" id="{092A1CE7-41F1-614A-8C51-287DE242F5E6}"/>
                </a:ext>
              </a:extLst>
            </p:cNvPr>
            <p:cNvSpPr/>
            <p:nvPr/>
          </p:nvSpPr>
          <p:spPr>
            <a:xfrm>
              <a:off x="7867658" y="5219560"/>
              <a:ext cx="187325" cy="44450"/>
            </a:xfrm>
            <a:custGeom>
              <a:avLst/>
              <a:gdLst/>
              <a:ahLst/>
              <a:cxnLst/>
              <a:rect l="l" t="t" r="r" b="b"/>
              <a:pathLst>
                <a:path w="187325" h="44450">
                  <a:moveTo>
                    <a:pt x="0" y="0"/>
                  </a:moveTo>
                  <a:lnTo>
                    <a:pt x="29608" y="19078"/>
                  </a:lnTo>
                  <a:lnTo>
                    <a:pt x="76988" y="36250"/>
                  </a:lnTo>
                  <a:lnTo>
                    <a:pt x="132639" y="44085"/>
                  </a:lnTo>
                  <a:lnTo>
                    <a:pt x="187058" y="35153"/>
                  </a:lnTo>
                </a:path>
              </a:pathLst>
            </a:custGeom>
            <a:ln w="28168">
              <a:solidFill>
                <a:srgbClr val="5F433D"/>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1">
              <a:extLst>
                <a:ext uri="{FF2B5EF4-FFF2-40B4-BE49-F238E27FC236}">
                  <a16:creationId xmlns:a16="http://schemas.microsoft.com/office/drawing/2014/main" id="{292FA35E-EA1D-DF48-8677-80EDBA360DBA}"/>
                </a:ext>
              </a:extLst>
            </p:cNvPr>
            <p:cNvSpPr/>
            <p:nvPr/>
          </p:nvSpPr>
          <p:spPr>
            <a:xfrm>
              <a:off x="7697636" y="5821149"/>
              <a:ext cx="170180" cy="19685"/>
            </a:xfrm>
            <a:custGeom>
              <a:avLst/>
              <a:gdLst/>
              <a:ahLst/>
              <a:cxnLst/>
              <a:rect l="l" t="t" r="r" b="b"/>
              <a:pathLst>
                <a:path w="170179" h="19685">
                  <a:moveTo>
                    <a:pt x="0" y="19345"/>
                  </a:moveTo>
                  <a:lnTo>
                    <a:pt x="45640" y="4836"/>
                  </a:lnTo>
                  <a:lnTo>
                    <a:pt x="78565" y="0"/>
                  </a:lnTo>
                  <a:lnTo>
                    <a:pt x="114714" y="4836"/>
                  </a:lnTo>
                  <a:lnTo>
                    <a:pt x="170027" y="19345"/>
                  </a:lnTo>
                </a:path>
              </a:pathLst>
            </a:custGeom>
            <a:ln w="28168">
              <a:solidFill>
                <a:srgbClr val="5F433D"/>
              </a:solidFill>
            </a:ln>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2">
              <a:extLst>
                <a:ext uri="{FF2B5EF4-FFF2-40B4-BE49-F238E27FC236}">
                  <a16:creationId xmlns:a16="http://schemas.microsoft.com/office/drawing/2014/main" id="{0ADEF399-4F83-1143-A910-C9C0AAB90FD1}"/>
                </a:ext>
              </a:extLst>
            </p:cNvPr>
            <p:cNvSpPr/>
            <p:nvPr/>
          </p:nvSpPr>
          <p:spPr>
            <a:xfrm>
              <a:off x="7100431" y="5885319"/>
              <a:ext cx="197675" cy="183334"/>
            </a:xfrm>
            <a:prstGeom prst="rect">
              <a:avLst/>
            </a:prstGeom>
            <a:blipFill>
              <a:blip r:embed="rId8" cstate="print"/>
              <a:stretch>
                <a:fillRect/>
              </a:stretch>
            </a:blipFill>
          </p:spPr>
          <p:txBody>
            <a:bodyPr wrap="square" lIns="0" tIns="0" rIns="0" bIns="0" rtlCol="0"/>
            <a:lstStyle/>
            <a:p>
              <a:pPr defTabSz="781995">
                <a:defRPr/>
              </a:pPr>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45" name="object 4">
            <a:extLst>
              <a:ext uri="{FF2B5EF4-FFF2-40B4-BE49-F238E27FC236}">
                <a16:creationId xmlns:a16="http://schemas.microsoft.com/office/drawing/2014/main" id="{9BF39C8B-FFB7-5B43-8EC4-61BA5B0AC5CE}"/>
              </a:ext>
            </a:extLst>
          </p:cNvPr>
          <p:cNvSpPr txBox="1"/>
          <p:nvPr/>
        </p:nvSpPr>
        <p:spPr>
          <a:xfrm>
            <a:off x="382840" y="1482087"/>
            <a:ext cx="8373160" cy="812853"/>
          </a:xfrm>
          <a:prstGeom prst="rect">
            <a:avLst/>
          </a:prstGeom>
        </p:spPr>
        <p:txBody>
          <a:bodyPr vert="horz" wrap="square" lIns="0" tIns="10861" rIns="0" bIns="0" rtlCol="0">
            <a:spAutoFit/>
          </a:bodyPr>
          <a:lstStyle/>
          <a:p>
            <a:pPr marL="329633" marR="5431" indent="-319315" defTabSz="781995">
              <a:lnSpc>
                <a:spcPct val="107900"/>
              </a:lnSpc>
              <a:spcBef>
                <a:spcPts val="86"/>
              </a:spcBef>
              <a:defRPr/>
            </a:pPr>
            <a:r>
              <a:rPr kumimoji="1" lang="en-US" altLang="ja-JP" sz="2566" dirty="0">
                <a:solidFill>
                  <a:prstClr val="black"/>
                </a:solidFill>
                <a:latin typeface="HGMaruGothicMPRO" panose="020F0600000000000000" pitchFamily="34" charset="-128"/>
                <a:ea typeface="HGMaruGothicMPRO" panose="020F0600000000000000" pitchFamily="34" charset="-128"/>
                <a:cs typeface="A-OTF Shin Maru Go Pro"/>
              </a:rPr>
              <a:t>Q)</a:t>
            </a:r>
            <a:r>
              <a:rPr kumimoji="1" lang="ja-JP" altLang="en-US" sz="2566" dirty="0">
                <a:solidFill>
                  <a:prstClr val="black"/>
                </a:solidFill>
                <a:latin typeface="HGMaruGothicMPRO" panose="020F0600000000000000" pitchFamily="34" charset="-128"/>
                <a:ea typeface="HGMaruGothicMPRO" panose="020F0600000000000000" pitchFamily="34" charset="-128"/>
                <a:cs typeface="A-OTF Shin Maru Go Pro"/>
              </a:rPr>
              <a:t>　某居酒屋の厨房で調理中、やけどをしてしまいました。労災が使えるはずだと聞いたのですが？</a:t>
            </a:r>
            <a:endParaRPr kumimoji="1" sz="2566"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defRPr/>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0" name="テキスト ボックス 49"/>
          <p:cNvSpPr txBox="1"/>
          <p:nvPr/>
        </p:nvSpPr>
        <p:spPr>
          <a:xfrm>
            <a:off x="8290780" y="363889"/>
            <a:ext cx="579005" cy="250197"/>
          </a:xfrm>
          <a:prstGeom prst="rect">
            <a:avLst/>
          </a:prstGeom>
          <a:noFill/>
        </p:spPr>
        <p:txBody>
          <a:bodyPr wrap="none" rtlCol="0">
            <a:spAutoFit/>
          </a:bodyPr>
          <a:lstStyle/>
          <a:p>
            <a:pPr defTabSz="781995">
              <a:defRPr/>
            </a:pPr>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
            <a:extLst>
              <a:ext uri="{FF2B5EF4-FFF2-40B4-BE49-F238E27FC236}">
                <a16:creationId xmlns:a16="http://schemas.microsoft.com/office/drawing/2014/main" id="{98276B84-0FDF-C447-B82A-DDE7DE91E235}"/>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297DD1EA-5FF0-1F4B-B9C6-C3317B2142D0}"/>
              </a:ext>
            </a:extLst>
          </p:cNvPr>
          <p:cNvSpPr txBox="1"/>
          <p:nvPr/>
        </p:nvSpPr>
        <p:spPr>
          <a:xfrm>
            <a:off x="484794" y="789491"/>
            <a:ext cx="5898227"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アルバイトを「辞めさせてくれない」</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7D2E177B-9244-E243-9B3B-A236CAE79C74}"/>
              </a:ext>
            </a:extLst>
          </p:cNvPr>
          <p:cNvSpPr txBox="1"/>
          <p:nvPr/>
        </p:nvSpPr>
        <p:spPr>
          <a:xfrm>
            <a:off x="517313" y="1430257"/>
            <a:ext cx="8352472" cy="2076434"/>
          </a:xfrm>
          <a:prstGeom prst="rect">
            <a:avLst/>
          </a:prstGeom>
        </p:spPr>
        <p:txBody>
          <a:bodyPr vert="horz" wrap="square" lIns="0" tIns="10318" rIns="0" bIns="0" rtlCol="0">
            <a:spAutoFit/>
          </a:bodyPr>
          <a:lstStyle/>
          <a:p>
            <a:pPr marL="448018" marR="4344" indent="-437699" algn="just" defTabSz="781995">
              <a:lnSpc>
                <a:spcPct val="111700"/>
              </a:lnSpc>
              <a:spcBef>
                <a:spcPts val="81"/>
              </a:spcBef>
            </a:pPr>
            <a:r>
              <a:rPr kumimoji="1" sz="3079" u="heavy"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079"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「来月いっぱいでアルバイトを辞めたい</a:t>
            </a:r>
            <a:r>
              <a:rPr kumimoji="1" lang="ja-JP" altLang="en-US" sz="307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と伝えたら、</a:t>
            </a:r>
            <a:r>
              <a:rPr kumimoji="1" sz="3079" dirty="0">
                <a:solidFill>
                  <a:srgbClr val="00AEEF"/>
                </a:solidFill>
                <a:latin typeface="HGMaruGothicMPRO" panose="020F0600000000000000" pitchFamily="34" charset="-128"/>
                <a:ea typeface="HGMaruGothicMPRO" panose="020F0600000000000000" pitchFamily="34" charset="-128"/>
                <a:cs typeface="A-OTF Shin Maru Go Pro"/>
              </a:rPr>
              <a:t>「代わりが見つかるまで辞めさせない」</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と言われました。</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307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こんな場合は、辞められないのですか</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44" name="図 43">
            <a:extLst>
              <a:ext uri="{FF2B5EF4-FFF2-40B4-BE49-F238E27FC236}">
                <a16:creationId xmlns:a16="http://schemas.microsoft.com/office/drawing/2014/main" id="{53D6EF55-58A8-2846-8D0B-F7BA6726908A}"/>
              </a:ext>
            </a:extLst>
          </p:cNvPr>
          <p:cNvPicPr>
            <a:picLocks noChangeAspect="1"/>
          </p:cNvPicPr>
          <p:nvPr/>
        </p:nvPicPr>
        <p:blipFill>
          <a:blip r:embed="rId2">
            <a:alphaModFix/>
          </a:blip>
          <a:stretch>
            <a:fillRect/>
          </a:stretch>
        </p:blipFill>
        <p:spPr>
          <a:xfrm>
            <a:off x="3890801" y="3823651"/>
            <a:ext cx="4210557" cy="2406033"/>
          </a:xfrm>
          <a:prstGeom prst="rect">
            <a:avLst/>
          </a:prstGeom>
        </p:spPr>
      </p:pic>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556570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2">
            <a:extLst>
              <a:ext uri="{FF2B5EF4-FFF2-40B4-BE49-F238E27FC236}">
                <a16:creationId xmlns:a16="http://schemas.microsoft.com/office/drawing/2014/main" id="{6F6C57E9-C876-B64A-847C-46C2266BF3FD}"/>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319C6DB8-E675-5646-92DB-712DAD671D88}"/>
              </a:ext>
            </a:extLst>
          </p:cNvPr>
          <p:cNvSpPr txBox="1"/>
          <p:nvPr/>
        </p:nvSpPr>
        <p:spPr>
          <a:xfrm>
            <a:off x="476068" y="789491"/>
            <a:ext cx="8336178"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Ａ</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労働者には退職の自由がある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44" name="グループ化 43">
            <a:extLst>
              <a:ext uri="{FF2B5EF4-FFF2-40B4-BE49-F238E27FC236}">
                <a16:creationId xmlns:a16="http://schemas.microsoft.com/office/drawing/2014/main" id="{749D0306-5547-1647-9F29-69CCB0EF6BF5}"/>
              </a:ext>
            </a:extLst>
          </p:cNvPr>
          <p:cNvGrpSpPr/>
          <p:nvPr/>
        </p:nvGrpSpPr>
        <p:grpSpPr>
          <a:xfrm>
            <a:off x="7285823" y="3930181"/>
            <a:ext cx="1101896" cy="1051081"/>
            <a:chOff x="8519100" y="4365853"/>
            <a:chExt cx="1288415" cy="1228998"/>
          </a:xfrm>
        </p:grpSpPr>
        <p:sp>
          <p:nvSpPr>
            <p:cNvPr id="4" name="object 4">
              <a:extLst>
                <a:ext uri="{FF2B5EF4-FFF2-40B4-BE49-F238E27FC236}">
                  <a16:creationId xmlns:a16="http://schemas.microsoft.com/office/drawing/2014/main" id="{94DE34A9-1A25-DA4F-89E0-80466378E698}"/>
                </a:ext>
              </a:extLst>
            </p:cNvPr>
            <p:cNvSpPr/>
            <p:nvPr/>
          </p:nvSpPr>
          <p:spPr>
            <a:xfrm>
              <a:off x="8568877" y="4763636"/>
              <a:ext cx="1223010" cy="831215"/>
            </a:xfrm>
            <a:custGeom>
              <a:avLst/>
              <a:gdLst/>
              <a:ahLst/>
              <a:cxnLst/>
              <a:rect l="l" t="t" r="r" b="b"/>
              <a:pathLst>
                <a:path w="1223009" h="831214">
                  <a:moveTo>
                    <a:pt x="0" y="687806"/>
                  </a:moveTo>
                  <a:lnTo>
                    <a:pt x="868832" y="831215"/>
                  </a:lnTo>
                  <a:lnTo>
                    <a:pt x="898537" y="825841"/>
                  </a:lnTo>
                  <a:lnTo>
                    <a:pt x="917117" y="819373"/>
                  </a:lnTo>
                  <a:lnTo>
                    <a:pt x="952144" y="786320"/>
                  </a:lnTo>
                  <a:lnTo>
                    <a:pt x="1004186" y="657340"/>
                  </a:lnTo>
                  <a:lnTo>
                    <a:pt x="1096216" y="412442"/>
                  </a:lnTo>
                  <a:lnTo>
                    <a:pt x="1183926" y="175015"/>
                  </a:lnTo>
                  <a:lnTo>
                    <a:pt x="1223010" y="68453"/>
                  </a:lnTo>
                  <a:lnTo>
                    <a:pt x="1207732" y="30707"/>
                  </a:lnTo>
                  <a:lnTo>
                    <a:pt x="1198894" y="10995"/>
                  </a:lnTo>
                  <a:lnTo>
                    <a:pt x="1193125" y="2898"/>
                  </a:lnTo>
                  <a:lnTo>
                    <a:pt x="1187056" y="0"/>
                  </a:lnTo>
                </a:path>
              </a:pathLst>
            </a:custGeom>
            <a:ln w="39116">
              <a:solidFill>
                <a:srgbClr val="99BCCB"/>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F9AAC51-B719-804C-A538-1C0ECC18D11B}"/>
                </a:ext>
              </a:extLst>
            </p:cNvPr>
            <p:cNvSpPr/>
            <p:nvPr/>
          </p:nvSpPr>
          <p:spPr>
            <a:xfrm>
              <a:off x="8536755" y="5133501"/>
              <a:ext cx="986155" cy="452755"/>
            </a:xfrm>
            <a:custGeom>
              <a:avLst/>
              <a:gdLst/>
              <a:ahLst/>
              <a:cxnLst/>
              <a:rect l="l" t="t" r="r" b="b"/>
              <a:pathLst>
                <a:path w="986154" h="452754">
                  <a:moveTo>
                    <a:pt x="40538" y="0"/>
                  </a:moveTo>
                  <a:lnTo>
                    <a:pt x="0" y="40309"/>
                  </a:lnTo>
                  <a:lnTo>
                    <a:pt x="29089" y="74992"/>
                  </a:lnTo>
                  <a:lnTo>
                    <a:pt x="44027" y="102217"/>
                  </a:lnTo>
                  <a:lnTo>
                    <a:pt x="49531" y="136084"/>
                  </a:lnTo>
                  <a:lnTo>
                    <a:pt x="50317" y="190690"/>
                  </a:lnTo>
                  <a:lnTo>
                    <a:pt x="46386" y="246309"/>
                  </a:lnTo>
                  <a:lnTo>
                    <a:pt x="37738" y="278093"/>
                  </a:lnTo>
                  <a:lnTo>
                    <a:pt x="29089" y="292458"/>
                  </a:lnTo>
                  <a:lnTo>
                    <a:pt x="25158" y="295821"/>
                  </a:lnTo>
                  <a:lnTo>
                    <a:pt x="902322" y="452285"/>
                  </a:lnTo>
                  <a:lnTo>
                    <a:pt x="948255" y="434255"/>
                  </a:lnTo>
                  <a:lnTo>
                    <a:pt x="971842" y="418058"/>
                  </a:lnTo>
                  <a:lnTo>
                    <a:pt x="980532" y="394527"/>
                  </a:lnTo>
                  <a:lnTo>
                    <a:pt x="981773" y="354495"/>
                  </a:lnTo>
                  <a:lnTo>
                    <a:pt x="983572" y="309550"/>
                  </a:lnTo>
                  <a:lnTo>
                    <a:pt x="985605" y="260147"/>
                  </a:lnTo>
                  <a:lnTo>
                    <a:pt x="982826" y="211213"/>
                  </a:lnTo>
                  <a:lnTo>
                    <a:pt x="970192" y="167677"/>
                  </a:lnTo>
                  <a:lnTo>
                    <a:pt x="942657" y="134467"/>
                  </a:lnTo>
                  <a:lnTo>
                    <a:pt x="775914" y="94892"/>
                  </a:lnTo>
                  <a:lnTo>
                    <a:pt x="468676" y="50731"/>
                  </a:lnTo>
                  <a:lnTo>
                    <a:pt x="40538" y="0"/>
                  </a:lnTo>
                  <a:close/>
                </a:path>
              </a:pathLst>
            </a:custGeom>
            <a:solidFill>
              <a:srgbClr val="E4D2B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35D3DE84-5EA2-9543-8296-A9F8827082E9}"/>
                </a:ext>
              </a:extLst>
            </p:cNvPr>
            <p:cNvSpPr/>
            <p:nvPr/>
          </p:nvSpPr>
          <p:spPr>
            <a:xfrm>
              <a:off x="8536755" y="5133501"/>
              <a:ext cx="986155" cy="452755"/>
            </a:xfrm>
            <a:custGeom>
              <a:avLst/>
              <a:gdLst/>
              <a:ahLst/>
              <a:cxnLst/>
              <a:rect l="l" t="t" r="r" b="b"/>
              <a:pathLst>
                <a:path w="986154" h="452754">
                  <a:moveTo>
                    <a:pt x="0" y="40309"/>
                  </a:moveTo>
                  <a:lnTo>
                    <a:pt x="29089" y="74992"/>
                  </a:lnTo>
                  <a:lnTo>
                    <a:pt x="44027" y="102217"/>
                  </a:lnTo>
                  <a:lnTo>
                    <a:pt x="49531" y="136084"/>
                  </a:lnTo>
                  <a:lnTo>
                    <a:pt x="50317" y="190690"/>
                  </a:lnTo>
                  <a:lnTo>
                    <a:pt x="46386" y="246309"/>
                  </a:lnTo>
                  <a:lnTo>
                    <a:pt x="37738" y="278093"/>
                  </a:lnTo>
                  <a:lnTo>
                    <a:pt x="29089" y="292458"/>
                  </a:lnTo>
                  <a:lnTo>
                    <a:pt x="25158" y="295821"/>
                  </a:lnTo>
                  <a:lnTo>
                    <a:pt x="902322" y="452285"/>
                  </a:lnTo>
                  <a:lnTo>
                    <a:pt x="948255" y="434255"/>
                  </a:lnTo>
                  <a:lnTo>
                    <a:pt x="971842" y="418058"/>
                  </a:lnTo>
                  <a:lnTo>
                    <a:pt x="980532" y="394527"/>
                  </a:lnTo>
                  <a:lnTo>
                    <a:pt x="981773" y="354495"/>
                  </a:lnTo>
                  <a:lnTo>
                    <a:pt x="983572" y="309550"/>
                  </a:lnTo>
                  <a:lnTo>
                    <a:pt x="985605" y="260147"/>
                  </a:lnTo>
                  <a:lnTo>
                    <a:pt x="982826" y="211213"/>
                  </a:lnTo>
                  <a:lnTo>
                    <a:pt x="970192" y="167677"/>
                  </a:lnTo>
                  <a:lnTo>
                    <a:pt x="942657" y="134467"/>
                  </a:lnTo>
                  <a:lnTo>
                    <a:pt x="775914" y="94892"/>
                  </a:lnTo>
                  <a:lnTo>
                    <a:pt x="468676" y="50731"/>
                  </a:lnTo>
                  <a:lnTo>
                    <a:pt x="172898" y="14822"/>
                  </a:lnTo>
                  <a:lnTo>
                    <a:pt x="40538" y="0"/>
                  </a:lnTo>
                  <a:lnTo>
                    <a:pt x="0" y="40309"/>
                  </a:lnTo>
                  <a:close/>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86964AB-2DCF-2542-8170-2F10C1A03FB8}"/>
                </a:ext>
              </a:extLst>
            </p:cNvPr>
            <p:cNvSpPr/>
            <p:nvPr/>
          </p:nvSpPr>
          <p:spPr>
            <a:xfrm>
              <a:off x="8573471" y="5222399"/>
              <a:ext cx="673735" cy="116839"/>
            </a:xfrm>
            <a:custGeom>
              <a:avLst/>
              <a:gdLst/>
              <a:ahLst/>
              <a:cxnLst/>
              <a:rect l="l" t="t" r="r" b="b"/>
              <a:pathLst>
                <a:path w="673734" h="116839">
                  <a:moveTo>
                    <a:pt x="0" y="0"/>
                  </a:moveTo>
                  <a:lnTo>
                    <a:pt x="673701" y="116468"/>
                  </a:lnTo>
                </a:path>
              </a:pathLst>
            </a:custGeom>
            <a:ln w="14668">
              <a:solidFill>
                <a:srgbClr val="CEB89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1B0736C-ADC3-FB4F-870A-E726C8849BBB}"/>
                </a:ext>
              </a:extLst>
            </p:cNvPr>
            <p:cNvSpPr/>
            <p:nvPr/>
          </p:nvSpPr>
          <p:spPr>
            <a:xfrm>
              <a:off x="8583653" y="5253413"/>
              <a:ext cx="563880" cy="93980"/>
            </a:xfrm>
            <a:custGeom>
              <a:avLst/>
              <a:gdLst/>
              <a:ahLst/>
              <a:cxnLst/>
              <a:rect l="l" t="t" r="r" b="b"/>
              <a:pathLst>
                <a:path w="563879" h="93979">
                  <a:moveTo>
                    <a:pt x="0" y="0"/>
                  </a:moveTo>
                  <a:lnTo>
                    <a:pt x="563277" y="93979"/>
                  </a:lnTo>
                </a:path>
              </a:pathLst>
            </a:custGeom>
            <a:ln w="14668">
              <a:solidFill>
                <a:srgbClr val="CEB89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D08D2F73-E845-D940-B384-F79AF57D8028}"/>
                </a:ext>
              </a:extLst>
            </p:cNvPr>
            <p:cNvSpPr/>
            <p:nvPr/>
          </p:nvSpPr>
          <p:spPr>
            <a:xfrm>
              <a:off x="8586479" y="5283380"/>
              <a:ext cx="661035" cy="114300"/>
            </a:xfrm>
            <a:custGeom>
              <a:avLst/>
              <a:gdLst/>
              <a:ahLst/>
              <a:cxnLst/>
              <a:rect l="l" t="t" r="r" b="b"/>
              <a:pathLst>
                <a:path w="661034" h="114300">
                  <a:moveTo>
                    <a:pt x="0" y="0"/>
                  </a:moveTo>
                  <a:lnTo>
                    <a:pt x="660692" y="114220"/>
                  </a:lnTo>
                </a:path>
              </a:pathLst>
            </a:custGeom>
            <a:ln w="14668">
              <a:solidFill>
                <a:srgbClr val="CEB89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F94073B5-7A1C-114A-B9CA-907A35840272}"/>
                </a:ext>
              </a:extLst>
            </p:cNvPr>
            <p:cNvSpPr/>
            <p:nvPr/>
          </p:nvSpPr>
          <p:spPr>
            <a:xfrm>
              <a:off x="8586903" y="5312818"/>
              <a:ext cx="422275" cy="73025"/>
            </a:xfrm>
            <a:custGeom>
              <a:avLst/>
              <a:gdLst/>
              <a:ahLst/>
              <a:cxnLst/>
              <a:rect l="l" t="t" r="r" b="b"/>
              <a:pathLst>
                <a:path w="422275" h="73025">
                  <a:moveTo>
                    <a:pt x="0" y="0"/>
                  </a:moveTo>
                  <a:lnTo>
                    <a:pt x="421775" y="72910"/>
                  </a:lnTo>
                </a:path>
              </a:pathLst>
            </a:custGeom>
            <a:ln w="14668">
              <a:solidFill>
                <a:srgbClr val="CEB89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7AE42A13-5834-9B4C-ACE7-1B48EA5FE98D}"/>
                </a:ext>
              </a:extLst>
            </p:cNvPr>
            <p:cNvSpPr/>
            <p:nvPr/>
          </p:nvSpPr>
          <p:spPr>
            <a:xfrm>
              <a:off x="8583552" y="5373937"/>
              <a:ext cx="255270" cy="45085"/>
            </a:xfrm>
            <a:custGeom>
              <a:avLst/>
              <a:gdLst/>
              <a:ahLst/>
              <a:cxnLst/>
              <a:rect l="l" t="t" r="r" b="b"/>
              <a:pathLst>
                <a:path w="255270" h="45085">
                  <a:moveTo>
                    <a:pt x="0" y="0"/>
                  </a:moveTo>
                  <a:lnTo>
                    <a:pt x="255088" y="44960"/>
                  </a:lnTo>
                </a:path>
              </a:pathLst>
            </a:custGeom>
            <a:ln w="14668">
              <a:solidFill>
                <a:srgbClr val="CEB89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3911EC9A-4DFC-C044-8E7C-089B92BA2306}"/>
                </a:ext>
              </a:extLst>
            </p:cNvPr>
            <p:cNvSpPr/>
            <p:nvPr/>
          </p:nvSpPr>
          <p:spPr>
            <a:xfrm>
              <a:off x="8577076" y="5402093"/>
              <a:ext cx="516255" cy="88900"/>
            </a:xfrm>
            <a:custGeom>
              <a:avLst/>
              <a:gdLst/>
              <a:ahLst/>
              <a:cxnLst/>
              <a:rect l="l" t="t" r="r" b="b"/>
              <a:pathLst>
                <a:path w="516254" h="88900">
                  <a:moveTo>
                    <a:pt x="0" y="0"/>
                  </a:moveTo>
                  <a:lnTo>
                    <a:pt x="516059" y="88347"/>
                  </a:lnTo>
                </a:path>
              </a:pathLst>
            </a:custGeom>
            <a:ln w="14668">
              <a:solidFill>
                <a:srgbClr val="CEB89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34F30E9A-41F9-3540-BF95-1395C2BE8099}"/>
                </a:ext>
              </a:extLst>
            </p:cNvPr>
            <p:cNvSpPr/>
            <p:nvPr/>
          </p:nvSpPr>
          <p:spPr>
            <a:xfrm>
              <a:off x="8519100" y="4365853"/>
              <a:ext cx="1288415" cy="1221105"/>
            </a:xfrm>
            <a:custGeom>
              <a:avLst/>
              <a:gdLst/>
              <a:ahLst/>
              <a:cxnLst/>
              <a:rect l="l" t="t" r="r" b="b"/>
              <a:pathLst>
                <a:path w="1288415" h="1221104">
                  <a:moveTo>
                    <a:pt x="361353" y="0"/>
                  </a:moveTo>
                  <a:lnTo>
                    <a:pt x="2781" y="792086"/>
                  </a:lnTo>
                  <a:lnTo>
                    <a:pt x="0" y="798487"/>
                  </a:lnTo>
                  <a:lnTo>
                    <a:pt x="2578" y="804913"/>
                  </a:lnTo>
                  <a:lnTo>
                    <a:pt x="8966" y="806475"/>
                  </a:lnTo>
                  <a:lnTo>
                    <a:pt x="885151" y="947915"/>
                  </a:lnTo>
                  <a:lnTo>
                    <a:pt x="892136" y="949934"/>
                  </a:lnTo>
                  <a:lnTo>
                    <a:pt x="930298" y="989869"/>
                  </a:lnTo>
                  <a:lnTo>
                    <a:pt x="947291" y="1025769"/>
                  </a:lnTo>
                  <a:lnTo>
                    <a:pt x="957872" y="1075690"/>
                  </a:lnTo>
                  <a:lnTo>
                    <a:pt x="966216" y="1150138"/>
                  </a:lnTo>
                  <a:lnTo>
                    <a:pt x="965050" y="1189978"/>
                  </a:lnTo>
                  <a:lnTo>
                    <a:pt x="950821" y="1208733"/>
                  </a:lnTo>
                  <a:lnTo>
                    <a:pt x="919975" y="1219923"/>
                  </a:lnTo>
                  <a:lnTo>
                    <a:pt x="923854" y="1220612"/>
                  </a:lnTo>
                  <a:lnTo>
                    <a:pt x="987209" y="1178369"/>
                  </a:lnTo>
                  <a:lnTo>
                    <a:pt x="1007346" y="1138189"/>
                  </a:lnTo>
                  <a:lnTo>
                    <a:pt x="1023399" y="1099710"/>
                  </a:lnTo>
                  <a:lnTo>
                    <a:pt x="1042532" y="1051607"/>
                  </a:lnTo>
                  <a:lnTo>
                    <a:pt x="1064063" y="995857"/>
                  </a:lnTo>
                  <a:lnTo>
                    <a:pt x="1087311" y="934436"/>
                  </a:lnTo>
                  <a:lnTo>
                    <a:pt x="1111595" y="869323"/>
                  </a:lnTo>
                  <a:lnTo>
                    <a:pt x="1136232" y="802493"/>
                  </a:lnTo>
                  <a:lnTo>
                    <a:pt x="1160541" y="735925"/>
                  </a:lnTo>
                  <a:lnTo>
                    <a:pt x="1183841" y="671594"/>
                  </a:lnTo>
                  <a:lnTo>
                    <a:pt x="1205450" y="611477"/>
                  </a:lnTo>
                  <a:lnTo>
                    <a:pt x="1224686" y="557552"/>
                  </a:lnTo>
                  <a:lnTo>
                    <a:pt x="1240868" y="511796"/>
                  </a:lnTo>
                  <a:lnTo>
                    <a:pt x="1261343" y="452695"/>
                  </a:lnTo>
                  <a:lnTo>
                    <a:pt x="1287085" y="334005"/>
                  </a:lnTo>
                  <a:lnTo>
                    <a:pt x="1287899" y="265655"/>
                  </a:lnTo>
                  <a:lnTo>
                    <a:pt x="1260602" y="209530"/>
                  </a:lnTo>
                  <a:lnTo>
                    <a:pt x="1199083" y="136906"/>
                  </a:lnTo>
                  <a:lnTo>
                    <a:pt x="361353" y="0"/>
                  </a:lnTo>
                  <a:close/>
                </a:path>
              </a:pathLst>
            </a:custGeom>
            <a:solidFill>
              <a:srgbClr val="4E545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64A24E6D-9114-854D-B511-7C09111C9A2E}"/>
                </a:ext>
              </a:extLst>
            </p:cNvPr>
            <p:cNvSpPr/>
            <p:nvPr/>
          </p:nvSpPr>
          <p:spPr>
            <a:xfrm>
              <a:off x="8519100" y="4365853"/>
              <a:ext cx="1288415" cy="1221105"/>
            </a:xfrm>
            <a:custGeom>
              <a:avLst/>
              <a:gdLst/>
              <a:ahLst/>
              <a:cxnLst/>
              <a:rect l="l" t="t" r="r" b="b"/>
              <a:pathLst>
                <a:path w="1288415" h="1221104">
                  <a:moveTo>
                    <a:pt x="2781" y="792086"/>
                  </a:moveTo>
                  <a:lnTo>
                    <a:pt x="59981" y="665622"/>
                  </a:lnTo>
                  <a:lnTo>
                    <a:pt x="183110" y="393642"/>
                  </a:lnTo>
                  <a:lnTo>
                    <a:pt x="305717" y="122863"/>
                  </a:lnTo>
                  <a:lnTo>
                    <a:pt x="361353" y="0"/>
                  </a:lnTo>
                  <a:lnTo>
                    <a:pt x="1199083" y="136906"/>
                  </a:lnTo>
                  <a:lnTo>
                    <a:pt x="1260602" y="209530"/>
                  </a:lnTo>
                  <a:lnTo>
                    <a:pt x="1287899" y="265655"/>
                  </a:lnTo>
                  <a:lnTo>
                    <a:pt x="1287085" y="334005"/>
                  </a:lnTo>
                  <a:lnTo>
                    <a:pt x="1264272" y="443306"/>
                  </a:lnTo>
                  <a:lnTo>
                    <a:pt x="1240868" y="511796"/>
                  </a:lnTo>
                  <a:lnTo>
                    <a:pt x="1224686" y="557552"/>
                  </a:lnTo>
                  <a:lnTo>
                    <a:pt x="1205450" y="611477"/>
                  </a:lnTo>
                  <a:lnTo>
                    <a:pt x="1183841" y="671594"/>
                  </a:lnTo>
                  <a:lnTo>
                    <a:pt x="1160541" y="735925"/>
                  </a:lnTo>
                  <a:lnTo>
                    <a:pt x="1136232" y="802493"/>
                  </a:lnTo>
                  <a:lnTo>
                    <a:pt x="1111595" y="869323"/>
                  </a:lnTo>
                  <a:lnTo>
                    <a:pt x="1087311" y="934436"/>
                  </a:lnTo>
                  <a:lnTo>
                    <a:pt x="1064063" y="995857"/>
                  </a:lnTo>
                  <a:lnTo>
                    <a:pt x="1042532" y="1051607"/>
                  </a:lnTo>
                  <a:lnTo>
                    <a:pt x="1023399" y="1099710"/>
                  </a:lnTo>
                  <a:lnTo>
                    <a:pt x="1007346" y="1138189"/>
                  </a:lnTo>
                  <a:lnTo>
                    <a:pt x="987209" y="1178369"/>
                  </a:lnTo>
                  <a:lnTo>
                    <a:pt x="956826" y="1206406"/>
                  </a:lnTo>
                  <a:lnTo>
                    <a:pt x="923854" y="1220612"/>
                  </a:lnTo>
                  <a:lnTo>
                    <a:pt x="919975" y="1219923"/>
                  </a:lnTo>
                  <a:lnTo>
                    <a:pt x="950821" y="1208733"/>
                  </a:lnTo>
                  <a:lnTo>
                    <a:pt x="965050" y="1189978"/>
                  </a:lnTo>
                  <a:lnTo>
                    <a:pt x="966216" y="1150138"/>
                  </a:lnTo>
                  <a:lnTo>
                    <a:pt x="957872" y="1075690"/>
                  </a:lnTo>
                  <a:lnTo>
                    <a:pt x="947291" y="1025769"/>
                  </a:lnTo>
                  <a:lnTo>
                    <a:pt x="930298" y="989869"/>
                  </a:lnTo>
                  <a:lnTo>
                    <a:pt x="896543" y="953046"/>
                  </a:lnTo>
                  <a:lnTo>
                    <a:pt x="877239" y="946721"/>
                  </a:lnTo>
                  <a:lnTo>
                    <a:pt x="852235" y="942853"/>
                  </a:lnTo>
                  <a:lnTo>
                    <a:pt x="768448" y="929565"/>
                  </a:lnTo>
                  <a:lnTo>
                    <a:pt x="713094" y="920704"/>
                  </a:lnTo>
                  <a:lnTo>
                    <a:pt x="651051" y="910737"/>
                  </a:lnTo>
                  <a:lnTo>
                    <a:pt x="584035" y="899943"/>
                  </a:lnTo>
                  <a:lnTo>
                    <a:pt x="513760" y="888602"/>
                  </a:lnTo>
                  <a:lnTo>
                    <a:pt x="441941" y="876992"/>
                  </a:lnTo>
                  <a:lnTo>
                    <a:pt x="370292" y="865393"/>
                  </a:lnTo>
                  <a:lnTo>
                    <a:pt x="300528" y="854083"/>
                  </a:lnTo>
                  <a:lnTo>
                    <a:pt x="234363" y="843342"/>
                  </a:lnTo>
                  <a:lnTo>
                    <a:pt x="173511" y="833449"/>
                  </a:lnTo>
                  <a:lnTo>
                    <a:pt x="119688" y="824684"/>
                  </a:lnTo>
                  <a:lnTo>
                    <a:pt x="74607" y="817324"/>
                  </a:lnTo>
                  <a:lnTo>
                    <a:pt x="17531" y="807941"/>
                  </a:lnTo>
                  <a:lnTo>
                    <a:pt x="0" y="798487"/>
                  </a:lnTo>
                  <a:lnTo>
                    <a:pt x="2781" y="792086"/>
                  </a:lnTo>
                  <a:close/>
                </a:path>
              </a:pathLst>
            </a:custGeom>
            <a:ln w="19558">
              <a:solidFill>
                <a:srgbClr val="4E545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FF8BE7BC-48BA-FF43-87B0-20CB536A1E61}"/>
                </a:ext>
              </a:extLst>
            </p:cNvPr>
            <p:cNvSpPr/>
            <p:nvPr/>
          </p:nvSpPr>
          <p:spPr>
            <a:xfrm>
              <a:off x="8550406" y="5441539"/>
              <a:ext cx="889000" cy="144780"/>
            </a:xfrm>
            <a:custGeom>
              <a:avLst/>
              <a:gdLst/>
              <a:ahLst/>
              <a:cxnLst/>
              <a:rect l="l" t="t" r="r" b="b"/>
              <a:pathLst>
                <a:path w="889000" h="144779">
                  <a:moveTo>
                    <a:pt x="0" y="0"/>
                  </a:moveTo>
                  <a:lnTo>
                    <a:pt x="888669" y="144233"/>
                  </a:lnTo>
                </a:path>
              </a:pathLst>
            </a:custGeom>
            <a:ln w="19558">
              <a:solidFill>
                <a:srgbClr val="4E545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44347281-5EAC-8549-A16D-C0D3DCB7CDCE}"/>
                </a:ext>
              </a:extLst>
            </p:cNvPr>
            <p:cNvSpPr/>
            <p:nvPr/>
          </p:nvSpPr>
          <p:spPr>
            <a:xfrm>
              <a:off x="9428073" y="4532092"/>
              <a:ext cx="293370" cy="748665"/>
            </a:xfrm>
            <a:custGeom>
              <a:avLst/>
              <a:gdLst/>
              <a:ahLst/>
              <a:cxnLst/>
              <a:rect l="l" t="t" r="r" b="b"/>
              <a:pathLst>
                <a:path w="293370" h="748664">
                  <a:moveTo>
                    <a:pt x="0" y="748093"/>
                  </a:moveTo>
                  <a:lnTo>
                    <a:pt x="293370" y="0"/>
                  </a:lnTo>
                </a:path>
              </a:pathLst>
            </a:custGeom>
            <a:ln w="19558">
              <a:solidFill>
                <a:srgbClr val="323B4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70AFDAEA-AA02-0942-9A3B-245E50E4C9F0}"/>
                </a:ext>
              </a:extLst>
            </p:cNvPr>
            <p:cNvSpPr/>
            <p:nvPr/>
          </p:nvSpPr>
          <p:spPr>
            <a:xfrm>
              <a:off x="8528070" y="5172321"/>
              <a:ext cx="951865" cy="400685"/>
            </a:xfrm>
            <a:custGeom>
              <a:avLst/>
              <a:gdLst/>
              <a:ahLst/>
              <a:cxnLst/>
              <a:rect l="l" t="t" r="r" b="b"/>
              <a:pathLst>
                <a:path w="951865" h="400685">
                  <a:moveTo>
                    <a:pt x="0" y="0"/>
                  </a:moveTo>
                  <a:lnTo>
                    <a:pt x="489627" y="79014"/>
                  </a:lnTo>
                  <a:lnTo>
                    <a:pt x="745293" y="120621"/>
                  </a:lnTo>
                  <a:lnTo>
                    <a:pt x="850206" y="138563"/>
                  </a:lnTo>
                  <a:lnTo>
                    <a:pt x="887577" y="146583"/>
                  </a:lnTo>
                  <a:lnTo>
                    <a:pt x="936782" y="205392"/>
                  </a:lnTo>
                  <a:lnTo>
                    <a:pt x="949240" y="258095"/>
                  </a:lnTo>
                  <a:lnTo>
                    <a:pt x="951763" y="318008"/>
                  </a:lnTo>
                  <a:lnTo>
                    <a:pt x="946464" y="365425"/>
                  </a:lnTo>
                  <a:lnTo>
                    <a:pt x="938582" y="389888"/>
                  </a:lnTo>
                  <a:lnTo>
                    <a:pt x="931426" y="398994"/>
                  </a:lnTo>
                  <a:lnTo>
                    <a:pt x="928306" y="400342"/>
                  </a:lnTo>
                </a:path>
              </a:pathLst>
            </a:custGeom>
            <a:ln w="19558">
              <a:solidFill>
                <a:srgbClr val="323B4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AB549BEA-98F8-334D-B805-DAD08D203747}"/>
                </a:ext>
              </a:extLst>
            </p:cNvPr>
            <p:cNvSpPr/>
            <p:nvPr/>
          </p:nvSpPr>
          <p:spPr>
            <a:xfrm>
              <a:off x="8881202" y="4498357"/>
              <a:ext cx="154940" cy="31750"/>
            </a:xfrm>
            <a:custGeom>
              <a:avLst/>
              <a:gdLst/>
              <a:ahLst/>
              <a:cxnLst/>
              <a:rect l="l" t="t" r="r" b="b"/>
              <a:pathLst>
                <a:path w="154940" h="31750">
                  <a:moveTo>
                    <a:pt x="0" y="0"/>
                  </a:moveTo>
                  <a:lnTo>
                    <a:pt x="154660" y="31216"/>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D4F1EB7F-7E0B-0640-BF24-E9361B299C83}"/>
                </a:ext>
              </a:extLst>
            </p:cNvPr>
            <p:cNvSpPr/>
            <p:nvPr/>
          </p:nvSpPr>
          <p:spPr>
            <a:xfrm>
              <a:off x="8964339" y="4477576"/>
              <a:ext cx="17780" cy="33020"/>
            </a:xfrm>
            <a:custGeom>
              <a:avLst/>
              <a:gdLst/>
              <a:ahLst/>
              <a:cxnLst/>
              <a:rect l="l" t="t" r="r" b="b"/>
              <a:pathLst>
                <a:path w="17779" h="33020">
                  <a:moveTo>
                    <a:pt x="0" y="32829"/>
                  </a:moveTo>
                  <a:lnTo>
                    <a:pt x="17322" y="0"/>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4A88CD10-18B1-A44A-9173-9128A30CC6D1}"/>
                </a:ext>
              </a:extLst>
            </p:cNvPr>
            <p:cNvSpPr/>
            <p:nvPr/>
          </p:nvSpPr>
          <p:spPr>
            <a:xfrm>
              <a:off x="8835735" y="4558870"/>
              <a:ext cx="70485" cy="71755"/>
            </a:xfrm>
            <a:custGeom>
              <a:avLst/>
              <a:gdLst/>
              <a:ahLst/>
              <a:cxnLst/>
              <a:rect l="l" t="t" r="r" b="b"/>
              <a:pathLst>
                <a:path w="70484" h="71754">
                  <a:moveTo>
                    <a:pt x="70230" y="0"/>
                  </a:moveTo>
                  <a:lnTo>
                    <a:pt x="0" y="71374"/>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A37C9574-19B6-9444-AF16-01128A3AE345}"/>
                </a:ext>
              </a:extLst>
            </p:cNvPr>
            <p:cNvSpPr/>
            <p:nvPr/>
          </p:nvSpPr>
          <p:spPr>
            <a:xfrm>
              <a:off x="8975852" y="4572769"/>
              <a:ext cx="12700" cy="88900"/>
            </a:xfrm>
            <a:custGeom>
              <a:avLst/>
              <a:gdLst/>
              <a:ahLst/>
              <a:cxnLst/>
              <a:rect l="l" t="t" r="r" b="b"/>
              <a:pathLst>
                <a:path w="12700" h="88900">
                  <a:moveTo>
                    <a:pt x="0" y="0"/>
                  </a:moveTo>
                  <a:lnTo>
                    <a:pt x="12141" y="88544"/>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6029F02D-3E45-B548-A6FC-4455E7924BFA}"/>
                </a:ext>
              </a:extLst>
            </p:cNvPr>
            <p:cNvSpPr/>
            <p:nvPr/>
          </p:nvSpPr>
          <p:spPr>
            <a:xfrm>
              <a:off x="9070408" y="4510406"/>
              <a:ext cx="17780" cy="17145"/>
            </a:xfrm>
            <a:custGeom>
              <a:avLst/>
              <a:gdLst/>
              <a:ahLst/>
              <a:cxnLst/>
              <a:rect l="l" t="t" r="r" b="b"/>
              <a:pathLst>
                <a:path w="17779" h="17145">
                  <a:moveTo>
                    <a:pt x="0" y="0"/>
                  </a:moveTo>
                  <a:lnTo>
                    <a:pt x="17526" y="17119"/>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231B2243-ABDB-144B-ADEB-2FC6AC3FE5A5}"/>
                </a:ext>
              </a:extLst>
            </p:cNvPr>
            <p:cNvSpPr/>
            <p:nvPr/>
          </p:nvSpPr>
          <p:spPr>
            <a:xfrm>
              <a:off x="9045250" y="4563501"/>
              <a:ext cx="23495" cy="20320"/>
            </a:xfrm>
            <a:custGeom>
              <a:avLst/>
              <a:gdLst/>
              <a:ahLst/>
              <a:cxnLst/>
              <a:rect l="l" t="t" r="r" b="b"/>
              <a:pathLst>
                <a:path w="23495" h="20320">
                  <a:moveTo>
                    <a:pt x="0" y="0"/>
                  </a:moveTo>
                  <a:lnTo>
                    <a:pt x="23456" y="19850"/>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3906EAAA-A89C-3145-BADD-815E29D932A7}"/>
                </a:ext>
              </a:extLst>
            </p:cNvPr>
            <p:cNvSpPr/>
            <p:nvPr/>
          </p:nvSpPr>
          <p:spPr>
            <a:xfrm>
              <a:off x="9018424" y="4617058"/>
              <a:ext cx="38735" cy="41910"/>
            </a:xfrm>
            <a:custGeom>
              <a:avLst/>
              <a:gdLst/>
              <a:ahLst/>
              <a:cxnLst/>
              <a:rect l="l" t="t" r="r" b="b"/>
              <a:pathLst>
                <a:path w="38734" h="41910">
                  <a:moveTo>
                    <a:pt x="0" y="41617"/>
                  </a:moveTo>
                  <a:lnTo>
                    <a:pt x="38544" y="0"/>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AA09272D-D692-B34E-A63D-5E5556AC314E}"/>
                </a:ext>
              </a:extLst>
            </p:cNvPr>
            <p:cNvSpPr/>
            <p:nvPr/>
          </p:nvSpPr>
          <p:spPr>
            <a:xfrm>
              <a:off x="9125869" y="4523311"/>
              <a:ext cx="91440" cy="18415"/>
            </a:xfrm>
            <a:custGeom>
              <a:avLst/>
              <a:gdLst/>
              <a:ahLst/>
              <a:cxnLst/>
              <a:rect l="l" t="t" r="r" b="b"/>
              <a:pathLst>
                <a:path w="91440" h="18414">
                  <a:moveTo>
                    <a:pt x="0" y="0"/>
                  </a:moveTo>
                  <a:lnTo>
                    <a:pt x="91211" y="17843"/>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C919FDC7-CA5E-6648-A5FF-9791F9A82C11}"/>
                </a:ext>
              </a:extLst>
            </p:cNvPr>
            <p:cNvSpPr/>
            <p:nvPr/>
          </p:nvSpPr>
          <p:spPr>
            <a:xfrm>
              <a:off x="9148690" y="4513876"/>
              <a:ext cx="31750" cy="75565"/>
            </a:xfrm>
            <a:custGeom>
              <a:avLst/>
              <a:gdLst/>
              <a:ahLst/>
              <a:cxnLst/>
              <a:rect l="l" t="t" r="r" b="b"/>
              <a:pathLst>
                <a:path w="31750" h="75564">
                  <a:moveTo>
                    <a:pt x="31699" y="0"/>
                  </a:moveTo>
                  <a:lnTo>
                    <a:pt x="0" y="75260"/>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4CC5F817-6816-E54A-818E-4FC7A6ADA58D}"/>
                </a:ext>
              </a:extLst>
            </p:cNvPr>
            <p:cNvSpPr/>
            <p:nvPr/>
          </p:nvSpPr>
          <p:spPr>
            <a:xfrm>
              <a:off x="9093672" y="4579555"/>
              <a:ext cx="117475" cy="20955"/>
            </a:xfrm>
            <a:custGeom>
              <a:avLst/>
              <a:gdLst/>
              <a:ahLst/>
              <a:cxnLst/>
              <a:rect l="l" t="t" r="r" b="b"/>
              <a:pathLst>
                <a:path w="117475" h="20954">
                  <a:moveTo>
                    <a:pt x="0" y="0"/>
                  </a:moveTo>
                  <a:lnTo>
                    <a:pt x="116941" y="20358"/>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CB9721D7-1D77-E345-B5E4-5B5D9FA6FCE9}"/>
                </a:ext>
              </a:extLst>
            </p:cNvPr>
            <p:cNvSpPr/>
            <p:nvPr/>
          </p:nvSpPr>
          <p:spPr>
            <a:xfrm>
              <a:off x="9074056" y="4594557"/>
              <a:ext cx="87630" cy="73025"/>
            </a:xfrm>
            <a:custGeom>
              <a:avLst/>
              <a:gdLst/>
              <a:ahLst/>
              <a:cxnLst/>
              <a:rect l="l" t="t" r="r" b="b"/>
              <a:pathLst>
                <a:path w="87629" h="73025">
                  <a:moveTo>
                    <a:pt x="62026" y="0"/>
                  </a:moveTo>
                  <a:lnTo>
                    <a:pt x="0" y="71691"/>
                  </a:lnTo>
                  <a:lnTo>
                    <a:pt x="87515" y="72707"/>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C1822896-B171-B648-945A-4DC4A7F7D602}"/>
                </a:ext>
              </a:extLst>
            </p:cNvPr>
            <p:cNvSpPr/>
            <p:nvPr/>
          </p:nvSpPr>
          <p:spPr>
            <a:xfrm>
              <a:off x="9164547" y="4620757"/>
              <a:ext cx="6985" cy="76835"/>
            </a:xfrm>
            <a:custGeom>
              <a:avLst/>
              <a:gdLst/>
              <a:ahLst/>
              <a:cxnLst/>
              <a:rect l="l" t="t" r="r" b="b"/>
              <a:pathLst>
                <a:path w="6984" h="76835">
                  <a:moveTo>
                    <a:pt x="0" y="0"/>
                  </a:moveTo>
                  <a:lnTo>
                    <a:pt x="6934" y="76250"/>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A333ACFF-A15D-514C-8DF9-7A68518228DF}"/>
                </a:ext>
              </a:extLst>
            </p:cNvPr>
            <p:cNvSpPr/>
            <p:nvPr/>
          </p:nvSpPr>
          <p:spPr>
            <a:xfrm>
              <a:off x="9241460" y="4538906"/>
              <a:ext cx="169545" cy="90170"/>
            </a:xfrm>
            <a:custGeom>
              <a:avLst/>
              <a:gdLst/>
              <a:ahLst/>
              <a:cxnLst/>
              <a:rect l="l" t="t" r="r" b="b"/>
              <a:pathLst>
                <a:path w="169545" h="90170">
                  <a:moveTo>
                    <a:pt x="0" y="58038"/>
                  </a:moveTo>
                  <a:lnTo>
                    <a:pt x="114998" y="0"/>
                  </a:lnTo>
                  <a:lnTo>
                    <a:pt x="169087" y="89763"/>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78517EF7-A8EB-624B-B2BD-190A27B7D7E8}"/>
                </a:ext>
              </a:extLst>
            </p:cNvPr>
            <p:cNvSpPr/>
            <p:nvPr/>
          </p:nvSpPr>
          <p:spPr>
            <a:xfrm>
              <a:off x="9290318" y="4591841"/>
              <a:ext cx="89535" cy="17145"/>
            </a:xfrm>
            <a:custGeom>
              <a:avLst/>
              <a:gdLst/>
              <a:ahLst/>
              <a:cxnLst/>
              <a:rect l="l" t="t" r="r" b="b"/>
              <a:pathLst>
                <a:path w="89534" h="17145">
                  <a:moveTo>
                    <a:pt x="0" y="0"/>
                  </a:moveTo>
                  <a:lnTo>
                    <a:pt x="89128" y="17068"/>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7BBC93C2-EA2D-A543-AE4E-981411BCB1A2}"/>
                </a:ext>
              </a:extLst>
            </p:cNvPr>
            <p:cNvSpPr/>
            <p:nvPr/>
          </p:nvSpPr>
          <p:spPr>
            <a:xfrm>
              <a:off x="9270682" y="4643118"/>
              <a:ext cx="92075" cy="17780"/>
            </a:xfrm>
            <a:custGeom>
              <a:avLst/>
              <a:gdLst/>
              <a:ahLst/>
              <a:cxnLst/>
              <a:rect l="l" t="t" r="r" b="b"/>
              <a:pathLst>
                <a:path w="92075" h="17779">
                  <a:moveTo>
                    <a:pt x="0" y="0"/>
                  </a:moveTo>
                  <a:lnTo>
                    <a:pt x="91859" y="17183"/>
                  </a:lnTo>
                </a:path>
              </a:pathLst>
            </a:custGeom>
            <a:ln w="19557">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F7B7A2DB-9F61-7546-B401-61276F175444}"/>
                </a:ext>
              </a:extLst>
            </p:cNvPr>
            <p:cNvSpPr/>
            <p:nvPr/>
          </p:nvSpPr>
          <p:spPr>
            <a:xfrm>
              <a:off x="9293014" y="4600374"/>
              <a:ext cx="41910" cy="100330"/>
            </a:xfrm>
            <a:custGeom>
              <a:avLst/>
              <a:gdLst/>
              <a:ahLst/>
              <a:cxnLst/>
              <a:rect l="l" t="t" r="r" b="b"/>
              <a:pathLst>
                <a:path w="41909" h="100329">
                  <a:moveTo>
                    <a:pt x="41871" y="0"/>
                  </a:moveTo>
                  <a:lnTo>
                    <a:pt x="0" y="100114"/>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09E8E2A9-B271-704E-9A5B-EEAD191173E0}"/>
                </a:ext>
              </a:extLst>
            </p:cNvPr>
            <p:cNvSpPr/>
            <p:nvPr/>
          </p:nvSpPr>
          <p:spPr>
            <a:xfrm>
              <a:off x="9223611" y="4699415"/>
              <a:ext cx="139065" cy="25400"/>
            </a:xfrm>
            <a:custGeom>
              <a:avLst/>
              <a:gdLst/>
              <a:ahLst/>
              <a:cxnLst/>
              <a:rect l="l" t="t" r="r" b="b"/>
              <a:pathLst>
                <a:path w="139065" h="25400">
                  <a:moveTo>
                    <a:pt x="0" y="0"/>
                  </a:moveTo>
                  <a:lnTo>
                    <a:pt x="138925" y="25057"/>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9741B911-14E7-B748-BB9A-701C95911A03}"/>
                </a:ext>
              </a:extLst>
            </p:cNvPr>
            <p:cNvSpPr/>
            <p:nvPr/>
          </p:nvSpPr>
          <p:spPr>
            <a:xfrm>
              <a:off x="9451375" y="4567570"/>
              <a:ext cx="112395" cy="76835"/>
            </a:xfrm>
            <a:custGeom>
              <a:avLst/>
              <a:gdLst/>
              <a:ahLst/>
              <a:cxnLst/>
              <a:rect l="l" t="t" r="r" b="b"/>
              <a:pathLst>
                <a:path w="112395" h="76835">
                  <a:moveTo>
                    <a:pt x="9080" y="0"/>
                  </a:moveTo>
                  <a:lnTo>
                    <a:pt x="112369" y="23431"/>
                  </a:lnTo>
                  <a:lnTo>
                    <a:pt x="96481" y="76771"/>
                  </a:lnTo>
                  <a:lnTo>
                    <a:pt x="0" y="57467"/>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7BEEA6C6-4529-6141-8808-C37A1D5ADA89}"/>
                </a:ext>
              </a:extLst>
            </p:cNvPr>
            <p:cNvSpPr/>
            <p:nvPr/>
          </p:nvSpPr>
          <p:spPr>
            <a:xfrm>
              <a:off x="9433211" y="4590996"/>
              <a:ext cx="161290" cy="34290"/>
            </a:xfrm>
            <a:custGeom>
              <a:avLst/>
              <a:gdLst/>
              <a:ahLst/>
              <a:cxnLst/>
              <a:rect l="l" t="t" r="r" b="b"/>
              <a:pathLst>
                <a:path w="161290" h="34289">
                  <a:moveTo>
                    <a:pt x="0" y="0"/>
                  </a:moveTo>
                  <a:lnTo>
                    <a:pt x="26624" y="5320"/>
                  </a:lnTo>
                  <a:lnTo>
                    <a:pt x="81868" y="17024"/>
                  </a:lnTo>
                  <a:lnTo>
                    <a:pt x="136472" y="28728"/>
                  </a:lnTo>
                  <a:lnTo>
                    <a:pt x="161175" y="34048"/>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A687881B-0FDE-1944-B41C-3C505F899874}"/>
                </a:ext>
              </a:extLst>
            </p:cNvPr>
            <p:cNvSpPr/>
            <p:nvPr/>
          </p:nvSpPr>
          <p:spPr>
            <a:xfrm>
              <a:off x="9459321" y="4651155"/>
              <a:ext cx="60960" cy="16510"/>
            </a:xfrm>
            <a:custGeom>
              <a:avLst/>
              <a:gdLst/>
              <a:ahLst/>
              <a:cxnLst/>
              <a:rect l="l" t="t" r="r" b="b"/>
              <a:pathLst>
                <a:path w="60959" h="16510">
                  <a:moveTo>
                    <a:pt x="0" y="0"/>
                  </a:moveTo>
                  <a:lnTo>
                    <a:pt x="60909" y="15887"/>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7D498E7C-14AC-1949-8EF7-29962B386199}"/>
                </a:ext>
              </a:extLst>
            </p:cNvPr>
            <p:cNvSpPr/>
            <p:nvPr/>
          </p:nvSpPr>
          <p:spPr>
            <a:xfrm>
              <a:off x="9425065" y="4672784"/>
              <a:ext cx="129539" cy="24130"/>
            </a:xfrm>
            <a:custGeom>
              <a:avLst/>
              <a:gdLst/>
              <a:ahLst/>
              <a:cxnLst/>
              <a:rect l="l" t="t" r="r" b="b"/>
              <a:pathLst>
                <a:path w="129540" h="24129">
                  <a:moveTo>
                    <a:pt x="0" y="0"/>
                  </a:moveTo>
                  <a:lnTo>
                    <a:pt x="129400" y="23837"/>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3F352DBE-85DC-DA47-A953-70C1118742A1}"/>
                </a:ext>
              </a:extLst>
            </p:cNvPr>
            <p:cNvSpPr/>
            <p:nvPr/>
          </p:nvSpPr>
          <p:spPr>
            <a:xfrm>
              <a:off x="9484291" y="4548713"/>
              <a:ext cx="36195" cy="126364"/>
            </a:xfrm>
            <a:custGeom>
              <a:avLst/>
              <a:gdLst/>
              <a:ahLst/>
              <a:cxnLst/>
              <a:rect l="l" t="t" r="r" b="b"/>
              <a:pathLst>
                <a:path w="36195" h="126364">
                  <a:moveTo>
                    <a:pt x="35928" y="0"/>
                  </a:moveTo>
                  <a:lnTo>
                    <a:pt x="0" y="126276"/>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B7D2DF4E-5817-1342-A4B7-CE14E1DEEE12}"/>
                </a:ext>
              </a:extLst>
            </p:cNvPr>
            <p:cNvSpPr/>
            <p:nvPr/>
          </p:nvSpPr>
          <p:spPr>
            <a:xfrm>
              <a:off x="9419592" y="4696456"/>
              <a:ext cx="101600" cy="67310"/>
            </a:xfrm>
            <a:custGeom>
              <a:avLst/>
              <a:gdLst/>
              <a:ahLst/>
              <a:cxnLst/>
              <a:rect l="l" t="t" r="r" b="b"/>
              <a:pathLst>
                <a:path w="101600" h="67310">
                  <a:moveTo>
                    <a:pt x="0" y="48907"/>
                  </a:moveTo>
                  <a:lnTo>
                    <a:pt x="20434" y="0"/>
                  </a:lnTo>
                  <a:lnTo>
                    <a:pt x="101015" y="17030"/>
                  </a:lnTo>
                  <a:lnTo>
                    <a:pt x="87960" y="67170"/>
                  </a:lnTo>
                  <a:lnTo>
                    <a:pt x="0" y="48907"/>
                  </a:lnTo>
                  <a:close/>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3708A0C2-056B-EE47-9FFF-9EB34D63E625}"/>
                </a:ext>
              </a:extLst>
            </p:cNvPr>
            <p:cNvSpPr/>
            <p:nvPr/>
          </p:nvSpPr>
          <p:spPr>
            <a:xfrm>
              <a:off x="9435245" y="4721512"/>
              <a:ext cx="76200" cy="15240"/>
            </a:xfrm>
            <a:custGeom>
              <a:avLst/>
              <a:gdLst/>
              <a:ahLst/>
              <a:cxnLst/>
              <a:rect l="l" t="t" r="r" b="b"/>
              <a:pathLst>
                <a:path w="76200" h="15239">
                  <a:moveTo>
                    <a:pt x="0" y="0"/>
                  </a:moveTo>
                  <a:lnTo>
                    <a:pt x="75857" y="14757"/>
                  </a:lnTo>
                </a:path>
              </a:pathLst>
            </a:custGeom>
            <a:ln w="19558">
              <a:solidFill>
                <a:srgbClr val="E4D2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43" name="object 3">
            <a:extLst>
              <a:ext uri="{FF2B5EF4-FFF2-40B4-BE49-F238E27FC236}">
                <a16:creationId xmlns:a16="http://schemas.microsoft.com/office/drawing/2014/main" id="{EB1CA974-AF7A-1248-99B5-78F7C52DA40C}"/>
              </a:ext>
            </a:extLst>
          </p:cNvPr>
          <p:cNvSpPr txBox="1"/>
          <p:nvPr/>
        </p:nvSpPr>
        <p:spPr>
          <a:xfrm>
            <a:off x="476068" y="1402430"/>
            <a:ext cx="8367476" cy="4845517"/>
          </a:xfrm>
          <a:prstGeom prst="rect">
            <a:avLst/>
          </a:prstGeom>
        </p:spPr>
        <p:txBody>
          <a:bodyPr vert="horz" wrap="square" lIns="0" tIns="14120" rIns="0" bIns="0" rtlCol="0">
            <a:spAutoFit/>
          </a:bodyPr>
          <a:lstStyle/>
          <a:p>
            <a:pPr marL="51590" marR="4344" defTabSz="781995">
              <a:lnSpc>
                <a:spcPct val="101800"/>
              </a:lnSpc>
            </a:pP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　原則として、労働者は会社などを退職することをいつでも申し入れることができ、法律上、これを引き留める方法はありません。</a:t>
            </a:r>
            <a:endParaRPr kumimoji="1" sz="2950" dirty="0">
              <a:solidFill>
                <a:prstClr val="black"/>
              </a:solidFill>
              <a:latin typeface="HGMaruGothicMPRO" panose="020F0600000000000000" pitchFamily="34" charset="-128"/>
              <a:ea typeface="HGMaruGothicMPRO" panose="020F0600000000000000" pitchFamily="34" charset="-128"/>
              <a:cs typeface="A-OTF Shin Maru Go Pro"/>
            </a:endParaRPr>
          </a:p>
          <a:p>
            <a:pPr marL="51590" marR="193327" defTabSz="781995">
              <a:lnSpc>
                <a:spcPct val="101200"/>
              </a:lnSpc>
              <a:spcBef>
                <a:spcPts val="2057"/>
              </a:spcBef>
            </a:pP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　期間の定めのない雇用の場合、退職の申入れをしてから、2週間を経過すれば辞めることができます。</a:t>
            </a:r>
            <a:r>
              <a:rPr kumimoji="1" lang="en-US" altLang="ja-JP" sz="2373" baseline="7507"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373" baseline="7507" dirty="0">
                <a:solidFill>
                  <a:srgbClr val="00AEEF"/>
                </a:solidFill>
                <a:latin typeface="HGMaruGothicMPRO" panose="020F0600000000000000" pitchFamily="34" charset="-128"/>
                <a:ea typeface="HGMaruGothicMPRO" panose="020F0600000000000000" pitchFamily="34" charset="-128"/>
                <a:cs typeface="A-OTF Shin Maru Go Pro"/>
              </a:rPr>
              <a:t>民法第627条</a:t>
            </a:r>
            <a:r>
              <a:rPr kumimoji="1" lang="en-US" altLang="ja-JP" sz="2373" baseline="7507"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2373" baseline="7507" dirty="0">
              <a:solidFill>
                <a:prstClr val="black"/>
              </a:solidFill>
              <a:latin typeface="HGMaruGothicMPRO" panose="020F0600000000000000" pitchFamily="34" charset="-128"/>
              <a:ea typeface="HGMaruGothicMPRO" panose="020F0600000000000000" pitchFamily="34" charset="-128"/>
              <a:cs typeface="A-OTF Shin Maru Go Pro"/>
            </a:endParaRPr>
          </a:p>
          <a:p>
            <a:pPr marL="51590" marR="1819767" defTabSz="781995">
              <a:lnSpc>
                <a:spcPct val="101200"/>
              </a:lnSpc>
              <a:spcBef>
                <a:spcPts val="2121"/>
              </a:spcBef>
            </a:pP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　期間の定めのある雇用の場合でも、やむを得ない事由があるときは、各当事者は、直ちに契約の解除をすることができます。</a:t>
            </a:r>
            <a:r>
              <a:rPr kumimoji="1" lang="en-US" altLang="ja-JP" sz="2373" baseline="7507"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373" baseline="7507" dirty="0">
                <a:solidFill>
                  <a:srgbClr val="00AEEF"/>
                </a:solidFill>
                <a:latin typeface="HGMaruGothicMPRO" panose="020F0600000000000000" pitchFamily="34" charset="-128"/>
                <a:ea typeface="HGMaruGothicMPRO" panose="020F0600000000000000" pitchFamily="34" charset="-128"/>
                <a:cs typeface="A-OTF Shin Maru Go Pro"/>
              </a:rPr>
              <a:t>民法第628条</a:t>
            </a:r>
            <a:r>
              <a:rPr kumimoji="1" lang="en-US" altLang="ja-JP" sz="2373" baseline="7507"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2373" baseline="7507"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43"/>
              </a:spcBef>
            </a:pPr>
            <a:endParaRPr kumimoji="1" sz="2437" dirty="0">
              <a:solidFill>
                <a:prstClr val="black"/>
              </a:solidFill>
              <a:latin typeface="HGMaruGothicMPRO" panose="020F0600000000000000" pitchFamily="34" charset="-128"/>
              <a:ea typeface="HGMaruGothicMPRO" panose="020F0600000000000000" pitchFamily="34" charset="-128"/>
              <a:cs typeface="Times New Roman"/>
            </a:endParaRPr>
          </a:p>
          <a:p>
            <a:pPr marL="47245" marR="89604" indent="4344" defTabSz="781995">
              <a:lnSpc>
                <a:spcPct val="108100"/>
              </a:lnSpc>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民法では退職日の2週間前までに伝えればＯＫとなってい</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ます</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が、</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退職を巡って会社とトラブルが起こらないよう、退職の意向を早めに連絡するなど</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誠意を持って会社</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に対応し</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ましょう。</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7" name="テキスト ボックス 4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21590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B91E5B7-AA7B-F240-9002-3CB11A536B18}"/>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 name="object 2">
            <a:extLst>
              <a:ext uri="{FF2B5EF4-FFF2-40B4-BE49-F238E27FC236}">
                <a16:creationId xmlns:a16="http://schemas.microsoft.com/office/drawing/2014/main" id="{9739C115-EFED-564B-9F48-B519C30E1D9A}"/>
              </a:ext>
            </a:extLst>
          </p:cNvPr>
          <p:cNvSpPr txBox="1"/>
          <p:nvPr/>
        </p:nvSpPr>
        <p:spPr>
          <a:xfrm>
            <a:off x="484795" y="789491"/>
            <a:ext cx="6890006" cy="303696"/>
          </a:xfrm>
          <a:prstGeom prst="rect">
            <a:avLst/>
          </a:prstGeom>
        </p:spPr>
        <p:txBody>
          <a:bodyPr vert="horz" wrap="square" lIns="0" tIns="14120" rIns="0" bIns="0" rtlCol="0">
            <a:spAutoFit/>
          </a:bodyPr>
          <a:lstStyle/>
          <a:p>
            <a:pPr marL="10861" defTabSz="781995">
              <a:spcBef>
                <a:spcPts val="111"/>
              </a:spcBef>
            </a:pPr>
            <a:r>
              <a:rPr kumimoji="1" sz="1881" b="1" dirty="0">
                <a:solidFill>
                  <a:prstClr val="white"/>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prstClr val="white"/>
                </a:solidFill>
                <a:latin typeface="HGMaruGothicMPRO" panose="020F0600000000000000" pitchFamily="34" charset="-128"/>
                <a:ea typeface="HGMaruGothicMPRO" panose="020F0600000000000000" pitchFamily="34" charset="-128"/>
                <a:cs typeface="ShinMGoPro-DeBold"/>
              </a:rPr>
              <a:t>)</a:t>
            </a:r>
            <a:r>
              <a:rPr kumimoji="1" sz="1881" b="1" dirty="0">
                <a:solidFill>
                  <a:prstClr val="white"/>
                </a:solidFill>
                <a:latin typeface="HGMaruGothicMPRO" panose="020F0600000000000000" pitchFamily="34" charset="-128"/>
                <a:ea typeface="HGMaruGothicMPRO" panose="020F0600000000000000" pitchFamily="34" charset="-128"/>
                <a:cs typeface="ShinMGoPro-DeBold"/>
              </a:rPr>
              <a:t>｢レジの差額弁償｣ </a:t>
            </a:r>
            <a:r>
              <a:rPr kumimoji="1" lang="ja-JP" altLang="en-US" sz="1881" b="1" dirty="0">
                <a:solidFill>
                  <a:prstClr val="white"/>
                </a:solidFill>
                <a:latin typeface="HGMaruGothicMPRO" panose="020F0600000000000000" pitchFamily="34" charset="-128"/>
                <a:ea typeface="HGMaruGothicMPRO" panose="020F0600000000000000" pitchFamily="34" charset="-128"/>
                <a:cs typeface="ShinMGoPro-DeBold"/>
              </a:rPr>
              <a:t>や「販売ノルマ」</a:t>
            </a:r>
            <a:r>
              <a:rPr kumimoji="1" sz="1881" b="1" dirty="0">
                <a:solidFill>
                  <a:prstClr val="white"/>
                </a:solidFill>
                <a:latin typeface="HGMaruGothicMPRO" panose="020F0600000000000000" pitchFamily="34" charset="-128"/>
                <a:ea typeface="HGMaruGothicMPRO" panose="020F0600000000000000" pitchFamily="34" charset="-128"/>
                <a:cs typeface="ShinMGoPro-DeBold"/>
              </a:rPr>
              <a:t>を</a:t>
            </a:r>
            <a:r>
              <a:rPr kumimoji="1" lang="ja-JP" altLang="en-US" sz="1881" b="1" dirty="0">
                <a:solidFill>
                  <a:prstClr val="white"/>
                </a:solidFill>
                <a:latin typeface="HGMaruGothicMPRO" panose="020F0600000000000000" pitchFamily="34" charset="-128"/>
                <a:ea typeface="HGMaruGothicMPRO" panose="020F0600000000000000" pitchFamily="34" charset="-128"/>
                <a:cs typeface="ShinMGoPro-DeBold"/>
              </a:rPr>
              <a:t>求められる</a:t>
            </a:r>
            <a:r>
              <a:rPr kumimoji="1" sz="1881" b="1" dirty="0">
                <a:solidFill>
                  <a:prstClr val="white"/>
                </a:solidFill>
                <a:latin typeface="HGMaruGothicMPRO" panose="020F0600000000000000" pitchFamily="34" charset="-128"/>
                <a:ea typeface="HGMaruGothicMPRO" panose="020F0600000000000000" pitchFamily="34" charset="-128"/>
                <a:cs typeface="ShinMGoPro-DeBold"/>
              </a:rPr>
              <a:t>？</a:t>
            </a:r>
            <a:endParaRPr kumimoji="1" sz="1881"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5" name="object 4">
            <a:extLst>
              <a:ext uri="{FF2B5EF4-FFF2-40B4-BE49-F238E27FC236}">
                <a16:creationId xmlns:a16="http://schemas.microsoft.com/office/drawing/2014/main" id="{5DE7F205-CFDD-9E41-AF82-262762C263F8}"/>
              </a:ext>
            </a:extLst>
          </p:cNvPr>
          <p:cNvSpPr txBox="1"/>
          <p:nvPr/>
        </p:nvSpPr>
        <p:spPr>
          <a:xfrm>
            <a:off x="540654" y="1398012"/>
            <a:ext cx="8329131" cy="2200611"/>
          </a:xfrm>
          <a:prstGeom prst="rect">
            <a:avLst/>
          </a:prstGeom>
        </p:spPr>
        <p:txBody>
          <a:bodyPr vert="horz" wrap="square" lIns="0" tIns="130881" rIns="0" bIns="0" rtlCol="0">
            <a:spAutoFit/>
          </a:bodyPr>
          <a:lstStyle/>
          <a:p>
            <a:pPr marL="499608" indent="-488747" defTabSz="781995">
              <a:spcBef>
                <a:spcPts val="1031"/>
              </a:spcBef>
              <a:buFont typeface="Wingdings" pitchFamily="2" charset="2"/>
              <a:buChar char="l"/>
              <a:tabLst>
                <a:tab pos="406203" algn="l"/>
              </a:tabLst>
            </a:pPr>
            <a:r>
              <a:rPr kumimoji="1" sz="3464" b="1" baseline="5144" dirty="0">
                <a:solidFill>
                  <a:srgbClr val="00B0F0"/>
                </a:solidFill>
                <a:latin typeface="HGMaruGothicMPRO" panose="020F0600000000000000" pitchFamily="34" charset="-128"/>
                <a:ea typeface="HGMaruGothicMPRO" panose="020F0600000000000000" pitchFamily="34" charset="-128"/>
                <a:cs typeface="ShinMGoPro-DeBold"/>
              </a:rPr>
              <a:t>　</a:t>
            </a:r>
            <a:r>
              <a:rPr kumimoji="1" sz="2395" b="1" dirty="0">
                <a:solidFill>
                  <a:srgbClr val="00B0F0"/>
                </a:solidFill>
                <a:latin typeface="HGMaruGothicMPRO" panose="020F0600000000000000" pitchFamily="34" charset="-128"/>
                <a:ea typeface="HGMaruGothicMPRO" panose="020F0600000000000000" pitchFamily="34" charset="-128"/>
                <a:cs typeface="ShinMGoPro-DeBold"/>
              </a:rPr>
              <a:t>レジの差額精算</a:t>
            </a:r>
            <a:endParaRPr kumimoji="1" sz="2395" dirty="0">
              <a:solidFill>
                <a:srgbClr val="00B0F0"/>
              </a:solidFill>
              <a:latin typeface="HGMaruGothicMPRO" panose="020F0600000000000000" pitchFamily="34" charset="-128"/>
              <a:ea typeface="HGMaruGothicMPRO" panose="020F0600000000000000" pitchFamily="34" charset="-128"/>
              <a:cs typeface="ShinMGoPro-DeBold"/>
            </a:endParaRPr>
          </a:p>
          <a:p>
            <a:pPr marL="409461" defTabSz="781995">
              <a:spcBef>
                <a:spcPts val="1200"/>
              </a:spcBef>
            </a:pPr>
            <a:r>
              <a:rPr kumimoji="1" sz="2523"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881" dirty="0">
                <a:solidFill>
                  <a:prstClr val="black"/>
                </a:solidFill>
                <a:latin typeface="HGMaruGothicMPRO" panose="020F0600000000000000" pitchFamily="34" charset="-128"/>
                <a:ea typeface="HGMaruGothicMPRO" panose="020F0600000000000000" pitchFamily="34" charset="-128"/>
                <a:cs typeface="A-OTF Shin Maru Go Pro"/>
              </a:rPr>
              <a:t>某コンビニ店でアルバイトをしているA君。</a:t>
            </a:r>
          </a:p>
          <a:p>
            <a:pPr marL="409461" marR="4344" defTabSz="781995"/>
            <a:r>
              <a:rPr kumimoji="1" sz="1881" dirty="0">
                <a:solidFill>
                  <a:prstClr val="black"/>
                </a:solidFill>
                <a:latin typeface="HGMaruGothicMPRO" panose="020F0600000000000000" pitchFamily="34" charset="-128"/>
                <a:ea typeface="HGMaruGothicMPRO" panose="020F0600000000000000" pitchFamily="34" charset="-128"/>
                <a:cs typeface="A-OTF Shin Maru Go Pro"/>
              </a:rPr>
              <a:t>ある日の勤務終了後にレジの現金を精算したところ、900円の不足が発生しました。</a:t>
            </a:r>
            <a:endParaRPr kumimoji="1" lang="en-US"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09461" marR="4344" defTabSz="781995"/>
            <a:r>
              <a:rPr kumimoji="1" lang="ja-JP" altLang="en-US" sz="1881"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881" dirty="0" err="1">
                <a:solidFill>
                  <a:srgbClr val="00B0F0"/>
                </a:solidFill>
                <a:latin typeface="HGMaruGothicMPRO" panose="020F0600000000000000" pitchFamily="34" charset="-128"/>
                <a:ea typeface="HGMaruGothicMPRO" panose="020F0600000000000000" pitchFamily="34" charset="-128"/>
                <a:cs typeface="A-OTF Shin Maru Go Pro"/>
              </a:rPr>
              <a:t>店側は、その時間帯に勤務していたＡ君、Ｂ君、Ｃ君に割勘で差額分を</a:t>
            </a:r>
            <a:r>
              <a:rPr kumimoji="1" lang="ja-JP" altLang="en-US" sz="1881" dirty="0">
                <a:solidFill>
                  <a:srgbClr val="00B0F0"/>
                </a:solidFill>
                <a:latin typeface="HGMaruGothicMPRO" panose="020F0600000000000000" pitchFamily="34" charset="-128"/>
                <a:ea typeface="HGMaruGothicMPRO" panose="020F0600000000000000" pitchFamily="34" charset="-128"/>
                <a:cs typeface="A-OTF Shin Maru Go Pro"/>
              </a:rPr>
              <a:t>支払</a:t>
            </a:r>
            <a:r>
              <a:rPr kumimoji="1" sz="1881" dirty="0">
                <a:solidFill>
                  <a:srgbClr val="00B0F0"/>
                </a:solidFill>
                <a:latin typeface="HGMaruGothicMPRO" panose="020F0600000000000000" pitchFamily="34" charset="-128"/>
                <a:ea typeface="HGMaruGothicMPRO" panose="020F0600000000000000" pitchFamily="34" charset="-128"/>
                <a:cs typeface="A-OTF Shin Maru Go Pro"/>
              </a:rPr>
              <a:t>うように要求し、Ａ君も給与から300円を引かれてしまいました。</a:t>
            </a:r>
          </a:p>
        </p:txBody>
      </p:sp>
      <p:sp>
        <p:nvSpPr>
          <p:cNvPr id="6" name="object 4">
            <a:extLst>
              <a:ext uri="{FF2B5EF4-FFF2-40B4-BE49-F238E27FC236}">
                <a16:creationId xmlns:a16="http://schemas.microsoft.com/office/drawing/2014/main" id="{5A0360F8-2A75-CA44-9245-390EE2FEB15C}"/>
              </a:ext>
            </a:extLst>
          </p:cNvPr>
          <p:cNvSpPr txBox="1"/>
          <p:nvPr/>
        </p:nvSpPr>
        <p:spPr>
          <a:xfrm>
            <a:off x="540654" y="4238410"/>
            <a:ext cx="8329131" cy="1889900"/>
          </a:xfrm>
          <a:prstGeom prst="rect">
            <a:avLst/>
          </a:prstGeom>
        </p:spPr>
        <p:txBody>
          <a:bodyPr vert="horz" wrap="square" lIns="0" tIns="14120" rIns="0" bIns="0" rtlCol="0">
            <a:spAutoFit/>
          </a:bodyPr>
          <a:lstStyle/>
          <a:p>
            <a:pPr marL="531648" indent="-488747" defTabSz="781995">
              <a:buFont typeface="Wingdings" pitchFamily="2" charset="2"/>
              <a:buChar char="l"/>
              <a:tabLst>
                <a:tab pos="438786" algn="l"/>
              </a:tabLst>
            </a:pPr>
            <a:r>
              <a:rPr kumimoji="1" sz="3464" b="1" baseline="5144" dirty="0">
                <a:solidFill>
                  <a:srgbClr val="00B0F0"/>
                </a:solidFill>
                <a:latin typeface="HGMaruGothicMPRO" panose="020F0600000000000000" pitchFamily="34" charset="-128"/>
                <a:ea typeface="HGMaruGothicMPRO" panose="020F0600000000000000" pitchFamily="34" charset="-128"/>
                <a:cs typeface="ShinMGoPro-DeBold"/>
              </a:rPr>
              <a:t>　</a:t>
            </a:r>
            <a:r>
              <a:rPr kumimoji="1" sz="2395" b="1" dirty="0">
                <a:solidFill>
                  <a:srgbClr val="00B0F0"/>
                </a:solidFill>
                <a:latin typeface="HGMaruGothicMPRO" panose="020F0600000000000000" pitchFamily="34" charset="-128"/>
                <a:ea typeface="HGMaruGothicMPRO" panose="020F0600000000000000" pitchFamily="34" charset="-128"/>
                <a:cs typeface="ShinMGoPro-DeBold"/>
              </a:rPr>
              <a:t>販売ノルマ</a:t>
            </a:r>
            <a:endParaRPr kumimoji="1" sz="2395" dirty="0">
              <a:solidFill>
                <a:srgbClr val="00B0F0"/>
              </a:solidFill>
              <a:latin typeface="HGMaruGothicMPRO" panose="020F0600000000000000" pitchFamily="34" charset="-128"/>
              <a:ea typeface="HGMaruGothicMPRO" panose="020F0600000000000000" pitchFamily="34" charset="-128"/>
              <a:cs typeface="ShinMGoPro-DeBold"/>
            </a:endParaRPr>
          </a:p>
          <a:p>
            <a:pPr marL="442044" marR="4344" defTabSz="781995">
              <a:spcBef>
                <a:spcPts val="616"/>
              </a:spcBef>
            </a:pPr>
            <a:r>
              <a:rPr kumimoji="1" sz="2651"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881" dirty="0">
                <a:solidFill>
                  <a:prstClr val="black"/>
                </a:solidFill>
                <a:latin typeface="HGMaruGothicMPRO" panose="020F0600000000000000" pitchFamily="34" charset="-128"/>
                <a:ea typeface="HGMaruGothicMPRO" panose="020F0600000000000000" pitchFamily="34" charset="-128"/>
                <a:cs typeface="A-OTF Shin Maru Go Pro"/>
              </a:rPr>
              <a:t>某ケーキ店でアルバイトをしているB子さん。クリスマスシーズン前になると、店側から販売ノルマが課せられます。</a:t>
            </a:r>
            <a:endParaRPr kumimoji="1" lang="en-US"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42044" marR="4344" defTabSz="781995">
              <a:spcBef>
                <a:spcPts val="616"/>
              </a:spcBef>
            </a:pPr>
            <a:r>
              <a:rPr kumimoji="1" sz="1881"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881" dirty="0">
                <a:solidFill>
                  <a:srgbClr val="00B0F0"/>
                </a:solidFill>
                <a:latin typeface="HGMaruGothicMPRO" panose="020F0600000000000000" pitchFamily="34" charset="-128"/>
                <a:ea typeface="HGMaruGothicMPRO" panose="020F0600000000000000" pitchFamily="34" charset="-128"/>
                <a:cs typeface="A-OTF Shin Maru Go Pro"/>
              </a:rPr>
              <a:t>ノルマを達成できない場合は、未達成分を給与から引かれました。</a:t>
            </a:r>
            <a:endParaRPr kumimoji="1" lang="en-US" sz="1881" dirty="0">
              <a:solidFill>
                <a:srgbClr val="00B0F0"/>
              </a:solidFill>
              <a:latin typeface="HGMaruGothicMPRO" panose="020F0600000000000000" pitchFamily="34" charset="-128"/>
              <a:ea typeface="HGMaruGothicMPRO" panose="020F0600000000000000" pitchFamily="34" charset="-128"/>
              <a:cs typeface="A-OTF Shin Maru Go Pro"/>
            </a:endParaRPr>
          </a:p>
          <a:p>
            <a:pPr marL="442044" marR="4344" defTabSz="781995">
              <a:spcBef>
                <a:spcPts val="616"/>
              </a:spcBef>
            </a:pPr>
            <a:r>
              <a:rPr kumimoji="1" sz="1881" dirty="0">
                <a:solidFill>
                  <a:srgbClr val="00B0F0"/>
                </a:solidFill>
                <a:latin typeface="HGMaruGothicMPRO" panose="020F0600000000000000" pitchFamily="34" charset="-128"/>
                <a:ea typeface="HGMaruGothicMPRO" panose="020F0600000000000000" pitchFamily="34" charset="-128"/>
                <a:cs typeface="A-OTF Shin Maru Go Pro"/>
              </a:rPr>
              <a:t>ノルマが達成できなかったので、これは仕方ない</a:t>
            </a:r>
            <a:r>
              <a:rPr kumimoji="1" lang="ja-JP" altLang="en-US" sz="1881" dirty="0">
                <a:solidFill>
                  <a:srgbClr val="00B0F0"/>
                </a:solidFill>
                <a:latin typeface="HGMaruGothicMPRO" panose="020F0600000000000000" pitchFamily="34" charset="-128"/>
                <a:ea typeface="HGMaruGothicMPRO" panose="020F0600000000000000" pitchFamily="34" charset="-128"/>
                <a:cs typeface="A-OTF Shin Maru Go Pro"/>
              </a:rPr>
              <a:t>の</a:t>
            </a:r>
            <a:r>
              <a:rPr kumimoji="1" sz="1881" dirty="0">
                <a:solidFill>
                  <a:srgbClr val="00B0F0"/>
                </a:solidFill>
                <a:latin typeface="HGMaruGothicMPRO" panose="020F0600000000000000" pitchFamily="34" charset="-128"/>
                <a:ea typeface="HGMaruGothicMPRO" panose="020F0600000000000000" pitchFamily="34" charset="-128"/>
                <a:cs typeface="A-OTF Shin Maru Go Pro"/>
              </a:rPr>
              <a:t>でしょうか…。</a:t>
            </a:r>
          </a:p>
        </p:txBody>
      </p:sp>
      <p:sp>
        <p:nvSpPr>
          <p:cNvPr id="7" name="object 3">
            <a:extLst>
              <a:ext uri="{FF2B5EF4-FFF2-40B4-BE49-F238E27FC236}">
                <a16:creationId xmlns:a16="http://schemas.microsoft.com/office/drawing/2014/main" id="{4BBFBBA7-68B5-FB4B-B19E-840866CD69DA}"/>
              </a:ext>
            </a:extLst>
          </p:cNvPr>
          <p:cNvSpPr/>
          <p:nvPr/>
        </p:nvSpPr>
        <p:spPr>
          <a:xfrm>
            <a:off x="6554823" y="3673209"/>
            <a:ext cx="1209456" cy="1146403"/>
          </a:xfrm>
          <a:prstGeom prst="rect">
            <a:avLst/>
          </a:prstGeom>
          <a:blipFill>
            <a:blip r:embed="rId2" cstate="print"/>
            <a:stretch>
              <a:fillRect/>
            </a:stretch>
          </a:blip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grpSp>
        <p:nvGrpSpPr>
          <p:cNvPr id="8" name="グループ化 7">
            <a:extLst>
              <a:ext uri="{FF2B5EF4-FFF2-40B4-BE49-F238E27FC236}">
                <a16:creationId xmlns:a16="http://schemas.microsoft.com/office/drawing/2014/main" id="{62B8D4D7-DAAE-054D-934B-2FB15E306D4B}"/>
              </a:ext>
            </a:extLst>
          </p:cNvPr>
          <p:cNvGrpSpPr/>
          <p:nvPr/>
        </p:nvGrpSpPr>
        <p:grpSpPr>
          <a:xfrm>
            <a:off x="6380871" y="1398012"/>
            <a:ext cx="1229677" cy="1015640"/>
            <a:chOff x="7646223" y="5703179"/>
            <a:chExt cx="1764664" cy="1476656"/>
          </a:xfrm>
        </p:grpSpPr>
        <p:sp>
          <p:nvSpPr>
            <p:cNvPr id="9" name="object 5">
              <a:extLst>
                <a:ext uri="{FF2B5EF4-FFF2-40B4-BE49-F238E27FC236}">
                  <a16:creationId xmlns:a16="http://schemas.microsoft.com/office/drawing/2014/main" id="{CDE641DD-F626-9C4D-B7C8-015D55A9EF46}"/>
                </a:ext>
              </a:extLst>
            </p:cNvPr>
            <p:cNvSpPr/>
            <p:nvPr/>
          </p:nvSpPr>
          <p:spPr>
            <a:xfrm>
              <a:off x="7782000" y="7020473"/>
              <a:ext cx="133083" cy="116433"/>
            </a:xfrm>
            <a:prstGeom prst="rect">
              <a:avLst/>
            </a:prstGeom>
            <a:blipFill>
              <a:blip r:embed="rId3" cstate="print"/>
              <a:stretch>
                <a:fillRect/>
              </a:stretch>
            </a:blip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0" name="object 6">
              <a:extLst>
                <a:ext uri="{FF2B5EF4-FFF2-40B4-BE49-F238E27FC236}">
                  <a16:creationId xmlns:a16="http://schemas.microsoft.com/office/drawing/2014/main" id="{5BB17E76-0973-9B4B-AD00-02264AB87FBE}"/>
                </a:ext>
              </a:extLst>
            </p:cNvPr>
            <p:cNvSpPr/>
            <p:nvPr/>
          </p:nvSpPr>
          <p:spPr>
            <a:xfrm>
              <a:off x="8483751" y="7063402"/>
              <a:ext cx="133032" cy="116433"/>
            </a:xfrm>
            <a:prstGeom prst="rect">
              <a:avLst/>
            </a:prstGeom>
            <a:blipFill>
              <a:blip r:embed="rId4" cstate="print"/>
              <a:stretch>
                <a:fillRect/>
              </a:stretch>
            </a:blip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1" name="object 7">
              <a:extLst>
                <a:ext uri="{FF2B5EF4-FFF2-40B4-BE49-F238E27FC236}">
                  <a16:creationId xmlns:a16="http://schemas.microsoft.com/office/drawing/2014/main" id="{FB066778-3D47-0C4D-9D75-FD5778D4D37D}"/>
                </a:ext>
              </a:extLst>
            </p:cNvPr>
            <p:cNvSpPr/>
            <p:nvPr/>
          </p:nvSpPr>
          <p:spPr>
            <a:xfrm>
              <a:off x="9198518" y="6856760"/>
              <a:ext cx="133045" cy="116433"/>
            </a:xfrm>
            <a:prstGeom prst="rect">
              <a:avLst/>
            </a:prstGeom>
            <a:blipFill>
              <a:blip r:embed="rId5" cstate="print"/>
              <a:stretch>
                <a:fillRect/>
              </a:stretch>
            </a:blip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2" name="object 8">
              <a:extLst>
                <a:ext uri="{FF2B5EF4-FFF2-40B4-BE49-F238E27FC236}">
                  <a16:creationId xmlns:a16="http://schemas.microsoft.com/office/drawing/2014/main" id="{D58201B5-6AC1-AA46-83C2-79348950467E}"/>
                </a:ext>
              </a:extLst>
            </p:cNvPr>
            <p:cNvSpPr/>
            <p:nvPr/>
          </p:nvSpPr>
          <p:spPr>
            <a:xfrm>
              <a:off x="7646223" y="6469100"/>
              <a:ext cx="1764664" cy="652780"/>
            </a:xfrm>
            <a:custGeom>
              <a:avLst/>
              <a:gdLst/>
              <a:ahLst/>
              <a:cxnLst/>
              <a:rect l="l" t="t" r="r" b="b"/>
              <a:pathLst>
                <a:path w="1764665" h="652779">
                  <a:moveTo>
                    <a:pt x="764540" y="0"/>
                  </a:moveTo>
                  <a:lnTo>
                    <a:pt x="0" y="172758"/>
                  </a:lnTo>
                  <a:lnTo>
                    <a:pt x="0" y="577088"/>
                  </a:lnTo>
                  <a:lnTo>
                    <a:pt x="1060742" y="652576"/>
                  </a:lnTo>
                  <a:lnTo>
                    <a:pt x="1764487" y="412026"/>
                  </a:lnTo>
                  <a:lnTo>
                    <a:pt x="1764487" y="38417"/>
                  </a:lnTo>
                  <a:lnTo>
                    <a:pt x="764540" y="0"/>
                  </a:lnTo>
                  <a:close/>
                </a:path>
              </a:pathLst>
            </a:custGeom>
            <a:solidFill>
              <a:srgbClr val="CCCBC4"/>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3" name="object 9">
              <a:extLst>
                <a:ext uri="{FF2B5EF4-FFF2-40B4-BE49-F238E27FC236}">
                  <a16:creationId xmlns:a16="http://schemas.microsoft.com/office/drawing/2014/main" id="{0928657B-95E4-9146-95FC-32708D6164EC}"/>
                </a:ext>
              </a:extLst>
            </p:cNvPr>
            <p:cNvSpPr/>
            <p:nvPr/>
          </p:nvSpPr>
          <p:spPr>
            <a:xfrm>
              <a:off x="7646223" y="6469100"/>
              <a:ext cx="1764664" cy="652780"/>
            </a:xfrm>
            <a:custGeom>
              <a:avLst/>
              <a:gdLst/>
              <a:ahLst/>
              <a:cxnLst/>
              <a:rect l="l" t="t" r="r" b="b"/>
              <a:pathLst>
                <a:path w="1764665" h="652779">
                  <a:moveTo>
                    <a:pt x="0" y="577088"/>
                  </a:moveTo>
                  <a:lnTo>
                    <a:pt x="1060742" y="652576"/>
                  </a:lnTo>
                  <a:lnTo>
                    <a:pt x="1764487" y="412026"/>
                  </a:lnTo>
                  <a:lnTo>
                    <a:pt x="1764487" y="38417"/>
                  </a:lnTo>
                  <a:lnTo>
                    <a:pt x="764540" y="0"/>
                  </a:lnTo>
                  <a:lnTo>
                    <a:pt x="0" y="172758"/>
                  </a:lnTo>
                  <a:lnTo>
                    <a:pt x="0" y="577088"/>
                  </a:lnTo>
                  <a:close/>
                </a:path>
              </a:pathLst>
            </a:custGeom>
            <a:ln w="23037">
              <a:solidFill>
                <a:srgbClr val="CCCBC4"/>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4" name="object 10">
              <a:extLst>
                <a:ext uri="{FF2B5EF4-FFF2-40B4-BE49-F238E27FC236}">
                  <a16:creationId xmlns:a16="http://schemas.microsoft.com/office/drawing/2014/main" id="{182FB40C-1831-9547-92D2-3F2B40AFEF79}"/>
                </a:ext>
              </a:extLst>
            </p:cNvPr>
            <p:cNvSpPr/>
            <p:nvPr/>
          </p:nvSpPr>
          <p:spPr>
            <a:xfrm>
              <a:off x="7667979" y="6663598"/>
              <a:ext cx="1044575" cy="434340"/>
            </a:xfrm>
            <a:custGeom>
              <a:avLst/>
              <a:gdLst/>
              <a:ahLst/>
              <a:cxnLst/>
              <a:rect l="l" t="t" r="r" b="b"/>
              <a:pathLst>
                <a:path w="1044575" h="434340">
                  <a:moveTo>
                    <a:pt x="0" y="0"/>
                  </a:moveTo>
                  <a:lnTo>
                    <a:pt x="1044092" y="58851"/>
                  </a:lnTo>
                  <a:lnTo>
                    <a:pt x="1044092" y="433768"/>
                  </a:lnTo>
                </a:path>
              </a:pathLst>
            </a:custGeom>
            <a:ln w="23037">
              <a:solidFill>
                <a:srgbClr val="B6B2AB"/>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5" name="object 11">
              <a:extLst>
                <a:ext uri="{FF2B5EF4-FFF2-40B4-BE49-F238E27FC236}">
                  <a16:creationId xmlns:a16="http://schemas.microsoft.com/office/drawing/2014/main" id="{CF07DD0B-643C-774E-AB3A-7021C2207277}"/>
                </a:ext>
              </a:extLst>
            </p:cNvPr>
            <p:cNvSpPr/>
            <p:nvPr/>
          </p:nvSpPr>
          <p:spPr>
            <a:xfrm>
              <a:off x="8712075" y="6535648"/>
              <a:ext cx="674370" cy="187325"/>
            </a:xfrm>
            <a:custGeom>
              <a:avLst/>
              <a:gdLst/>
              <a:ahLst/>
              <a:cxnLst/>
              <a:rect l="l" t="t" r="r" b="b"/>
              <a:pathLst>
                <a:path w="674370" h="187325">
                  <a:moveTo>
                    <a:pt x="0" y="186804"/>
                  </a:moveTo>
                  <a:lnTo>
                    <a:pt x="674331" y="0"/>
                  </a:lnTo>
                </a:path>
              </a:pathLst>
            </a:custGeom>
            <a:ln w="23037">
              <a:solidFill>
                <a:srgbClr val="B6B2AB"/>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6" name="object 12">
              <a:extLst>
                <a:ext uri="{FF2B5EF4-FFF2-40B4-BE49-F238E27FC236}">
                  <a16:creationId xmlns:a16="http://schemas.microsoft.com/office/drawing/2014/main" id="{596F9C1B-8D48-5740-8D41-4595641FDB8A}"/>
                </a:ext>
              </a:extLst>
            </p:cNvPr>
            <p:cNvSpPr/>
            <p:nvPr/>
          </p:nvSpPr>
          <p:spPr>
            <a:xfrm>
              <a:off x="7712761" y="6746771"/>
              <a:ext cx="897255" cy="299720"/>
            </a:xfrm>
            <a:custGeom>
              <a:avLst/>
              <a:gdLst/>
              <a:ahLst/>
              <a:cxnLst/>
              <a:rect l="l" t="t" r="r" b="b"/>
              <a:pathLst>
                <a:path w="897254" h="299720">
                  <a:moveTo>
                    <a:pt x="0" y="240563"/>
                  </a:moveTo>
                  <a:lnTo>
                    <a:pt x="0" y="0"/>
                  </a:lnTo>
                  <a:lnTo>
                    <a:pt x="896962" y="49911"/>
                  </a:lnTo>
                  <a:lnTo>
                    <a:pt x="896962" y="299415"/>
                  </a:lnTo>
                  <a:lnTo>
                    <a:pt x="0" y="240563"/>
                  </a:lnTo>
                  <a:close/>
                </a:path>
              </a:pathLst>
            </a:custGeom>
            <a:ln w="23037">
              <a:solidFill>
                <a:srgbClr val="B6B2AB"/>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7" name="object 13">
              <a:extLst>
                <a:ext uri="{FF2B5EF4-FFF2-40B4-BE49-F238E27FC236}">
                  <a16:creationId xmlns:a16="http://schemas.microsoft.com/office/drawing/2014/main" id="{19C96F15-3B8E-7647-B254-EBE3B346EA75}"/>
                </a:ext>
              </a:extLst>
            </p:cNvPr>
            <p:cNvSpPr/>
            <p:nvPr/>
          </p:nvSpPr>
          <p:spPr>
            <a:xfrm>
              <a:off x="7792773" y="6876568"/>
              <a:ext cx="486409" cy="32384"/>
            </a:xfrm>
            <a:custGeom>
              <a:avLst/>
              <a:gdLst/>
              <a:ahLst/>
              <a:cxnLst/>
              <a:rect l="l" t="t" r="r" b="b"/>
              <a:pathLst>
                <a:path w="486409" h="32384">
                  <a:moveTo>
                    <a:pt x="0" y="0"/>
                  </a:moveTo>
                  <a:lnTo>
                    <a:pt x="486232" y="31978"/>
                  </a:lnTo>
                </a:path>
              </a:pathLst>
            </a:custGeom>
            <a:ln w="30708">
              <a:solidFill>
                <a:srgbClr val="848580"/>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8" name="object 14">
              <a:extLst>
                <a:ext uri="{FF2B5EF4-FFF2-40B4-BE49-F238E27FC236}">
                  <a16:creationId xmlns:a16="http://schemas.microsoft.com/office/drawing/2014/main" id="{81642BF5-F399-5847-B114-1BF9C462E5FB}"/>
                </a:ext>
              </a:extLst>
            </p:cNvPr>
            <p:cNvSpPr/>
            <p:nvPr/>
          </p:nvSpPr>
          <p:spPr>
            <a:xfrm>
              <a:off x="8390269" y="6856814"/>
              <a:ext cx="111328" cy="116446"/>
            </a:xfrm>
            <a:prstGeom prst="rect">
              <a:avLst/>
            </a:prstGeom>
            <a:blipFill>
              <a:blip r:embed="rId6" cstate="print"/>
              <a:stretch>
                <a:fillRect/>
              </a:stretch>
            </a:blip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19" name="object 15">
              <a:extLst>
                <a:ext uri="{FF2B5EF4-FFF2-40B4-BE49-F238E27FC236}">
                  <a16:creationId xmlns:a16="http://schemas.microsoft.com/office/drawing/2014/main" id="{B3B5AEB7-5549-FE4E-8C09-B7E14069BC76}"/>
                </a:ext>
              </a:extLst>
            </p:cNvPr>
            <p:cNvSpPr/>
            <p:nvPr/>
          </p:nvSpPr>
          <p:spPr>
            <a:xfrm>
              <a:off x="8377580" y="5838278"/>
              <a:ext cx="0" cy="190500"/>
            </a:xfrm>
            <a:custGeom>
              <a:avLst/>
              <a:gdLst/>
              <a:ahLst/>
              <a:cxnLst/>
              <a:rect l="l" t="t" r="r" b="b"/>
              <a:pathLst>
                <a:path h="190500">
                  <a:moveTo>
                    <a:pt x="0" y="0"/>
                  </a:moveTo>
                  <a:lnTo>
                    <a:pt x="0" y="190004"/>
                  </a:lnTo>
                </a:path>
              </a:pathLst>
            </a:custGeom>
            <a:ln w="62509">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0" name="object 16">
              <a:extLst>
                <a:ext uri="{FF2B5EF4-FFF2-40B4-BE49-F238E27FC236}">
                  <a16:creationId xmlns:a16="http://schemas.microsoft.com/office/drawing/2014/main" id="{E5629029-B7E6-B942-96E3-03F0480AEF27}"/>
                </a:ext>
              </a:extLst>
            </p:cNvPr>
            <p:cNvSpPr/>
            <p:nvPr/>
          </p:nvSpPr>
          <p:spPr>
            <a:xfrm>
              <a:off x="8346328" y="5834439"/>
              <a:ext cx="62865" cy="194310"/>
            </a:xfrm>
            <a:custGeom>
              <a:avLst/>
              <a:gdLst/>
              <a:ahLst/>
              <a:cxnLst/>
              <a:rect l="l" t="t" r="r" b="b"/>
              <a:pathLst>
                <a:path w="62865" h="194310">
                  <a:moveTo>
                    <a:pt x="62509" y="193840"/>
                  </a:moveTo>
                  <a:lnTo>
                    <a:pt x="0" y="193840"/>
                  </a:lnTo>
                  <a:lnTo>
                    <a:pt x="0" y="0"/>
                  </a:lnTo>
                  <a:lnTo>
                    <a:pt x="62509" y="0"/>
                  </a:lnTo>
                  <a:lnTo>
                    <a:pt x="62509" y="193840"/>
                  </a:lnTo>
                  <a:close/>
                </a:path>
              </a:pathLst>
            </a:custGeom>
            <a:ln w="23037">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1" name="object 17">
              <a:extLst>
                <a:ext uri="{FF2B5EF4-FFF2-40B4-BE49-F238E27FC236}">
                  <a16:creationId xmlns:a16="http://schemas.microsoft.com/office/drawing/2014/main" id="{EA43A6F0-76F7-FC4A-BBB5-53CC9E3F6894}"/>
                </a:ext>
              </a:extLst>
            </p:cNvPr>
            <p:cNvSpPr/>
            <p:nvPr/>
          </p:nvSpPr>
          <p:spPr>
            <a:xfrm>
              <a:off x="8146026" y="5703179"/>
              <a:ext cx="463550" cy="156845"/>
            </a:xfrm>
            <a:custGeom>
              <a:avLst/>
              <a:gdLst/>
              <a:ahLst/>
              <a:cxnLst/>
              <a:rect l="l" t="t" r="r" b="b"/>
              <a:pathLst>
                <a:path w="463550" h="156845">
                  <a:moveTo>
                    <a:pt x="444690" y="0"/>
                  </a:moveTo>
                  <a:lnTo>
                    <a:pt x="18402" y="0"/>
                  </a:lnTo>
                  <a:lnTo>
                    <a:pt x="11235" y="1446"/>
                  </a:lnTo>
                  <a:lnTo>
                    <a:pt x="5386" y="5392"/>
                  </a:lnTo>
                  <a:lnTo>
                    <a:pt x="1444" y="11246"/>
                  </a:lnTo>
                  <a:lnTo>
                    <a:pt x="0" y="18414"/>
                  </a:lnTo>
                  <a:lnTo>
                    <a:pt x="0" y="138455"/>
                  </a:lnTo>
                  <a:lnTo>
                    <a:pt x="1444" y="145615"/>
                  </a:lnTo>
                  <a:lnTo>
                    <a:pt x="5386" y="151460"/>
                  </a:lnTo>
                  <a:lnTo>
                    <a:pt x="11235" y="155400"/>
                  </a:lnTo>
                  <a:lnTo>
                    <a:pt x="18402" y="156844"/>
                  </a:lnTo>
                  <a:lnTo>
                    <a:pt x="444690" y="156844"/>
                  </a:lnTo>
                  <a:lnTo>
                    <a:pt x="451844" y="155400"/>
                  </a:lnTo>
                  <a:lnTo>
                    <a:pt x="457690" y="151460"/>
                  </a:lnTo>
                  <a:lnTo>
                    <a:pt x="461633" y="145615"/>
                  </a:lnTo>
                  <a:lnTo>
                    <a:pt x="463080" y="138455"/>
                  </a:lnTo>
                  <a:lnTo>
                    <a:pt x="463080" y="18414"/>
                  </a:lnTo>
                  <a:lnTo>
                    <a:pt x="461633" y="11246"/>
                  </a:lnTo>
                  <a:lnTo>
                    <a:pt x="457690" y="5392"/>
                  </a:lnTo>
                  <a:lnTo>
                    <a:pt x="451844" y="1446"/>
                  </a:lnTo>
                  <a:lnTo>
                    <a:pt x="444690" y="0"/>
                  </a:lnTo>
                  <a:close/>
                </a:path>
              </a:pathLst>
            </a:custGeom>
            <a:solidFill>
              <a:srgbClr val="CAD5DA"/>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2" name="object 18">
              <a:extLst>
                <a:ext uri="{FF2B5EF4-FFF2-40B4-BE49-F238E27FC236}">
                  <a16:creationId xmlns:a16="http://schemas.microsoft.com/office/drawing/2014/main" id="{6C1AF687-019D-2D47-83BD-7AC8E29B0468}"/>
                </a:ext>
              </a:extLst>
            </p:cNvPr>
            <p:cNvSpPr/>
            <p:nvPr/>
          </p:nvSpPr>
          <p:spPr>
            <a:xfrm>
              <a:off x="8146026" y="5703179"/>
              <a:ext cx="463550" cy="156845"/>
            </a:xfrm>
            <a:custGeom>
              <a:avLst/>
              <a:gdLst/>
              <a:ahLst/>
              <a:cxnLst/>
              <a:rect l="l" t="t" r="r" b="b"/>
              <a:pathLst>
                <a:path w="463550" h="156845">
                  <a:moveTo>
                    <a:pt x="463080" y="138455"/>
                  </a:moveTo>
                  <a:lnTo>
                    <a:pt x="461633" y="145615"/>
                  </a:lnTo>
                  <a:lnTo>
                    <a:pt x="457690" y="151460"/>
                  </a:lnTo>
                  <a:lnTo>
                    <a:pt x="451844" y="155400"/>
                  </a:lnTo>
                  <a:lnTo>
                    <a:pt x="444690" y="156844"/>
                  </a:lnTo>
                  <a:lnTo>
                    <a:pt x="18402" y="156844"/>
                  </a:lnTo>
                  <a:lnTo>
                    <a:pt x="11235" y="155400"/>
                  </a:lnTo>
                  <a:lnTo>
                    <a:pt x="5386" y="151460"/>
                  </a:lnTo>
                  <a:lnTo>
                    <a:pt x="1444" y="145615"/>
                  </a:lnTo>
                  <a:lnTo>
                    <a:pt x="0" y="138455"/>
                  </a:lnTo>
                  <a:lnTo>
                    <a:pt x="0" y="18414"/>
                  </a:lnTo>
                  <a:lnTo>
                    <a:pt x="1444" y="11246"/>
                  </a:lnTo>
                  <a:lnTo>
                    <a:pt x="5386" y="5392"/>
                  </a:lnTo>
                  <a:lnTo>
                    <a:pt x="11235" y="1446"/>
                  </a:lnTo>
                  <a:lnTo>
                    <a:pt x="18402" y="0"/>
                  </a:lnTo>
                  <a:lnTo>
                    <a:pt x="444690" y="0"/>
                  </a:lnTo>
                  <a:lnTo>
                    <a:pt x="451844" y="1446"/>
                  </a:lnTo>
                  <a:lnTo>
                    <a:pt x="457690" y="5392"/>
                  </a:lnTo>
                  <a:lnTo>
                    <a:pt x="461633" y="11246"/>
                  </a:lnTo>
                  <a:lnTo>
                    <a:pt x="463080" y="18414"/>
                  </a:lnTo>
                  <a:lnTo>
                    <a:pt x="463080" y="138455"/>
                  </a:lnTo>
                  <a:close/>
                </a:path>
              </a:pathLst>
            </a:custGeom>
            <a:ln w="23037">
              <a:solidFill>
                <a:srgbClr val="CAD5DA"/>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3" name="object 19">
              <a:extLst>
                <a:ext uri="{FF2B5EF4-FFF2-40B4-BE49-F238E27FC236}">
                  <a16:creationId xmlns:a16="http://schemas.microsoft.com/office/drawing/2014/main" id="{9A165699-4FB1-B34C-8F49-2120A7A38F6B}"/>
                </a:ext>
              </a:extLst>
            </p:cNvPr>
            <p:cNvSpPr/>
            <p:nvPr/>
          </p:nvSpPr>
          <p:spPr>
            <a:xfrm>
              <a:off x="8167789" y="5724956"/>
              <a:ext cx="419734" cy="113664"/>
            </a:xfrm>
            <a:custGeom>
              <a:avLst/>
              <a:gdLst/>
              <a:ahLst/>
              <a:cxnLst/>
              <a:rect l="l" t="t" r="r" b="b"/>
              <a:pathLst>
                <a:path w="419734" h="113664">
                  <a:moveTo>
                    <a:pt x="0" y="0"/>
                  </a:moveTo>
                  <a:lnTo>
                    <a:pt x="419569" y="0"/>
                  </a:lnTo>
                  <a:lnTo>
                    <a:pt x="419569" y="113322"/>
                  </a:lnTo>
                  <a:lnTo>
                    <a:pt x="0" y="113322"/>
                  </a:lnTo>
                  <a:lnTo>
                    <a:pt x="0" y="0"/>
                  </a:lnTo>
                  <a:close/>
                </a:path>
              </a:pathLst>
            </a:custGeom>
            <a:solidFill>
              <a:srgbClr val="7F949B"/>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4" name="object 20">
              <a:extLst>
                <a:ext uri="{FF2B5EF4-FFF2-40B4-BE49-F238E27FC236}">
                  <a16:creationId xmlns:a16="http://schemas.microsoft.com/office/drawing/2014/main" id="{ADF97EB2-2EB4-0F46-B2B0-AB5E1B893C4F}"/>
                </a:ext>
              </a:extLst>
            </p:cNvPr>
            <p:cNvSpPr/>
            <p:nvPr/>
          </p:nvSpPr>
          <p:spPr>
            <a:xfrm>
              <a:off x="8167786" y="5724950"/>
              <a:ext cx="419734" cy="113664"/>
            </a:xfrm>
            <a:custGeom>
              <a:avLst/>
              <a:gdLst/>
              <a:ahLst/>
              <a:cxnLst/>
              <a:rect l="l" t="t" r="r" b="b"/>
              <a:pathLst>
                <a:path w="419734" h="113664">
                  <a:moveTo>
                    <a:pt x="0" y="0"/>
                  </a:moveTo>
                  <a:lnTo>
                    <a:pt x="419569" y="0"/>
                  </a:lnTo>
                  <a:lnTo>
                    <a:pt x="419569" y="113322"/>
                  </a:lnTo>
                  <a:lnTo>
                    <a:pt x="0" y="113322"/>
                  </a:lnTo>
                  <a:lnTo>
                    <a:pt x="0" y="0"/>
                  </a:lnTo>
                  <a:close/>
                </a:path>
              </a:pathLst>
            </a:custGeom>
            <a:ln w="15354">
              <a:solidFill>
                <a:srgbClr val="7F949B"/>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5" name="object 21">
              <a:extLst>
                <a:ext uri="{FF2B5EF4-FFF2-40B4-BE49-F238E27FC236}">
                  <a16:creationId xmlns:a16="http://schemas.microsoft.com/office/drawing/2014/main" id="{152BAF08-0B54-1142-9C98-4FF4175B8DAE}"/>
                </a:ext>
              </a:extLst>
            </p:cNvPr>
            <p:cNvSpPr/>
            <p:nvPr/>
          </p:nvSpPr>
          <p:spPr>
            <a:xfrm>
              <a:off x="7794085" y="5749990"/>
              <a:ext cx="1509395" cy="918844"/>
            </a:xfrm>
            <a:custGeom>
              <a:avLst/>
              <a:gdLst/>
              <a:ahLst/>
              <a:cxnLst/>
              <a:rect l="l" t="t" r="r" b="b"/>
              <a:pathLst>
                <a:path w="1509395" h="918845">
                  <a:moveTo>
                    <a:pt x="481355" y="279196"/>
                  </a:moveTo>
                  <a:lnTo>
                    <a:pt x="384429" y="418401"/>
                  </a:lnTo>
                  <a:lnTo>
                    <a:pt x="38950" y="658164"/>
                  </a:lnTo>
                  <a:lnTo>
                    <a:pt x="0" y="866254"/>
                  </a:lnTo>
                  <a:lnTo>
                    <a:pt x="887285" y="918730"/>
                  </a:lnTo>
                  <a:lnTo>
                    <a:pt x="1509141" y="760056"/>
                  </a:lnTo>
                  <a:lnTo>
                    <a:pt x="1509141" y="514375"/>
                  </a:lnTo>
                  <a:lnTo>
                    <a:pt x="1463078" y="449122"/>
                  </a:lnTo>
                  <a:lnTo>
                    <a:pt x="1437585" y="280225"/>
                  </a:lnTo>
                  <a:lnTo>
                    <a:pt x="558088" y="280225"/>
                  </a:lnTo>
                  <a:lnTo>
                    <a:pt x="481355" y="279196"/>
                  </a:lnTo>
                  <a:close/>
                </a:path>
                <a:path w="1509395" h="918845">
                  <a:moveTo>
                    <a:pt x="616673" y="180416"/>
                  </a:moveTo>
                  <a:lnTo>
                    <a:pt x="558088" y="280225"/>
                  </a:lnTo>
                  <a:lnTo>
                    <a:pt x="1437585" y="280225"/>
                  </a:lnTo>
                  <a:lnTo>
                    <a:pt x="1432369" y="245668"/>
                  </a:lnTo>
                  <a:lnTo>
                    <a:pt x="1443887" y="184251"/>
                  </a:lnTo>
                  <a:lnTo>
                    <a:pt x="860412" y="184251"/>
                  </a:lnTo>
                  <a:lnTo>
                    <a:pt x="616673" y="180416"/>
                  </a:lnTo>
                  <a:close/>
                </a:path>
                <a:path w="1509395" h="918845">
                  <a:moveTo>
                    <a:pt x="917994" y="0"/>
                  </a:moveTo>
                  <a:lnTo>
                    <a:pt x="860412" y="184251"/>
                  </a:lnTo>
                  <a:lnTo>
                    <a:pt x="1443887" y="184251"/>
                  </a:lnTo>
                  <a:lnTo>
                    <a:pt x="1470952" y="39928"/>
                  </a:lnTo>
                  <a:lnTo>
                    <a:pt x="1456690" y="5118"/>
                  </a:lnTo>
                  <a:lnTo>
                    <a:pt x="917994" y="0"/>
                  </a:lnTo>
                  <a:close/>
                </a:path>
              </a:pathLst>
            </a:custGeom>
            <a:solidFill>
              <a:srgbClr val="CAD5DA"/>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6" name="object 22">
              <a:extLst>
                <a:ext uri="{FF2B5EF4-FFF2-40B4-BE49-F238E27FC236}">
                  <a16:creationId xmlns:a16="http://schemas.microsoft.com/office/drawing/2014/main" id="{EE343EFB-114F-534A-A379-48F1FE647482}"/>
                </a:ext>
              </a:extLst>
            </p:cNvPr>
            <p:cNvSpPr/>
            <p:nvPr/>
          </p:nvSpPr>
          <p:spPr>
            <a:xfrm>
              <a:off x="7794085" y="5749990"/>
              <a:ext cx="1509395" cy="918844"/>
            </a:xfrm>
            <a:custGeom>
              <a:avLst/>
              <a:gdLst/>
              <a:ahLst/>
              <a:cxnLst/>
              <a:rect l="l" t="t" r="r" b="b"/>
              <a:pathLst>
                <a:path w="1509395" h="918845">
                  <a:moveTo>
                    <a:pt x="0" y="866254"/>
                  </a:moveTo>
                  <a:lnTo>
                    <a:pt x="887285" y="918730"/>
                  </a:lnTo>
                  <a:lnTo>
                    <a:pt x="1509141" y="760056"/>
                  </a:lnTo>
                  <a:lnTo>
                    <a:pt x="1509141" y="514375"/>
                  </a:lnTo>
                  <a:lnTo>
                    <a:pt x="1463078" y="449122"/>
                  </a:lnTo>
                  <a:lnTo>
                    <a:pt x="1432369" y="245668"/>
                  </a:lnTo>
                  <a:lnTo>
                    <a:pt x="1470952" y="39928"/>
                  </a:lnTo>
                  <a:lnTo>
                    <a:pt x="1456690" y="5118"/>
                  </a:lnTo>
                  <a:lnTo>
                    <a:pt x="917994" y="0"/>
                  </a:lnTo>
                  <a:lnTo>
                    <a:pt x="860412" y="184251"/>
                  </a:lnTo>
                  <a:lnTo>
                    <a:pt x="616673" y="180416"/>
                  </a:lnTo>
                  <a:lnTo>
                    <a:pt x="558088" y="280225"/>
                  </a:lnTo>
                  <a:lnTo>
                    <a:pt x="481355" y="279196"/>
                  </a:lnTo>
                  <a:lnTo>
                    <a:pt x="384429" y="418401"/>
                  </a:lnTo>
                  <a:lnTo>
                    <a:pt x="38950" y="658164"/>
                  </a:lnTo>
                  <a:lnTo>
                    <a:pt x="0" y="866254"/>
                  </a:lnTo>
                  <a:close/>
                </a:path>
              </a:pathLst>
            </a:custGeom>
            <a:ln w="23037">
              <a:solidFill>
                <a:srgbClr val="CAD5DA"/>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7" name="object 23">
              <a:extLst>
                <a:ext uri="{FF2B5EF4-FFF2-40B4-BE49-F238E27FC236}">
                  <a16:creationId xmlns:a16="http://schemas.microsoft.com/office/drawing/2014/main" id="{FEDC64F2-C168-9E42-B041-8FB8ECF14F02}"/>
                </a:ext>
              </a:extLst>
            </p:cNvPr>
            <p:cNvSpPr/>
            <p:nvPr/>
          </p:nvSpPr>
          <p:spPr>
            <a:xfrm>
              <a:off x="8410756" y="5992277"/>
              <a:ext cx="180975" cy="5080"/>
            </a:xfrm>
            <a:custGeom>
              <a:avLst/>
              <a:gdLst/>
              <a:ahLst/>
              <a:cxnLst/>
              <a:rect l="l" t="t" r="r" b="b"/>
              <a:pathLst>
                <a:path w="180975" h="5079">
                  <a:moveTo>
                    <a:pt x="0" y="0"/>
                  </a:moveTo>
                  <a:lnTo>
                    <a:pt x="180403" y="4559"/>
                  </a:lnTo>
                </a:path>
              </a:pathLst>
            </a:custGeom>
            <a:ln w="30708">
              <a:solidFill>
                <a:srgbClr val="7F949B"/>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8" name="object 24">
              <a:extLst>
                <a:ext uri="{FF2B5EF4-FFF2-40B4-BE49-F238E27FC236}">
                  <a16:creationId xmlns:a16="http://schemas.microsoft.com/office/drawing/2014/main" id="{ECCDB78A-9D07-4344-891D-F279DE135587}"/>
                </a:ext>
              </a:extLst>
            </p:cNvPr>
            <p:cNvSpPr/>
            <p:nvPr/>
          </p:nvSpPr>
          <p:spPr>
            <a:xfrm>
              <a:off x="8686510" y="6122335"/>
              <a:ext cx="386080" cy="528955"/>
            </a:xfrm>
            <a:custGeom>
              <a:avLst/>
              <a:gdLst/>
              <a:ahLst/>
              <a:cxnLst/>
              <a:rect l="l" t="t" r="r" b="b"/>
              <a:pathLst>
                <a:path w="386079" h="528954">
                  <a:moveTo>
                    <a:pt x="0" y="528472"/>
                  </a:moveTo>
                  <a:lnTo>
                    <a:pt x="25565" y="343547"/>
                  </a:lnTo>
                  <a:lnTo>
                    <a:pt x="355688" y="93421"/>
                  </a:lnTo>
                  <a:lnTo>
                    <a:pt x="385597" y="0"/>
                  </a:lnTo>
                </a:path>
              </a:pathLst>
            </a:custGeom>
            <a:ln w="23037">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29" name="object 25">
              <a:extLst>
                <a:ext uri="{FF2B5EF4-FFF2-40B4-BE49-F238E27FC236}">
                  <a16:creationId xmlns:a16="http://schemas.microsoft.com/office/drawing/2014/main" id="{F7F7021D-7A74-A546-A881-BDE489EAE1F9}"/>
                </a:ext>
              </a:extLst>
            </p:cNvPr>
            <p:cNvSpPr/>
            <p:nvPr/>
          </p:nvSpPr>
          <p:spPr>
            <a:xfrm>
              <a:off x="8213066" y="6174171"/>
              <a:ext cx="772160" cy="20320"/>
            </a:xfrm>
            <a:custGeom>
              <a:avLst/>
              <a:gdLst/>
              <a:ahLst/>
              <a:cxnLst/>
              <a:rect l="l" t="t" r="r" b="b"/>
              <a:pathLst>
                <a:path w="772159" h="20320">
                  <a:moveTo>
                    <a:pt x="0" y="0"/>
                  </a:moveTo>
                  <a:lnTo>
                    <a:pt x="771550" y="19824"/>
                  </a:lnTo>
                </a:path>
              </a:pathLst>
            </a:custGeom>
            <a:ln w="15354">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0" name="object 26">
              <a:extLst>
                <a:ext uri="{FF2B5EF4-FFF2-40B4-BE49-F238E27FC236}">
                  <a16:creationId xmlns:a16="http://schemas.microsoft.com/office/drawing/2014/main" id="{36845D4C-DFF3-B64D-89AC-F0DDD7C69C03}"/>
                </a:ext>
              </a:extLst>
            </p:cNvPr>
            <p:cNvSpPr/>
            <p:nvPr/>
          </p:nvSpPr>
          <p:spPr>
            <a:xfrm>
              <a:off x="8247615" y="6122335"/>
              <a:ext cx="752475" cy="19685"/>
            </a:xfrm>
            <a:custGeom>
              <a:avLst/>
              <a:gdLst/>
              <a:ahLst/>
              <a:cxnLst/>
              <a:rect l="l" t="t" r="r" b="b"/>
              <a:pathLst>
                <a:path w="752475" h="19685">
                  <a:moveTo>
                    <a:pt x="0" y="0"/>
                  </a:moveTo>
                  <a:lnTo>
                    <a:pt x="752360" y="19189"/>
                  </a:lnTo>
                </a:path>
              </a:pathLst>
            </a:custGeom>
            <a:ln w="15354">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1" name="object 27">
              <a:extLst>
                <a:ext uri="{FF2B5EF4-FFF2-40B4-BE49-F238E27FC236}">
                  <a16:creationId xmlns:a16="http://schemas.microsoft.com/office/drawing/2014/main" id="{95D171EE-28BF-A047-A8E9-C80B7C42A5E6}"/>
                </a:ext>
              </a:extLst>
            </p:cNvPr>
            <p:cNvSpPr/>
            <p:nvPr/>
          </p:nvSpPr>
          <p:spPr>
            <a:xfrm>
              <a:off x="9088262" y="6193990"/>
              <a:ext cx="134620" cy="22225"/>
            </a:xfrm>
            <a:custGeom>
              <a:avLst/>
              <a:gdLst/>
              <a:ahLst/>
              <a:cxnLst/>
              <a:rect l="l" t="t" r="r" b="b"/>
              <a:pathLst>
                <a:path w="134620" h="22225">
                  <a:moveTo>
                    <a:pt x="0" y="21755"/>
                  </a:moveTo>
                  <a:lnTo>
                    <a:pt x="134353" y="0"/>
                  </a:lnTo>
                </a:path>
              </a:pathLst>
            </a:custGeom>
            <a:ln w="15354">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2" name="object 28">
              <a:extLst>
                <a:ext uri="{FF2B5EF4-FFF2-40B4-BE49-F238E27FC236}">
                  <a16:creationId xmlns:a16="http://schemas.microsoft.com/office/drawing/2014/main" id="{54ED2252-B399-ED4A-BC3D-34F2CF7E5B3F}"/>
                </a:ext>
              </a:extLst>
            </p:cNvPr>
            <p:cNvSpPr/>
            <p:nvPr/>
          </p:nvSpPr>
          <p:spPr>
            <a:xfrm>
              <a:off x="8951988" y="6264366"/>
              <a:ext cx="328295" cy="65405"/>
            </a:xfrm>
            <a:custGeom>
              <a:avLst/>
              <a:gdLst/>
              <a:ahLst/>
              <a:cxnLst/>
              <a:rect l="l" t="t" r="r" b="b"/>
              <a:pathLst>
                <a:path w="328295" h="65404">
                  <a:moveTo>
                    <a:pt x="328206" y="0"/>
                  </a:moveTo>
                  <a:lnTo>
                    <a:pt x="0" y="65252"/>
                  </a:lnTo>
                </a:path>
              </a:pathLst>
            </a:custGeom>
            <a:ln w="15354">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3" name="object 29">
              <a:extLst>
                <a:ext uri="{FF2B5EF4-FFF2-40B4-BE49-F238E27FC236}">
                  <a16:creationId xmlns:a16="http://schemas.microsoft.com/office/drawing/2014/main" id="{A220F85D-741B-134D-BAD8-70669A9338DC}"/>
                </a:ext>
              </a:extLst>
            </p:cNvPr>
            <p:cNvSpPr/>
            <p:nvPr/>
          </p:nvSpPr>
          <p:spPr>
            <a:xfrm>
              <a:off x="7867588" y="6423526"/>
              <a:ext cx="796925" cy="38735"/>
            </a:xfrm>
            <a:custGeom>
              <a:avLst/>
              <a:gdLst/>
              <a:ahLst/>
              <a:cxnLst/>
              <a:rect l="l" t="t" r="r" b="b"/>
              <a:pathLst>
                <a:path w="796925" h="38735">
                  <a:moveTo>
                    <a:pt x="0" y="0"/>
                  </a:moveTo>
                  <a:lnTo>
                    <a:pt x="796505" y="38544"/>
                  </a:lnTo>
                </a:path>
              </a:pathLst>
            </a:custGeom>
            <a:ln w="15354">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4" name="object 30">
              <a:extLst>
                <a:ext uri="{FF2B5EF4-FFF2-40B4-BE49-F238E27FC236}">
                  <a16:creationId xmlns:a16="http://schemas.microsoft.com/office/drawing/2014/main" id="{51FCAD6C-F86F-0E49-932C-068BEF1706BA}"/>
                </a:ext>
              </a:extLst>
            </p:cNvPr>
            <p:cNvSpPr/>
            <p:nvPr/>
          </p:nvSpPr>
          <p:spPr>
            <a:xfrm>
              <a:off x="8291758" y="6043644"/>
              <a:ext cx="288290" cy="8255"/>
            </a:xfrm>
            <a:custGeom>
              <a:avLst/>
              <a:gdLst/>
              <a:ahLst/>
              <a:cxnLst/>
              <a:rect l="l" t="t" r="r" b="b"/>
              <a:pathLst>
                <a:path w="288290" h="8254">
                  <a:moveTo>
                    <a:pt x="0" y="0"/>
                  </a:moveTo>
                  <a:lnTo>
                    <a:pt x="287883" y="7683"/>
                  </a:lnTo>
                </a:path>
              </a:pathLst>
            </a:custGeom>
            <a:ln w="15354">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5" name="object 31">
              <a:extLst>
                <a:ext uri="{FF2B5EF4-FFF2-40B4-BE49-F238E27FC236}">
                  <a16:creationId xmlns:a16="http://schemas.microsoft.com/office/drawing/2014/main" id="{C7F0727C-214A-AA48-8C89-FAC6B1A08F6A}"/>
                </a:ext>
              </a:extLst>
            </p:cNvPr>
            <p:cNvSpPr/>
            <p:nvPr/>
          </p:nvSpPr>
          <p:spPr>
            <a:xfrm>
              <a:off x="8247623" y="6001965"/>
              <a:ext cx="323850" cy="221615"/>
            </a:xfrm>
            <a:custGeom>
              <a:avLst/>
              <a:gdLst/>
              <a:ahLst/>
              <a:cxnLst/>
              <a:rect l="l" t="t" r="r" b="b"/>
              <a:pathLst>
                <a:path w="323850" h="221614">
                  <a:moveTo>
                    <a:pt x="177850" y="0"/>
                  </a:moveTo>
                  <a:lnTo>
                    <a:pt x="107413" y="13369"/>
                  </a:lnTo>
                  <a:lnTo>
                    <a:pt x="65408" y="40093"/>
                  </a:lnTo>
                  <a:lnTo>
                    <a:pt x="35161" y="100212"/>
                  </a:lnTo>
                  <a:lnTo>
                    <a:pt x="0" y="213766"/>
                  </a:lnTo>
                  <a:lnTo>
                    <a:pt x="125378" y="220431"/>
                  </a:lnTo>
                  <a:lnTo>
                    <a:pt x="154686" y="221602"/>
                  </a:lnTo>
                  <a:lnTo>
                    <a:pt x="175686" y="137446"/>
                  </a:lnTo>
                  <a:lnTo>
                    <a:pt x="200294" y="86853"/>
                  </a:lnTo>
                  <a:lnTo>
                    <a:pt x="244357" y="49536"/>
                  </a:lnTo>
                  <a:lnTo>
                    <a:pt x="323723" y="5206"/>
                  </a:lnTo>
                  <a:lnTo>
                    <a:pt x="177850" y="0"/>
                  </a:lnTo>
                  <a:close/>
                </a:path>
              </a:pathLst>
            </a:custGeom>
            <a:solidFill>
              <a:srgbClr val="FFFFFF"/>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6" name="object 32">
              <a:extLst>
                <a:ext uri="{FF2B5EF4-FFF2-40B4-BE49-F238E27FC236}">
                  <a16:creationId xmlns:a16="http://schemas.microsoft.com/office/drawing/2014/main" id="{A27D35C6-2FE7-0143-AF71-E26480ED28A2}"/>
                </a:ext>
              </a:extLst>
            </p:cNvPr>
            <p:cNvSpPr/>
            <p:nvPr/>
          </p:nvSpPr>
          <p:spPr>
            <a:xfrm>
              <a:off x="8247623" y="6001965"/>
              <a:ext cx="323850" cy="221615"/>
            </a:xfrm>
            <a:custGeom>
              <a:avLst/>
              <a:gdLst/>
              <a:ahLst/>
              <a:cxnLst/>
              <a:rect l="l" t="t" r="r" b="b"/>
              <a:pathLst>
                <a:path w="323850" h="221614">
                  <a:moveTo>
                    <a:pt x="177850" y="0"/>
                  </a:moveTo>
                  <a:lnTo>
                    <a:pt x="323723" y="5206"/>
                  </a:lnTo>
                  <a:lnTo>
                    <a:pt x="244357" y="49536"/>
                  </a:lnTo>
                  <a:lnTo>
                    <a:pt x="200294" y="86853"/>
                  </a:lnTo>
                  <a:lnTo>
                    <a:pt x="175686" y="137446"/>
                  </a:lnTo>
                  <a:lnTo>
                    <a:pt x="154686" y="221602"/>
                  </a:lnTo>
                  <a:lnTo>
                    <a:pt x="125378" y="220431"/>
                  </a:lnTo>
                  <a:lnTo>
                    <a:pt x="72775" y="217731"/>
                  </a:lnTo>
                  <a:lnTo>
                    <a:pt x="22456" y="215008"/>
                  </a:lnTo>
                  <a:lnTo>
                    <a:pt x="0" y="213766"/>
                  </a:lnTo>
                  <a:lnTo>
                    <a:pt x="35161" y="100212"/>
                  </a:lnTo>
                  <a:lnTo>
                    <a:pt x="65408" y="40093"/>
                  </a:lnTo>
                  <a:lnTo>
                    <a:pt x="107413" y="13369"/>
                  </a:lnTo>
                  <a:lnTo>
                    <a:pt x="177850" y="0"/>
                  </a:lnTo>
                  <a:close/>
                </a:path>
              </a:pathLst>
            </a:custGeom>
            <a:ln w="15354">
              <a:solidFill>
                <a:srgbClr val="FFFFFF"/>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7" name="object 33">
              <a:extLst>
                <a:ext uri="{FF2B5EF4-FFF2-40B4-BE49-F238E27FC236}">
                  <a16:creationId xmlns:a16="http://schemas.microsoft.com/office/drawing/2014/main" id="{05D982A2-B317-1048-AC33-A1D5926B245E}"/>
                </a:ext>
              </a:extLst>
            </p:cNvPr>
            <p:cNvSpPr/>
            <p:nvPr/>
          </p:nvSpPr>
          <p:spPr>
            <a:xfrm>
              <a:off x="8584252" y="5789932"/>
              <a:ext cx="681355" cy="319405"/>
            </a:xfrm>
            <a:custGeom>
              <a:avLst/>
              <a:gdLst/>
              <a:ahLst/>
              <a:cxnLst/>
              <a:rect l="l" t="t" r="r" b="b"/>
              <a:pathLst>
                <a:path w="681354" h="319404">
                  <a:moveTo>
                    <a:pt x="49161" y="143979"/>
                  </a:moveTo>
                  <a:lnTo>
                    <a:pt x="0" y="284683"/>
                  </a:lnTo>
                  <a:lnTo>
                    <a:pt x="25463" y="307441"/>
                  </a:lnTo>
                  <a:lnTo>
                    <a:pt x="612330" y="318960"/>
                  </a:lnTo>
                  <a:lnTo>
                    <a:pt x="680783" y="0"/>
                  </a:lnTo>
                </a:path>
              </a:pathLst>
            </a:custGeom>
            <a:ln w="23037">
              <a:solidFill>
                <a:srgbClr val="A8B8BE"/>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8" name="object 34">
              <a:extLst>
                <a:ext uri="{FF2B5EF4-FFF2-40B4-BE49-F238E27FC236}">
                  <a16:creationId xmlns:a16="http://schemas.microsoft.com/office/drawing/2014/main" id="{861742D6-6AE7-4644-932D-4A7B660531A7}"/>
                </a:ext>
              </a:extLst>
            </p:cNvPr>
            <p:cNvSpPr/>
            <p:nvPr/>
          </p:nvSpPr>
          <p:spPr>
            <a:xfrm>
              <a:off x="8687124" y="5794126"/>
              <a:ext cx="485140" cy="238125"/>
            </a:xfrm>
            <a:custGeom>
              <a:avLst/>
              <a:gdLst/>
              <a:ahLst/>
              <a:cxnLst/>
              <a:rect l="l" t="t" r="r" b="b"/>
              <a:pathLst>
                <a:path w="485140" h="238125">
                  <a:moveTo>
                    <a:pt x="69100" y="0"/>
                  </a:moveTo>
                  <a:lnTo>
                    <a:pt x="0" y="227279"/>
                  </a:lnTo>
                  <a:lnTo>
                    <a:pt x="428955" y="237998"/>
                  </a:lnTo>
                  <a:lnTo>
                    <a:pt x="484619" y="4800"/>
                  </a:lnTo>
                  <a:lnTo>
                    <a:pt x="69100" y="0"/>
                  </a:lnTo>
                  <a:close/>
                </a:path>
              </a:pathLst>
            </a:custGeom>
            <a:solidFill>
              <a:srgbClr val="7F949B"/>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39" name="object 35">
              <a:extLst>
                <a:ext uri="{FF2B5EF4-FFF2-40B4-BE49-F238E27FC236}">
                  <a16:creationId xmlns:a16="http://schemas.microsoft.com/office/drawing/2014/main" id="{DEFBEEE1-F60E-7443-BB31-B70ACB27FA53}"/>
                </a:ext>
              </a:extLst>
            </p:cNvPr>
            <p:cNvSpPr/>
            <p:nvPr/>
          </p:nvSpPr>
          <p:spPr>
            <a:xfrm>
              <a:off x="8687124" y="5794126"/>
              <a:ext cx="485140" cy="238125"/>
            </a:xfrm>
            <a:custGeom>
              <a:avLst/>
              <a:gdLst/>
              <a:ahLst/>
              <a:cxnLst/>
              <a:rect l="l" t="t" r="r" b="b"/>
              <a:pathLst>
                <a:path w="485140" h="238125">
                  <a:moveTo>
                    <a:pt x="0" y="227279"/>
                  </a:moveTo>
                  <a:lnTo>
                    <a:pt x="69100" y="0"/>
                  </a:lnTo>
                  <a:lnTo>
                    <a:pt x="484619" y="4800"/>
                  </a:lnTo>
                  <a:lnTo>
                    <a:pt x="428955" y="237998"/>
                  </a:lnTo>
                  <a:lnTo>
                    <a:pt x="0" y="227279"/>
                  </a:lnTo>
                  <a:close/>
                </a:path>
              </a:pathLst>
            </a:custGeom>
            <a:ln w="15354">
              <a:solidFill>
                <a:srgbClr val="7F949B"/>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0" name="object 36">
              <a:extLst>
                <a:ext uri="{FF2B5EF4-FFF2-40B4-BE49-F238E27FC236}">
                  <a16:creationId xmlns:a16="http://schemas.microsoft.com/office/drawing/2014/main" id="{89C8EEF7-860E-E245-B263-3F9D2949F5F7}"/>
                </a:ext>
              </a:extLst>
            </p:cNvPr>
            <p:cNvSpPr/>
            <p:nvPr/>
          </p:nvSpPr>
          <p:spPr>
            <a:xfrm>
              <a:off x="7973062" y="6228875"/>
              <a:ext cx="867410" cy="180340"/>
            </a:xfrm>
            <a:custGeom>
              <a:avLst/>
              <a:gdLst/>
              <a:ahLst/>
              <a:cxnLst/>
              <a:rect l="l" t="t" r="r" b="b"/>
              <a:pathLst>
                <a:path w="867409" h="180339">
                  <a:moveTo>
                    <a:pt x="176657" y="21120"/>
                  </a:moveTo>
                  <a:lnTo>
                    <a:pt x="0" y="148437"/>
                  </a:lnTo>
                  <a:lnTo>
                    <a:pt x="660298" y="180073"/>
                  </a:lnTo>
                  <a:lnTo>
                    <a:pt x="838300" y="35483"/>
                  </a:lnTo>
                  <a:lnTo>
                    <a:pt x="497179" y="35483"/>
                  </a:lnTo>
                  <a:lnTo>
                    <a:pt x="176657" y="21120"/>
                  </a:lnTo>
                  <a:close/>
                </a:path>
                <a:path w="867409" h="180339">
                  <a:moveTo>
                    <a:pt x="548982" y="0"/>
                  </a:moveTo>
                  <a:lnTo>
                    <a:pt x="497179" y="35483"/>
                  </a:lnTo>
                  <a:lnTo>
                    <a:pt x="838300" y="35483"/>
                  </a:lnTo>
                  <a:lnTo>
                    <a:pt x="867333" y="11899"/>
                  </a:lnTo>
                  <a:lnTo>
                    <a:pt x="548982" y="0"/>
                  </a:lnTo>
                  <a:close/>
                </a:path>
              </a:pathLst>
            </a:custGeom>
            <a:solidFill>
              <a:srgbClr val="8FAAC0"/>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1" name="object 37">
              <a:extLst>
                <a:ext uri="{FF2B5EF4-FFF2-40B4-BE49-F238E27FC236}">
                  <a16:creationId xmlns:a16="http://schemas.microsoft.com/office/drawing/2014/main" id="{1016A072-E971-3A42-B8A3-C1A4BDE5B1DC}"/>
                </a:ext>
              </a:extLst>
            </p:cNvPr>
            <p:cNvSpPr/>
            <p:nvPr/>
          </p:nvSpPr>
          <p:spPr>
            <a:xfrm>
              <a:off x="7973062" y="6228875"/>
              <a:ext cx="867410" cy="180340"/>
            </a:xfrm>
            <a:custGeom>
              <a:avLst/>
              <a:gdLst/>
              <a:ahLst/>
              <a:cxnLst/>
              <a:rect l="l" t="t" r="r" b="b"/>
              <a:pathLst>
                <a:path w="867409" h="180339">
                  <a:moveTo>
                    <a:pt x="0" y="148437"/>
                  </a:moveTo>
                  <a:lnTo>
                    <a:pt x="176657" y="21120"/>
                  </a:lnTo>
                  <a:lnTo>
                    <a:pt x="497179" y="35483"/>
                  </a:lnTo>
                  <a:lnTo>
                    <a:pt x="548982" y="0"/>
                  </a:lnTo>
                  <a:lnTo>
                    <a:pt x="867333" y="11899"/>
                  </a:lnTo>
                  <a:lnTo>
                    <a:pt x="660298" y="180073"/>
                  </a:lnTo>
                  <a:lnTo>
                    <a:pt x="0" y="148437"/>
                  </a:lnTo>
                  <a:close/>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2" name="object 38">
              <a:extLst>
                <a:ext uri="{FF2B5EF4-FFF2-40B4-BE49-F238E27FC236}">
                  <a16:creationId xmlns:a16="http://schemas.microsoft.com/office/drawing/2014/main" id="{895CE8F7-9AB7-E64D-B9B0-8FE38C995764}"/>
                </a:ext>
              </a:extLst>
            </p:cNvPr>
            <p:cNvSpPr/>
            <p:nvPr/>
          </p:nvSpPr>
          <p:spPr>
            <a:xfrm>
              <a:off x="8478473" y="6262363"/>
              <a:ext cx="313690" cy="12065"/>
            </a:xfrm>
            <a:custGeom>
              <a:avLst/>
              <a:gdLst/>
              <a:ahLst/>
              <a:cxnLst/>
              <a:rect l="l" t="t" r="r" b="b"/>
              <a:pathLst>
                <a:path w="313690" h="12064">
                  <a:moveTo>
                    <a:pt x="0" y="0"/>
                  </a:moveTo>
                  <a:lnTo>
                    <a:pt x="313220" y="11684"/>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3" name="object 39">
              <a:extLst>
                <a:ext uri="{FF2B5EF4-FFF2-40B4-BE49-F238E27FC236}">
                  <a16:creationId xmlns:a16="http://schemas.microsoft.com/office/drawing/2014/main" id="{AD4CAAC2-95DA-9743-BA76-14B0D8615E53}"/>
                </a:ext>
              </a:extLst>
            </p:cNvPr>
            <p:cNvSpPr/>
            <p:nvPr/>
          </p:nvSpPr>
          <p:spPr>
            <a:xfrm>
              <a:off x="8110151" y="6278505"/>
              <a:ext cx="643890" cy="31115"/>
            </a:xfrm>
            <a:custGeom>
              <a:avLst/>
              <a:gdLst/>
              <a:ahLst/>
              <a:cxnLst/>
              <a:rect l="l" t="t" r="r" b="b"/>
              <a:pathLst>
                <a:path w="643890" h="31114">
                  <a:moveTo>
                    <a:pt x="0" y="0"/>
                  </a:moveTo>
                  <a:lnTo>
                    <a:pt x="643445" y="31089"/>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4" name="object 40">
              <a:extLst>
                <a:ext uri="{FF2B5EF4-FFF2-40B4-BE49-F238E27FC236}">
                  <a16:creationId xmlns:a16="http://schemas.microsoft.com/office/drawing/2014/main" id="{3781A26E-37E7-A44A-942E-D11C47A0CC6E}"/>
                </a:ext>
              </a:extLst>
            </p:cNvPr>
            <p:cNvSpPr/>
            <p:nvPr/>
          </p:nvSpPr>
          <p:spPr>
            <a:xfrm>
              <a:off x="8063255" y="6313262"/>
              <a:ext cx="646430" cy="28575"/>
            </a:xfrm>
            <a:custGeom>
              <a:avLst/>
              <a:gdLst/>
              <a:ahLst/>
              <a:cxnLst/>
              <a:rect l="l" t="t" r="r" b="b"/>
              <a:pathLst>
                <a:path w="646429" h="28575">
                  <a:moveTo>
                    <a:pt x="0" y="0"/>
                  </a:moveTo>
                  <a:lnTo>
                    <a:pt x="645909" y="28498"/>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5" name="object 41">
              <a:extLst>
                <a:ext uri="{FF2B5EF4-FFF2-40B4-BE49-F238E27FC236}">
                  <a16:creationId xmlns:a16="http://schemas.microsoft.com/office/drawing/2014/main" id="{86D537ED-CDDE-F441-8A5D-851C8F7DBCFA}"/>
                </a:ext>
              </a:extLst>
            </p:cNvPr>
            <p:cNvSpPr/>
            <p:nvPr/>
          </p:nvSpPr>
          <p:spPr>
            <a:xfrm>
              <a:off x="8011816" y="6349789"/>
              <a:ext cx="654050" cy="33020"/>
            </a:xfrm>
            <a:custGeom>
              <a:avLst/>
              <a:gdLst/>
              <a:ahLst/>
              <a:cxnLst/>
              <a:rect l="l" t="t" r="r" b="b"/>
              <a:pathLst>
                <a:path w="654050" h="33020">
                  <a:moveTo>
                    <a:pt x="0" y="0"/>
                  </a:moveTo>
                  <a:lnTo>
                    <a:pt x="653656" y="32626"/>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6" name="object 42">
              <a:extLst>
                <a:ext uri="{FF2B5EF4-FFF2-40B4-BE49-F238E27FC236}">
                  <a16:creationId xmlns:a16="http://schemas.microsoft.com/office/drawing/2014/main" id="{41BCA5CE-1E3D-564C-882C-7C723CD918F8}"/>
                </a:ext>
              </a:extLst>
            </p:cNvPr>
            <p:cNvSpPr/>
            <p:nvPr/>
          </p:nvSpPr>
          <p:spPr>
            <a:xfrm>
              <a:off x="8568097" y="6239287"/>
              <a:ext cx="195580" cy="161290"/>
            </a:xfrm>
            <a:custGeom>
              <a:avLst/>
              <a:gdLst/>
              <a:ahLst/>
              <a:cxnLst/>
              <a:rect l="l" t="t" r="r" b="b"/>
              <a:pathLst>
                <a:path w="195579" h="161289">
                  <a:moveTo>
                    <a:pt x="195275" y="0"/>
                  </a:moveTo>
                  <a:lnTo>
                    <a:pt x="0" y="160731"/>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7" name="object 43">
              <a:extLst>
                <a:ext uri="{FF2B5EF4-FFF2-40B4-BE49-F238E27FC236}">
                  <a16:creationId xmlns:a16="http://schemas.microsoft.com/office/drawing/2014/main" id="{7734755D-CA0C-7D4D-89BA-960D318D336F}"/>
                </a:ext>
              </a:extLst>
            </p:cNvPr>
            <p:cNvSpPr/>
            <p:nvPr/>
          </p:nvSpPr>
          <p:spPr>
            <a:xfrm>
              <a:off x="8482716" y="6237261"/>
              <a:ext cx="200025" cy="163195"/>
            </a:xfrm>
            <a:custGeom>
              <a:avLst/>
              <a:gdLst/>
              <a:ahLst/>
              <a:cxnLst/>
              <a:rect l="l" t="t" r="r" b="b"/>
              <a:pathLst>
                <a:path w="200025" h="163195">
                  <a:moveTo>
                    <a:pt x="199415" y="0"/>
                  </a:moveTo>
                  <a:lnTo>
                    <a:pt x="0" y="162763"/>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8" name="object 44">
              <a:extLst>
                <a:ext uri="{FF2B5EF4-FFF2-40B4-BE49-F238E27FC236}">
                  <a16:creationId xmlns:a16="http://schemas.microsoft.com/office/drawing/2014/main" id="{F584E240-EB22-894A-8D40-DF7AFEAF72D5}"/>
                </a:ext>
              </a:extLst>
            </p:cNvPr>
            <p:cNvSpPr/>
            <p:nvPr/>
          </p:nvSpPr>
          <p:spPr>
            <a:xfrm>
              <a:off x="8396678" y="6236668"/>
              <a:ext cx="199390" cy="157480"/>
            </a:xfrm>
            <a:custGeom>
              <a:avLst/>
              <a:gdLst/>
              <a:ahLst/>
              <a:cxnLst/>
              <a:rect l="l" t="t" r="r" b="b"/>
              <a:pathLst>
                <a:path w="199390" h="157479">
                  <a:moveTo>
                    <a:pt x="199351" y="0"/>
                  </a:moveTo>
                  <a:lnTo>
                    <a:pt x="0" y="157353"/>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49" name="object 45">
              <a:extLst>
                <a:ext uri="{FF2B5EF4-FFF2-40B4-BE49-F238E27FC236}">
                  <a16:creationId xmlns:a16="http://schemas.microsoft.com/office/drawing/2014/main" id="{EE357813-CABB-8D43-9F9F-302C270C4A40}"/>
                </a:ext>
              </a:extLst>
            </p:cNvPr>
            <p:cNvSpPr/>
            <p:nvPr/>
          </p:nvSpPr>
          <p:spPr>
            <a:xfrm>
              <a:off x="8307086" y="6261687"/>
              <a:ext cx="170180" cy="132715"/>
            </a:xfrm>
            <a:custGeom>
              <a:avLst/>
              <a:gdLst/>
              <a:ahLst/>
              <a:cxnLst/>
              <a:rect l="l" t="t" r="r" b="b"/>
              <a:pathLst>
                <a:path w="170179" h="132714">
                  <a:moveTo>
                    <a:pt x="169557" y="0"/>
                  </a:moveTo>
                  <a:lnTo>
                    <a:pt x="0" y="132537"/>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50" name="object 46">
              <a:extLst>
                <a:ext uri="{FF2B5EF4-FFF2-40B4-BE49-F238E27FC236}">
                  <a16:creationId xmlns:a16="http://schemas.microsoft.com/office/drawing/2014/main" id="{FA959EF3-10DF-644D-A883-372B1A9835C6}"/>
                </a:ext>
              </a:extLst>
            </p:cNvPr>
            <p:cNvSpPr/>
            <p:nvPr/>
          </p:nvSpPr>
          <p:spPr>
            <a:xfrm>
              <a:off x="8228790" y="6264125"/>
              <a:ext cx="158115" cy="124460"/>
            </a:xfrm>
            <a:custGeom>
              <a:avLst/>
              <a:gdLst/>
              <a:ahLst/>
              <a:cxnLst/>
              <a:rect l="l" t="t" r="r" b="b"/>
              <a:pathLst>
                <a:path w="158115" h="124460">
                  <a:moveTo>
                    <a:pt x="158026" y="0"/>
                  </a:moveTo>
                  <a:lnTo>
                    <a:pt x="0" y="124345"/>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51" name="object 47">
              <a:extLst>
                <a:ext uri="{FF2B5EF4-FFF2-40B4-BE49-F238E27FC236}">
                  <a16:creationId xmlns:a16="http://schemas.microsoft.com/office/drawing/2014/main" id="{98E1B4DA-7B91-C34C-AF31-5B2F68AE52B0}"/>
                </a:ext>
              </a:extLst>
            </p:cNvPr>
            <p:cNvSpPr/>
            <p:nvPr/>
          </p:nvSpPr>
          <p:spPr>
            <a:xfrm>
              <a:off x="8143007" y="6257903"/>
              <a:ext cx="165100" cy="125095"/>
            </a:xfrm>
            <a:custGeom>
              <a:avLst/>
              <a:gdLst/>
              <a:ahLst/>
              <a:cxnLst/>
              <a:rect l="l" t="t" r="r" b="b"/>
              <a:pathLst>
                <a:path w="165100" h="125095">
                  <a:moveTo>
                    <a:pt x="164795" y="0"/>
                  </a:moveTo>
                  <a:lnTo>
                    <a:pt x="0" y="124510"/>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52" name="object 48">
              <a:extLst>
                <a:ext uri="{FF2B5EF4-FFF2-40B4-BE49-F238E27FC236}">
                  <a16:creationId xmlns:a16="http://schemas.microsoft.com/office/drawing/2014/main" id="{7740599A-97C5-2542-8230-3EA7C5870CAE}"/>
                </a:ext>
              </a:extLst>
            </p:cNvPr>
            <p:cNvSpPr/>
            <p:nvPr/>
          </p:nvSpPr>
          <p:spPr>
            <a:xfrm>
              <a:off x="8063264" y="6254768"/>
              <a:ext cx="165735" cy="127000"/>
            </a:xfrm>
            <a:custGeom>
              <a:avLst/>
              <a:gdLst/>
              <a:ahLst/>
              <a:cxnLst/>
              <a:rect l="l" t="t" r="r" b="b"/>
              <a:pathLst>
                <a:path w="165734" h="127000">
                  <a:moveTo>
                    <a:pt x="165531" y="0"/>
                  </a:moveTo>
                  <a:lnTo>
                    <a:pt x="0" y="126860"/>
                  </a:lnTo>
                </a:path>
              </a:pathLst>
            </a:custGeom>
            <a:ln w="10744">
              <a:solidFill>
                <a:srgbClr val="99B5CD"/>
              </a:solidFill>
            </a:ln>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grpSp>
      <p:sp>
        <p:nvSpPr>
          <p:cNvPr id="5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7" name="テキスト ボックス 5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C2C94A5-C3C8-A64F-83D9-684AA672D63A}"/>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F0B85C20-F9BA-3B48-A46F-5F8BDA47EBF9}"/>
              </a:ext>
            </a:extLst>
          </p:cNvPr>
          <p:cNvSpPr txBox="1">
            <a:spLocks/>
          </p:cNvSpPr>
          <p:nvPr/>
        </p:nvSpPr>
        <p:spPr>
          <a:xfrm>
            <a:off x="476068" y="789491"/>
            <a:ext cx="622603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prstClr val="white"/>
                </a:solidFill>
                <a:latin typeface="HGMaruGothicMPRO" panose="020F0600000000000000" pitchFamily="34" charset="-128"/>
                <a:ea typeface="HGMaruGothicMPRO" panose="020F0600000000000000" pitchFamily="34" charset="-128"/>
              </a:rPr>
              <a:t>Ａ) </a:t>
            </a:r>
            <a:r>
              <a:rPr lang="ja-JP" altLang="en-US" sz="1881" b="1" dirty="0">
                <a:solidFill>
                  <a:prstClr val="white"/>
                </a:solidFill>
                <a:latin typeface="HGMaruGothicMPRO" panose="020F0600000000000000" pitchFamily="34" charset="-128"/>
                <a:ea typeface="HGMaruGothicMPRO" panose="020F0600000000000000" pitchFamily="34" charset="-128"/>
              </a:rPr>
              <a:t>一方的な給与天引きは「労基法違反」</a:t>
            </a:r>
          </a:p>
        </p:txBody>
      </p:sp>
      <p:sp>
        <p:nvSpPr>
          <p:cNvPr id="5" name="object 5">
            <a:extLst>
              <a:ext uri="{FF2B5EF4-FFF2-40B4-BE49-F238E27FC236}">
                <a16:creationId xmlns:a16="http://schemas.microsoft.com/office/drawing/2014/main" id="{1668D2E4-C779-674F-B1D7-7518A8F058B4}"/>
              </a:ext>
            </a:extLst>
          </p:cNvPr>
          <p:cNvSpPr txBox="1"/>
          <p:nvPr/>
        </p:nvSpPr>
        <p:spPr>
          <a:xfrm>
            <a:off x="443229" y="1448332"/>
            <a:ext cx="8632387" cy="2966999"/>
          </a:xfrm>
          <a:prstGeom prst="rect">
            <a:avLst/>
          </a:prstGeom>
        </p:spPr>
        <p:txBody>
          <a:bodyPr vert="horz" wrap="square" lIns="0" tIns="62453" rIns="0" bIns="0" rtlCol="0">
            <a:spAutoFit/>
          </a:bodyPr>
          <a:lstStyle/>
          <a:p>
            <a:pPr marL="10861" defTabSz="781995">
              <a:spcBef>
                <a:spcPts val="410"/>
              </a:spcBef>
            </a:pP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1967" dirty="0">
                <a:solidFill>
                  <a:prstClr val="black"/>
                </a:solidFill>
                <a:latin typeface="HGMaruGothicMPRO" panose="020F0600000000000000" pitchFamily="34" charset="-128"/>
                <a:ea typeface="HGMaruGothicMPRO" panose="020F0600000000000000" pitchFamily="34" charset="-128"/>
                <a:cs typeface="A-OTF Shin Maru Go Pro"/>
              </a:rPr>
              <a:t>労使協定のない</a:t>
            </a: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天引き</a:t>
            </a:r>
            <a:r>
              <a:rPr kumimoji="1" lang="en-US" altLang="ja-JP" sz="1967"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給与からの控除</a:t>
            </a:r>
            <a:r>
              <a:rPr kumimoji="1" lang="en-US" altLang="ja-JP" sz="1967"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も違法です。</a:t>
            </a:r>
          </a:p>
          <a:p>
            <a:pPr marL="10861" defTabSz="781995">
              <a:spcBef>
                <a:spcPts val="410"/>
              </a:spcBef>
            </a:pP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　法律上、売れ残りを買う義務はありません。</a:t>
            </a:r>
          </a:p>
          <a:p>
            <a:pPr marL="312798" marR="144995" indent="-302480" defTabSz="781995">
              <a:spcBef>
                <a:spcPts val="179"/>
              </a:spcBef>
            </a:pP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　お皿を割った、レジの金額が合わないという理由であったとしても</a:t>
            </a:r>
            <a:endParaRPr kumimoji="1" lang="en-US" sz="1967" dirty="0">
              <a:solidFill>
                <a:prstClr val="black"/>
              </a:solidFill>
              <a:latin typeface="HGMaruGothicMPRO" panose="020F0600000000000000" pitchFamily="34" charset="-128"/>
              <a:ea typeface="HGMaruGothicMPRO" panose="020F0600000000000000" pitchFamily="34" charset="-128"/>
              <a:cs typeface="A-OTF Shin Maru Go Pro"/>
            </a:endParaRPr>
          </a:p>
          <a:p>
            <a:pPr marL="312798" marR="144995" indent="-302480" defTabSz="781995">
              <a:spcBef>
                <a:spcPts val="179"/>
              </a:spcBef>
            </a:pPr>
            <a:r>
              <a:rPr kumimoji="1" lang="ja-JP" altLang="en-US" sz="196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967" dirty="0" err="1">
                <a:solidFill>
                  <a:prstClr val="black"/>
                </a:solidFill>
                <a:latin typeface="HGMaruGothicMPRO" panose="020F0600000000000000" pitchFamily="34" charset="-128"/>
                <a:ea typeface="HGMaruGothicMPRO" panose="020F0600000000000000" pitchFamily="34" charset="-128"/>
                <a:cs typeface="A-OTF Shin Maru Go Pro"/>
              </a:rPr>
              <a:t>一方的に給与から天引きする</a:t>
            </a:r>
            <a:r>
              <a:rPr kumimoji="1" lang="ja-JP" altLang="en-US" sz="1967" dirty="0">
                <a:solidFill>
                  <a:prstClr val="black"/>
                </a:solidFill>
                <a:latin typeface="HGMaruGothicMPRO" panose="020F0600000000000000" pitchFamily="34" charset="-128"/>
                <a:ea typeface="HGMaruGothicMPRO" panose="020F0600000000000000" pitchFamily="34" charset="-128"/>
                <a:cs typeface="A-OTF Shin Maru Go Pro"/>
              </a:rPr>
              <a:t>ことは</a:t>
            </a:r>
            <a:r>
              <a:rPr kumimoji="1" sz="1967" dirty="0" err="1">
                <a:solidFill>
                  <a:prstClr val="black"/>
                </a:solidFill>
                <a:latin typeface="HGMaruGothicMPRO" panose="020F0600000000000000" pitchFamily="34" charset="-128"/>
                <a:ea typeface="HGMaruGothicMPRO" panose="020F0600000000000000" pitchFamily="34" charset="-128"/>
                <a:cs typeface="A-OTF Shin Maru Go Pro"/>
              </a:rPr>
              <a:t>できません</a:t>
            </a: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a:t>
            </a:r>
          </a:p>
          <a:p>
            <a:pPr defTabSz="781995">
              <a:spcBef>
                <a:spcPts val="26"/>
              </a:spcBef>
            </a:pPr>
            <a:endParaRPr kumimoji="1" sz="1967" dirty="0">
              <a:solidFill>
                <a:srgbClr val="FF0000"/>
              </a:solidFill>
              <a:latin typeface="HGMaruGothicMPRO" panose="020F0600000000000000" pitchFamily="34" charset="-128"/>
              <a:ea typeface="HGMaruGothicMPRO" panose="020F0600000000000000" pitchFamily="34" charset="-128"/>
              <a:cs typeface="Times New Roman"/>
            </a:endParaRPr>
          </a:p>
          <a:p>
            <a:pPr marL="84716" defTabSz="781995"/>
            <a:r>
              <a:rPr kumimoji="1" sz="1967" dirty="0">
                <a:solidFill>
                  <a:srgbClr val="00B0F0"/>
                </a:solidFill>
                <a:latin typeface="HGMaruGothicMPRO" panose="020F0600000000000000" pitchFamily="34" charset="-128"/>
                <a:ea typeface="HGMaruGothicMPRO" panose="020F0600000000000000" pitchFamily="34" charset="-128"/>
                <a:cs typeface="A-OTF Shin Maru Go Pro"/>
              </a:rPr>
              <a:t>労働基準法24条は</a:t>
            </a:r>
          </a:p>
          <a:p>
            <a:pPr marL="312798" marR="152055" indent="-148253" defTabSz="781995">
              <a:spcBef>
                <a:spcPts val="174"/>
              </a:spcBef>
            </a:pPr>
            <a:r>
              <a:rPr kumimoji="1" sz="1881"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賃金は、通貨で、直接労働者に、その全額を支払わなければならない」</a:t>
            </a:r>
            <a:endParaRPr kumimoji="1" lang="en-US" sz="1967" dirty="0">
              <a:solidFill>
                <a:prstClr val="black"/>
              </a:solidFill>
              <a:latin typeface="HGMaruGothicMPRO" panose="020F0600000000000000" pitchFamily="34" charset="-128"/>
              <a:ea typeface="HGMaruGothicMPRO" panose="020F0600000000000000" pitchFamily="34" charset="-128"/>
              <a:cs typeface="A-OTF Shin Maru Go Pro"/>
            </a:endParaRPr>
          </a:p>
          <a:p>
            <a:pPr marL="312798" marR="152055" indent="-148253" defTabSz="781995">
              <a:spcBef>
                <a:spcPts val="174"/>
              </a:spcBef>
            </a:pP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と定めています</a:t>
            </a:r>
            <a:r>
              <a:rPr kumimoji="1" lang="en-US" altLang="ja-JP" sz="1967"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967" dirty="0" err="1">
                <a:solidFill>
                  <a:srgbClr val="00B0F0"/>
                </a:solidFill>
                <a:latin typeface="HGMaruGothicMPRO" panose="020F0600000000000000" pitchFamily="34" charset="-128"/>
                <a:ea typeface="HGMaruGothicMPRO" panose="020F0600000000000000" pitchFamily="34" charset="-128"/>
                <a:cs typeface="A-OTF Shin Maru Go Pro"/>
              </a:rPr>
              <a:t>賃金の全額払</a:t>
            </a:r>
            <a:r>
              <a:rPr kumimoji="1" lang="ja-JP" altLang="en-US" sz="1967" dirty="0">
                <a:solidFill>
                  <a:srgbClr val="00B0F0"/>
                </a:solidFill>
                <a:latin typeface="HGMaruGothicMPRO" panose="020F0600000000000000" pitchFamily="34" charset="-128"/>
                <a:ea typeface="HGMaruGothicMPRO" panose="020F0600000000000000" pitchFamily="34" charset="-128"/>
                <a:cs typeface="A-OTF Shin Maru Go Pro"/>
              </a:rPr>
              <a:t>い</a:t>
            </a:r>
            <a:r>
              <a:rPr kumimoji="1" sz="1967" dirty="0" err="1">
                <a:solidFill>
                  <a:srgbClr val="00B0F0"/>
                </a:solidFill>
                <a:latin typeface="HGMaruGothicMPRO" panose="020F0600000000000000" pitchFamily="34" charset="-128"/>
                <a:ea typeface="HGMaruGothicMPRO" panose="020F0600000000000000" pitchFamily="34" charset="-128"/>
                <a:cs typeface="A-OTF Shin Maru Go Pro"/>
              </a:rPr>
              <a:t>の原則</a:t>
            </a:r>
            <a:r>
              <a:rPr kumimoji="1" lang="en-US" altLang="ja-JP" sz="1967"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en-US" sz="1967" dirty="0">
              <a:solidFill>
                <a:prstClr val="black"/>
              </a:solidFill>
              <a:latin typeface="HGMaruGothicMPRO" panose="020F0600000000000000" pitchFamily="34" charset="-128"/>
              <a:ea typeface="HGMaruGothicMPRO" panose="020F0600000000000000" pitchFamily="34" charset="-128"/>
              <a:cs typeface="A-OTF Shin Maru Go Pro"/>
            </a:endParaRPr>
          </a:p>
          <a:p>
            <a:pPr marL="312798" marR="152055" indent="-148253" defTabSz="781995">
              <a:spcBef>
                <a:spcPts val="174"/>
              </a:spcBef>
            </a:pPr>
            <a:endParaRPr kumimoji="1" sz="19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49">
            <a:extLst>
              <a:ext uri="{FF2B5EF4-FFF2-40B4-BE49-F238E27FC236}">
                <a16:creationId xmlns:a16="http://schemas.microsoft.com/office/drawing/2014/main" id="{B64DDF51-7A55-B044-B757-8F5C0C798053}"/>
              </a:ext>
            </a:extLst>
          </p:cNvPr>
          <p:cNvSpPr txBox="1"/>
          <p:nvPr/>
        </p:nvSpPr>
        <p:spPr>
          <a:xfrm>
            <a:off x="351000" y="4599065"/>
            <a:ext cx="8436837" cy="1176718"/>
          </a:xfrm>
          <a:prstGeom prst="rect">
            <a:avLst/>
          </a:prstGeom>
        </p:spPr>
        <p:txBody>
          <a:bodyPr vert="horz" wrap="square" lIns="0" tIns="75487" rIns="0" bIns="0" rtlCol="0">
            <a:spAutoFit/>
          </a:bodyPr>
          <a:lstStyle/>
          <a:p>
            <a:pPr marL="312798" marR="105351" indent="-302480" defTabSz="781995">
              <a:spcBef>
                <a:spcPts val="1026"/>
              </a:spcBef>
            </a:pPr>
            <a:r>
              <a:rPr kumimoji="1" sz="1967"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967"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アルバイト・スタッフだけに一方的に責任を押し付けることは</a:t>
            </a:r>
            <a:endParaRPr kumimoji="1" lang="en-US" sz="1967" dirty="0">
              <a:solidFill>
                <a:prstClr val="black"/>
              </a:solidFill>
              <a:latin typeface="HGMaruGothicMPRO" panose="020F0600000000000000" pitchFamily="34" charset="-128"/>
              <a:ea typeface="HGMaruGothicMPRO" panose="020F0600000000000000" pitchFamily="34" charset="-128"/>
              <a:cs typeface="A-OTF Shin Maru Go Pro"/>
            </a:endParaRPr>
          </a:p>
          <a:p>
            <a:pPr marL="312798" marR="105351" indent="-302480" defTabSz="781995">
              <a:spcBef>
                <a:spcPts val="1026"/>
              </a:spcBef>
            </a:pPr>
            <a:r>
              <a:rPr kumimoji="1" lang="ja-JP" altLang="en-US" sz="196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967" dirty="0">
                <a:solidFill>
                  <a:prstClr val="black"/>
                </a:solidFill>
                <a:latin typeface="HGMaruGothicMPRO" panose="020F0600000000000000" pitchFamily="34" charset="-128"/>
                <a:ea typeface="HGMaruGothicMPRO" panose="020F0600000000000000" pitchFamily="34" charset="-128"/>
                <a:cs typeface="A-OTF Shin Maru Go Pro"/>
              </a:rPr>
              <a:t>できません。</a:t>
            </a:r>
          </a:p>
          <a:p>
            <a:pPr marL="312798" marR="105351" indent="-302480" defTabSz="781995">
              <a:spcBef>
                <a:spcPts val="513"/>
              </a:spcBef>
            </a:pPr>
            <a:r>
              <a:rPr kumimoji="1" sz="1967" dirty="0">
                <a:latin typeface="HGMaruGothicMPRO" panose="020F0600000000000000" pitchFamily="34" charset="-128"/>
                <a:ea typeface="HGMaruGothicMPRO" panose="020F0600000000000000" pitchFamily="34" charset="-128"/>
                <a:cs typeface="A-OTF Shin Maru Go Pro"/>
              </a:rPr>
              <a:t>　</a:t>
            </a:r>
            <a:r>
              <a:rPr kumimoji="1" lang="ja-JP" altLang="en-US" sz="1967" dirty="0">
                <a:latin typeface="HGMaruGothicMPRO" panose="020F0600000000000000" pitchFamily="34" charset="-128"/>
                <a:ea typeface="HGMaruGothicMPRO" panose="020F0600000000000000" pitchFamily="34" charset="-128"/>
                <a:cs typeface="A-OTF Shin Maru Go Pro"/>
              </a:rPr>
              <a:t>　</a:t>
            </a:r>
            <a:r>
              <a:rPr kumimoji="1" sz="1967" dirty="0" err="1">
                <a:latin typeface="HGMaruGothicMPRO" panose="020F0600000000000000" pitchFamily="34" charset="-128"/>
                <a:ea typeface="HGMaruGothicMPRO" panose="020F0600000000000000" pitchFamily="34" charset="-128"/>
                <a:cs typeface="A-OTF Shin Maru Go Pro"/>
              </a:rPr>
              <a:t>業務で起こり得る損害</a:t>
            </a:r>
            <a:r>
              <a:rPr kumimoji="1" lang="ja-JP" altLang="en-US" sz="1967" dirty="0">
                <a:latin typeface="HGMaruGothicMPRO" panose="020F0600000000000000" pitchFamily="34" charset="-128"/>
                <a:ea typeface="HGMaruGothicMPRO" panose="020F0600000000000000" pitchFamily="34" charset="-128"/>
                <a:cs typeface="A-OTF Shin Maru Go Pro"/>
              </a:rPr>
              <a:t>は、原則として会社が負担します。</a:t>
            </a:r>
            <a:endParaRPr kumimoji="1" sz="1881" dirty="0">
              <a:latin typeface="HGMaruGothicMPRO" panose="020F0600000000000000" pitchFamily="34" charset="-128"/>
              <a:ea typeface="HGMaruGothicMPRO" panose="020F0600000000000000" pitchFamily="34" charset="-128"/>
              <a:cs typeface="A-OTF Shin Maru Go Pro"/>
            </a:endParaRPr>
          </a:p>
        </p:txBody>
      </p:sp>
      <p:sp>
        <p:nvSpPr>
          <p:cNvPr id="7" name="正方形/長方形 6"/>
          <p:cNvSpPr/>
          <p:nvPr/>
        </p:nvSpPr>
        <p:spPr>
          <a:xfrm>
            <a:off x="476068" y="4498137"/>
            <a:ext cx="8311769" cy="1445463"/>
          </a:xfrm>
          <a:prstGeom prst="rect">
            <a:avLst/>
          </a:prstGeom>
          <a:noFill/>
          <a:ln w="381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2">
            <a:extLst>
              <a:ext uri="{FF2B5EF4-FFF2-40B4-BE49-F238E27FC236}">
                <a16:creationId xmlns:a16="http://schemas.microsoft.com/office/drawing/2014/main" id="{CE180433-5419-EE43-85B1-C5FD351C873A}"/>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7E4752ED-2755-EF4E-9D68-7105AB6EDD10}"/>
              </a:ext>
            </a:extLst>
          </p:cNvPr>
          <p:cNvSpPr txBox="1"/>
          <p:nvPr/>
        </p:nvSpPr>
        <p:spPr>
          <a:xfrm>
            <a:off x="484796" y="789493"/>
            <a:ext cx="8136327"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これってもしかしてセクハラ</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9" name="object 3">
            <a:extLst>
              <a:ext uri="{FF2B5EF4-FFF2-40B4-BE49-F238E27FC236}">
                <a16:creationId xmlns:a16="http://schemas.microsoft.com/office/drawing/2014/main" id="{86B45927-2EE0-5A4F-8BFA-CBB9D07BB005}"/>
              </a:ext>
            </a:extLst>
          </p:cNvPr>
          <p:cNvSpPr txBox="1"/>
          <p:nvPr/>
        </p:nvSpPr>
        <p:spPr>
          <a:xfrm>
            <a:off x="484797" y="1433372"/>
            <a:ext cx="8253492" cy="2662740"/>
          </a:xfrm>
          <a:prstGeom prst="rect">
            <a:avLst/>
          </a:prstGeom>
        </p:spPr>
        <p:txBody>
          <a:bodyPr vert="horz" wrap="square" lIns="0" tIns="14120" rIns="0" bIns="0" rtlCol="0">
            <a:spAutoFit/>
          </a:bodyPr>
          <a:lstStyle/>
          <a:p>
            <a:pPr marL="531648" indent="-488747" defTabSz="781995">
              <a:buFont typeface="Wingdings" pitchFamily="2" charset="2"/>
              <a:buChar char="l"/>
              <a:tabLst>
                <a:tab pos="438786" algn="l"/>
              </a:tabLst>
            </a:pPr>
            <a:r>
              <a:rPr kumimoji="1" sz="3464" b="1" baseline="5144" dirty="0">
                <a:solidFill>
                  <a:srgbClr val="00AEEF"/>
                </a:solidFill>
                <a:latin typeface="HGMaruGothicMPRO" panose="020F0600000000000000" pitchFamily="34" charset="-128"/>
                <a:ea typeface="HGMaruGothicMPRO" panose="020F0600000000000000" pitchFamily="34" charset="-128"/>
                <a:cs typeface="ShinMGoPro-DeBold"/>
              </a:rPr>
              <a:t>　</a:t>
            </a:r>
            <a:r>
              <a:rPr kumimoji="1" sz="2865" b="1" dirty="0">
                <a:solidFill>
                  <a:srgbClr val="00AEEF"/>
                </a:solidFill>
                <a:latin typeface="HGMaruGothicMPRO" panose="020F0600000000000000" pitchFamily="34" charset="-128"/>
                <a:ea typeface="HGMaruGothicMPRO" panose="020F0600000000000000" pitchFamily="34" charset="-128"/>
                <a:cs typeface="ShinMGoPro-DeBold"/>
              </a:rPr>
              <a:t>これってセクハラ</a:t>
            </a:r>
            <a:endParaRPr kumimoji="1" sz="2865" dirty="0">
              <a:solidFill>
                <a:prstClr val="black"/>
              </a:solidFill>
              <a:latin typeface="HGMaruGothicMPRO" panose="020F0600000000000000" pitchFamily="34" charset="-128"/>
              <a:ea typeface="HGMaruGothicMPRO" panose="020F0600000000000000" pitchFamily="34" charset="-128"/>
              <a:cs typeface="ShinMGoPro-DeBold"/>
            </a:endParaRPr>
          </a:p>
          <a:p>
            <a:pPr marL="442044" marR="4344" defTabSz="781995">
              <a:lnSpc>
                <a:spcPct val="106700"/>
              </a:lnSpc>
              <a:spcBef>
                <a:spcPts val="620"/>
              </a:spcBef>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　某ファミリーレストランでアルバイトをしているＤ子さん。最近、店長がしきりに肩や髪に触ってくるようになりました。</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442044" marR="7603" indent="345381" defTabSz="781995">
              <a:lnSpc>
                <a:spcPct val="106700"/>
              </a:lnSpc>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こうした行為が段々エスカレートして胸やお尻を触られないか不安です。</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62" name="図 61">
            <a:extLst>
              <a:ext uri="{FF2B5EF4-FFF2-40B4-BE49-F238E27FC236}">
                <a16:creationId xmlns:a16="http://schemas.microsoft.com/office/drawing/2014/main" id="{114D453E-CA80-A64D-A9A3-0CB6191AA089}"/>
              </a:ext>
            </a:extLst>
          </p:cNvPr>
          <p:cNvPicPr>
            <a:picLocks noChangeAspect="1"/>
          </p:cNvPicPr>
          <p:nvPr/>
        </p:nvPicPr>
        <p:blipFill>
          <a:blip r:embed="rId2">
            <a:alphaModFix/>
          </a:blip>
          <a:stretch>
            <a:fillRect/>
          </a:stretch>
        </p:blipFill>
        <p:spPr>
          <a:xfrm>
            <a:off x="3933758" y="4279331"/>
            <a:ext cx="1270792" cy="1965926"/>
          </a:xfrm>
          <a:prstGeom prst="rect">
            <a:avLst/>
          </a:prstGeom>
        </p:spPr>
      </p:pic>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25747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58">
            <a:extLst>
              <a:ext uri="{FF2B5EF4-FFF2-40B4-BE49-F238E27FC236}">
                <a16:creationId xmlns:a16="http://schemas.microsoft.com/office/drawing/2014/main" id="{7E5A59F4-EBB4-074E-9E3B-8D6A0307909E}"/>
              </a:ext>
            </a:extLst>
          </p:cNvPr>
          <p:cNvSpPr/>
          <p:nvPr/>
        </p:nvSpPr>
        <p:spPr>
          <a:xfrm>
            <a:off x="535041" y="4347791"/>
            <a:ext cx="6460841" cy="1767424"/>
          </a:xfrm>
          <a:prstGeom prst="roundRect">
            <a:avLst>
              <a:gd name="adj" fmla="val 7197"/>
            </a:avLst>
          </a:prstGeom>
          <a:solidFill>
            <a:srgbClr val="FFFCDB"/>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0FEC6BC5-9E75-C84E-8488-26D8A9E93990}"/>
              </a:ext>
            </a:extLst>
          </p:cNvPr>
          <p:cNvSpPr txBox="1"/>
          <p:nvPr/>
        </p:nvSpPr>
        <p:spPr>
          <a:xfrm>
            <a:off x="451840" y="1454213"/>
            <a:ext cx="8220897" cy="2056035"/>
          </a:xfrm>
          <a:prstGeom prst="rect">
            <a:avLst/>
          </a:prstGeom>
        </p:spPr>
        <p:txBody>
          <a:bodyPr vert="horz" wrap="square" lIns="0" tIns="14120" rIns="0" bIns="0" rtlCol="0">
            <a:spAutoFit/>
          </a:bodyPr>
          <a:lstStyle/>
          <a:p>
            <a:pPr marL="59193" defTabSz="781995">
              <a:spcBef>
                <a:spcPts val="111"/>
              </a:spcBef>
            </a:pPr>
            <a:r>
              <a:rPr kumimoji="1" lang="ja-JP" altLang="en-US" sz="3164" b="1" dirty="0">
                <a:solidFill>
                  <a:srgbClr val="00AEEF"/>
                </a:solidFill>
                <a:latin typeface="HGMaruGothicMPRO" panose="020F0600000000000000" pitchFamily="34" charset="-128"/>
                <a:ea typeface="HGMaruGothicMPRO" panose="020F0600000000000000" pitchFamily="34" charset="-128"/>
                <a:cs typeface="ShinMGoPro-DeBold"/>
              </a:rPr>
              <a:t>学生の本分は学業</a:t>
            </a:r>
            <a:r>
              <a:rPr kumimoji="1" sz="3164" b="1" dirty="0">
                <a:solidFill>
                  <a:srgbClr val="00AEEF"/>
                </a:solidFill>
                <a:latin typeface="HGMaruGothicMPRO" panose="020F0600000000000000" pitchFamily="34" charset="-128"/>
                <a:ea typeface="HGMaruGothicMPRO" panose="020F0600000000000000" pitchFamily="34" charset="-128"/>
                <a:cs typeface="ShinMGoPro-DeBold"/>
              </a:rPr>
              <a:t>！</a:t>
            </a:r>
            <a:endParaRPr kumimoji="1" sz="3164" dirty="0">
              <a:solidFill>
                <a:prstClr val="black"/>
              </a:solidFill>
              <a:latin typeface="HGMaruGothicMPRO" panose="020F0600000000000000" pitchFamily="34" charset="-128"/>
              <a:ea typeface="HGMaruGothicMPRO" panose="020F0600000000000000" pitchFamily="34" charset="-128"/>
              <a:cs typeface="ShinMGoPro-DeBold"/>
            </a:endParaRPr>
          </a:p>
          <a:p>
            <a:pPr marL="362759" marR="4344" indent="-352441" defTabSz="781995">
              <a:lnSpc>
                <a:spcPct val="109700"/>
              </a:lnSpc>
              <a:spcBef>
                <a:spcPts val="765"/>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履修した授業に影響が出ない時間帯のアルバイトを探すようにしましょう。</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362759" marR="4344" indent="-352441" defTabSz="781995">
              <a:lnSpc>
                <a:spcPct val="109700"/>
              </a:lnSpc>
              <a:spcBef>
                <a:spcPts val="633"/>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月々の必要経費と奨学金や仕送り等の収支を計算して、無理なアルバイトをしないようにしましょう。</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45" name="グループ化 44">
            <a:extLst>
              <a:ext uri="{FF2B5EF4-FFF2-40B4-BE49-F238E27FC236}">
                <a16:creationId xmlns:a16="http://schemas.microsoft.com/office/drawing/2014/main" id="{8F4FDFBC-D4EF-0E45-8970-89D37AD87D5B}"/>
              </a:ext>
            </a:extLst>
          </p:cNvPr>
          <p:cNvGrpSpPr/>
          <p:nvPr/>
        </p:nvGrpSpPr>
        <p:grpSpPr>
          <a:xfrm>
            <a:off x="7368594" y="3852128"/>
            <a:ext cx="1207289" cy="2178851"/>
            <a:chOff x="8615882" y="4274588"/>
            <a:chExt cx="1411648" cy="2547667"/>
          </a:xfrm>
        </p:grpSpPr>
        <p:sp>
          <p:nvSpPr>
            <p:cNvPr id="6" name="object 6">
              <a:extLst>
                <a:ext uri="{FF2B5EF4-FFF2-40B4-BE49-F238E27FC236}">
                  <a16:creationId xmlns:a16="http://schemas.microsoft.com/office/drawing/2014/main" id="{B87CAD84-CE23-0647-8232-97A8A4220E62}"/>
                </a:ext>
              </a:extLst>
            </p:cNvPr>
            <p:cNvSpPr/>
            <p:nvPr/>
          </p:nvSpPr>
          <p:spPr>
            <a:xfrm>
              <a:off x="8615882" y="4274588"/>
              <a:ext cx="1411648" cy="1402183"/>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AC550F3-E719-6F42-9D25-8296A75EEDC2}"/>
                </a:ext>
              </a:extLst>
            </p:cNvPr>
            <p:cNvSpPr/>
            <p:nvPr/>
          </p:nvSpPr>
          <p:spPr>
            <a:xfrm>
              <a:off x="8856798" y="6191700"/>
              <a:ext cx="1022985" cy="630555"/>
            </a:xfrm>
            <a:custGeom>
              <a:avLst/>
              <a:gdLst/>
              <a:ahLst/>
              <a:cxnLst/>
              <a:rect l="l" t="t" r="r" b="b"/>
              <a:pathLst>
                <a:path w="1022984" h="630554">
                  <a:moveTo>
                    <a:pt x="123469" y="0"/>
                  </a:moveTo>
                  <a:lnTo>
                    <a:pt x="78355" y="9986"/>
                  </a:lnTo>
                  <a:lnTo>
                    <a:pt x="56349" y="46291"/>
                  </a:lnTo>
                  <a:lnTo>
                    <a:pt x="0" y="447738"/>
                  </a:lnTo>
                  <a:lnTo>
                    <a:pt x="1312" y="469602"/>
                  </a:lnTo>
                  <a:lnTo>
                    <a:pt x="10587" y="488611"/>
                  </a:lnTo>
                  <a:lnTo>
                    <a:pt x="26312" y="502761"/>
                  </a:lnTo>
                  <a:lnTo>
                    <a:pt x="46977" y="510044"/>
                  </a:lnTo>
                  <a:lnTo>
                    <a:pt x="904113" y="630326"/>
                  </a:lnTo>
                  <a:lnTo>
                    <a:pt x="925974" y="629008"/>
                  </a:lnTo>
                  <a:lnTo>
                    <a:pt x="944981" y="619734"/>
                  </a:lnTo>
                  <a:lnTo>
                    <a:pt x="959130" y="604012"/>
                  </a:lnTo>
                  <a:lnTo>
                    <a:pt x="966419" y="583349"/>
                  </a:lnTo>
                  <a:lnTo>
                    <a:pt x="1022743" y="181902"/>
                  </a:lnTo>
                  <a:lnTo>
                    <a:pt x="1021506" y="160042"/>
                  </a:lnTo>
                  <a:lnTo>
                    <a:pt x="1012761" y="141104"/>
                  </a:lnTo>
                  <a:lnTo>
                    <a:pt x="998472" y="127161"/>
                  </a:lnTo>
                  <a:lnTo>
                    <a:pt x="980605" y="120281"/>
                  </a:lnTo>
                  <a:lnTo>
                    <a:pt x="123469" y="0"/>
                  </a:lnTo>
                  <a:close/>
                </a:path>
              </a:pathLst>
            </a:custGeom>
            <a:solidFill>
              <a:srgbClr val="F3D15E"/>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B688F6B5-6944-514E-BFA7-F2B050FA5615}"/>
                </a:ext>
              </a:extLst>
            </p:cNvPr>
            <p:cNvSpPr/>
            <p:nvPr/>
          </p:nvSpPr>
          <p:spPr>
            <a:xfrm>
              <a:off x="9022236" y="6352787"/>
              <a:ext cx="268605" cy="173355"/>
            </a:xfrm>
            <a:custGeom>
              <a:avLst/>
              <a:gdLst/>
              <a:ahLst/>
              <a:cxnLst/>
              <a:rect l="l" t="t" r="r" b="b"/>
              <a:pathLst>
                <a:path w="268604" h="173354">
                  <a:moveTo>
                    <a:pt x="0" y="138125"/>
                  </a:moveTo>
                  <a:lnTo>
                    <a:pt x="19380" y="0"/>
                  </a:lnTo>
                  <a:lnTo>
                    <a:pt x="268363" y="34937"/>
                  </a:lnTo>
                  <a:lnTo>
                    <a:pt x="248996" y="173062"/>
                  </a:lnTo>
                  <a:lnTo>
                    <a:pt x="0" y="138125"/>
                  </a:lnTo>
                  <a:close/>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C540FC48-33E4-6447-BEA4-2F7785421CDE}"/>
                </a:ext>
              </a:extLst>
            </p:cNvPr>
            <p:cNvSpPr/>
            <p:nvPr/>
          </p:nvSpPr>
          <p:spPr>
            <a:xfrm>
              <a:off x="9050388" y="6424459"/>
              <a:ext cx="231140" cy="32384"/>
            </a:xfrm>
            <a:custGeom>
              <a:avLst/>
              <a:gdLst/>
              <a:ahLst/>
              <a:cxnLst/>
              <a:rect l="l" t="t" r="r" b="b"/>
              <a:pathLst>
                <a:path w="231140" h="32385">
                  <a:moveTo>
                    <a:pt x="0" y="0"/>
                  </a:moveTo>
                  <a:lnTo>
                    <a:pt x="230530" y="32334"/>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C3D7CC82-5E11-164E-8066-D1C3FF8A34B4}"/>
                </a:ext>
              </a:extLst>
            </p:cNvPr>
            <p:cNvSpPr/>
            <p:nvPr/>
          </p:nvSpPr>
          <p:spPr>
            <a:xfrm>
              <a:off x="9127132" y="6370247"/>
              <a:ext cx="39370" cy="278130"/>
            </a:xfrm>
            <a:custGeom>
              <a:avLst/>
              <a:gdLst/>
              <a:ahLst/>
              <a:cxnLst/>
              <a:rect l="l" t="t" r="r" b="b"/>
              <a:pathLst>
                <a:path w="39370" h="278129">
                  <a:moveTo>
                    <a:pt x="38976" y="0"/>
                  </a:moveTo>
                  <a:lnTo>
                    <a:pt x="0" y="277850"/>
                  </a:lnTo>
                </a:path>
              </a:pathLst>
            </a:custGeom>
            <a:ln w="48640">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8CEF06F8-3C87-FE47-B907-1161211A0D6A}"/>
                </a:ext>
              </a:extLst>
            </p:cNvPr>
            <p:cNvSpPr/>
            <p:nvPr/>
          </p:nvSpPr>
          <p:spPr>
            <a:xfrm>
              <a:off x="9069094" y="6291124"/>
              <a:ext cx="17780" cy="68580"/>
            </a:xfrm>
            <a:custGeom>
              <a:avLst/>
              <a:gdLst/>
              <a:ahLst/>
              <a:cxnLst/>
              <a:rect l="l" t="t" r="r" b="b"/>
              <a:pathLst>
                <a:path w="17779" h="68579">
                  <a:moveTo>
                    <a:pt x="0" y="0"/>
                  </a:moveTo>
                  <a:lnTo>
                    <a:pt x="17602" y="67995"/>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478D9EE8-CA31-464A-B164-784ED254F1AA}"/>
                </a:ext>
              </a:extLst>
            </p:cNvPr>
            <p:cNvSpPr/>
            <p:nvPr/>
          </p:nvSpPr>
          <p:spPr>
            <a:xfrm>
              <a:off x="9166627" y="6307608"/>
              <a:ext cx="8890" cy="67310"/>
            </a:xfrm>
            <a:custGeom>
              <a:avLst/>
              <a:gdLst/>
              <a:ahLst/>
              <a:cxnLst/>
              <a:rect l="l" t="t" r="r" b="b"/>
              <a:pathLst>
                <a:path w="8890" h="67310">
                  <a:moveTo>
                    <a:pt x="0" y="0"/>
                  </a:moveTo>
                  <a:lnTo>
                    <a:pt x="8636" y="66725"/>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5DA696E1-A918-5B47-85BF-700CD78F007A}"/>
                </a:ext>
              </a:extLst>
            </p:cNvPr>
            <p:cNvSpPr/>
            <p:nvPr/>
          </p:nvSpPr>
          <p:spPr>
            <a:xfrm>
              <a:off x="9241340" y="6318332"/>
              <a:ext cx="36195" cy="60960"/>
            </a:xfrm>
            <a:custGeom>
              <a:avLst/>
              <a:gdLst/>
              <a:ahLst/>
              <a:cxnLst/>
              <a:rect l="l" t="t" r="r" b="b"/>
              <a:pathLst>
                <a:path w="36195" h="60960">
                  <a:moveTo>
                    <a:pt x="35636" y="0"/>
                  </a:moveTo>
                  <a:lnTo>
                    <a:pt x="0" y="60477"/>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1288C7D5-DF42-3741-96C5-EF5CAEE0939B}"/>
                </a:ext>
              </a:extLst>
            </p:cNvPr>
            <p:cNvSpPr/>
            <p:nvPr/>
          </p:nvSpPr>
          <p:spPr>
            <a:xfrm>
              <a:off x="8992184" y="6555478"/>
              <a:ext cx="290830" cy="41275"/>
            </a:xfrm>
            <a:custGeom>
              <a:avLst/>
              <a:gdLst/>
              <a:ahLst/>
              <a:cxnLst/>
              <a:rect l="l" t="t" r="r" b="b"/>
              <a:pathLst>
                <a:path w="290829" h="41275">
                  <a:moveTo>
                    <a:pt x="0" y="0"/>
                  </a:moveTo>
                  <a:lnTo>
                    <a:pt x="290703" y="40779"/>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034647CD-85B8-6642-AE65-71AF4C281D94}"/>
                </a:ext>
              </a:extLst>
            </p:cNvPr>
            <p:cNvSpPr/>
            <p:nvPr/>
          </p:nvSpPr>
          <p:spPr>
            <a:xfrm>
              <a:off x="9376347" y="6365618"/>
              <a:ext cx="130175" cy="150495"/>
            </a:xfrm>
            <a:custGeom>
              <a:avLst/>
              <a:gdLst/>
              <a:ahLst/>
              <a:cxnLst/>
              <a:rect l="l" t="t" r="r" b="b"/>
              <a:pathLst>
                <a:path w="130175" h="150495">
                  <a:moveTo>
                    <a:pt x="130136" y="0"/>
                  </a:moveTo>
                  <a:lnTo>
                    <a:pt x="0" y="150418"/>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4D4AD2D9-CC1F-974D-B2E6-BC1CA0F651E5}"/>
                </a:ext>
              </a:extLst>
            </p:cNvPr>
            <p:cNvSpPr/>
            <p:nvPr/>
          </p:nvSpPr>
          <p:spPr>
            <a:xfrm>
              <a:off x="9423375" y="6434886"/>
              <a:ext cx="36195" cy="255270"/>
            </a:xfrm>
            <a:custGeom>
              <a:avLst/>
              <a:gdLst/>
              <a:ahLst/>
              <a:cxnLst/>
              <a:rect l="l" t="t" r="r" b="b"/>
              <a:pathLst>
                <a:path w="36195" h="255270">
                  <a:moveTo>
                    <a:pt x="35712" y="0"/>
                  </a:moveTo>
                  <a:lnTo>
                    <a:pt x="0" y="254787"/>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8AC77F01-F2D7-444B-B816-9C8E7B175A16}"/>
                </a:ext>
              </a:extLst>
            </p:cNvPr>
            <p:cNvSpPr/>
            <p:nvPr/>
          </p:nvSpPr>
          <p:spPr>
            <a:xfrm>
              <a:off x="9633811" y="6384545"/>
              <a:ext cx="7620" cy="54610"/>
            </a:xfrm>
            <a:custGeom>
              <a:avLst/>
              <a:gdLst/>
              <a:ahLst/>
              <a:cxnLst/>
              <a:rect l="l" t="t" r="r" b="b"/>
              <a:pathLst>
                <a:path w="7620" h="54610">
                  <a:moveTo>
                    <a:pt x="7581" y="0"/>
                  </a:moveTo>
                  <a:lnTo>
                    <a:pt x="0" y="54127"/>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2E6F1E0E-B929-384B-AED1-D5C56D443558}"/>
                </a:ext>
              </a:extLst>
            </p:cNvPr>
            <p:cNvSpPr/>
            <p:nvPr/>
          </p:nvSpPr>
          <p:spPr>
            <a:xfrm>
              <a:off x="9521727" y="6443685"/>
              <a:ext cx="220345" cy="31115"/>
            </a:xfrm>
            <a:custGeom>
              <a:avLst/>
              <a:gdLst/>
              <a:ahLst/>
              <a:cxnLst/>
              <a:rect l="l" t="t" r="r" b="b"/>
              <a:pathLst>
                <a:path w="220345" h="31114">
                  <a:moveTo>
                    <a:pt x="0" y="0"/>
                  </a:moveTo>
                  <a:lnTo>
                    <a:pt x="220040" y="30873"/>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CD94C9FD-A69B-E74A-BADC-B0E79E472868}"/>
                </a:ext>
              </a:extLst>
            </p:cNvPr>
            <p:cNvSpPr/>
            <p:nvPr/>
          </p:nvSpPr>
          <p:spPr>
            <a:xfrm>
              <a:off x="9489371" y="6674367"/>
              <a:ext cx="220345" cy="31115"/>
            </a:xfrm>
            <a:custGeom>
              <a:avLst/>
              <a:gdLst/>
              <a:ahLst/>
              <a:cxnLst/>
              <a:rect l="l" t="t" r="r" b="b"/>
              <a:pathLst>
                <a:path w="220345" h="31115">
                  <a:moveTo>
                    <a:pt x="0" y="0"/>
                  </a:moveTo>
                  <a:lnTo>
                    <a:pt x="220027" y="30873"/>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4E724328-B43A-9F44-AC86-3D06D61612B6}"/>
                </a:ext>
              </a:extLst>
            </p:cNvPr>
            <p:cNvSpPr/>
            <p:nvPr/>
          </p:nvSpPr>
          <p:spPr>
            <a:xfrm>
              <a:off x="9564368" y="6458243"/>
              <a:ext cx="1270" cy="219075"/>
            </a:xfrm>
            <a:custGeom>
              <a:avLst/>
              <a:gdLst/>
              <a:ahLst/>
              <a:cxnLst/>
              <a:rect l="l" t="t" r="r" b="b"/>
              <a:pathLst>
                <a:path w="1270" h="219075">
                  <a:moveTo>
                    <a:pt x="590" y="-24320"/>
                  </a:moveTo>
                  <a:lnTo>
                    <a:pt x="590" y="242811"/>
                  </a:lnTo>
                </a:path>
              </a:pathLst>
            </a:custGeom>
            <a:ln w="49822">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B5BACB2A-040E-CE41-972A-FEFCB7D67146}"/>
                </a:ext>
              </a:extLst>
            </p:cNvPr>
            <p:cNvSpPr/>
            <p:nvPr/>
          </p:nvSpPr>
          <p:spPr>
            <a:xfrm>
              <a:off x="9641476" y="6477617"/>
              <a:ext cx="62230" cy="210185"/>
            </a:xfrm>
            <a:custGeom>
              <a:avLst/>
              <a:gdLst/>
              <a:ahLst/>
              <a:cxnLst/>
              <a:rect l="l" t="t" r="r" b="b"/>
              <a:pathLst>
                <a:path w="62229" h="210184">
                  <a:moveTo>
                    <a:pt x="62204" y="0"/>
                  </a:moveTo>
                  <a:lnTo>
                    <a:pt x="0" y="209892"/>
                  </a:lnTo>
                </a:path>
              </a:pathLst>
            </a:custGeom>
            <a:ln w="48641">
              <a:solidFill>
                <a:srgbClr val="779079"/>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9D556006-A3C8-5D4C-988B-2ACE811591CC}"/>
                </a:ext>
              </a:extLst>
            </p:cNvPr>
            <p:cNvSpPr/>
            <p:nvPr/>
          </p:nvSpPr>
          <p:spPr>
            <a:xfrm>
              <a:off x="8897746" y="6370247"/>
              <a:ext cx="941069" cy="423545"/>
            </a:xfrm>
            <a:custGeom>
              <a:avLst/>
              <a:gdLst/>
              <a:ahLst/>
              <a:cxnLst/>
              <a:rect l="l" t="t" r="r" b="b"/>
              <a:pathLst>
                <a:path w="941070" h="423545">
                  <a:moveTo>
                    <a:pt x="940955" y="0"/>
                  </a:moveTo>
                  <a:lnTo>
                    <a:pt x="911252" y="198525"/>
                  </a:lnTo>
                  <a:lnTo>
                    <a:pt x="895305" y="304087"/>
                  </a:lnTo>
                  <a:lnTo>
                    <a:pt x="887674" y="352135"/>
                  </a:lnTo>
                  <a:lnTo>
                    <a:pt x="876831" y="400477"/>
                  </a:lnTo>
                  <a:lnTo>
                    <a:pt x="826782" y="423519"/>
                  </a:lnTo>
                  <a:lnTo>
                    <a:pt x="690900" y="404983"/>
                  </a:lnTo>
                  <a:lnTo>
                    <a:pt x="407438" y="364772"/>
                  </a:lnTo>
                  <a:lnTo>
                    <a:pt x="126952" y="324671"/>
                  </a:lnTo>
                  <a:lnTo>
                    <a:pt x="0" y="306463"/>
                  </a:lnTo>
                </a:path>
              </a:pathLst>
            </a:custGeom>
            <a:ln w="19456">
              <a:solidFill>
                <a:srgbClr val="E5A94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DF32F101-13D9-FB4E-861C-6708342BAB89}"/>
                </a:ext>
              </a:extLst>
            </p:cNvPr>
            <p:cNvSpPr/>
            <p:nvPr/>
          </p:nvSpPr>
          <p:spPr>
            <a:xfrm>
              <a:off x="8957012" y="5930986"/>
              <a:ext cx="0" cy="233679"/>
            </a:xfrm>
            <a:custGeom>
              <a:avLst/>
              <a:gdLst/>
              <a:ahLst/>
              <a:cxnLst/>
              <a:rect l="l" t="t" r="r" b="b"/>
              <a:pathLst>
                <a:path h="233679">
                  <a:moveTo>
                    <a:pt x="0" y="233527"/>
                  </a:moveTo>
                  <a:lnTo>
                    <a:pt x="0" y="0"/>
                  </a:lnTo>
                </a:path>
              </a:pathLst>
            </a:custGeom>
            <a:ln w="19456">
              <a:solidFill>
                <a:srgbClr val="A09CA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BC0E6965-945B-4E4C-A08C-32C7480A3B62}"/>
                </a:ext>
              </a:extLst>
            </p:cNvPr>
            <p:cNvSpPr/>
            <p:nvPr/>
          </p:nvSpPr>
          <p:spPr>
            <a:xfrm>
              <a:off x="9002759" y="5828814"/>
              <a:ext cx="0" cy="335915"/>
            </a:xfrm>
            <a:custGeom>
              <a:avLst/>
              <a:gdLst/>
              <a:ahLst/>
              <a:cxnLst/>
              <a:rect l="l" t="t" r="r" b="b"/>
              <a:pathLst>
                <a:path h="335914">
                  <a:moveTo>
                    <a:pt x="0" y="335699"/>
                  </a:moveTo>
                  <a:lnTo>
                    <a:pt x="0" y="0"/>
                  </a:lnTo>
                </a:path>
              </a:pathLst>
            </a:custGeom>
            <a:ln w="19456">
              <a:solidFill>
                <a:srgbClr val="A09CA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70C09556-71CB-4F4B-9839-D6E3FA6DA4D3}"/>
                </a:ext>
              </a:extLst>
            </p:cNvPr>
            <p:cNvSpPr/>
            <p:nvPr/>
          </p:nvSpPr>
          <p:spPr>
            <a:xfrm>
              <a:off x="9257503" y="5802047"/>
              <a:ext cx="0" cy="389255"/>
            </a:xfrm>
            <a:custGeom>
              <a:avLst/>
              <a:gdLst/>
              <a:ahLst/>
              <a:cxnLst/>
              <a:rect l="l" t="t" r="r" b="b"/>
              <a:pathLst>
                <a:path h="389254">
                  <a:moveTo>
                    <a:pt x="0" y="388950"/>
                  </a:moveTo>
                  <a:lnTo>
                    <a:pt x="0" y="0"/>
                  </a:lnTo>
                </a:path>
              </a:pathLst>
            </a:custGeom>
            <a:ln w="19456">
              <a:solidFill>
                <a:srgbClr val="A09CA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E5ABCF52-4C91-9746-B571-967095BA1ACC}"/>
                </a:ext>
              </a:extLst>
            </p:cNvPr>
            <p:cNvSpPr/>
            <p:nvPr/>
          </p:nvSpPr>
          <p:spPr>
            <a:xfrm>
              <a:off x="9368239" y="5930971"/>
              <a:ext cx="0" cy="276225"/>
            </a:xfrm>
            <a:custGeom>
              <a:avLst/>
              <a:gdLst/>
              <a:ahLst/>
              <a:cxnLst/>
              <a:rect l="l" t="t" r="r" b="b"/>
              <a:pathLst>
                <a:path h="276225">
                  <a:moveTo>
                    <a:pt x="0" y="276123"/>
                  </a:moveTo>
                  <a:lnTo>
                    <a:pt x="0" y="0"/>
                  </a:lnTo>
                </a:path>
              </a:pathLst>
            </a:custGeom>
            <a:ln w="19456">
              <a:solidFill>
                <a:srgbClr val="A09CA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A8B88EA5-776E-C14F-AC65-05BB0F45B5CC}"/>
                </a:ext>
              </a:extLst>
            </p:cNvPr>
            <p:cNvSpPr/>
            <p:nvPr/>
          </p:nvSpPr>
          <p:spPr>
            <a:xfrm>
              <a:off x="9416785" y="5965036"/>
              <a:ext cx="0" cy="248285"/>
            </a:xfrm>
            <a:custGeom>
              <a:avLst/>
              <a:gdLst/>
              <a:ahLst/>
              <a:cxnLst/>
              <a:rect l="l" t="t" r="r" b="b"/>
              <a:pathLst>
                <a:path h="248285">
                  <a:moveTo>
                    <a:pt x="0" y="248132"/>
                  </a:moveTo>
                  <a:lnTo>
                    <a:pt x="0" y="0"/>
                  </a:lnTo>
                </a:path>
              </a:pathLst>
            </a:custGeom>
            <a:ln w="19456">
              <a:solidFill>
                <a:srgbClr val="A09CA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1D7F81FB-BD90-FB40-AAEC-974375491ACE}"/>
                </a:ext>
              </a:extLst>
            </p:cNvPr>
            <p:cNvSpPr/>
            <p:nvPr/>
          </p:nvSpPr>
          <p:spPr>
            <a:xfrm>
              <a:off x="9636727" y="5828802"/>
              <a:ext cx="0" cy="418465"/>
            </a:xfrm>
            <a:custGeom>
              <a:avLst/>
              <a:gdLst/>
              <a:ahLst/>
              <a:cxnLst/>
              <a:rect l="l" t="t" r="r" b="b"/>
              <a:pathLst>
                <a:path h="418464">
                  <a:moveTo>
                    <a:pt x="0" y="418426"/>
                  </a:moveTo>
                  <a:lnTo>
                    <a:pt x="0" y="0"/>
                  </a:lnTo>
                </a:path>
              </a:pathLst>
            </a:custGeom>
            <a:ln w="19456">
              <a:solidFill>
                <a:srgbClr val="A09CA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5292AC2C-8618-B548-931B-0A974C1A00BD}"/>
                </a:ext>
              </a:extLst>
            </p:cNvPr>
            <p:cNvSpPr/>
            <p:nvPr/>
          </p:nvSpPr>
          <p:spPr>
            <a:xfrm>
              <a:off x="9704420" y="5996682"/>
              <a:ext cx="0" cy="259079"/>
            </a:xfrm>
            <a:custGeom>
              <a:avLst/>
              <a:gdLst/>
              <a:ahLst/>
              <a:cxnLst/>
              <a:rect l="l" t="t" r="r" b="b"/>
              <a:pathLst>
                <a:path h="259079">
                  <a:moveTo>
                    <a:pt x="0" y="259067"/>
                  </a:moveTo>
                  <a:lnTo>
                    <a:pt x="0" y="0"/>
                  </a:lnTo>
                </a:path>
              </a:pathLst>
            </a:custGeom>
            <a:ln w="19456">
              <a:solidFill>
                <a:srgbClr val="A09CA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89C9C6E5-4BBE-EF42-ADD5-0CE1F52827B2}"/>
                </a:ext>
              </a:extLst>
            </p:cNvPr>
            <p:cNvSpPr/>
            <p:nvPr/>
          </p:nvSpPr>
          <p:spPr>
            <a:xfrm>
              <a:off x="9828051" y="5965045"/>
              <a:ext cx="0" cy="304165"/>
            </a:xfrm>
            <a:custGeom>
              <a:avLst/>
              <a:gdLst/>
              <a:ahLst/>
              <a:cxnLst/>
              <a:rect l="l" t="t" r="r" b="b"/>
              <a:pathLst>
                <a:path h="304164">
                  <a:moveTo>
                    <a:pt x="0" y="304076"/>
                  </a:moveTo>
                  <a:lnTo>
                    <a:pt x="0" y="0"/>
                  </a:lnTo>
                </a:path>
              </a:pathLst>
            </a:custGeom>
            <a:ln w="19456">
              <a:solidFill>
                <a:srgbClr val="A09CA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33" name="object 33">
            <a:extLst>
              <a:ext uri="{FF2B5EF4-FFF2-40B4-BE49-F238E27FC236}">
                <a16:creationId xmlns:a16="http://schemas.microsoft.com/office/drawing/2014/main" id="{2EAEC10E-A90C-D141-A15B-3E5A21E59121}"/>
              </a:ext>
            </a:extLst>
          </p:cNvPr>
          <p:cNvSpPr txBox="1"/>
          <p:nvPr/>
        </p:nvSpPr>
        <p:spPr>
          <a:xfrm>
            <a:off x="781850" y="3986712"/>
            <a:ext cx="4953006" cy="255529"/>
          </a:xfrm>
          <a:prstGeom prst="rect">
            <a:avLst/>
          </a:prstGeom>
        </p:spPr>
        <p:txBody>
          <a:bodyPr vert="horz" wrap="square" lIns="0" tIns="11948" rIns="0" bIns="0" rtlCol="0">
            <a:spAutoFit/>
          </a:bodyPr>
          <a:lstStyle/>
          <a:p>
            <a:pPr marL="1670428" defTabSz="781995">
              <a:spcBef>
                <a:spcPts val="94"/>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学生が陥りやすいリスク</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例</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4" name="object 34">
            <a:extLst>
              <a:ext uri="{FF2B5EF4-FFF2-40B4-BE49-F238E27FC236}">
                <a16:creationId xmlns:a16="http://schemas.microsoft.com/office/drawing/2014/main" id="{FB9C5734-9C39-A544-9671-3B9BDA836385}"/>
              </a:ext>
            </a:extLst>
          </p:cNvPr>
          <p:cNvSpPr/>
          <p:nvPr/>
        </p:nvSpPr>
        <p:spPr>
          <a:xfrm>
            <a:off x="1198775" y="4733031"/>
            <a:ext cx="199590" cy="164627"/>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9ED25BC3-9FEA-1E47-973A-35741A9F4D9F}"/>
              </a:ext>
            </a:extLst>
          </p:cNvPr>
          <p:cNvSpPr/>
          <p:nvPr/>
        </p:nvSpPr>
        <p:spPr>
          <a:xfrm>
            <a:off x="1198775" y="5150305"/>
            <a:ext cx="199590" cy="164627"/>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01059EA2-6FE5-F744-BC85-2C13BE31F8F8}"/>
              </a:ext>
            </a:extLst>
          </p:cNvPr>
          <p:cNvSpPr/>
          <p:nvPr/>
        </p:nvSpPr>
        <p:spPr>
          <a:xfrm>
            <a:off x="1198775" y="5573554"/>
            <a:ext cx="199590" cy="164627"/>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B466E701-015A-5048-A5E4-E9103AE95454}"/>
              </a:ext>
            </a:extLst>
          </p:cNvPr>
          <p:cNvSpPr/>
          <p:nvPr/>
        </p:nvSpPr>
        <p:spPr>
          <a:xfrm>
            <a:off x="2601723" y="5759436"/>
            <a:ext cx="164627" cy="199590"/>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BBD1653C-90F6-0443-9551-ACC9064F8A05}"/>
              </a:ext>
            </a:extLst>
          </p:cNvPr>
          <p:cNvSpPr/>
          <p:nvPr/>
        </p:nvSpPr>
        <p:spPr>
          <a:xfrm>
            <a:off x="4487221" y="5759436"/>
            <a:ext cx="164627" cy="199590"/>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3">
            <a:extLst>
              <a:ext uri="{FF2B5EF4-FFF2-40B4-BE49-F238E27FC236}">
                <a16:creationId xmlns:a16="http://schemas.microsoft.com/office/drawing/2014/main" id="{E478DC41-1191-E04A-9EB4-0F9CA3FF01E4}"/>
              </a:ext>
            </a:extLst>
          </p:cNvPr>
          <p:cNvSpPr txBox="1"/>
          <p:nvPr/>
        </p:nvSpPr>
        <p:spPr>
          <a:xfrm>
            <a:off x="781851" y="5722966"/>
            <a:ext cx="5093911" cy="235844"/>
          </a:xfrm>
          <a:prstGeom prst="rect">
            <a:avLst/>
          </a:prstGeom>
        </p:spPr>
        <p:txBody>
          <a:bodyPr vert="horz" wrap="square" lIns="0" tIns="11948" rIns="0" bIns="0" rtlCol="0">
            <a:spAutoFit/>
          </a:bodyPr>
          <a:lstStyle/>
          <a:p>
            <a:pPr marL="10861" defTabSz="781995">
              <a:spcBef>
                <a:spcPts val="1544"/>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アルバイトを増やす　　大学から遠ざかる　　</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退学</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0" name="object 33">
            <a:extLst>
              <a:ext uri="{FF2B5EF4-FFF2-40B4-BE49-F238E27FC236}">
                <a16:creationId xmlns:a16="http://schemas.microsoft.com/office/drawing/2014/main" id="{C3E0B7B0-D4D5-DB49-AED4-8D7E286D04C2}"/>
              </a:ext>
            </a:extLst>
          </p:cNvPr>
          <p:cNvSpPr txBox="1"/>
          <p:nvPr/>
        </p:nvSpPr>
        <p:spPr>
          <a:xfrm>
            <a:off x="781851" y="4365783"/>
            <a:ext cx="4409757" cy="359083"/>
          </a:xfrm>
          <a:prstGeom prst="rect">
            <a:avLst/>
          </a:prstGeom>
        </p:spPr>
        <p:txBody>
          <a:bodyPr vert="horz" wrap="square" lIns="0" tIns="11948" rIns="0" bIns="0" rtlCol="0">
            <a:spAutoFit/>
          </a:bodyPr>
          <a:lstStyle/>
          <a:p>
            <a:pPr marL="10861" marR="620165" defTabSz="781995">
              <a:lnSpc>
                <a:spcPct val="188400"/>
              </a:lnSpc>
              <a:spcBef>
                <a:spcPts val="432"/>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アルバイトの影響で、</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授業に出られなくなる</a:t>
            </a:r>
            <a:endPar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1" name="object 33">
            <a:extLst>
              <a:ext uri="{FF2B5EF4-FFF2-40B4-BE49-F238E27FC236}">
                <a16:creationId xmlns:a16="http://schemas.microsoft.com/office/drawing/2014/main" id="{349CEA4A-719F-ED4F-BCD0-C19522F1DC30}"/>
              </a:ext>
            </a:extLst>
          </p:cNvPr>
          <p:cNvSpPr txBox="1"/>
          <p:nvPr/>
        </p:nvSpPr>
        <p:spPr>
          <a:xfrm>
            <a:off x="781851" y="4760318"/>
            <a:ext cx="5093911" cy="359083"/>
          </a:xfrm>
          <a:prstGeom prst="rect">
            <a:avLst/>
          </a:prstGeom>
        </p:spPr>
        <p:txBody>
          <a:bodyPr vert="horz" wrap="square" lIns="0" tIns="11948" rIns="0" bIns="0" rtlCol="0">
            <a:spAutoFit/>
          </a:bodyPr>
          <a:lstStyle/>
          <a:p>
            <a:pPr marL="10861" marR="620165" defTabSz="781995">
              <a:lnSpc>
                <a:spcPct val="188400"/>
              </a:lnSpc>
              <a:spcBef>
                <a:spcPts val="432"/>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単位が取れない</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2" name="object 33">
            <a:extLst>
              <a:ext uri="{FF2B5EF4-FFF2-40B4-BE49-F238E27FC236}">
                <a16:creationId xmlns:a16="http://schemas.microsoft.com/office/drawing/2014/main" id="{0D8CA46F-305E-1345-A2B7-1F1E9EF3BEDD}"/>
              </a:ext>
            </a:extLst>
          </p:cNvPr>
          <p:cNvSpPr txBox="1"/>
          <p:nvPr/>
        </p:nvSpPr>
        <p:spPr>
          <a:xfrm>
            <a:off x="781851" y="5288713"/>
            <a:ext cx="5093911" cy="235844"/>
          </a:xfrm>
          <a:prstGeom prst="rect">
            <a:avLst/>
          </a:prstGeom>
        </p:spPr>
        <p:txBody>
          <a:bodyPr vert="horz" wrap="square" lIns="0" tIns="11948" rIns="0" bIns="0" rtlCol="0">
            <a:spAutoFit/>
          </a:bodyPr>
          <a:lstStyle/>
          <a:p>
            <a:pPr marL="10861" defTabSz="781995">
              <a:spcBef>
                <a:spcPts val="1544"/>
              </a:spcBef>
            </a:pP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留年</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奨学金が休止</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される</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8" name="テキスト ボックス 47"/>
          <p:cNvSpPr txBox="1"/>
          <p:nvPr/>
        </p:nvSpPr>
        <p:spPr>
          <a:xfrm>
            <a:off x="8277747"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
        <p:nvSpPr>
          <p:cNvPr id="49" name="object 3">
            <a:extLst>
              <a:ext uri="{FF2B5EF4-FFF2-40B4-BE49-F238E27FC236}">
                <a16:creationId xmlns:a16="http://schemas.microsoft.com/office/drawing/2014/main" id="{03482F3E-72A8-664A-98A0-F971A8E30CF2}"/>
              </a:ext>
            </a:extLst>
          </p:cNvPr>
          <p:cNvSpPr/>
          <p:nvPr/>
        </p:nvSpPr>
        <p:spPr>
          <a:xfrm>
            <a:off x="260642"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0" name="object 4">
            <a:extLst>
              <a:ext uri="{FF2B5EF4-FFF2-40B4-BE49-F238E27FC236}">
                <a16:creationId xmlns:a16="http://schemas.microsoft.com/office/drawing/2014/main" id="{97CD6287-2280-9049-A653-22C64B5D5753}"/>
              </a:ext>
            </a:extLst>
          </p:cNvPr>
          <p:cNvSpPr txBox="1">
            <a:spLocks/>
          </p:cNvSpPr>
          <p:nvPr/>
        </p:nvSpPr>
        <p:spPr>
          <a:xfrm>
            <a:off x="500241" y="789491"/>
            <a:ext cx="5875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学業とアルバイト</a:t>
            </a:r>
          </a:p>
        </p:txBody>
      </p:sp>
    </p:spTree>
    <p:extLst>
      <p:ext uri="{BB962C8B-B14F-4D97-AF65-F5344CB8AC3E}">
        <p14:creationId xmlns:p14="http://schemas.microsoft.com/office/powerpoint/2010/main" val="3949722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DDDF20B-2B87-D94E-BA81-32F764C76474}"/>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3F4BDEE9-76B9-FE45-BEEA-5DC82DE70CB3}"/>
              </a:ext>
            </a:extLst>
          </p:cNvPr>
          <p:cNvSpPr txBox="1"/>
          <p:nvPr/>
        </p:nvSpPr>
        <p:spPr>
          <a:xfrm>
            <a:off x="476068" y="789491"/>
            <a:ext cx="5904710"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Ａ</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強要や嫌がらせはセクハラのケースも</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32A8CCFD-8AF8-5449-9B02-915439AE32F9}"/>
              </a:ext>
            </a:extLst>
          </p:cNvPr>
          <p:cNvSpPr txBox="1"/>
          <p:nvPr/>
        </p:nvSpPr>
        <p:spPr>
          <a:xfrm>
            <a:off x="258776" y="1361626"/>
            <a:ext cx="8611010" cy="4828440"/>
          </a:xfrm>
          <a:prstGeom prst="rect">
            <a:avLst/>
          </a:prstGeom>
        </p:spPr>
        <p:txBody>
          <a:bodyPr vert="horz" wrap="square" lIns="0" tIns="10861" rIns="0" bIns="0" rtlCol="0">
            <a:spAutoFit/>
          </a:bodyPr>
          <a:lstStyle/>
          <a:p>
            <a:pPr marL="179207" marR="4344" defTabSz="781995">
              <a:spcBef>
                <a:spcPts val="300"/>
              </a:spcBef>
            </a:pPr>
            <a:r>
              <a:rPr kumimoji="1" sz="24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400" dirty="0">
                <a:solidFill>
                  <a:srgbClr val="231F20"/>
                </a:solidFill>
                <a:latin typeface="HGMaruGothicMPRO" panose="020F0600000000000000" pitchFamily="34" charset="-128"/>
                <a:ea typeface="HGMaruGothicMPRO" panose="020F0600000000000000" pitchFamily="34" charset="-128"/>
                <a:cs typeface="A-OTF Shin Maru Go Pro"/>
              </a:rPr>
              <a:t>職場におけるセクハラとは、職場において行われる、労働者の意に反する性的な言動に対する労働者の対応によりその労働者が労働条件について不利益を受けたり、性的な言動により就業環境が害されることです。</a:t>
            </a:r>
            <a:endParaRPr kumimoji="1" lang="en-US" sz="2400" dirty="0">
              <a:solidFill>
                <a:srgbClr val="231F20"/>
              </a:solidFill>
              <a:latin typeface="HGMaruGothicMPRO" panose="020F0600000000000000" pitchFamily="34" charset="-128"/>
              <a:ea typeface="HGMaruGothicMPRO" panose="020F0600000000000000" pitchFamily="34" charset="-128"/>
              <a:cs typeface="A-OTF Shin Maru Go Pro"/>
            </a:endParaRPr>
          </a:p>
          <a:p>
            <a:pPr marL="179207" marR="4344" defTabSz="781995">
              <a:spcBef>
                <a:spcPts val="600"/>
              </a:spcBef>
            </a:pPr>
            <a:r>
              <a:rPr kumimoji="1"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　例えば、</a:t>
            </a:r>
            <a:endParaRPr kumimoji="1" lang="en-US" altLang="ja-JP" sz="2200" dirty="0">
              <a:solidFill>
                <a:srgbClr val="231F20"/>
              </a:solidFill>
              <a:latin typeface="HGMaruGothicMPRO" panose="020F0600000000000000" pitchFamily="34" charset="-128"/>
              <a:ea typeface="HGMaruGothicMPRO" panose="020F0600000000000000" pitchFamily="34" charset="-128"/>
              <a:cs typeface="A-OTF Shin Maru Go Pro"/>
            </a:endParaRPr>
          </a:p>
          <a:p>
            <a:pPr marL="179207" marR="4344" defTabSz="781995">
              <a:spcBef>
                <a:spcPts val="300"/>
              </a:spcBef>
            </a:pPr>
            <a:r>
              <a:rPr kumimoji="1"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　　・性的な事実関係を尋ねること</a:t>
            </a:r>
          </a:p>
          <a:p>
            <a:pPr marL="179207" marR="4344" defTabSz="781995">
              <a:spcBef>
                <a:spcPts val="300"/>
              </a:spcBef>
            </a:pPr>
            <a:r>
              <a:rPr kumimoji="1"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　　・執拗な食事やデートへの誘い</a:t>
            </a:r>
          </a:p>
          <a:p>
            <a:pPr marL="179207" marR="4344" defTabSz="781995">
              <a:spcBef>
                <a:spcPts val="300"/>
              </a:spcBef>
            </a:pPr>
            <a:r>
              <a:rPr kumimoji="1"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　　・性的な関係の強要</a:t>
            </a:r>
          </a:p>
          <a:p>
            <a:pPr marL="179207" marR="4344" defTabSz="781995">
              <a:spcBef>
                <a:spcPts val="300"/>
              </a:spcBef>
            </a:pPr>
            <a:r>
              <a:rPr kumimoji="1"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　　・必要なく身体に触ること　</a:t>
            </a:r>
          </a:p>
          <a:p>
            <a:pPr marL="179207" marR="4344" defTabSz="781995">
              <a:spcBef>
                <a:spcPts val="300"/>
              </a:spcBef>
            </a:pPr>
            <a:r>
              <a:rPr kumimoji="1"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　　などはセクハラに当たる可能性があります。</a:t>
            </a:r>
            <a:endParaRPr kumimoji="1" lang="ja-JP" altLang="en-US" sz="2200" dirty="0">
              <a:solidFill>
                <a:prstClr val="black"/>
              </a:solidFill>
              <a:latin typeface="HGMaruGothicMPRO" panose="020F0600000000000000" pitchFamily="34" charset="-128"/>
              <a:ea typeface="HGMaruGothicMPRO" panose="020F0600000000000000" pitchFamily="34" charset="-128"/>
              <a:cs typeface="A-OTF Shin Maru Go Pro"/>
            </a:endParaRPr>
          </a:p>
          <a:p>
            <a:pPr marL="961202" lvl="2" defTabSz="781995"/>
            <a:r>
              <a:rPr kumimoji="1" lang="ja-JP" altLang="en-US" sz="2651"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052" dirty="0">
                <a:solidFill>
                  <a:srgbClr val="00AEEF"/>
                </a:solidFill>
                <a:latin typeface="HGMaruGothicMPRO" panose="020F0600000000000000" pitchFamily="34" charset="-128"/>
                <a:ea typeface="HGMaruGothicMPRO" panose="020F0600000000000000" pitchFamily="34" charset="-128"/>
                <a:cs typeface="A-OTF Shin Maru Go Pro"/>
              </a:rPr>
              <a:t>男女雇用機会均等法第</a:t>
            </a:r>
            <a:r>
              <a:rPr kumimoji="1" lang="en-US" altLang="ja-JP" sz="2052" dirty="0">
                <a:solidFill>
                  <a:srgbClr val="00AEEF"/>
                </a:solidFill>
                <a:latin typeface="HGMaruGothicMPRO" panose="020F0600000000000000" pitchFamily="34" charset="-128"/>
                <a:ea typeface="HGMaruGothicMPRO" panose="020F0600000000000000" pitchFamily="34" charset="-128"/>
                <a:cs typeface="A-OTF Shin Maru Go Pro"/>
              </a:rPr>
              <a:t>11</a:t>
            </a:r>
            <a:r>
              <a:rPr kumimoji="1" lang="ja-JP" altLang="en-US" sz="2052" dirty="0">
                <a:solidFill>
                  <a:srgbClr val="00AEEF"/>
                </a:solidFill>
                <a:latin typeface="HGMaruGothicMPRO" panose="020F0600000000000000" pitchFamily="34" charset="-128"/>
                <a:ea typeface="HGMaruGothicMPRO" panose="020F0600000000000000" pitchFamily="34" charset="-128"/>
                <a:cs typeface="A-OTF Shin Maru Go Pro"/>
              </a:rPr>
              <a:t>条</a:t>
            </a:r>
            <a:endParaRPr kumimoji="1" lang="en-US" sz="2052" dirty="0">
              <a:solidFill>
                <a:prstClr val="black"/>
              </a:solidFill>
              <a:latin typeface="HGMaruGothicMPRO" panose="020F0600000000000000" pitchFamily="34" charset="-128"/>
              <a:ea typeface="HGMaruGothicMPRO" panose="020F0600000000000000" pitchFamily="34" charset="-128"/>
              <a:cs typeface="A-OTF Shin Maru Go Pro"/>
            </a:endParaRPr>
          </a:p>
          <a:p>
            <a:pPr marL="961202" lvl="2" defTabSz="781995"/>
            <a:r>
              <a:rPr kumimoji="1" lang="ja-JP" altLang="en-US" sz="2052"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＜関連条文＞</a:t>
            </a:r>
            <a:endParaRPr kumimoji="1" lang="en-US" altLang="ja-JP"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961202" lvl="2" defTabSz="781995"/>
            <a:r>
              <a:rPr kumimoji="1" lang="ja-JP" altLang="en-US" sz="166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2052" dirty="0">
                <a:solidFill>
                  <a:srgbClr val="00AEEF"/>
                </a:solidFill>
                <a:latin typeface="HGMaruGothicMPRO" panose="020F0600000000000000" pitchFamily="34" charset="-128"/>
                <a:ea typeface="HGMaruGothicMPRO" panose="020F0600000000000000" pitchFamily="34" charset="-128"/>
                <a:cs typeface="A-OTF Shin Maru Go Pro"/>
              </a:rPr>
              <a:t>労働契約法第</a:t>
            </a:r>
            <a:r>
              <a:rPr kumimoji="1" lang="en-US" altLang="ja-JP" sz="2052" dirty="0">
                <a:solidFill>
                  <a:srgbClr val="00AEEF"/>
                </a:solidFill>
                <a:latin typeface="HGMaruGothicMPRO" panose="020F0600000000000000" pitchFamily="34" charset="-128"/>
                <a:ea typeface="HGMaruGothicMPRO" panose="020F0600000000000000" pitchFamily="34" charset="-128"/>
                <a:cs typeface="A-OTF Shin Maru Go Pro"/>
              </a:rPr>
              <a:t>5</a:t>
            </a:r>
            <a:r>
              <a:rPr kumimoji="1" lang="ja-JP" altLang="en-US" sz="2052" dirty="0">
                <a:solidFill>
                  <a:srgbClr val="00AEEF"/>
                </a:solidFill>
                <a:latin typeface="HGMaruGothicMPRO" panose="020F0600000000000000" pitchFamily="34" charset="-128"/>
                <a:ea typeface="HGMaruGothicMPRO" panose="020F0600000000000000" pitchFamily="34" charset="-128"/>
                <a:cs typeface="A-OTF Shin Maru Go Pro"/>
              </a:rPr>
              <a:t>条 </a:t>
            </a:r>
            <a:r>
              <a:rPr kumimoji="1" lang="en-US" altLang="ja-JP" sz="2052" dirty="0">
                <a:solidFill>
                  <a:srgbClr val="00AEEF"/>
                </a:solidFill>
                <a:latin typeface="HGMaruGothicMPRO" panose="020F0600000000000000" pitchFamily="34" charset="-128"/>
                <a:ea typeface="HGMaruGothicMPRO" panose="020F0600000000000000" pitchFamily="34" charset="-128"/>
                <a:cs typeface="A-OTF Shin Maru Go Pro"/>
              </a:rPr>
              <a:t>(</a:t>
            </a:r>
            <a:r>
              <a:rPr kumimoji="1" lang="ja-JP" altLang="en-US" sz="2052" dirty="0">
                <a:solidFill>
                  <a:srgbClr val="00AEEF"/>
                </a:solidFill>
                <a:latin typeface="HGMaruGothicMPRO" panose="020F0600000000000000" pitchFamily="34" charset="-128"/>
                <a:ea typeface="HGMaruGothicMPRO" panose="020F0600000000000000" pitchFamily="34" charset="-128"/>
                <a:cs typeface="A-OTF Shin Maru Go Pro"/>
              </a:rPr>
              <a:t>労働者の安全への配慮</a:t>
            </a:r>
            <a:r>
              <a:rPr kumimoji="1" lang="en-US" altLang="ja-JP" sz="2052"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lang="ja-JP" altLang="en-US" sz="205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テキスト ボックス 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41467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24653C2-3B90-644B-9B56-F849818BEC93}"/>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50CB7867-05E5-8A46-973E-4A81410BA5ED}"/>
              </a:ext>
            </a:extLst>
          </p:cNvPr>
          <p:cNvSpPr txBox="1">
            <a:spLocks/>
          </p:cNvSpPr>
          <p:nvPr/>
        </p:nvSpPr>
        <p:spPr>
          <a:xfrm>
            <a:off x="484795" y="789491"/>
            <a:ext cx="6325059"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アルバイトも、パワハラには要注意 </a:t>
            </a:r>
            <a:r>
              <a:rPr lang="en-US" altLang="ja-JP" sz="1881" b="1" dirty="0">
                <a:solidFill>
                  <a:prstClr val="white"/>
                </a:solidFill>
                <a:latin typeface="HGMaruGothicMPRO" panose="020F0600000000000000" pitchFamily="34" charset="-128"/>
                <a:ea typeface="HGMaruGothicMPRO" panose="020F0600000000000000" pitchFamily="34" charset="-128"/>
              </a:rPr>
              <a:t>!!</a:t>
            </a:r>
            <a:endParaRPr lang="ja-JP" altLang="en-US" sz="1881" b="1" dirty="0">
              <a:solidFill>
                <a:prstClr val="white"/>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7A6BD0A-A598-F34C-A575-E074DDFEA33B}"/>
              </a:ext>
            </a:extLst>
          </p:cNvPr>
          <p:cNvSpPr txBox="1"/>
          <p:nvPr/>
        </p:nvSpPr>
        <p:spPr>
          <a:xfrm>
            <a:off x="415637" y="1323897"/>
            <a:ext cx="8454148" cy="1233831"/>
          </a:xfrm>
          <a:prstGeom prst="rect">
            <a:avLst/>
          </a:prstGeom>
        </p:spPr>
        <p:txBody>
          <a:bodyPr vert="horz" wrap="square" lIns="0" tIns="10318" rIns="0" bIns="0" rtlCol="0">
            <a:spAutoFit/>
          </a:bodyPr>
          <a:lstStyle/>
          <a:p>
            <a:pPr marL="10861" marR="4344" defTabSz="781995">
              <a:spcBef>
                <a:spcPts val="300"/>
              </a:spcBef>
            </a:pPr>
            <a:r>
              <a:rPr kumimoji="1" lang="ja-JP" altLang="en-US"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pc="-40" dirty="0">
                <a:solidFill>
                  <a:srgbClr val="231F20"/>
                </a:solidFill>
                <a:latin typeface="HGMaruGothicMPRO" panose="020F0600000000000000" pitchFamily="34" charset="-128"/>
                <a:ea typeface="HGMaruGothicMPRO" panose="020F0600000000000000" pitchFamily="34" charset="-128"/>
                <a:cs typeface="A-OTF Shin Maru Go Pro"/>
              </a:rPr>
              <a:t>職場におけるパワーハラスメントとは、①優越的な関係を背景とした言動であっ</a:t>
            </a:r>
            <a:endParaRPr kumimoji="1" lang="en-US" altLang="ja-JP" spc="-40"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344" defTabSz="781995">
              <a:spcBef>
                <a:spcPts val="300"/>
              </a:spcBef>
            </a:pPr>
            <a:r>
              <a:rPr kumimoji="1" lang="ja-JP" altLang="en-US" spc="-40" dirty="0">
                <a:solidFill>
                  <a:srgbClr val="231F20"/>
                </a:solidFill>
                <a:latin typeface="HGMaruGothicMPRO" panose="020F0600000000000000" pitchFamily="34" charset="-128"/>
                <a:ea typeface="HGMaruGothicMPRO" panose="020F0600000000000000" pitchFamily="34" charset="-128"/>
                <a:cs typeface="A-OTF Shin Maru Go Pro"/>
              </a:rPr>
              <a:t>て</a:t>
            </a:r>
            <a:r>
              <a:rPr kumimoji="1" lang="ja-JP" altLang="en-US" dirty="0">
                <a:solidFill>
                  <a:srgbClr val="231F20"/>
                </a:solidFill>
                <a:latin typeface="HGMaruGothicMPRO" panose="020F0600000000000000" pitchFamily="34" charset="-128"/>
                <a:ea typeface="HGMaruGothicMPRO" panose="020F0600000000000000" pitchFamily="34" charset="-128"/>
                <a:cs typeface="A-OTF Shin Maru Go Pro"/>
              </a:rPr>
              <a:t>、②業務上必要かつ相当な範囲を超えたものにより、③労働者の就業環境が害</a:t>
            </a:r>
            <a:endParaRPr kumimoji="1" lang="en-US" altLang="ja-JP"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344" defTabSz="781995">
              <a:spcBef>
                <a:spcPts val="300"/>
              </a:spcBef>
            </a:pPr>
            <a:r>
              <a:rPr kumimoji="1" lang="ja-JP" altLang="en-US" dirty="0">
                <a:solidFill>
                  <a:srgbClr val="231F20"/>
                </a:solidFill>
                <a:latin typeface="HGMaruGothicMPRO" panose="020F0600000000000000" pitchFamily="34" charset="-128"/>
                <a:ea typeface="HGMaruGothicMPRO" panose="020F0600000000000000" pitchFamily="34" charset="-128"/>
                <a:cs typeface="A-OTF Shin Maru Go Pro"/>
              </a:rPr>
              <a:t>されるものであり、①から③までの３つの要素を全て満たすものをいいます。</a:t>
            </a:r>
            <a:endParaRPr kumimoji="1" lang="en-US" altLang="ja-JP"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344" defTabSz="781995">
              <a:spcBef>
                <a:spcPts val="300"/>
              </a:spcBef>
            </a:pPr>
            <a:r>
              <a:rPr kumimoji="1" lang="ja-JP" altLang="en-US" dirty="0">
                <a:solidFill>
                  <a:srgbClr val="231F20"/>
                </a:solidFill>
                <a:latin typeface="HGMaruGothicMPRO" panose="020F0600000000000000" pitchFamily="34" charset="-128"/>
                <a:ea typeface="HGMaruGothicMPRO" panose="020F0600000000000000" pitchFamily="34" charset="-128"/>
                <a:cs typeface="A-OTF Shin Maru Go Pro"/>
              </a:rPr>
              <a:t>　以下の言動は、パワハラに当たる可能性があります</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（労働施策総合推進法第</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30</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条の２）</a:t>
            </a:r>
            <a:r>
              <a:rPr kumimoji="1" lang="ja-JP" altLang="en-US"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grpSp>
        <p:nvGrpSpPr>
          <p:cNvPr id="4" name="グループ化 3">
            <a:extLst>
              <a:ext uri="{FF2B5EF4-FFF2-40B4-BE49-F238E27FC236}">
                <a16:creationId xmlns:a16="http://schemas.microsoft.com/office/drawing/2014/main" id="{6674C8A8-1336-CE8D-5357-8ABF0C63B058}"/>
              </a:ext>
            </a:extLst>
          </p:cNvPr>
          <p:cNvGrpSpPr/>
          <p:nvPr/>
        </p:nvGrpSpPr>
        <p:grpSpPr>
          <a:xfrm>
            <a:off x="484795" y="2786713"/>
            <a:ext cx="7892143" cy="3794183"/>
            <a:chOff x="484795" y="2786713"/>
            <a:chExt cx="7892143" cy="3794183"/>
          </a:xfrm>
        </p:grpSpPr>
        <p:pic>
          <p:nvPicPr>
            <p:cNvPr id="2052" name="図 17" descr="②精神的な攻撃">
              <a:hlinkClick r:id="rId2"/>
              <a:extLst>
                <a:ext uri="{FF2B5EF4-FFF2-40B4-BE49-F238E27FC236}">
                  <a16:creationId xmlns:a16="http://schemas.microsoft.com/office/drawing/2014/main" id="{43B9CEA6-6F60-9760-ED6C-566F77F67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515" y="3135956"/>
              <a:ext cx="1979612"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図 15" descr="①身体的な攻撃">
              <a:hlinkClick r:id="rId4"/>
              <a:extLst>
                <a:ext uri="{FF2B5EF4-FFF2-40B4-BE49-F238E27FC236}">
                  <a16:creationId xmlns:a16="http://schemas.microsoft.com/office/drawing/2014/main" id="{461E3D89-8A21-0063-3D1F-847CA80933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95" y="3135956"/>
              <a:ext cx="1979613"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図 16" descr="③人間関係からの切り離し">
              <a:hlinkClick r:id="rId6"/>
              <a:extLst>
                <a:ext uri="{FF2B5EF4-FFF2-40B4-BE49-F238E27FC236}">
                  <a16:creationId xmlns:a16="http://schemas.microsoft.com/office/drawing/2014/main" id="{D2E48CB3-34F3-6F9A-BC77-ABE5410828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8234" y="3135956"/>
              <a:ext cx="1978025"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図 20" descr="④過大な要求">
              <a:hlinkClick r:id="rId8"/>
              <a:extLst>
                <a:ext uri="{FF2B5EF4-FFF2-40B4-BE49-F238E27FC236}">
                  <a16:creationId xmlns:a16="http://schemas.microsoft.com/office/drawing/2014/main" id="{0F309696-C8DF-E4F8-6D52-08E43411DD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383" y="5264858"/>
              <a:ext cx="1978025"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図 19" descr="⑤過小な要求">
              <a:hlinkClick r:id="rId10"/>
              <a:extLst>
                <a:ext uri="{FF2B5EF4-FFF2-40B4-BE49-F238E27FC236}">
                  <a16:creationId xmlns:a16="http://schemas.microsoft.com/office/drawing/2014/main" id="{88CAE043-F6D8-AE3E-DF69-6F78947A0E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2309" y="5264858"/>
              <a:ext cx="1978025"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図 18" descr="⑥個の侵害">
              <a:hlinkClick r:id="rId12"/>
              <a:extLst>
                <a:ext uri="{FF2B5EF4-FFF2-40B4-BE49-F238E27FC236}">
                  <a16:creationId xmlns:a16="http://schemas.microsoft.com/office/drawing/2014/main" id="{08CD0055-9AAD-1340-1285-C8ACE6DA60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8234" y="5264858"/>
              <a:ext cx="1978025" cy="131603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8">
              <a:extLst>
                <a:ext uri="{FF2B5EF4-FFF2-40B4-BE49-F238E27FC236}">
                  <a16:creationId xmlns:a16="http://schemas.microsoft.com/office/drawing/2014/main" id="{AC356216-F32B-02F8-D101-EF97DB214A63}"/>
                </a:ext>
              </a:extLst>
            </p:cNvPr>
            <p:cNvSpPr>
              <a:spLocks noChangeArrowheads="1"/>
            </p:cNvSpPr>
            <p:nvPr/>
          </p:nvSpPr>
          <p:spPr bwMode="auto">
            <a:xfrm>
              <a:off x="631768" y="2786713"/>
              <a:ext cx="77451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①</a:t>
              </a:r>
              <a:r>
                <a:rPr kumimoji="0" lang="ja-JP" altLang="en-US" sz="1400" b="1"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身体的な攻撃　　　　　　　　　　　　　　②精神的な攻撃　　　　　　　　　　　③人間関係からの切り離し</a:t>
              </a:r>
              <a:endParaRPr kumimoji="0" lang="ja-JP" altLang="en-US" sz="1400" b="0" i="0" u="none" strike="noStrike" cap="none" normalizeH="0" baseline="0" dirty="0">
                <a:ln>
                  <a:noFill/>
                </a:ln>
                <a:solidFill>
                  <a:srgbClr val="00B0F0"/>
                </a:solidFill>
                <a:effectLst/>
              </a:endParaRPr>
            </a:p>
          </p:txBody>
        </p:sp>
        <p:sp>
          <p:nvSpPr>
            <p:cNvPr id="26" name="Rectangle 9">
              <a:extLst>
                <a:ext uri="{FF2B5EF4-FFF2-40B4-BE49-F238E27FC236}">
                  <a16:creationId xmlns:a16="http://schemas.microsoft.com/office/drawing/2014/main" id="{5FB0C949-E7B3-5BF5-C9DB-699049E1A1FD}"/>
                </a:ext>
              </a:extLst>
            </p:cNvPr>
            <p:cNvSpPr>
              <a:spLocks noChangeArrowheads="1"/>
            </p:cNvSpPr>
            <p:nvPr/>
          </p:nvSpPr>
          <p:spPr bwMode="auto">
            <a:xfrm>
              <a:off x="631768" y="4855061"/>
              <a:ext cx="71433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kumimoji="0" lang="en-US" altLang="ja-JP" sz="1400" b="1"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④</a:t>
              </a:r>
              <a:r>
                <a:rPr kumimoji="0" lang="ja-JP" altLang="en-US" sz="1400" b="1"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過大な要求　　　　　　　　　　　　　　　⑤過小な要求　　　　　　　　　　　　　　　　　⑥個の侵害</a:t>
              </a:r>
              <a:endParaRPr kumimoji="0" lang="ja-JP" altLang="en-US" sz="1400" b="0" i="0" u="none" strike="noStrike" cap="none" normalizeH="0" baseline="0" dirty="0">
                <a:ln>
                  <a:noFill/>
                </a:ln>
                <a:solidFill>
                  <a:srgbClr val="00B0F0"/>
                </a:solidFill>
                <a:effectLst/>
              </a:endParaRPr>
            </a:p>
          </p:txBody>
        </p:sp>
      </p:grpSp>
    </p:spTree>
    <p:extLst>
      <p:ext uri="{BB962C8B-B14F-4D97-AF65-F5344CB8AC3E}">
        <p14:creationId xmlns:p14="http://schemas.microsoft.com/office/powerpoint/2010/main" val="759716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D4FA7C5-BBF7-4230-886A-71EA7450F97A}"/>
              </a:ext>
            </a:extLst>
          </p:cNvPr>
          <p:cNvSpPr/>
          <p:nvPr/>
        </p:nvSpPr>
        <p:spPr>
          <a:xfrm>
            <a:off x="255956" y="591820"/>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srgbClr val="FF0000"/>
              </a:solidFill>
              <a:latin typeface="HGMaruGothicMPRO" panose="020F0600000000000000" pitchFamily="34" charset="-128"/>
              <a:ea typeface="HGMaruGothicMPRO" panose="020F0600000000000000" pitchFamily="34" charset="-128"/>
            </a:endParaRPr>
          </a:p>
        </p:txBody>
      </p:sp>
      <p:sp>
        <p:nvSpPr>
          <p:cNvPr id="5" name="object 6">
            <a:extLst>
              <a:ext uri="{FF2B5EF4-FFF2-40B4-BE49-F238E27FC236}">
                <a16:creationId xmlns:a16="http://schemas.microsoft.com/office/drawing/2014/main" id="{9199FAC4-A0AE-41D8-A4EB-631368D11563}"/>
              </a:ext>
            </a:extLst>
          </p:cNvPr>
          <p:cNvSpPr txBox="1">
            <a:spLocks/>
          </p:cNvSpPr>
          <p:nvPr/>
        </p:nvSpPr>
        <p:spPr>
          <a:xfrm>
            <a:off x="423832" y="709555"/>
            <a:ext cx="774792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dirty="0">
                <a:solidFill>
                  <a:prstClr val="white"/>
                </a:solidFill>
                <a:latin typeface="HGMaruGothicMPRO" panose="020F0600000000000000" pitchFamily="34" charset="-128"/>
                <a:ea typeface="HGMaruGothicMPRO" panose="020F0600000000000000" pitchFamily="34" charset="-128"/>
                <a:cs typeface="ShinMGoPro-DeBold"/>
              </a:rPr>
              <a:t>日本で働ける外国人</a:t>
            </a:r>
          </a:p>
        </p:txBody>
      </p:sp>
      <p:sp>
        <p:nvSpPr>
          <p:cNvPr id="11" name="object 6">
            <a:extLst>
              <a:ext uri="{FF2B5EF4-FFF2-40B4-BE49-F238E27FC236}">
                <a16:creationId xmlns:a16="http://schemas.microsoft.com/office/drawing/2014/main" id="{81B4788E-0871-424E-9699-2B2B2CE60793}"/>
              </a:ext>
            </a:extLst>
          </p:cNvPr>
          <p:cNvSpPr txBox="1"/>
          <p:nvPr/>
        </p:nvSpPr>
        <p:spPr>
          <a:xfrm>
            <a:off x="659485" y="1267065"/>
            <a:ext cx="8069150" cy="5158808"/>
          </a:xfrm>
          <a:prstGeom prst="rect">
            <a:avLst/>
          </a:prstGeom>
        </p:spPr>
        <p:txBody>
          <a:bodyPr vert="horz" wrap="square" lIns="0" tIns="14120" rIns="0" bIns="0" rtlCol="0">
            <a:spAutoFit/>
          </a:bodyPr>
          <a:lstStyle/>
          <a:p>
            <a:pPr marL="559344" defTabSz="781995">
              <a:spcBef>
                <a:spcPts val="111"/>
              </a:spcBef>
            </a:pPr>
            <a:r>
              <a:rPr kumimoji="1" sz="2052" u="heavy" dirty="0">
                <a:solidFill>
                  <a:prstClr val="black"/>
                </a:solidFill>
                <a:uFill>
                  <a:solidFill>
                    <a:srgbClr val="231F20"/>
                  </a:solidFill>
                </a:uFill>
                <a:latin typeface="HGMaruGothicMPRO" panose="020F0600000000000000" pitchFamily="34" charset="-128"/>
                <a:ea typeface="HGMaruGothicMPRO" panose="020F0600000000000000" pitchFamily="34" charset="-128"/>
                <a:cs typeface="ShinMGoPro-Medium"/>
              </a:rPr>
              <a:t>以下の在留資格の外国人</a:t>
            </a:r>
            <a:r>
              <a:rPr kumimoji="1" sz="2052" dirty="0">
                <a:solidFill>
                  <a:prstClr val="black"/>
                </a:solidFill>
                <a:latin typeface="HGMaruGothicMPRO" panose="020F0600000000000000" pitchFamily="34" charset="-128"/>
                <a:ea typeface="HGMaruGothicMPRO" panose="020F0600000000000000" pitchFamily="34" charset="-128"/>
                <a:cs typeface="ShinMGoPro-Medium"/>
              </a:rPr>
              <a:t>は、</a:t>
            </a:r>
            <a:r>
              <a:rPr kumimoji="1" sz="2052" u="heavy" dirty="0">
                <a:solidFill>
                  <a:prstClr val="black"/>
                </a:solidFill>
                <a:uFill>
                  <a:solidFill>
                    <a:srgbClr val="231F20"/>
                  </a:solidFill>
                </a:uFill>
                <a:latin typeface="HGMaruGothicMPRO" panose="020F0600000000000000" pitchFamily="34" charset="-128"/>
                <a:ea typeface="HGMaruGothicMPRO" panose="020F0600000000000000" pitchFamily="34" charset="-128"/>
                <a:cs typeface="ShinMGoPro-Medium"/>
              </a:rPr>
              <a:t>日本で働</a:t>
            </a:r>
            <a:r>
              <a:rPr kumimoji="1" lang="ja-JP" altLang="en-US" sz="2052" u="heavy" dirty="0">
                <a:solidFill>
                  <a:prstClr val="black"/>
                </a:solidFill>
                <a:uFill>
                  <a:solidFill>
                    <a:srgbClr val="231F20"/>
                  </a:solidFill>
                </a:uFill>
                <a:latin typeface="HGMaruGothicMPRO" panose="020F0600000000000000" pitchFamily="34" charset="-128"/>
                <a:ea typeface="HGMaruGothicMPRO" panose="020F0600000000000000" pitchFamily="34" charset="-128"/>
                <a:cs typeface="ShinMGoPro-Medium"/>
              </a:rPr>
              <a:t>くことができ</a:t>
            </a:r>
            <a:r>
              <a:rPr kumimoji="1" sz="2052" u="heavy" dirty="0">
                <a:solidFill>
                  <a:prstClr val="black"/>
                </a:solidFill>
                <a:uFill>
                  <a:solidFill>
                    <a:srgbClr val="231F20"/>
                  </a:solidFill>
                </a:uFill>
                <a:latin typeface="HGMaruGothicMPRO" panose="020F0600000000000000" pitchFamily="34" charset="-128"/>
                <a:ea typeface="HGMaruGothicMPRO" panose="020F0600000000000000" pitchFamily="34" charset="-128"/>
                <a:cs typeface="ShinMGoPro-Medium"/>
              </a:rPr>
              <a:t>ます</a:t>
            </a:r>
            <a:endParaRPr kumimoji="1" lang="en-US" sz="2052" u="heavy" dirty="0">
              <a:solidFill>
                <a:prstClr val="black"/>
              </a:solidFill>
              <a:uFill>
                <a:solidFill>
                  <a:srgbClr val="231F20"/>
                </a:solidFill>
              </a:uFill>
              <a:latin typeface="HGMaruGothicMPRO" panose="020F0600000000000000" pitchFamily="34" charset="-128"/>
              <a:ea typeface="HGMaruGothicMPRO" panose="020F0600000000000000" pitchFamily="34" charset="-128"/>
              <a:cs typeface="ShinMGoPro-Medium"/>
            </a:endParaRPr>
          </a:p>
          <a:p>
            <a:pPr marL="559344" defTabSz="781995">
              <a:spcBef>
                <a:spcPts val="111"/>
              </a:spcBef>
            </a:pPr>
            <a:endParaRPr kumimoji="1" sz="1368" dirty="0">
              <a:solidFill>
                <a:srgbClr val="FF0000"/>
              </a:solidFill>
              <a:latin typeface="HGMaruGothicMPRO" panose="020F0600000000000000" pitchFamily="34" charset="-128"/>
              <a:ea typeface="HGMaruGothicMPRO" panose="020F0600000000000000" pitchFamily="34" charset="-128"/>
              <a:cs typeface="Times New Roman"/>
            </a:endParaRPr>
          </a:p>
          <a:p>
            <a:pPr marL="304109" indent="-293248" defTabSz="781995">
              <a:buFont typeface="+mj-ea"/>
              <a:buAutoNum type="circleNumDbPlain"/>
            </a:pPr>
            <a:r>
              <a:rPr kumimoji="1" sz="1197" dirty="0">
                <a:solidFill>
                  <a:prstClr val="black"/>
                </a:solidFill>
                <a:latin typeface="HGMaruGothicMPRO" panose="020F0600000000000000" pitchFamily="34" charset="-128"/>
                <a:ea typeface="HGMaruGothicMPRO" panose="020F0600000000000000" pitchFamily="34" charset="-128"/>
                <a:cs typeface="A-OTF Shin Maru Go Pro"/>
              </a:rPr>
              <a:t>「永住者」「日本人の配偶者等」「永住者の配偶者等」「</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定住者</a:t>
            </a:r>
            <a:r>
              <a:rPr kumimoji="1"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endParaRPr kumimoji="1" lang="en-US"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srgbClr val="00B0F0"/>
                </a:solidFill>
                <a:latin typeface="HGMaruGothicMPRO" panose="020F0600000000000000" pitchFamily="34" charset="-128"/>
                <a:ea typeface="HGMaruGothicMPRO" panose="020F0600000000000000" pitchFamily="34" charset="-128"/>
                <a:cs typeface="A-OTF Shin Maru Go Pro"/>
              </a:rPr>
              <a:t>　　在留中の活動に制限がないため、職種・業種を問わず働くことができます。転職も自由です。</a:t>
            </a:r>
            <a:endParaRPr kumimoji="1" lang="en-US"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buFont typeface="+mj-ea"/>
              <a:buAutoNum type="circleNumDbPlain" startAt="2"/>
            </a:pP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「教授」「芸術」「宗教」「報道」「高度専門職」「経営・管理」「法律・会計業務」「医療」「研究」「教育」「技術・人文知識・国際業務」「企業内転勤」「介護」「興行」「技能」「特定活動</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ただし就労活動が指定されている必要がある</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一定範囲内での職種、業種、勤務内容に限って働くことができます。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buFont typeface="+mj-ea"/>
              <a:buAutoNum type="circleNumDbPlain" startAt="3"/>
            </a:pP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「特定技能</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号」「特定技能</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次の</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分野</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特定産業分野</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において、各分野ごとに定められた技能試験等に合格し、法令上の条件を満たせば、　</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当該分野での就労が認められます。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「介護」「ビルクリーニング」「素形材・産業機械・電気電子情報関連製造業」「</a:t>
            </a:r>
            <a:r>
              <a:rPr kumimoji="1" lang="ja-JP" altLang="en-US" sz="1197" u="sng" dirty="0">
                <a:solidFill>
                  <a:prstClr val="black"/>
                </a:solidFill>
                <a:latin typeface="HGMaruGothicMPRO" panose="020F0600000000000000" pitchFamily="34" charset="-128"/>
                <a:ea typeface="HGMaruGothicMPRO" panose="020F0600000000000000" pitchFamily="34" charset="-128"/>
                <a:cs typeface="A-OTF Shin Maru Go Pro"/>
              </a:rPr>
              <a:t>建設業</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u="sng" dirty="0">
                <a:solidFill>
                  <a:prstClr val="black"/>
                </a:solidFill>
                <a:latin typeface="HGMaruGothicMPRO" panose="020F0600000000000000" pitchFamily="34" charset="-128"/>
                <a:ea typeface="HGMaruGothicMPRO" panose="020F0600000000000000" pitchFamily="34" charset="-128"/>
                <a:cs typeface="A-OTF Shin Maru Go Pro"/>
              </a:rPr>
              <a:t>造船・舶用工業</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」「自動車整備業」「宿泊業」「航空業」「農業」「漁業」「飲食料品製造業」「外食業」</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注</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在留資格「特定技能</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号」は、入管法改正により</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2019</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年より新設されました。「</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号」は相当程度の</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知識や経験が必要な技能を持つ人に、より高度な試験に合格して熟練した技能を身に付けた人には「</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号」の</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資格が与えられます。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注</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特定技能</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号の対象は下線部の</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分野のみ。</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④　「技能実習」</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在留資格「技能実習」は、国際貢献のため、開発途上国等の外国人を一定期間</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最長</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5</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年間</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に限り受入れ、技能実</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習計画に基づく</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OJT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を通じて技能を移転することを目的としており、対象職種に係る就労が認められます。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下記の在留資格の外国人は、原則就労活動が認められていませんが、資格外活動許可を受けている場合、就　　</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労が可能です。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⑤　「文化活動「留学」「研修」「家族滞在」</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注</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3)</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在留カード</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表面</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の記載は「就労不可」ですが、</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裏面</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に「資格外活動許可」の記載があれば制限付きで就労は可能です</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記載例：原則週</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28</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時間以内・風俗営業等の従事を除く</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注</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資格外活動許可の範囲を超えて不法就労をすると、不法就労活動に該当します。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不法就労をすると、入管法上の不法就労活動に該当し、退去強制または刑事罰の対象となります。</a:t>
            </a:r>
            <a:endParaRPr kumimoji="1" sz="119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9935E5C-3032-9D45-BA87-34F15ED9F54C}"/>
              </a:ext>
            </a:extLst>
          </p:cNvPr>
          <p:cNvSpPr/>
          <p:nvPr/>
        </p:nvSpPr>
        <p:spPr>
          <a:xfrm>
            <a:off x="3812" y="6655194"/>
            <a:ext cx="9140470" cy="0"/>
          </a:xfrm>
          <a:custGeom>
            <a:avLst/>
            <a:gdLst/>
            <a:ahLst/>
            <a:cxnLst/>
            <a:rect l="l" t="t" r="r" b="b"/>
            <a:pathLst>
              <a:path w="10687685">
                <a:moveTo>
                  <a:pt x="0" y="0"/>
                </a:moveTo>
                <a:lnTo>
                  <a:pt x="10687545" y="0"/>
                </a:lnTo>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BAA567FB-FE96-D04D-8436-4CCE54BCFB32}"/>
              </a:ext>
            </a:extLst>
          </p:cNvPr>
          <p:cNvSpPr/>
          <p:nvPr/>
        </p:nvSpPr>
        <p:spPr>
          <a:xfrm>
            <a:off x="266473"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EC4E84E-0D79-0246-A58D-777AA9C0DA8C}"/>
              </a:ext>
            </a:extLst>
          </p:cNvPr>
          <p:cNvSpPr txBox="1">
            <a:spLocks/>
          </p:cNvSpPr>
          <p:nvPr/>
        </p:nvSpPr>
        <p:spPr>
          <a:xfrm>
            <a:off x="506070" y="789491"/>
            <a:ext cx="482970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外国人留学生の就業</a:t>
            </a:r>
          </a:p>
        </p:txBody>
      </p:sp>
      <p:sp>
        <p:nvSpPr>
          <p:cNvPr id="7" name="object 7">
            <a:extLst>
              <a:ext uri="{FF2B5EF4-FFF2-40B4-BE49-F238E27FC236}">
                <a16:creationId xmlns:a16="http://schemas.microsoft.com/office/drawing/2014/main" id="{7585FD34-69CC-3640-96A6-DF13B6284095}"/>
              </a:ext>
            </a:extLst>
          </p:cNvPr>
          <p:cNvSpPr txBox="1"/>
          <p:nvPr/>
        </p:nvSpPr>
        <p:spPr>
          <a:xfrm>
            <a:off x="896782" y="5170453"/>
            <a:ext cx="7421760" cy="1049906"/>
          </a:xfrm>
          <a:prstGeom prst="rect">
            <a:avLst/>
          </a:prstGeom>
        </p:spPr>
        <p:txBody>
          <a:bodyPr vert="horz" wrap="square" lIns="0" tIns="10861" rIns="0" bIns="0" rtlCol="0">
            <a:spAutoFit/>
          </a:bodyPr>
          <a:lstStyle/>
          <a:p>
            <a:pPr marL="10861" marR="4344" defTabSz="781995">
              <a:lnSpc>
                <a:spcPts val="2121"/>
              </a:lnSpc>
              <a:spcBef>
                <a:spcPts val="86"/>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外国人の申請に基づき、法務大臣は</a:t>
            </a: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資格</a:t>
            </a:r>
            <a:r>
              <a:rPr kumimoji="1" lang="ja-JP" altLang="en-US" sz="1668" dirty="0">
                <a:solidFill>
                  <a:srgbClr val="00AEEF"/>
                </a:solidFill>
                <a:latin typeface="HGMaruGothicMPRO" panose="020F0600000000000000" pitchFamily="34" charset="-128"/>
                <a:ea typeface="HGMaruGothicMPRO" panose="020F0600000000000000" pitchFamily="34" charset="-128"/>
                <a:cs typeface="A-OTF Shin Maru Go Pro"/>
              </a:rPr>
              <a:t>外活動許可</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を</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認める</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ことができます</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入管法第19条第2項</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937"/>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申請先は、住所地を管轄する地方</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出</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入国</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在留</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管理官署 ＜手数料は無料＞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060A1EFF-506B-1743-A9AE-D661A44EA11C}"/>
              </a:ext>
            </a:extLst>
          </p:cNvPr>
          <p:cNvSpPr txBox="1"/>
          <p:nvPr/>
        </p:nvSpPr>
        <p:spPr>
          <a:xfrm>
            <a:off x="1721135" y="3592724"/>
            <a:ext cx="2687277" cy="567338"/>
          </a:xfrm>
          <a:prstGeom prst="rect">
            <a:avLst/>
          </a:prstGeom>
        </p:spPr>
        <p:txBody>
          <a:bodyPr vert="horz" wrap="square" lIns="0" tIns="10861" rIns="0" bIns="0" rtlCol="0">
            <a:spAutoFit/>
          </a:bodyPr>
          <a:lstStyle/>
          <a:p>
            <a:pPr marL="10861" marR="4344" defTabSz="781995">
              <a:lnSpc>
                <a:spcPct val="107200"/>
              </a:lnSpc>
              <a:spcBef>
                <a:spcPts val="86"/>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アルバイトをするには、</a:t>
            </a:r>
            <a:br>
              <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rPr>
            </a:br>
            <a:r>
              <a:rPr kumimoji="1" lang="ja-JP" altLang="en-US" sz="1796" dirty="0">
                <a:solidFill>
                  <a:srgbClr val="231F20"/>
                </a:solidFill>
                <a:latin typeface="HGMaruGothicMPRO" panose="020F0600000000000000" pitchFamily="34" charset="-128"/>
                <a:ea typeface="HGMaruGothicMPRO" panose="020F0600000000000000" pitchFamily="34" charset="-128"/>
                <a:cs typeface="A-OTF Shin Maru Go Pro"/>
              </a:rPr>
              <a:t>資格外活動許可</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が必要</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5C196C48-EE00-8A4A-8505-0E0D33B2D5C6}"/>
              </a:ext>
            </a:extLst>
          </p:cNvPr>
          <p:cNvSpPr txBox="1"/>
          <p:nvPr/>
        </p:nvSpPr>
        <p:spPr>
          <a:xfrm>
            <a:off x="525014" y="1473224"/>
            <a:ext cx="8318530" cy="1398007"/>
          </a:xfrm>
          <a:prstGeom prst="rect">
            <a:avLst/>
          </a:prstGeom>
        </p:spPr>
        <p:txBody>
          <a:bodyPr vert="horz" wrap="square" lIns="0" tIns="9775" rIns="0" bIns="0" rtlCol="0">
            <a:spAutoFit/>
          </a:bodyPr>
          <a:lstStyle/>
          <a:p>
            <a:pPr marL="10861" marR="4344" defTabSz="781995">
              <a:lnSpc>
                <a:spcPct val="109700"/>
              </a:lnSpc>
              <a:spcBef>
                <a:spcPts val="77"/>
              </a:spcBef>
            </a:pPr>
            <a:r>
              <a:rPr kumimoji="1" sz="2095"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2095" dirty="0">
                <a:solidFill>
                  <a:prstClr val="black"/>
                </a:solidFill>
                <a:latin typeface="HGMaruGothicMPRO" panose="020F0600000000000000" pitchFamily="34" charset="-128"/>
                <a:ea typeface="HGMaruGothicMPRO" panose="020F0600000000000000" pitchFamily="34" charset="-128"/>
                <a:cs typeface="A-OTF Shin Maru Go Pro"/>
              </a:rPr>
              <a:t>前項に該当する</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留学の在留資格で在留する外国人は、日本で就労することは</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認められ</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ていません</a:t>
            </a: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入管法第19条第１項</a:t>
            </a: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2095"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344" defTabSz="781995">
              <a:lnSpc>
                <a:spcPct val="109700"/>
              </a:lnSpc>
              <a:spcBef>
                <a:spcPts val="77"/>
              </a:spcBef>
            </a:pP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ただし、法務大臣が相当と認めた場合には、定められた</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時間等の条件の範囲内</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で、</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資格外活動</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として就労が認められます。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71934295-4E23-7143-BC95-F1FBBB2B7DE8}"/>
              </a:ext>
            </a:extLst>
          </p:cNvPr>
          <p:cNvSpPr/>
          <p:nvPr/>
        </p:nvSpPr>
        <p:spPr>
          <a:xfrm>
            <a:off x="4500670" y="3081213"/>
            <a:ext cx="2226796" cy="1907786"/>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026545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図 73">
            <a:extLst>
              <a:ext uri="{FF2B5EF4-FFF2-40B4-BE49-F238E27FC236}">
                <a16:creationId xmlns:a16="http://schemas.microsoft.com/office/drawing/2014/main" id="{33F48344-6302-0944-B01B-DD76F73B34F1}"/>
              </a:ext>
            </a:extLst>
          </p:cNvPr>
          <p:cNvPicPr>
            <a:picLocks noChangeAspect="1"/>
          </p:cNvPicPr>
          <p:nvPr/>
        </p:nvPicPr>
        <p:blipFill>
          <a:blip r:embed="rId2">
            <a:alphaModFix/>
          </a:blip>
          <a:stretch>
            <a:fillRect/>
          </a:stretch>
        </p:blipFill>
        <p:spPr>
          <a:xfrm>
            <a:off x="6560494" y="3846909"/>
            <a:ext cx="2033267" cy="1466298"/>
          </a:xfrm>
          <a:prstGeom prst="rect">
            <a:avLst/>
          </a:prstGeom>
        </p:spPr>
      </p:pic>
      <p:sp>
        <p:nvSpPr>
          <p:cNvPr id="69" name="object 3">
            <a:extLst>
              <a:ext uri="{FF2B5EF4-FFF2-40B4-BE49-F238E27FC236}">
                <a16:creationId xmlns:a16="http://schemas.microsoft.com/office/drawing/2014/main" id="{69C61020-760D-134C-A4DC-89337E45C505}"/>
              </a:ext>
            </a:extLst>
          </p:cNvPr>
          <p:cNvSpPr txBox="1"/>
          <p:nvPr/>
        </p:nvSpPr>
        <p:spPr>
          <a:xfrm>
            <a:off x="498374" y="1391048"/>
            <a:ext cx="8381693" cy="4917716"/>
          </a:xfrm>
          <a:prstGeom prst="rect">
            <a:avLst/>
          </a:prstGeom>
        </p:spPr>
        <p:txBody>
          <a:bodyPr vert="horz" wrap="square" lIns="0" tIns="14120" rIns="0" bIns="0" rtlCol="0">
            <a:spAutoFit/>
          </a:bodyPr>
          <a:lstStyle/>
          <a:p>
            <a:pPr marL="424667" indent="-395342" defTabSz="781995">
              <a:buSzPct val="80597"/>
              <a:buFontTx/>
              <a:buChar char="●"/>
              <a:tabLst>
                <a:tab pos="425210" algn="l"/>
              </a:tabLst>
            </a:pPr>
            <a:r>
              <a:rPr kumimoji="1" sz="2865" b="1" dirty="0">
                <a:solidFill>
                  <a:srgbClr val="00AEEF"/>
                </a:solidFill>
                <a:latin typeface="HGMaruGothicMPRO" panose="020F0600000000000000" pitchFamily="34" charset="-128"/>
                <a:ea typeface="HGMaruGothicMPRO" panose="020F0600000000000000" pitchFamily="34" charset="-128"/>
                <a:cs typeface="ShinMGoPro-DeBold"/>
              </a:rPr>
              <a:t>業種・時間の制限に注意しましょう</a:t>
            </a:r>
            <a:endParaRPr kumimoji="1" sz="2865" dirty="0">
              <a:solidFill>
                <a:prstClr val="black"/>
              </a:solidFill>
              <a:latin typeface="HGMaruGothicMPRO" panose="020F0600000000000000" pitchFamily="34" charset="-128"/>
              <a:ea typeface="HGMaruGothicMPRO" panose="020F0600000000000000" pitchFamily="34" charset="-128"/>
              <a:cs typeface="ShinMGoPro-DeBold"/>
            </a:endParaRPr>
          </a:p>
          <a:p>
            <a:pPr marL="298679" defTabSz="781995">
              <a:spcBef>
                <a:spcPts val="1680"/>
              </a:spcBef>
            </a:pPr>
            <a:r>
              <a:rPr kumimoji="1" sz="3143" baseline="5668"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労働時間の制限</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378507" defTabSz="781995">
              <a:lnSpc>
                <a:spcPts val="2395"/>
              </a:lnSpc>
              <a:spcBef>
                <a:spcPts val="1026"/>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1週間の労働時間が、合計</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「28時間以内」</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であること</a:t>
            </a:r>
            <a:endParaRPr kumimoji="1" lang="en-US"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378507" defTabSz="781995">
              <a:lnSpc>
                <a:spcPts val="2395"/>
              </a:lnSpc>
              <a:spcBef>
                <a:spcPts val="300"/>
              </a:spcBef>
            </a:pP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在籍する教育機関が学則で定める長期休業期間にあるときは、</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378507" defTabSz="781995">
              <a:lnSpc>
                <a:spcPts val="2395"/>
              </a:lnSpc>
              <a:spcBef>
                <a:spcPts val="300"/>
              </a:spcBef>
            </a:pP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1日について</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「8時間以内」</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298679" defTabSz="781995">
              <a:spcBef>
                <a:spcPts val="1338"/>
              </a:spcBef>
            </a:pPr>
            <a:r>
              <a:rPr kumimoji="1" sz="3143" baseline="5668"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3143" baseline="56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アルバイトが禁止されている業種</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438786" marR="2508357" defTabSz="781995">
              <a:lnSpc>
                <a:spcPct val="112700"/>
              </a:lnSpc>
              <a:spcBef>
                <a:spcPts val="522"/>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パチンコ店、麻雀店、ゲームセンター、キャバレー、スナックなどの風俗関連の業種</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endParaRPr kumimoji="1" sz="2566" dirty="0">
              <a:solidFill>
                <a:prstClr val="black"/>
              </a:solidFill>
              <a:latin typeface="HGMaruGothicMPRO" panose="020F0600000000000000" pitchFamily="34" charset="-128"/>
              <a:ea typeface="HGMaruGothicMPRO" panose="020F0600000000000000" pitchFamily="34" charset="-128"/>
              <a:cs typeface="Times New Roman"/>
            </a:endParaRPr>
          </a:p>
          <a:p>
            <a:pPr marR="4344" defTabSz="781995">
              <a:spcBef>
                <a:spcPts val="1689"/>
              </a:spcBef>
            </a:pPr>
            <a:endPar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endParaRPr>
          </a:p>
          <a:p>
            <a:pPr marL="401315" defTabSz="781995">
              <a:spcBef>
                <a:spcPts val="731"/>
              </a:spcBef>
            </a:pP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　違反をすると、不法就労活動に該当します。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8" name="object 2">
            <a:extLst>
              <a:ext uri="{FF2B5EF4-FFF2-40B4-BE49-F238E27FC236}">
                <a16:creationId xmlns:a16="http://schemas.microsoft.com/office/drawing/2014/main" id="{63417C5E-70CF-7242-A062-45B960E5A5DF}"/>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04B8E2B4-AFD4-B545-BCE1-EFFBE22DE216}"/>
              </a:ext>
            </a:extLst>
          </p:cNvPr>
          <p:cNvSpPr txBox="1"/>
          <p:nvPr/>
        </p:nvSpPr>
        <p:spPr>
          <a:xfrm>
            <a:off x="498374" y="789491"/>
            <a:ext cx="8288931"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外国人留学生のアルバイト</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1" name="object 3">
            <a:extLst>
              <a:ext uri="{FF2B5EF4-FFF2-40B4-BE49-F238E27FC236}">
                <a16:creationId xmlns:a16="http://schemas.microsoft.com/office/drawing/2014/main" id="{9076F730-ED21-BE45-B111-7F42C9785912}"/>
              </a:ext>
            </a:extLst>
          </p:cNvPr>
          <p:cNvSpPr txBox="1"/>
          <p:nvPr/>
        </p:nvSpPr>
        <p:spPr>
          <a:xfrm>
            <a:off x="6177172" y="5376618"/>
            <a:ext cx="2753280" cy="290616"/>
          </a:xfrm>
          <a:prstGeom prst="rect">
            <a:avLst/>
          </a:prstGeom>
        </p:spPr>
        <p:txBody>
          <a:bodyPr vert="horz" wrap="square" lIns="0" tIns="14120" rIns="0" bIns="0" rtlCol="0">
            <a:spAutoFit/>
          </a:bodyPr>
          <a:lstStyle/>
          <a:p>
            <a:pPr marR="4344" algn="ctr" defTabSz="781995">
              <a:spcBef>
                <a:spcPts val="1689"/>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働けない業種があります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776291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D28E0AD-976C-2B49-9DD9-01A3DEC41FBF}"/>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6233BD05-3DB3-F946-8BFE-5D6097ACC596}"/>
              </a:ext>
            </a:extLst>
          </p:cNvPr>
          <p:cNvSpPr txBox="1"/>
          <p:nvPr/>
        </p:nvSpPr>
        <p:spPr>
          <a:xfrm>
            <a:off x="498373" y="789491"/>
            <a:ext cx="4006926"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外国人留学生のアルバイト</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BDD42510-1C4E-1348-9141-EC4391E5508C}"/>
              </a:ext>
            </a:extLst>
          </p:cNvPr>
          <p:cNvSpPr txBox="1"/>
          <p:nvPr/>
        </p:nvSpPr>
        <p:spPr>
          <a:xfrm>
            <a:off x="517314" y="1596610"/>
            <a:ext cx="8362753" cy="3576908"/>
          </a:xfrm>
          <a:prstGeom prst="rect">
            <a:avLst/>
          </a:prstGeom>
        </p:spPr>
        <p:txBody>
          <a:bodyPr vert="horz" wrap="square" lIns="0" tIns="10318" rIns="0" bIns="0" rtlCol="0">
            <a:spAutoFit/>
          </a:bodyPr>
          <a:lstStyle/>
          <a:p>
            <a:pPr marL="405660" indent="-394799" defTabSz="781995">
              <a:spcBef>
                <a:spcPts val="81"/>
              </a:spcBef>
              <a:buSzPct val="80597"/>
              <a:buFontTx/>
              <a:buChar char="●"/>
              <a:tabLst>
                <a:tab pos="406203" algn="l"/>
              </a:tabLst>
            </a:pPr>
            <a:r>
              <a:rPr kumimoji="1" sz="2865" b="1" dirty="0">
                <a:solidFill>
                  <a:srgbClr val="00AEEF"/>
                </a:solidFill>
                <a:latin typeface="HGMaruGothicMPRO" panose="020F0600000000000000" pitchFamily="34" charset="-128"/>
                <a:ea typeface="HGMaruGothicMPRO" panose="020F0600000000000000" pitchFamily="34" charset="-128"/>
                <a:cs typeface="ShinMGoPro-DeBold"/>
              </a:rPr>
              <a:t>外国人留学生も労働法の適用対象です</a:t>
            </a:r>
            <a:endParaRPr kumimoji="1" sz="2865" dirty="0">
              <a:solidFill>
                <a:prstClr val="black"/>
              </a:solidFill>
              <a:latin typeface="HGMaruGothicMPRO" panose="020F0600000000000000" pitchFamily="34" charset="-128"/>
              <a:ea typeface="HGMaruGothicMPRO" panose="020F0600000000000000" pitchFamily="34" charset="-128"/>
              <a:cs typeface="ShinMGoPro-DeBold"/>
            </a:endParaRPr>
          </a:p>
          <a:p>
            <a:pPr marL="280215" defTabSz="781995">
              <a:spcBef>
                <a:spcPts val="2134"/>
              </a:spcBef>
            </a:pPr>
            <a:r>
              <a:rPr kumimoji="1" sz="3143" baseline="3401"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437" dirty="0">
                <a:solidFill>
                  <a:srgbClr val="231F20"/>
                </a:solidFill>
                <a:latin typeface="HGMaruGothicMPRO" panose="020F0600000000000000" pitchFamily="34" charset="-128"/>
                <a:ea typeface="HGMaruGothicMPRO" panose="020F0600000000000000" pitchFamily="34" charset="-128"/>
                <a:cs typeface="A-OTF Shin Maru Go Pro"/>
              </a:rPr>
              <a:t>　ルールを守って就労しているのに不当な扱い</a:t>
            </a:r>
            <a:endParaRPr kumimoji="1" sz="2437" dirty="0">
              <a:solidFill>
                <a:prstClr val="black"/>
              </a:solidFill>
              <a:latin typeface="HGMaruGothicMPRO" panose="020F0600000000000000" pitchFamily="34" charset="-128"/>
              <a:ea typeface="HGMaruGothicMPRO" panose="020F0600000000000000" pitchFamily="34" charset="-128"/>
              <a:cs typeface="A-OTF Shin Maru Go Pro"/>
            </a:endParaRPr>
          </a:p>
          <a:p>
            <a:pPr marL="279672" defTabSz="781995">
              <a:spcBef>
                <a:spcPts val="257"/>
              </a:spcBef>
            </a:pPr>
            <a:r>
              <a:rPr kumimoji="1" sz="2437"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2437"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437" dirty="0">
                <a:solidFill>
                  <a:srgbClr val="231F20"/>
                </a:solidFill>
                <a:latin typeface="HGMaruGothicMPRO" panose="020F0600000000000000" pitchFamily="34" charset="-128"/>
                <a:ea typeface="HGMaruGothicMPRO" panose="020F0600000000000000" pitchFamily="34" charset="-128"/>
                <a:cs typeface="A-OTF Shin Maru Go Pro"/>
              </a:rPr>
              <a:t>トラブルＱ＆Ａ参照</a:t>
            </a:r>
            <a:r>
              <a:rPr kumimoji="1" lang="en-US" altLang="ja-JP" sz="2437"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437" dirty="0">
                <a:solidFill>
                  <a:srgbClr val="231F20"/>
                </a:solidFill>
                <a:latin typeface="HGMaruGothicMPRO" panose="020F0600000000000000" pitchFamily="34" charset="-128"/>
                <a:ea typeface="HGMaruGothicMPRO" panose="020F0600000000000000" pitchFamily="34" charset="-128"/>
                <a:cs typeface="A-OTF Shin Maru Go Pro"/>
              </a:rPr>
              <a:t>を受けたら、相談しましょう。</a:t>
            </a:r>
            <a:endParaRPr kumimoji="1" sz="2437"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4"/>
              </a:spcBef>
            </a:pPr>
            <a:endParaRPr kumimoji="1" sz="2737" dirty="0">
              <a:solidFill>
                <a:prstClr val="black"/>
              </a:solidFill>
              <a:latin typeface="HGMaruGothicMPRO" panose="020F0600000000000000" pitchFamily="34" charset="-128"/>
              <a:ea typeface="HGMaruGothicMPRO" panose="020F0600000000000000" pitchFamily="34" charset="-128"/>
              <a:cs typeface="Times New Roman"/>
            </a:endParaRPr>
          </a:p>
          <a:p>
            <a:pPr marL="564774" marR="143366" indent="-285102" defTabSz="781995">
              <a:lnSpc>
                <a:spcPct val="108800"/>
              </a:lnSpc>
            </a:pPr>
            <a:r>
              <a:rPr kumimoji="1" sz="3143" baseline="3401"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437" dirty="0">
                <a:solidFill>
                  <a:srgbClr val="231F20"/>
                </a:solidFill>
                <a:latin typeface="HGMaruGothicMPRO" panose="020F0600000000000000" pitchFamily="34" charset="-128"/>
                <a:ea typeface="HGMaruGothicMPRO" panose="020F0600000000000000" pitchFamily="34" charset="-128"/>
                <a:cs typeface="A-OTF Shin Maru Go Pro"/>
              </a:rPr>
              <a:t>　雇用主による不当就労の強要があったら、相談しましょう。</a:t>
            </a:r>
            <a:endParaRPr kumimoji="1" sz="2437"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47"/>
              </a:spcBef>
            </a:pPr>
            <a:endParaRPr kumimoji="1" sz="2950" dirty="0">
              <a:solidFill>
                <a:prstClr val="black"/>
              </a:solidFill>
              <a:latin typeface="HGMaruGothicMPRO" panose="020F0600000000000000" pitchFamily="34" charset="-128"/>
              <a:ea typeface="HGMaruGothicMPRO" panose="020F0600000000000000" pitchFamily="34" charset="-128"/>
              <a:cs typeface="Times New Roman"/>
            </a:endParaRPr>
          </a:p>
          <a:p>
            <a:pPr marL="280215" defTabSz="781995"/>
            <a:r>
              <a:rPr kumimoji="1" sz="3143" baseline="3401"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2437" dirty="0">
                <a:solidFill>
                  <a:srgbClr val="231F20"/>
                </a:solidFill>
                <a:latin typeface="HGMaruGothicMPRO" panose="020F0600000000000000" pitchFamily="34" charset="-128"/>
                <a:ea typeface="HGMaruGothicMPRO" panose="020F0600000000000000" pitchFamily="34" charset="-128"/>
                <a:cs typeface="A-OTF Shin Maru Go Pro"/>
              </a:rPr>
              <a:t>　相談機関は次のページにあります。</a:t>
            </a:r>
            <a:endParaRPr kumimoji="1" sz="243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テキスト ボックス 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761704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F27CD34-E8E9-5F4A-AB44-36D7A58D881C}"/>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CCAB31B1-F62C-F646-BFD8-668533AF5E3E}"/>
              </a:ext>
            </a:extLst>
          </p:cNvPr>
          <p:cNvSpPr txBox="1">
            <a:spLocks/>
          </p:cNvSpPr>
          <p:nvPr/>
        </p:nvSpPr>
        <p:spPr>
          <a:xfrm>
            <a:off x="498373" y="769016"/>
            <a:ext cx="778556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困ったときの</a:t>
            </a:r>
            <a:r>
              <a:rPr lang="en-US" altLang="ja-JP" sz="1881" b="1" dirty="0">
                <a:solidFill>
                  <a:prstClr val="white"/>
                </a:solidFill>
                <a:latin typeface="HGMaruGothicMPRO" panose="020F0600000000000000" pitchFamily="34" charset="-128"/>
                <a:ea typeface="HGMaruGothicMPRO" panose="020F0600000000000000" pitchFamily="34" charset="-128"/>
              </a:rPr>
              <a:t>…</a:t>
            </a:r>
            <a:r>
              <a:rPr lang="ja-JP" altLang="en-US" sz="1881" b="1" dirty="0">
                <a:solidFill>
                  <a:prstClr val="white"/>
                </a:solidFill>
                <a:latin typeface="HGMaruGothicMPRO" panose="020F0600000000000000" pitchFamily="34" charset="-128"/>
                <a:ea typeface="HGMaruGothicMPRO" panose="020F0600000000000000" pitchFamily="34" charset="-128"/>
              </a:rPr>
              <a:t>相談先はここ①　</a:t>
            </a:r>
            <a:r>
              <a:rPr lang="ja-JP" altLang="en-US" sz="1454" b="1" dirty="0">
                <a:solidFill>
                  <a:prstClr val="white"/>
                </a:solidFill>
                <a:latin typeface="HGMaruGothicMPRO" panose="020F0600000000000000" pitchFamily="34" charset="-128"/>
                <a:ea typeface="HGMaruGothicMPRO" panose="020F0600000000000000" pitchFamily="34" charset="-128"/>
              </a:rPr>
              <a:t>～ひとりで悩まないで、相談しましょう～</a:t>
            </a:r>
          </a:p>
        </p:txBody>
      </p:sp>
      <p:graphicFrame>
        <p:nvGraphicFramePr>
          <p:cNvPr id="5" name="object 5">
            <a:extLst>
              <a:ext uri="{FF2B5EF4-FFF2-40B4-BE49-F238E27FC236}">
                <a16:creationId xmlns:a16="http://schemas.microsoft.com/office/drawing/2014/main" id="{339738E3-B833-8A4A-9BC2-A9350AF1A79A}"/>
              </a:ext>
            </a:extLst>
          </p:cNvPr>
          <p:cNvGraphicFramePr>
            <a:graphicFrameLocks noGrp="1"/>
          </p:cNvGraphicFramePr>
          <p:nvPr>
            <p:extLst>
              <p:ext uri="{D42A27DB-BD31-4B8C-83A1-F6EECF244321}">
                <p14:modId xmlns:p14="http://schemas.microsoft.com/office/powerpoint/2010/main" val="2060097406"/>
              </p:ext>
            </p:extLst>
          </p:nvPr>
        </p:nvGraphicFramePr>
        <p:xfrm>
          <a:off x="528107" y="1554126"/>
          <a:ext cx="8068443" cy="3973125"/>
        </p:xfrm>
        <a:graphic>
          <a:graphicData uri="http://schemas.openxmlformats.org/drawingml/2006/table">
            <a:tbl>
              <a:tblPr firstRow="1" bandRow="1">
                <a:tableStyleId>{2D5ABB26-0587-4C30-8999-92F81FD0307C}</a:tableStyleId>
              </a:tblPr>
              <a:tblGrid>
                <a:gridCol w="2689843">
                  <a:extLst>
                    <a:ext uri="{9D8B030D-6E8A-4147-A177-3AD203B41FA5}">
                      <a16:colId xmlns:a16="http://schemas.microsoft.com/office/drawing/2014/main" val="20000"/>
                    </a:ext>
                  </a:extLst>
                </a:gridCol>
                <a:gridCol w="5378600">
                  <a:extLst>
                    <a:ext uri="{9D8B030D-6E8A-4147-A177-3AD203B41FA5}">
                      <a16:colId xmlns:a16="http://schemas.microsoft.com/office/drawing/2014/main" val="20001"/>
                    </a:ext>
                  </a:extLst>
                </a:gridCol>
              </a:tblGrid>
              <a:tr h="437174">
                <a:tc gridSpan="2">
                  <a:txBody>
                    <a:bodyPr/>
                    <a:lstStyle/>
                    <a:p>
                      <a:pPr marL="188595">
                        <a:lnSpc>
                          <a:spcPct val="100000"/>
                        </a:lnSpc>
                        <a:spcBef>
                          <a:spcPts val="770"/>
                        </a:spcBef>
                      </a:pPr>
                      <a:r>
                        <a:rPr sz="1700" b="1" spc="0" dirty="0">
                          <a:solidFill>
                            <a:srgbClr val="FFFFFF"/>
                          </a:solidFill>
                          <a:latin typeface="HGMaruGothicMPRO" panose="020F0600000000000000" pitchFamily="34" charset="-128"/>
                          <a:ea typeface="HGMaruGothicMPRO" panose="020F0600000000000000" pitchFamily="34" charset="-128"/>
                          <a:cs typeface="ShinMGoPro-DeBold"/>
                        </a:rPr>
                        <a:t>相談窓口</a:t>
                      </a:r>
                      <a:endParaRPr sz="1700" spc="0" dirty="0">
                        <a:latin typeface="HGMaruGothicMPRO" panose="020F0600000000000000" pitchFamily="34" charset="-128"/>
                        <a:ea typeface="HGMaruGothicMPRO" panose="020F0600000000000000" pitchFamily="34" charset="-128"/>
                        <a:cs typeface="ShinMGoPro-DeBold"/>
                      </a:endParaRPr>
                    </a:p>
                  </a:txBody>
                  <a:tcPr marL="0" marR="0" marT="83633"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762475">
                <a:tc>
                  <a:txBody>
                    <a:bodyPr/>
                    <a:lstStyle/>
                    <a:p>
                      <a:pPr marL="188595">
                        <a:lnSpc>
                          <a:spcPct val="100000"/>
                        </a:lnSpc>
                        <a:spcBef>
                          <a:spcPts val="64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総合労働相談コーナー</a:t>
                      </a:r>
                      <a:endParaRPr sz="1500" spc="0" dirty="0">
                        <a:latin typeface="HGMaruGothicMPRO" panose="020F0600000000000000" pitchFamily="34" charset="-128"/>
                        <a:ea typeface="HGMaruGothicMPRO" panose="020F0600000000000000" pitchFamily="34" charset="-128"/>
                        <a:cs typeface="A-OTF Shin Maru Go Pro"/>
                      </a:endParaRPr>
                    </a:p>
                    <a:p>
                      <a:pPr marL="93980">
                        <a:lnSpc>
                          <a:spcPts val="1739"/>
                        </a:lnSpc>
                        <a:spcBef>
                          <a:spcPts val="100"/>
                        </a:spcBef>
                      </a:pPr>
                      <a:r>
                        <a:rPr lang="en-US" altLang="ja-JP" sz="1200" spc="0" dirty="0">
                          <a:solidFill>
                            <a:srgbClr val="231F20"/>
                          </a:solidFill>
                          <a:latin typeface="HGMaruGothicMPRO" panose="020F0600000000000000" pitchFamily="34" charset="-128"/>
                          <a:ea typeface="HGMaruGothicMPRO" panose="020F0600000000000000" pitchFamily="34" charset="-128"/>
                          <a:cs typeface="A-OTF Shin Maru Go Pro"/>
                        </a:rPr>
                        <a:t>(</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200" spc="0" dirty="0">
                        <a:latin typeface="HGMaruGothicMPRO" panose="020F0600000000000000" pitchFamily="34" charset="-128"/>
                        <a:ea typeface="HGMaruGothicMPRO" panose="020F0600000000000000" pitchFamily="34" charset="-128"/>
                        <a:cs typeface="A-OTF Shin Maru Go Pro"/>
                      </a:endParaRPr>
                    </a:p>
                    <a:p>
                      <a:pPr marL="188595">
                        <a:lnSpc>
                          <a:spcPts val="1739"/>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労働基準監督</a:t>
                      </a:r>
                      <a:r>
                        <a:rPr lang="ja-JP" altLang="en-US" sz="1200" spc="0" dirty="0">
                          <a:solidFill>
                            <a:srgbClr val="231F20"/>
                          </a:solidFill>
                          <a:latin typeface="HGMaruGothicMPRO" panose="020F0600000000000000" pitchFamily="34" charset="-128"/>
                          <a:ea typeface="HGMaruGothicMPRO" panose="020F0600000000000000" pitchFamily="34" charset="-128"/>
                          <a:cs typeface="A-OTF Shin Maru Go Pro"/>
                        </a:rPr>
                        <a:t>署</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に設置</a:t>
                      </a:r>
                      <a:r>
                        <a:rPr lang="en-US" altLang="ja-JP"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70056"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a:lnSpc>
                          <a:spcPct val="100000"/>
                        </a:lnSpc>
                        <a:spcBef>
                          <a:spcPts val="139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労働問題に関するあらゆる分野の相談の受付</a:t>
                      </a:r>
                      <a:endParaRPr sz="1500" spc="0" dirty="0">
                        <a:latin typeface="HGMaruGothicMPRO" panose="020F0600000000000000" pitchFamily="34" charset="-128"/>
                        <a:ea typeface="HGMaruGothicMPRO" panose="020F0600000000000000" pitchFamily="34" charset="-128"/>
                        <a:cs typeface="A-OTF Shin Maru Go Pro"/>
                      </a:endParaRPr>
                    </a:p>
                    <a:p>
                      <a:pPr marL="89535">
                        <a:lnSpc>
                          <a:spcPct val="100000"/>
                        </a:lnSpc>
                        <a:spcBef>
                          <a:spcPts val="65"/>
                        </a:spcBef>
                      </a:pP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解雇、雇止めなどの労働条件、いじめ</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嫌がらせなど</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5097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1307178">
                <a:tc>
                  <a:txBody>
                    <a:bodyPr/>
                    <a:lstStyle/>
                    <a:p>
                      <a:pPr>
                        <a:lnSpc>
                          <a:spcPct val="100000"/>
                        </a:lnSpc>
                        <a:spcBef>
                          <a:spcPts val="35"/>
                        </a:spcBef>
                      </a:pPr>
                      <a:endParaRPr sz="2900" spc="0" dirty="0">
                        <a:latin typeface="HGMaruGothicMPRO" panose="020F0600000000000000" pitchFamily="34" charset="-128"/>
                        <a:ea typeface="HGMaruGothicMPRO" panose="020F0600000000000000" pitchFamily="34" charset="-128"/>
                        <a:cs typeface="Times New Roman"/>
                      </a:endParaRPr>
                    </a:p>
                    <a:p>
                      <a:pPr marL="188595">
                        <a:lnSpc>
                          <a:spcPct val="100000"/>
                        </a:lnSpc>
                        <a:spcBef>
                          <a:spcPts val="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5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6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雇用環境・均等部</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室</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3802"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0025" marR="110489" algn="just">
                        <a:lnSpc>
                          <a:spcPct val="103299"/>
                        </a:lnSpc>
                        <a:spcBef>
                          <a:spcPts val="71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性別を理由とする差別、妊娠・出産・育児休業等を理由とする不利益取扱い、セクシュアルハラスメント、妊娠・出産・育児休業・介護休業等に関するハラスメント、パワーハラスメント、育児・介護休業、パートタイム労働などについての相談の受付等</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92365"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604441">
                <a:tc>
                  <a:txBody>
                    <a:bodyPr/>
                    <a:lstStyle/>
                    <a:p>
                      <a:pPr marL="188595">
                        <a:lnSpc>
                          <a:spcPct val="100000"/>
                        </a:lnSpc>
                        <a:spcBef>
                          <a:spcPts val="1739"/>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労働基準監督署</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88989"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marR="157480">
                        <a:lnSpc>
                          <a:spcPct val="103299"/>
                        </a:lnSpc>
                        <a:spcBef>
                          <a:spcPts val="620"/>
                        </a:spcBef>
                      </a:pP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賃金、労働時間、労働者の安全と健康の確保などについての相談の受付、監督指導などの事務</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6734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861857">
                <a:tc>
                  <a:txBody>
                    <a:bodyPr/>
                    <a:lstStyle/>
                    <a:p>
                      <a:pPr>
                        <a:lnSpc>
                          <a:spcPct val="100000"/>
                        </a:lnSpc>
                        <a:spcBef>
                          <a:spcPts val="10"/>
                        </a:spcBef>
                      </a:pPr>
                      <a:endParaRPr sz="2200" spc="0" dirty="0">
                        <a:latin typeface="HGMaruGothicMPRO" panose="020F0600000000000000" pitchFamily="34" charset="-128"/>
                        <a:ea typeface="HGMaruGothicMPRO" panose="020F0600000000000000" pitchFamily="34" charset="-128"/>
                        <a:cs typeface="Times New Roman"/>
                      </a:endParaRPr>
                    </a:p>
                    <a:p>
                      <a:pPr marL="188595">
                        <a:lnSpc>
                          <a:spcPct val="100000"/>
                        </a:lnSpc>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労働条件相談ほっとライン</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086"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00025">
                        <a:lnSpc>
                          <a:spcPct val="100000"/>
                        </a:lnSpc>
                        <a:spcBef>
                          <a:spcPts val="65"/>
                        </a:spcBef>
                      </a:pP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労働条件に関する電話相談</a:t>
                      </a:r>
                      <a:endParaRPr lang="en-US" sz="15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200025" marR="0" lvl="0" indent="0" algn="l" defTabSz="861993" rtl="0" eaLnBrk="1" fontAlgn="auto" latinLnBrk="0" hangingPunct="1">
                        <a:lnSpc>
                          <a:spcPct val="100000"/>
                        </a:lnSpc>
                        <a:spcBef>
                          <a:spcPts val="65"/>
                        </a:spcBef>
                        <a:spcAft>
                          <a:spcPts val="0"/>
                        </a:spcAft>
                        <a:buClrTx/>
                        <a:buSzTx/>
                        <a:buFontTx/>
                        <a:buNone/>
                        <a:tabLst/>
                        <a:defRPr/>
                      </a:pP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0120-811-610</a:t>
                      </a:r>
                      <a:endParaRPr lang="ja-JP" altLang="en-US" sz="1500" spc="0" dirty="0">
                        <a:latin typeface="HGMaruGothicMPRO" panose="020F0600000000000000" pitchFamily="34" charset="-128"/>
                        <a:ea typeface="HGMaruGothicMPRO" panose="020F0600000000000000" pitchFamily="34" charset="-128"/>
                        <a:cs typeface="A-OTF Shin Maru Go Pro"/>
                      </a:endParaRPr>
                    </a:p>
                    <a:p>
                      <a:pPr marL="200025">
                        <a:lnSpc>
                          <a:spcPct val="100000"/>
                        </a:lnSpc>
                        <a:spcBef>
                          <a:spcPts val="65"/>
                        </a:spcBef>
                      </a:pPr>
                      <a:r>
                        <a:rPr lang="ja-JP" altLang="en-US" sz="1500" spc="0" dirty="0">
                          <a:latin typeface="HGMaruGothicMPRO" panose="020F0600000000000000" pitchFamily="34" charset="-128"/>
                          <a:ea typeface="HGMaruGothicMPRO" panose="020F0600000000000000" pitchFamily="34" charset="-128"/>
                          <a:cs typeface="A-OTF Shin Maru Go Pro"/>
                        </a:rPr>
                        <a:t>平日</a:t>
                      </a:r>
                      <a:r>
                        <a:rPr lang="en-US" altLang="ja-JP" sz="1500" spc="0" dirty="0">
                          <a:latin typeface="HGMaruGothicMPRO" panose="020F0600000000000000" pitchFamily="34" charset="-128"/>
                          <a:ea typeface="HGMaruGothicMPRO" panose="020F0600000000000000" pitchFamily="34" charset="-128"/>
                          <a:cs typeface="A-OTF Shin Maru Go Pro"/>
                        </a:rPr>
                        <a:t>(</a:t>
                      </a:r>
                      <a:r>
                        <a:rPr lang="ja-JP" altLang="en-US" sz="1500" spc="0" dirty="0">
                          <a:latin typeface="HGMaruGothicMPRO" panose="020F0600000000000000" pitchFamily="34" charset="-128"/>
                          <a:ea typeface="HGMaruGothicMPRO" panose="020F0600000000000000" pitchFamily="34" charset="-128"/>
                          <a:cs typeface="A-OTF Shin Maru Go Pro"/>
                        </a:rPr>
                        <a:t>月～金</a:t>
                      </a:r>
                      <a:r>
                        <a:rPr lang="en-US" altLang="ja-JP" sz="1500" spc="0" dirty="0">
                          <a:latin typeface="HGMaruGothicMPRO" panose="020F0600000000000000" pitchFamily="34" charset="-128"/>
                          <a:ea typeface="HGMaruGothicMPRO" panose="020F0600000000000000" pitchFamily="34" charset="-128"/>
                          <a:cs typeface="A-OTF Shin Maru Go Pro"/>
                        </a:rPr>
                        <a:t>)</a:t>
                      </a:r>
                      <a:r>
                        <a:rPr lang="ja-JP" altLang="en-US" sz="1500" spc="0" dirty="0">
                          <a:latin typeface="HGMaruGothicMPRO" panose="020F0600000000000000" pitchFamily="34" charset="-128"/>
                          <a:ea typeface="HGMaruGothicMPRO" panose="020F0600000000000000" pitchFamily="34" charset="-128"/>
                          <a:cs typeface="A-OTF Shin Maru Go Pro"/>
                        </a:rPr>
                        <a:t>　</a:t>
                      </a:r>
                      <a:r>
                        <a:rPr lang="en-US" altLang="ja-JP" sz="1500" spc="0" dirty="0">
                          <a:latin typeface="HGMaruGothicMPRO" panose="020F0600000000000000" pitchFamily="34" charset="-128"/>
                          <a:ea typeface="HGMaruGothicMPRO" panose="020F0600000000000000" pitchFamily="34" charset="-128"/>
                          <a:cs typeface="A-OTF Shin Maru Go Pro"/>
                        </a:rPr>
                        <a:t>17</a:t>
                      </a:r>
                      <a:r>
                        <a:rPr lang="ja-JP" altLang="en-US" sz="1500" spc="0" dirty="0">
                          <a:latin typeface="HGMaruGothicMPRO" panose="020F0600000000000000" pitchFamily="34" charset="-128"/>
                          <a:ea typeface="HGMaruGothicMPRO" panose="020F0600000000000000" pitchFamily="34" charset="-128"/>
                          <a:cs typeface="A-OTF Shin Maru Go Pro"/>
                        </a:rPr>
                        <a:t>時 ～ </a:t>
                      </a:r>
                      <a:r>
                        <a:rPr lang="en-US" altLang="ja-JP" sz="1500" spc="0" dirty="0">
                          <a:latin typeface="HGMaruGothicMPRO" panose="020F0600000000000000" pitchFamily="34" charset="-128"/>
                          <a:ea typeface="HGMaruGothicMPRO" panose="020F0600000000000000" pitchFamily="34" charset="-128"/>
                          <a:cs typeface="A-OTF Shin Maru Go Pro"/>
                        </a:rPr>
                        <a:t>22</a:t>
                      </a:r>
                      <a:r>
                        <a:rPr lang="ja-JP" altLang="en-US" sz="1500" spc="0" dirty="0">
                          <a:latin typeface="HGMaruGothicMPRO" panose="020F0600000000000000" pitchFamily="34" charset="-128"/>
                          <a:ea typeface="HGMaruGothicMPRO" panose="020F0600000000000000" pitchFamily="34" charset="-128"/>
                          <a:cs typeface="A-OTF Shin Maru Go Pro"/>
                        </a:rPr>
                        <a:t>時　土日・祝日　</a:t>
                      </a:r>
                      <a:r>
                        <a:rPr lang="en-US" altLang="ja-JP" sz="1500" spc="0" dirty="0">
                          <a:latin typeface="HGMaruGothicMPRO" panose="020F0600000000000000" pitchFamily="34" charset="-128"/>
                          <a:ea typeface="HGMaruGothicMPRO" panose="020F0600000000000000" pitchFamily="34" charset="-128"/>
                          <a:cs typeface="A-OTF Shin Maru Go Pro"/>
                        </a:rPr>
                        <a:t>9</a:t>
                      </a:r>
                      <a:r>
                        <a:rPr lang="ja-JP" altLang="en-US" sz="1500" spc="0" dirty="0">
                          <a:latin typeface="HGMaruGothicMPRO" panose="020F0600000000000000" pitchFamily="34" charset="-128"/>
                          <a:ea typeface="HGMaruGothicMPRO" panose="020F0600000000000000" pitchFamily="34" charset="-128"/>
                          <a:cs typeface="A-OTF Shin Maru Go Pro"/>
                        </a:rPr>
                        <a:t>時 ～ </a:t>
                      </a:r>
                      <a:r>
                        <a:rPr lang="en-US" altLang="ja-JP" sz="1500" spc="0" dirty="0">
                          <a:latin typeface="HGMaruGothicMPRO" panose="020F0600000000000000" pitchFamily="34" charset="-128"/>
                          <a:ea typeface="HGMaruGothicMPRO" panose="020F0600000000000000" pitchFamily="34" charset="-128"/>
                          <a:cs typeface="A-OTF Shin Maru Go Pro"/>
                        </a:rPr>
                        <a:t>21</a:t>
                      </a:r>
                      <a:r>
                        <a:rPr lang="ja-JP" altLang="en-US" sz="1500" spc="0" dirty="0">
                          <a:latin typeface="HGMaruGothicMPRO" panose="020F0600000000000000" pitchFamily="34" charset="-128"/>
                          <a:ea typeface="HGMaruGothicMPRO" panose="020F0600000000000000" pitchFamily="34" charset="-128"/>
                          <a:cs typeface="A-OTF Shin Maru Go Pro"/>
                        </a:rPr>
                        <a:t>時</a:t>
                      </a:r>
                    </a:p>
                  </a:txBody>
                  <a:tcPr marL="0" marR="0" marT="83633"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4"/>
                  </a:ext>
                </a:extLst>
              </a:tr>
            </a:tbl>
          </a:graphicData>
        </a:graphic>
      </p:graphicFrame>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598817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08BE304-9488-AB4B-9E0F-F6B5786CECD9}"/>
              </a:ext>
            </a:extLst>
          </p:cNvPr>
          <p:cNvSpPr/>
          <p:nvPr/>
        </p:nvSpPr>
        <p:spPr>
          <a:xfrm>
            <a:off x="25877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F21F15C9-269C-3245-82BC-B60823D2E64D}"/>
              </a:ext>
            </a:extLst>
          </p:cNvPr>
          <p:cNvSpPr txBox="1">
            <a:spLocks/>
          </p:cNvSpPr>
          <p:nvPr/>
        </p:nvSpPr>
        <p:spPr>
          <a:xfrm>
            <a:off x="498373" y="769016"/>
            <a:ext cx="8034706"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困ったときの</a:t>
            </a:r>
            <a:r>
              <a:rPr lang="en-US" altLang="ja-JP" sz="1881" b="1" dirty="0">
                <a:solidFill>
                  <a:prstClr val="white"/>
                </a:solidFill>
                <a:latin typeface="HGMaruGothicMPRO" panose="020F0600000000000000" pitchFamily="34" charset="-128"/>
                <a:ea typeface="HGMaruGothicMPRO" panose="020F0600000000000000" pitchFamily="34" charset="-128"/>
              </a:rPr>
              <a:t>…</a:t>
            </a:r>
            <a:r>
              <a:rPr lang="ja-JP" altLang="en-US" sz="1881" b="1" dirty="0">
                <a:solidFill>
                  <a:prstClr val="white"/>
                </a:solidFill>
                <a:latin typeface="HGMaruGothicMPRO" panose="020F0600000000000000" pitchFamily="34" charset="-128"/>
                <a:ea typeface="HGMaruGothicMPRO" panose="020F0600000000000000" pitchFamily="34" charset="-128"/>
              </a:rPr>
              <a:t>相談先はここ②　</a:t>
            </a:r>
            <a:r>
              <a:rPr lang="ja-JP" altLang="en-US" sz="1454" b="1" dirty="0">
                <a:solidFill>
                  <a:prstClr val="white"/>
                </a:solidFill>
                <a:latin typeface="HGMaruGothicMPRO" panose="020F0600000000000000" pitchFamily="34" charset="-128"/>
                <a:ea typeface="HGMaruGothicMPRO" panose="020F0600000000000000" pitchFamily="34" charset="-128"/>
              </a:rPr>
              <a:t>～ひとりで悩まないで、相談しましょう～</a:t>
            </a:r>
          </a:p>
        </p:txBody>
      </p:sp>
      <p:graphicFrame>
        <p:nvGraphicFramePr>
          <p:cNvPr id="5" name="object 5">
            <a:extLst>
              <a:ext uri="{FF2B5EF4-FFF2-40B4-BE49-F238E27FC236}">
                <a16:creationId xmlns:a16="http://schemas.microsoft.com/office/drawing/2014/main" id="{AFDDBFCC-8E5D-5144-8F68-33B71D7E8F3C}"/>
              </a:ext>
            </a:extLst>
          </p:cNvPr>
          <p:cNvGraphicFramePr>
            <a:graphicFrameLocks noGrp="1"/>
          </p:cNvGraphicFramePr>
          <p:nvPr>
            <p:extLst>
              <p:ext uri="{D42A27DB-BD31-4B8C-83A1-F6EECF244321}">
                <p14:modId xmlns:p14="http://schemas.microsoft.com/office/powerpoint/2010/main" val="3655625061"/>
              </p:ext>
            </p:extLst>
          </p:nvPr>
        </p:nvGraphicFramePr>
        <p:xfrm>
          <a:off x="403416" y="1454727"/>
          <a:ext cx="8333260" cy="3918511"/>
        </p:xfrm>
        <a:graphic>
          <a:graphicData uri="http://schemas.openxmlformats.org/drawingml/2006/table">
            <a:tbl>
              <a:tblPr firstRow="1" bandRow="1">
                <a:tableStyleId>{2D5ABB26-0587-4C30-8999-92F81FD0307C}</a:tableStyleId>
              </a:tblPr>
              <a:tblGrid>
                <a:gridCol w="2181842">
                  <a:extLst>
                    <a:ext uri="{9D8B030D-6E8A-4147-A177-3AD203B41FA5}">
                      <a16:colId xmlns:a16="http://schemas.microsoft.com/office/drawing/2014/main" val="20000"/>
                    </a:ext>
                  </a:extLst>
                </a:gridCol>
                <a:gridCol w="6151418">
                  <a:extLst>
                    <a:ext uri="{9D8B030D-6E8A-4147-A177-3AD203B41FA5}">
                      <a16:colId xmlns:a16="http://schemas.microsoft.com/office/drawing/2014/main" val="20001"/>
                    </a:ext>
                  </a:extLst>
                </a:gridCol>
              </a:tblGrid>
              <a:tr h="375442">
                <a:tc gridSpan="2">
                  <a:txBody>
                    <a:bodyPr/>
                    <a:lstStyle/>
                    <a:p>
                      <a:pPr marL="188595">
                        <a:lnSpc>
                          <a:spcPct val="100000"/>
                        </a:lnSpc>
                        <a:spcBef>
                          <a:spcPts val="434"/>
                        </a:spcBef>
                      </a:pPr>
                      <a:r>
                        <a:rPr lang="ja-JP" altLang="en-US" sz="1700" b="1" spc="25" dirty="0">
                          <a:solidFill>
                            <a:srgbClr val="FFFFFF"/>
                          </a:solidFill>
                          <a:latin typeface="HG丸ｺﾞｼｯｸM-PRO" pitchFamily="50" charset="-128"/>
                          <a:ea typeface="HG丸ｺﾞｼｯｸM-PRO" pitchFamily="50" charset="-128"/>
                          <a:cs typeface="ShinMGoPro-DeBold"/>
                        </a:rPr>
                        <a:t>相談窓口</a:t>
                      </a:r>
                      <a:endParaRPr lang="ja-JP" altLang="en-US" sz="1700" dirty="0">
                        <a:latin typeface="HG丸ｺﾞｼｯｸM-PRO" pitchFamily="50" charset="-128"/>
                        <a:ea typeface="HG丸ｺﾞｼｯｸM-PRO" pitchFamily="50" charset="-128"/>
                        <a:cs typeface="ShinMGoPro-DeBold"/>
                      </a:endParaRPr>
                    </a:p>
                  </a:txBody>
                  <a:tcPr marL="0" marR="0" marT="47247"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574077">
                <a:tc>
                  <a:txBody>
                    <a:bodyPr/>
                    <a:lstStyle/>
                    <a:p>
                      <a:pPr marL="187200" marR="0" lvl="0" indent="0" algn="l" defTabSz="861993" rtl="0" eaLnBrk="1" fontAlgn="auto" latinLnBrk="0" hangingPunct="1">
                        <a:lnSpc>
                          <a:spcPct val="100000"/>
                        </a:lnSpc>
                        <a:spcBef>
                          <a:spcPts val="111"/>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弁護士会</a:t>
                      </a:r>
                      <a:endParaRPr kumimoji="0" lang="en-US" altLang="zh-TW"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187200" marR="0" lvl="0" indent="0" algn="l" defTabSz="861993" rtl="0" eaLnBrk="1" fontAlgn="auto" latinLnBrk="0" hangingPunct="1">
                        <a:lnSpc>
                          <a:spcPct val="100000"/>
                        </a:lnSpc>
                        <a:spcBef>
                          <a:spcPts val="111"/>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各種法律</a:t>
                      </a: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事務所</a:t>
                      </a:r>
                      <a:endPar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marR="161925" algn="l">
                        <a:lnSpc>
                          <a:spcPct val="103299"/>
                        </a:lnSpc>
                        <a:spcBef>
                          <a:spcPts val="229"/>
                        </a:spcBef>
                      </a:pPr>
                      <a:r>
                        <a:rPr sz="1500" spc="50" dirty="0" err="1">
                          <a:solidFill>
                            <a:srgbClr val="231F20"/>
                          </a:solidFill>
                          <a:latin typeface="HG丸ｺﾞｼｯｸM-PRO" pitchFamily="50" charset="-128"/>
                          <a:ea typeface="HG丸ｺﾞｼｯｸM-PRO" pitchFamily="50" charset="-128"/>
                          <a:cs typeface="A-OTF Shin Maru Go Pro"/>
                        </a:rPr>
                        <a:t>解</a:t>
                      </a:r>
                      <a:r>
                        <a:rPr sz="1500" spc="30" dirty="0" err="1">
                          <a:solidFill>
                            <a:srgbClr val="231F20"/>
                          </a:solidFill>
                          <a:latin typeface="HG丸ｺﾞｼｯｸM-PRO" pitchFamily="50" charset="-128"/>
                          <a:ea typeface="HG丸ｺﾞｼｯｸM-PRO" pitchFamily="50" charset="-128"/>
                          <a:cs typeface="A-OTF Shin Maru Go Pro"/>
                        </a:rPr>
                        <a:t>雇</a:t>
                      </a:r>
                      <a:r>
                        <a:rPr sz="1500" spc="50" dirty="0" err="1">
                          <a:solidFill>
                            <a:srgbClr val="231F20"/>
                          </a:solidFill>
                          <a:latin typeface="HG丸ｺﾞｼｯｸM-PRO" pitchFamily="50" charset="-128"/>
                          <a:ea typeface="HG丸ｺﾞｼｯｸM-PRO" pitchFamily="50" charset="-128"/>
                          <a:cs typeface="A-OTF Shin Maru Go Pro"/>
                        </a:rPr>
                        <a:t>、残業</a:t>
                      </a:r>
                      <a:r>
                        <a:rPr sz="1500" spc="30" dirty="0" err="1">
                          <a:solidFill>
                            <a:srgbClr val="231F20"/>
                          </a:solidFill>
                          <a:latin typeface="HG丸ｺﾞｼｯｸM-PRO" pitchFamily="50" charset="-128"/>
                          <a:ea typeface="HG丸ｺﾞｼｯｸM-PRO" pitchFamily="50" charset="-128"/>
                          <a:cs typeface="A-OTF Shin Maru Go Pro"/>
                        </a:rPr>
                        <a:t>代</a:t>
                      </a:r>
                      <a:r>
                        <a:rPr sz="1500" spc="50" dirty="0" err="1">
                          <a:solidFill>
                            <a:srgbClr val="231F20"/>
                          </a:solidFill>
                          <a:latin typeface="HG丸ｺﾞｼｯｸM-PRO" pitchFamily="50" charset="-128"/>
                          <a:ea typeface="HG丸ｺﾞｼｯｸM-PRO" pitchFamily="50" charset="-128"/>
                          <a:cs typeface="A-OTF Shin Maru Go Pro"/>
                        </a:rPr>
                        <a:t>、パワハラやセクハラな</a:t>
                      </a:r>
                      <a:r>
                        <a:rPr sz="1500" spc="30" dirty="0" err="1">
                          <a:solidFill>
                            <a:srgbClr val="231F20"/>
                          </a:solidFill>
                          <a:latin typeface="HG丸ｺﾞｼｯｸM-PRO" pitchFamily="50" charset="-128"/>
                          <a:ea typeface="HG丸ｺﾞｼｯｸM-PRO" pitchFamily="50" charset="-128"/>
                          <a:cs typeface="A-OTF Shin Maru Go Pro"/>
                        </a:rPr>
                        <a:t>ど</a:t>
                      </a:r>
                      <a:r>
                        <a:rPr sz="1500" spc="50" dirty="0" err="1">
                          <a:solidFill>
                            <a:srgbClr val="231F20"/>
                          </a:solidFill>
                          <a:latin typeface="HG丸ｺﾞｼｯｸM-PRO" pitchFamily="50" charset="-128"/>
                          <a:ea typeface="HG丸ｺﾞｼｯｸM-PRO" pitchFamily="50" charset="-128"/>
                          <a:cs typeface="A-OTF Shin Maru Go Pro"/>
                        </a:rPr>
                        <a:t>、雇用関係や職場環境</a:t>
                      </a:r>
                      <a:r>
                        <a:rPr sz="1500" spc="30" dirty="0" err="1">
                          <a:solidFill>
                            <a:srgbClr val="231F20"/>
                          </a:solidFill>
                          <a:latin typeface="HG丸ｺﾞｼｯｸM-PRO" pitchFamily="50" charset="-128"/>
                          <a:ea typeface="HG丸ｺﾞｼｯｸM-PRO" pitchFamily="50" charset="-128"/>
                          <a:cs typeface="A-OTF Shin Maru Go Pro"/>
                        </a:rPr>
                        <a:t>に関する相談</a:t>
                      </a:r>
                      <a:endParaRPr sz="1500" dirty="0">
                        <a:latin typeface="HG丸ｺﾞｼｯｸM-PRO" pitchFamily="50" charset="-128"/>
                        <a:ea typeface="HG丸ｺﾞｼｯｸM-PRO" pitchFamily="50" charset="-128"/>
                        <a:cs typeface="A-OTF Shin Maru Go Pro"/>
                      </a:endParaRPr>
                    </a:p>
                  </a:txBody>
                  <a:tcPr marL="0" marR="0" marT="46183"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551588">
                <a:tc>
                  <a:txBody>
                    <a:bodyPr/>
                    <a:lstStyle/>
                    <a:p>
                      <a:pPr marL="188595" marR="0" lvl="0" indent="0" algn="l" defTabSz="861993" rtl="0" eaLnBrk="1" fontAlgn="auto" latinLnBrk="0" hangingPunct="1">
                        <a:lnSpc>
                          <a:spcPct val="100000"/>
                        </a:lnSpc>
                        <a:spcBef>
                          <a:spcPts val="300"/>
                        </a:spcBef>
                        <a:spcAft>
                          <a:spcPts val="0"/>
                        </a:spcAft>
                        <a:buClrTx/>
                        <a:buSzTx/>
                        <a:buFontTx/>
                        <a:buNone/>
                        <a:tabLst/>
                        <a:defRPr/>
                      </a:pPr>
                      <a:r>
                        <a:rPr lang="ja-JP" altLang="en-US" sz="1500" dirty="0">
                          <a:latin typeface="HG丸ｺﾞｼｯｸM-PRO" pitchFamily="50" charset="-128"/>
                          <a:ea typeface="HG丸ｺﾞｼｯｸM-PRO" pitchFamily="50" charset="-128"/>
                          <a:cs typeface="A-OTF Shin Maru Go Pro"/>
                        </a:rPr>
                        <a:t>社会保険労務士会</a:t>
                      </a:r>
                      <a:endParaRPr kumimoji="1" lang="ja-JP" altLang="en-US" sz="15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A-OTF Shin Maru Go Pro"/>
                      </a:endParaRPr>
                    </a:p>
                    <a:p>
                      <a:pPr marL="188595" marR="648970" algn="l">
                        <a:lnSpc>
                          <a:spcPct val="103299"/>
                        </a:lnSpc>
                        <a:spcBef>
                          <a:spcPts val="229"/>
                        </a:spcBef>
                        <a:tabLst>
                          <a:tab pos="1970088" algn="l"/>
                        </a:tabLst>
                      </a:pPr>
                      <a:r>
                        <a:rPr lang="ja-JP" altLang="en-US" sz="1500" dirty="0">
                          <a:latin typeface="HG丸ｺﾞｼｯｸM-PRO" pitchFamily="50" charset="-128"/>
                          <a:ea typeface="HG丸ｺﾞｼｯｸM-PRO" pitchFamily="50" charset="-128"/>
                          <a:cs typeface="A-OTF Shin Maru Go Pro"/>
                        </a:rPr>
                        <a:t>各社労士事務所</a:t>
                      </a: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3299"/>
                        </a:lnSpc>
                        <a:spcBef>
                          <a:spcPts val="229"/>
                        </a:spcBef>
                      </a:pPr>
                      <a:r>
                        <a:rPr sz="1500" spc="40" dirty="0">
                          <a:solidFill>
                            <a:srgbClr val="231F20"/>
                          </a:solidFill>
                          <a:latin typeface="HG丸ｺﾞｼｯｸM-PRO" pitchFamily="50" charset="-128"/>
                          <a:ea typeface="HG丸ｺﾞｼｯｸM-PRO" pitchFamily="50" charset="-128"/>
                          <a:cs typeface="A-OTF Shin Maru Go Pro"/>
                        </a:rPr>
                        <a:t>解</a:t>
                      </a:r>
                      <a:r>
                        <a:rPr sz="1500" spc="30" dirty="0">
                          <a:solidFill>
                            <a:srgbClr val="231F20"/>
                          </a:solidFill>
                          <a:latin typeface="HG丸ｺﾞｼｯｸM-PRO" pitchFamily="50" charset="-128"/>
                          <a:ea typeface="HG丸ｺﾞｼｯｸM-PRO" pitchFamily="50" charset="-128"/>
                          <a:cs typeface="A-OTF Shin Maru Go Pro"/>
                        </a:rPr>
                        <a:t>雇</a:t>
                      </a:r>
                      <a:r>
                        <a:rPr sz="1500" spc="40" dirty="0">
                          <a:solidFill>
                            <a:srgbClr val="231F20"/>
                          </a:solidFill>
                          <a:latin typeface="HG丸ｺﾞｼｯｸM-PRO" pitchFamily="50" charset="-128"/>
                          <a:ea typeface="HG丸ｺﾞｼｯｸM-PRO" pitchFamily="50" charset="-128"/>
                          <a:cs typeface="A-OTF Shin Maru Go Pro"/>
                        </a:rPr>
                        <a:t>、退</a:t>
                      </a:r>
                      <a:r>
                        <a:rPr sz="1500" spc="30" dirty="0">
                          <a:solidFill>
                            <a:srgbClr val="231F20"/>
                          </a:solidFill>
                          <a:latin typeface="HG丸ｺﾞｼｯｸM-PRO" pitchFamily="50" charset="-128"/>
                          <a:ea typeface="HG丸ｺﾞｼｯｸM-PRO" pitchFamily="50" charset="-128"/>
                          <a:cs typeface="A-OTF Shin Maru Go Pro"/>
                        </a:rPr>
                        <a:t>職</a:t>
                      </a:r>
                      <a:r>
                        <a:rPr sz="1500" spc="40" dirty="0">
                          <a:solidFill>
                            <a:srgbClr val="231F20"/>
                          </a:solidFill>
                          <a:latin typeface="HG丸ｺﾞｼｯｸM-PRO" pitchFamily="50" charset="-128"/>
                          <a:ea typeface="HG丸ｺﾞｼｯｸM-PRO" pitchFamily="50" charset="-128"/>
                          <a:cs typeface="A-OTF Shin Maru Go Pro"/>
                        </a:rPr>
                        <a:t>、未払い残業代等職場のトラブル全般についての相</a:t>
                      </a:r>
                      <a:r>
                        <a:rPr sz="1500" spc="30" dirty="0">
                          <a:solidFill>
                            <a:srgbClr val="231F20"/>
                          </a:solidFill>
                          <a:latin typeface="HG丸ｺﾞｼｯｸM-PRO" pitchFamily="50" charset="-128"/>
                          <a:ea typeface="HG丸ｺﾞｼｯｸM-PRO" pitchFamily="50" charset="-128"/>
                          <a:cs typeface="A-OTF Shin Maru Go Pro"/>
                        </a:rPr>
                        <a:t>談</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51588">
                <a:tc>
                  <a:txBody>
                    <a:bodyPr/>
                    <a:lstStyle/>
                    <a:p>
                      <a:pPr marL="188595" algn="l">
                        <a:lnSpc>
                          <a:spcPct val="100000"/>
                        </a:lnSpc>
                        <a:spcBef>
                          <a:spcPts val="300"/>
                        </a:spcBef>
                      </a:pPr>
                      <a:r>
                        <a:rPr lang="zh-TW" altLang="en-US" sz="1500" spc="30" dirty="0">
                          <a:solidFill>
                            <a:srgbClr val="231F20"/>
                          </a:solidFill>
                          <a:latin typeface="HG丸ｺﾞｼｯｸM-PRO" pitchFamily="50" charset="-128"/>
                          <a:ea typeface="HG丸ｺﾞｼｯｸM-PRO" pitchFamily="50" charset="-128"/>
                          <a:cs typeface="A-OTF Shin Maru Go Pro"/>
                        </a:rPr>
                        <a:t>司法書士会</a:t>
                      </a:r>
                      <a:endParaRPr lang="zh-TW"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zh-TW" altLang="en-US" sz="1500" spc="30" dirty="0">
                          <a:solidFill>
                            <a:srgbClr val="231F20"/>
                          </a:solidFill>
                          <a:latin typeface="HG丸ｺﾞｼｯｸM-PRO" pitchFamily="50" charset="-128"/>
                          <a:ea typeface="HG丸ｺﾞｼｯｸM-PRO" pitchFamily="50" charset="-128"/>
                          <a:cs typeface="A-OTF Shin Maru Go Pro"/>
                        </a:rPr>
                        <a:t>各司法書士事務所</a:t>
                      </a:r>
                      <a:endParaRPr lang="zh-TW"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1350"/>
                        </a:spcBef>
                      </a:pPr>
                      <a:r>
                        <a:rPr sz="1500" spc="30" dirty="0">
                          <a:solidFill>
                            <a:srgbClr val="231F20"/>
                          </a:solidFill>
                          <a:latin typeface="HG丸ｺﾞｼｯｸM-PRO" pitchFamily="50" charset="-128"/>
                          <a:ea typeface="HG丸ｺﾞｼｯｸM-PRO" pitchFamily="50" charset="-128"/>
                          <a:cs typeface="A-OTF Shin Maru Go Pro"/>
                        </a:rPr>
                        <a:t>司法書士による相談会を全国各地の司法書士会で実施</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551588">
                <a:tc>
                  <a:txBody>
                    <a:bodyPr/>
                    <a:lstStyle/>
                    <a:p>
                      <a:pPr marL="188595" algn="l">
                        <a:lnSpc>
                          <a:spcPct val="100000"/>
                        </a:lnSpc>
                        <a:spcBef>
                          <a:spcPts val="300"/>
                        </a:spcBef>
                      </a:pPr>
                      <a:r>
                        <a:rPr lang="zh-TW" altLang="en-US" sz="1500" spc="30" dirty="0">
                          <a:solidFill>
                            <a:srgbClr val="231F20"/>
                          </a:solidFill>
                          <a:latin typeface="HG丸ｺﾞｼｯｸM-PRO" pitchFamily="50" charset="-128"/>
                          <a:ea typeface="HG丸ｺﾞｼｯｸM-PRO" pitchFamily="50" charset="-128"/>
                          <a:cs typeface="A-OTF Shin Maru Go Pro"/>
                        </a:rPr>
                        <a:t>行政書士会</a:t>
                      </a:r>
                      <a:endParaRPr lang="zh-TW"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zh-TW" altLang="en-US" sz="1500" spc="30" dirty="0">
                          <a:solidFill>
                            <a:srgbClr val="231F20"/>
                          </a:solidFill>
                          <a:latin typeface="HG丸ｺﾞｼｯｸM-PRO" pitchFamily="50" charset="-128"/>
                          <a:ea typeface="HG丸ｺﾞｼｯｸM-PRO" pitchFamily="50" charset="-128"/>
                          <a:cs typeface="A-OTF Shin Maru Go Pro"/>
                        </a:rPr>
                        <a:t>各行政書士事務所</a:t>
                      </a:r>
                      <a:endParaRPr lang="zh-TW"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3299"/>
                        </a:lnSpc>
                        <a:spcBef>
                          <a:spcPts val="229"/>
                        </a:spcBef>
                      </a:pPr>
                      <a:r>
                        <a:rPr sz="1500" spc="40" dirty="0">
                          <a:solidFill>
                            <a:srgbClr val="231F20"/>
                          </a:solidFill>
                          <a:latin typeface="HG丸ｺﾞｼｯｸM-PRO" pitchFamily="50" charset="-128"/>
                          <a:ea typeface="HG丸ｺﾞｼｯｸM-PRO" pitchFamily="50" charset="-128"/>
                          <a:cs typeface="A-OTF Shin Maru Go Pro"/>
                        </a:rPr>
                        <a:t>クーリングオフなどの相談及び外国人留学生の進</a:t>
                      </a:r>
                      <a:r>
                        <a:rPr sz="1500" spc="30" dirty="0">
                          <a:solidFill>
                            <a:srgbClr val="231F20"/>
                          </a:solidFill>
                          <a:latin typeface="HG丸ｺﾞｼｯｸM-PRO" pitchFamily="50" charset="-128"/>
                          <a:ea typeface="HG丸ｺﾞｼｯｸM-PRO" pitchFamily="50" charset="-128"/>
                          <a:cs typeface="A-OTF Shin Maru Go Pro"/>
                        </a:rPr>
                        <a:t>学</a:t>
                      </a:r>
                      <a:r>
                        <a:rPr sz="1500" spc="40" dirty="0">
                          <a:solidFill>
                            <a:srgbClr val="231F20"/>
                          </a:solidFill>
                          <a:latin typeface="HG丸ｺﾞｼｯｸM-PRO" pitchFamily="50" charset="-128"/>
                          <a:ea typeface="HG丸ｺﾞｼｯｸM-PRO" pitchFamily="50" charset="-128"/>
                          <a:cs typeface="A-OTF Shin Maru Go Pro"/>
                        </a:rPr>
                        <a:t>・就</a:t>
                      </a:r>
                      <a:r>
                        <a:rPr sz="1500" spc="25" dirty="0">
                          <a:solidFill>
                            <a:srgbClr val="231F20"/>
                          </a:solidFill>
                          <a:latin typeface="HG丸ｺﾞｼｯｸM-PRO" pitchFamily="50" charset="-128"/>
                          <a:ea typeface="HG丸ｺﾞｼｯｸM-PRO" pitchFamily="50" charset="-128"/>
                          <a:cs typeface="A-OTF Shin Maru Go Pro"/>
                        </a:rPr>
                        <a:t>職</a:t>
                      </a:r>
                      <a:r>
                        <a:rPr sz="1500" spc="40" dirty="0">
                          <a:solidFill>
                            <a:srgbClr val="231F20"/>
                          </a:solidFill>
                          <a:latin typeface="HG丸ｺﾞｼｯｸM-PRO" pitchFamily="50" charset="-128"/>
                          <a:ea typeface="HG丸ｺﾞｼｯｸM-PRO" pitchFamily="50" charset="-128"/>
                          <a:cs typeface="A-OTF Shin Maru Go Pro"/>
                        </a:rPr>
                        <a:t>・ア</a:t>
                      </a:r>
                      <a:r>
                        <a:rPr sz="1500" spc="30" dirty="0">
                          <a:solidFill>
                            <a:srgbClr val="231F20"/>
                          </a:solidFill>
                          <a:latin typeface="HG丸ｺﾞｼｯｸM-PRO" pitchFamily="50" charset="-128"/>
                          <a:ea typeface="HG丸ｺﾞｼｯｸM-PRO" pitchFamily="50" charset="-128"/>
                          <a:cs typeface="A-OTF Shin Maru Go Pro"/>
                        </a:rPr>
                        <a:t>ルバイトなどの労働契約の相談</a:t>
                      </a:r>
                      <a:endParaRPr sz="1500" dirty="0">
                        <a:latin typeface="HG丸ｺﾞｼｯｸM-PRO" pitchFamily="50" charset="-128"/>
                        <a:ea typeface="HG丸ｺﾞｼｯｸM-PRO" pitchFamily="50" charset="-128"/>
                        <a:cs typeface="A-OTF Shin Maru Go Pro"/>
                      </a:endParaRPr>
                    </a:p>
                  </a:txBody>
                  <a:tcPr marL="0" marR="0" marT="46183"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551588">
                <a:tc>
                  <a:txBody>
                    <a:bodyPr/>
                    <a:lstStyle/>
                    <a:p>
                      <a:pPr marL="188595" algn="l">
                        <a:lnSpc>
                          <a:spcPct val="100000"/>
                        </a:lnSpc>
                        <a:spcBef>
                          <a:spcPts val="300"/>
                        </a:spcBef>
                      </a:pPr>
                      <a:r>
                        <a:rPr lang="ja-JP" altLang="en-US" sz="1500" spc="30" dirty="0">
                          <a:solidFill>
                            <a:srgbClr val="231F20"/>
                          </a:solidFill>
                          <a:latin typeface="HG丸ｺﾞｼｯｸM-PRO" pitchFamily="50" charset="-128"/>
                          <a:ea typeface="HG丸ｺﾞｼｯｸM-PRO" pitchFamily="50" charset="-128"/>
                          <a:cs typeface="A-OTF Shin Maru Go Pro"/>
                        </a:rPr>
                        <a:t>都道府県庁</a:t>
                      </a:r>
                      <a:endParaRPr lang="ja-JP"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ja-JP" altLang="en-US" sz="1500" spc="30" dirty="0">
                          <a:solidFill>
                            <a:srgbClr val="231F20"/>
                          </a:solidFill>
                          <a:latin typeface="HG丸ｺﾞｼｯｸM-PRO" pitchFamily="50" charset="-128"/>
                          <a:ea typeface="HG丸ｺﾞｼｯｸM-PRO" pitchFamily="50" charset="-128"/>
                          <a:cs typeface="A-OTF Shin Maru Go Pro"/>
                        </a:rPr>
                        <a:t>政令指定都市役所</a:t>
                      </a:r>
                      <a:endParaRPr lang="ja-JP"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1350"/>
                        </a:spcBef>
                      </a:pPr>
                      <a:r>
                        <a:rPr sz="1500" spc="30" dirty="0">
                          <a:solidFill>
                            <a:srgbClr val="231F20"/>
                          </a:solidFill>
                          <a:latin typeface="HG丸ｺﾞｼｯｸM-PRO" pitchFamily="50" charset="-128"/>
                          <a:ea typeface="HG丸ｺﾞｼｯｸM-PRO" pitchFamily="50" charset="-128"/>
                          <a:cs typeface="A-OTF Shin Maru Go Pro"/>
                        </a:rPr>
                        <a:t>労働相談への対応</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r h="762640">
                <a:tc>
                  <a:txBody>
                    <a:bodyPr/>
                    <a:lstStyle/>
                    <a:p>
                      <a:pPr marL="188595" algn="l">
                        <a:lnSpc>
                          <a:spcPct val="100000"/>
                        </a:lnSpc>
                      </a:pPr>
                      <a:r>
                        <a:rPr lang="ja-JP" altLang="en-US" sz="1500" spc="30" dirty="0">
                          <a:solidFill>
                            <a:srgbClr val="231F20"/>
                          </a:solidFill>
                          <a:latin typeface="HG丸ｺﾞｼｯｸM-PRO" pitchFamily="50" charset="-128"/>
                          <a:ea typeface="HG丸ｺﾞｼｯｸM-PRO" pitchFamily="50" charset="-128"/>
                          <a:cs typeface="A-OTF Shin Maru Go Pro"/>
                        </a:rPr>
                        <a:t>労働組合</a:t>
                      </a:r>
                      <a:endParaRPr lang="ja-JP"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93675" marR="162560" algn="l">
                        <a:lnSpc>
                          <a:spcPct val="103299"/>
                        </a:lnSpc>
                        <a:spcBef>
                          <a:spcPts val="330"/>
                        </a:spcBef>
                      </a:pPr>
                      <a:r>
                        <a:rPr sz="1500" spc="40" dirty="0">
                          <a:solidFill>
                            <a:srgbClr val="231F20"/>
                          </a:solidFill>
                          <a:latin typeface="HG丸ｺﾞｼｯｸM-PRO" pitchFamily="50" charset="-128"/>
                          <a:ea typeface="HG丸ｺﾞｼｯｸM-PRO" pitchFamily="50" charset="-128"/>
                          <a:cs typeface="A-OTF Shin Maru Go Pro"/>
                        </a:rPr>
                        <a:t>労働者が主体となって自主的に労働条件の維</a:t>
                      </a:r>
                      <a:r>
                        <a:rPr sz="1500" spc="25" dirty="0">
                          <a:solidFill>
                            <a:srgbClr val="231F20"/>
                          </a:solidFill>
                          <a:latin typeface="HG丸ｺﾞｼｯｸM-PRO" pitchFamily="50" charset="-128"/>
                          <a:ea typeface="HG丸ｺﾞｼｯｸM-PRO" pitchFamily="50" charset="-128"/>
                          <a:cs typeface="A-OTF Shin Maru Go Pro"/>
                        </a:rPr>
                        <a:t>持</a:t>
                      </a:r>
                      <a:r>
                        <a:rPr sz="1500" spc="40" dirty="0">
                          <a:solidFill>
                            <a:srgbClr val="231F20"/>
                          </a:solidFill>
                          <a:latin typeface="HG丸ｺﾞｼｯｸM-PRO" pitchFamily="50" charset="-128"/>
                          <a:ea typeface="HG丸ｺﾞｼｯｸM-PRO" pitchFamily="50" charset="-128"/>
                          <a:cs typeface="A-OTF Shin Maru Go Pro"/>
                        </a:rPr>
                        <a:t>・改善や経済的</a:t>
                      </a:r>
                      <a:r>
                        <a:rPr sz="1500" spc="30" dirty="0">
                          <a:solidFill>
                            <a:srgbClr val="231F20"/>
                          </a:solidFill>
                          <a:latin typeface="HG丸ｺﾞｼｯｸM-PRO" pitchFamily="50" charset="-128"/>
                          <a:ea typeface="HG丸ｺﾞｼｯｸM-PRO" pitchFamily="50" charset="-128"/>
                          <a:cs typeface="A-OTF Shin Maru Go Pro"/>
                        </a:rPr>
                        <a:t>地位の向上を目的として組織する団体</a:t>
                      </a:r>
                      <a:endParaRPr sz="1500" dirty="0">
                        <a:latin typeface="HG丸ｺﾞｼｯｸM-PRO" pitchFamily="50" charset="-128"/>
                        <a:ea typeface="HG丸ｺﾞｼｯｸM-PRO" pitchFamily="50" charset="-128"/>
                        <a:cs typeface="A-OTF Shin Maru Go Pro"/>
                      </a:endParaRPr>
                    </a:p>
                    <a:p>
                      <a:pPr marL="193675" algn="l">
                        <a:lnSpc>
                          <a:spcPct val="100000"/>
                        </a:lnSpc>
                        <a:spcBef>
                          <a:spcPts val="90"/>
                        </a:spcBef>
                      </a:pPr>
                      <a:r>
                        <a:rPr sz="1200" spc="5" dirty="0">
                          <a:solidFill>
                            <a:srgbClr val="231F20"/>
                          </a:solidFill>
                          <a:latin typeface="HG丸ｺﾞｼｯｸM-PRO" pitchFamily="50" charset="-128"/>
                          <a:ea typeface="HG丸ｺﾞｼｯｸM-PRO" pitchFamily="50" charset="-128"/>
                          <a:cs typeface="A-OTF Shin Maru Go Pro"/>
                        </a:rPr>
                        <a:t>※　電話相</a:t>
                      </a:r>
                      <a:r>
                        <a:rPr sz="1200" spc="-15" dirty="0">
                          <a:solidFill>
                            <a:srgbClr val="231F20"/>
                          </a:solidFill>
                          <a:latin typeface="HG丸ｺﾞｼｯｸM-PRO" pitchFamily="50" charset="-128"/>
                          <a:ea typeface="HG丸ｺﾞｼｯｸM-PRO" pitchFamily="50" charset="-128"/>
                          <a:cs typeface="A-OTF Shin Maru Go Pro"/>
                        </a:rPr>
                        <a:t>談</a:t>
                      </a:r>
                      <a:r>
                        <a:rPr sz="1200" spc="-90" dirty="0">
                          <a:solidFill>
                            <a:srgbClr val="231F20"/>
                          </a:solidFill>
                          <a:latin typeface="HG丸ｺﾞｼｯｸM-PRO" pitchFamily="50" charset="-128"/>
                          <a:ea typeface="HG丸ｺﾞｼｯｸM-PRO" pitchFamily="50" charset="-128"/>
                          <a:cs typeface="A-OTF Shin Maru Go Pro"/>
                        </a:rPr>
                        <a:t>を</a:t>
                      </a:r>
                      <a:r>
                        <a:rPr sz="1200" spc="-20" dirty="0">
                          <a:solidFill>
                            <a:srgbClr val="231F20"/>
                          </a:solidFill>
                          <a:latin typeface="HG丸ｺﾞｼｯｸM-PRO" pitchFamily="50" charset="-128"/>
                          <a:ea typeface="HG丸ｺﾞｼｯｸM-PRO" pitchFamily="50" charset="-128"/>
                          <a:cs typeface="A-OTF Shin Maru Go Pro"/>
                        </a:rPr>
                        <a:t>し</a:t>
                      </a:r>
                      <a:r>
                        <a:rPr sz="1200" spc="5" dirty="0">
                          <a:solidFill>
                            <a:srgbClr val="231F20"/>
                          </a:solidFill>
                          <a:latin typeface="HG丸ｺﾞｼｯｸM-PRO" pitchFamily="50" charset="-128"/>
                          <a:ea typeface="HG丸ｺﾞｼｯｸM-PRO" pitchFamily="50" charset="-128"/>
                          <a:cs typeface="A-OTF Shin Maru Go Pro"/>
                        </a:rPr>
                        <a:t>て</a:t>
                      </a:r>
                      <a:r>
                        <a:rPr sz="1200" spc="-30" dirty="0">
                          <a:solidFill>
                            <a:srgbClr val="231F20"/>
                          </a:solidFill>
                          <a:latin typeface="HG丸ｺﾞｼｯｸM-PRO" pitchFamily="50" charset="-128"/>
                          <a:ea typeface="HG丸ｺﾞｼｯｸM-PRO" pitchFamily="50" charset="-128"/>
                          <a:cs typeface="A-OTF Shin Maru Go Pro"/>
                        </a:rPr>
                        <a:t>い</a:t>
                      </a:r>
                      <a:r>
                        <a:rPr sz="1200" spc="-55" dirty="0">
                          <a:solidFill>
                            <a:srgbClr val="231F20"/>
                          </a:solidFill>
                          <a:latin typeface="HG丸ｺﾞｼｯｸM-PRO" pitchFamily="50" charset="-128"/>
                          <a:ea typeface="HG丸ｺﾞｼｯｸM-PRO" pitchFamily="50" charset="-128"/>
                          <a:cs typeface="A-OTF Shin Maru Go Pro"/>
                        </a:rPr>
                        <a:t>る</a:t>
                      </a:r>
                      <a:r>
                        <a:rPr sz="1200" spc="5" dirty="0">
                          <a:solidFill>
                            <a:srgbClr val="231F20"/>
                          </a:solidFill>
                          <a:latin typeface="HG丸ｺﾞｼｯｸM-PRO" pitchFamily="50" charset="-128"/>
                          <a:ea typeface="HG丸ｺﾞｼｯｸM-PRO" pitchFamily="50" charset="-128"/>
                          <a:cs typeface="A-OTF Shin Maru Go Pro"/>
                        </a:rPr>
                        <a:t>労働組</a:t>
                      </a:r>
                      <a:r>
                        <a:rPr sz="1200" spc="-484" dirty="0">
                          <a:solidFill>
                            <a:srgbClr val="231F20"/>
                          </a:solidFill>
                          <a:latin typeface="HG丸ｺﾞｼｯｸM-PRO" pitchFamily="50" charset="-128"/>
                          <a:ea typeface="HG丸ｺﾞｼｯｸM-PRO" pitchFamily="50" charset="-128"/>
                          <a:cs typeface="A-OTF Shin Maru Go Pro"/>
                        </a:rPr>
                        <a:t>合</a:t>
                      </a:r>
                      <a:r>
                        <a:rPr lang="en-US" altLang="ja-JP" sz="1200" spc="5" dirty="0">
                          <a:solidFill>
                            <a:srgbClr val="231F20"/>
                          </a:solidFill>
                          <a:latin typeface="HG丸ｺﾞｼｯｸM-PRO" pitchFamily="50" charset="-128"/>
                          <a:ea typeface="HG丸ｺﾞｼｯｸM-PRO" pitchFamily="50" charset="-128"/>
                          <a:cs typeface="A-OTF Shin Maru Go Pro"/>
                        </a:rPr>
                        <a:t>((</a:t>
                      </a:r>
                      <a:r>
                        <a:rPr sz="1200" spc="5" dirty="0">
                          <a:solidFill>
                            <a:srgbClr val="231F20"/>
                          </a:solidFill>
                          <a:latin typeface="HG丸ｺﾞｼｯｸM-PRO" pitchFamily="50" charset="-128"/>
                          <a:ea typeface="HG丸ｺﾞｼｯｸM-PRO" pitchFamily="50" charset="-128"/>
                          <a:cs typeface="A-OTF Shin Maru Go Pro"/>
                        </a:rPr>
                        <a:t>連合団体</a:t>
                      </a:r>
                      <a:r>
                        <a:rPr sz="1200" spc="85" dirty="0">
                          <a:solidFill>
                            <a:srgbClr val="231F20"/>
                          </a:solidFill>
                          <a:latin typeface="HG丸ｺﾞｼｯｸM-PRO" pitchFamily="50" charset="-128"/>
                          <a:ea typeface="HG丸ｺﾞｼｯｸM-PRO" pitchFamily="50" charset="-128"/>
                          <a:cs typeface="A-OTF Shin Maru Go Pro"/>
                        </a:rPr>
                        <a:t>、</a:t>
                      </a:r>
                      <a:r>
                        <a:rPr sz="1200" spc="5" dirty="0">
                          <a:solidFill>
                            <a:srgbClr val="231F20"/>
                          </a:solidFill>
                          <a:latin typeface="HG丸ｺﾞｼｯｸM-PRO" pitchFamily="50" charset="-128"/>
                          <a:ea typeface="HG丸ｺﾞｼｯｸM-PRO" pitchFamily="50" charset="-128"/>
                          <a:cs typeface="A-OTF Shin Maru Go Pro"/>
                        </a:rPr>
                        <a:t>地域労組</a:t>
                      </a:r>
                      <a:r>
                        <a:rPr sz="1200" spc="80" dirty="0">
                          <a:solidFill>
                            <a:srgbClr val="231F20"/>
                          </a:solidFill>
                          <a:latin typeface="HG丸ｺﾞｼｯｸM-PRO" pitchFamily="50" charset="-128"/>
                          <a:ea typeface="HG丸ｺﾞｼｯｸM-PRO" pitchFamily="50" charset="-128"/>
                          <a:cs typeface="A-OTF Shin Maru Go Pro"/>
                        </a:rPr>
                        <a:t>、</a:t>
                      </a:r>
                      <a:r>
                        <a:rPr sz="1200" spc="-20" dirty="0">
                          <a:solidFill>
                            <a:srgbClr val="231F20"/>
                          </a:solidFill>
                          <a:latin typeface="HG丸ｺﾞｼｯｸM-PRO" pitchFamily="50" charset="-128"/>
                          <a:ea typeface="HG丸ｺﾞｼｯｸM-PRO" pitchFamily="50" charset="-128"/>
                          <a:cs typeface="A-OTF Shin Maru Go Pro"/>
                        </a:rPr>
                        <a:t>ユ</a:t>
                      </a:r>
                      <a:r>
                        <a:rPr sz="1200" spc="-45" dirty="0">
                          <a:solidFill>
                            <a:srgbClr val="231F20"/>
                          </a:solidFill>
                          <a:latin typeface="HG丸ｺﾞｼｯｸM-PRO" pitchFamily="50" charset="-128"/>
                          <a:ea typeface="HG丸ｺﾞｼｯｸM-PRO" pitchFamily="50" charset="-128"/>
                          <a:cs typeface="A-OTF Shin Maru Go Pro"/>
                        </a:rPr>
                        <a:t>ニ</a:t>
                      </a:r>
                      <a:r>
                        <a:rPr sz="1200" spc="-90" dirty="0">
                          <a:solidFill>
                            <a:srgbClr val="231F20"/>
                          </a:solidFill>
                          <a:latin typeface="HG丸ｺﾞｼｯｸM-PRO" pitchFamily="50" charset="-128"/>
                          <a:ea typeface="HG丸ｺﾞｼｯｸM-PRO" pitchFamily="50" charset="-128"/>
                          <a:cs typeface="A-OTF Shin Maru Go Pro"/>
                        </a:rPr>
                        <a:t>オ</a:t>
                      </a:r>
                      <a:r>
                        <a:rPr sz="1200" spc="-10" dirty="0">
                          <a:solidFill>
                            <a:srgbClr val="231F20"/>
                          </a:solidFill>
                          <a:latin typeface="HG丸ｺﾞｼｯｸM-PRO" pitchFamily="50" charset="-128"/>
                          <a:ea typeface="HG丸ｺﾞｼｯｸM-PRO" pitchFamily="50" charset="-128"/>
                          <a:cs typeface="A-OTF Shin Maru Go Pro"/>
                        </a:rPr>
                        <a:t>ン</a:t>
                      </a:r>
                      <a:r>
                        <a:rPr lang="en-US" altLang="ja-JP" sz="1200" spc="-509" dirty="0">
                          <a:solidFill>
                            <a:srgbClr val="231F20"/>
                          </a:solidFill>
                          <a:latin typeface="HG丸ｺﾞｼｯｸM-PRO" pitchFamily="50" charset="-128"/>
                          <a:ea typeface="HG丸ｺﾞｼｯｸM-PRO" pitchFamily="50" charset="-128"/>
                          <a:cs typeface="A-OTF Shin Maru Go Pro"/>
                        </a:rPr>
                        <a:t>)</a:t>
                      </a:r>
                      <a:r>
                        <a:rPr sz="1200" spc="-15" dirty="0">
                          <a:solidFill>
                            <a:srgbClr val="231F20"/>
                          </a:solidFill>
                          <a:latin typeface="HG丸ｺﾞｼｯｸM-PRO" pitchFamily="50" charset="-128"/>
                          <a:ea typeface="HG丸ｺﾞｼｯｸM-PRO" pitchFamily="50" charset="-128"/>
                          <a:cs typeface="A-OTF Shin Maru Go Pro"/>
                        </a:rPr>
                        <a:t>も</a:t>
                      </a:r>
                      <a:r>
                        <a:rPr sz="1200" spc="-90" dirty="0">
                          <a:solidFill>
                            <a:srgbClr val="231F20"/>
                          </a:solidFill>
                          <a:latin typeface="HG丸ｺﾞｼｯｸM-PRO" pitchFamily="50" charset="-128"/>
                          <a:ea typeface="HG丸ｺﾞｼｯｸM-PRO" pitchFamily="50" charset="-128"/>
                          <a:cs typeface="A-OTF Shin Maru Go Pro"/>
                        </a:rPr>
                        <a:t>あ</a:t>
                      </a:r>
                      <a:r>
                        <a:rPr sz="1200" spc="-135" dirty="0">
                          <a:solidFill>
                            <a:srgbClr val="231F20"/>
                          </a:solidFill>
                          <a:latin typeface="HG丸ｺﾞｼｯｸM-PRO" pitchFamily="50" charset="-128"/>
                          <a:ea typeface="HG丸ｺﾞｼｯｸM-PRO" pitchFamily="50" charset="-128"/>
                          <a:cs typeface="A-OTF Shin Maru Go Pro"/>
                        </a:rPr>
                        <a:t>り</a:t>
                      </a:r>
                      <a:r>
                        <a:rPr sz="1200" spc="-70" dirty="0">
                          <a:solidFill>
                            <a:srgbClr val="231F20"/>
                          </a:solidFill>
                          <a:latin typeface="HG丸ｺﾞｼｯｸM-PRO" pitchFamily="50" charset="-128"/>
                          <a:ea typeface="HG丸ｺﾞｼｯｸM-PRO" pitchFamily="50" charset="-128"/>
                          <a:cs typeface="A-OTF Shin Maru Go Pro"/>
                        </a:rPr>
                        <a:t>ま</a:t>
                      </a:r>
                      <a:r>
                        <a:rPr sz="1200" spc="5" dirty="0">
                          <a:solidFill>
                            <a:srgbClr val="231F20"/>
                          </a:solidFill>
                          <a:latin typeface="HG丸ｺﾞｼｯｸM-PRO" pitchFamily="50" charset="-128"/>
                          <a:ea typeface="HG丸ｺﾞｼｯｸM-PRO" pitchFamily="50" charset="-128"/>
                          <a:cs typeface="A-OTF Shin Maru Go Pro"/>
                        </a:rPr>
                        <a:t>す</a:t>
                      </a:r>
                      <a:endParaRPr sz="1200" dirty="0">
                        <a:latin typeface="HG丸ｺﾞｼｯｸM-PRO" pitchFamily="50" charset="-128"/>
                        <a:ea typeface="HG丸ｺﾞｼｯｸM-PRO" pitchFamily="50" charset="-128"/>
                        <a:cs typeface="A-OTF Shin Maru Go Pro"/>
                      </a:endParaRPr>
                    </a:p>
                  </a:txBody>
                  <a:tcPr marL="0" marR="0" marT="35843"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6"/>
                  </a:ext>
                </a:extLst>
              </a:tr>
            </a:tbl>
          </a:graphicData>
        </a:graphic>
      </p:graphicFrame>
      <p:grpSp>
        <p:nvGrpSpPr>
          <p:cNvPr id="4" name="グループ化 3">
            <a:extLst>
              <a:ext uri="{FF2B5EF4-FFF2-40B4-BE49-F238E27FC236}">
                <a16:creationId xmlns:a16="http://schemas.microsoft.com/office/drawing/2014/main" id="{15BBCF11-0770-8A0D-104B-3FEB0AFD67D7}"/>
              </a:ext>
            </a:extLst>
          </p:cNvPr>
          <p:cNvGrpSpPr/>
          <p:nvPr/>
        </p:nvGrpSpPr>
        <p:grpSpPr>
          <a:xfrm>
            <a:off x="403416" y="5521074"/>
            <a:ext cx="5783389" cy="856785"/>
            <a:chOff x="528182" y="5375549"/>
            <a:chExt cx="5783389" cy="856785"/>
          </a:xfrm>
        </p:grpSpPr>
        <p:sp>
          <p:nvSpPr>
            <p:cNvPr id="9" name="正方形/長方形 8">
              <a:extLst>
                <a:ext uri="{FF2B5EF4-FFF2-40B4-BE49-F238E27FC236}">
                  <a16:creationId xmlns:a16="http://schemas.microsoft.com/office/drawing/2014/main" id="{4B133951-E6D4-6842-ACE2-6BD6B010E69E}"/>
                </a:ext>
              </a:extLst>
            </p:cNvPr>
            <p:cNvSpPr/>
            <p:nvPr/>
          </p:nvSpPr>
          <p:spPr>
            <a:xfrm>
              <a:off x="534917" y="5375550"/>
              <a:ext cx="1876634" cy="8567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6" name="object 6">
              <a:extLst>
                <a:ext uri="{FF2B5EF4-FFF2-40B4-BE49-F238E27FC236}">
                  <a16:creationId xmlns:a16="http://schemas.microsoft.com/office/drawing/2014/main" id="{E3E5396E-2F7E-7B43-B463-5D6CC55F2A33}"/>
                </a:ext>
              </a:extLst>
            </p:cNvPr>
            <p:cNvSpPr txBox="1"/>
            <p:nvPr/>
          </p:nvSpPr>
          <p:spPr>
            <a:xfrm>
              <a:off x="528182" y="5417073"/>
              <a:ext cx="1956307" cy="615180"/>
            </a:xfrm>
            <a:prstGeom prst="rect">
              <a:avLst/>
            </a:prstGeom>
            <a:noFill/>
          </p:spPr>
          <p:txBody>
            <a:bodyPr vert="horz" wrap="square" lIns="0" tIns="157491" rIns="0" bIns="0" rtlCol="0">
              <a:spAutoFit/>
            </a:bodyPr>
            <a:lstStyle/>
            <a:p>
              <a:pPr marL="184638" marR="160200" indent="-5431" defTabSz="781995">
                <a:lnSpc>
                  <a:spcPct val="102299"/>
                </a:lnSpc>
                <a:spcBef>
                  <a:spcPts val="1240"/>
                </a:spcBef>
              </a:pPr>
              <a:r>
                <a:rPr kumimoji="1" sz="1539" dirty="0">
                  <a:solidFill>
                    <a:srgbClr val="FFFFFF"/>
                  </a:solidFill>
                  <a:latin typeface="HGMaruGothicMPRO" panose="020F0600000000000000" pitchFamily="34" charset="-128"/>
                  <a:ea typeface="HGMaruGothicMPRO" panose="020F0600000000000000" pitchFamily="34" charset="-128"/>
                  <a:cs typeface="A-OTF Shin Maru Go Pro"/>
                </a:rPr>
                <a:t>相談をするために準備をしておこう</a:t>
              </a:r>
              <a:endParaRPr kumimoji="1" sz="153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CCA6A6B2-FB9C-3445-8DA9-26BEA57513B9}"/>
                </a:ext>
              </a:extLst>
            </p:cNvPr>
            <p:cNvSpPr/>
            <p:nvPr/>
          </p:nvSpPr>
          <p:spPr>
            <a:xfrm>
              <a:off x="534916" y="5375549"/>
              <a:ext cx="5776655" cy="856784"/>
            </a:xfrm>
            <a:custGeom>
              <a:avLst/>
              <a:gdLst/>
              <a:ahLst/>
              <a:cxnLst/>
              <a:rect l="l" t="t" r="r" b="b"/>
              <a:pathLst>
                <a:path w="6599555" h="929640">
                  <a:moveTo>
                    <a:pt x="0" y="929246"/>
                  </a:moveTo>
                  <a:lnTo>
                    <a:pt x="6599250" y="929246"/>
                  </a:lnTo>
                  <a:lnTo>
                    <a:pt x="6599250" y="0"/>
                  </a:lnTo>
                  <a:lnTo>
                    <a:pt x="0" y="0"/>
                  </a:lnTo>
                  <a:lnTo>
                    <a:pt x="0" y="929246"/>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F2CC8E8-6A4A-444C-8902-10AD8A6B99D8}"/>
                </a:ext>
              </a:extLst>
            </p:cNvPr>
            <p:cNvSpPr txBox="1"/>
            <p:nvPr/>
          </p:nvSpPr>
          <p:spPr>
            <a:xfrm>
              <a:off x="2411550" y="5403447"/>
              <a:ext cx="3816975" cy="739108"/>
            </a:xfrm>
            <a:prstGeom prst="rect">
              <a:avLst/>
            </a:prstGeom>
          </p:spPr>
          <p:txBody>
            <a:bodyPr vert="horz" wrap="square" lIns="0" tIns="30412" rIns="0" bIns="0" rtlCol="0">
              <a:spAutoFit/>
            </a:bodyPr>
            <a:lstStyle/>
            <a:p>
              <a:pPr marL="67338" defTabSz="781995">
                <a:spcBef>
                  <a:spcPts val="239"/>
                </a:spcBef>
              </a:pPr>
              <a:r>
                <a:rPr kumimoji="1" sz="1155" dirty="0">
                  <a:solidFill>
                    <a:srgbClr val="00AEEF"/>
                  </a:solidFill>
                  <a:latin typeface="HGMaruGothicMPRO" panose="020F0600000000000000" pitchFamily="34" charset="-128"/>
                  <a:ea typeface="HGMaruGothicMPRO" panose="020F0600000000000000" pitchFamily="34" charset="-128"/>
                  <a:cs typeface="A-OTF Shin Maru Go Pro"/>
                </a:rPr>
                <a:t>・　メモを取ろう･メモを残そう</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349182" defTabSz="781995">
                <a:spcBef>
                  <a:spcPts val="103"/>
                </a:spcBef>
              </a:pPr>
              <a:r>
                <a:rPr kumimoji="1" sz="855" dirty="0" err="1">
                  <a:solidFill>
                    <a:srgbClr val="231F20"/>
                  </a:solidFill>
                  <a:latin typeface="HGMaruGothicMPRO" panose="020F0600000000000000" pitchFamily="34" charset="-128"/>
                  <a:ea typeface="HGMaruGothicMPRO" panose="020F0600000000000000" pitchFamily="34" charset="-128"/>
                  <a:cs typeface="A-OTF Shin Maru Go Pro"/>
                </a:rPr>
                <a:t>出勤・退勤・休憩時間・働いた日、誰にいつ何を言われた</a:t>
              </a:r>
              <a:r>
                <a:rPr kumimoji="1" lang="en-US" altLang="ja-JP" sz="8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855" dirty="0" err="1">
                  <a:solidFill>
                    <a:srgbClr val="231F20"/>
                  </a:solidFill>
                  <a:latin typeface="HGMaruGothicMPRO" panose="020F0600000000000000" pitchFamily="34" charset="-128"/>
                  <a:ea typeface="HGMaruGothicMPRO" panose="020F0600000000000000" pitchFamily="34" charset="-128"/>
                  <a:cs typeface="A-OTF Shin Maru Go Pro"/>
                </a:rPr>
                <a:t>など</a:t>
              </a:r>
              <a:endParaRPr kumimoji="1" sz="855" dirty="0">
                <a:solidFill>
                  <a:prstClr val="black"/>
                </a:solidFill>
                <a:latin typeface="HGMaruGothicMPRO" panose="020F0600000000000000" pitchFamily="34" charset="-128"/>
                <a:ea typeface="HGMaruGothicMPRO" panose="020F0600000000000000" pitchFamily="34" charset="-128"/>
                <a:cs typeface="A-OTF Shin Maru Go Pro"/>
              </a:endParaRPr>
            </a:p>
            <a:p>
              <a:pPr marL="67338" defTabSz="781995">
                <a:spcBef>
                  <a:spcPts val="350"/>
                </a:spcBef>
              </a:pPr>
              <a:r>
                <a:rPr kumimoji="1" sz="1155" dirty="0">
                  <a:solidFill>
                    <a:srgbClr val="00AEEF"/>
                  </a:solidFill>
                  <a:latin typeface="HGMaruGothicMPRO" panose="020F0600000000000000" pitchFamily="34" charset="-128"/>
                  <a:ea typeface="HGMaruGothicMPRO" panose="020F0600000000000000" pitchFamily="34" charset="-128"/>
                  <a:cs typeface="A-OTF Shin Maru Go Pro"/>
                </a:rPr>
                <a:t>・　記録をとっておこう</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375792" defTabSz="781995">
                <a:spcBef>
                  <a:spcPts val="171"/>
                </a:spcBef>
              </a:pPr>
              <a:r>
                <a:rPr kumimoji="1" sz="855" dirty="0">
                  <a:solidFill>
                    <a:srgbClr val="231F20"/>
                  </a:solidFill>
                  <a:latin typeface="HGMaruGothicMPRO" panose="020F0600000000000000" pitchFamily="34" charset="-128"/>
                  <a:ea typeface="HGMaruGothicMPRO" panose="020F0600000000000000" pitchFamily="34" charset="-128"/>
                  <a:cs typeface="A-OTF Shin Maru Go Pro"/>
                </a:rPr>
                <a:t>給与明細、労働条件通知書、メールなど</a:t>
              </a:r>
              <a:endParaRPr kumimoji="1" sz="855"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096289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a:extLst>
              <a:ext uri="{FF2B5EF4-FFF2-40B4-BE49-F238E27FC236}">
                <a16:creationId xmlns:a16="http://schemas.microsoft.com/office/drawing/2014/main" id="{99A2FE2C-C91D-D045-A2B9-41E023CC7D68}"/>
              </a:ext>
            </a:extLst>
          </p:cNvPr>
          <p:cNvSpPr/>
          <p:nvPr/>
        </p:nvSpPr>
        <p:spPr>
          <a:xfrm>
            <a:off x="752549" y="2605303"/>
            <a:ext cx="3433089" cy="3052728"/>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F84B5E69-490C-3A44-8A61-2BF0C27242A8}"/>
              </a:ext>
            </a:extLst>
          </p:cNvPr>
          <p:cNvSpPr/>
          <p:nvPr/>
        </p:nvSpPr>
        <p:spPr>
          <a:xfrm>
            <a:off x="7254820" y="4876837"/>
            <a:ext cx="1200705" cy="1200485"/>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2B3E595E-3623-3B46-AF55-2FE31E000E11}"/>
              </a:ext>
            </a:extLst>
          </p:cNvPr>
          <p:cNvSpPr/>
          <p:nvPr/>
        </p:nvSpPr>
        <p:spPr>
          <a:xfrm>
            <a:off x="7089434" y="4711479"/>
            <a:ext cx="1532010" cy="1508115"/>
          </a:xfrm>
          <a:custGeom>
            <a:avLst/>
            <a:gdLst/>
            <a:ahLst/>
            <a:cxnLst/>
            <a:rect l="l" t="t" r="r" b="b"/>
            <a:pathLst>
              <a:path w="1791334" h="1763395">
                <a:moveTo>
                  <a:pt x="0" y="1763306"/>
                </a:moveTo>
                <a:lnTo>
                  <a:pt x="1790712" y="1763306"/>
                </a:lnTo>
                <a:lnTo>
                  <a:pt x="1790712" y="0"/>
                </a:lnTo>
                <a:lnTo>
                  <a:pt x="0" y="0"/>
                </a:lnTo>
                <a:lnTo>
                  <a:pt x="0" y="1763306"/>
                </a:lnTo>
                <a:close/>
              </a:path>
            </a:pathLst>
          </a:custGeom>
          <a:ln w="6299">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EBF3F82-C65A-7B49-8A5A-18FE88070A85}"/>
              </a:ext>
            </a:extLst>
          </p:cNvPr>
          <p:cNvSpPr txBox="1"/>
          <p:nvPr/>
        </p:nvSpPr>
        <p:spPr>
          <a:xfrm>
            <a:off x="3162707" y="4986116"/>
            <a:ext cx="3926195" cy="497347"/>
          </a:xfrm>
          <a:prstGeom prst="rect">
            <a:avLst/>
          </a:prstGeom>
        </p:spPr>
        <p:txBody>
          <a:bodyPr vert="horz" wrap="square" lIns="0" tIns="10318" rIns="0" bIns="0" rtlCol="0">
            <a:spAutoFit/>
          </a:bodyPr>
          <a:lstStyle/>
          <a:p>
            <a:pPr marR="4344" algn="ctr" defTabSz="781995"/>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「アルバイトの労働条件を確かめよう！」キャラクター「たしかめたん」</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ABE6A82E-2416-9E45-8B19-98542BB0E8CA}"/>
              </a:ext>
            </a:extLst>
          </p:cNvPr>
          <p:cNvSpPr/>
          <p:nvPr/>
        </p:nvSpPr>
        <p:spPr>
          <a:xfrm>
            <a:off x="797576" y="1273960"/>
            <a:ext cx="7543291" cy="916165"/>
          </a:xfrm>
          <a:custGeom>
            <a:avLst/>
            <a:gdLst/>
            <a:ahLst/>
            <a:cxnLst/>
            <a:rect l="l" t="t" r="r" b="b"/>
            <a:pathLst>
              <a:path w="8820150" h="1071245">
                <a:moveTo>
                  <a:pt x="8504999" y="0"/>
                </a:moveTo>
                <a:lnTo>
                  <a:pt x="314998" y="0"/>
                </a:lnTo>
                <a:lnTo>
                  <a:pt x="132889" y="4921"/>
                </a:lnTo>
                <a:lnTo>
                  <a:pt x="39374" y="39374"/>
                </a:lnTo>
                <a:lnTo>
                  <a:pt x="4921" y="132889"/>
                </a:lnTo>
                <a:lnTo>
                  <a:pt x="0" y="314998"/>
                </a:lnTo>
                <a:lnTo>
                  <a:pt x="0" y="755992"/>
                </a:lnTo>
                <a:lnTo>
                  <a:pt x="4921" y="938101"/>
                </a:lnTo>
                <a:lnTo>
                  <a:pt x="39374" y="1031616"/>
                </a:lnTo>
                <a:lnTo>
                  <a:pt x="132889" y="1066069"/>
                </a:lnTo>
                <a:lnTo>
                  <a:pt x="314998" y="1070991"/>
                </a:lnTo>
                <a:lnTo>
                  <a:pt x="8504999" y="1070991"/>
                </a:lnTo>
                <a:lnTo>
                  <a:pt x="8687107" y="1066069"/>
                </a:lnTo>
                <a:lnTo>
                  <a:pt x="8780622" y="1031616"/>
                </a:lnTo>
                <a:lnTo>
                  <a:pt x="8815075" y="938101"/>
                </a:lnTo>
                <a:lnTo>
                  <a:pt x="8819997" y="755992"/>
                </a:lnTo>
                <a:lnTo>
                  <a:pt x="8819997" y="314998"/>
                </a:lnTo>
                <a:lnTo>
                  <a:pt x="8815075" y="132889"/>
                </a:lnTo>
                <a:lnTo>
                  <a:pt x="8780622" y="39374"/>
                </a:lnTo>
                <a:lnTo>
                  <a:pt x="8687107" y="4921"/>
                </a:lnTo>
                <a:lnTo>
                  <a:pt x="8504999"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1D652F1-5BF8-BC4C-96E7-C1745A3E5CCE}"/>
              </a:ext>
            </a:extLst>
          </p:cNvPr>
          <p:cNvSpPr/>
          <p:nvPr/>
        </p:nvSpPr>
        <p:spPr>
          <a:xfrm>
            <a:off x="2968928" y="2120157"/>
            <a:ext cx="792344" cy="474646"/>
          </a:xfrm>
          <a:custGeom>
            <a:avLst/>
            <a:gdLst/>
            <a:ahLst/>
            <a:cxnLst/>
            <a:rect l="l" t="t" r="r" b="b"/>
            <a:pathLst>
              <a:path w="926464" h="554989">
                <a:moveTo>
                  <a:pt x="926109" y="0"/>
                </a:moveTo>
                <a:lnTo>
                  <a:pt x="359105" y="0"/>
                </a:lnTo>
                <a:lnTo>
                  <a:pt x="0" y="554380"/>
                </a:lnTo>
                <a:lnTo>
                  <a:pt x="926109"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F59EB8D2-9725-D748-860F-42610D8C1828}"/>
              </a:ext>
            </a:extLst>
          </p:cNvPr>
          <p:cNvSpPr txBox="1">
            <a:spLocks/>
          </p:cNvSpPr>
          <p:nvPr/>
        </p:nvSpPr>
        <p:spPr>
          <a:xfrm>
            <a:off x="372967" y="1411263"/>
            <a:ext cx="8082559" cy="638411"/>
          </a:xfrm>
          <a:prstGeom prst="rect">
            <a:avLst/>
          </a:prstGeom>
        </p:spPr>
        <p:txBody>
          <a:bodyPr vert="horz" wrap="square" lIns="0" tIns="10318"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4344" indent="950341" defTabSz="861993">
              <a:lnSpc>
                <a:spcPct val="101200"/>
              </a:lnSpc>
              <a:spcBef>
                <a:spcPts val="81"/>
              </a:spcBef>
            </a:pPr>
            <a:r>
              <a:rPr lang="ja-JP" altLang="en-US" sz="2095" dirty="0">
                <a:solidFill>
                  <a:srgbClr val="231F20"/>
                </a:solidFill>
                <a:latin typeface="HGMaruGothicMPRO" panose="020F0600000000000000" pitchFamily="34" charset="-128"/>
                <a:ea typeface="HGMaruGothicMPRO" panose="020F0600000000000000" pitchFamily="34" charset="-128"/>
              </a:rPr>
              <a:t>ポータルサイト「確かめよう労働条件」</a:t>
            </a:r>
            <a:endParaRPr lang="en-US" altLang="ja-JP" sz="2095" dirty="0">
              <a:solidFill>
                <a:srgbClr val="231F20"/>
              </a:solidFill>
              <a:latin typeface="HGMaruGothicMPRO" panose="020F0600000000000000" pitchFamily="34" charset="-128"/>
              <a:ea typeface="HGMaruGothicMPRO" panose="020F0600000000000000" pitchFamily="34" charset="-128"/>
            </a:endParaRPr>
          </a:p>
          <a:p>
            <a:pPr marL="10861" marR="4344" indent="950341" defTabSz="861993">
              <a:lnSpc>
                <a:spcPct val="101200"/>
              </a:lnSpc>
              <a:spcBef>
                <a:spcPts val="81"/>
              </a:spcBef>
            </a:pPr>
            <a:r>
              <a:rPr lang="en-US" altLang="ja-JP" sz="2095" u="sng" dirty="0">
                <a:solidFill>
                  <a:srgbClr val="00B0F0"/>
                </a:solidFill>
                <a:latin typeface="HGMaruGothicMPRO" panose="020F0600000000000000" pitchFamily="34" charset="-128"/>
                <a:ea typeface="HGMaruGothicMPRO" panose="020F0600000000000000" pitchFamily="34" charset="-128"/>
              </a:rPr>
              <a:t>https</a:t>
            </a:r>
            <a:r>
              <a:rPr lang="en-US" altLang="ja-JP" sz="2095" u="sng" dirty="0">
                <a:solidFill>
                  <a:srgbClr val="231F20"/>
                </a:solidFill>
                <a:latin typeface="HGMaruGothicMPRO" panose="020F0600000000000000" pitchFamily="34" charset="-128"/>
                <a:ea typeface="HGMaruGothicMPRO" panose="020F0600000000000000" pitchFamily="34" charset="-128"/>
              </a:rPr>
              <a:t> </a:t>
            </a:r>
            <a:r>
              <a:rPr lang="en-US" sz="2095" u="sng" dirty="0">
                <a:solidFill>
                  <a:srgbClr val="00AEEF"/>
                </a:solidFill>
                <a:uFill>
                  <a:solidFill>
                    <a:srgbClr val="00AEEF"/>
                  </a:solidFill>
                </a:uFill>
                <a:latin typeface="HGMaruGothicMPRO" panose="020F0600000000000000" pitchFamily="34" charset="-128"/>
                <a:ea typeface="HGMaruGothicMPRO" panose="020F0600000000000000" pitchFamily="34" charset="-128"/>
              </a:rPr>
              <a:t>://www.check-roudou.mhlw.go.jp/</a:t>
            </a:r>
            <a:r>
              <a:rPr lang="ja-JP" altLang="en-US" sz="2095" dirty="0">
                <a:solidFill>
                  <a:srgbClr val="231F20"/>
                </a:solidFill>
                <a:latin typeface="HGMaruGothicMPRO" panose="020F0600000000000000" pitchFamily="34" charset="-128"/>
                <a:ea typeface="HGMaruGothicMPRO" panose="020F0600000000000000" pitchFamily="34" charset="-128"/>
              </a:rPr>
              <a:t>見てね！</a:t>
            </a:r>
            <a:endParaRPr lang="ja-JP" altLang="en-US" sz="2095"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1E1D1819-D13D-6C43-A4B7-5BF7CABE98A2}"/>
              </a:ext>
            </a:extLst>
          </p:cNvPr>
          <p:cNvSpPr/>
          <p:nvPr/>
        </p:nvSpPr>
        <p:spPr>
          <a:xfrm>
            <a:off x="5446918" y="4804637"/>
            <a:ext cx="630508" cy="59738"/>
          </a:xfrm>
          <a:custGeom>
            <a:avLst/>
            <a:gdLst/>
            <a:ahLst/>
            <a:cxnLst/>
            <a:rect l="l" t="t" r="r" b="b"/>
            <a:pathLst>
              <a:path w="737234" h="69850">
                <a:moveTo>
                  <a:pt x="368363" y="0"/>
                </a:moveTo>
                <a:lnTo>
                  <a:pt x="294125" y="705"/>
                </a:lnTo>
                <a:lnTo>
                  <a:pt x="224979" y="2728"/>
                </a:lnTo>
                <a:lnTo>
                  <a:pt x="162408" y="5928"/>
                </a:lnTo>
                <a:lnTo>
                  <a:pt x="107891" y="10166"/>
                </a:lnTo>
                <a:lnTo>
                  <a:pt x="62910" y="15302"/>
                </a:lnTo>
                <a:lnTo>
                  <a:pt x="7483" y="27706"/>
                </a:lnTo>
                <a:lnTo>
                  <a:pt x="0" y="34696"/>
                </a:lnTo>
                <a:lnTo>
                  <a:pt x="7483" y="41684"/>
                </a:lnTo>
                <a:lnTo>
                  <a:pt x="62910" y="54082"/>
                </a:lnTo>
                <a:lnTo>
                  <a:pt x="107891" y="59213"/>
                </a:lnTo>
                <a:lnTo>
                  <a:pt x="162408" y="63447"/>
                </a:lnTo>
                <a:lnTo>
                  <a:pt x="224979" y="66643"/>
                </a:lnTo>
                <a:lnTo>
                  <a:pt x="294125" y="68663"/>
                </a:lnTo>
                <a:lnTo>
                  <a:pt x="368363" y="69367"/>
                </a:lnTo>
                <a:lnTo>
                  <a:pt x="442596" y="68663"/>
                </a:lnTo>
                <a:lnTo>
                  <a:pt x="511737" y="66643"/>
                </a:lnTo>
                <a:lnTo>
                  <a:pt x="574305" y="63447"/>
                </a:lnTo>
                <a:lnTo>
                  <a:pt x="628818" y="59213"/>
                </a:lnTo>
                <a:lnTo>
                  <a:pt x="673795" y="54082"/>
                </a:lnTo>
                <a:lnTo>
                  <a:pt x="729218" y="41684"/>
                </a:lnTo>
                <a:lnTo>
                  <a:pt x="736701" y="34696"/>
                </a:lnTo>
                <a:lnTo>
                  <a:pt x="729218" y="27706"/>
                </a:lnTo>
                <a:lnTo>
                  <a:pt x="673795" y="15302"/>
                </a:lnTo>
                <a:lnTo>
                  <a:pt x="628818" y="10166"/>
                </a:lnTo>
                <a:lnTo>
                  <a:pt x="574305" y="5928"/>
                </a:lnTo>
                <a:lnTo>
                  <a:pt x="511737" y="2728"/>
                </a:lnTo>
                <a:lnTo>
                  <a:pt x="442596" y="705"/>
                </a:lnTo>
                <a:lnTo>
                  <a:pt x="368363" y="0"/>
                </a:lnTo>
                <a:close/>
              </a:path>
            </a:pathLst>
          </a:custGeom>
          <a:solidFill>
            <a:srgbClr val="C3C4C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0A800374-8B4F-634D-8139-CA93D9F75231}"/>
              </a:ext>
            </a:extLst>
          </p:cNvPr>
          <p:cNvSpPr/>
          <p:nvPr/>
        </p:nvSpPr>
        <p:spPr>
          <a:xfrm>
            <a:off x="5446918" y="4804637"/>
            <a:ext cx="630508" cy="59738"/>
          </a:xfrm>
          <a:custGeom>
            <a:avLst/>
            <a:gdLst/>
            <a:ahLst/>
            <a:cxnLst/>
            <a:rect l="l" t="t" r="r" b="b"/>
            <a:pathLst>
              <a:path w="737234" h="69850">
                <a:moveTo>
                  <a:pt x="0" y="34696"/>
                </a:moveTo>
                <a:lnTo>
                  <a:pt x="62910" y="54082"/>
                </a:lnTo>
                <a:lnTo>
                  <a:pt x="107891" y="59213"/>
                </a:lnTo>
                <a:lnTo>
                  <a:pt x="162408" y="63447"/>
                </a:lnTo>
                <a:lnTo>
                  <a:pt x="224979" y="66643"/>
                </a:lnTo>
                <a:lnTo>
                  <a:pt x="294125" y="68663"/>
                </a:lnTo>
                <a:lnTo>
                  <a:pt x="368363" y="69367"/>
                </a:lnTo>
                <a:lnTo>
                  <a:pt x="442596" y="68663"/>
                </a:lnTo>
                <a:lnTo>
                  <a:pt x="511737" y="66643"/>
                </a:lnTo>
                <a:lnTo>
                  <a:pt x="574305" y="63447"/>
                </a:lnTo>
                <a:lnTo>
                  <a:pt x="628818" y="59213"/>
                </a:lnTo>
                <a:lnTo>
                  <a:pt x="673795" y="54082"/>
                </a:lnTo>
                <a:lnTo>
                  <a:pt x="729218" y="41684"/>
                </a:lnTo>
                <a:lnTo>
                  <a:pt x="736701" y="34696"/>
                </a:lnTo>
                <a:lnTo>
                  <a:pt x="729218" y="27706"/>
                </a:lnTo>
                <a:lnTo>
                  <a:pt x="673795" y="15302"/>
                </a:lnTo>
                <a:lnTo>
                  <a:pt x="628818" y="10166"/>
                </a:lnTo>
                <a:lnTo>
                  <a:pt x="574305" y="5928"/>
                </a:lnTo>
                <a:lnTo>
                  <a:pt x="511737" y="2728"/>
                </a:lnTo>
                <a:lnTo>
                  <a:pt x="442596" y="705"/>
                </a:lnTo>
                <a:lnTo>
                  <a:pt x="368363" y="0"/>
                </a:lnTo>
                <a:lnTo>
                  <a:pt x="294125" y="705"/>
                </a:lnTo>
                <a:lnTo>
                  <a:pt x="224979" y="2728"/>
                </a:lnTo>
                <a:lnTo>
                  <a:pt x="162408" y="5928"/>
                </a:lnTo>
                <a:lnTo>
                  <a:pt x="107891" y="10166"/>
                </a:lnTo>
                <a:lnTo>
                  <a:pt x="62910" y="15302"/>
                </a:lnTo>
                <a:lnTo>
                  <a:pt x="7483" y="27706"/>
                </a:lnTo>
                <a:lnTo>
                  <a:pt x="0" y="34696"/>
                </a:lnTo>
                <a:close/>
              </a:path>
            </a:pathLst>
          </a:custGeom>
          <a:ln w="3175">
            <a:solidFill>
              <a:srgbClr val="C3C4C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7C34DA53-DC04-D04A-B86D-321DEDA3CC27}"/>
              </a:ext>
            </a:extLst>
          </p:cNvPr>
          <p:cNvSpPr/>
          <p:nvPr/>
        </p:nvSpPr>
        <p:spPr>
          <a:xfrm>
            <a:off x="4956561" y="4477889"/>
            <a:ext cx="201480" cy="176499"/>
          </a:xfrm>
          <a:custGeom>
            <a:avLst/>
            <a:gdLst/>
            <a:ahLst/>
            <a:cxnLst/>
            <a:rect l="l" t="t" r="r" b="b"/>
            <a:pathLst>
              <a:path w="235585" h="206375">
                <a:moveTo>
                  <a:pt x="63512" y="206222"/>
                </a:moveTo>
                <a:lnTo>
                  <a:pt x="79225" y="203555"/>
                </a:lnTo>
                <a:lnTo>
                  <a:pt x="102125" y="195276"/>
                </a:lnTo>
                <a:lnTo>
                  <a:pt x="119432" y="184943"/>
                </a:lnTo>
                <a:lnTo>
                  <a:pt x="118363" y="176110"/>
                </a:lnTo>
                <a:lnTo>
                  <a:pt x="158187" y="182845"/>
                </a:lnTo>
                <a:lnTo>
                  <a:pt x="192770" y="168152"/>
                </a:lnTo>
                <a:lnTo>
                  <a:pt x="219365" y="139008"/>
                </a:lnTo>
                <a:lnTo>
                  <a:pt x="235229" y="102387"/>
                </a:lnTo>
                <a:lnTo>
                  <a:pt x="234923" y="63103"/>
                </a:lnTo>
                <a:lnTo>
                  <a:pt x="214528" y="42673"/>
                </a:lnTo>
                <a:lnTo>
                  <a:pt x="182065" y="38866"/>
                </a:lnTo>
                <a:lnTo>
                  <a:pt x="145554" y="49453"/>
                </a:lnTo>
                <a:lnTo>
                  <a:pt x="142135" y="42679"/>
                </a:lnTo>
                <a:lnTo>
                  <a:pt x="112255" y="6807"/>
                </a:lnTo>
                <a:lnTo>
                  <a:pt x="86148" y="0"/>
                </a:lnTo>
                <a:lnTo>
                  <a:pt x="73841" y="3088"/>
                </a:lnTo>
                <a:lnTo>
                  <a:pt x="60794" y="9080"/>
                </a:lnTo>
                <a:lnTo>
                  <a:pt x="37700" y="26026"/>
                </a:lnTo>
                <a:lnTo>
                  <a:pt x="26176" y="46680"/>
                </a:lnTo>
                <a:lnTo>
                  <a:pt x="25045" y="70890"/>
                </a:lnTo>
                <a:lnTo>
                  <a:pt x="33134" y="98501"/>
                </a:lnTo>
                <a:lnTo>
                  <a:pt x="8222" y="110980"/>
                </a:lnTo>
                <a:lnTo>
                  <a:pt x="0" y="134688"/>
                </a:lnTo>
                <a:lnTo>
                  <a:pt x="5027" y="161803"/>
                </a:lnTo>
                <a:lnTo>
                  <a:pt x="19862" y="184505"/>
                </a:lnTo>
                <a:lnTo>
                  <a:pt x="29260" y="192199"/>
                </a:lnTo>
                <a:lnTo>
                  <a:pt x="39911" y="198516"/>
                </a:lnTo>
                <a:lnTo>
                  <a:pt x="51450" y="203257"/>
                </a:lnTo>
                <a:lnTo>
                  <a:pt x="63512" y="206222"/>
                </a:lnTo>
                <a:close/>
              </a:path>
            </a:pathLst>
          </a:custGeom>
          <a:ln w="26695">
            <a:solidFill>
              <a:srgbClr val="05010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221DA7C1-5A09-8C47-AE9C-29A160D42256}"/>
              </a:ext>
            </a:extLst>
          </p:cNvPr>
          <p:cNvSpPr/>
          <p:nvPr/>
        </p:nvSpPr>
        <p:spPr>
          <a:xfrm>
            <a:off x="4642240" y="4451546"/>
            <a:ext cx="138267" cy="123304"/>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nvGrpSpPr>
          <p:cNvPr id="17" name="グループ化 16">
            <a:extLst>
              <a:ext uri="{FF2B5EF4-FFF2-40B4-BE49-F238E27FC236}">
                <a16:creationId xmlns:a16="http://schemas.microsoft.com/office/drawing/2014/main" id="{50A93872-907D-E544-B303-41D8266FEAF8}"/>
              </a:ext>
            </a:extLst>
          </p:cNvPr>
          <p:cNvGrpSpPr/>
          <p:nvPr/>
        </p:nvGrpSpPr>
        <p:grpSpPr>
          <a:xfrm>
            <a:off x="4254396" y="3382126"/>
            <a:ext cx="2081998" cy="1266724"/>
            <a:chOff x="4974541" y="3725028"/>
            <a:chExt cx="2434420" cy="1481144"/>
          </a:xfrm>
        </p:grpSpPr>
        <p:sp>
          <p:nvSpPr>
            <p:cNvPr id="10" name="object 10">
              <a:extLst>
                <a:ext uri="{FF2B5EF4-FFF2-40B4-BE49-F238E27FC236}">
                  <a16:creationId xmlns:a16="http://schemas.microsoft.com/office/drawing/2014/main" id="{E49A4024-EB8D-8045-ADA5-46C85E44F061}"/>
                </a:ext>
              </a:extLst>
            </p:cNvPr>
            <p:cNvSpPr/>
            <p:nvPr/>
          </p:nvSpPr>
          <p:spPr>
            <a:xfrm>
              <a:off x="5371430" y="3725028"/>
              <a:ext cx="2037531" cy="1481144"/>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C7AD9429-C752-994A-A3B6-318F5B49CC0D}"/>
                </a:ext>
              </a:extLst>
            </p:cNvPr>
            <p:cNvSpPr/>
            <p:nvPr/>
          </p:nvSpPr>
          <p:spPr>
            <a:xfrm>
              <a:off x="4974541" y="5098053"/>
              <a:ext cx="103884" cy="99429"/>
            </a:xfrm>
            <a:prstGeom prst="rect">
              <a:avLst/>
            </a:prstGeom>
            <a:blipFill>
              <a:blip r:embed="rId6"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16" name="object 16">
            <a:extLst>
              <a:ext uri="{FF2B5EF4-FFF2-40B4-BE49-F238E27FC236}">
                <a16:creationId xmlns:a16="http://schemas.microsoft.com/office/drawing/2014/main" id="{A4242012-C3CE-EA4E-9D55-2B34B9367AA1}"/>
              </a:ext>
            </a:extLst>
          </p:cNvPr>
          <p:cNvSpPr/>
          <p:nvPr/>
        </p:nvSpPr>
        <p:spPr>
          <a:xfrm>
            <a:off x="7097114" y="3367013"/>
            <a:ext cx="1225357" cy="1144802"/>
          </a:xfrm>
          <a:prstGeom prst="rect">
            <a:avLst/>
          </a:prstGeom>
          <a:blipFill>
            <a:blip r:embed="rId7"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5">
            <a:extLst>
              <a:ext uri="{FF2B5EF4-FFF2-40B4-BE49-F238E27FC236}">
                <a16:creationId xmlns:a16="http://schemas.microsoft.com/office/drawing/2014/main" id="{8F5A49F5-B876-154F-B629-E99C131BD417}"/>
              </a:ext>
            </a:extLst>
          </p:cNvPr>
          <p:cNvSpPr txBox="1"/>
          <p:nvPr/>
        </p:nvSpPr>
        <p:spPr>
          <a:xfrm>
            <a:off x="786715" y="5886730"/>
            <a:ext cx="6251518" cy="332815"/>
          </a:xfrm>
          <a:prstGeom prst="rect">
            <a:avLst/>
          </a:prstGeom>
        </p:spPr>
        <p:txBody>
          <a:bodyPr vert="horz" wrap="square" lIns="0" tIns="10318" rIns="0" bIns="0" rtlCol="0">
            <a:spAutoFit/>
          </a:bodyPr>
          <a:lstStyle/>
          <a:p>
            <a:pPr marL="10861" defTabSz="781995"/>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厚生労働省ポータルサイト／</a:t>
            </a:r>
            <a:r>
              <a:rPr kumimoji="1" sz="2095"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確かめよう労働条件</a:t>
            </a:r>
            <a:endParaRPr kumimoji="1" sz="2095" u="sng"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a:solidFill>
                  <a:prstClr val="black"/>
                </a:solidFill>
                <a:latin typeface="HGMaruGothicMPRO" panose="020F0600000000000000" pitchFamily="34" charset="-128"/>
                <a:ea typeface="HGMaruGothicMPRO" panose="020F0600000000000000" pitchFamily="34" charset="-128"/>
                <a:cs typeface="A-OTF Shin Maru Go Pro"/>
              </a:rPr>
              <a:t>1-</a:t>
            </a:r>
            <a:r>
              <a:rPr kumimoji="1" lang="en-US" altLang="ja-JP" sz="1170">
                <a:solidFill>
                  <a:prstClr val="black"/>
                </a:solidFill>
                <a:latin typeface="HGMaruGothicMPRO" panose="020F0600000000000000" pitchFamily="34" charset="-128"/>
                <a:ea typeface="HGMaruGothicMPRO" panose="020F0600000000000000" pitchFamily="34" charset="-128"/>
                <a:cs typeface="A-OTF Shin Maru Go Pro"/>
              </a:rPr>
              <a:t>48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1" name="テキスト ボックス 2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2755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3482F3E-72A8-664A-98A0-F971A8E30CF2}"/>
              </a:ext>
            </a:extLst>
          </p:cNvPr>
          <p:cNvSpPr/>
          <p:nvPr/>
        </p:nvSpPr>
        <p:spPr>
          <a:xfrm>
            <a:off x="260642"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97CD6287-2280-9049-A653-22C64B5D5753}"/>
              </a:ext>
            </a:extLst>
          </p:cNvPr>
          <p:cNvSpPr txBox="1">
            <a:spLocks/>
          </p:cNvSpPr>
          <p:nvPr/>
        </p:nvSpPr>
        <p:spPr>
          <a:xfrm>
            <a:off x="500241" y="789491"/>
            <a:ext cx="5875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学業とアルバイトの両立 ･ 困ったときの対処</a:t>
            </a:r>
          </a:p>
        </p:txBody>
      </p:sp>
      <p:sp>
        <p:nvSpPr>
          <p:cNvPr id="6" name="object 6">
            <a:extLst>
              <a:ext uri="{FF2B5EF4-FFF2-40B4-BE49-F238E27FC236}">
                <a16:creationId xmlns:a16="http://schemas.microsoft.com/office/drawing/2014/main" id="{2C6EB0D6-E70E-204C-B06A-2854B33835C1}"/>
              </a:ext>
            </a:extLst>
          </p:cNvPr>
          <p:cNvSpPr txBox="1"/>
          <p:nvPr/>
        </p:nvSpPr>
        <p:spPr>
          <a:xfrm>
            <a:off x="757317" y="5874147"/>
            <a:ext cx="7840631" cy="238585"/>
          </a:xfrm>
          <a:prstGeom prst="rect">
            <a:avLst/>
          </a:prstGeom>
        </p:spPr>
        <p:txBody>
          <a:bodyPr vert="horz" wrap="square" lIns="0" tIns="14663" rIns="0" bIns="0" rtlCol="0">
            <a:spAutoFit/>
          </a:bodyPr>
          <a:lstStyle/>
          <a:p>
            <a:pPr marL="10861" defTabSz="781995">
              <a:spcBef>
                <a:spcPts val="115"/>
              </a:spcBef>
            </a:pP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lang="ja-JP" altLang="en-US" sz="1454" dirty="0">
                <a:solidFill>
                  <a:srgbClr val="00AEEF"/>
                </a:solidFill>
                <a:latin typeface="HGMaruGothicMPRO" panose="020F0600000000000000" pitchFamily="34" charset="-128"/>
                <a:ea typeface="HGMaruGothicMPRO" panose="020F0600000000000000" pitchFamily="34" charset="-128"/>
                <a:cs typeface="A-OTF Shin Maru Go Pro"/>
              </a:rPr>
              <a:t>ひとりで</a:t>
            </a:r>
            <a:r>
              <a:rPr kumimoji="1" sz="1454" dirty="0" err="1">
                <a:solidFill>
                  <a:srgbClr val="00AEEF"/>
                </a:solidFill>
                <a:latin typeface="HGMaruGothicMPRO" panose="020F0600000000000000" pitchFamily="34" charset="-128"/>
                <a:ea typeface="HGMaruGothicMPRO" panose="020F0600000000000000" pitchFamily="34" charset="-128"/>
                <a:cs typeface="A-OTF Shin Maru Go Pro"/>
              </a:rPr>
              <a:t>悩まず、まず相談</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 友人･先輩･家族･大学･労働条件相談ほっとラインなどに…</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2937E960-B5D0-8B4B-BBB3-BF8146FBEF09}"/>
              </a:ext>
            </a:extLst>
          </p:cNvPr>
          <p:cNvSpPr txBox="1"/>
          <p:nvPr/>
        </p:nvSpPr>
        <p:spPr>
          <a:xfrm>
            <a:off x="155562" y="1294318"/>
            <a:ext cx="8442386" cy="824259"/>
          </a:xfrm>
          <a:prstGeom prst="rect">
            <a:avLst/>
          </a:prstGeom>
        </p:spPr>
        <p:txBody>
          <a:bodyPr vert="horz" wrap="square" lIns="0" tIns="14663" rIns="0" bIns="0" rtlCol="0">
            <a:spAutoFit/>
          </a:bodyPr>
          <a:lstStyle/>
          <a:p>
            <a:pPr marL="10861" defTabSz="781995">
              <a:spcBef>
                <a:spcPts val="115"/>
              </a:spcBef>
            </a:pP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厚生労働省「平成27年大学生等に対するアルバイトに関する意識等調査」より </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13"/>
              </a:spcBef>
            </a:pPr>
            <a:endParaRPr kumimoji="1" sz="2138" dirty="0">
              <a:solidFill>
                <a:prstClr val="black"/>
              </a:solidFill>
              <a:latin typeface="HGMaruGothicMPRO" panose="020F0600000000000000" pitchFamily="34" charset="-128"/>
              <a:ea typeface="HGMaruGothicMPRO" panose="020F0600000000000000" pitchFamily="34" charset="-128"/>
              <a:cs typeface="Times New Roman"/>
            </a:endParaRPr>
          </a:p>
          <a:p>
            <a:pPr marL="374163" defTabSz="781995"/>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Ｑ</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アルバイトによって、学業に支障が出た経験がありますか。</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4B3B9E5A-4F8D-2441-9EC3-D71298219056}"/>
              </a:ext>
            </a:extLst>
          </p:cNvPr>
          <p:cNvSpPr txBox="1"/>
          <p:nvPr/>
        </p:nvSpPr>
        <p:spPr>
          <a:xfrm>
            <a:off x="519186" y="3715697"/>
            <a:ext cx="7473505" cy="271480"/>
          </a:xfrm>
          <a:prstGeom prst="rect">
            <a:avLst/>
          </a:prstGeom>
        </p:spPr>
        <p:txBody>
          <a:bodyPr vert="horz" wrap="square" lIns="0" tIns="14663" rIns="0" bIns="0" rtlCol="0">
            <a:spAutoFit/>
          </a:bodyPr>
          <a:lstStyle/>
          <a:p>
            <a:pPr marL="10861" defTabSz="781995">
              <a:spcBef>
                <a:spcPts val="115"/>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Ｑ</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労働条件などに困ったことがあった場合、どうしましたか。</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9" name="object 9">
            <a:extLst>
              <a:ext uri="{FF2B5EF4-FFF2-40B4-BE49-F238E27FC236}">
                <a16:creationId xmlns:a16="http://schemas.microsoft.com/office/drawing/2014/main" id="{8CD906B5-A826-2540-8838-3F9FE3B91995}"/>
              </a:ext>
            </a:extLst>
          </p:cNvPr>
          <p:cNvGraphicFramePr>
            <a:graphicFrameLocks noGrp="1"/>
          </p:cNvGraphicFramePr>
          <p:nvPr/>
        </p:nvGraphicFramePr>
        <p:xfrm>
          <a:off x="530050" y="4075703"/>
          <a:ext cx="8067898" cy="1601524"/>
        </p:xfrm>
        <a:graphic>
          <a:graphicData uri="http://schemas.openxmlformats.org/drawingml/2006/table">
            <a:tbl>
              <a:tblPr firstRow="1" bandRow="1">
                <a:tableStyleId>{2D5ABB26-0587-4C30-8999-92F81FD0307C}</a:tableStyleId>
              </a:tblPr>
              <a:tblGrid>
                <a:gridCol w="2689843">
                  <a:extLst>
                    <a:ext uri="{9D8B030D-6E8A-4147-A177-3AD203B41FA5}">
                      <a16:colId xmlns:a16="http://schemas.microsoft.com/office/drawing/2014/main" val="20000"/>
                    </a:ext>
                  </a:extLst>
                </a:gridCol>
                <a:gridCol w="2693644">
                  <a:extLst>
                    <a:ext uri="{9D8B030D-6E8A-4147-A177-3AD203B41FA5}">
                      <a16:colId xmlns:a16="http://schemas.microsoft.com/office/drawing/2014/main" val="20001"/>
                    </a:ext>
                  </a:extLst>
                </a:gridCol>
                <a:gridCol w="2684411">
                  <a:extLst>
                    <a:ext uri="{9D8B030D-6E8A-4147-A177-3AD203B41FA5}">
                      <a16:colId xmlns:a16="http://schemas.microsoft.com/office/drawing/2014/main" val="20002"/>
                    </a:ext>
                  </a:extLst>
                </a:gridCol>
              </a:tblGrid>
              <a:tr h="318784">
                <a:tc>
                  <a:txBody>
                    <a:bodyPr/>
                    <a:lstStyle/>
                    <a:p>
                      <a:pPr marL="10160" algn="ctr">
                        <a:lnSpc>
                          <a:spcPct val="100000"/>
                        </a:lnSpc>
                        <a:spcBef>
                          <a:spcPts val="540"/>
                        </a:spcBef>
                      </a:pPr>
                      <a:r>
                        <a:rPr sz="1200" b="1" spc="0" dirty="0">
                          <a:solidFill>
                            <a:srgbClr val="FFFFFF"/>
                          </a:solidFill>
                          <a:latin typeface="HGMaruGothicMPRO" panose="020F0600000000000000" pitchFamily="34" charset="-128"/>
                          <a:ea typeface="HGMaruGothicMPRO" panose="020F0600000000000000" pitchFamily="34" charset="-128"/>
                          <a:cs typeface="ShinMGoPro-DeBold"/>
                        </a:rPr>
                        <a:t>項目</a:t>
                      </a:r>
                      <a:endParaRPr sz="1200" spc="0" dirty="0">
                        <a:latin typeface="HGMaruGothicMPRO" panose="020F0600000000000000" pitchFamily="34" charset="-128"/>
                        <a:ea typeface="HGMaruGothicMPRO" panose="020F0600000000000000" pitchFamily="34" charset="-128"/>
                        <a:cs typeface="ShinMGoPro-DeBold"/>
                      </a:endParaRPr>
                    </a:p>
                  </a:txBody>
                  <a:tcPr marL="0" marR="0" marT="58652"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6D6E71"/>
                    </a:solidFill>
                  </a:tcPr>
                </a:tc>
                <a:tc>
                  <a:txBody>
                    <a:bodyPr/>
                    <a:lstStyle/>
                    <a:p>
                      <a:pPr marR="1363980" algn="r">
                        <a:lnSpc>
                          <a:spcPct val="100000"/>
                        </a:lnSpc>
                        <a:spcBef>
                          <a:spcPts val="540"/>
                        </a:spcBef>
                      </a:pPr>
                      <a:r>
                        <a:rPr sz="1200" b="1" spc="0" dirty="0">
                          <a:solidFill>
                            <a:srgbClr val="FFFFFF"/>
                          </a:solidFill>
                          <a:latin typeface="HGMaruGothicMPRO" panose="020F0600000000000000" pitchFamily="34" charset="-128"/>
                          <a:ea typeface="HGMaruGothicMPRO" panose="020F0600000000000000" pitchFamily="34" charset="-128"/>
                          <a:cs typeface="ShinMGoPro-DeBold"/>
                        </a:rPr>
                        <a:t>人数</a:t>
                      </a:r>
                      <a:endParaRPr sz="1200" spc="0" dirty="0">
                        <a:latin typeface="HGMaruGothicMPRO" panose="020F0600000000000000" pitchFamily="34" charset="-128"/>
                        <a:ea typeface="HGMaruGothicMPRO" panose="020F0600000000000000" pitchFamily="34" charset="-128"/>
                        <a:cs typeface="ShinMGoPro-DeBold"/>
                      </a:endParaRPr>
                    </a:p>
                  </a:txBody>
                  <a:tcPr marL="0" marR="0" marT="58652"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6D6E71"/>
                    </a:solidFill>
                  </a:tcPr>
                </a:tc>
                <a:tc>
                  <a:txBody>
                    <a:bodyPr/>
                    <a:lstStyle/>
                    <a:p>
                      <a:pPr marL="6985" algn="ctr">
                        <a:lnSpc>
                          <a:spcPct val="100000"/>
                        </a:lnSpc>
                        <a:spcBef>
                          <a:spcPts val="540"/>
                        </a:spcBef>
                      </a:pPr>
                      <a:r>
                        <a:rPr sz="1200" b="1" spc="0" dirty="0">
                          <a:solidFill>
                            <a:srgbClr val="FFFFFF"/>
                          </a:solidFill>
                          <a:latin typeface="HGMaruGothicMPRO" panose="020F0600000000000000" pitchFamily="34" charset="-128"/>
                          <a:ea typeface="HGMaruGothicMPRO" panose="020F0600000000000000" pitchFamily="34" charset="-128"/>
                          <a:cs typeface="ShinMGoPro-DeBold"/>
                        </a:rPr>
                        <a:t>％</a:t>
                      </a:r>
                      <a:endParaRPr sz="1200" spc="0" dirty="0">
                        <a:latin typeface="HGMaruGothicMPRO" panose="020F0600000000000000" pitchFamily="34" charset="-128"/>
                        <a:ea typeface="HGMaruGothicMPRO" panose="020F0600000000000000" pitchFamily="34" charset="-128"/>
                        <a:cs typeface="ShinMGoPro-DeBold"/>
                      </a:endParaRPr>
                    </a:p>
                  </a:txBody>
                  <a:tcPr marL="0" marR="0" marT="58652"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6D6E71"/>
                    </a:solidFill>
                  </a:tcPr>
                </a:tc>
                <a:extLst>
                  <a:ext uri="{0D108BD9-81ED-4DB2-BD59-A6C34878D82A}">
                    <a16:rowId xmlns:a16="http://schemas.microsoft.com/office/drawing/2014/main" val="10000"/>
                  </a:ext>
                </a:extLst>
              </a:tr>
              <a:tr h="323129">
                <a:tc>
                  <a:txBody>
                    <a:bodyPr/>
                    <a:lstStyle/>
                    <a:p>
                      <a:pPr marL="10160"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知人・友人に相談</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R="1379855" algn="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320</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L="6985"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32.0</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3F2E7"/>
                    </a:solidFill>
                  </a:tcPr>
                </a:tc>
                <a:extLst>
                  <a:ext uri="{0D108BD9-81ED-4DB2-BD59-A6C34878D82A}">
                    <a16:rowId xmlns:a16="http://schemas.microsoft.com/office/drawing/2014/main" val="10001"/>
                  </a:ext>
                </a:extLst>
              </a:tr>
              <a:tr h="323129">
                <a:tc>
                  <a:txBody>
                    <a:bodyPr/>
                    <a:lstStyle/>
                    <a:p>
                      <a:pPr marL="10795"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家族に相談した</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R="1379220" algn="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236</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L="7620"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23.6</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3F2E7"/>
                    </a:solidFill>
                  </a:tcPr>
                </a:tc>
                <a:extLst>
                  <a:ext uri="{0D108BD9-81ED-4DB2-BD59-A6C34878D82A}">
                    <a16:rowId xmlns:a16="http://schemas.microsoft.com/office/drawing/2014/main" val="10002"/>
                  </a:ext>
                </a:extLst>
              </a:tr>
              <a:tr h="323129">
                <a:tc>
                  <a:txBody>
                    <a:bodyPr/>
                    <a:lstStyle/>
                    <a:p>
                      <a:pPr marL="11430"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そのアルバイトを辞めた</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R="1379220" algn="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107</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L="7620"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10.7</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3F2E7"/>
                    </a:solidFill>
                  </a:tcPr>
                </a:tc>
                <a:extLst>
                  <a:ext uri="{0D108BD9-81ED-4DB2-BD59-A6C34878D82A}">
                    <a16:rowId xmlns:a16="http://schemas.microsoft.com/office/drawing/2014/main" val="10003"/>
                  </a:ext>
                </a:extLst>
              </a:tr>
              <a:tr h="313353">
                <a:tc>
                  <a:txBody>
                    <a:bodyPr/>
                    <a:lstStyle/>
                    <a:p>
                      <a:pPr marL="11430"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何もしなかった</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3F2E7"/>
                    </a:solidFill>
                  </a:tcPr>
                </a:tc>
                <a:tc>
                  <a:txBody>
                    <a:bodyPr/>
                    <a:lstStyle/>
                    <a:p>
                      <a:pPr marR="1379220" algn="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101</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3F2E7"/>
                    </a:solidFill>
                  </a:tcPr>
                </a:tc>
                <a:tc>
                  <a:txBody>
                    <a:bodyPr/>
                    <a:lstStyle/>
                    <a:p>
                      <a:pPr marL="8255"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10.1</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E3F2E7"/>
                    </a:solidFill>
                  </a:tcPr>
                </a:tc>
                <a:extLst>
                  <a:ext uri="{0D108BD9-81ED-4DB2-BD59-A6C34878D82A}">
                    <a16:rowId xmlns:a16="http://schemas.microsoft.com/office/drawing/2014/main" val="10004"/>
                  </a:ext>
                </a:extLst>
              </a:tr>
            </a:tbl>
          </a:graphicData>
        </a:graphic>
      </p:graphicFrame>
      <p:graphicFrame>
        <p:nvGraphicFramePr>
          <p:cNvPr id="10" name="object 10">
            <a:extLst>
              <a:ext uri="{FF2B5EF4-FFF2-40B4-BE49-F238E27FC236}">
                <a16:creationId xmlns:a16="http://schemas.microsoft.com/office/drawing/2014/main" id="{2AA1E5B8-BCB1-E444-929A-394D23853A71}"/>
              </a:ext>
            </a:extLst>
          </p:cNvPr>
          <p:cNvGraphicFramePr>
            <a:graphicFrameLocks noGrp="1"/>
          </p:cNvGraphicFramePr>
          <p:nvPr/>
        </p:nvGraphicFramePr>
        <p:xfrm>
          <a:off x="530050" y="2189924"/>
          <a:ext cx="8067898" cy="1278395"/>
        </p:xfrm>
        <a:graphic>
          <a:graphicData uri="http://schemas.openxmlformats.org/drawingml/2006/table">
            <a:tbl>
              <a:tblPr firstRow="1" bandRow="1">
                <a:tableStyleId>{2D5ABB26-0587-4C30-8999-92F81FD0307C}</a:tableStyleId>
              </a:tblPr>
              <a:tblGrid>
                <a:gridCol w="2689843">
                  <a:extLst>
                    <a:ext uri="{9D8B030D-6E8A-4147-A177-3AD203B41FA5}">
                      <a16:colId xmlns:a16="http://schemas.microsoft.com/office/drawing/2014/main" val="20000"/>
                    </a:ext>
                  </a:extLst>
                </a:gridCol>
                <a:gridCol w="2693644">
                  <a:extLst>
                    <a:ext uri="{9D8B030D-6E8A-4147-A177-3AD203B41FA5}">
                      <a16:colId xmlns:a16="http://schemas.microsoft.com/office/drawing/2014/main" val="20001"/>
                    </a:ext>
                  </a:extLst>
                </a:gridCol>
                <a:gridCol w="2684411">
                  <a:extLst>
                    <a:ext uri="{9D8B030D-6E8A-4147-A177-3AD203B41FA5}">
                      <a16:colId xmlns:a16="http://schemas.microsoft.com/office/drawing/2014/main" val="20002"/>
                    </a:ext>
                  </a:extLst>
                </a:gridCol>
              </a:tblGrid>
              <a:tr h="318784">
                <a:tc>
                  <a:txBody>
                    <a:bodyPr/>
                    <a:lstStyle/>
                    <a:p>
                      <a:pPr marR="1370330" algn="r">
                        <a:lnSpc>
                          <a:spcPct val="100000"/>
                        </a:lnSpc>
                        <a:spcBef>
                          <a:spcPts val="540"/>
                        </a:spcBef>
                      </a:pPr>
                      <a:r>
                        <a:rPr sz="1200" b="1" spc="0" dirty="0">
                          <a:solidFill>
                            <a:srgbClr val="FFFFFF"/>
                          </a:solidFill>
                          <a:latin typeface="HGMaruGothicMPRO" panose="020F0600000000000000" pitchFamily="34" charset="-128"/>
                          <a:ea typeface="HGMaruGothicMPRO" panose="020F0600000000000000" pitchFamily="34" charset="-128"/>
                          <a:cs typeface="ShinMGoPro-DeBold"/>
                        </a:rPr>
                        <a:t>項目</a:t>
                      </a:r>
                      <a:endParaRPr sz="1200" spc="0" dirty="0">
                        <a:latin typeface="HGMaruGothicMPRO" panose="020F0600000000000000" pitchFamily="34" charset="-128"/>
                        <a:ea typeface="HGMaruGothicMPRO" panose="020F0600000000000000" pitchFamily="34" charset="-128"/>
                        <a:cs typeface="ShinMGoPro-DeBold"/>
                      </a:endParaRPr>
                    </a:p>
                  </a:txBody>
                  <a:tcPr marL="0" marR="0" marT="58652"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6D6E71"/>
                    </a:solidFill>
                  </a:tcPr>
                </a:tc>
                <a:tc>
                  <a:txBody>
                    <a:bodyPr/>
                    <a:lstStyle/>
                    <a:p>
                      <a:pPr marL="27305" algn="ctr">
                        <a:lnSpc>
                          <a:spcPct val="100000"/>
                        </a:lnSpc>
                        <a:spcBef>
                          <a:spcPts val="540"/>
                        </a:spcBef>
                      </a:pPr>
                      <a:r>
                        <a:rPr sz="1200" b="1" spc="0" dirty="0">
                          <a:solidFill>
                            <a:srgbClr val="FFFFFF"/>
                          </a:solidFill>
                          <a:latin typeface="HGMaruGothicMPRO" panose="020F0600000000000000" pitchFamily="34" charset="-128"/>
                          <a:ea typeface="HGMaruGothicMPRO" panose="020F0600000000000000" pitchFamily="34" charset="-128"/>
                          <a:cs typeface="ShinMGoPro-DeBold"/>
                        </a:rPr>
                        <a:t>人数</a:t>
                      </a:r>
                      <a:endParaRPr sz="1200" spc="0" dirty="0">
                        <a:latin typeface="HGMaruGothicMPRO" panose="020F0600000000000000" pitchFamily="34" charset="-128"/>
                        <a:ea typeface="HGMaruGothicMPRO" panose="020F0600000000000000" pitchFamily="34" charset="-128"/>
                        <a:cs typeface="ShinMGoPro-DeBold"/>
                      </a:endParaRPr>
                    </a:p>
                  </a:txBody>
                  <a:tcPr marL="0" marR="0" marT="58652"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6D6E71"/>
                    </a:solidFill>
                  </a:tcPr>
                </a:tc>
                <a:tc>
                  <a:txBody>
                    <a:bodyPr/>
                    <a:lstStyle/>
                    <a:p>
                      <a:pPr marL="6985" algn="ctr">
                        <a:lnSpc>
                          <a:spcPct val="100000"/>
                        </a:lnSpc>
                        <a:spcBef>
                          <a:spcPts val="540"/>
                        </a:spcBef>
                      </a:pPr>
                      <a:r>
                        <a:rPr sz="1200" b="1" spc="0" dirty="0">
                          <a:solidFill>
                            <a:srgbClr val="FFFFFF"/>
                          </a:solidFill>
                          <a:latin typeface="HGMaruGothicMPRO" panose="020F0600000000000000" pitchFamily="34" charset="-128"/>
                          <a:ea typeface="HGMaruGothicMPRO" panose="020F0600000000000000" pitchFamily="34" charset="-128"/>
                          <a:cs typeface="ShinMGoPro-DeBold"/>
                        </a:rPr>
                        <a:t>％</a:t>
                      </a:r>
                      <a:endParaRPr sz="1200" spc="0" dirty="0">
                        <a:latin typeface="HGMaruGothicMPRO" panose="020F0600000000000000" pitchFamily="34" charset="-128"/>
                        <a:ea typeface="HGMaruGothicMPRO" panose="020F0600000000000000" pitchFamily="34" charset="-128"/>
                        <a:cs typeface="ShinMGoPro-DeBold"/>
                      </a:endParaRPr>
                    </a:p>
                  </a:txBody>
                  <a:tcPr marL="0" marR="0" marT="58652"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6D6E71"/>
                    </a:solidFill>
                  </a:tcPr>
                </a:tc>
                <a:extLst>
                  <a:ext uri="{0D108BD9-81ED-4DB2-BD59-A6C34878D82A}">
                    <a16:rowId xmlns:a16="http://schemas.microsoft.com/office/drawing/2014/main" val="10000"/>
                  </a:ext>
                </a:extLst>
              </a:tr>
              <a:tr h="323129">
                <a:tc>
                  <a:txBody>
                    <a:bodyPr/>
                    <a:lstStyle/>
                    <a:p>
                      <a:pPr marR="1370330" algn="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全体</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L="27305"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1,000</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L="6985"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100.0</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3F2E7"/>
                    </a:solidFill>
                  </a:tcPr>
                </a:tc>
                <a:extLst>
                  <a:ext uri="{0D108BD9-81ED-4DB2-BD59-A6C34878D82A}">
                    <a16:rowId xmlns:a16="http://schemas.microsoft.com/office/drawing/2014/main" val="10001"/>
                  </a:ext>
                </a:extLst>
              </a:tr>
              <a:tr h="323129">
                <a:tc>
                  <a:txBody>
                    <a:bodyPr/>
                    <a:lstStyle/>
                    <a:p>
                      <a:pPr marR="1370330" algn="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ない</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L="27940"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822</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3F2E7"/>
                    </a:solidFill>
                  </a:tcPr>
                </a:tc>
                <a:tc>
                  <a:txBody>
                    <a:bodyPr/>
                    <a:lstStyle/>
                    <a:p>
                      <a:pPr marL="6985"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82.2</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3F2E7"/>
                    </a:solidFill>
                  </a:tcPr>
                </a:tc>
                <a:extLst>
                  <a:ext uri="{0D108BD9-81ED-4DB2-BD59-A6C34878D82A}">
                    <a16:rowId xmlns:a16="http://schemas.microsoft.com/office/drawing/2014/main" val="10002"/>
                  </a:ext>
                </a:extLst>
              </a:tr>
              <a:tr h="313353">
                <a:tc>
                  <a:txBody>
                    <a:bodyPr/>
                    <a:lstStyle/>
                    <a:p>
                      <a:pPr marR="1370330" algn="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ある</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3F2E7"/>
                    </a:solidFill>
                  </a:tcPr>
                </a:tc>
                <a:tc>
                  <a:txBody>
                    <a:bodyPr/>
                    <a:lstStyle/>
                    <a:p>
                      <a:pPr marL="27940"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178</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3F2E7"/>
                    </a:solidFill>
                  </a:tcPr>
                </a:tc>
                <a:tc>
                  <a:txBody>
                    <a:bodyPr/>
                    <a:lstStyle/>
                    <a:p>
                      <a:pPr marL="7620" algn="ctr">
                        <a:lnSpc>
                          <a:spcPct val="100000"/>
                        </a:lnSpc>
                        <a:spcBef>
                          <a:spcPts val="57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17.8</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2453"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E3F2E7"/>
                    </a:solidFill>
                  </a:tcPr>
                </a:tc>
                <a:extLst>
                  <a:ext uri="{0D108BD9-81ED-4DB2-BD59-A6C34878D82A}">
                    <a16:rowId xmlns:a16="http://schemas.microsoft.com/office/drawing/2014/main" val="10003"/>
                  </a:ext>
                </a:extLst>
              </a:tr>
            </a:tbl>
          </a:graphicData>
        </a:graphic>
      </p:graphicFrame>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342915" y="363889"/>
            <a:ext cx="513282"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00865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20D3BF0-3E5E-B84A-8220-DB79C1BE2E5C}"/>
              </a:ext>
            </a:extLst>
          </p:cNvPr>
          <p:cNvSpPr/>
          <p:nvPr/>
        </p:nvSpPr>
        <p:spPr>
          <a:xfrm>
            <a:off x="260641"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6ABBAD5-3096-2841-A05F-D35F48F6EE87}"/>
              </a:ext>
            </a:extLst>
          </p:cNvPr>
          <p:cNvSpPr txBox="1">
            <a:spLocks/>
          </p:cNvSpPr>
          <p:nvPr/>
        </p:nvSpPr>
        <p:spPr>
          <a:xfrm>
            <a:off x="500238" y="789491"/>
            <a:ext cx="717911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学生が経験したアルバイトの約</a:t>
            </a:r>
            <a:r>
              <a:rPr lang="en-US" altLang="ja-JP" sz="1881" b="1" dirty="0">
                <a:solidFill>
                  <a:prstClr val="white"/>
                </a:solidFill>
                <a:latin typeface="HGMaruGothicMPRO" panose="020F0600000000000000" pitchFamily="34" charset="-128"/>
                <a:ea typeface="HGMaruGothicMPRO" panose="020F0600000000000000" pitchFamily="34" charset="-128"/>
              </a:rPr>
              <a:t>50</a:t>
            </a:r>
            <a:r>
              <a:rPr lang="ja-JP" altLang="en-US" sz="1881" b="1" dirty="0">
                <a:solidFill>
                  <a:prstClr val="white"/>
                </a:solidFill>
                <a:latin typeface="HGMaruGothicMPRO" panose="020F0600000000000000" pitchFamily="34" charset="-128"/>
                <a:ea typeface="HGMaruGothicMPRO" panose="020F0600000000000000" pitchFamily="34" charset="-128"/>
              </a:rPr>
              <a:t>％で何らかのトラブル経験</a:t>
            </a:r>
          </a:p>
        </p:txBody>
      </p:sp>
      <p:sp>
        <p:nvSpPr>
          <p:cNvPr id="6" name="object 6">
            <a:extLst>
              <a:ext uri="{FF2B5EF4-FFF2-40B4-BE49-F238E27FC236}">
                <a16:creationId xmlns:a16="http://schemas.microsoft.com/office/drawing/2014/main" id="{E9FE438D-41AB-DB4D-8F71-DED83A45E7B3}"/>
              </a:ext>
            </a:extLst>
          </p:cNvPr>
          <p:cNvSpPr txBox="1"/>
          <p:nvPr/>
        </p:nvSpPr>
        <p:spPr>
          <a:xfrm>
            <a:off x="519137" y="1294318"/>
            <a:ext cx="6723408" cy="238585"/>
          </a:xfrm>
          <a:prstGeom prst="rect">
            <a:avLst/>
          </a:prstGeom>
        </p:spPr>
        <p:txBody>
          <a:bodyPr vert="horz" wrap="square" lIns="0" tIns="14663" rIns="0" bIns="0" rtlCol="0">
            <a:spAutoFit/>
          </a:bodyPr>
          <a:lstStyle/>
          <a:p>
            <a:pPr marL="10861" defTabSz="781995">
              <a:spcBef>
                <a:spcPts val="115"/>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大学生らがアルバイトで経験した主なトラブル</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複数回答</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B68E6341-615D-5549-BE2A-A948CD6D2251}"/>
              </a:ext>
            </a:extLst>
          </p:cNvPr>
          <p:cNvSpPr txBox="1"/>
          <p:nvPr/>
        </p:nvSpPr>
        <p:spPr>
          <a:xfrm>
            <a:off x="424848" y="5932508"/>
            <a:ext cx="8173101" cy="238585"/>
          </a:xfrm>
          <a:prstGeom prst="rect">
            <a:avLst/>
          </a:prstGeom>
        </p:spPr>
        <p:txBody>
          <a:bodyPr vert="horz" wrap="square" lIns="0" tIns="14663" rIns="0" bIns="0" rtlCol="0">
            <a:spAutoFit/>
          </a:bodyPr>
          <a:lstStyle/>
          <a:p>
            <a:pPr marL="10861" defTabSz="781995">
              <a:spcBef>
                <a:spcPts val="115"/>
              </a:spcBef>
            </a:pP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厚生労働省「平成27年大学生等に対するアルバイトに関する意識等調査」より </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8" name="object 8">
            <a:extLst>
              <a:ext uri="{FF2B5EF4-FFF2-40B4-BE49-F238E27FC236}">
                <a16:creationId xmlns:a16="http://schemas.microsoft.com/office/drawing/2014/main" id="{16618D41-8804-EA4E-A7B2-2CC88B81DEAB}"/>
              </a:ext>
            </a:extLst>
          </p:cNvPr>
          <p:cNvGraphicFramePr>
            <a:graphicFrameLocks noGrp="1"/>
          </p:cNvGraphicFramePr>
          <p:nvPr>
            <p:extLst>
              <p:ext uri="{D42A27DB-BD31-4B8C-83A1-F6EECF244321}">
                <p14:modId xmlns:p14="http://schemas.microsoft.com/office/powerpoint/2010/main" val="1647929985"/>
              </p:ext>
            </p:extLst>
          </p:nvPr>
        </p:nvGraphicFramePr>
        <p:xfrm>
          <a:off x="530051" y="1758876"/>
          <a:ext cx="8067899" cy="4132789"/>
        </p:xfrm>
        <a:graphic>
          <a:graphicData uri="http://schemas.openxmlformats.org/drawingml/2006/table">
            <a:tbl>
              <a:tblPr firstRow="1" bandRow="1">
                <a:tableStyleId>{2D5ABB26-0587-4C30-8999-92F81FD0307C}</a:tableStyleId>
              </a:tblPr>
              <a:tblGrid>
                <a:gridCol w="6569016">
                  <a:extLst>
                    <a:ext uri="{9D8B030D-6E8A-4147-A177-3AD203B41FA5}">
                      <a16:colId xmlns:a16="http://schemas.microsoft.com/office/drawing/2014/main" val="20000"/>
                    </a:ext>
                  </a:extLst>
                </a:gridCol>
                <a:gridCol w="1498883">
                  <a:extLst>
                    <a:ext uri="{9D8B030D-6E8A-4147-A177-3AD203B41FA5}">
                      <a16:colId xmlns:a16="http://schemas.microsoft.com/office/drawing/2014/main" val="20001"/>
                    </a:ext>
                  </a:extLst>
                </a:gridCol>
              </a:tblGrid>
              <a:tr h="373091">
                <a:tc gridSpan="2">
                  <a:txBody>
                    <a:bodyPr/>
                    <a:lstStyle/>
                    <a:p>
                      <a:pPr marL="251460">
                        <a:lnSpc>
                          <a:spcPct val="100000"/>
                        </a:lnSpc>
                        <a:spcBef>
                          <a:spcPts val="600"/>
                        </a:spcBef>
                      </a:pPr>
                      <a:r>
                        <a:rPr sz="1700" spc="0" dirty="0">
                          <a:solidFill>
                            <a:srgbClr val="231F20"/>
                          </a:solidFill>
                          <a:latin typeface="HGMaruGothicMPRO" panose="020F0600000000000000" pitchFamily="34" charset="-128"/>
                          <a:ea typeface="HGMaruGothicMPRO" panose="020F0600000000000000" pitchFamily="34" charset="-128"/>
                          <a:cs typeface="A-OTF Shin Maru Go Pro"/>
                        </a:rPr>
                        <a:t>■　 ①～⑤</a:t>
                      </a:r>
                      <a:r>
                        <a:rPr sz="1700" spc="0" dirty="0" err="1">
                          <a:solidFill>
                            <a:srgbClr val="231F20"/>
                          </a:solidFill>
                          <a:latin typeface="HGMaruGothicMPRO" panose="020F0600000000000000" pitchFamily="34" charset="-128"/>
                          <a:ea typeface="HGMaruGothicMPRO" panose="020F0600000000000000" pitchFamily="34" charset="-128"/>
                          <a:cs typeface="A-OTF Shin Maru Go Pro"/>
                        </a:rPr>
                        <a:t>項は、労働基準関係法令違反の</a:t>
                      </a:r>
                      <a:r>
                        <a:rPr lang="ja-JP" altLang="en-US" sz="1700" spc="0" dirty="0">
                          <a:solidFill>
                            <a:srgbClr val="231F20"/>
                          </a:solidFill>
                          <a:latin typeface="HGMaruGothicMPRO" panose="020F0600000000000000" pitchFamily="34" charset="-128"/>
                          <a:ea typeface="HGMaruGothicMPRO" panose="020F0600000000000000" pitchFamily="34" charset="-128"/>
                          <a:cs typeface="A-OTF Shin Maru Go Pro"/>
                        </a:rPr>
                        <a:t>おそ</a:t>
                      </a:r>
                      <a:r>
                        <a:rPr sz="1700" spc="0" dirty="0" err="1">
                          <a:solidFill>
                            <a:srgbClr val="231F20"/>
                          </a:solidFill>
                          <a:latin typeface="HGMaruGothicMPRO" panose="020F0600000000000000" pitchFamily="34" charset="-128"/>
                          <a:ea typeface="HGMaruGothicMPRO" panose="020F0600000000000000" pitchFamily="34" charset="-128"/>
                          <a:cs typeface="A-OTF Shin Maru Go Pro"/>
                        </a:rPr>
                        <a:t>れがあります</a:t>
                      </a:r>
                      <a:endParaRPr sz="1700" spc="0" dirty="0">
                        <a:latin typeface="HGMaruGothicMPRO" panose="020F0600000000000000" pitchFamily="34" charset="-128"/>
                        <a:ea typeface="HGMaruGothicMPRO" panose="020F0600000000000000" pitchFamily="34" charset="-128"/>
                        <a:cs typeface="A-OTF Shin Maru Go Pro"/>
                      </a:endParaRPr>
                    </a:p>
                  </a:txBody>
                  <a:tcPr marL="0" marR="0" marT="65169"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extLst>
                  <a:ext uri="{0D108BD9-81ED-4DB2-BD59-A6C34878D82A}">
                    <a16:rowId xmlns:a16="http://schemas.microsoft.com/office/drawing/2014/main" val="10000"/>
                  </a:ext>
                </a:extLst>
              </a:tr>
              <a:tr h="374178">
                <a:tc>
                  <a:txBody>
                    <a:bodyPr/>
                    <a:lstStyle/>
                    <a:p>
                      <a:pPr marL="251460">
                        <a:lnSpc>
                          <a:spcPct val="100000"/>
                        </a:lnSpc>
                        <a:spcBef>
                          <a:spcPts val="67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①　準備や片付けの時間に賃金が支払われなかった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2772" marB="0">
                    <a:lnL w="19050">
                      <a:solidFill>
                        <a:srgbClr val="231F20"/>
                      </a:solidFill>
                      <a:prstDash val="solid"/>
                    </a:lnL>
                    <a:lnR w="6350">
                      <a:solidFill>
                        <a:srgbClr val="231F20"/>
                      </a:solidFill>
                      <a:prstDash val="solid"/>
                    </a:lnR>
                    <a:lnT w="6350">
                      <a:solidFill>
                        <a:srgbClr val="231F20"/>
                      </a:solidFill>
                      <a:prstDash val="solid"/>
                    </a:lnT>
                    <a:solidFill>
                      <a:srgbClr val="FFFDE8"/>
                    </a:solidFill>
                  </a:tcPr>
                </a:tc>
                <a:tc>
                  <a:txBody>
                    <a:bodyPr/>
                    <a:lstStyle/>
                    <a:p>
                      <a:pPr marL="102235" algn="ctr">
                        <a:lnSpc>
                          <a:spcPct val="100000"/>
                        </a:lnSpc>
                        <a:spcBef>
                          <a:spcPts val="67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13.6%</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2772" marB="0">
                    <a:lnL w="6350">
                      <a:solidFill>
                        <a:srgbClr val="231F20"/>
                      </a:solidFill>
                      <a:prstDash val="solid"/>
                    </a:lnL>
                    <a:lnR w="19050">
                      <a:solidFill>
                        <a:srgbClr val="231F20"/>
                      </a:solidFill>
                      <a:prstDash val="solid"/>
                    </a:lnR>
                    <a:lnT w="6350">
                      <a:solidFill>
                        <a:srgbClr val="231F20"/>
                      </a:solidFill>
                      <a:prstDash val="solid"/>
                    </a:lnT>
                    <a:solidFill>
                      <a:srgbClr val="FFFDE8"/>
                    </a:solidFill>
                  </a:tcPr>
                </a:tc>
                <a:extLst>
                  <a:ext uri="{0D108BD9-81ED-4DB2-BD59-A6C34878D82A}">
                    <a16:rowId xmlns:a16="http://schemas.microsoft.com/office/drawing/2014/main" val="10001"/>
                  </a:ext>
                </a:extLst>
              </a:tr>
              <a:tr h="376893">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②　1日の労働時間が６時間を超えても休憩時間がなかった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solidFill>
                      <a:srgbClr val="E6E7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8.8%</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solidFill>
                      <a:srgbClr val="E6E7E8"/>
                    </a:solidFill>
                  </a:tcPr>
                </a:tc>
                <a:extLst>
                  <a:ext uri="{0D108BD9-81ED-4DB2-BD59-A6C34878D82A}">
                    <a16:rowId xmlns:a16="http://schemas.microsoft.com/office/drawing/2014/main" val="10002"/>
                  </a:ext>
                </a:extLst>
              </a:tr>
              <a:tr h="376893">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③　実際に働いた時間の管理がされていなかった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solidFill>
                      <a:srgbClr val="FFFD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7.6%</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solidFill>
                      <a:srgbClr val="FFFDE8"/>
                    </a:solidFill>
                  </a:tcPr>
                </a:tc>
                <a:extLst>
                  <a:ext uri="{0D108BD9-81ED-4DB2-BD59-A6C34878D82A}">
                    <a16:rowId xmlns:a16="http://schemas.microsoft.com/office/drawing/2014/main" val="10003"/>
                  </a:ext>
                </a:extLst>
              </a:tr>
              <a:tr h="376893">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④　時間外労働や休日労働などについて割増賃金が支払われなかった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solidFill>
                      <a:srgbClr val="E6E7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5.4%</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solidFill>
                      <a:srgbClr val="E6E7E8"/>
                    </a:solidFill>
                  </a:tcPr>
                </a:tc>
                <a:extLst>
                  <a:ext uri="{0D108BD9-81ED-4DB2-BD59-A6C34878D82A}">
                    <a16:rowId xmlns:a16="http://schemas.microsoft.com/office/drawing/2014/main" val="10004"/>
                  </a:ext>
                </a:extLst>
              </a:tr>
              <a:tr h="376893">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⑤　残業分の賃金が支払われなかった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solidFill>
                      <a:srgbClr val="FFFD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5.3%</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solidFill>
                      <a:srgbClr val="FFFDE8"/>
                    </a:solidFill>
                  </a:tcPr>
                </a:tc>
                <a:extLst>
                  <a:ext uri="{0D108BD9-81ED-4DB2-BD59-A6C34878D82A}">
                    <a16:rowId xmlns:a16="http://schemas.microsoft.com/office/drawing/2014/main" val="10005"/>
                  </a:ext>
                </a:extLst>
              </a:tr>
              <a:tr h="376893">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⑥　採用時に合意した以上のシフトを入れられた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solidFill>
                      <a:srgbClr val="E6E7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14.8%</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solidFill>
                      <a:srgbClr val="E6E7E8"/>
                    </a:solidFill>
                  </a:tcPr>
                </a:tc>
                <a:extLst>
                  <a:ext uri="{0D108BD9-81ED-4DB2-BD59-A6C34878D82A}">
                    <a16:rowId xmlns:a16="http://schemas.microsoft.com/office/drawing/2014/main" val="10006"/>
                  </a:ext>
                </a:extLst>
              </a:tr>
              <a:tr h="376893">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⑦　一方的なシフト変更を命じられた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solidFill>
                      <a:srgbClr val="FFFD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14.6%</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solidFill>
                      <a:srgbClr val="FFFDE8"/>
                    </a:solidFill>
                  </a:tcPr>
                </a:tc>
                <a:extLst>
                  <a:ext uri="{0D108BD9-81ED-4DB2-BD59-A6C34878D82A}">
                    <a16:rowId xmlns:a16="http://schemas.microsoft.com/office/drawing/2014/main" val="10007"/>
                  </a:ext>
                </a:extLst>
              </a:tr>
              <a:tr h="376893">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⑧　採用時に合意した以外の仕事をさせられた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solidFill>
                      <a:srgbClr val="E6E7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13.4%</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solidFill>
                      <a:srgbClr val="E6E7E8"/>
                    </a:solidFill>
                  </a:tcPr>
                </a:tc>
                <a:extLst>
                  <a:ext uri="{0D108BD9-81ED-4DB2-BD59-A6C34878D82A}">
                    <a16:rowId xmlns:a16="http://schemas.microsoft.com/office/drawing/2014/main" val="10008"/>
                  </a:ext>
                </a:extLst>
              </a:tr>
              <a:tr h="376893">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⑨　一方的にシフトを削られた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solidFill>
                      <a:srgbClr val="FFFD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11.8%</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solidFill>
                      <a:srgbClr val="FFFDE8"/>
                    </a:solidFill>
                  </a:tcPr>
                </a:tc>
                <a:extLst>
                  <a:ext uri="{0D108BD9-81ED-4DB2-BD59-A6C34878D82A}">
                    <a16:rowId xmlns:a16="http://schemas.microsoft.com/office/drawing/2014/main" val="10009"/>
                  </a:ext>
                </a:extLst>
              </a:tr>
              <a:tr h="370376">
                <a:tc>
                  <a:txBody>
                    <a:bodyPr/>
                    <a:lstStyle/>
                    <a:p>
                      <a:pPr marL="251460">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⑩　給与明細書がもらえなかった</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19050">
                      <a:solidFill>
                        <a:srgbClr val="231F20"/>
                      </a:solidFill>
                      <a:prstDash val="solid"/>
                    </a:lnL>
                    <a:lnR w="6350">
                      <a:solidFill>
                        <a:srgbClr val="231F20"/>
                      </a:solidFill>
                      <a:prstDash val="solid"/>
                    </a:lnR>
                    <a:lnB w="19050">
                      <a:solidFill>
                        <a:srgbClr val="231F20"/>
                      </a:solidFill>
                      <a:prstDash val="solid"/>
                    </a:lnB>
                    <a:solidFill>
                      <a:srgbClr val="E6E7E8"/>
                    </a:solidFill>
                  </a:tcPr>
                </a:tc>
                <a:tc>
                  <a:txBody>
                    <a:bodyPr/>
                    <a:lstStyle/>
                    <a:p>
                      <a:pPr marL="102235" algn="ctr">
                        <a:lnSpc>
                          <a:spcPct val="100000"/>
                        </a:lnSpc>
                        <a:spcBef>
                          <a:spcPts val="69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8.3%</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5487" marB="0">
                    <a:lnL w="6350">
                      <a:solidFill>
                        <a:srgbClr val="231F20"/>
                      </a:solidFill>
                      <a:prstDash val="solid"/>
                    </a:lnL>
                    <a:lnR w="19050">
                      <a:solidFill>
                        <a:srgbClr val="231F20"/>
                      </a:solidFill>
                      <a:prstDash val="solid"/>
                    </a:lnR>
                    <a:lnB w="19050">
                      <a:solidFill>
                        <a:srgbClr val="231F20"/>
                      </a:solidFill>
                      <a:prstDash val="solid"/>
                    </a:lnB>
                    <a:solidFill>
                      <a:srgbClr val="E6E7E8"/>
                    </a:solidFill>
                  </a:tcPr>
                </a:tc>
                <a:extLst>
                  <a:ext uri="{0D108BD9-81ED-4DB2-BD59-A6C34878D82A}">
                    <a16:rowId xmlns:a16="http://schemas.microsoft.com/office/drawing/2014/main" val="10010"/>
                  </a:ext>
                </a:extLst>
              </a:tr>
            </a:tbl>
          </a:graphicData>
        </a:graphic>
      </p:graphicFrame>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342915" y="363889"/>
            <a:ext cx="513282"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92341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EE5C105-C782-7049-BC2F-814F2A00CCD6}"/>
              </a:ext>
            </a:extLst>
          </p:cNvPr>
          <p:cNvSpPr/>
          <p:nvPr/>
        </p:nvSpPr>
        <p:spPr>
          <a:xfrm>
            <a:off x="260650"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D2E5F15-5BA9-C844-B53E-39C69BE13B7A}"/>
              </a:ext>
            </a:extLst>
          </p:cNvPr>
          <p:cNvSpPr txBox="1"/>
          <p:nvPr/>
        </p:nvSpPr>
        <p:spPr>
          <a:xfrm>
            <a:off x="532744" y="2866105"/>
            <a:ext cx="8076589" cy="1700036"/>
          </a:xfrm>
          <a:prstGeom prst="rect">
            <a:avLst/>
          </a:prstGeom>
          <a:solidFill>
            <a:srgbClr val="FFFDE8"/>
          </a:solidFill>
          <a:ln w="9525">
            <a:solidFill>
              <a:srgbClr val="231F20"/>
            </a:solidFill>
          </a:ln>
        </p:spPr>
        <p:txBody>
          <a:bodyPr vert="horz" wrap="square" lIns="0" tIns="184731" rIns="0" bIns="184731" rtlCol="0">
            <a:spAutoFit/>
          </a:bodyPr>
          <a:lstStyle/>
          <a:p>
            <a:pPr marL="266639" marR="258493" defTabSz="781995">
              <a:lnSpc>
                <a:spcPct val="105500"/>
              </a:lnSpc>
              <a:spcBef>
                <a:spcPts val="1415"/>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労働法</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とは</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労働基準法や最低賃金法をはじめ、労働契約法、男女雇用機会均等法、労働組合法など、働くことに関するたくさんの法律を、ひとまとめにして「労働法」と呼んでいます。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3DBE8A7C-1458-984B-A231-F086686486CB}"/>
              </a:ext>
            </a:extLst>
          </p:cNvPr>
          <p:cNvSpPr txBox="1"/>
          <p:nvPr/>
        </p:nvSpPr>
        <p:spPr>
          <a:xfrm>
            <a:off x="495401" y="789491"/>
            <a:ext cx="8076589" cy="1902147"/>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アルバイトも労働者</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defTabSz="781995">
              <a:spcBef>
                <a:spcPts val="4"/>
              </a:spcBef>
            </a:pPr>
            <a:endParaRPr kumimoji="1" sz="2395" dirty="0">
              <a:solidFill>
                <a:prstClr val="black"/>
              </a:solidFill>
              <a:latin typeface="HGMaruGothicMPRO" panose="020F0600000000000000" pitchFamily="34" charset="-128"/>
              <a:ea typeface="HGMaruGothicMPRO" panose="020F0600000000000000" pitchFamily="34" charset="-128"/>
              <a:cs typeface="Times New Roman"/>
            </a:endParaRPr>
          </a:p>
          <a:p>
            <a:pPr marL="34212" defTabSz="781995"/>
            <a:r>
              <a:rPr kumimoji="1" sz="3164" b="1" dirty="0">
                <a:solidFill>
                  <a:srgbClr val="00AEEF"/>
                </a:solidFill>
                <a:latin typeface="HGMaruGothicMPRO" panose="020F0600000000000000" pitchFamily="34" charset="-128"/>
                <a:ea typeface="HGMaruGothicMPRO" panose="020F0600000000000000" pitchFamily="34" charset="-128"/>
                <a:cs typeface="ShinMGoPro-DeBold"/>
              </a:rPr>
              <a:t>学生のアルバイトも労働者！</a:t>
            </a:r>
            <a:endParaRPr kumimoji="1" sz="3164" dirty="0">
              <a:solidFill>
                <a:prstClr val="black"/>
              </a:solidFill>
              <a:latin typeface="HGMaruGothicMPRO" panose="020F0600000000000000" pitchFamily="34" charset="-128"/>
              <a:ea typeface="HGMaruGothicMPRO" panose="020F0600000000000000" pitchFamily="34" charset="-128"/>
              <a:cs typeface="ShinMGoPro-DeBold"/>
            </a:endParaRPr>
          </a:p>
          <a:p>
            <a:pPr marL="34212" marR="4344" defTabSz="781995">
              <a:lnSpc>
                <a:spcPct val="109700"/>
              </a:lnSpc>
              <a:spcBef>
                <a:spcPts val="338"/>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労働者</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を保護する法律として</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労働法」が</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あり</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ます</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2095" dirty="0">
              <a:solidFill>
                <a:srgbClr val="231F20"/>
              </a:solidFill>
              <a:latin typeface="HGMaruGothicMPRO" panose="020F0600000000000000" pitchFamily="34" charset="-128"/>
              <a:ea typeface="HGMaruGothicMPRO" panose="020F0600000000000000" pitchFamily="34" charset="-128"/>
              <a:cs typeface="A-OTF Shin Maru Go Pro"/>
            </a:endParaRPr>
          </a:p>
          <a:p>
            <a:pPr marL="34212" marR="4344" defTabSz="781995">
              <a:lnSpc>
                <a:spcPct val="109700"/>
              </a:lnSpc>
              <a:spcBef>
                <a:spcPts val="338"/>
              </a:spcBef>
            </a:pP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働く人を保護するための法律と制度があります</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45" name="グループ化 44">
            <a:extLst>
              <a:ext uri="{FF2B5EF4-FFF2-40B4-BE49-F238E27FC236}">
                <a16:creationId xmlns:a16="http://schemas.microsoft.com/office/drawing/2014/main" id="{99E8F491-A8F3-694F-8229-27F0BC202B44}"/>
              </a:ext>
            </a:extLst>
          </p:cNvPr>
          <p:cNvGrpSpPr/>
          <p:nvPr/>
        </p:nvGrpSpPr>
        <p:grpSpPr>
          <a:xfrm>
            <a:off x="1738477" y="4813507"/>
            <a:ext cx="5574755" cy="1436903"/>
            <a:chOff x="2032750" y="5398700"/>
            <a:chExt cx="6518398" cy="1680129"/>
          </a:xfrm>
        </p:grpSpPr>
        <p:sp>
          <p:nvSpPr>
            <p:cNvPr id="7" name="object 7">
              <a:extLst>
                <a:ext uri="{FF2B5EF4-FFF2-40B4-BE49-F238E27FC236}">
                  <a16:creationId xmlns:a16="http://schemas.microsoft.com/office/drawing/2014/main" id="{DD8938B8-FA9C-674F-8A98-F7CE8368D9C9}"/>
                </a:ext>
              </a:extLst>
            </p:cNvPr>
            <p:cNvSpPr/>
            <p:nvPr/>
          </p:nvSpPr>
          <p:spPr>
            <a:xfrm>
              <a:off x="5296966" y="5398700"/>
              <a:ext cx="1569415" cy="167949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FC67378D-DDCC-924D-B886-BFA981F09CC9}"/>
                </a:ext>
              </a:extLst>
            </p:cNvPr>
            <p:cNvSpPr/>
            <p:nvPr/>
          </p:nvSpPr>
          <p:spPr>
            <a:xfrm>
              <a:off x="7198790" y="5454715"/>
              <a:ext cx="718158" cy="1576016"/>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D1DD377-AE1E-7343-9ABC-7AB14E7C473E}"/>
                </a:ext>
              </a:extLst>
            </p:cNvPr>
            <p:cNvSpPr/>
            <p:nvPr/>
          </p:nvSpPr>
          <p:spPr>
            <a:xfrm>
              <a:off x="8058711" y="6516171"/>
              <a:ext cx="344805" cy="100965"/>
            </a:xfrm>
            <a:custGeom>
              <a:avLst/>
              <a:gdLst/>
              <a:ahLst/>
              <a:cxnLst/>
              <a:rect l="l" t="t" r="r" b="b"/>
              <a:pathLst>
                <a:path w="344804" h="100965">
                  <a:moveTo>
                    <a:pt x="0" y="733"/>
                  </a:moveTo>
                  <a:lnTo>
                    <a:pt x="52156" y="0"/>
                  </a:lnTo>
                  <a:lnTo>
                    <a:pt x="106426" y="4962"/>
                  </a:lnTo>
                  <a:lnTo>
                    <a:pt x="160952" y="15210"/>
                  </a:lnTo>
                  <a:lnTo>
                    <a:pt x="213882" y="30333"/>
                  </a:lnTo>
                  <a:lnTo>
                    <a:pt x="263359" y="49923"/>
                  </a:lnTo>
                  <a:lnTo>
                    <a:pt x="307529" y="73568"/>
                  </a:lnTo>
                  <a:lnTo>
                    <a:pt x="344538" y="100859"/>
                  </a:lnTo>
                </a:path>
              </a:pathLst>
            </a:custGeom>
            <a:ln w="14744">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930A4F63-9524-974F-B083-19E46D7C89D0}"/>
                </a:ext>
              </a:extLst>
            </p:cNvPr>
            <p:cNvSpPr/>
            <p:nvPr/>
          </p:nvSpPr>
          <p:spPr>
            <a:xfrm>
              <a:off x="8046920" y="6610451"/>
              <a:ext cx="344805" cy="100965"/>
            </a:xfrm>
            <a:custGeom>
              <a:avLst/>
              <a:gdLst/>
              <a:ahLst/>
              <a:cxnLst/>
              <a:rect l="l" t="t" r="r" b="b"/>
              <a:pathLst>
                <a:path w="344804" h="100965">
                  <a:moveTo>
                    <a:pt x="0" y="733"/>
                  </a:moveTo>
                  <a:lnTo>
                    <a:pt x="52156" y="0"/>
                  </a:lnTo>
                  <a:lnTo>
                    <a:pt x="106426" y="4962"/>
                  </a:lnTo>
                  <a:lnTo>
                    <a:pt x="160952" y="15210"/>
                  </a:lnTo>
                  <a:lnTo>
                    <a:pt x="213882" y="30333"/>
                  </a:lnTo>
                  <a:lnTo>
                    <a:pt x="263359" y="49923"/>
                  </a:lnTo>
                  <a:lnTo>
                    <a:pt x="307529" y="73568"/>
                  </a:lnTo>
                  <a:lnTo>
                    <a:pt x="344538" y="100859"/>
                  </a:lnTo>
                </a:path>
              </a:pathLst>
            </a:custGeom>
            <a:ln w="14744">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1C4404F9-D7E9-154A-9CFE-EC098C3115F4}"/>
                </a:ext>
              </a:extLst>
            </p:cNvPr>
            <p:cNvSpPr/>
            <p:nvPr/>
          </p:nvSpPr>
          <p:spPr>
            <a:xfrm>
              <a:off x="8035129" y="6716522"/>
              <a:ext cx="344805" cy="100965"/>
            </a:xfrm>
            <a:custGeom>
              <a:avLst/>
              <a:gdLst/>
              <a:ahLst/>
              <a:cxnLst/>
              <a:rect l="l" t="t" r="r" b="b"/>
              <a:pathLst>
                <a:path w="344804" h="100965">
                  <a:moveTo>
                    <a:pt x="0" y="733"/>
                  </a:moveTo>
                  <a:lnTo>
                    <a:pt x="52156" y="0"/>
                  </a:lnTo>
                  <a:lnTo>
                    <a:pt x="106426" y="4962"/>
                  </a:lnTo>
                  <a:lnTo>
                    <a:pt x="160952" y="15210"/>
                  </a:lnTo>
                  <a:lnTo>
                    <a:pt x="213882" y="30333"/>
                  </a:lnTo>
                  <a:lnTo>
                    <a:pt x="263359" y="49923"/>
                  </a:lnTo>
                  <a:lnTo>
                    <a:pt x="307529" y="73568"/>
                  </a:lnTo>
                  <a:lnTo>
                    <a:pt x="344538" y="100859"/>
                  </a:lnTo>
                </a:path>
              </a:pathLst>
            </a:custGeom>
            <a:ln w="14744">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F5321F57-7292-5941-ABDE-3481E58E8689}"/>
                </a:ext>
              </a:extLst>
            </p:cNvPr>
            <p:cNvSpPr/>
            <p:nvPr/>
          </p:nvSpPr>
          <p:spPr>
            <a:xfrm>
              <a:off x="8088233" y="5460443"/>
              <a:ext cx="462915" cy="462915"/>
            </a:xfrm>
            <a:custGeom>
              <a:avLst/>
              <a:gdLst/>
              <a:ahLst/>
              <a:cxnLst/>
              <a:rect l="l" t="t" r="r" b="b"/>
              <a:pathLst>
                <a:path w="462915" h="462914">
                  <a:moveTo>
                    <a:pt x="462330" y="231165"/>
                  </a:moveTo>
                  <a:lnTo>
                    <a:pt x="457634" y="277750"/>
                  </a:lnTo>
                  <a:lnTo>
                    <a:pt x="444165" y="321141"/>
                  </a:lnTo>
                  <a:lnTo>
                    <a:pt x="422852" y="360408"/>
                  </a:lnTo>
                  <a:lnTo>
                    <a:pt x="394625" y="394620"/>
                  </a:lnTo>
                  <a:lnTo>
                    <a:pt x="360413" y="422849"/>
                  </a:lnTo>
                  <a:lnTo>
                    <a:pt x="321147" y="444163"/>
                  </a:lnTo>
                  <a:lnTo>
                    <a:pt x="277754" y="457633"/>
                  </a:lnTo>
                  <a:lnTo>
                    <a:pt x="231165" y="462330"/>
                  </a:lnTo>
                  <a:lnTo>
                    <a:pt x="184576" y="457633"/>
                  </a:lnTo>
                  <a:lnTo>
                    <a:pt x="141183" y="444163"/>
                  </a:lnTo>
                  <a:lnTo>
                    <a:pt x="101916" y="422849"/>
                  </a:lnTo>
                  <a:lnTo>
                    <a:pt x="67705" y="394620"/>
                  </a:lnTo>
                  <a:lnTo>
                    <a:pt x="39478" y="360408"/>
                  </a:lnTo>
                  <a:lnTo>
                    <a:pt x="18165" y="321141"/>
                  </a:lnTo>
                  <a:lnTo>
                    <a:pt x="4696" y="277750"/>
                  </a:lnTo>
                  <a:lnTo>
                    <a:pt x="0" y="231165"/>
                  </a:lnTo>
                  <a:lnTo>
                    <a:pt x="4696" y="184580"/>
                  </a:lnTo>
                  <a:lnTo>
                    <a:pt x="18165" y="141189"/>
                  </a:lnTo>
                  <a:lnTo>
                    <a:pt x="39478" y="101922"/>
                  </a:lnTo>
                  <a:lnTo>
                    <a:pt x="67705" y="67710"/>
                  </a:lnTo>
                  <a:lnTo>
                    <a:pt x="101916" y="39481"/>
                  </a:lnTo>
                  <a:lnTo>
                    <a:pt x="141183" y="18167"/>
                  </a:lnTo>
                  <a:lnTo>
                    <a:pt x="184576" y="4696"/>
                  </a:lnTo>
                  <a:lnTo>
                    <a:pt x="231165" y="0"/>
                  </a:lnTo>
                  <a:lnTo>
                    <a:pt x="277754" y="4696"/>
                  </a:lnTo>
                  <a:lnTo>
                    <a:pt x="321147" y="18167"/>
                  </a:lnTo>
                  <a:lnTo>
                    <a:pt x="360413" y="39481"/>
                  </a:lnTo>
                  <a:lnTo>
                    <a:pt x="394625" y="67710"/>
                  </a:lnTo>
                  <a:lnTo>
                    <a:pt x="422852" y="101922"/>
                  </a:lnTo>
                  <a:lnTo>
                    <a:pt x="444165" y="141189"/>
                  </a:lnTo>
                  <a:lnTo>
                    <a:pt x="457634" y="184580"/>
                  </a:lnTo>
                  <a:lnTo>
                    <a:pt x="462330" y="231165"/>
                  </a:lnTo>
                  <a:close/>
                </a:path>
              </a:pathLst>
            </a:custGeom>
            <a:ln w="53009">
              <a:solidFill>
                <a:srgbClr val="DD59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31963CDF-C914-5F4B-97E5-281C4CFE96D3}"/>
                </a:ext>
              </a:extLst>
            </p:cNvPr>
            <p:cNvSpPr/>
            <p:nvPr/>
          </p:nvSpPr>
          <p:spPr>
            <a:xfrm>
              <a:off x="8088233" y="5460443"/>
              <a:ext cx="462915" cy="462915"/>
            </a:xfrm>
            <a:custGeom>
              <a:avLst/>
              <a:gdLst/>
              <a:ahLst/>
              <a:cxnLst/>
              <a:rect l="l" t="t" r="r" b="b"/>
              <a:pathLst>
                <a:path w="462915" h="462914">
                  <a:moveTo>
                    <a:pt x="462330" y="231165"/>
                  </a:moveTo>
                  <a:lnTo>
                    <a:pt x="457634" y="277750"/>
                  </a:lnTo>
                  <a:lnTo>
                    <a:pt x="444165" y="321141"/>
                  </a:lnTo>
                  <a:lnTo>
                    <a:pt x="422852" y="360408"/>
                  </a:lnTo>
                  <a:lnTo>
                    <a:pt x="394625" y="394620"/>
                  </a:lnTo>
                  <a:lnTo>
                    <a:pt x="360413" y="422849"/>
                  </a:lnTo>
                  <a:lnTo>
                    <a:pt x="321147" y="444163"/>
                  </a:lnTo>
                  <a:lnTo>
                    <a:pt x="277754" y="457633"/>
                  </a:lnTo>
                  <a:lnTo>
                    <a:pt x="231165" y="462330"/>
                  </a:lnTo>
                  <a:lnTo>
                    <a:pt x="184576" y="457633"/>
                  </a:lnTo>
                  <a:lnTo>
                    <a:pt x="141183" y="444163"/>
                  </a:lnTo>
                  <a:lnTo>
                    <a:pt x="101916" y="422849"/>
                  </a:lnTo>
                  <a:lnTo>
                    <a:pt x="67705" y="394620"/>
                  </a:lnTo>
                  <a:lnTo>
                    <a:pt x="39478" y="360408"/>
                  </a:lnTo>
                  <a:lnTo>
                    <a:pt x="18165" y="321141"/>
                  </a:lnTo>
                  <a:lnTo>
                    <a:pt x="4696" y="277750"/>
                  </a:lnTo>
                  <a:lnTo>
                    <a:pt x="0" y="231165"/>
                  </a:lnTo>
                  <a:lnTo>
                    <a:pt x="4696" y="184580"/>
                  </a:lnTo>
                  <a:lnTo>
                    <a:pt x="18165" y="141189"/>
                  </a:lnTo>
                  <a:lnTo>
                    <a:pt x="39478" y="101922"/>
                  </a:lnTo>
                  <a:lnTo>
                    <a:pt x="67705" y="67710"/>
                  </a:lnTo>
                  <a:lnTo>
                    <a:pt x="101916" y="39481"/>
                  </a:lnTo>
                  <a:lnTo>
                    <a:pt x="141183" y="18167"/>
                  </a:lnTo>
                  <a:lnTo>
                    <a:pt x="184576" y="4696"/>
                  </a:lnTo>
                  <a:lnTo>
                    <a:pt x="231165" y="0"/>
                  </a:lnTo>
                  <a:lnTo>
                    <a:pt x="277754" y="4696"/>
                  </a:lnTo>
                  <a:lnTo>
                    <a:pt x="321147" y="18167"/>
                  </a:lnTo>
                  <a:lnTo>
                    <a:pt x="360413" y="39481"/>
                  </a:lnTo>
                  <a:lnTo>
                    <a:pt x="394625" y="67710"/>
                  </a:lnTo>
                  <a:lnTo>
                    <a:pt x="422852" y="101922"/>
                  </a:lnTo>
                  <a:lnTo>
                    <a:pt x="444165" y="141189"/>
                  </a:lnTo>
                  <a:lnTo>
                    <a:pt x="457634" y="184580"/>
                  </a:lnTo>
                  <a:lnTo>
                    <a:pt x="462330" y="231165"/>
                  </a:lnTo>
                  <a:close/>
                </a:path>
              </a:pathLst>
            </a:custGeom>
            <a:ln w="35344">
              <a:solidFill>
                <a:srgbClr val="F68B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0D4478D4-7DEC-B844-894D-7CB60A58815D}"/>
                </a:ext>
              </a:extLst>
            </p:cNvPr>
            <p:cNvSpPr/>
            <p:nvPr/>
          </p:nvSpPr>
          <p:spPr>
            <a:xfrm>
              <a:off x="8310848" y="5515599"/>
              <a:ext cx="79076" cy="275355"/>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A1BF0292-09FF-CA47-9A09-EF08006E9BEF}"/>
                </a:ext>
              </a:extLst>
            </p:cNvPr>
            <p:cNvSpPr/>
            <p:nvPr/>
          </p:nvSpPr>
          <p:spPr>
            <a:xfrm>
              <a:off x="8423788" y="5804206"/>
              <a:ext cx="26670" cy="46990"/>
            </a:xfrm>
            <a:custGeom>
              <a:avLst/>
              <a:gdLst/>
              <a:ahLst/>
              <a:cxnLst/>
              <a:rect l="l" t="t" r="r" b="b"/>
              <a:pathLst>
                <a:path w="26670" h="46989">
                  <a:moveTo>
                    <a:pt x="0" y="41224"/>
                  </a:moveTo>
                  <a:lnTo>
                    <a:pt x="15323" y="46059"/>
                  </a:lnTo>
                  <a:lnTo>
                    <a:pt x="23191" y="46759"/>
                  </a:lnTo>
                  <a:lnTo>
                    <a:pt x="26090" y="42504"/>
                  </a:lnTo>
                  <a:lnTo>
                    <a:pt x="26504" y="32473"/>
                  </a:lnTo>
                  <a:lnTo>
                    <a:pt x="22363" y="22744"/>
                  </a:lnTo>
                  <a:lnTo>
                    <a:pt x="13252" y="18478"/>
                  </a:lnTo>
                  <a:lnTo>
                    <a:pt x="4141" y="17507"/>
                  </a:lnTo>
                  <a:lnTo>
                    <a:pt x="0" y="17665"/>
                  </a:lnTo>
                  <a:lnTo>
                    <a:pt x="0" y="0"/>
                  </a:lnTo>
                  <a:lnTo>
                    <a:pt x="26504" y="0"/>
                  </a:lnTo>
                </a:path>
              </a:pathLst>
            </a:custGeom>
            <a:ln w="11785">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1F038256-3460-F24E-8F72-8DACFAE19249}"/>
                </a:ext>
              </a:extLst>
            </p:cNvPr>
            <p:cNvSpPr/>
            <p:nvPr/>
          </p:nvSpPr>
          <p:spPr>
            <a:xfrm>
              <a:off x="2032750" y="5604754"/>
              <a:ext cx="1919765" cy="1454699"/>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BD21CFFB-FACA-214A-9E42-CAD2D1F8955F}"/>
                </a:ext>
              </a:extLst>
            </p:cNvPr>
            <p:cNvSpPr/>
            <p:nvPr/>
          </p:nvSpPr>
          <p:spPr>
            <a:xfrm>
              <a:off x="4271183" y="6420391"/>
              <a:ext cx="690880" cy="657860"/>
            </a:xfrm>
            <a:custGeom>
              <a:avLst/>
              <a:gdLst/>
              <a:ahLst/>
              <a:cxnLst/>
              <a:rect l="l" t="t" r="r" b="b"/>
              <a:pathLst>
                <a:path w="690879" h="657859">
                  <a:moveTo>
                    <a:pt x="461060" y="0"/>
                  </a:moveTo>
                  <a:lnTo>
                    <a:pt x="228930" y="0"/>
                  </a:lnTo>
                  <a:lnTo>
                    <a:pt x="177111" y="27002"/>
                  </a:lnTo>
                  <a:lnTo>
                    <a:pt x="134294" y="56848"/>
                  </a:lnTo>
                  <a:lnTo>
                    <a:pt x="99914" y="89588"/>
                  </a:lnTo>
                  <a:lnTo>
                    <a:pt x="73406" y="125273"/>
                  </a:lnTo>
                  <a:lnTo>
                    <a:pt x="54204" y="163952"/>
                  </a:lnTo>
                  <a:lnTo>
                    <a:pt x="41744" y="205676"/>
                  </a:lnTo>
                  <a:lnTo>
                    <a:pt x="30880" y="260032"/>
                  </a:lnTo>
                  <a:lnTo>
                    <a:pt x="24392" y="297927"/>
                  </a:lnTo>
                  <a:lnTo>
                    <a:pt x="17819" y="342799"/>
                  </a:lnTo>
                  <a:lnTo>
                    <a:pt x="11628" y="394523"/>
                  </a:lnTo>
                  <a:lnTo>
                    <a:pt x="6285" y="452973"/>
                  </a:lnTo>
                  <a:lnTo>
                    <a:pt x="2253" y="518023"/>
                  </a:lnTo>
                  <a:lnTo>
                    <a:pt x="0" y="589546"/>
                  </a:lnTo>
                  <a:lnTo>
                    <a:pt x="620" y="635302"/>
                  </a:lnTo>
                  <a:lnTo>
                    <a:pt x="1817" y="657827"/>
                  </a:lnTo>
                  <a:lnTo>
                    <a:pt x="689953" y="657827"/>
                  </a:lnTo>
                  <a:lnTo>
                    <a:pt x="690664" y="628299"/>
                  </a:lnTo>
                  <a:lnTo>
                    <a:pt x="690778" y="575564"/>
                  </a:lnTo>
                  <a:lnTo>
                    <a:pt x="689020" y="494015"/>
                  </a:lnTo>
                  <a:lnTo>
                    <a:pt x="684339" y="422845"/>
                  </a:lnTo>
                  <a:lnTo>
                    <a:pt x="677626" y="361569"/>
                  </a:lnTo>
                  <a:lnTo>
                    <a:pt x="669771" y="309700"/>
                  </a:lnTo>
                  <a:lnTo>
                    <a:pt x="661664" y="266752"/>
                  </a:lnTo>
                  <a:lnTo>
                    <a:pt x="648258" y="205676"/>
                  </a:lnTo>
                  <a:lnTo>
                    <a:pt x="635800" y="163952"/>
                  </a:lnTo>
                  <a:lnTo>
                    <a:pt x="616602" y="125273"/>
                  </a:lnTo>
                  <a:lnTo>
                    <a:pt x="590097" y="89588"/>
                  </a:lnTo>
                  <a:lnTo>
                    <a:pt x="555717" y="56848"/>
                  </a:lnTo>
                  <a:lnTo>
                    <a:pt x="512894" y="27002"/>
                  </a:lnTo>
                  <a:lnTo>
                    <a:pt x="461060" y="0"/>
                  </a:lnTo>
                  <a:close/>
                </a:path>
              </a:pathLst>
            </a:custGeom>
            <a:solidFill>
              <a:srgbClr val="3A3D3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EFBB9ED6-7214-E344-8655-1704CE072C33}"/>
                </a:ext>
              </a:extLst>
            </p:cNvPr>
            <p:cNvSpPr/>
            <p:nvPr/>
          </p:nvSpPr>
          <p:spPr>
            <a:xfrm>
              <a:off x="4271183" y="6420391"/>
              <a:ext cx="648335" cy="657860"/>
            </a:xfrm>
            <a:custGeom>
              <a:avLst/>
              <a:gdLst/>
              <a:ahLst/>
              <a:cxnLst/>
              <a:rect l="l" t="t" r="r" b="b"/>
              <a:pathLst>
                <a:path w="648335" h="657859">
                  <a:moveTo>
                    <a:pt x="648258" y="205676"/>
                  </a:moveTo>
                  <a:lnTo>
                    <a:pt x="635800" y="163952"/>
                  </a:lnTo>
                  <a:lnTo>
                    <a:pt x="616602" y="125273"/>
                  </a:lnTo>
                  <a:lnTo>
                    <a:pt x="590097" y="89588"/>
                  </a:lnTo>
                  <a:lnTo>
                    <a:pt x="555717" y="56848"/>
                  </a:lnTo>
                  <a:lnTo>
                    <a:pt x="512894" y="27002"/>
                  </a:lnTo>
                  <a:lnTo>
                    <a:pt x="461060" y="0"/>
                  </a:lnTo>
                  <a:lnTo>
                    <a:pt x="394703" y="0"/>
                  </a:lnTo>
                  <a:lnTo>
                    <a:pt x="359511" y="0"/>
                  </a:lnTo>
                  <a:lnTo>
                    <a:pt x="330504" y="0"/>
                  </a:lnTo>
                  <a:lnTo>
                    <a:pt x="295300" y="0"/>
                  </a:lnTo>
                  <a:lnTo>
                    <a:pt x="228930" y="0"/>
                  </a:lnTo>
                  <a:lnTo>
                    <a:pt x="177111" y="27002"/>
                  </a:lnTo>
                  <a:lnTo>
                    <a:pt x="134294" y="56848"/>
                  </a:lnTo>
                  <a:lnTo>
                    <a:pt x="99914" y="89588"/>
                  </a:lnTo>
                  <a:lnTo>
                    <a:pt x="73406" y="125273"/>
                  </a:lnTo>
                  <a:lnTo>
                    <a:pt x="54204" y="163952"/>
                  </a:lnTo>
                  <a:lnTo>
                    <a:pt x="41744" y="205676"/>
                  </a:lnTo>
                  <a:lnTo>
                    <a:pt x="30880" y="260032"/>
                  </a:lnTo>
                  <a:lnTo>
                    <a:pt x="24392" y="297927"/>
                  </a:lnTo>
                  <a:lnTo>
                    <a:pt x="17819" y="342799"/>
                  </a:lnTo>
                  <a:lnTo>
                    <a:pt x="11628" y="394523"/>
                  </a:lnTo>
                  <a:lnTo>
                    <a:pt x="6285" y="452973"/>
                  </a:lnTo>
                  <a:lnTo>
                    <a:pt x="2253" y="518023"/>
                  </a:lnTo>
                  <a:lnTo>
                    <a:pt x="0" y="589546"/>
                  </a:lnTo>
                  <a:lnTo>
                    <a:pt x="620" y="635302"/>
                  </a:lnTo>
                  <a:lnTo>
                    <a:pt x="1817" y="657827"/>
                  </a:lnTo>
                </a:path>
              </a:pathLst>
            </a:custGeom>
            <a:ln w="17881">
              <a:solidFill>
                <a:srgbClr val="3A3D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15F9073D-3782-5245-8C5A-18EF95DB5E1A}"/>
                </a:ext>
              </a:extLst>
            </p:cNvPr>
            <p:cNvSpPr/>
            <p:nvPr/>
          </p:nvSpPr>
          <p:spPr>
            <a:xfrm>
              <a:off x="4919442" y="6626067"/>
              <a:ext cx="42545" cy="452755"/>
            </a:xfrm>
            <a:custGeom>
              <a:avLst/>
              <a:gdLst/>
              <a:ahLst/>
              <a:cxnLst/>
              <a:rect l="l" t="t" r="r" b="b"/>
              <a:pathLst>
                <a:path w="42545" h="452754">
                  <a:moveTo>
                    <a:pt x="41694" y="452150"/>
                  </a:moveTo>
                  <a:lnTo>
                    <a:pt x="42405" y="422622"/>
                  </a:lnTo>
                  <a:lnTo>
                    <a:pt x="42519" y="369887"/>
                  </a:lnTo>
                  <a:lnTo>
                    <a:pt x="40761" y="288338"/>
                  </a:lnTo>
                  <a:lnTo>
                    <a:pt x="36080" y="217169"/>
                  </a:lnTo>
                  <a:lnTo>
                    <a:pt x="29367" y="155892"/>
                  </a:lnTo>
                  <a:lnTo>
                    <a:pt x="21512" y="104023"/>
                  </a:lnTo>
                  <a:lnTo>
                    <a:pt x="13405" y="61076"/>
                  </a:lnTo>
                  <a:lnTo>
                    <a:pt x="5938" y="26563"/>
                  </a:lnTo>
                  <a:lnTo>
                    <a:pt x="0" y="0"/>
                  </a:lnTo>
                </a:path>
              </a:pathLst>
            </a:custGeom>
            <a:ln w="17881">
              <a:solidFill>
                <a:srgbClr val="3A3D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FFD74BCE-EFE0-5047-9576-F879867CAD20}"/>
                </a:ext>
              </a:extLst>
            </p:cNvPr>
            <p:cNvSpPr/>
            <p:nvPr/>
          </p:nvSpPr>
          <p:spPr>
            <a:xfrm>
              <a:off x="4356052" y="6637504"/>
              <a:ext cx="28575" cy="441325"/>
            </a:xfrm>
            <a:custGeom>
              <a:avLst/>
              <a:gdLst/>
              <a:ahLst/>
              <a:cxnLst/>
              <a:rect l="l" t="t" r="r" b="b"/>
              <a:pathLst>
                <a:path w="28575" h="441325">
                  <a:moveTo>
                    <a:pt x="28274" y="0"/>
                  </a:moveTo>
                  <a:lnTo>
                    <a:pt x="26804" y="22717"/>
                  </a:lnTo>
                  <a:lnTo>
                    <a:pt x="24200" y="59213"/>
                  </a:lnTo>
                  <a:lnTo>
                    <a:pt x="20762" y="106572"/>
                  </a:lnTo>
                  <a:lnTo>
                    <a:pt x="16790" y="161877"/>
                  </a:lnTo>
                  <a:lnTo>
                    <a:pt x="12581" y="222210"/>
                  </a:lnTo>
                  <a:lnTo>
                    <a:pt x="8437" y="284655"/>
                  </a:lnTo>
                  <a:lnTo>
                    <a:pt x="4655" y="346295"/>
                  </a:lnTo>
                  <a:lnTo>
                    <a:pt x="1536" y="404213"/>
                  </a:lnTo>
                  <a:lnTo>
                    <a:pt x="0" y="440712"/>
                  </a:lnTo>
                </a:path>
              </a:pathLst>
            </a:custGeom>
            <a:ln w="18542">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659817E9-00D9-BA4A-9D57-994248DD8C0F}"/>
                </a:ext>
              </a:extLst>
            </p:cNvPr>
            <p:cNvSpPr/>
            <p:nvPr/>
          </p:nvSpPr>
          <p:spPr>
            <a:xfrm>
              <a:off x="4857782" y="6637504"/>
              <a:ext cx="28575" cy="441325"/>
            </a:xfrm>
            <a:custGeom>
              <a:avLst/>
              <a:gdLst/>
              <a:ahLst/>
              <a:cxnLst/>
              <a:rect l="l" t="t" r="r" b="b"/>
              <a:pathLst>
                <a:path w="28575" h="441325">
                  <a:moveTo>
                    <a:pt x="0" y="0"/>
                  </a:moveTo>
                  <a:lnTo>
                    <a:pt x="1467" y="22717"/>
                  </a:lnTo>
                  <a:lnTo>
                    <a:pt x="4069" y="59213"/>
                  </a:lnTo>
                  <a:lnTo>
                    <a:pt x="7506" y="106572"/>
                  </a:lnTo>
                  <a:lnTo>
                    <a:pt x="11478" y="161877"/>
                  </a:lnTo>
                  <a:lnTo>
                    <a:pt x="15687" y="222210"/>
                  </a:lnTo>
                  <a:lnTo>
                    <a:pt x="19833" y="284655"/>
                  </a:lnTo>
                  <a:lnTo>
                    <a:pt x="23616" y="346295"/>
                  </a:lnTo>
                  <a:lnTo>
                    <a:pt x="26737" y="404213"/>
                  </a:lnTo>
                  <a:lnTo>
                    <a:pt x="28273" y="440712"/>
                  </a:lnTo>
                </a:path>
              </a:pathLst>
            </a:custGeom>
            <a:ln w="18542">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94739B52-A361-3D4E-8039-65E398BF7EBA}"/>
                </a:ext>
              </a:extLst>
            </p:cNvPr>
            <p:cNvSpPr/>
            <p:nvPr/>
          </p:nvSpPr>
          <p:spPr>
            <a:xfrm>
              <a:off x="4593932" y="6974828"/>
              <a:ext cx="38735" cy="38735"/>
            </a:xfrm>
            <a:custGeom>
              <a:avLst/>
              <a:gdLst/>
              <a:ahLst/>
              <a:cxnLst/>
              <a:rect l="l" t="t" r="r" b="b"/>
              <a:pathLst>
                <a:path w="38735" h="38734">
                  <a:moveTo>
                    <a:pt x="19227" y="0"/>
                  </a:moveTo>
                  <a:lnTo>
                    <a:pt x="11744" y="1515"/>
                  </a:lnTo>
                  <a:lnTo>
                    <a:pt x="5632" y="5646"/>
                  </a:lnTo>
                  <a:lnTo>
                    <a:pt x="1511" y="11771"/>
                  </a:lnTo>
                  <a:lnTo>
                    <a:pt x="0" y="19265"/>
                  </a:lnTo>
                  <a:lnTo>
                    <a:pt x="1511" y="26764"/>
                  </a:lnTo>
                  <a:lnTo>
                    <a:pt x="5632" y="32883"/>
                  </a:lnTo>
                  <a:lnTo>
                    <a:pt x="11744" y="37007"/>
                  </a:lnTo>
                  <a:lnTo>
                    <a:pt x="19227" y="38519"/>
                  </a:lnTo>
                  <a:lnTo>
                    <a:pt x="26715" y="37007"/>
                  </a:lnTo>
                  <a:lnTo>
                    <a:pt x="32835" y="32883"/>
                  </a:lnTo>
                  <a:lnTo>
                    <a:pt x="36965" y="26764"/>
                  </a:lnTo>
                  <a:lnTo>
                    <a:pt x="38480" y="19265"/>
                  </a:lnTo>
                  <a:lnTo>
                    <a:pt x="36965" y="11771"/>
                  </a:lnTo>
                  <a:lnTo>
                    <a:pt x="32835" y="5646"/>
                  </a:lnTo>
                  <a:lnTo>
                    <a:pt x="26715" y="1515"/>
                  </a:lnTo>
                  <a:lnTo>
                    <a:pt x="19227" y="0"/>
                  </a:lnTo>
                  <a:close/>
                </a:path>
              </a:pathLst>
            </a:custGeom>
            <a:solidFill>
              <a:srgbClr val="25282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9BEB6441-8DA4-5A4E-8BF9-2A6F59A17A4B}"/>
                </a:ext>
              </a:extLst>
            </p:cNvPr>
            <p:cNvSpPr/>
            <p:nvPr/>
          </p:nvSpPr>
          <p:spPr>
            <a:xfrm>
              <a:off x="4494695" y="6412250"/>
              <a:ext cx="247015" cy="434975"/>
            </a:xfrm>
            <a:custGeom>
              <a:avLst/>
              <a:gdLst/>
              <a:ahLst/>
              <a:cxnLst/>
              <a:rect l="l" t="t" r="r" b="b"/>
              <a:pathLst>
                <a:path w="247014" h="434975">
                  <a:moveTo>
                    <a:pt x="0" y="0"/>
                  </a:moveTo>
                  <a:lnTo>
                    <a:pt x="31062" y="171826"/>
                  </a:lnTo>
                  <a:lnTo>
                    <a:pt x="53903" y="274378"/>
                  </a:lnTo>
                  <a:lnTo>
                    <a:pt x="79761" y="348406"/>
                  </a:lnTo>
                  <a:lnTo>
                    <a:pt x="119875" y="434657"/>
                  </a:lnTo>
                  <a:lnTo>
                    <a:pt x="122455" y="431894"/>
                  </a:lnTo>
                  <a:lnTo>
                    <a:pt x="148891" y="368470"/>
                  </a:lnTo>
                  <a:lnTo>
                    <a:pt x="163463" y="325000"/>
                  </a:lnTo>
                  <a:lnTo>
                    <a:pt x="180678" y="268389"/>
                  </a:lnTo>
                  <a:lnTo>
                    <a:pt x="200393" y="197452"/>
                  </a:lnTo>
                  <a:lnTo>
                    <a:pt x="222468" y="111005"/>
                  </a:lnTo>
                  <a:lnTo>
                    <a:pt x="246761" y="7861"/>
                  </a:lnTo>
                  <a:lnTo>
                    <a:pt x="0"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94E85F98-0CAA-7E47-8A6D-70B458473299}"/>
                </a:ext>
              </a:extLst>
            </p:cNvPr>
            <p:cNvSpPr/>
            <p:nvPr/>
          </p:nvSpPr>
          <p:spPr>
            <a:xfrm>
              <a:off x="4561525" y="6463492"/>
              <a:ext cx="107314" cy="383540"/>
            </a:xfrm>
            <a:custGeom>
              <a:avLst/>
              <a:gdLst/>
              <a:ahLst/>
              <a:cxnLst/>
              <a:rect l="l" t="t" r="r" b="b"/>
              <a:pathLst>
                <a:path w="107314" h="383540">
                  <a:moveTo>
                    <a:pt x="93609" y="0"/>
                  </a:moveTo>
                  <a:lnTo>
                    <a:pt x="19492" y="0"/>
                  </a:lnTo>
                  <a:lnTo>
                    <a:pt x="44193" y="79159"/>
                  </a:lnTo>
                  <a:lnTo>
                    <a:pt x="0" y="260188"/>
                  </a:lnTo>
                  <a:lnTo>
                    <a:pt x="12921" y="297169"/>
                  </a:lnTo>
                  <a:lnTo>
                    <a:pt x="53057" y="383420"/>
                  </a:lnTo>
                  <a:lnTo>
                    <a:pt x="55630" y="380654"/>
                  </a:lnTo>
                  <a:lnTo>
                    <a:pt x="82062" y="317228"/>
                  </a:lnTo>
                  <a:lnTo>
                    <a:pt x="96634" y="273758"/>
                  </a:lnTo>
                  <a:lnTo>
                    <a:pt x="107272" y="238779"/>
                  </a:lnTo>
                  <a:lnTo>
                    <a:pt x="68781" y="79159"/>
                  </a:lnTo>
                  <a:lnTo>
                    <a:pt x="93609" y="0"/>
                  </a:lnTo>
                  <a:close/>
                </a:path>
              </a:pathLst>
            </a:custGeom>
            <a:solidFill>
              <a:srgbClr val="44ADE2"/>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1B380A00-AA7E-9749-A934-B19B5FC97BD1}"/>
                </a:ext>
              </a:extLst>
            </p:cNvPr>
            <p:cNvSpPr/>
            <p:nvPr/>
          </p:nvSpPr>
          <p:spPr>
            <a:xfrm>
              <a:off x="4561525" y="6463492"/>
              <a:ext cx="44450" cy="260350"/>
            </a:xfrm>
            <a:custGeom>
              <a:avLst/>
              <a:gdLst/>
              <a:ahLst/>
              <a:cxnLst/>
              <a:rect l="l" t="t" r="r" b="b"/>
              <a:pathLst>
                <a:path w="44450" h="260350">
                  <a:moveTo>
                    <a:pt x="19492" y="0"/>
                  </a:moveTo>
                  <a:lnTo>
                    <a:pt x="44193" y="79159"/>
                  </a:lnTo>
                  <a:lnTo>
                    <a:pt x="0" y="260188"/>
                  </a:lnTo>
                </a:path>
              </a:pathLst>
            </a:custGeom>
            <a:ln w="18630">
              <a:solidFill>
                <a:srgbClr val="44ADE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D4B27041-D065-294D-A89C-EE7B882ECB70}"/>
                </a:ext>
              </a:extLst>
            </p:cNvPr>
            <p:cNvSpPr/>
            <p:nvPr/>
          </p:nvSpPr>
          <p:spPr>
            <a:xfrm>
              <a:off x="4581018" y="6463492"/>
              <a:ext cx="88265" cy="239395"/>
            </a:xfrm>
            <a:custGeom>
              <a:avLst/>
              <a:gdLst/>
              <a:ahLst/>
              <a:cxnLst/>
              <a:rect l="l" t="t" r="r" b="b"/>
              <a:pathLst>
                <a:path w="88264" h="239395">
                  <a:moveTo>
                    <a:pt x="87780" y="238779"/>
                  </a:moveTo>
                  <a:lnTo>
                    <a:pt x="49288" y="79159"/>
                  </a:lnTo>
                  <a:lnTo>
                    <a:pt x="74117" y="0"/>
                  </a:lnTo>
                  <a:lnTo>
                    <a:pt x="0" y="0"/>
                  </a:lnTo>
                </a:path>
              </a:pathLst>
            </a:custGeom>
            <a:ln w="18630">
              <a:solidFill>
                <a:srgbClr val="44ADE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EC8543AF-2F0C-6647-B071-85A80141BED9}"/>
                </a:ext>
              </a:extLst>
            </p:cNvPr>
            <p:cNvSpPr/>
            <p:nvPr/>
          </p:nvSpPr>
          <p:spPr>
            <a:xfrm>
              <a:off x="4427946" y="6457266"/>
              <a:ext cx="171450" cy="429259"/>
            </a:xfrm>
            <a:custGeom>
              <a:avLst/>
              <a:gdLst/>
              <a:ahLst/>
              <a:cxnLst/>
              <a:rect l="l" t="t" r="r" b="b"/>
              <a:pathLst>
                <a:path w="171450" h="429259">
                  <a:moveTo>
                    <a:pt x="26390" y="0"/>
                  </a:moveTo>
                  <a:lnTo>
                    <a:pt x="0" y="125742"/>
                  </a:lnTo>
                  <a:lnTo>
                    <a:pt x="94449" y="159892"/>
                  </a:lnTo>
                  <a:lnTo>
                    <a:pt x="9715" y="214236"/>
                  </a:lnTo>
                  <a:lnTo>
                    <a:pt x="83414" y="313208"/>
                  </a:lnTo>
                  <a:lnTo>
                    <a:pt x="124817" y="368555"/>
                  </a:lnTo>
                  <a:lnTo>
                    <a:pt x="149077" y="400397"/>
                  </a:lnTo>
                  <a:lnTo>
                    <a:pt x="171348" y="428853"/>
                  </a:lnTo>
                </a:path>
              </a:pathLst>
            </a:custGeom>
            <a:ln w="18542">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471E5E8E-638D-4F4E-8D73-C74550F1BA4E}"/>
                </a:ext>
              </a:extLst>
            </p:cNvPr>
            <p:cNvSpPr/>
            <p:nvPr/>
          </p:nvSpPr>
          <p:spPr>
            <a:xfrm>
              <a:off x="4593923" y="6457266"/>
              <a:ext cx="210820" cy="464184"/>
            </a:xfrm>
            <a:custGeom>
              <a:avLst/>
              <a:gdLst/>
              <a:ahLst/>
              <a:cxnLst/>
              <a:rect l="l" t="t" r="r" b="b"/>
              <a:pathLst>
                <a:path w="210820" h="464184">
                  <a:moveTo>
                    <a:pt x="184035" y="0"/>
                  </a:moveTo>
                  <a:lnTo>
                    <a:pt x="210400" y="125742"/>
                  </a:lnTo>
                  <a:lnTo>
                    <a:pt x="115976" y="159892"/>
                  </a:lnTo>
                  <a:lnTo>
                    <a:pt x="200710" y="214236"/>
                  </a:lnTo>
                  <a:lnTo>
                    <a:pt x="131252" y="331662"/>
                  </a:lnTo>
                  <a:lnTo>
                    <a:pt x="87191" y="396838"/>
                  </a:lnTo>
                  <a:lnTo>
                    <a:pt x="49713" y="433194"/>
                  </a:lnTo>
                  <a:lnTo>
                    <a:pt x="0" y="464159"/>
                  </a:lnTo>
                  <a:lnTo>
                    <a:pt x="22631" y="411378"/>
                  </a:lnTo>
                </a:path>
              </a:pathLst>
            </a:custGeom>
            <a:ln w="18542">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F5F5FA51-187B-7046-87C1-D4621B151BAA}"/>
                </a:ext>
              </a:extLst>
            </p:cNvPr>
            <p:cNvSpPr/>
            <p:nvPr/>
          </p:nvSpPr>
          <p:spPr>
            <a:xfrm>
              <a:off x="4306059" y="5667566"/>
              <a:ext cx="640715" cy="779145"/>
            </a:xfrm>
            <a:custGeom>
              <a:avLst/>
              <a:gdLst/>
              <a:ahLst/>
              <a:cxnLst/>
              <a:rect l="l" t="t" r="r" b="b"/>
              <a:pathLst>
                <a:path w="640714" h="779145">
                  <a:moveTo>
                    <a:pt x="320294" y="0"/>
                  </a:moveTo>
                  <a:lnTo>
                    <a:pt x="276833" y="3554"/>
                  </a:lnTo>
                  <a:lnTo>
                    <a:pt x="235149" y="13907"/>
                  </a:lnTo>
                  <a:lnTo>
                    <a:pt x="195624" y="30596"/>
                  </a:lnTo>
                  <a:lnTo>
                    <a:pt x="158638" y="53157"/>
                  </a:lnTo>
                  <a:lnTo>
                    <a:pt x="124575" y="81124"/>
                  </a:lnTo>
                  <a:lnTo>
                    <a:pt x="93814" y="114034"/>
                  </a:lnTo>
                  <a:lnTo>
                    <a:pt x="66739" y="151424"/>
                  </a:lnTo>
                  <a:lnTo>
                    <a:pt x="43731" y="192829"/>
                  </a:lnTo>
                  <a:lnTo>
                    <a:pt x="25171" y="237785"/>
                  </a:lnTo>
                  <a:lnTo>
                    <a:pt x="11441" y="285827"/>
                  </a:lnTo>
                  <a:lnTo>
                    <a:pt x="2924" y="336493"/>
                  </a:lnTo>
                  <a:lnTo>
                    <a:pt x="0" y="389318"/>
                  </a:lnTo>
                  <a:lnTo>
                    <a:pt x="2495" y="456627"/>
                  </a:lnTo>
                  <a:lnTo>
                    <a:pt x="9782" y="516225"/>
                  </a:lnTo>
                  <a:lnTo>
                    <a:pt x="21560" y="568515"/>
                  </a:lnTo>
                  <a:lnTo>
                    <a:pt x="37529" y="613904"/>
                  </a:lnTo>
                  <a:lnTo>
                    <a:pt x="57388" y="652797"/>
                  </a:lnTo>
                  <a:lnTo>
                    <a:pt x="80837" y="685597"/>
                  </a:lnTo>
                  <a:lnTo>
                    <a:pt x="137306" y="734542"/>
                  </a:lnTo>
                  <a:lnTo>
                    <a:pt x="204534" y="763977"/>
                  </a:lnTo>
                  <a:lnTo>
                    <a:pt x="280118" y="777143"/>
                  </a:lnTo>
                  <a:lnTo>
                    <a:pt x="320294" y="778636"/>
                  </a:lnTo>
                  <a:lnTo>
                    <a:pt x="360469" y="776704"/>
                  </a:lnTo>
                  <a:lnTo>
                    <a:pt x="399156" y="770782"/>
                  </a:lnTo>
                  <a:lnTo>
                    <a:pt x="436053" y="760685"/>
                  </a:lnTo>
                  <a:lnTo>
                    <a:pt x="503281" y="727227"/>
                  </a:lnTo>
                  <a:lnTo>
                    <a:pt x="559750" y="674844"/>
                  </a:lnTo>
                  <a:lnTo>
                    <a:pt x="583199" y="641093"/>
                  </a:lnTo>
                  <a:lnTo>
                    <a:pt x="603058" y="602055"/>
                  </a:lnTo>
                  <a:lnTo>
                    <a:pt x="619027" y="557543"/>
                  </a:lnTo>
                  <a:lnTo>
                    <a:pt x="630805" y="507374"/>
                  </a:lnTo>
                  <a:lnTo>
                    <a:pt x="638092" y="451360"/>
                  </a:lnTo>
                  <a:lnTo>
                    <a:pt x="640588" y="389318"/>
                  </a:lnTo>
                  <a:lnTo>
                    <a:pt x="637663" y="336493"/>
                  </a:lnTo>
                  <a:lnTo>
                    <a:pt x="629146" y="285827"/>
                  </a:lnTo>
                  <a:lnTo>
                    <a:pt x="615416" y="237785"/>
                  </a:lnTo>
                  <a:lnTo>
                    <a:pt x="596856" y="192829"/>
                  </a:lnTo>
                  <a:lnTo>
                    <a:pt x="573848" y="151424"/>
                  </a:lnTo>
                  <a:lnTo>
                    <a:pt x="546773" y="114034"/>
                  </a:lnTo>
                  <a:lnTo>
                    <a:pt x="516012" y="81124"/>
                  </a:lnTo>
                  <a:lnTo>
                    <a:pt x="481949" y="53157"/>
                  </a:lnTo>
                  <a:lnTo>
                    <a:pt x="444963" y="30596"/>
                  </a:lnTo>
                  <a:lnTo>
                    <a:pt x="405438" y="13907"/>
                  </a:lnTo>
                  <a:lnTo>
                    <a:pt x="363754" y="3554"/>
                  </a:lnTo>
                  <a:lnTo>
                    <a:pt x="320294"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BB3F91A6-D166-ED45-AE5D-F1CA3DD4D047}"/>
                </a:ext>
              </a:extLst>
            </p:cNvPr>
            <p:cNvSpPr/>
            <p:nvPr/>
          </p:nvSpPr>
          <p:spPr>
            <a:xfrm>
              <a:off x="4216072" y="6094854"/>
              <a:ext cx="165735" cy="184785"/>
            </a:xfrm>
            <a:custGeom>
              <a:avLst/>
              <a:gdLst/>
              <a:ahLst/>
              <a:cxnLst/>
              <a:rect l="l" t="t" r="r" b="b"/>
              <a:pathLst>
                <a:path w="165735" h="184785">
                  <a:moveTo>
                    <a:pt x="72626" y="0"/>
                  </a:moveTo>
                  <a:lnTo>
                    <a:pt x="33658" y="7572"/>
                  </a:lnTo>
                  <a:lnTo>
                    <a:pt x="8133" y="35531"/>
                  </a:lnTo>
                  <a:lnTo>
                    <a:pt x="0" y="79243"/>
                  </a:lnTo>
                  <a:lnTo>
                    <a:pt x="9150" y="117096"/>
                  </a:lnTo>
                  <a:lnTo>
                    <a:pt x="32300" y="148894"/>
                  </a:lnTo>
                  <a:lnTo>
                    <a:pt x="67432" y="172147"/>
                  </a:lnTo>
                  <a:lnTo>
                    <a:pt x="112528" y="184368"/>
                  </a:lnTo>
                  <a:lnTo>
                    <a:pt x="165569" y="183066"/>
                  </a:lnTo>
                  <a:lnTo>
                    <a:pt x="121094" y="17445"/>
                  </a:lnTo>
                  <a:lnTo>
                    <a:pt x="72626"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124B2C43-A37B-1C45-B1D0-AD287F160F16}"/>
                </a:ext>
              </a:extLst>
            </p:cNvPr>
            <p:cNvSpPr/>
            <p:nvPr/>
          </p:nvSpPr>
          <p:spPr>
            <a:xfrm>
              <a:off x="4871396" y="6094854"/>
              <a:ext cx="165735" cy="184785"/>
            </a:xfrm>
            <a:custGeom>
              <a:avLst/>
              <a:gdLst/>
              <a:ahLst/>
              <a:cxnLst/>
              <a:rect l="l" t="t" r="r" b="b"/>
              <a:pathLst>
                <a:path w="165735" h="184785">
                  <a:moveTo>
                    <a:pt x="92959" y="0"/>
                  </a:moveTo>
                  <a:lnTo>
                    <a:pt x="44488" y="17445"/>
                  </a:lnTo>
                  <a:lnTo>
                    <a:pt x="0" y="183066"/>
                  </a:lnTo>
                  <a:lnTo>
                    <a:pt x="53037" y="184368"/>
                  </a:lnTo>
                  <a:lnTo>
                    <a:pt x="98133" y="172147"/>
                  </a:lnTo>
                  <a:lnTo>
                    <a:pt x="133271" y="148894"/>
                  </a:lnTo>
                  <a:lnTo>
                    <a:pt x="156431" y="117096"/>
                  </a:lnTo>
                  <a:lnTo>
                    <a:pt x="165595" y="79243"/>
                  </a:lnTo>
                  <a:lnTo>
                    <a:pt x="157450" y="35531"/>
                  </a:lnTo>
                  <a:lnTo>
                    <a:pt x="131926" y="7572"/>
                  </a:lnTo>
                  <a:lnTo>
                    <a:pt x="92959"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74B3448E-2AF3-CC4A-8657-AB301C9301F3}"/>
                </a:ext>
              </a:extLst>
            </p:cNvPr>
            <p:cNvSpPr/>
            <p:nvPr/>
          </p:nvSpPr>
          <p:spPr>
            <a:xfrm>
              <a:off x="4354534" y="6176974"/>
              <a:ext cx="118745" cy="75565"/>
            </a:xfrm>
            <a:custGeom>
              <a:avLst/>
              <a:gdLst/>
              <a:ahLst/>
              <a:cxnLst/>
              <a:rect l="l" t="t" r="r" b="b"/>
              <a:pathLst>
                <a:path w="118745" h="75564">
                  <a:moveTo>
                    <a:pt x="59283" y="0"/>
                  </a:moveTo>
                  <a:lnTo>
                    <a:pt x="36208" y="2954"/>
                  </a:lnTo>
                  <a:lnTo>
                    <a:pt x="17364" y="11012"/>
                  </a:lnTo>
                  <a:lnTo>
                    <a:pt x="4658" y="22968"/>
                  </a:lnTo>
                  <a:lnTo>
                    <a:pt x="0" y="37617"/>
                  </a:lnTo>
                  <a:lnTo>
                    <a:pt x="4658" y="52260"/>
                  </a:lnTo>
                  <a:lnTo>
                    <a:pt x="17364" y="64217"/>
                  </a:lnTo>
                  <a:lnTo>
                    <a:pt x="36208" y="72278"/>
                  </a:lnTo>
                  <a:lnTo>
                    <a:pt x="59283" y="75234"/>
                  </a:lnTo>
                  <a:lnTo>
                    <a:pt x="82369" y="72278"/>
                  </a:lnTo>
                  <a:lnTo>
                    <a:pt x="101212" y="64217"/>
                  </a:lnTo>
                  <a:lnTo>
                    <a:pt x="113911" y="52260"/>
                  </a:lnTo>
                  <a:lnTo>
                    <a:pt x="118567" y="37617"/>
                  </a:lnTo>
                  <a:lnTo>
                    <a:pt x="113911" y="22968"/>
                  </a:lnTo>
                  <a:lnTo>
                    <a:pt x="101212" y="11012"/>
                  </a:lnTo>
                  <a:lnTo>
                    <a:pt x="82369" y="2954"/>
                  </a:lnTo>
                  <a:lnTo>
                    <a:pt x="59283"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C3494891-A1EF-1B4B-8FEC-DBF0A2BF137B}"/>
                </a:ext>
              </a:extLst>
            </p:cNvPr>
            <p:cNvSpPr/>
            <p:nvPr/>
          </p:nvSpPr>
          <p:spPr>
            <a:xfrm>
              <a:off x="4772306" y="6176974"/>
              <a:ext cx="118745" cy="75565"/>
            </a:xfrm>
            <a:custGeom>
              <a:avLst/>
              <a:gdLst/>
              <a:ahLst/>
              <a:cxnLst/>
              <a:rect l="l" t="t" r="r" b="b"/>
              <a:pathLst>
                <a:path w="118745" h="75564">
                  <a:moveTo>
                    <a:pt x="59296" y="0"/>
                  </a:moveTo>
                  <a:lnTo>
                    <a:pt x="36208" y="2954"/>
                  </a:lnTo>
                  <a:lnTo>
                    <a:pt x="17360" y="11012"/>
                  </a:lnTo>
                  <a:lnTo>
                    <a:pt x="4657" y="22968"/>
                  </a:lnTo>
                  <a:lnTo>
                    <a:pt x="0" y="37617"/>
                  </a:lnTo>
                  <a:lnTo>
                    <a:pt x="4657" y="52260"/>
                  </a:lnTo>
                  <a:lnTo>
                    <a:pt x="17360" y="64217"/>
                  </a:lnTo>
                  <a:lnTo>
                    <a:pt x="36208" y="72278"/>
                  </a:lnTo>
                  <a:lnTo>
                    <a:pt x="59296" y="75234"/>
                  </a:lnTo>
                  <a:lnTo>
                    <a:pt x="82364" y="72278"/>
                  </a:lnTo>
                  <a:lnTo>
                    <a:pt x="101204" y="64217"/>
                  </a:lnTo>
                  <a:lnTo>
                    <a:pt x="113908" y="52260"/>
                  </a:lnTo>
                  <a:lnTo>
                    <a:pt x="118567" y="37617"/>
                  </a:lnTo>
                  <a:lnTo>
                    <a:pt x="113908" y="22968"/>
                  </a:lnTo>
                  <a:lnTo>
                    <a:pt x="101204" y="11012"/>
                  </a:lnTo>
                  <a:lnTo>
                    <a:pt x="82364" y="2954"/>
                  </a:lnTo>
                  <a:lnTo>
                    <a:pt x="59296"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D53AC348-01B8-BC4F-932B-F68846612ED7}"/>
                </a:ext>
              </a:extLst>
            </p:cNvPr>
            <p:cNvSpPr/>
            <p:nvPr/>
          </p:nvSpPr>
          <p:spPr>
            <a:xfrm>
              <a:off x="4263397" y="5606642"/>
              <a:ext cx="741680" cy="489584"/>
            </a:xfrm>
            <a:custGeom>
              <a:avLst/>
              <a:gdLst/>
              <a:ahLst/>
              <a:cxnLst/>
              <a:rect l="l" t="t" r="r" b="b"/>
              <a:pathLst>
                <a:path w="741679" h="489585">
                  <a:moveTo>
                    <a:pt x="374290" y="0"/>
                  </a:moveTo>
                  <a:lnTo>
                    <a:pt x="330183" y="864"/>
                  </a:lnTo>
                  <a:lnTo>
                    <a:pt x="286219" y="6287"/>
                  </a:lnTo>
                  <a:lnTo>
                    <a:pt x="243088" y="16358"/>
                  </a:lnTo>
                  <a:lnTo>
                    <a:pt x="201477" y="31166"/>
                  </a:lnTo>
                  <a:lnTo>
                    <a:pt x="162076" y="50799"/>
                  </a:lnTo>
                  <a:lnTo>
                    <a:pt x="125574" y="75347"/>
                  </a:lnTo>
                  <a:lnTo>
                    <a:pt x="92661" y="104898"/>
                  </a:lnTo>
                  <a:lnTo>
                    <a:pt x="64024" y="139542"/>
                  </a:lnTo>
                  <a:lnTo>
                    <a:pt x="40354" y="179368"/>
                  </a:lnTo>
                  <a:lnTo>
                    <a:pt x="3148" y="298759"/>
                  </a:lnTo>
                  <a:lnTo>
                    <a:pt x="0" y="397340"/>
                  </a:lnTo>
                  <a:lnTo>
                    <a:pt x="11986" y="464366"/>
                  </a:lnTo>
                  <a:lnTo>
                    <a:pt x="20186" y="489095"/>
                  </a:lnTo>
                  <a:lnTo>
                    <a:pt x="44481" y="488880"/>
                  </a:lnTo>
                  <a:lnTo>
                    <a:pt x="77628" y="308844"/>
                  </a:lnTo>
                  <a:lnTo>
                    <a:pt x="218100" y="284990"/>
                  </a:lnTo>
                  <a:lnTo>
                    <a:pt x="301143" y="263551"/>
                  </a:lnTo>
                  <a:lnTo>
                    <a:pt x="359358" y="232390"/>
                  </a:lnTo>
                  <a:lnTo>
                    <a:pt x="425342" y="179368"/>
                  </a:lnTo>
                  <a:lnTo>
                    <a:pt x="712283" y="179368"/>
                  </a:lnTo>
                  <a:lnTo>
                    <a:pt x="689546" y="147195"/>
                  </a:lnTo>
                  <a:lnTo>
                    <a:pt x="572852" y="60940"/>
                  </a:lnTo>
                  <a:lnTo>
                    <a:pt x="538366" y="40347"/>
                  </a:lnTo>
                  <a:lnTo>
                    <a:pt x="500578" y="23867"/>
                  </a:lnTo>
                  <a:lnTo>
                    <a:pt x="460176" y="11590"/>
                  </a:lnTo>
                  <a:lnTo>
                    <a:pt x="417851" y="3604"/>
                  </a:lnTo>
                  <a:lnTo>
                    <a:pt x="374290" y="0"/>
                  </a:lnTo>
                  <a:close/>
                </a:path>
                <a:path w="741679" h="489585">
                  <a:moveTo>
                    <a:pt x="712283" y="179368"/>
                  </a:moveTo>
                  <a:lnTo>
                    <a:pt x="425342" y="179368"/>
                  </a:lnTo>
                  <a:lnTo>
                    <a:pt x="496968" y="248364"/>
                  </a:lnTo>
                  <a:lnTo>
                    <a:pt x="565245" y="298111"/>
                  </a:lnTo>
                  <a:lnTo>
                    <a:pt x="616348" y="328235"/>
                  </a:lnTo>
                  <a:lnTo>
                    <a:pt x="636454" y="338359"/>
                  </a:lnTo>
                  <a:lnTo>
                    <a:pt x="671874" y="484841"/>
                  </a:lnTo>
                  <a:lnTo>
                    <a:pt x="694074" y="484841"/>
                  </a:lnTo>
                  <a:lnTo>
                    <a:pt x="738792" y="319405"/>
                  </a:lnTo>
                  <a:lnTo>
                    <a:pt x="741071" y="220103"/>
                  </a:lnTo>
                  <a:lnTo>
                    <a:pt x="712283" y="179368"/>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02D62558-212A-3A47-A19E-5C249F285AE5}"/>
                </a:ext>
              </a:extLst>
            </p:cNvPr>
            <p:cNvSpPr/>
            <p:nvPr/>
          </p:nvSpPr>
          <p:spPr>
            <a:xfrm>
              <a:off x="4329336" y="5606427"/>
              <a:ext cx="617220" cy="210820"/>
            </a:xfrm>
            <a:custGeom>
              <a:avLst/>
              <a:gdLst/>
              <a:ahLst/>
              <a:cxnLst/>
              <a:rect l="l" t="t" r="r" b="b"/>
              <a:pathLst>
                <a:path w="617220" h="210820">
                  <a:moveTo>
                    <a:pt x="63474" y="73202"/>
                  </a:moveTo>
                  <a:lnTo>
                    <a:pt x="32133" y="99644"/>
                  </a:lnTo>
                  <a:lnTo>
                    <a:pt x="385" y="136563"/>
                  </a:lnTo>
                  <a:lnTo>
                    <a:pt x="0" y="137201"/>
                  </a:lnTo>
                  <a:lnTo>
                    <a:pt x="124946" y="183653"/>
                  </a:lnTo>
                  <a:lnTo>
                    <a:pt x="273555" y="210322"/>
                  </a:lnTo>
                  <a:lnTo>
                    <a:pt x="330150" y="203104"/>
                  </a:lnTo>
                  <a:lnTo>
                    <a:pt x="359414" y="179590"/>
                  </a:lnTo>
                  <a:lnTo>
                    <a:pt x="475671" y="179590"/>
                  </a:lnTo>
                  <a:lnTo>
                    <a:pt x="616659" y="142277"/>
                  </a:lnTo>
                  <a:lnTo>
                    <a:pt x="498257" y="127493"/>
                  </a:lnTo>
                  <a:lnTo>
                    <a:pt x="300315" y="127493"/>
                  </a:lnTo>
                  <a:lnTo>
                    <a:pt x="173735" y="107841"/>
                  </a:lnTo>
                  <a:lnTo>
                    <a:pt x="63474" y="73202"/>
                  </a:lnTo>
                  <a:close/>
                </a:path>
                <a:path w="617220" h="210820">
                  <a:moveTo>
                    <a:pt x="475671" y="179590"/>
                  </a:moveTo>
                  <a:lnTo>
                    <a:pt x="359414" y="179590"/>
                  </a:lnTo>
                  <a:lnTo>
                    <a:pt x="377549" y="197059"/>
                  </a:lnTo>
                  <a:lnTo>
                    <a:pt x="439539" y="189153"/>
                  </a:lnTo>
                  <a:lnTo>
                    <a:pt x="475671" y="179590"/>
                  </a:lnTo>
                  <a:close/>
                </a:path>
                <a:path w="617220" h="210820">
                  <a:moveTo>
                    <a:pt x="397806" y="114950"/>
                  </a:moveTo>
                  <a:lnTo>
                    <a:pt x="300315" y="127493"/>
                  </a:lnTo>
                  <a:lnTo>
                    <a:pt x="498257" y="127493"/>
                  </a:lnTo>
                  <a:lnTo>
                    <a:pt x="397806" y="114950"/>
                  </a:lnTo>
                  <a:close/>
                </a:path>
                <a:path w="617220" h="210820">
                  <a:moveTo>
                    <a:pt x="294771" y="0"/>
                  </a:moveTo>
                  <a:lnTo>
                    <a:pt x="246822" y="2672"/>
                  </a:lnTo>
                  <a:lnTo>
                    <a:pt x="199367" y="10766"/>
                  </a:lnTo>
                  <a:lnTo>
                    <a:pt x="153287" y="24395"/>
                  </a:lnTo>
                  <a:lnTo>
                    <a:pt x="109467" y="43675"/>
                  </a:lnTo>
                  <a:lnTo>
                    <a:pt x="68788" y="68720"/>
                  </a:lnTo>
                  <a:lnTo>
                    <a:pt x="63474" y="73202"/>
                  </a:lnTo>
                  <a:lnTo>
                    <a:pt x="397806" y="114950"/>
                  </a:lnTo>
                  <a:lnTo>
                    <a:pt x="432044" y="110545"/>
                  </a:lnTo>
                  <a:lnTo>
                    <a:pt x="535883" y="82575"/>
                  </a:lnTo>
                  <a:lnTo>
                    <a:pt x="506912" y="61163"/>
                  </a:lnTo>
                  <a:lnTo>
                    <a:pt x="460399" y="34718"/>
                  </a:lnTo>
                  <a:lnTo>
                    <a:pt x="408461" y="15570"/>
                  </a:lnTo>
                  <a:lnTo>
                    <a:pt x="352714" y="3927"/>
                  </a:lnTo>
                  <a:lnTo>
                    <a:pt x="294771" y="0"/>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20181AF5-2732-6D46-BB57-9D200CA9BFBD}"/>
                </a:ext>
              </a:extLst>
            </p:cNvPr>
            <p:cNvSpPr/>
            <p:nvPr/>
          </p:nvSpPr>
          <p:spPr>
            <a:xfrm>
              <a:off x="4263397" y="5606642"/>
              <a:ext cx="741680" cy="489584"/>
            </a:xfrm>
            <a:custGeom>
              <a:avLst/>
              <a:gdLst/>
              <a:ahLst/>
              <a:cxnLst/>
              <a:rect l="l" t="t" r="r" b="b"/>
              <a:pathLst>
                <a:path w="741679" h="489585">
                  <a:moveTo>
                    <a:pt x="20186" y="489095"/>
                  </a:moveTo>
                  <a:lnTo>
                    <a:pt x="44481" y="488880"/>
                  </a:lnTo>
                  <a:lnTo>
                    <a:pt x="77628" y="308844"/>
                  </a:lnTo>
                  <a:lnTo>
                    <a:pt x="218100" y="284990"/>
                  </a:lnTo>
                  <a:lnTo>
                    <a:pt x="301143" y="263551"/>
                  </a:lnTo>
                  <a:lnTo>
                    <a:pt x="359358" y="232390"/>
                  </a:lnTo>
                  <a:lnTo>
                    <a:pt x="425342" y="179368"/>
                  </a:lnTo>
                  <a:lnTo>
                    <a:pt x="496968" y="248364"/>
                  </a:lnTo>
                  <a:lnTo>
                    <a:pt x="565245" y="298111"/>
                  </a:lnTo>
                  <a:lnTo>
                    <a:pt x="616348" y="328235"/>
                  </a:lnTo>
                  <a:lnTo>
                    <a:pt x="636454" y="338359"/>
                  </a:lnTo>
                  <a:lnTo>
                    <a:pt x="671874" y="484841"/>
                  </a:lnTo>
                  <a:lnTo>
                    <a:pt x="694074" y="484841"/>
                  </a:lnTo>
                  <a:lnTo>
                    <a:pt x="738792" y="319405"/>
                  </a:lnTo>
                  <a:lnTo>
                    <a:pt x="741071" y="220103"/>
                  </a:lnTo>
                  <a:lnTo>
                    <a:pt x="689546" y="147195"/>
                  </a:lnTo>
                  <a:lnTo>
                    <a:pt x="572852" y="60940"/>
                  </a:lnTo>
                  <a:lnTo>
                    <a:pt x="538366" y="40347"/>
                  </a:lnTo>
                  <a:lnTo>
                    <a:pt x="500578" y="23867"/>
                  </a:lnTo>
                  <a:lnTo>
                    <a:pt x="460176" y="11590"/>
                  </a:lnTo>
                  <a:lnTo>
                    <a:pt x="417851" y="3604"/>
                  </a:lnTo>
                  <a:lnTo>
                    <a:pt x="374290" y="0"/>
                  </a:lnTo>
                  <a:lnTo>
                    <a:pt x="330183" y="864"/>
                  </a:lnTo>
                  <a:lnTo>
                    <a:pt x="286219" y="6287"/>
                  </a:lnTo>
                  <a:lnTo>
                    <a:pt x="243088" y="16358"/>
                  </a:lnTo>
                  <a:lnTo>
                    <a:pt x="201477" y="31166"/>
                  </a:lnTo>
                  <a:lnTo>
                    <a:pt x="162076" y="50799"/>
                  </a:lnTo>
                  <a:lnTo>
                    <a:pt x="125574" y="75347"/>
                  </a:lnTo>
                  <a:lnTo>
                    <a:pt x="92661" y="104898"/>
                  </a:lnTo>
                  <a:lnTo>
                    <a:pt x="64024" y="139542"/>
                  </a:lnTo>
                  <a:lnTo>
                    <a:pt x="40354" y="179368"/>
                  </a:lnTo>
                  <a:lnTo>
                    <a:pt x="3148" y="298759"/>
                  </a:lnTo>
                  <a:lnTo>
                    <a:pt x="0" y="397340"/>
                  </a:lnTo>
                  <a:lnTo>
                    <a:pt x="11986" y="464366"/>
                  </a:lnTo>
                  <a:lnTo>
                    <a:pt x="20186" y="489095"/>
                  </a:lnTo>
                  <a:close/>
                </a:path>
              </a:pathLst>
            </a:custGeom>
            <a:ln w="18542">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8BCBF6E5-C57D-1C44-A956-5AC383D99C08}"/>
                </a:ext>
              </a:extLst>
            </p:cNvPr>
            <p:cNvSpPr/>
            <p:nvPr/>
          </p:nvSpPr>
          <p:spPr>
            <a:xfrm>
              <a:off x="4351682" y="5648631"/>
              <a:ext cx="270249" cy="184913"/>
            </a:xfrm>
            <a:prstGeom prst="rect">
              <a:avLst/>
            </a:prstGeom>
            <a:blipFill>
              <a:blip r:embed="rId6"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1BE175AF-AFBD-304F-98F5-D8B768F02252}"/>
                </a:ext>
              </a:extLst>
            </p:cNvPr>
            <p:cNvSpPr/>
            <p:nvPr/>
          </p:nvSpPr>
          <p:spPr>
            <a:xfrm>
              <a:off x="4749291" y="5679537"/>
              <a:ext cx="131445" cy="190500"/>
            </a:xfrm>
            <a:custGeom>
              <a:avLst/>
              <a:gdLst/>
              <a:ahLst/>
              <a:cxnLst/>
              <a:rect l="l" t="t" r="r" b="b"/>
              <a:pathLst>
                <a:path w="131445" h="190500">
                  <a:moveTo>
                    <a:pt x="0" y="0"/>
                  </a:moveTo>
                  <a:lnTo>
                    <a:pt x="66890" y="55930"/>
                  </a:lnTo>
                  <a:lnTo>
                    <a:pt x="102877" y="94356"/>
                  </a:lnTo>
                  <a:lnTo>
                    <a:pt x="120284" y="133079"/>
                  </a:lnTo>
                  <a:lnTo>
                    <a:pt x="131432" y="189903"/>
                  </a:lnTo>
                </a:path>
              </a:pathLst>
            </a:custGeom>
            <a:ln w="24714">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B771139B-555E-5C40-B335-45A4D22D8143}"/>
                </a:ext>
              </a:extLst>
            </p:cNvPr>
            <p:cNvSpPr/>
            <p:nvPr/>
          </p:nvSpPr>
          <p:spPr>
            <a:xfrm>
              <a:off x="4437662" y="6067524"/>
              <a:ext cx="90068" cy="109448"/>
            </a:xfrm>
            <a:prstGeom prst="rect">
              <a:avLst/>
            </a:prstGeom>
            <a:blipFill>
              <a:blip r:embed="rId7"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59636031-2B6B-C243-AC44-31F6FDD801EC}"/>
                </a:ext>
              </a:extLst>
            </p:cNvPr>
            <p:cNvSpPr/>
            <p:nvPr/>
          </p:nvSpPr>
          <p:spPr>
            <a:xfrm>
              <a:off x="4722063" y="6067524"/>
              <a:ext cx="90055" cy="109448"/>
            </a:xfrm>
            <a:prstGeom prst="rect">
              <a:avLst/>
            </a:prstGeom>
            <a:blipFill>
              <a:blip r:embed="rId8"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D30043BE-9B0F-9D44-848D-5640036E15AF}"/>
                </a:ext>
              </a:extLst>
            </p:cNvPr>
            <p:cNvSpPr/>
            <p:nvPr/>
          </p:nvSpPr>
          <p:spPr>
            <a:xfrm>
              <a:off x="4454337" y="5988654"/>
              <a:ext cx="81280" cy="20320"/>
            </a:xfrm>
            <a:custGeom>
              <a:avLst/>
              <a:gdLst/>
              <a:ahLst/>
              <a:cxnLst/>
              <a:rect l="l" t="t" r="r" b="b"/>
              <a:pathLst>
                <a:path w="81279" h="20320">
                  <a:moveTo>
                    <a:pt x="0" y="0"/>
                  </a:moveTo>
                  <a:lnTo>
                    <a:pt x="80721" y="20104"/>
                  </a:lnTo>
                </a:path>
              </a:pathLst>
            </a:custGeom>
            <a:ln w="1854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5C0004B9-540B-1D46-8EAB-FFB3632E74EA}"/>
                </a:ext>
              </a:extLst>
            </p:cNvPr>
            <p:cNvSpPr/>
            <p:nvPr/>
          </p:nvSpPr>
          <p:spPr>
            <a:xfrm>
              <a:off x="4710517" y="5988654"/>
              <a:ext cx="85725" cy="20320"/>
            </a:xfrm>
            <a:custGeom>
              <a:avLst/>
              <a:gdLst/>
              <a:ahLst/>
              <a:cxnLst/>
              <a:rect l="l" t="t" r="r" b="b"/>
              <a:pathLst>
                <a:path w="85725" h="20320">
                  <a:moveTo>
                    <a:pt x="85534" y="0"/>
                  </a:moveTo>
                  <a:lnTo>
                    <a:pt x="0" y="20104"/>
                  </a:lnTo>
                </a:path>
              </a:pathLst>
            </a:custGeom>
            <a:ln w="1854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028AD9C9-BF18-004B-A6E5-CEF195AF233E}"/>
                </a:ext>
              </a:extLst>
            </p:cNvPr>
            <p:cNvSpPr/>
            <p:nvPr/>
          </p:nvSpPr>
          <p:spPr>
            <a:xfrm>
              <a:off x="4607815" y="6177822"/>
              <a:ext cx="13970" cy="59055"/>
            </a:xfrm>
            <a:custGeom>
              <a:avLst/>
              <a:gdLst/>
              <a:ahLst/>
              <a:cxnLst/>
              <a:rect l="l" t="t" r="r" b="b"/>
              <a:pathLst>
                <a:path w="13970" h="59054">
                  <a:moveTo>
                    <a:pt x="6769" y="0"/>
                  </a:moveTo>
                  <a:lnTo>
                    <a:pt x="0" y="44856"/>
                  </a:lnTo>
                  <a:lnTo>
                    <a:pt x="13474" y="58648"/>
                  </a:lnTo>
                </a:path>
              </a:pathLst>
            </a:custGeom>
            <a:ln w="1854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3CD337CB-68FC-934B-8E68-B6D47B812BB3}"/>
                </a:ext>
              </a:extLst>
            </p:cNvPr>
            <p:cNvSpPr/>
            <p:nvPr/>
          </p:nvSpPr>
          <p:spPr>
            <a:xfrm>
              <a:off x="4548977" y="6315228"/>
              <a:ext cx="161925" cy="18415"/>
            </a:xfrm>
            <a:custGeom>
              <a:avLst/>
              <a:gdLst/>
              <a:ahLst/>
              <a:cxnLst/>
              <a:rect l="l" t="t" r="r" b="b"/>
              <a:pathLst>
                <a:path w="161925" h="18414">
                  <a:moveTo>
                    <a:pt x="0" y="0"/>
                  </a:moveTo>
                  <a:lnTo>
                    <a:pt x="33411" y="13501"/>
                  </a:lnTo>
                  <a:lnTo>
                    <a:pt x="78041" y="18002"/>
                  </a:lnTo>
                  <a:lnTo>
                    <a:pt x="124033" y="13501"/>
                  </a:lnTo>
                  <a:lnTo>
                    <a:pt x="161531" y="0"/>
                  </a:lnTo>
                </a:path>
              </a:pathLst>
            </a:custGeom>
            <a:ln w="1854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4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9" name="テキスト ボックス 4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50578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図 75">
            <a:extLst>
              <a:ext uri="{FF2B5EF4-FFF2-40B4-BE49-F238E27FC236}">
                <a16:creationId xmlns:a16="http://schemas.microsoft.com/office/drawing/2014/main" id="{50084F5B-65E6-844E-B083-460227CC9002}"/>
              </a:ext>
            </a:extLst>
          </p:cNvPr>
          <p:cNvPicPr>
            <a:picLocks noChangeAspect="1"/>
          </p:cNvPicPr>
          <p:nvPr/>
        </p:nvPicPr>
        <p:blipFill>
          <a:blip r:embed="rId2">
            <a:alphaModFix/>
          </a:blip>
          <a:stretch>
            <a:fillRect/>
          </a:stretch>
        </p:blipFill>
        <p:spPr>
          <a:xfrm>
            <a:off x="240071" y="1425446"/>
            <a:ext cx="8636498" cy="2781079"/>
          </a:xfrm>
          <a:prstGeom prst="rect">
            <a:avLst/>
          </a:prstGeom>
        </p:spPr>
      </p:pic>
      <p:sp>
        <p:nvSpPr>
          <p:cNvPr id="3" name="object 3">
            <a:extLst>
              <a:ext uri="{FF2B5EF4-FFF2-40B4-BE49-F238E27FC236}">
                <a16:creationId xmlns:a16="http://schemas.microsoft.com/office/drawing/2014/main" id="{1326AF77-7CF6-F343-8C8E-12E8F6EC8EEE}"/>
              </a:ext>
            </a:extLst>
          </p:cNvPr>
          <p:cNvSpPr/>
          <p:nvPr/>
        </p:nvSpPr>
        <p:spPr>
          <a:xfrm>
            <a:off x="260646" y="67996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A587573C-A845-C94D-B387-595181114438}"/>
              </a:ext>
            </a:extLst>
          </p:cNvPr>
          <p:cNvSpPr txBox="1"/>
          <p:nvPr/>
        </p:nvSpPr>
        <p:spPr>
          <a:xfrm>
            <a:off x="423872" y="788183"/>
            <a:ext cx="6240961" cy="745484"/>
          </a:xfrm>
          <a:prstGeom prst="rect">
            <a:avLst/>
          </a:prstGeom>
        </p:spPr>
        <p:txBody>
          <a:bodyPr vert="horz" wrap="square" lIns="0" tIns="14120" rIns="0" bIns="0" rtlCol="0">
            <a:spAutoFit/>
          </a:bodyPr>
          <a:lstStyle/>
          <a:p>
            <a:pPr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「労働契約」働く上での条件はこうしましょう</a:t>
            </a:r>
            <a:endParaRPr kumimoji="1"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a:p>
            <a:pPr marL="28239" defTabSz="781995">
              <a:spcBef>
                <a:spcPts val="1723"/>
              </a:spcBef>
            </a:pP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雇用期間・勤務地・業務内容・勤務時間・給料などの労働条件</a:t>
            </a:r>
            <a:endPar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743B0125-7656-A44F-9F9A-AC37D6F3D4E8}"/>
              </a:ext>
            </a:extLst>
          </p:cNvPr>
          <p:cNvSpPr txBox="1"/>
          <p:nvPr/>
        </p:nvSpPr>
        <p:spPr>
          <a:xfrm>
            <a:off x="556987" y="4894400"/>
            <a:ext cx="8028256" cy="1575944"/>
          </a:xfrm>
          <a:prstGeom prst="rect">
            <a:avLst/>
          </a:prstGeom>
          <a:solidFill>
            <a:srgbClr val="FFFDE8"/>
          </a:solidFill>
          <a:ln w="63004">
            <a:solidFill>
              <a:srgbClr val="00AEEF"/>
            </a:solidFill>
          </a:ln>
        </p:spPr>
        <p:txBody>
          <a:bodyPr vert="horz" wrap="square" lIns="0" tIns="61577" rIns="0" bIns="153942" rtlCol="0">
            <a:spAutoFit/>
          </a:bodyPr>
          <a:lstStyle/>
          <a:p>
            <a:pPr marL="2195016" defTabSz="781995">
              <a:spcBef>
                <a:spcPts val="1120"/>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「労働契約」の締結</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589513" defTabSz="781995">
              <a:spcBef>
                <a:spcPts val="141"/>
              </a:spcBef>
            </a:pP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働く人</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と</a:t>
            </a:r>
            <a:r>
              <a:rPr kumimoji="1"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事業主</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で</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651" u="sng" dirty="0" err="1">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合意して</a:t>
            </a:r>
            <a:r>
              <a:rPr kumimoji="1" sz="2651"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決める</a:t>
            </a:r>
            <a:endParaRPr kumimoji="1" lang="en-US" sz="2095" dirty="0">
              <a:solidFill>
                <a:srgbClr val="231F20"/>
              </a:solidFill>
              <a:latin typeface="HGMaruGothicMPRO" panose="020F0600000000000000" pitchFamily="34" charset="-128"/>
              <a:ea typeface="HGMaruGothicMPRO" panose="020F0600000000000000" pitchFamily="34" charset="-128"/>
              <a:cs typeface="A-OTF Shin Maru Go Pro"/>
            </a:endParaRPr>
          </a:p>
          <a:p>
            <a:pPr marL="1588427" indent="-1511043" algn="ctr" defTabSz="781995">
              <a:spcBef>
                <a:spcPts val="1026"/>
              </a:spcBef>
            </a:pPr>
            <a:r>
              <a:rPr kumimoji="1" lang="ja-JP" altLang="en-US" sz="2095" dirty="0">
                <a:latin typeface="HGMaruGothicMPRO" panose="020F0600000000000000" pitchFamily="34" charset="-128"/>
                <a:ea typeface="HGMaruGothicMPRO" panose="020F0600000000000000" pitchFamily="34" charset="-128"/>
                <a:cs typeface="A-OTF Shin Maru Go Pro"/>
              </a:rPr>
              <a:t>ただし、最低労働基準を定める労働法に従う義務有り</a:t>
            </a:r>
            <a:endParaRPr kumimoji="1" sz="2095" dirty="0">
              <a:latin typeface="HGMaruGothicMPRO" panose="020F0600000000000000" pitchFamily="34" charset="-128"/>
              <a:ea typeface="HGMaruGothicMPRO" panose="020F0600000000000000" pitchFamily="34" charset="-128"/>
              <a:cs typeface="A-OTF Shin Maru Go Pro"/>
            </a:endParaRPr>
          </a:p>
        </p:txBody>
      </p:sp>
      <p:sp>
        <p:nvSpPr>
          <p:cNvPr id="13" name="object 13">
            <a:extLst>
              <a:ext uri="{FF2B5EF4-FFF2-40B4-BE49-F238E27FC236}">
                <a16:creationId xmlns:a16="http://schemas.microsoft.com/office/drawing/2014/main" id="{0F357740-DE10-584B-BC2F-84C3755EE091}"/>
              </a:ext>
            </a:extLst>
          </p:cNvPr>
          <p:cNvSpPr txBox="1"/>
          <p:nvPr/>
        </p:nvSpPr>
        <p:spPr>
          <a:xfrm>
            <a:off x="573058" y="4521826"/>
            <a:ext cx="2533909" cy="222572"/>
          </a:xfrm>
          <a:prstGeom prst="rect">
            <a:avLst/>
          </a:prstGeom>
        </p:spPr>
        <p:txBody>
          <a:bodyPr vert="horz" wrap="square" lIns="0" tIns="11948" rIns="0" bIns="0" rtlCol="0">
            <a:spAutoFit/>
          </a:bodyPr>
          <a:lstStyle/>
          <a:p>
            <a:pPr marL="10861" defTabSz="781995">
              <a:spcBef>
                <a:spcPts val="94"/>
              </a:spcBef>
            </a:pP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＊労働条件明示の義務</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14">
            <a:extLst>
              <a:ext uri="{FF2B5EF4-FFF2-40B4-BE49-F238E27FC236}">
                <a16:creationId xmlns:a16="http://schemas.microsoft.com/office/drawing/2014/main" id="{39888CD6-31A9-AC4D-A12D-99273589A5D7}"/>
              </a:ext>
            </a:extLst>
          </p:cNvPr>
          <p:cNvSpPr/>
          <p:nvPr/>
        </p:nvSpPr>
        <p:spPr>
          <a:xfrm>
            <a:off x="591559" y="3998968"/>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1EDD1621-85BC-0B44-A4BD-812C534E7351}"/>
              </a:ext>
            </a:extLst>
          </p:cNvPr>
          <p:cNvSpPr/>
          <p:nvPr/>
        </p:nvSpPr>
        <p:spPr>
          <a:xfrm>
            <a:off x="6981696" y="3998968"/>
            <a:ext cx="1309350" cy="469759"/>
          </a:xfrm>
          <a:custGeom>
            <a:avLst/>
            <a:gdLst/>
            <a:ahLst/>
            <a:cxnLst/>
            <a:rect l="l" t="t" r="r" b="b"/>
            <a:pathLst>
              <a:path w="1530984"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DAF5434C-F10A-EA48-8F95-E743E5058514}"/>
              </a:ext>
            </a:extLst>
          </p:cNvPr>
          <p:cNvSpPr txBox="1"/>
          <p:nvPr/>
        </p:nvSpPr>
        <p:spPr>
          <a:xfrm>
            <a:off x="599194" y="4053813"/>
            <a:ext cx="1301715" cy="341066"/>
          </a:xfrm>
          <a:prstGeom prst="rect">
            <a:avLst/>
          </a:prstGeom>
        </p:spPr>
        <p:txBody>
          <a:bodyPr vert="horz" wrap="square" lIns="0" tIns="11948" rIns="0" bIns="0" rtlCol="0">
            <a:spAutoFit/>
          </a:bodyPr>
          <a:lstStyle/>
          <a:p>
            <a:pPr marL="6789" algn="ctr" defTabSz="781995">
              <a:spcBef>
                <a:spcPts val="94"/>
              </a:spcBef>
              <a:tabLst>
                <a:tab pos="6626592" algn="l"/>
              </a:tabLst>
            </a:pPr>
            <a:r>
              <a:rPr kumimoji="1" sz="2138" b="1" dirty="0">
                <a:solidFill>
                  <a:srgbClr val="231F20"/>
                </a:solidFill>
                <a:latin typeface="HGMaruGothicMPRO" panose="020F0600000000000000" pitchFamily="34" charset="-128"/>
                <a:ea typeface="HGMaruGothicMPRO" panose="020F0600000000000000" pitchFamily="34" charset="-128"/>
                <a:cs typeface="ShinMGoPro-Medium"/>
              </a:rPr>
              <a:t>事業主</a:t>
            </a:r>
            <a:endParaRPr kumimoji="1"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7" name="object 16">
            <a:extLst>
              <a:ext uri="{FF2B5EF4-FFF2-40B4-BE49-F238E27FC236}">
                <a16:creationId xmlns:a16="http://schemas.microsoft.com/office/drawing/2014/main" id="{AFD8134D-7EA9-6344-BB4F-B3FE3B9A1273}"/>
              </a:ext>
            </a:extLst>
          </p:cNvPr>
          <p:cNvSpPr txBox="1"/>
          <p:nvPr/>
        </p:nvSpPr>
        <p:spPr>
          <a:xfrm>
            <a:off x="6981696" y="4059249"/>
            <a:ext cx="1301988" cy="341066"/>
          </a:xfrm>
          <a:prstGeom prst="rect">
            <a:avLst/>
          </a:prstGeom>
        </p:spPr>
        <p:txBody>
          <a:bodyPr vert="horz" wrap="square" lIns="0" tIns="11948" rIns="0" bIns="0" rtlCol="0">
            <a:spAutoFit/>
          </a:bodyPr>
          <a:lstStyle/>
          <a:p>
            <a:pPr marL="6789" algn="ctr" defTabSz="781995">
              <a:spcBef>
                <a:spcPts val="94"/>
              </a:spcBef>
              <a:tabLst>
                <a:tab pos="6626592" algn="l"/>
              </a:tabLst>
            </a:pPr>
            <a:r>
              <a:rPr kumimoji="1"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kumimoji="1"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49035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C1A25A9C-4D24-8946-81E0-8849A45D7D0D}"/>
              </a:ext>
            </a:extLst>
          </p:cNvPr>
          <p:cNvSpPr/>
          <p:nvPr/>
        </p:nvSpPr>
        <p:spPr>
          <a:xfrm>
            <a:off x="260650"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3530C53C-B40B-814A-BBA8-E2C717C9A1F0}"/>
              </a:ext>
            </a:extLst>
          </p:cNvPr>
          <p:cNvSpPr txBox="1">
            <a:spLocks/>
          </p:cNvSpPr>
          <p:nvPr/>
        </p:nvSpPr>
        <p:spPr>
          <a:xfrm>
            <a:off x="412722" y="789491"/>
            <a:ext cx="429352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altLang="ja-JP" sz="1881" b="1" dirty="0">
                <a:solidFill>
                  <a:prstClr val="white"/>
                </a:solidFill>
                <a:latin typeface="HGMaruGothicMPRO" panose="020F0600000000000000" pitchFamily="34" charset="-128"/>
                <a:ea typeface="HGMaruGothicMPRO" panose="020F0600000000000000" pitchFamily="34" charset="-128"/>
              </a:rPr>
              <a:t>(1)</a:t>
            </a:r>
            <a:r>
              <a:rPr lang="ja-JP" altLang="en-US" sz="1881" b="1" dirty="0">
                <a:solidFill>
                  <a:prstClr val="white"/>
                </a:solidFill>
                <a:latin typeface="HGMaruGothicMPRO" panose="020F0600000000000000" pitchFamily="34" charset="-128"/>
                <a:ea typeface="HGMaruGothicMPRO" panose="020F0600000000000000" pitchFamily="34" charset="-128"/>
              </a:rPr>
              <a:t>「労働基準法」とは</a:t>
            </a:r>
            <a:r>
              <a:rPr lang="en-US" altLang="ja-JP" sz="1881" b="1" dirty="0">
                <a:solidFill>
                  <a:prstClr val="white"/>
                </a:solidFill>
                <a:latin typeface="HGMaruGothicMPRO" panose="020F0600000000000000" pitchFamily="34" charset="-128"/>
                <a:ea typeface="HGMaruGothicMPRO" panose="020F0600000000000000" pitchFamily="34" charset="-128"/>
              </a:rPr>
              <a:t>…</a:t>
            </a:r>
            <a:endParaRPr lang="ja-JP" altLang="en-US" sz="1881" b="1" dirty="0">
              <a:solidFill>
                <a:prstClr val="white"/>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32E1A20-1025-684F-9212-140C222B0175}"/>
              </a:ext>
            </a:extLst>
          </p:cNvPr>
          <p:cNvSpPr txBox="1"/>
          <p:nvPr/>
        </p:nvSpPr>
        <p:spPr>
          <a:xfrm>
            <a:off x="931025" y="1534514"/>
            <a:ext cx="7281950" cy="4531698"/>
          </a:xfrm>
          <a:prstGeom prst="rect">
            <a:avLst/>
          </a:prstGeom>
        </p:spPr>
        <p:txBody>
          <a:bodyPr vert="horz" wrap="square" lIns="0" tIns="89607" rIns="0" bIns="0" rtlCol="0">
            <a:spAutoFit/>
          </a:bodyPr>
          <a:lstStyle/>
          <a:p>
            <a:pPr marL="10861" defTabSz="781995">
              <a:spcBef>
                <a:spcPts val="706"/>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労働基準法とは</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3250"/>
              </a:lnSpc>
              <a:spcBef>
                <a:spcPts val="1026"/>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1.　労働条件の最低の基準を定めた法律であり、</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885175" marR="4344" indent="-874857" defTabSz="781995">
              <a:lnSpc>
                <a:spcPts val="3250"/>
              </a:lnSpc>
              <a:spcBef>
                <a:spcPts val="513"/>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2.　労働基準法で定めた基準に達しない労働条件は無効と定められており、</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3250"/>
              </a:lnSpc>
              <a:spcBef>
                <a:spcPts val="513"/>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3.　違反すると刑罰も科される法律です。</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47"/>
              </a:spcBef>
            </a:pPr>
            <a:endParaRPr kumimoji="1" sz="2908" dirty="0">
              <a:solidFill>
                <a:prstClr val="black"/>
              </a:solidFill>
              <a:latin typeface="HGMaruGothicMPRO" panose="020F0600000000000000" pitchFamily="34" charset="-128"/>
              <a:ea typeface="HGMaruGothicMPRO" panose="020F0600000000000000" pitchFamily="34" charset="-128"/>
              <a:cs typeface="Times New Roman"/>
            </a:endParaRPr>
          </a:p>
          <a:p>
            <a:pPr marL="314427" marR="8146" indent="-304109" algn="just" defTabSz="781995">
              <a:lnSpc>
                <a:spcPct val="122500"/>
              </a:lnSpc>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労働基準法は</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、月給制で働く正社員と呼ばれている人たちはもちろん、アルバイトやパートタイマーなどと呼ばれている人たちにも同じように適用されます。</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641387012"/>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1889</TotalTime>
  <Words>4761</Words>
  <Application>Microsoft Macintosh PowerPoint</Application>
  <PresentationFormat>画面に合わせる (4:3)</PresentationFormat>
  <Paragraphs>608</Paragraphs>
  <Slides>48</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48</vt:i4>
      </vt:variant>
    </vt:vector>
  </HeadingPairs>
  <TitlesOfParts>
    <vt:vector size="63" baseType="lpstr">
      <vt:lpstr>.HiraKakuInterface-W3</vt:lpstr>
      <vt:lpstr>BIZ UDPゴシック</vt:lpstr>
      <vt:lpstr>HGPｺﾞｼｯｸE</vt:lpstr>
      <vt:lpstr>HGP創英角ｺﾞｼｯｸUB</vt:lpstr>
      <vt:lpstr>HG丸ｺﾞｼｯｸM-PRO</vt:lpstr>
      <vt:lpstr>HG丸ｺﾞｼｯｸM-PRO</vt:lpstr>
      <vt:lpstr>ＭＳ ゴシック</vt:lpstr>
      <vt:lpstr>游ゴシック</vt:lpstr>
      <vt:lpstr>Arial</vt:lpstr>
      <vt:lpstr>Calibri</vt:lpstr>
      <vt:lpstr>Times New Roman</vt:lpstr>
      <vt:lpstr>Verdana</vt:lpstr>
      <vt:lpstr>Wingdings</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HISAMITSU MIZUSHIMA</dc:creator>
  <cp:lastModifiedBy>JW09</cp:lastModifiedBy>
  <cp:revision>408</cp:revision>
  <cp:lastPrinted>2022-09-16T01:44:31Z</cp:lastPrinted>
  <dcterms:created xsi:type="dcterms:W3CDTF">2019-11-16T22:57:54Z</dcterms:created>
  <dcterms:modified xsi:type="dcterms:W3CDTF">2023-08-09T04:08:51Z</dcterms:modified>
</cp:coreProperties>
</file>