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70" r:id="rId2"/>
    <p:sldId id="272" r:id="rId3"/>
    <p:sldId id="273" r:id="rId4"/>
    <p:sldId id="269" r:id="rId5"/>
    <p:sldId id="256" r:id="rId6"/>
    <p:sldId id="259" r:id="rId7"/>
    <p:sldId id="260" r:id="rId8"/>
    <p:sldId id="261" r:id="rId9"/>
    <p:sldId id="262" r:id="rId10"/>
    <p:sldId id="263" r:id="rId11"/>
    <p:sldId id="274" r:id="rId12"/>
    <p:sldId id="275" r:id="rId13"/>
    <p:sldId id="279" r:id="rId14"/>
    <p:sldId id="258" r:id="rId15"/>
    <p:sldId id="264" r:id="rId16"/>
    <p:sldId id="271" r:id="rId17"/>
    <p:sldId id="267" r:id="rId18"/>
    <p:sldId id="265" r:id="rId19"/>
    <p:sldId id="268" r:id="rId20"/>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モデル授業3「契約の中身で注意することは？」" id="{4465F6AE-6ECD-C845-BD88-C7CC266D339E}">
          <p14:sldIdLst>
            <p14:sldId id="270"/>
          </p14:sldIdLst>
        </p14:section>
        <p14:section name="モデル授業6「困った時は、誰にどう相談しますか？」" id="{700EDECB-790A-EF43-BC80-89EE6C01B979}">
          <p14:sldIdLst>
            <p14:sldId id="272"/>
            <p14:sldId id="273"/>
          </p14:sldIdLst>
        </p14:section>
        <p14:section name="モデル授業7「 働く環境を適切に選ぶには？」" id="{62F2F2D5-9F17-2F45-B23E-4A6EBA6A048E}">
          <p14:sldIdLst>
            <p14:sldId id="269"/>
          </p14:sldIdLst>
        </p14:section>
        <p14:section name="モデル授業９「働く上での幸せ・不幸せって何？」" id="{F5AF7692-B12C-E342-8A79-E86A4E6C528A}">
          <p14:sldIdLst>
            <p14:sldId id="256"/>
            <p14:sldId id="259"/>
            <p14:sldId id="260"/>
            <p14:sldId id="261"/>
            <p14:sldId id="262"/>
            <p14:sldId id="263"/>
          </p14:sldIdLst>
        </p14:section>
        <p14:section name="モデル授業10「働くトラブルを回避するには？～レッツ　ロールプレイ（Let's role-play）～」" id="{B700B7ED-CE5D-9247-9954-407B91746F3E}">
          <p14:sldIdLst>
            <p14:sldId id="274"/>
            <p14:sldId id="275"/>
            <p14:sldId id="279"/>
          </p14:sldIdLst>
        </p14:section>
        <p14:section name="モデル授業１２「救う法律は何？」" id="{3274FCD8-855A-504B-A225-FFF46C06E3BB}">
          <p14:sldIdLst>
            <p14:sldId id="258"/>
            <p14:sldId id="264"/>
          </p14:sldIdLst>
        </p14:section>
        <p14:section name="モデル授業13「それってパワハラじゃない？〜悪気が無ければ良いの？〜」" id="{6AC46717-87B3-1B46-B483-C9401ED3C7FE}">
          <p14:sldIdLst>
            <p14:sldId id="271"/>
          </p14:sldIdLst>
        </p14:section>
        <p14:section name="モデル授業16 「「働きやすい」ってどういうこと？」" id="{0738438F-353F-A045-A925-B4DF67B85A74}">
          <p14:sldIdLst>
            <p14:sldId id="267"/>
          </p14:sldIdLst>
        </p14:section>
        <p14:section name="モデル授業19「最低賃金って何？」" id="{4D7B14EC-2004-2541-A29C-1AF13566563E}">
          <p14:sldIdLst>
            <p14:sldId id="265"/>
          </p14:sldIdLst>
        </p14:section>
        <p14:section name="モデル授業20「 生命を大切にする働き方は？」" id="{5A766FDD-8434-6040-A2C0-790B915AA507}">
          <p14:sldIdLst>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964"/>
  </p:normalViewPr>
  <p:slideViewPr>
    <p:cSldViewPr snapToGrid="0">
      <p:cViewPr varScale="1">
        <p:scale>
          <a:sx n="79" d="100"/>
          <a:sy n="79" d="100"/>
        </p:scale>
        <p:origin x="31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81414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134978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13496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123922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2600049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3723846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2078436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533921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32819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2"/>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1562892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2"/>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F93B9EC-6358-4142-816D-02C1CFFD87E5}" type="datetimeFigureOut">
              <a:rPr kumimoji="1" lang="ja-JP" altLang="en-US" smtClean="0"/>
              <a:t>2023/11/21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110197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7"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F93B9EC-6358-4142-816D-02C1CFFD87E5}" type="datetimeFigureOut">
              <a:rPr kumimoji="1" lang="ja-JP" altLang="en-US" smtClean="0"/>
              <a:t>2023/11/21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1DE4A34-EF27-1344-B402-3B3C0D5E2D49}" type="slidenum">
              <a:rPr kumimoji="1" lang="ja-JP" altLang="en-US" smtClean="0"/>
              <a:t>‹#›</a:t>
            </a:fld>
            <a:endParaRPr kumimoji="1" lang="ja-JP" altLang="en-US"/>
          </a:p>
        </p:txBody>
      </p:sp>
    </p:spTree>
    <p:extLst>
      <p:ext uri="{BB962C8B-B14F-4D97-AF65-F5344CB8AC3E}">
        <p14:creationId xmlns:p14="http://schemas.microsoft.com/office/powerpoint/2010/main" val="19925941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グループ化 29">
            <a:extLst>
              <a:ext uri="{FF2B5EF4-FFF2-40B4-BE49-F238E27FC236}">
                <a16:creationId xmlns:a16="http://schemas.microsoft.com/office/drawing/2014/main" id="{F2FDD8A0-B28D-BE81-5420-7B19A547B387}"/>
              </a:ext>
            </a:extLst>
          </p:cNvPr>
          <p:cNvGrpSpPr/>
          <p:nvPr/>
        </p:nvGrpSpPr>
        <p:grpSpPr>
          <a:xfrm>
            <a:off x="1775446" y="9459724"/>
            <a:ext cx="5044572" cy="446276"/>
            <a:chOff x="1775446" y="9459724"/>
            <a:chExt cx="5044572" cy="446276"/>
          </a:xfrm>
        </p:grpSpPr>
        <p:cxnSp>
          <p:nvCxnSpPr>
            <p:cNvPr id="22" name="直線コネクタ 21">
              <a:extLst>
                <a:ext uri="{FF2B5EF4-FFF2-40B4-BE49-F238E27FC236}">
                  <a16:creationId xmlns:a16="http://schemas.microsoft.com/office/drawing/2014/main" id="{2046DC38-9F78-7E66-55F4-44BCD6637D88}"/>
                </a:ext>
              </a:extLst>
            </p:cNvPr>
            <p:cNvCxnSpPr>
              <a:cxnSpLocks/>
            </p:cNvCxnSpPr>
            <p:nvPr/>
          </p:nvCxnSpPr>
          <p:spPr>
            <a:xfrm>
              <a:off x="1775446" y="9714804"/>
              <a:ext cx="5044572" cy="0"/>
            </a:xfrm>
            <a:prstGeom prst="line">
              <a:avLst/>
            </a:prstGeom>
          </p:spPr>
          <p:style>
            <a:lnRef idx="2">
              <a:schemeClr val="dk1"/>
            </a:lnRef>
            <a:fillRef idx="0">
              <a:schemeClr val="dk1"/>
            </a:fillRef>
            <a:effectRef idx="1">
              <a:schemeClr val="dk1"/>
            </a:effectRef>
            <a:fontRef idx="minor">
              <a:schemeClr val="tx1"/>
            </a:fontRef>
          </p:style>
        </p:cxnSp>
        <p:sp>
          <p:nvSpPr>
            <p:cNvPr id="23" name="テキスト ボックス 22">
              <a:extLst>
                <a:ext uri="{FF2B5EF4-FFF2-40B4-BE49-F238E27FC236}">
                  <a16:creationId xmlns:a16="http://schemas.microsoft.com/office/drawing/2014/main" id="{BF9F4CA3-727A-28BD-6A25-911868ABCD41}"/>
                </a:ext>
              </a:extLst>
            </p:cNvPr>
            <p:cNvSpPr txBox="1"/>
            <p:nvPr/>
          </p:nvSpPr>
          <p:spPr>
            <a:xfrm>
              <a:off x="2297016" y="9459724"/>
              <a:ext cx="3529263" cy="446276"/>
            </a:xfrm>
            <a:prstGeom prst="rect">
              <a:avLst/>
            </a:prstGeom>
            <a:noFill/>
          </p:spPr>
          <p:txBody>
            <a:bodyPr wrap="square" rtlCol="0">
              <a:spAutoFit/>
            </a:bodyPr>
            <a:lstStyle/>
            <a:p>
              <a:pPr algn="l"/>
              <a:r>
                <a:rPr kumimoji="1" lang="ja-JP" altLang="en-US" sz="1200" b="1"/>
                <a:t>　　</a:t>
              </a:r>
              <a:r>
                <a:rPr kumimoji="1" lang="ja-JP" altLang="en-US" sz="1200"/>
                <a:t>年　　月　　日　　　年　　組　名前：　　　</a:t>
              </a:r>
              <a:r>
                <a:rPr kumimoji="1" lang="en-US" altLang="ja-JP" sz="1200" dirty="0"/>
                <a:t>    </a:t>
              </a:r>
            </a:p>
            <a:p>
              <a:pPr algn="l"/>
              <a:endParaRPr lang="en-US" altLang="ja-JP" sz="1100" dirty="0"/>
            </a:p>
          </p:txBody>
        </p:sp>
      </p:grpSp>
      <p:grpSp>
        <p:nvGrpSpPr>
          <p:cNvPr id="2" name="グループ化 1">
            <a:extLst>
              <a:ext uri="{FF2B5EF4-FFF2-40B4-BE49-F238E27FC236}">
                <a16:creationId xmlns:a16="http://schemas.microsoft.com/office/drawing/2014/main" id="{66CBCE75-4EAC-5580-2C82-E5D0F842648A}"/>
              </a:ext>
            </a:extLst>
          </p:cNvPr>
          <p:cNvGrpSpPr/>
          <p:nvPr/>
        </p:nvGrpSpPr>
        <p:grpSpPr>
          <a:xfrm>
            <a:off x="311749" y="492251"/>
            <a:ext cx="6280850" cy="3842493"/>
            <a:chOff x="298200" y="3935173"/>
            <a:chExt cx="6280850" cy="3269814"/>
          </a:xfrm>
        </p:grpSpPr>
        <p:sp>
          <p:nvSpPr>
            <p:cNvPr id="5" name="正方形/長方形 4">
              <a:extLst>
                <a:ext uri="{FF2B5EF4-FFF2-40B4-BE49-F238E27FC236}">
                  <a16:creationId xmlns:a16="http://schemas.microsoft.com/office/drawing/2014/main" id="{E13BBF98-4841-DE59-86F6-5EAEC24F9133}"/>
                </a:ext>
              </a:extLst>
            </p:cNvPr>
            <p:cNvSpPr/>
            <p:nvPr/>
          </p:nvSpPr>
          <p:spPr>
            <a:xfrm>
              <a:off x="298200" y="4435384"/>
              <a:ext cx="6280850" cy="2769603"/>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en-US" altLang="ja-JP" sz="1000" dirty="0"/>
            </a:p>
            <a:p>
              <a:r>
                <a:rPr kumimoji="1" lang="ja-JP" altLang="en-US" sz="1000"/>
                <a:t>山田花子さんは、今春△△建設に入社しました。働く時の条件は、次のとおりでした。</a:t>
              </a:r>
            </a:p>
            <a:p>
              <a:endParaRPr kumimoji="1" lang="en-US" altLang="ja-JP" sz="900" b="1" dirty="0"/>
            </a:p>
            <a:p>
              <a:r>
                <a:rPr lang="ja-JP" altLang="en-US" sz="900" b="1">
                  <a:effectLst/>
                  <a:latin typeface="Helvetica" pitchFamily="2" charset="0"/>
                </a:rPr>
                <a:t>　　月給 　　　</a:t>
              </a:r>
              <a:r>
                <a:rPr lang="en-US" altLang="ja-JP" sz="900" b="1" dirty="0">
                  <a:effectLst/>
                  <a:latin typeface="Helvetica" pitchFamily="2" charset="0"/>
                </a:rPr>
                <a:t>198,000</a:t>
              </a:r>
              <a:r>
                <a:rPr lang="ja-JP" altLang="en-US" sz="900" b="1">
                  <a:effectLst/>
                  <a:latin typeface="Helvetica" pitchFamily="2" charset="0"/>
                </a:rPr>
                <a:t>円</a:t>
              </a:r>
            </a:p>
            <a:p>
              <a:r>
                <a:rPr lang="ja-JP" altLang="en-US" sz="900" b="1">
                  <a:effectLst/>
                  <a:latin typeface="Helvetica" pitchFamily="2" charset="0"/>
                </a:rPr>
                <a:t>　　勤務時間 　</a:t>
              </a:r>
              <a:r>
                <a:rPr lang="en-US" altLang="ja-JP" sz="900" b="1" dirty="0">
                  <a:effectLst/>
                  <a:latin typeface="Helvetica" pitchFamily="2" charset="0"/>
                </a:rPr>
                <a:t>9</a:t>
              </a:r>
              <a:r>
                <a:rPr lang="ja-JP" altLang="en-US" sz="900" b="1">
                  <a:effectLst/>
                  <a:latin typeface="Helvetica" pitchFamily="2" charset="0"/>
                </a:rPr>
                <a:t>時から</a:t>
              </a:r>
              <a:r>
                <a:rPr lang="en-US" altLang="ja-JP" sz="900" b="1" dirty="0">
                  <a:effectLst/>
                  <a:latin typeface="Helvetica" pitchFamily="2" charset="0"/>
                </a:rPr>
                <a:t>18</a:t>
              </a:r>
              <a:r>
                <a:rPr lang="ja-JP" altLang="en-US" sz="900" b="1">
                  <a:effectLst/>
                  <a:latin typeface="Helvetica" pitchFamily="2" charset="0"/>
                </a:rPr>
                <a:t>時（休憩</a:t>
              </a:r>
              <a:r>
                <a:rPr lang="en-US" altLang="ja-JP" sz="900" b="1" dirty="0">
                  <a:effectLst/>
                  <a:latin typeface="Helvetica" pitchFamily="2" charset="0"/>
                </a:rPr>
                <a:t>1</a:t>
              </a:r>
              <a:r>
                <a:rPr lang="ja-JP" altLang="en-US" sz="900" b="1">
                  <a:effectLst/>
                  <a:latin typeface="Helvetica" pitchFamily="2" charset="0"/>
                </a:rPr>
                <a:t>時間）</a:t>
              </a:r>
            </a:p>
            <a:p>
              <a:r>
                <a:rPr lang="ja-JP" altLang="en-US" sz="900" b="1">
                  <a:effectLst/>
                  <a:latin typeface="Helvetica" pitchFamily="2" charset="0"/>
                </a:rPr>
                <a:t>　　休日 　　　土曜日、日曜日　</a:t>
              </a:r>
            </a:p>
            <a:p>
              <a:r>
                <a:rPr lang="ja-JP" altLang="en-US" sz="900" b="1">
                  <a:effectLst/>
                  <a:latin typeface="Helvetica" pitchFamily="2" charset="0"/>
                </a:rPr>
                <a:t>　　残業手当 　法律どおり支給</a:t>
              </a:r>
            </a:p>
            <a:p>
              <a:r>
                <a:rPr lang="ja-JP" altLang="en-US" sz="900" b="1">
                  <a:effectLst/>
                  <a:latin typeface="Helvetica" pitchFamily="2" charset="0"/>
                </a:rPr>
                <a:t>　　ボーナス 　毎年</a:t>
              </a:r>
              <a:r>
                <a:rPr lang="en-US" altLang="ja-JP" sz="900" b="1" dirty="0">
                  <a:effectLst/>
                  <a:latin typeface="Helvetica" pitchFamily="2" charset="0"/>
                </a:rPr>
                <a:t>2</a:t>
              </a:r>
              <a:r>
                <a:rPr lang="ja-JP" altLang="en-US" sz="900" b="1">
                  <a:effectLst/>
                  <a:latin typeface="Helvetica" pitchFamily="2" charset="0"/>
                </a:rPr>
                <a:t>か月分支給（</a:t>
              </a:r>
              <a:r>
                <a:rPr lang="en-US" altLang="ja-JP" sz="900" b="1" dirty="0">
                  <a:effectLst/>
                  <a:latin typeface="Helvetica" pitchFamily="2" charset="0"/>
                </a:rPr>
                <a:t>6</a:t>
              </a:r>
              <a:r>
                <a:rPr lang="ja-JP" altLang="en-US" sz="900" b="1">
                  <a:effectLst/>
                  <a:latin typeface="Helvetica" pitchFamily="2" charset="0"/>
                </a:rPr>
                <a:t>月と</a:t>
              </a:r>
              <a:r>
                <a:rPr lang="en-US" altLang="ja-JP" sz="900" b="1" dirty="0">
                  <a:effectLst/>
                  <a:latin typeface="Helvetica" pitchFamily="2" charset="0"/>
                </a:rPr>
                <a:t>12</a:t>
              </a:r>
              <a:r>
                <a:rPr lang="ja-JP" altLang="en-US" sz="900" b="1">
                  <a:effectLst/>
                  <a:latin typeface="Helvetica" pitchFamily="2" charset="0"/>
                </a:rPr>
                <a:t>月に分けて）</a:t>
              </a:r>
            </a:p>
            <a:p>
              <a:r>
                <a:rPr lang="ja-JP" altLang="en-US" sz="900" b="1">
                  <a:effectLst/>
                  <a:latin typeface="Helvetica" pitchFamily="2" charset="0"/>
                </a:rPr>
                <a:t>　　住居手当 　アパート・マンションを借りる場合は月１万円支給</a:t>
              </a:r>
              <a:endParaRPr lang="en-US" altLang="ja-JP" sz="900" b="1" dirty="0">
                <a:effectLst/>
                <a:latin typeface="Helvetica" pitchFamily="2" charset="0"/>
              </a:endParaRPr>
            </a:p>
            <a:p>
              <a:endParaRPr lang="en-US" altLang="ja-JP" sz="800" dirty="0">
                <a:latin typeface="Helvetica" pitchFamily="2" charset="0"/>
              </a:endParaRPr>
            </a:p>
            <a:p>
              <a:r>
                <a:rPr lang="ja-JP" altLang="en-US" sz="900">
                  <a:effectLst/>
                  <a:latin typeface="Helvetica" pitchFamily="2" charset="0"/>
                </a:rPr>
                <a:t>　花子さんは、就職活動でその会社が自分にとても合うと思い、ちょっと遠いのですが入社を決めました。自宅から最寄り駅まで自転車で行き、そこから</a:t>
              </a:r>
              <a:r>
                <a:rPr lang="en-US" altLang="ja-JP" sz="900" dirty="0">
                  <a:effectLst/>
                  <a:latin typeface="Helvetica" pitchFamily="2" charset="0"/>
                </a:rPr>
                <a:t>30</a:t>
              </a:r>
              <a:r>
                <a:rPr lang="ja-JP" altLang="en-US" sz="900">
                  <a:effectLst/>
                  <a:latin typeface="Helvetica" pitchFamily="2" charset="0"/>
                </a:rPr>
                <a:t>分電車に乗って会社の近くの駅に行きます。毎月の定期代がだいたい</a:t>
              </a:r>
              <a:r>
                <a:rPr lang="en-US" altLang="ja-JP" sz="900" dirty="0">
                  <a:effectLst/>
                  <a:latin typeface="Helvetica" pitchFamily="2" charset="0"/>
                </a:rPr>
                <a:t>1</a:t>
              </a:r>
              <a:r>
                <a:rPr lang="ja-JP" altLang="en-US" sz="900">
                  <a:effectLst/>
                  <a:latin typeface="Helvetica" pitchFamily="2" charset="0"/>
                </a:rPr>
                <a:t>万円かかります。</a:t>
              </a:r>
              <a:endParaRPr lang="en-US" altLang="ja-JP" sz="900" dirty="0">
                <a:effectLst/>
                <a:latin typeface="Helvetica" pitchFamily="2" charset="0"/>
              </a:endParaRPr>
            </a:p>
            <a:p>
              <a:endParaRPr lang="ja-JP" altLang="en-US" sz="900">
                <a:effectLst/>
                <a:latin typeface="Helvetica" pitchFamily="2" charset="0"/>
              </a:endParaRPr>
            </a:p>
            <a:p>
              <a:r>
                <a:rPr lang="ja-JP" altLang="en-US" sz="900">
                  <a:effectLst/>
                  <a:latin typeface="Helvetica" pitchFamily="2" charset="0"/>
                </a:rPr>
                <a:t>　</a:t>
              </a:r>
              <a:r>
                <a:rPr lang="en-US" altLang="ja-JP" sz="900" dirty="0">
                  <a:effectLst/>
                  <a:latin typeface="Helvetica" pitchFamily="2" charset="0"/>
                </a:rPr>
                <a:t>4</a:t>
              </a:r>
              <a:r>
                <a:rPr lang="ja-JP" altLang="en-US" sz="900">
                  <a:effectLst/>
                  <a:latin typeface="Helvetica" pitchFamily="2" charset="0"/>
                </a:rPr>
                <a:t>月末の最初のお給料日に給与明細を見たところ、通勤手当が入っていません。花子さんは驚いて人事課長に聞きました。「通勤手当が入っていないのですが」「あー、うちの会社ね、通勤手当はないんだよ。近い人ばかりだし、一昨年廃止されたんだ。だから面接の時に</a:t>
              </a:r>
              <a:r>
                <a:rPr lang="en-US" altLang="ja-JP" sz="900" dirty="0">
                  <a:effectLst/>
                  <a:latin typeface="Helvetica" pitchFamily="2" charset="0"/>
                </a:rPr>
                <a:t>『</a:t>
              </a:r>
              <a:r>
                <a:rPr lang="ja-JP" altLang="en-US" sz="900">
                  <a:effectLst/>
                  <a:latin typeface="Helvetica" pitchFamily="2" charset="0"/>
                </a:rPr>
                <a:t>山田さんは自宅から会社が遠いけど、通勤は大丈夫？</a:t>
              </a:r>
              <a:r>
                <a:rPr lang="en-US" altLang="ja-JP" sz="900" dirty="0">
                  <a:effectLst/>
                  <a:latin typeface="Helvetica" pitchFamily="2" charset="0"/>
                </a:rPr>
                <a:t>』</a:t>
              </a:r>
              <a:r>
                <a:rPr lang="ja-JP" altLang="en-US" sz="900">
                  <a:effectLst/>
                  <a:latin typeface="Helvetica" pitchFamily="2" charset="0"/>
                </a:rPr>
                <a:t>って聞いたでしょ？」</a:t>
              </a:r>
            </a:p>
            <a:p>
              <a:endParaRPr lang="en-US" altLang="ja-JP" sz="900" dirty="0">
                <a:effectLst/>
                <a:latin typeface="Helvetica" pitchFamily="2" charset="0"/>
              </a:endParaRPr>
            </a:p>
            <a:p>
              <a:r>
                <a:rPr lang="ja-JP" altLang="en-US" sz="900">
                  <a:effectLst/>
                  <a:latin typeface="Helvetica" pitchFamily="2" charset="0"/>
                </a:rPr>
                <a:t>　花子さんは、それは「遠いけど頑張って通えるか？」という意味だと思ってましたし、そもそも会社に来るためには電車に乗らなければならないのですから、もらえないのはおかしいと思ってます。花子さんは本当に通勤手当をもらえないのでしょうか？</a:t>
              </a:r>
            </a:p>
          </p:txBody>
        </p:sp>
        <p:sp>
          <p:nvSpPr>
            <p:cNvPr id="7" name="テキスト ボックス 6">
              <a:extLst>
                <a:ext uri="{FF2B5EF4-FFF2-40B4-BE49-F238E27FC236}">
                  <a16:creationId xmlns:a16="http://schemas.microsoft.com/office/drawing/2014/main" id="{D8D4C44B-49CE-AEEC-9D2A-31B0E4DA9E9D}"/>
                </a:ext>
              </a:extLst>
            </p:cNvPr>
            <p:cNvSpPr txBox="1"/>
            <p:nvPr/>
          </p:nvSpPr>
          <p:spPr>
            <a:xfrm>
              <a:off x="298200" y="3935173"/>
              <a:ext cx="4001432" cy="261906"/>
            </a:xfrm>
            <a:prstGeom prst="rect">
              <a:avLst/>
            </a:prstGeom>
            <a:noFill/>
          </p:spPr>
          <p:txBody>
            <a:bodyPr wrap="square" rtlCol="0">
              <a:spAutoFit/>
            </a:bodyPr>
            <a:lstStyle/>
            <a:p>
              <a:r>
                <a:rPr kumimoji="1" lang="ja-JP" altLang="en-US" sz="1400" b="1"/>
                <a:t>＜ワークシート＞通勤手当はどうなる？</a:t>
              </a:r>
            </a:p>
          </p:txBody>
        </p:sp>
      </p:grpSp>
      <p:grpSp>
        <p:nvGrpSpPr>
          <p:cNvPr id="15" name="グループ化 14">
            <a:extLst>
              <a:ext uri="{FF2B5EF4-FFF2-40B4-BE49-F238E27FC236}">
                <a16:creationId xmlns:a16="http://schemas.microsoft.com/office/drawing/2014/main" id="{D1F3715A-0562-2B2E-C15E-2A6D0E2E66C1}"/>
              </a:ext>
            </a:extLst>
          </p:cNvPr>
          <p:cNvGrpSpPr/>
          <p:nvPr/>
        </p:nvGrpSpPr>
        <p:grpSpPr>
          <a:xfrm>
            <a:off x="306600" y="4806919"/>
            <a:ext cx="6285999" cy="1277601"/>
            <a:chOff x="287900" y="4082805"/>
            <a:chExt cx="6285999" cy="1087189"/>
          </a:xfrm>
        </p:grpSpPr>
        <p:sp>
          <p:nvSpPr>
            <p:cNvPr id="17" name="正方形/長方形 16">
              <a:extLst>
                <a:ext uri="{FF2B5EF4-FFF2-40B4-BE49-F238E27FC236}">
                  <a16:creationId xmlns:a16="http://schemas.microsoft.com/office/drawing/2014/main" id="{A79056B3-5833-2190-12F4-67E257FB2190}"/>
                </a:ext>
              </a:extLst>
            </p:cNvPr>
            <p:cNvSpPr/>
            <p:nvPr/>
          </p:nvSpPr>
          <p:spPr>
            <a:xfrm>
              <a:off x="298200" y="4331372"/>
              <a:ext cx="6275699" cy="838622"/>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18" name="テキスト ボックス 17">
              <a:extLst>
                <a:ext uri="{FF2B5EF4-FFF2-40B4-BE49-F238E27FC236}">
                  <a16:creationId xmlns:a16="http://schemas.microsoft.com/office/drawing/2014/main" id="{7987A195-E8F1-2CEE-8ADA-7BF1F6793265}"/>
                </a:ext>
              </a:extLst>
            </p:cNvPr>
            <p:cNvSpPr txBox="1"/>
            <p:nvPr/>
          </p:nvSpPr>
          <p:spPr>
            <a:xfrm>
              <a:off x="287900" y="4082805"/>
              <a:ext cx="4001432" cy="222620"/>
            </a:xfrm>
            <a:prstGeom prst="rect">
              <a:avLst/>
            </a:prstGeom>
            <a:noFill/>
          </p:spPr>
          <p:txBody>
            <a:bodyPr wrap="square" rtlCol="0">
              <a:spAutoFit/>
            </a:bodyPr>
            <a:lstStyle/>
            <a:p>
              <a:r>
                <a:rPr kumimoji="1" lang="ja-JP" altLang="en-US" sz="1100"/>
                <a:t>→あなたがそう考えた理由はどういうものですか？</a:t>
              </a:r>
            </a:p>
          </p:txBody>
        </p:sp>
      </p:grpSp>
      <p:sp>
        <p:nvSpPr>
          <p:cNvPr id="19" name="角丸四角形 18">
            <a:extLst>
              <a:ext uri="{FF2B5EF4-FFF2-40B4-BE49-F238E27FC236}">
                <a16:creationId xmlns:a16="http://schemas.microsoft.com/office/drawing/2014/main" id="{3AD3DCAE-B4D2-87B5-8062-A59B46442D3F}"/>
              </a:ext>
            </a:extLst>
          </p:cNvPr>
          <p:cNvSpPr/>
          <p:nvPr/>
        </p:nvSpPr>
        <p:spPr>
          <a:xfrm>
            <a:off x="316900" y="800028"/>
            <a:ext cx="2650736" cy="229246"/>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次のケースについて考えてみよう！</a:t>
            </a:r>
          </a:p>
        </p:txBody>
      </p:sp>
      <p:sp>
        <p:nvSpPr>
          <p:cNvPr id="20" name="角丸四角形 19">
            <a:extLst>
              <a:ext uri="{FF2B5EF4-FFF2-40B4-BE49-F238E27FC236}">
                <a16:creationId xmlns:a16="http://schemas.microsoft.com/office/drawing/2014/main" id="{93FC2F3E-253A-E02F-95AA-D04D03787E3B}"/>
              </a:ext>
            </a:extLst>
          </p:cNvPr>
          <p:cNvSpPr/>
          <p:nvPr/>
        </p:nvSpPr>
        <p:spPr>
          <a:xfrm>
            <a:off x="296300" y="4469752"/>
            <a:ext cx="2523100" cy="261610"/>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問　花子さんは通勤手当が・・・</a:t>
            </a:r>
          </a:p>
        </p:txBody>
      </p:sp>
      <p:sp>
        <p:nvSpPr>
          <p:cNvPr id="21" name="テキスト ボックス 20">
            <a:extLst>
              <a:ext uri="{FF2B5EF4-FFF2-40B4-BE49-F238E27FC236}">
                <a16:creationId xmlns:a16="http://schemas.microsoft.com/office/drawing/2014/main" id="{8AD08B6A-90B2-EFE0-5D9E-B6A0D1F3D5EC}"/>
              </a:ext>
            </a:extLst>
          </p:cNvPr>
          <p:cNvSpPr txBox="1"/>
          <p:nvPr/>
        </p:nvSpPr>
        <p:spPr>
          <a:xfrm>
            <a:off x="3048000" y="4469752"/>
            <a:ext cx="3314700" cy="307777"/>
          </a:xfrm>
          <a:prstGeom prst="rect">
            <a:avLst/>
          </a:prstGeom>
          <a:noFill/>
        </p:spPr>
        <p:txBody>
          <a:bodyPr wrap="square" rtlCol="0">
            <a:spAutoFit/>
          </a:bodyPr>
          <a:lstStyle/>
          <a:p>
            <a:r>
              <a:rPr kumimoji="1" lang="ja-JP" altLang="en-US" sz="1400"/>
              <a:t>　　もらえる　　・　　もらえない</a:t>
            </a:r>
          </a:p>
        </p:txBody>
      </p:sp>
      <p:grpSp>
        <p:nvGrpSpPr>
          <p:cNvPr id="24" name="グループ化 23">
            <a:extLst>
              <a:ext uri="{FF2B5EF4-FFF2-40B4-BE49-F238E27FC236}">
                <a16:creationId xmlns:a16="http://schemas.microsoft.com/office/drawing/2014/main" id="{CB60D717-2EBB-A46A-418E-40DE3A3B0653}"/>
              </a:ext>
            </a:extLst>
          </p:cNvPr>
          <p:cNvGrpSpPr/>
          <p:nvPr/>
        </p:nvGrpSpPr>
        <p:grpSpPr>
          <a:xfrm>
            <a:off x="306600" y="6222951"/>
            <a:ext cx="6286000" cy="1416386"/>
            <a:chOff x="287899" y="4082805"/>
            <a:chExt cx="6286000" cy="1205290"/>
          </a:xfrm>
        </p:grpSpPr>
        <p:sp>
          <p:nvSpPr>
            <p:cNvPr id="25" name="正方形/長方形 24">
              <a:extLst>
                <a:ext uri="{FF2B5EF4-FFF2-40B4-BE49-F238E27FC236}">
                  <a16:creationId xmlns:a16="http://schemas.microsoft.com/office/drawing/2014/main" id="{D98D1495-5B30-A6BC-AC0B-BF9F82CE8178}"/>
                </a:ext>
              </a:extLst>
            </p:cNvPr>
            <p:cNvSpPr/>
            <p:nvPr/>
          </p:nvSpPr>
          <p:spPr>
            <a:xfrm>
              <a:off x="298200" y="4449473"/>
              <a:ext cx="6275699" cy="838622"/>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26" name="テキスト ボックス 25">
              <a:extLst>
                <a:ext uri="{FF2B5EF4-FFF2-40B4-BE49-F238E27FC236}">
                  <a16:creationId xmlns:a16="http://schemas.microsoft.com/office/drawing/2014/main" id="{F73D43BA-571D-3671-8821-D65D7F7CA4D5}"/>
                </a:ext>
              </a:extLst>
            </p:cNvPr>
            <p:cNvSpPr txBox="1"/>
            <p:nvPr/>
          </p:nvSpPr>
          <p:spPr>
            <a:xfrm>
              <a:off x="287899" y="4082805"/>
              <a:ext cx="6285999" cy="366668"/>
            </a:xfrm>
            <a:prstGeom prst="rect">
              <a:avLst/>
            </a:prstGeom>
            <a:noFill/>
          </p:spPr>
          <p:txBody>
            <a:bodyPr wrap="square" rtlCol="0">
              <a:spAutoFit/>
            </a:bodyPr>
            <a:lstStyle/>
            <a:p>
              <a:r>
                <a:rPr kumimoji="1" lang="ja-JP" altLang="en-US" sz="1100"/>
                <a:t>◎労働条件をしっかり確認すべきなのはどうしてでしょうか？　授業で学んだこともふまえて、</a:t>
              </a:r>
            </a:p>
            <a:p>
              <a:r>
                <a:rPr kumimoji="1" lang="ja-JP" altLang="en-US" sz="1100"/>
                <a:t>　あなたなりに考えを書いてみてください。</a:t>
              </a:r>
            </a:p>
          </p:txBody>
        </p:sp>
      </p:grpSp>
      <p:grpSp>
        <p:nvGrpSpPr>
          <p:cNvPr id="27" name="グループ化 26">
            <a:extLst>
              <a:ext uri="{FF2B5EF4-FFF2-40B4-BE49-F238E27FC236}">
                <a16:creationId xmlns:a16="http://schemas.microsoft.com/office/drawing/2014/main" id="{84B43FF0-7AD8-D331-EE61-AFB432ABC4B3}"/>
              </a:ext>
            </a:extLst>
          </p:cNvPr>
          <p:cNvGrpSpPr/>
          <p:nvPr/>
        </p:nvGrpSpPr>
        <p:grpSpPr>
          <a:xfrm>
            <a:off x="296300" y="7695827"/>
            <a:ext cx="6286000" cy="1416386"/>
            <a:chOff x="287899" y="4082805"/>
            <a:chExt cx="6286000" cy="1205290"/>
          </a:xfrm>
        </p:grpSpPr>
        <p:sp>
          <p:nvSpPr>
            <p:cNvPr id="28" name="正方形/長方形 27">
              <a:extLst>
                <a:ext uri="{FF2B5EF4-FFF2-40B4-BE49-F238E27FC236}">
                  <a16:creationId xmlns:a16="http://schemas.microsoft.com/office/drawing/2014/main" id="{3F39D082-4CA4-50FD-C4C8-3CC527054B14}"/>
                </a:ext>
              </a:extLst>
            </p:cNvPr>
            <p:cNvSpPr/>
            <p:nvPr/>
          </p:nvSpPr>
          <p:spPr>
            <a:xfrm>
              <a:off x="298200" y="4449473"/>
              <a:ext cx="6275699" cy="838622"/>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29" name="テキスト ボックス 28">
              <a:extLst>
                <a:ext uri="{FF2B5EF4-FFF2-40B4-BE49-F238E27FC236}">
                  <a16:creationId xmlns:a16="http://schemas.microsoft.com/office/drawing/2014/main" id="{E5D358D9-EE50-6804-3334-A5A2870C96DE}"/>
                </a:ext>
              </a:extLst>
            </p:cNvPr>
            <p:cNvSpPr txBox="1"/>
            <p:nvPr/>
          </p:nvSpPr>
          <p:spPr>
            <a:xfrm>
              <a:off x="287899" y="4082805"/>
              <a:ext cx="6285999" cy="222620"/>
            </a:xfrm>
            <a:prstGeom prst="rect">
              <a:avLst/>
            </a:prstGeom>
            <a:noFill/>
          </p:spPr>
          <p:txBody>
            <a:bodyPr wrap="square" rtlCol="0">
              <a:spAutoFit/>
            </a:bodyPr>
            <a:lstStyle/>
            <a:p>
              <a:r>
                <a:rPr kumimoji="1" lang="ja-JP" altLang="en-US" sz="1100"/>
                <a:t>◎今日の授業の感想を自由に書いてください。</a:t>
              </a:r>
            </a:p>
          </p:txBody>
        </p:sp>
      </p:grpSp>
      <p:sp>
        <p:nvSpPr>
          <p:cNvPr id="3" name="テキスト ボックス 2">
            <a:extLst>
              <a:ext uri="{FF2B5EF4-FFF2-40B4-BE49-F238E27FC236}">
                <a16:creationId xmlns:a16="http://schemas.microsoft.com/office/drawing/2014/main" id="{7C023AC6-A9B2-E3E1-1884-1D0E3C49E451}"/>
              </a:ext>
            </a:extLst>
          </p:cNvPr>
          <p:cNvSpPr txBox="1"/>
          <p:nvPr/>
        </p:nvSpPr>
        <p:spPr>
          <a:xfrm>
            <a:off x="110722" y="80245"/>
            <a:ext cx="4253011" cy="276999"/>
          </a:xfrm>
          <a:prstGeom prst="rect">
            <a:avLst/>
          </a:prstGeom>
          <a:noFill/>
        </p:spPr>
        <p:txBody>
          <a:bodyPr wrap="square">
            <a:spAutoFit/>
          </a:bodyPr>
          <a:lstStyle/>
          <a:p>
            <a:pPr algn="l"/>
            <a:r>
              <a:rPr kumimoji="1" lang="ja-JP" altLang="en-US" sz="1200" b="1" dirty="0"/>
              <a:t>モデル授業案</a:t>
            </a:r>
            <a:r>
              <a:rPr kumimoji="1" lang="en-US" altLang="ja-JP" sz="1200" b="1" dirty="0"/>
              <a:t>3</a:t>
            </a:r>
            <a:r>
              <a:rPr kumimoji="1" lang="ja-JP" altLang="en-US" sz="1200" b="1" dirty="0"/>
              <a:t>「契約の中身で注意することは？」</a:t>
            </a:r>
            <a:endParaRPr kumimoji="1" lang="en-US" altLang="ja-JP" sz="1200" b="1" dirty="0"/>
          </a:p>
        </p:txBody>
      </p:sp>
    </p:spTree>
    <p:extLst>
      <p:ext uri="{BB962C8B-B14F-4D97-AF65-F5344CB8AC3E}">
        <p14:creationId xmlns:p14="http://schemas.microsoft.com/office/powerpoint/2010/main" val="3684614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2000" b="1" dirty="0"/>
          </a:p>
          <a:p>
            <a:pPr algn="l"/>
            <a:r>
              <a:rPr kumimoji="1" lang="ja-JP" altLang="en-US" sz="2000" b="1"/>
              <a:t>ワークシート</a:t>
            </a:r>
            <a:r>
              <a:rPr lang="en-US" altLang="ja-JP" sz="2000" b="1" dirty="0"/>
              <a:t>B</a:t>
            </a:r>
            <a:r>
              <a:rPr kumimoji="1" lang="ja-JP" altLang="en-US" sz="2000" b="1"/>
              <a:t>（まとめ）　</a:t>
            </a:r>
            <a:r>
              <a:rPr kumimoji="1" lang="ja-JP" altLang="en-US" b="1"/>
              <a:t>　　</a:t>
            </a:r>
            <a:endParaRPr lang="en-US" altLang="ja-JP" sz="1050" dirty="0"/>
          </a:p>
          <a:p>
            <a:pPr algn="l"/>
            <a:endParaRPr kumimoji="1" lang="en-US" altLang="ja-JP" sz="1050" spc="-150" dirty="0"/>
          </a:p>
          <a:p>
            <a:pPr algn="l"/>
            <a:endParaRPr lang="en-US" altLang="ja-JP" sz="1050" dirty="0"/>
          </a:p>
          <a:p>
            <a:pPr algn="l"/>
            <a:endParaRPr kumimoji="1" lang="en-US" altLang="ja-JP" sz="1050" dirty="0"/>
          </a:p>
          <a:p>
            <a:pPr algn="l"/>
            <a:endParaRPr lang="en-US" altLang="ja-JP" sz="1050" dirty="0"/>
          </a:p>
          <a:p>
            <a:pPr algn="l"/>
            <a:endParaRPr kumimoji="1" lang="en-US" altLang="ja-JP" sz="1050" dirty="0"/>
          </a:p>
          <a:p>
            <a:pPr algn="l"/>
            <a:endParaRPr lang="en-US" altLang="ja-JP" sz="10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kumimoji="1" lang="en-US" altLang="ja-JP" sz="1200" spc="-150" dirty="0"/>
          </a:p>
          <a:p>
            <a:pPr algn="l"/>
            <a:endParaRPr lang="en-US" altLang="ja-JP" sz="1200" dirty="0"/>
          </a:p>
          <a:p>
            <a:pPr algn="l"/>
            <a:endParaRPr lang="en-US" altLang="ja-JP" sz="1200" spc="-150" dirty="0"/>
          </a:p>
          <a:p>
            <a:pPr algn="l"/>
            <a:endParaRPr lang="en-US" altLang="ja-JP" sz="1200" spc="-150" dirty="0"/>
          </a:p>
          <a:p>
            <a:pPr algn="l"/>
            <a:endParaRPr lang="en-US" altLang="ja-JP" sz="1200" dirty="0"/>
          </a:p>
          <a:p>
            <a:pPr algn="l"/>
            <a:endParaRPr lang="en-US" altLang="ja-JP" sz="1200" dirty="0"/>
          </a:p>
          <a:p>
            <a:pPr algn="l"/>
            <a:endParaRPr lang="en-US" altLang="ja-JP" sz="1200" dirty="0"/>
          </a:p>
        </p:txBody>
      </p:sp>
      <p:grpSp>
        <p:nvGrpSpPr>
          <p:cNvPr id="17" name="グループ化 16">
            <a:extLst>
              <a:ext uri="{FF2B5EF4-FFF2-40B4-BE49-F238E27FC236}">
                <a16:creationId xmlns:a16="http://schemas.microsoft.com/office/drawing/2014/main" id="{ED881C56-C9FE-1915-1C36-59EFC14D3010}"/>
              </a:ext>
            </a:extLst>
          </p:cNvPr>
          <p:cNvGrpSpPr/>
          <p:nvPr/>
        </p:nvGrpSpPr>
        <p:grpSpPr>
          <a:xfrm>
            <a:off x="124326" y="877669"/>
            <a:ext cx="6613357" cy="1340833"/>
            <a:chOff x="124326" y="877669"/>
            <a:chExt cx="6613357" cy="1340833"/>
          </a:xfrm>
        </p:grpSpPr>
        <p:sp>
          <p:nvSpPr>
            <p:cNvPr id="2" name="テキスト ボックス 1">
              <a:extLst>
                <a:ext uri="{FF2B5EF4-FFF2-40B4-BE49-F238E27FC236}">
                  <a16:creationId xmlns:a16="http://schemas.microsoft.com/office/drawing/2014/main" id="{6B369A14-3689-A49F-E7CE-F6FA5E419EE4}"/>
                </a:ext>
              </a:extLst>
            </p:cNvPr>
            <p:cNvSpPr txBox="1"/>
            <p:nvPr/>
          </p:nvSpPr>
          <p:spPr>
            <a:xfrm>
              <a:off x="128336" y="877669"/>
              <a:ext cx="6609347" cy="276999"/>
            </a:xfrm>
            <a:prstGeom prst="rect">
              <a:avLst/>
            </a:prstGeom>
            <a:noFill/>
          </p:spPr>
          <p:txBody>
            <a:bodyPr wrap="square" rtlCol="0">
              <a:spAutoFit/>
            </a:bodyPr>
            <a:lstStyle/>
            <a:p>
              <a:r>
                <a:rPr kumimoji="1" lang="ja-JP" altLang="en-US" sz="1200"/>
                <a:t>◎あなたが考えた「働く」と「幸せ・不幸せ」について、ワンセンテンスでまとめてみよう！</a:t>
              </a:r>
              <a:endParaRPr kumimoji="1" lang="en-US" altLang="ja-JP" sz="1200" dirty="0"/>
            </a:p>
          </p:txBody>
        </p:sp>
        <p:sp>
          <p:nvSpPr>
            <p:cNvPr id="4" name="正方形/長方形 3">
              <a:extLst>
                <a:ext uri="{FF2B5EF4-FFF2-40B4-BE49-F238E27FC236}">
                  <a16:creationId xmlns:a16="http://schemas.microsoft.com/office/drawing/2014/main" id="{D21131F4-0EB7-E7E0-39E6-A262A803B4BA}"/>
                </a:ext>
              </a:extLst>
            </p:cNvPr>
            <p:cNvSpPr/>
            <p:nvPr/>
          </p:nvSpPr>
          <p:spPr>
            <a:xfrm>
              <a:off x="124326" y="1233500"/>
              <a:ext cx="6609347" cy="985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5" name="テキスト ボックス 4">
            <a:extLst>
              <a:ext uri="{FF2B5EF4-FFF2-40B4-BE49-F238E27FC236}">
                <a16:creationId xmlns:a16="http://schemas.microsoft.com/office/drawing/2014/main" id="{81AF4B1F-6136-9BF7-E942-9EE6D9A8C289}"/>
              </a:ext>
            </a:extLst>
          </p:cNvPr>
          <p:cNvSpPr txBox="1"/>
          <p:nvPr/>
        </p:nvSpPr>
        <p:spPr>
          <a:xfrm>
            <a:off x="133322" y="2553043"/>
            <a:ext cx="6609347" cy="276999"/>
          </a:xfrm>
          <a:prstGeom prst="rect">
            <a:avLst/>
          </a:prstGeom>
          <a:noFill/>
        </p:spPr>
        <p:txBody>
          <a:bodyPr wrap="square" rtlCol="0">
            <a:spAutoFit/>
          </a:bodyPr>
          <a:lstStyle/>
          <a:p>
            <a:r>
              <a:rPr kumimoji="1" lang="ja-JP" altLang="en-US" sz="1200"/>
              <a:t>◎本日の授業で、気になったことを質問形式で書いてみよう！（最低</a:t>
            </a:r>
            <a:r>
              <a:rPr kumimoji="1" lang="en-US" altLang="ja-JP" sz="1200" dirty="0"/>
              <a:t>1</a:t>
            </a:r>
            <a:r>
              <a:rPr kumimoji="1" lang="ja-JP" altLang="en-US" sz="1200"/>
              <a:t>つ以上）</a:t>
            </a:r>
            <a:endParaRPr kumimoji="1" lang="en-US" altLang="ja-JP" sz="1200" dirty="0"/>
          </a:p>
        </p:txBody>
      </p:sp>
      <p:sp>
        <p:nvSpPr>
          <p:cNvPr id="6" name="テキスト ボックス 5">
            <a:extLst>
              <a:ext uri="{FF2B5EF4-FFF2-40B4-BE49-F238E27FC236}">
                <a16:creationId xmlns:a16="http://schemas.microsoft.com/office/drawing/2014/main" id="{C755EEC0-DA48-1AB3-4273-7A1CF08DC33E}"/>
              </a:ext>
            </a:extLst>
          </p:cNvPr>
          <p:cNvSpPr txBox="1"/>
          <p:nvPr/>
        </p:nvSpPr>
        <p:spPr>
          <a:xfrm>
            <a:off x="133323" y="4749559"/>
            <a:ext cx="6609347" cy="276999"/>
          </a:xfrm>
          <a:prstGeom prst="rect">
            <a:avLst/>
          </a:prstGeom>
          <a:noFill/>
        </p:spPr>
        <p:txBody>
          <a:bodyPr wrap="square" rtlCol="0">
            <a:spAutoFit/>
          </a:bodyPr>
          <a:lstStyle/>
          <a:p>
            <a:r>
              <a:rPr kumimoji="1" lang="ja-JP" altLang="en-US" sz="1200"/>
              <a:t>◎授業全体を通じて、感じたことを率直に振り返ってみましょう！</a:t>
            </a:r>
            <a:endParaRPr kumimoji="1" lang="en-US" altLang="ja-JP" sz="1200" dirty="0"/>
          </a:p>
        </p:txBody>
      </p:sp>
      <p:grpSp>
        <p:nvGrpSpPr>
          <p:cNvPr id="16" name="グループ化 15">
            <a:extLst>
              <a:ext uri="{FF2B5EF4-FFF2-40B4-BE49-F238E27FC236}">
                <a16:creationId xmlns:a16="http://schemas.microsoft.com/office/drawing/2014/main" id="{3E458837-9BDA-5ABC-11B2-757C09DC337D}"/>
              </a:ext>
            </a:extLst>
          </p:cNvPr>
          <p:cNvGrpSpPr/>
          <p:nvPr/>
        </p:nvGrpSpPr>
        <p:grpSpPr>
          <a:xfrm>
            <a:off x="133322" y="7524890"/>
            <a:ext cx="6609347" cy="1668027"/>
            <a:chOff x="133322" y="7802542"/>
            <a:chExt cx="6609347" cy="1668027"/>
          </a:xfrm>
        </p:grpSpPr>
        <p:sp>
          <p:nvSpPr>
            <p:cNvPr id="7" name="テキスト ボックス 6">
              <a:extLst>
                <a:ext uri="{FF2B5EF4-FFF2-40B4-BE49-F238E27FC236}">
                  <a16:creationId xmlns:a16="http://schemas.microsoft.com/office/drawing/2014/main" id="{EB2A19E3-3C2F-4930-3D02-74D7464B6C6F}"/>
                </a:ext>
              </a:extLst>
            </p:cNvPr>
            <p:cNvSpPr txBox="1"/>
            <p:nvPr/>
          </p:nvSpPr>
          <p:spPr>
            <a:xfrm>
              <a:off x="133322" y="7802542"/>
              <a:ext cx="6609347" cy="461665"/>
            </a:xfrm>
            <a:prstGeom prst="rect">
              <a:avLst/>
            </a:prstGeom>
            <a:noFill/>
          </p:spPr>
          <p:txBody>
            <a:bodyPr wrap="square" rtlCol="0">
              <a:spAutoFit/>
            </a:bodyPr>
            <a:lstStyle/>
            <a:p>
              <a:r>
                <a:rPr kumimoji="1" lang="ja-JP" altLang="en-US" sz="1200"/>
                <a:t>◆本日学んだことを、他の人に説明できるように</a:t>
              </a:r>
              <a:r>
                <a:rPr kumimoji="1" lang="en-US" altLang="ja-JP" sz="1200" dirty="0"/>
                <a:t>60</a:t>
              </a:r>
              <a:r>
                <a:rPr kumimoji="1" lang="ja-JP" altLang="en-US" sz="1200"/>
                <a:t>字以上</a:t>
              </a:r>
              <a:r>
                <a:rPr kumimoji="1" lang="en-US" altLang="ja-JP" sz="1200" dirty="0"/>
                <a:t>80</a:t>
              </a:r>
              <a:r>
                <a:rPr kumimoji="1" lang="ja-JP" altLang="en-US" sz="1200"/>
                <a:t>字以内でまとめてみましょう！⇒記入後、先生</a:t>
              </a:r>
              <a:r>
                <a:rPr kumimoji="1" lang="en-US" altLang="ja-JP" sz="1200" dirty="0"/>
                <a:t>or</a:t>
              </a:r>
              <a:r>
                <a:rPr kumimoji="1" lang="ja-JP" altLang="en-US" sz="1200"/>
                <a:t>クラスメートへ！</a:t>
              </a:r>
              <a:endParaRPr kumimoji="1" lang="en-US" altLang="ja-JP" sz="1200" dirty="0"/>
            </a:p>
          </p:txBody>
        </p:sp>
        <p:sp>
          <p:nvSpPr>
            <p:cNvPr id="8" name="正方形/長方形 7">
              <a:extLst>
                <a:ext uri="{FF2B5EF4-FFF2-40B4-BE49-F238E27FC236}">
                  <a16:creationId xmlns:a16="http://schemas.microsoft.com/office/drawing/2014/main" id="{F845CA5C-7B81-3AC1-828B-397793379625}"/>
                </a:ext>
              </a:extLst>
            </p:cNvPr>
            <p:cNvSpPr/>
            <p:nvPr/>
          </p:nvSpPr>
          <p:spPr>
            <a:xfrm>
              <a:off x="133322" y="8372510"/>
              <a:ext cx="6609347" cy="109805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aphicFrame>
        <p:nvGraphicFramePr>
          <p:cNvPr id="11" name="表 13">
            <a:extLst>
              <a:ext uri="{FF2B5EF4-FFF2-40B4-BE49-F238E27FC236}">
                <a16:creationId xmlns:a16="http://schemas.microsoft.com/office/drawing/2014/main" id="{20A7CA80-771B-484A-24AE-3CC766563AA3}"/>
              </a:ext>
            </a:extLst>
          </p:cNvPr>
          <p:cNvGraphicFramePr>
            <a:graphicFrameLocks noGrp="1"/>
          </p:cNvGraphicFramePr>
          <p:nvPr>
            <p:extLst>
              <p:ext uri="{D42A27DB-BD31-4B8C-83A1-F6EECF244321}">
                <p14:modId xmlns:p14="http://schemas.microsoft.com/office/powerpoint/2010/main" val="1810435125"/>
              </p:ext>
            </p:extLst>
          </p:nvPr>
        </p:nvGraphicFramePr>
        <p:xfrm>
          <a:off x="124326" y="2959509"/>
          <a:ext cx="6609347" cy="1548189"/>
        </p:xfrm>
        <a:graphic>
          <a:graphicData uri="http://schemas.openxmlformats.org/drawingml/2006/table">
            <a:tbl>
              <a:tblPr firstRow="1" bandRow="1">
                <a:tableStyleId>{5940675A-B579-460E-94D1-54222C63F5DA}</a:tableStyleId>
              </a:tblPr>
              <a:tblGrid>
                <a:gridCol w="6609347">
                  <a:extLst>
                    <a:ext uri="{9D8B030D-6E8A-4147-A177-3AD203B41FA5}">
                      <a16:colId xmlns:a16="http://schemas.microsoft.com/office/drawing/2014/main" val="3104677579"/>
                    </a:ext>
                  </a:extLst>
                </a:gridCol>
              </a:tblGrid>
              <a:tr h="516063">
                <a:tc>
                  <a:txBody>
                    <a:bodyPr/>
                    <a:lstStyle/>
                    <a:p>
                      <a:r>
                        <a:rPr kumimoji="1" lang="en-US" altLang="ja-JP" sz="1050" dirty="0"/>
                        <a:t>(</a:t>
                      </a:r>
                      <a:r>
                        <a:rPr kumimoji="1" lang="ja-JP" altLang="en-US" sz="1050"/>
                        <a:t>例</a:t>
                      </a:r>
                      <a:r>
                        <a:rPr kumimoji="1" lang="en-US" altLang="ja-JP" sz="1050" dirty="0"/>
                        <a:t>)Q. </a:t>
                      </a:r>
                      <a:r>
                        <a:rPr kumimoji="1" lang="ja-JP" altLang="en-US" sz="1050"/>
                        <a:t>なぜ人は働くのか</a:t>
                      </a:r>
                      <a:r>
                        <a:rPr kumimoji="1" lang="en-US" altLang="ja-JP" sz="1050" dirty="0"/>
                        <a:t>? </a:t>
                      </a:r>
                    </a:p>
                  </a:txBody>
                  <a:tcPr anchor="ctr"/>
                </a:tc>
                <a:extLst>
                  <a:ext uri="{0D108BD9-81ED-4DB2-BD59-A6C34878D82A}">
                    <a16:rowId xmlns:a16="http://schemas.microsoft.com/office/drawing/2014/main" val="2498394140"/>
                  </a:ext>
                </a:extLst>
              </a:tr>
              <a:tr h="516063">
                <a:tc>
                  <a:txBody>
                    <a:bodyPr/>
                    <a:lstStyle/>
                    <a:p>
                      <a:r>
                        <a:rPr kumimoji="1" lang="en-US" altLang="ja-JP" dirty="0"/>
                        <a:t>Q.</a:t>
                      </a:r>
                      <a:endParaRPr kumimoji="1" lang="ja-JP" altLang="en-US"/>
                    </a:p>
                  </a:txBody>
                  <a:tcPr/>
                </a:tc>
                <a:extLst>
                  <a:ext uri="{0D108BD9-81ED-4DB2-BD59-A6C34878D82A}">
                    <a16:rowId xmlns:a16="http://schemas.microsoft.com/office/drawing/2014/main" val="3785530102"/>
                  </a:ext>
                </a:extLst>
              </a:tr>
              <a:tr h="516063">
                <a:tc>
                  <a:txBody>
                    <a:bodyPr/>
                    <a:lstStyle/>
                    <a:p>
                      <a:r>
                        <a:rPr kumimoji="1" lang="en-US" altLang="ja-JP" dirty="0"/>
                        <a:t>Q.</a:t>
                      </a:r>
                      <a:endParaRPr kumimoji="1" lang="ja-JP" altLang="en-US"/>
                    </a:p>
                  </a:txBody>
                  <a:tcPr/>
                </a:tc>
                <a:extLst>
                  <a:ext uri="{0D108BD9-81ED-4DB2-BD59-A6C34878D82A}">
                    <a16:rowId xmlns:a16="http://schemas.microsoft.com/office/drawing/2014/main" val="2515325754"/>
                  </a:ext>
                </a:extLst>
              </a:tr>
            </a:tbl>
          </a:graphicData>
        </a:graphic>
      </p:graphicFrame>
      <p:graphicFrame>
        <p:nvGraphicFramePr>
          <p:cNvPr id="14" name="表 15">
            <a:extLst>
              <a:ext uri="{FF2B5EF4-FFF2-40B4-BE49-F238E27FC236}">
                <a16:creationId xmlns:a16="http://schemas.microsoft.com/office/drawing/2014/main" id="{02ECA04F-0714-E577-BA24-D9746A3BB137}"/>
              </a:ext>
            </a:extLst>
          </p:cNvPr>
          <p:cNvGraphicFramePr>
            <a:graphicFrameLocks noGrp="1"/>
          </p:cNvGraphicFramePr>
          <p:nvPr/>
        </p:nvGraphicFramePr>
        <p:xfrm>
          <a:off x="124326" y="5106976"/>
          <a:ext cx="6609346" cy="1827576"/>
        </p:xfrm>
        <a:graphic>
          <a:graphicData uri="http://schemas.openxmlformats.org/drawingml/2006/table">
            <a:tbl>
              <a:tblPr firstRow="1" bandRow="1">
                <a:tableStyleId>{5940675A-B579-460E-94D1-54222C63F5DA}</a:tableStyleId>
              </a:tblPr>
              <a:tblGrid>
                <a:gridCol w="6609346">
                  <a:extLst>
                    <a:ext uri="{9D8B030D-6E8A-4147-A177-3AD203B41FA5}">
                      <a16:colId xmlns:a16="http://schemas.microsoft.com/office/drawing/2014/main" val="126160052"/>
                    </a:ext>
                  </a:extLst>
                </a:gridCol>
              </a:tblGrid>
              <a:tr h="733925">
                <a:tc>
                  <a:txBody>
                    <a:bodyPr/>
                    <a:lstStyle/>
                    <a:p>
                      <a:r>
                        <a:rPr kumimoji="1" lang="en-US" altLang="ja-JP" sz="1100" dirty="0"/>
                        <a:t>[</a:t>
                      </a:r>
                      <a:r>
                        <a:rPr kumimoji="1" lang="ja-JP" altLang="en-US" sz="1100"/>
                        <a:t>本日の自己評価</a:t>
                      </a:r>
                      <a:r>
                        <a:rPr kumimoji="1" lang="en-US" altLang="ja-JP" sz="1100" dirty="0"/>
                        <a:t>]</a:t>
                      </a:r>
                      <a:r>
                        <a:rPr kumimoji="1" lang="ja-JP" altLang="en-US" sz="1100"/>
                        <a:t>（</a:t>
                      </a:r>
                      <a:r>
                        <a:rPr kumimoji="1" lang="en-US" altLang="ja-JP" sz="1100" dirty="0"/>
                        <a:t>○</a:t>
                      </a:r>
                      <a:r>
                        <a:rPr kumimoji="1" lang="ja-JP" altLang="en-US" sz="1100"/>
                        <a:t>を付けてみよう）</a:t>
                      </a:r>
                      <a:endParaRPr kumimoji="1" lang="en-US" altLang="ja-JP" sz="1100" dirty="0"/>
                    </a:p>
                    <a:p>
                      <a:endParaRPr kumimoji="1" lang="en-US" altLang="ja-JP" sz="600" dirty="0"/>
                    </a:p>
                    <a:p>
                      <a:pPr algn="ctr"/>
                      <a:r>
                        <a:rPr kumimoji="1" lang="en-US" altLang="ja-JP" sz="1100" dirty="0"/>
                        <a:t> 5.</a:t>
                      </a:r>
                      <a:r>
                        <a:rPr kumimoji="1" lang="ja-JP" altLang="en-US" sz="1100"/>
                        <a:t>完璧です</a:t>
                      </a:r>
                      <a:r>
                        <a:rPr kumimoji="1" lang="en-US" altLang="ja-JP" sz="1100" dirty="0"/>
                        <a:t>! </a:t>
                      </a:r>
                      <a:r>
                        <a:rPr kumimoji="1" lang="ja-JP" altLang="en-US" sz="1100"/>
                        <a:t>　　　</a:t>
                      </a:r>
                      <a:r>
                        <a:rPr kumimoji="1" lang="en-US" altLang="ja-JP" sz="1100" dirty="0"/>
                        <a:t>4.</a:t>
                      </a:r>
                      <a:r>
                        <a:rPr kumimoji="1" lang="ja-JP" altLang="en-US" sz="1100"/>
                        <a:t>ほぼ</a:t>
                      </a:r>
                      <a:r>
                        <a:rPr kumimoji="1" lang="en-US" altLang="ja-JP" sz="1100" dirty="0"/>
                        <a:t>OK! </a:t>
                      </a:r>
                      <a:r>
                        <a:rPr kumimoji="1" lang="ja-JP" altLang="en-US" sz="1100"/>
                        <a:t>　　　</a:t>
                      </a:r>
                      <a:r>
                        <a:rPr kumimoji="1" lang="en-US" altLang="ja-JP" sz="1100" dirty="0"/>
                        <a:t>3.</a:t>
                      </a:r>
                      <a:r>
                        <a:rPr kumimoji="1" lang="ja-JP" altLang="en-US" sz="1100"/>
                        <a:t>できたかな 　　　</a:t>
                      </a:r>
                      <a:r>
                        <a:rPr kumimoji="1" lang="en-US" altLang="ja-JP" sz="1100" dirty="0"/>
                        <a:t>2.</a:t>
                      </a:r>
                      <a:r>
                        <a:rPr kumimoji="1" lang="ja-JP" altLang="en-US" sz="1100"/>
                        <a:t>まあまあ 　　　</a:t>
                      </a:r>
                      <a:r>
                        <a:rPr kumimoji="1" lang="en-US" altLang="ja-JP" sz="1100" dirty="0"/>
                        <a:t>1.</a:t>
                      </a:r>
                      <a:r>
                        <a:rPr kumimoji="1" lang="ja-JP" altLang="en-US" sz="1100"/>
                        <a:t>少しね </a:t>
                      </a:r>
                    </a:p>
                  </a:txBody>
                  <a:tcPr/>
                </a:tc>
                <a:extLst>
                  <a:ext uri="{0D108BD9-81ED-4DB2-BD59-A6C34878D82A}">
                    <a16:rowId xmlns:a16="http://schemas.microsoft.com/office/drawing/2014/main" val="3278844860"/>
                  </a:ext>
                </a:extLst>
              </a:tr>
              <a:tr h="109365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kern="1200" dirty="0">
                          <a:solidFill>
                            <a:schemeClr val="tx1"/>
                          </a:solidFill>
                          <a:effectLst/>
                          <a:latin typeface="+mn-lt"/>
                          <a:ea typeface="+mn-ea"/>
                          <a:cs typeface="+mn-cs"/>
                        </a:rPr>
                        <a:t>[</a:t>
                      </a:r>
                      <a:r>
                        <a:rPr kumimoji="1" lang="ja-JP" altLang="en-US" sz="1100" kern="1200">
                          <a:solidFill>
                            <a:schemeClr val="tx1"/>
                          </a:solidFill>
                          <a:effectLst/>
                          <a:latin typeface="+mn-lt"/>
                          <a:ea typeface="+mn-ea"/>
                          <a:cs typeface="+mn-cs"/>
                        </a:rPr>
                        <a:t>本日の授業内で自分ができたこと</a:t>
                      </a:r>
                      <a:r>
                        <a:rPr kumimoji="1" lang="en-US" altLang="ja-JP" sz="1100" kern="1200" dirty="0">
                          <a:solidFill>
                            <a:schemeClr val="tx1"/>
                          </a:solidFill>
                          <a:effectLst/>
                          <a:latin typeface="+mn-lt"/>
                          <a:ea typeface="+mn-ea"/>
                          <a:cs typeface="+mn-cs"/>
                        </a:rPr>
                        <a:t>]</a:t>
                      </a:r>
                      <a:r>
                        <a:rPr kumimoji="1" lang="ja-JP" altLang="en-US" sz="1100" kern="1200">
                          <a:solidFill>
                            <a:schemeClr val="tx1"/>
                          </a:solidFill>
                          <a:effectLst/>
                          <a:latin typeface="+mn-lt"/>
                          <a:ea typeface="+mn-ea"/>
                          <a:cs typeface="+mn-cs"/>
                        </a:rPr>
                        <a:t>（□を入れてみよう）</a:t>
                      </a:r>
                      <a:endParaRPr kumimoji="1" lang="en-US" altLang="ja-JP"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kern="1200" dirty="0">
                          <a:solidFill>
                            <a:schemeClr val="tx1"/>
                          </a:solidFill>
                          <a:effectLst/>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a:solidFill>
                            <a:schemeClr val="tx1"/>
                          </a:solidFill>
                          <a:effectLst/>
                          <a:latin typeface="+mn-lt"/>
                          <a:ea typeface="+mn-ea"/>
                          <a:cs typeface="+mn-cs"/>
                        </a:rPr>
                        <a:t>　□会話する　　□質問する　　□教える　　□教わる　　□状況を把握する　　□傾聴する </a:t>
                      </a:r>
                      <a:endParaRPr kumimoji="1" lang="en-US" altLang="ja-JP"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a:solidFill>
                            <a:schemeClr val="tx1"/>
                          </a:solidFill>
                          <a:effectLst/>
                          <a:latin typeface="+mn-lt"/>
                          <a:ea typeface="+mn-ea"/>
                          <a:cs typeface="+mn-cs"/>
                        </a:rPr>
                        <a:t>　□場を活性化させる　　□リーダーシップを発揮する　　□他者をサポートする </a:t>
                      </a:r>
                      <a:endParaRPr kumimoji="1" lang="en-US" altLang="ja-JP"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a:solidFill>
                            <a:schemeClr val="tx1"/>
                          </a:solidFill>
                          <a:effectLst/>
                          <a:latin typeface="+mn-lt"/>
                          <a:ea typeface="+mn-ea"/>
                          <a:cs typeface="+mn-cs"/>
                        </a:rPr>
                        <a:t>　□場を読む　　□メタ認知する　　□フリーライダーにならない </a:t>
                      </a:r>
                      <a:endParaRPr lang="ja-JP" altLang="en-US" sz="1100">
                        <a:effectLst/>
                      </a:endParaRPr>
                    </a:p>
                  </a:txBody>
                  <a:tcPr/>
                </a:tc>
                <a:extLst>
                  <a:ext uri="{0D108BD9-81ED-4DB2-BD59-A6C34878D82A}">
                    <a16:rowId xmlns:a16="http://schemas.microsoft.com/office/drawing/2014/main" val="1998762219"/>
                  </a:ext>
                </a:extLst>
              </a:tr>
            </a:tbl>
          </a:graphicData>
        </a:graphic>
      </p:graphicFrame>
      <p:sp>
        <p:nvSpPr>
          <p:cNvPr id="18" name="テキスト ボックス 17">
            <a:extLst>
              <a:ext uri="{FF2B5EF4-FFF2-40B4-BE49-F238E27FC236}">
                <a16:creationId xmlns:a16="http://schemas.microsoft.com/office/drawing/2014/main" id="{277F3A0F-94CE-C2BD-CC29-87192A279188}"/>
              </a:ext>
            </a:extLst>
          </p:cNvPr>
          <p:cNvSpPr txBox="1"/>
          <p:nvPr/>
        </p:nvSpPr>
        <p:spPr>
          <a:xfrm>
            <a:off x="2286044" y="9403857"/>
            <a:ext cx="3529263" cy="446276"/>
          </a:xfrm>
          <a:prstGeom prst="rect">
            <a:avLst/>
          </a:prstGeom>
          <a:noFill/>
        </p:spPr>
        <p:txBody>
          <a:bodyPr wrap="square" rtlCol="0">
            <a:spAutoFit/>
          </a:bodyPr>
          <a:lstStyle/>
          <a:p>
            <a:pPr algn="l"/>
            <a:r>
              <a:rPr kumimoji="1" lang="ja-JP" altLang="en-US" sz="1200" b="1"/>
              <a:t>　　</a:t>
            </a:r>
            <a:r>
              <a:rPr kumimoji="1" lang="ja-JP" altLang="en-US" sz="1200"/>
              <a:t>年　　月　　日　　　年　　組　名前：　　　</a:t>
            </a:r>
            <a:r>
              <a:rPr kumimoji="1" lang="en-US" altLang="ja-JP" sz="1200" dirty="0"/>
              <a:t>    </a:t>
            </a:r>
          </a:p>
          <a:p>
            <a:pPr algn="l"/>
            <a:endParaRPr lang="en-US" altLang="ja-JP" sz="1100" dirty="0"/>
          </a:p>
        </p:txBody>
      </p:sp>
      <p:cxnSp>
        <p:nvCxnSpPr>
          <p:cNvPr id="19" name="直線コネクタ 18">
            <a:extLst>
              <a:ext uri="{FF2B5EF4-FFF2-40B4-BE49-F238E27FC236}">
                <a16:creationId xmlns:a16="http://schemas.microsoft.com/office/drawing/2014/main" id="{E76BED93-09CE-0DEA-973D-281B076B2338}"/>
              </a:ext>
            </a:extLst>
          </p:cNvPr>
          <p:cNvCxnSpPr>
            <a:cxnSpLocks/>
          </p:cNvCxnSpPr>
          <p:nvPr/>
        </p:nvCxnSpPr>
        <p:spPr>
          <a:xfrm>
            <a:off x="1689100" y="9659841"/>
            <a:ext cx="5044572" cy="0"/>
          </a:xfrm>
          <a:prstGeom prst="line">
            <a:avLst/>
          </a:prstGeom>
        </p:spPr>
        <p:style>
          <a:lnRef idx="2">
            <a:schemeClr val="dk1"/>
          </a:lnRef>
          <a:fillRef idx="0">
            <a:schemeClr val="dk1"/>
          </a:fillRef>
          <a:effectRef idx="1">
            <a:schemeClr val="dk1"/>
          </a:effectRef>
          <a:fontRef idx="minor">
            <a:schemeClr val="tx1"/>
          </a:fontRef>
        </p:style>
      </p:cxnSp>
      <p:sp>
        <p:nvSpPr>
          <p:cNvPr id="9" name="テキスト ボックス 8">
            <a:extLst>
              <a:ext uri="{FF2B5EF4-FFF2-40B4-BE49-F238E27FC236}">
                <a16:creationId xmlns:a16="http://schemas.microsoft.com/office/drawing/2014/main" id="{EC3E3142-1585-BBFB-362C-03E75400CF47}"/>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モデル授業案９「働く上での幸せ・不幸せって何？」</a:t>
            </a:r>
            <a:endParaRPr kumimoji="1" lang="en-US" altLang="ja-JP" sz="1200" b="1" dirty="0"/>
          </a:p>
        </p:txBody>
      </p:sp>
      <p:sp>
        <p:nvSpPr>
          <p:cNvPr id="10" name="テキスト ボックス 9">
            <a:extLst>
              <a:ext uri="{FF2B5EF4-FFF2-40B4-BE49-F238E27FC236}">
                <a16:creationId xmlns:a16="http://schemas.microsoft.com/office/drawing/2014/main" id="{72E447AE-D88F-9AD7-4A76-F9E9D49A0DF8}"/>
              </a:ext>
            </a:extLst>
          </p:cNvPr>
          <p:cNvSpPr txBox="1"/>
          <p:nvPr/>
        </p:nvSpPr>
        <p:spPr>
          <a:xfrm>
            <a:off x="2437413" y="5788438"/>
            <a:ext cx="381987" cy="307777"/>
          </a:xfrm>
          <a:prstGeom prst="rect">
            <a:avLst/>
          </a:prstGeom>
          <a:noFill/>
        </p:spPr>
        <p:txBody>
          <a:bodyPr wrap="square" rtlCol="0">
            <a:spAutoFit/>
          </a:bodyPr>
          <a:lstStyle/>
          <a:p>
            <a:r>
              <a:rPr kumimoji="1" lang="en-US" altLang="ja-JP" sz="1400" dirty="0"/>
              <a:t>✔️</a:t>
            </a:r>
            <a:endParaRPr kumimoji="1" lang="ja-JP" altLang="en-US" sz="1400"/>
          </a:p>
        </p:txBody>
      </p:sp>
      <p:sp>
        <p:nvSpPr>
          <p:cNvPr id="12" name="テキスト ボックス 11">
            <a:extLst>
              <a:ext uri="{FF2B5EF4-FFF2-40B4-BE49-F238E27FC236}">
                <a16:creationId xmlns:a16="http://schemas.microsoft.com/office/drawing/2014/main" id="{D7B1D576-B7BF-C62F-0BEB-59F9151FFEDC}"/>
              </a:ext>
            </a:extLst>
          </p:cNvPr>
          <p:cNvSpPr txBox="1"/>
          <p:nvPr/>
        </p:nvSpPr>
        <p:spPr>
          <a:xfrm>
            <a:off x="2399313" y="6958448"/>
            <a:ext cx="4343356" cy="338554"/>
          </a:xfrm>
          <a:prstGeom prst="rect">
            <a:avLst/>
          </a:prstGeom>
          <a:noFill/>
        </p:spPr>
        <p:txBody>
          <a:bodyPr wrap="square" rtlCol="0">
            <a:spAutoFit/>
          </a:bodyPr>
          <a:lstStyle/>
          <a:p>
            <a:r>
              <a:rPr kumimoji="1" lang="en-US" altLang="ja-JP" sz="800" dirty="0"/>
              <a:t>※</a:t>
            </a:r>
            <a:r>
              <a:rPr kumimoji="1" lang="ja-JP" altLang="en-US" sz="800"/>
              <a:t>メタ認知・・・・・自分の認知活動を客観的にとらえること</a:t>
            </a:r>
            <a:r>
              <a:rPr kumimoji="1" lang="en-US" altLang="ja-JP" sz="800" dirty="0"/>
              <a:t>=</a:t>
            </a:r>
            <a:r>
              <a:rPr kumimoji="1" lang="ja-JP" altLang="en-US" sz="800"/>
              <a:t>自らの認知を認知すること</a:t>
            </a:r>
            <a:br>
              <a:rPr kumimoji="1" lang="en-US" altLang="ja-JP" sz="800" dirty="0"/>
            </a:br>
            <a:r>
              <a:rPr kumimoji="1" lang="en-US" altLang="ja-JP" sz="800" dirty="0"/>
              <a:t>※</a:t>
            </a:r>
            <a:r>
              <a:rPr kumimoji="1" lang="ja-JP" altLang="en-US" sz="800"/>
              <a:t>フリーライダー・・対価を支払わず利益を得る”ただ乗りする人”のこと </a:t>
            </a:r>
          </a:p>
        </p:txBody>
      </p:sp>
    </p:spTree>
    <p:extLst>
      <p:ext uri="{BB962C8B-B14F-4D97-AF65-F5344CB8AC3E}">
        <p14:creationId xmlns:p14="http://schemas.microsoft.com/office/powerpoint/2010/main" val="881430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500" b="1" dirty="0"/>
          </a:p>
          <a:p>
            <a:pPr algn="l"/>
            <a:endParaRPr kumimoji="1" lang="en-US" altLang="ja-JP" sz="2000" b="1" dirty="0"/>
          </a:p>
          <a:p>
            <a:pPr algn="l"/>
            <a:r>
              <a:rPr kumimoji="1" lang="ja-JP" altLang="en-US" sz="2000" b="1"/>
              <a:t>ワークシート</a:t>
            </a:r>
            <a:r>
              <a:rPr kumimoji="1" lang="en-US" altLang="ja-JP" sz="2000" b="1" dirty="0"/>
              <a:t>A</a:t>
            </a:r>
            <a:r>
              <a:rPr kumimoji="1" lang="ja-JP" altLang="en-US" sz="2000" b="1"/>
              <a:t>　</a:t>
            </a:r>
            <a:r>
              <a:rPr kumimoji="1" lang="ja-JP" altLang="en-US" b="1"/>
              <a:t>　　　</a:t>
            </a:r>
            <a:r>
              <a:rPr kumimoji="1" lang="ja-JP" altLang="en-US" sz="1100"/>
              <a:t>年　　月　　日　　　年　　組　名前：　　　</a:t>
            </a:r>
            <a:r>
              <a:rPr kumimoji="1" lang="en-US" altLang="ja-JP" sz="1100" dirty="0"/>
              <a:t>    </a:t>
            </a:r>
            <a:endParaRPr lang="en-US" altLang="ja-JP" sz="105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2006600" y="880311"/>
            <a:ext cx="4851400" cy="0"/>
          </a:xfrm>
          <a:prstGeom prst="line">
            <a:avLst/>
          </a:prstGeom>
        </p:spPr>
        <p:style>
          <a:lnRef idx="2">
            <a:schemeClr val="dk1"/>
          </a:lnRef>
          <a:fillRef idx="0">
            <a:schemeClr val="dk1"/>
          </a:fillRef>
          <a:effectRef idx="1">
            <a:schemeClr val="dk1"/>
          </a:effectRef>
          <a:fontRef idx="minor">
            <a:schemeClr val="tx1"/>
          </a:fontRef>
        </p:style>
      </p:cxnSp>
      <p:sp>
        <p:nvSpPr>
          <p:cNvPr id="4" name="テキスト ボックス 3">
            <a:extLst>
              <a:ext uri="{FF2B5EF4-FFF2-40B4-BE49-F238E27FC236}">
                <a16:creationId xmlns:a16="http://schemas.microsoft.com/office/drawing/2014/main" id="{FDC147FF-36F0-290A-5FAE-3080A979A821}"/>
              </a:ext>
            </a:extLst>
          </p:cNvPr>
          <p:cNvSpPr txBox="1"/>
          <p:nvPr/>
        </p:nvSpPr>
        <p:spPr>
          <a:xfrm>
            <a:off x="300150" y="1073352"/>
            <a:ext cx="6275698" cy="276999"/>
          </a:xfrm>
          <a:prstGeom prst="rect">
            <a:avLst/>
          </a:prstGeom>
          <a:noFill/>
        </p:spPr>
        <p:txBody>
          <a:bodyPr wrap="square" rtlCol="0">
            <a:spAutoFit/>
          </a:bodyPr>
          <a:lstStyle/>
          <a:p>
            <a:r>
              <a:rPr kumimoji="1" lang="en-US" altLang="ja-JP" sz="1200" b="1" dirty="0"/>
              <a:t>1.</a:t>
            </a:r>
            <a:r>
              <a:rPr kumimoji="1" lang="ja-JP" altLang="en-US" sz="1200" b="1"/>
              <a:t>働く上でのトラブルって？</a:t>
            </a:r>
            <a:endParaRPr kumimoji="1" lang="en-US" altLang="ja-JP" sz="1200" b="1" dirty="0"/>
          </a:p>
        </p:txBody>
      </p:sp>
      <p:graphicFrame>
        <p:nvGraphicFramePr>
          <p:cNvPr id="7" name="表 9">
            <a:extLst>
              <a:ext uri="{FF2B5EF4-FFF2-40B4-BE49-F238E27FC236}">
                <a16:creationId xmlns:a16="http://schemas.microsoft.com/office/drawing/2014/main" id="{88BE138D-3685-8964-40DC-FD5FFC888C48}"/>
              </a:ext>
            </a:extLst>
          </p:cNvPr>
          <p:cNvGraphicFramePr>
            <a:graphicFrameLocks noGrp="1"/>
          </p:cNvGraphicFramePr>
          <p:nvPr>
            <p:extLst>
              <p:ext uri="{D42A27DB-BD31-4B8C-83A1-F6EECF244321}">
                <p14:modId xmlns:p14="http://schemas.microsoft.com/office/powerpoint/2010/main" val="4038319630"/>
              </p:ext>
            </p:extLst>
          </p:nvPr>
        </p:nvGraphicFramePr>
        <p:xfrm>
          <a:off x="300150" y="1455348"/>
          <a:ext cx="6275698" cy="2270466"/>
        </p:xfrm>
        <a:graphic>
          <a:graphicData uri="http://schemas.openxmlformats.org/drawingml/2006/table">
            <a:tbl>
              <a:tblPr firstRow="1" bandRow="1">
                <a:tableStyleId>{5940675A-B579-460E-94D1-54222C63F5DA}</a:tableStyleId>
              </a:tblPr>
              <a:tblGrid>
                <a:gridCol w="6275698">
                  <a:extLst>
                    <a:ext uri="{9D8B030D-6E8A-4147-A177-3AD203B41FA5}">
                      <a16:colId xmlns:a16="http://schemas.microsoft.com/office/drawing/2014/main" val="2109884096"/>
                    </a:ext>
                  </a:extLst>
                </a:gridCol>
              </a:tblGrid>
              <a:tr h="370840">
                <a:tc>
                  <a:txBody>
                    <a:bodyPr/>
                    <a:lstStyle/>
                    <a:p>
                      <a:r>
                        <a:rPr kumimoji="1" lang="ja-JP" altLang="en-US" sz="1000"/>
                        <a:t>□毎日長時間労働で休憩や休日もなく働かされる</a:t>
                      </a:r>
                    </a:p>
                    <a:p>
                      <a:r>
                        <a:rPr kumimoji="1" lang="ja-JP" altLang="en-US" sz="1000"/>
                        <a:t>□「時間内に仕事が終わらないのは能力不足」と言われて、残業しても残業代が一切支払われない</a:t>
                      </a:r>
                    </a:p>
                    <a:p>
                      <a:r>
                        <a:rPr kumimoji="1" lang="ja-JP" altLang="en-US" sz="1000"/>
                        <a:t>□仕事が忙しくて有給休暇を取得させてもらえない</a:t>
                      </a:r>
                    </a:p>
                    <a:p>
                      <a:r>
                        <a:rPr kumimoji="1" lang="ja-JP" altLang="en-US" sz="1000"/>
                        <a:t>□仕事中にケガをしたのに、会社はなにも対応してくれない</a:t>
                      </a:r>
                    </a:p>
                    <a:p>
                      <a:r>
                        <a:rPr kumimoji="1" lang="ja-JP" altLang="en-US" sz="1000"/>
                        <a:t>□セクハラやパワハラを受ける</a:t>
                      </a:r>
                    </a:p>
                    <a:p>
                      <a:r>
                        <a:rPr kumimoji="1" lang="ja-JP" altLang="en-US" sz="1000"/>
                        <a:t>□合理的な理由もなく、些細な理由でクビになる</a:t>
                      </a:r>
                    </a:p>
                  </a:txBody>
                  <a:tcPr/>
                </a:tc>
                <a:extLst>
                  <a:ext uri="{0D108BD9-81ED-4DB2-BD59-A6C34878D82A}">
                    <a16:rowId xmlns:a16="http://schemas.microsoft.com/office/drawing/2014/main" val="4129432307"/>
                  </a:ext>
                </a:extLst>
              </a:tr>
              <a:tr h="1264626">
                <a:tc>
                  <a:txBody>
                    <a:bodyPr/>
                    <a:lstStyle/>
                    <a:p>
                      <a:r>
                        <a:rPr kumimoji="1" lang="ja-JP" altLang="en-US" sz="1000"/>
                        <a:t>≪こんな職場は嫌だ！ </a:t>
                      </a:r>
                      <a:r>
                        <a:rPr kumimoji="1" lang="en-US" altLang="ja-JP" sz="1000" dirty="0"/>
                        <a:t>or</a:t>
                      </a:r>
                      <a:r>
                        <a:rPr kumimoji="1" lang="ja-JP" altLang="en-US" sz="1000"/>
                        <a:t>アルバイトで違和感は？？≫</a:t>
                      </a:r>
                    </a:p>
                    <a:p>
                      <a:endParaRPr kumimoji="1" lang="ja-JP" altLang="en-US" sz="1000"/>
                    </a:p>
                  </a:txBody>
                  <a:tcPr/>
                </a:tc>
                <a:extLst>
                  <a:ext uri="{0D108BD9-81ED-4DB2-BD59-A6C34878D82A}">
                    <a16:rowId xmlns:a16="http://schemas.microsoft.com/office/drawing/2014/main" val="1394864601"/>
                  </a:ext>
                </a:extLst>
              </a:tr>
            </a:tbl>
          </a:graphicData>
        </a:graphic>
      </p:graphicFrame>
      <p:sp>
        <p:nvSpPr>
          <p:cNvPr id="10" name="テキスト ボックス 9">
            <a:extLst>
              <a:ext uri="{FF2B5EF4-FFF2-40B4-BE49-F238E27FC236}">
                <a16:creationId xmlns:a16="http://schemas.microsoft.com/office/drawing/2014/main" id="{EEF83D02-3F33-7EE8-0049-583A441A6ADB}"/>
              </a:ext>
            </a:extLst>
          </p:cNvPr>
          <p:cNvSpPr txBox="1"/>
          <p:nvPr/>
        </p:nvSpPr>
        <p:spPr>
          <a:xfrm>
            <a:off x="300150" y="3777727"/>
            <a:ext cx="6275698" cy="276999"/>
          </a:xfrm>
          <a:prstGeom prst="rect">
            <a:avLst/>
          </a:prstGeom>
          <a:noFill/>
        </p:spPr>
        <p:txBody>
          <a:bodyPr wrap="square" rtlCol="0">
            <a:spAutoFit/>
          </a:bodyPr>
          <a:lstStyle/>
          <a:p>
            <a:r>
              <a:rPr kumimoji="1" lang="en-US" altLang="ja-JP" sz="1200" b="1" dirty="0"/>
              <a:t>2.</a:t>
            </a:r>
            <a:r>
              <a:rPr kumimoji="1" lang="ja-JP" altLang="en-US" sz="1200" b="1"/>
              <a:t>働く上でのトラブルに遭遇したら、あなたはどうする？</a:t>
            </a:r>
          </a:p>
        </p:txBody>
      </p:sp>
      <p:graphicFrame>
        <p:nvGraphicFramePr>
          <p:cNvPr id="12" name="表 12">
            <a:extLst>
              <a:ext uri="{FF2B5EF4-FFF2-40B4-BE49-F238E27FC236}">
                <a16:creationId xmlns:a16="http://schemas.microsoft.com/office/drawing/2014/main" id="{2F3E050A-0668-5446-D3C6-D71A897EA9D0}"/>
              </a:ext>
            </a:extLst>
          </p:cNvPr>
          <p:cNvGraphicFramePr>
            <a:graphicFrameLocks noGrp="1"/>
          </p:cNvGraphicFramePr>
          <p:nvPr>
            <p:extLst>
              <p:ext uri="{D42A27DB-BD31-4B8C-83A1-F6EECF244321}">
                <p14:modId xmlns:p14="http://schemas.microsoft.com/office/powerpoint/2010/main" val="1599365094"/>
              </p:ext>
            </p:extLst>
          </p:nvPr>
        </p:nvGraphicFramePr>
        <p:xfrm>
          <a:off x="300150" y="4176475"/>
          <a:ext cx="6275698" cy="2760640"/>
        </p:xfrm>
        <a:graphic>
          <a:graphicData uri="http://schemas.openxmlformats.org/drawingml/2006/table">
            <a:tbl>
              <a:tblPr firstRow="1" bandRow="1">
                <a:tableStyleId>{5940675A-B579-460E-94D1-54222C63F5DA}</a:tableStyleId>
              </a:tblPr>
              <a:tblGrid>
                <a:gridCol w="1973150">
                  <a:extLst>
                    <a:ext uri="{9D8B030D-6E8A-4147-A177-3AD203B41FA5}">
                      <a16:colId xmlns:a16="http://schemas.microsoft.com/office/drawing/2014/main" val="4042529018"/>
                    </a:ext>
                  </a:extLst>
                </a:gridCol>
                <a:gridCol w="4302548">
                  <a:extLst>
                    <a:ext uri="{9D8B030D-6E8A-4147-A177-3AD203B41FA5}">
                      <a16:colId xmlns:a16="http://schemas.microsoft.com/office/drawing/2014/main" val="553555983"/>
                    </a:ext>
                  </a:extLst>
                </a:gridCol>
              </a:tblGrid>
              <a:tr h="0">
                <a:tc gridSpan="2">
                  <a:txBody>
                    <a:bodyPr/>
                    <a:lstStyle/>
                    <a:p>
                      <a:pPr algn="ctr"/>
                      <a:r>
                        <a:rPr kumimoji="1" lang="ja-JP" altLang="en-US" sz="1100"/>
                        <a:t>選択肢</a:t>
                      </a:r>
                    </a:p>
                  </a:txBody>
                  <a:tcPr>
                    <a:solidFill>
                      <a:schemeClr val="bg2"/>
                    </a:solidFill>
                  </a:tcPr>
                </a:tc>
                <a:tc hMerge="1">
                  <a:txBody>
                    <a:bodyPr/>
                    <a:lstStyle/>
                    <a:p>
                      <a:endParaRPr kumimoji="1" lang="ja-JP" altLang="en-US"/>
                    </a:p>
                  </a:txBody>
                  <a:tcPr>
                    <a:solidFill>
                      <a:schemeClr val="bg2"/>
                    </a:solidFill>
                  </a:tcPr>
                </a:tc>
                <a:extLst>
                  <a:ext uri="{0D108BD9-81ED-4DB2-BD59-A6C34878D82A}">
                    <a16:rowId xmlns:a16="http://schemas.microsoft.com/office/drawing/2014/main" val="2664833625"/>
                  </a:ext>
                </a:extLst>
              </a:tr>
              <a:tr h="591820">
                <a:tc gridSpan="2">
                  <a:txBody>
                    <a:bodyPr/>
                    <a:lstStyle/>
                    <a:p>
                      <a:r>
                        <a:rPr kumimoji="1" lang="ja-JP" altLang="en-US" sz="1000"/>
                        <a:t>①大人（目上）の人に何かを訴えるのは怖いので我慢する</a:t>
                      </a:r>
                    </a:p>
                    <a:p>
                      <a:r>
                        <a:rPr kumimoji="1" lang="ja-JP" altLang="en-US" sz="1000"/>
                        <a:t>②仕事を辞める</a:t>
                      </a:r>
                    </a:p>
                    <a:p>
                      <a:r>
                        <a:rPr kumimoji="1" lang="ja-JP" altLang="en-US" sz="1000"/>
                        <a:t>③親や学校の先生、仲の良い先輩（学校・仕事先）に相談する</a:t>
                      </a:r>
                    </a:p>
                    <a:p>
                      <a:r>
                        <a:rPr kumimoji="1" lang="ja-JP" altLang="en-US" sz="1000"/>
                        <a:t>④大人などと一緒に店長や経営者に話しに行く</a:t>
                      </a:r>
                    </a:p>
                    <a:p>
                      <a:r>
                        <a:rPr kumimoji="1" lang="ja-JP" altLang="en-US" sz="1000"/>
                        <a:t>⑤労働組合やユニオンに相談する</a:t>
                      </a:r>
                    </a:p>
                    <a:p>
                      <a:r>
                        <a:rPr kumimoji="1" lang="ja-JP" altLang="en-US" sz="1000"/>
                        <a:t>⑥行政の窓口に相談する</a:t>
                      </a:r>
                    </a:p>
                    <a:p>
                      <a:r>
                        <a:rPr kumimoji="1" lang="ja-JP" altLang="en-US" sz="1000"/>
                        <a:t>⑦その他</a:t>
                      </a:r>
                    </a:p>
                  </a:txBody>
                  <a:tcPr/>
                </a:tc>
                <a:tc hMerge="1">
                  <a:txBody>
                    <a:bodyPr/>
                    <a:lstStyle/>
                    <a:p>
                      <a:endParaRPr kumimoji="1" lang="ja-JP" altLang="en-US"/>
                    </a:p>
                  </a:txBody>
                  <a:tcPr/>
                </a:tc>
                <a:extLst>
                  <a:ext uri="{0D108BD9-81ED-4DB2-BD59-A6C34878D82A}">
                    <a16:rowId xmlns:a16="http://schemas.microsoft.com/office/drawing/2014/main" val="507366347"/>
                  </a:ext>
                </a:extLst>
              </a:tr>
              <a:tr h="0">
                <a:tc>
                  <a:txBody>
                    <a:bodyPr/>
                    <a:lstStyle/>
                    <a:p>
                      <a:pPr algn="ctr"/>
                      <a:r>
                        <a:rPr kumimoji="1" lang="ja-JP" altLang="en-US" sz="1100"/>
                        <a:t>あなたはどうする？</a:t>
                      </a:r>
                    </a:p>
                  </a:txBody>
                  <a:tcPr>
                    <a:solidFill>
                      <a:schemeClr val="bg2"/>
                    </a:solidFill>
                  </a:tcPr>
                </a:tc>
                <a:tc>
                  <a:txBody>
                    <a:bodyPr/>
                    <a:lstStyle/>
                    <a:p>
                      <a:pPr algn="ctr"/>
                      <a:r>
                        <a:rPr kumimoji="1" lang="ja-JP" altLang="en-US" sz="1100"/>
                        <a:t>理由は？</a:t>
                      </a:r>
                    </a:p>
                  </a:txBody>
                  <a:tcPr>
                    <a:solidFill>
                      <a:schemeClr val="bg2"/>
                    </a:solidFill>
                  </a:tcPr>
                </a:tc>
                <a:extLst>
                  <a:ext uri="{0D108BD9-81ED-4DB2-BD59-A6C34878D82A}">
                    <a16:rowId xmlns:a16="http://schemas.microsoft.com/office/drawing/2014/main" val="2777951025"/>
                  </a:ext>
                </a:extLst>
              </a:tr>
              <a:tr h="550840">
                <a:tc>
                  <a:txBody>
                    <a:bodyPr/>
                    <a:lstStyle/>
                    <a:p>
                      <a:r>
                        <a:rPr kumimoji="1" lang="ja-JP" altLang="en-US" sz="1000"/>
                        <a:t>アルバイトだったら（　　　）</a:t>
                      </a:r>
                    </a:p>
                  </a:txBody>
                  <a:tcPr anchor="ctr"/>
                </a:tc>
                <a:tc>
                  <a:txBody>
                    <a:bodyPr/>
                    <a:lstStyle/>
                    <a:p>
                      <a:endParaRPr kumimoji="1" lang="ja-JP" altLang="en-US" sz="1000"/>
                    </a:p>
                  </a:txBody>
                  <a:tcPr/>
                </a:tc>
                <a:extLst>
                  <a:ext uri="{0D108BD9-81ED-4DB2-BD59-A6C34878D82A}">
                    <a16:rowId xmlns:a16="http://schemas.microsoft.com/office/drawing/2014/main" val="3261754307"/>
                  </a:ext>
                </a:extLst>
              </a:tr>
              <a:tr h="533400">
                <a:tc>
                  <a:txBody>
                    <a:bodyPr/>
                    <a:lstStyle/>
                    <a:p>
                      <a:r>
                        <a:rPr kumimoji="1" lang="ja-JP" altLang="en-US" sz="1000"/>
                        <a:t>正社員だったら　　（　　　）</a:t>
                      </a:r>
                    </a:p>
                  </a:txBody>
                  <a:tcPr anchor="ctr"/>
                </a:tc>
                <a:tc>
                  <a:txBody>
                    <a:bodyPr/>
                    <a:lstStyle/>
                    <a:p>
                      <a:endParaRPr kumimoji="1" lang="ja-JP" altLang="en-US" sz="1000"/>
                    </a:p>
                  </a:txBody>
                  <a:tcPr/>
                </a:tc>
                <a:extLst>
                  <a:ext uri="{0D108BD9-81ED-4DB2-BD59-A6C34878D82A}">
                    <a16:rowId xmlns:a16="http://schemas.microsoft.com/office/drawing/2014/main" val="3121913560"/>
                  </a:ext>
                </a:extLst>
              </a:tr>
            </a:tbl>
          </a:graphicData>
        </a:graphic>
      </p:graphicFrame>
      <p:sp>
        <p:nvSpPr>
          <p:cNvPr id="13" name="テキスト ボックス 12">
            <a:extLst>
              <a:ext uri="{FF2B5EF4-FFF2-40B4-BE49-F238E27FC236}">
                <a16:creationId xmlns:a16="http://schemas.microsoft.com/office/drawing/2014/main" id="{F6D60569-64CE-5239-17DF-87D7AF486DA1}"/>
              </a:ext>
            </a:extLst>
          </p:cNvPr>
          <p:cNvSpPr txBox="1"/>
          <p:nvPr/>
        </p:nvSpPr>
        <p:spPr>
          <a:xfrm>
            <a:off x="300150" y="7180612"/>
            <a:ext cx="6275698" cy="276999"/>
          </a:xfrm>
          <a:prstGeom prst="rect">
            <a:avLst/>
          </a:prstGeom>
          <a:noFill/>
        </p:spPr>
        <p:txBody>
          <a:bodyPr wrap="square" rtlCol="0">
            <a:spAutoFit/>
          </a:bodyPr>
          <a:lstStyle/>
          <a:p>
            <a:r>
              <a:rPr kumimoji="1" lang="en-US" altLang="ja-JP" sz="1200" b="1" dirty="0"/>
              <a:t>3.</a:t>
            </a:r>
            <a:r>
              <a:rPr kumimoji="1" lang="ja-JP" altLang="en-US" sz="1200" b="1"/>
              <a:t>やってみよう</a:t>
            </a:r>
          </a:p>
        </p:txBody>
      </p:sp>
      <p:sp>
        <p:nvSpPr>
          <p:cNvPr id="15" name="テキスト ボックス 14">
            <a:extLst>
              <a:ext uri="{FF2B5EF4-FFF2-40B4-BE49-F238E27FC236}">
                <a16:creationId xmlns:a16="http://schemas.microsoft.com/office/drawing/2014/main" id="{40C55CAB-2DC6-FACF-72CE-26E9EA1704EF}"/>
              </a:ext>
            </a:extLst>
          </p:cNvPr>
          <p:cNvSpPr txBox="1"/>
          <p:nvPr/>
        </p:nvSpPr>
        <p:spPr>
          <a:xfrm>
            <a:off x="311103" y="7490215"/>
            <a:ext cx="652350" cy="244396"/>
          </a:xfrm>
          <a:prstGeom prst="rect">
            <a:avLst/>
          </a:prstGeom>
          <a:noFill/>
          <a:ln>
            <a:solidFill>
              <a:schemeClr val="tx1"/>
            </a:solidFill>
          </a:ln>
        </p:spPr>
        <p:txBody>
          <a:bodyPr wrap="square" rtlCol="0">
            <a:spAutoFit/>
          </a:bodyPr>
          <a:lstStyle/>
          <a:p>
            <a:pPr algn="ctr"/>
            <a:r>
              <a:rPr kumimoji="1" lang="ja-JP" altLang="en-US" sz="1000"/>
              <a:t>ワーク</a:t>
            </a:r>
          </a:p>
        </p:txBody>
      </p:sp>
      <p:sp>
        <p:nvSpPr>
          <p:cNvPr id="21" name="テキスト ボックス 20">
            <a:extLst>
              <a:ext uri="{FF2B5EF4-FFF2-40B4-BE49-F238E27FC236}">
                <a16:creationId xmlns:a16="http://schemas.microsoft.com/office/drawing/2014/main" id="{4936FA99-4054-AA9C-DDC4-0B2148C286D7}"/>
              </a:ext>
            </a:extLst>
          </p:cNvPr>
          <p:cNvSpPr txBox="1"/>
          <p:nvPr/>
        </p:nvSpPr>
        <p:spPr>
          <a:xfrm>
            <a:off x="823753" y="7490215"/>
            <a:ext cx="4584700" cy="246221"/>
          </a:xfrm>
          <a:prstGeom prst="rect">
            <a:avLst/>
          </a:prstGeom>
          <a:noFill/>
        </p:spPr>
        <p:txBody>
          <a:bodyPr wrap="square" rtlCol="0">
            <a:spAutoFit/>
          </a:bodyPr>
          <a:lstStyle/>
          <a:p>
            <a:r>
              <a:rPr kumimoji="1" lang="ja-JP" altLang="en-US" sz="1000"/>
              <a:t>　「店長・・・じゃないですか？」労働法ロールプレイをやってみよう</a:t>
            </a:r>
          </a:p>
        </p:txBody>
      </p:sp>
      <p:sp>
        <p:nvSpPr>
          <p:cNvPr id="22" name="テキスト ボックス 21">
            <a:extLst>
              <a:ext uri="{FF2B5EF4-FFF2-40B4-BE49-F238E27FC236}">
                <a16:creationId xmlns:a16="http://schemas.microsoft.com/office/drawing/2014/main" id="{F1799CB3-7AB6-0311-E608-5062C6508C15}"/>
              </a:ext>
            </a:extLst>
          </p:cNvPr>
          <p:cNvSpPr txBox="1"/>
          <p:nvPr/>
        </p:nvSpPr>
        <p:spPr>
          <a:xfrm>
            <a:off x="323804" y="7944605"/>
            <a:ext cx="6252044" cy="1446550"/>
          </a:xfrm>
          <a:prstGeom prst="rect">
            <a:avLst/>
          </a:prstGeom>
          <a:noFill/>
          <a:ln>
            <a:solidFill>
              <a:schemeClr val="tx1"/>
            </a:solidFill>
          </a:ln>
        </p:spPr>
        <p:txBody>
          <a:bodyPr wrap="square" rtlCol="0">
            <a:spAutoFit/>
          </a:bodyPr>
          <a:lstStyle/>
          <a:p>
            <a:r>
              <a:rPr kumimoji="1" lang="ja-JP" altLang="en-US" sz="800"/>
              <a:t>（メモ）</a:t>
            </a:r>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ja-JP" altLang="en-US" sz="800"/>
          </a:p>
        </p:txBody>
      </p:sp>
      <p:sp>
        <p:nvSpPr>
          <p:cNvPr id="2" name="テキスト ボックス 1">
            <a:extLst>
              <a:ext uri="{FF2B5EF4-FFF2-40B4-BE49-F238E27FC236}">
                <a16:creationId xmlns:a16="http://schemas.microsoft.com/office/drawing/2014/main" id="{4E3C9BBB-5F0B-69B0-2D37-6C878F7429AB}"/>
              </a:ext>
            </a:extLst>
          </p:cNvPr>
          <p:cNvSpPr txBox="1"/>
          <p:nvPr/>
        </p:nvSpPr>
        <p:spPr>
          <a:xfrm>
            <a:off x="110722" y="80245"/>
            <a:ext cx="6747278" cy="276999"/>
          </a:xfrm>
          <a:prstGeom prst="rect">
            <a:avLst/>
          </a:prstGeom>
          <a:noFill/>
        </p:spPr>
        <p:txBody>
          <a:bodyPr wrap="square">
            <a:spAutoFit/>
          </a:bodyPr>
          <a:lstStyle/>
          <a:p>
            <a:pPr algn="l"/>
            <a:r>
              <a:rPr kumimoji="1" lang="ja-JP" altLang="en-US" sz="1200" b="1" dirty="0"/>
              <a:t>モデル授業案</a:t>
            </a:r>
            <a:r>
              <a:rPr kumimoji="1" lang="en-US" altLang="ja-JP" sz="1200" b="1" dirty="0"/>
              <a:t>10</a:t>
            </a:r>
            <a:r>
              <a:rPr kumimoji="1" lang="ja-JP" altLang="en-US" sz="1200" b="1" dirty="0"/>
              <a:t>「働くトラブルを回避するには？～レッツ　ロールプレイ（</a:t>
            </a:r>
            <a:r>
              <a:rPr kumimoji="1" lang="en-US" altLang="ja-JP" sz="1200" b="1" dirty="0"/>
              <a:t>Let's role-play</a:t>
            </a:r>
            <a:r>
              <a:rPr kumimoji="1" lang="ja-JP" altLang="en-US" sz="1200" b="1" dirty="0"/>
              <a:t>）～」</a:t>
            </a:r>
            <a:endParaRPr kumimoji="1" lang="en-US" altLang="ja-JP" sz="1200" b="1" dirty="0"/>
          </a:p>
        </p:txBody>
      </p:sp>
    </p:spTree>
    <p:extLst>
      <p:ext uri="{BB962C8B-B14F-4D97-AF65-F5344CB8AC3E}">
        <p14:creationId xmlns:p14="http://schemas.microsoft.com/office/powerpoint/2010/main" val="299665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500" b="1" dirty="0"/>
          </a:p>
          <a:p>
            <a:pPr algn="l"/>
            <a:endParaRPr kumimoji="1" lang="en-US" altLang="ja-JP" sz="2000" b="1" dirty="0"/>
          </a:p>
          <a:p>
            <a:pPr algn="l"/>
            <a:r>
              <a:rPr kumimoji="1" lang="ja-JP" altLang="en-US" sz="2000" b="1"/>
              <a:t>ワーシト</a:t>
            </a:r>
            <a:r>
              <a:rPr lang="en-US" altLang="ja-JP" sz="2000" b="1" dirty="0"/>
              <a:t>B</a:t>
            </a:r>
            <a:r>
              <a:rPr lang="ja-JP" altLang="en-US" sz="2000" b="1"/>
              <a:t>（</a:t>
            </a:r>
            <a:r>
              <a:rPr lang="en-US" altLang="ja-JP" sz="2000" b="1" dirty="0"/>
              <a:t>1</a:t>
            </a:r>
            <a:r>
              <a:rPr lang="ja-JP" altLang="en-US" sz="2000" b="1"/>
              <a:t>）</a:t>
            </a:r>
            <a:r>
              <a:rPr kumimoji="1" lang="ja-JP" altLang="en-US" sz="2000" b="1"/>
              <a:t>　</a:t>
            </a:r>
            <a:r>
              <a:rPr kumimoji="1" lang="ja-JP" altLang="en-US" b="1"/>
              <a:t>　　　</a:t>
            </a:r>
            <a:r>
              <a:rPr kumimoji="1" lang="ja-JP" altLang="en-US" sz="1100"/>
              <a:t>年　　月　　日　　　年　　組　名前：　　　</a:t>
            </a:r>
            <a:r>
              <a:rPr kumimoji="1" lang="en-US" altLang="ja-JP" sz="1100" dirty="0"/>
              <a:t>    </a:t>
            </a:r>
            <a:endParaRPr lang="en-US" altLang="ja-JP" sz="105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2250574" y="880311"/>
            <a:ext cx="4457700" cy="0"/>
          </a:xfrm>
          <a:prstGeom prst="line">
            <a:avLst/>
          </a:prstGeom>
        </p:spPr>
        <p:style>
          <a:lnRef idx="2">
            <a:schemeClr val="dk1"/>
          </a:lnRef>
          <a:fillRef idx="0">
            <a:schemeClr val="dk1"/>
          </a:fillRef>
          <a:effectRef idx="1">
            <a:schemeClr val="dk1"/>
          </a:effectRef>
          <a:fontRef idx="minor">
            <a:schemeClr val="tx1"/>
          </a:fontRef>
        </p:style>
      </p:cxnSp>
      <p:sp>
        <p:nvSpPr>
          <p:cNvPr id="4" name="テキスト ボックス 3">
            <a:extLst>
              <a:ext uri="{FF2B5EF4-FFF2-40B4-BE49-F238E27FC236}">
                <a16:creationId xmlns:a16="http://schemas.microsoft.com/office/drawing/2014/main" id="{FDC147FF-36F0-290A-5FAE-3080A979A821}"/>
              </a:ext>
            </a:extLst>
          </p:cNvPr>
          <p:cNvSpPr txBox="1"/>
          <p:nvPr/>
        </p:nvSpPr>
        <p:spPr>
          <a:xfrm>
            <a:off x="269451" y="1027087"/>
            <a:ext cx="6275698" cy="461665"/>
          </a:xfrm>
          <a:prstGeom prst="rect">
            <a:avLst/>
          </a:prstGeom>
          <a:noFill/>
        </p:spPr>
        <p:txBody>
          <a:bodyPr wrap="square" rtlCol="0">
            <a:spAutoFit/>
          </a:bodyPr>
          <a:lstStyle/>
          <a:p>
            <a:r>
              <a:rPr kumimoji="1" lang="en-US" altLang="ja-JP" sz="1200" b="1" dirty="0"/>
              <a:t>1.</a:t>
            </a:r>
            <a:r>
              <a:rPr kumimoji="1" lang="ja-JP" altLang="en-US" sz="1200" b="1"/>
              <a:t>学生アルバイトのトラブル例と解決策</a:t>
            </a:r>
          </a:p>
          <a:p>
            <a:endParaRPr kumimoji="1" lang="en-US" altLang="ja-JP" sz="1200" b="1" dirty="0"/>
          </a:p>
        </p:txBody>
      </p:sp>
      <p:sp>
        <p:nvSpPr>
          <p:cNvPr id="10" name="テキスト ボックス 9">
            <a:extLst>
              <a:ext uri="{FF2B5EF4-FFF2-40B4-BE49-F238E27FC236}">
                <a16:creationId xmlns:a16="http://schemas.microsoft.com/office/drawing/2014/main" id="{EEF83D02-3F33-7EE8-0049-583A441A6ADB}"/>
              </a:ext>
            </a:extLst>
          </p:cNvPr>
          <p:cNvSpPr txBox="1"/>
          <p:nvPr/>
        </p:nvSpPr>
        <p:spPr>
          <a:xfrm>
            <a:off x="289199" y="3199161"/>
            <a:ext cx="6275698" cy="276999"/>
          </a:xfrm>
          <a:prstGeom prst="rect">
            <a:avLst/>
          </a:prstGeom>
          <a:noFill/>
        </p:spPr>
        <p:txBody>
          <a:bodyPr wrap="square" rtlCol="0">
            <a:spAutoFit/>
          </a:bodyPr>
          <a:lstStyle/>
          <a:p>
            <a:r>
              <a:rPr kumimoji="1" lang="en-US" altLang="ja-JP" sz="1200" b="1" dirty="0"/>
              <a:t>2.</a:t>
            </a:r>
            <a:r>
              <a:rPr kumimoji="1" lang="ja-JP" altLang="en-US" sz="1200" b="1"/>
              <a:t>労働法ロールプレイ</a:t>
            </a:r>
          </a:p>
        </p:txBody>
      </p:sp>
      <p:graphicFrame>
        <p:nvGraphicFramePr>
          <p:cNvPr id="5" name="表 5">
            <a:extLst>
              <a:ext uri="{FF2B5EF4-FFF2-40B4-BE49-F238E27FC236}">
                <a16:creationId xmlns:a16="http://schemas.microsoft.com/office/drawing/2014/main" id="{8B167E81-DE12-34E9-E3BC-F02D717FB105}"/>
              </a:ext>
            </a:extLst>
          </p:cNvPr>
          <p:cNvGraphicFramePr>
            <a:graphicFrameLocks noGrp="1"/>
          </p:cNvGraphicFramePr>
          <p:nvPr>
            <p:extLst>
              <p:ext uri="{D42A27DB-BD31-4B8C-83A1-F6EECF244321}">
                <p14:modId xmlns:p14="http://schemas.microsoft.com/office/powerpoint/2010/main" val="1359164892"/>
              </p:ext>
            </p:extLst>
          </p:nvPr>
        </p:nvGraphicFramePr>
        <p:xfrm>
          <a:off x="312851" y="1441256"/>
          <a:ext cx="6262996" cy="1718317"/>
        </p:xfrm>
        <a:graphic>
          <a:graphicData uri="http://schemas.openxmlformats.org/drawingml/2006/table">
            <a:tbl>
              <a:tblPr firstRow="1" bandRow="1">
                <a:tableStyleId>{5940675A-B579-460E-94D1-54222C63F5DA}</a:tableStyleId>
              </a:tblPr>
              <a:tblGrid>
                <a:gridCol w="1985848">
                  <a:extLst>
                    <a:ext uri="{9D8B030D-6E8A-4147-A177-3AD203B41FA5}">
                      <a16:colId xmlns:a16="http://schemas.microsoft.com/office/drawing/2014/main" val="3208809886"/>
                    </a:ext>
                  </a:extLst>
                </a:gridCol>
                <a:gridCol w="4277148">
                  <a:extLst>
                    <a:ext uri="{9D8B030D-6E8A-4147-A177-3AD203B41FA5}">
                      <a16:colId xmlns:a16="http://schemas.microsoft.com/office/drawing/2014/main" val="1400773574"/>
                    </a:ext>
                  </a:extLst>
                </a:gridCol>
              </a:tblGrid>
              <a:tr h="181617">
                <a:tc gridSpan="2">
                  <a:txBody>
                    <a:bodyPr/>
                    <a:lstStyle/>
                    <a:p>
                      <a:pPr algn="ctr"/>
                      <a:r>
                        <a:rPr kumimoji="1" lang="ja-JP" altLang="en-US" sz="1100"/>
                        <a:t>＜トラブル</a:t>
                      </a:r>
                      <a:r>
                        <a:rPr kumimoji="1" lang="en-US" altLang="ja-JP" sz="1100" dirty="0"/>
                        <a:t>①</a:t>
                      </a:r>
                      <a:r>
                        <a:rPr kumimoji="1" lang="ja-JP" altLang="en-US" sz="1100"/>
                        <a:t>＞</a:t>
                      </a:r>
                    </a:p>
                  </a:txBody>
                  <a:tcPr>
                    <a:solidFill>
                      <a:schemeClr val="bg2"/>
                    </a:solidFill>
                  </a:tcPr>
                </a:tc>
                <a:tc hMerge="1">
                  <a:txBody>
                    <a:bodyPr/>
                    <a:lstStyle/>
                    <a:p>
                      <a:endParaRPr kumimoji="1" lang="ja-JP" altLang="en-US"/>
                    </a:p>
                  </a:txBody>
                  <a:tcPr>
                    <a:solidFill>
                      <a:schemeClr val="bg2"/>
                    </a:solidFill>
                  </a:tcPr>
                </a:tc>
                <a:extLst>
                  <a:ext uri="{0D108BD9-81ED-4DB2-BD59-A6C34878D82A}">
                    <a16:rowId xmlns:a16="http://schemas.microsoft.com/office/drawing/2014/main" val="217767355"/>
                  </a:ext>
                </a:extLst>
              </a:tr>
              <a:tr h="420377">
                <a:tc gridSpan="2">
                  <a:txBody>
                    <a:bodyPr/>
                    <a:lstStyle/>
                    <a:p>
                      <a:r>
                        <a:rPr kumimoji="1" lang="ja-JP" altLang="en-US" sz="1000"/>
                        <a:t>○○さんは、アルバイトを始めることになりましたが、店長からは時給や勤務時間（働く時間）などの働く条件について「募集広告に書いてあるとおりだよ」としか言われません！</a:t>
                      </a:r>
                    </a:p>
                  </a:txBody>
                  <a:tcPr/>
                </a:tc>
                <a:tc hMerge="1">
                  <a:txBody>
                    <a:bodyPr/>
                    <a:lstStyle/>
                    <a:p>
                      <a:endParaRPr kumimoji="1" lang="ja-JP" altLang="en-US"/>
                    </a:p>
                  </a:txBody>
                  <a:tcPr/>
                </a:tc>
                <a:extLst>
                  <a:ext uri="{0D108BD9-81ED-4DB2-BD59-A6C34878D82A}">
                    <a16:rowId xmlns:a16="http://schemas.microsoft.com/office/drawing/2014/main" val="4267904976"/>
                  </a:ext>
                </a:extLst>
              </a:tr>
              <a:tr h="0">
                <a:tc>
                  <a:txBody>
                    <a:bodyPr/>
                    <a:lstStyle/>
                    <a:p>
                      <a:pPr algn="ctr"/>
                      <a:r>
                        <a:rPr kumimoji="1" lang="ja-JP" altLang="en-US" sz="1100"/>
                        <a:t>＜右の根拠＞</a:t>
                      </a:r>
                      <a:endParaRPr kumimoji="1" lang="en-US" altLang="ja-JP" sz="1100" dirty="0"/>
                    </a:p>
                  </a:txBody>
                  <a:tcPr>
                    <a:solidFill>
                      <a:schemeClr val="bg2"/>
                    </a:solidFill>
                  </a:tcPr>
                </a:tc>
                <a:tc>
                  <a:txBody>
                    <a:bodyPr/>
                    <a:lstStyle/>
                    <a:p>
                      <a:pPr algn="ctr"/>
                      <a:r>
                        <a:rPr kumimoji="1" lang="ja-JP" altLang="en-US" sz="1100"/>
                        <a:t>＜店長に話すべきこと＞</a:t>
                      </a:r>
                    </a:p>
                  </a:txBody>
                  <a:tcPr>
                    <a:solidFill>
                      <a:schemeClr val="bg2"/>
                    </a:solidFill>
                  </a:tcPr>
                </a:tc>
                <a:extLst>
                  <a:ext uri="{0D108BD9-81ED-4DB2-BD59-A6C34878D82A}">
                    <a16:rowId xmlns:a16="http://schemas.microsoft.com/office/drawing/2014/main" val="1483538586"/>
                  </a:ext>
                </a:extLst>
              </a:tr>
              <a:tr h="779780">
                <a:tc>
                  <a:txBody>
                    <a:bodyPr/>
                    <a:lstStyle/>
                    <a:p>
                      <a:r>
                        <a:rPr kumimoji="1" lang="ja-JP" altLang="en-US" sz="1000"/>
                        <a:t>資料を参考にして探してみよう</a:t>
                      </a:r>
                    </a:p>
                    <a:p>
                      <a:pPr>
                        <a:lnSpc>
                          <a:spcPct val="150000"/>
                        </a:lnSpc>
                      </a:pPr>
                      <a:r>
                        <a:rPr kumimoji="1" lang="ja-JP" altLang="en-US" sz="1000"/>
                        <a:t>（　　　　　　　　　　　）法</a:t>
                      </a:r>
                    </a:p>
                    <a:p>
                      <a:pPr>
                        <a:lnSpc>
                          <a:spcPct val="150000"/>
                        </a:lnSpc>
                      </a:pPr>
                      <a:r>
                        <a:rPr kumimoji="1" lang="ja-JP" altLang="en-US" sz="1000"/>
                        <a:t>（　　　　　　　　　　　）条</a:t>
                      </a:r>
                    </a:p>
                  </a:txBody>
                  <a:tcPr anchor="ctr"/>
                </a:tc>
                <a:tc>
                  <a:txBody>
                    <a:bodyPr/>
                    <a:lstStyle/>
                    <a:p>
                      <a:endParaRPr kumimoji="1" lang="ja-JP" altLang="en-US" sz="1000"/>
                    </a:p>
                  </a:txBody>
                  <a:tcPr/>
                </a:tc>
                <a:extLst>
                  <a:ext uri="{0D108BD9-81ED-4DB2-BD59-A6C34878D82A}">
                    <a16:rowId xmlns:a16="http://schemas.microsoft.com/office/drawing/2014/main" val="2662888654"/>
                  </a:ext>
                </a:extLst>
              </a:tr>
            </a:tbl>
          </a:graphicData>
        </a:graphic>
      </p:graphicFrame>
      <p:graphicFrame>
        <p:nvGraphicFramePr>
          <p:cNvPr id="8" name="表 10">
            <a:extLst>
              <a:ext uri="{FF2B5EF4-FFF2-40B4-BE49-F238E27FC236}">
                <a16:creationId xmlns:a16="http://schemas.microsoft.com/office/drawing/2014/main" id="{D1D26336-6618-BAFD-7A3B-FD95AD99F7A6}"/>
              </a:ext>
            </a:extLst>
          </p:cNvPr>
          <p:cNvGraphicFramePr>
            <a:graphicFrameLocks noGrp="1"/>
          </p:cNvGraphicFramePr>
          <p:nvPr>
            <p:extLst>
              <p:ext uri="{D42A27DB-BD31-4B8C-83A1-F6EECF244321}">
                <p14:modId xmlns:p14="http://schemas.microsoft.com/office/powerpoint/2010/main" val="828558873"/>
              </p:ext>
            </p:extLst>
          </p:nvPr>
        </p:nvGraphicFramePr>
        <p:xfrm>
          <a:off x="312851" y="3555336"/>
          <a:ext cx="6252046" cy="5936495"/>
        </p:xfrm>
        <a:graphic>
          <a:graphicData uri="http://schemas.openxmlformats.org/drawingml/2006/table">
            <a:tbl>
              <a:tblPr firstRow="1" bandRow="1">
                <a:tableStyleId>{5940675A-B579-460E-94D1-54222C63F5DA}</a:tableStyleId>
              </a:tblPr>
              <a:tblGrid>
                <a:gridCol w="1338149">
                  <a:extLst>
                    <a:ext uri="{9D8B030D-6E8A-4147-A177-3AD203B41FA5}">
                      <a16:colId xmlns:a16="http://schemas.microsoft.com/office/drawing/2014/main" val="319734832"/>
                    </a:ext>
                  </a:extLst>
                </a:gridCol>
                <a:gridCol w="4913897">
                  <a:extLst>
                    <a:ext uri="{9D8B030D-6E8A-4147-A177-3AD203B41FA5}">
                      <a16:colId xmlns:a16="http://schemas.microsoft.com/office/drawing/2014/main" val="2169449228"/>
                    </a:ext>
                  </a:extLst>
                </a:gridCol>
              </a:tblGrid>
              <a:tr h="194140">
                <a:tc gridSpan="2">
                  <a:txBody>
                    <a:bodyPr/>
                    <a:lstStyle/>
                    <a:p>
                      <a:pPr algn="ctr"/>
                      <a:r>
                        <a:rPr kumimoji="1" lang="ja-JP" altLang="en-US" sz="1100"/>
                        <a:t>＜役割分担＞</a:t>
                      </a:r>
                    </a:p>
                  </a:txBody>
                  <a:tcPr>
                    <a:solidFill>
                      <a:schemeClr val="bg2"/>
                    </a:solidFill>
                  </a:tcPr>
                </a:tc>
                <a:tc hMerge="1">
                  <a:txBody>
                    <a:bodyPr/>
                    <a:lstStyle/>
                    <a:p>
                      <a:endParaRPr kumimoji="1" lang="ja-JP" altLang="en-US"/>
                    </a:p>
                  </a:txBody>
                  <a:tcPr>
                    <a:solidFill>
                      <a:schemeClr val="bg2"/>
                    </a:solidFill>
                  </a:tcPr>
                </a:tc>
                <a:extLst>
                  <a:ext uri="{0D108BD9-81ED-4DB2-BD59-A6C34878D82A}">
                    <a16:rowId xmlns:a16="http://schemas.microsoft.com/office/drawing/2014/main" val="2513763358"/>
                  </a:ext>
                </a:extLst>
              </a:tr>
              <a:tr h="478848">
                <a:tc gridSpan="2">
                  <a:txBody>
                    <a:bodyPr/>
                    <a:lstStyle/>
                    <a:p>
                      <a:pPr>
                        <a:lnSpc>
                          <a:spcPct val="150000"/>
                        </a:lnSpc>
                      </a:pPr>
                      <a:r>
                        <a:rPr kumimoji="1" lang="ja-JP" altLang="en-US" sz="900"/>
                        <a:t>●ナレーション（　　　　　　　）　●店長　　（　　　　　　　）●○○さん（　　　　　　　　）</a:t>
                      </a:r>
                    </a:p>
                    <a:p>
                      <a:r>
                        <a:rPr kumimoji="1" lang="ja-JP" altLang="en-US" sz="900"/>
                        <a:t>●　　　　　　（　　　　　　　）　●　　　　（　　　　　　　）●　　　　（　　　　　　　　）</a:t>
                      </a:r>
                    </a:p>
                  </a:txBody>
                  <a:tcPr/>
                </a:tc>
                <a:tc hMerge="1">
                  <a:txBody>
                    <a:bodyPr/>
                    <a:lstStyle/>
                    <a:p>
                      <a:endParaRPr kumimoji="1" lang="ja-JP" altLang="en-US"/>
                    </a:p>
                  </a:txBody>
                  <a:tcPr/>
                </a:tc>
                <a:extLst>
                  <a:ext uri="{0D108BD9-81ED-4DB2-BD59-A6C34878D82A}">
                    <a16:rowId xmlns:a16="http://schemas.microsoft.com/office/drawing/2014/main" val="745552597"/>
                  </a:ext>
                </a:extLst>
              </a:tr>
              <a:tr h="124065">
                <a:tc gridSpan="2">
                  <a:txBody>
                    <a:bodyPr/>
                    <a:lstStyle/>
                    <a:p>
                      <a:pPr algn="ctr"/>
                      <a:r>
                        <a:rPr kumimoji="1" lang="ja-JP" altLang="en-US" sz="1100"/>
                        <a:t>＜シナリオ＞</a:t>
                      </a:r>
                    </a:p>
                  </a:txBody>
                  <a:tcPr>
                    <a:solidFill>
                      <a:schemeClr val="bg2"/>
                    </a:solidFill>
                  </a:tcPr>
                </a:tc>
                <a:tc hMerge="1">
                  <a:txBody>
                    <a:bodyPr/>
                    <a:lstStyle/>
                    <a:p>
                      <a:endParaRPr kumimoji="1" lang="ja-JP" altLang="en-US"/>
                    </a:p>
                  </a:txBody>
                  <a:tcPr/>
                </a:tc>
                <a:extLst>
                  <a:ext uri="{0D108BD9-81ED-4DB2-BD59-A6C34878D82A}">
                    <a16:rowId xmlns:a16="http://schemas.microsoft.com/office/drawing/2014/main" val="2694331164"/>
                  </a:ext>
                </a:extLst>
              </a:tr>
              <a:tr h="0">
                <a:tc>
                  <a:txBody>
                    <a:bodyPr/>
                    <a:lstStyle/>
                    <a:p>
                      <a:pPr algn="ctr"/>
                      <a:r>
                        <a:rPr kumimoji="1" lang="ja-JP" altLang="en-US" sz="1000"/>
                        <a:t>人物</a:t>
                      </a:r>
                    </a:p>
                  </a:txBody>
                  <a:tcPr/>
                </a:tc>
                <a:tc>
                  <a:txBody>
                    <a:bodyPr/>
                    <a:lstStyle/>
                    <a:p>
                      <a:pPr algn="ctr"/>
                      <a:r>
                        <a:rPr kumimoji="1" lang="ja-JP" altLang="en-US" sz="900"/>
                        <a:t>台詞</a:t>
                      </a:r>
                    </a:p>
                  </a:txBody>
                  <a:tcPr/>
                </a:tc>
                <a:extLst>
                  <a:ext uri="{0D108BD9-81ED-4DB2-BD59-A6C34878D82A}">
                    <a16:rowId xmlns:a16="http://schemas.microsoft.com/office/drawing/2014/main" val="191864422"/>
                  </a:ext>
                </a:extLst>
              </a:tr>
              <a:tr h="944216">
                <a:tc>
                  <a:txBody>
                    <a:bodyPr/>
                    <a:lstStyle/>
                    <a:p>
                      <a:pPr algn="ctr"/>
                      <a:r>
                        <a:rPr kumimoji="1" lang="en-US" altLang="ja-JP" sz="1000" dirty="0"/>
                        <a:t>【</a:t>
                      </a:r>
                      <a:r>
                        <a:rPr kumimoji="1" lang="ja-JP" altLang="en-US" sz="1000"/>
                        <a:t>場面設定</a:t>
                      </a:r>
                      <a:r>
                        <a:rPr kumimoji="1" lang="en-US" altLang="ja-JP" sz="1000" dirty="0"/>
                        <a:t>】</a:t>
                      </a:r>
                    </a:p>
                    <a:p>
                      <a:pPr algn="ctr"/>
                      <a:r>
                        <a:rPr kumimoji="1" lang="ja-JP" altLang="en-US" sz="1000"/>
                        <a:t>ナレーション</a:t>
                      </a:r>
                      <a:endParaRPr kumimoji="1" lang="en-US" altLang="ja-JP" sz="1000" dirty="0"/>
                    </a:p>
                  </a:txBody>
                  <a:tcPr>
                    <a:lnB w="12700" cap="flat" cmpd="sng" algn="ctr">
                      <a:solidFill>
                        <a:schemeClr val="tx1"/>
                      </a:solidFill>
                      <a:prstDash val="sysDash"/>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a:t>（</a:t>
                      </a:r>
                      <a:r>
                        <a:rPr kumimoji="1" lang="en-US" altLang="ja-JP" sz="900" dirty="0"/>
                        <a:t>※</a:t>
                      </a:r>
                      <a:r>
                        <a:rPr kumimoji="1" lang="ja-JP" altLang="en-US" sz="900"/>
                        <a:t>５Ｗ１Ｈで場面を示しましょう）</a:t>
                      </a:r>
                    </a:p>
                    <a:p>
                      <a:endParaRPr kumimoji="1" lang="ja-JP" altLang="en-US" sz="900"/>
                    </a:p>
                  </a:txBody>
                  <a:tcPr>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110079979"/>
                  </a:ext>
                </a:extLst>
              </a:tr>
              <a:tr h="1351131">
                <a:tc>
                  <a:txBody>
                    <a:bodyPr/>
                    <a:lstStyle/>
                    <a:p>
                      <a:pPr algn="ctr"/>
                      <a:r>
                        <a:rPr kumimoji="1" lang="en-US" altLang="ja-JP" sz="1000" dirty="0"/>
                        <a:t>【</a:t>
                      </a:r>
                      <a:r>
                        <a:rPr kumimoji="1" lang="ja-JP" altLang="en-US" sz="1000"/>
                        <a:t>トラブル発生</a:t>
                      </a:r>
                      <a:r>
                        <a:rPr kumimoji="1" lang="en-US" altLang="ja-JP" sz="1000" dirty="0"/>
                        <a:t>】</a:t>
                      </a:r>
                      <a:endParaRPr kumimoji="1" lang="ja-JP" altLang="en-US" sz="100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endParaRPr kumimoji="1" lang="ja-JP" altLang="en-US" sz="900"/>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724822600"/>
                  </a:ext>
                </a:extLst>
              </a:tr>
              <a:tr h="333636">
                <a:tc>
                  <a:txBody>
                    <a:bodyPr/>
                    <a:lstStyle/>
                    <a:p>
                      <a:pPr algn="ctr"/>
                      <a:r>
                        <a:rPr kumimoji="1" lang="en-US" altLang="ja-JP" sz="1000" dirty="0"/>
                        <a:t>【</a:t>
                      </a:r>
                      <a:r>
                        <a:rPr kumimoji="1" lang="ja-JP" altLang="en-US" sz="1000"/>
                        <a:t>問題提起</a:t>
                      </a:r>
                      <a:r>
                        <a:rPr kumimoji="1" lang="en-US" altLang="ja-JP" sz="1000" dirty="0"/>
                        <a:t>】</a:t>
                      </a:r>
                    </a:p>
                    <a:p>
                      <a:pPr algn="ctr"/>
                      <a:r>
                        <a:rPr kumimoji="1" lang="ja-JP" altLang="en-US" sz="1000"/>
                        <a:t>ナレーション</a:t>
                      </a:r>
                    </a:p>
                  </a:txBody>
                  <a:tcP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a:txBody>
                    <a:bodyPr/>
                    <a:lstStyle/>
                    <a:p>
                      <a:r>
                        <a:rPr kumimoji="1" lang="ja-JP" altLang="en-US" sz="900"/>
                        <a:t>「困ってしまった○○さん。。。みなさんはどうしたらよいと思いますか？？」</a:t>
                      </a:r>
                    </a:p>
                  </a:txBody>
                  <a:tcPr anchor="ct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3134249881"/>
                  </a:ext>
                </a:extLst>
              </a:tr>
              <a:tr h="2004060">
                <a:tc>
                  <a:txBody>
                    <a:bodyPr/>
                    <a:lstStyle/>
                    <a:p>
                      <a:pPr algn="ctr"/>
                      <a:r>
                        <a:rPr kumimoji="1" lang="en-US" altLang="ja-JP" sz="1000" dirty="0"/>
                        <a:t>【</a:t>
                      </a:r>
                      <a:r>
                        <a:rPr kumimoji="1" lang="ja-JP" altLang="en-US" sz="1000"/>
                        <a:t>店長に話すこと</a:t>
                      </a:r>
                      <a:r>
                        <a:rPr kumimoji="1" lang="en-US" altLang="ja-JP" sz="1000" dirty="0"/>
                        <a:t>】</a:t>
                      </a:r>
                      <a:endParaRPr kumimoji="1" lang="ja-JP" altLang="en-US" sz="1000"/>
                    </a:p>
                  </a:txBody>
                  <a:tcPr>
                    <a:lnT w="12700" cap="flat" cmpd="sng" algn="ctr">
                      <a:solidFill>
                        <a:schemeClr val="tx1"/>
                      </a:solidFill>
                      <a:prstDash val="sysDash"/>
                      <a:round/>
                      <a:headEnd type="none" w="med" len="med"/>
                      <a:tailEnd type="none" w="med" len="med"/>
                    </a:lnT>
                  </a:tcPr>
                </a:tc>
                <a:tc>
                  <a:txBody>
                    <a:bodyPr/>
                    <a:lstStyle/>
                    <a:p>
                      <a:endParaRPr kumimoji="1" lang="ja-JP" altLang="en-US" sz="900"/>
                    </a:p>
                  </a:txBody>
                  <a:tcPr>
                    <a:lnT w="12700"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2503740809"/>
                  </a:ext>
                </a:extLst>
              </a:tr>
            </a:tbl>
          </a:graphicData>
        </a:graphic>
      </p:graphicFrame>
      <p:sp>
        <p:nvSpPr>
          <p:cNvPr id="2" name="テキスト ボックス 1">
            <a:extLst>
              <a:ext uri="{FF2B5EF4-FFF2-40B4-BE49-F238E27FC236}">
                <a16:creationId xmlns:a16="http://schemas.microsoft.com/office/drawing/2014/main" id="{D74F6A94-46D9-3D20-1B0D-DFA6D0003872}"/>
              </a:ext>
            </a:extLst>
          </p:cNvPr>
          <p:cNvSpPr txBox="1"/>
          <p:nvPr/>
        </p:nvSpPr>
        <p:spPr>
          <a:xfrm>
            <a:off x="110722" y="80245"/>
            <a:ext cx="6747278" cy="276999"/>
          </a:xfrm>
          <a:prstGeom prst="rect">
            <a:avLst/>
          </a:prstGeom>
          <a:noFill/>
        </p:spPr>
        <p:txBody>
          <a:bodyPr wrap="square">
            <a:spAutoFit/>
          </a:bodyPr>
          <a:lstStyle/>
          <a:p>
            <a:pPr algn="l"/>
            <a:r>
              <a:rPr kumimoji="1" lang="ja-JP" altLang="en-US" sz="1200" b="1" dirty="0"/>
              <a:t>モデル授業案</a:t>
            </a:r>
            <a:r>
              <a:rPr kumimoji="1" lang="en-US" altLang="ja-JP" sz="1200" b="1" dirty="0"/>
              <a:t>10</a:t>
            </a:r>
            <a:r>
              <a:rPr kumimoji="1" lang="ja-JP" altLang="en-US" sz="1200" b="1" dirty="0"/>
              <a:t>「働くトラブルを回避するには？～レッツ　ロールプレイ（</a:t>
            </a:r>
            <a:r>
              <a:rPr kumimoji="1" lang="en-US" altLang="ja-JP" sz="1200" b="1" dirty="0"/>
              <a:t>Let's role-play</a:t>
            </a:r>
            <a:r>
              <a:rPr kumimoji="1" lang="ja-JP" altLang="en-US" sz="1200" b="1" dirty="0"/>
              <a:t>）～」</a:t>
            </a:r>
            <a:endParaRPr kumimoji="1" lang="en-US" altLang="ja-JP" sz="1200" b="1" dirty="0"/>
          </a:p>
        </p:txBody>
      </p:sp>
      <p:sp>
        <p:nvSpPr>
          <p:cNvPr id="6" name="右矢印 5">
            <a:extLst>
              <a:ext uri="{FF2B5EF4-FFF2-40B4-BE49-F238E27FC236}">
                <a16:creationId xmlns:a16="http://schemas.microsoft.com/office/drawing/2014/main" id="{211D6533-FD5A-3A99-D715-7F04495016FE}"/>
              </a:ext>
            </a:extLst>
          </p:cNvPr>
          <p:cNvSpPr/>
          <p:nvPr/>
        </p:nvSpPr>
        <p:spPr>
          <a:xfrm>
            <a:off x="2219244" y="2691925"/>
            <a:ext cx="302126" cy="292100"/>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41609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500" b="1" dirty="0"/>
          </a:p>
          <a:p>
            <a:pPr algn="l"/>
            <a:endParaRPr kumimoji="1" lang="en-US" altLang="ja-JP" sz="2000" b="1" dirty="0"/>
          </a:p>
          <a:p>
            <a:pPr algn="l"/>
            <a:r>
              <a:rPr kumimoji="1" lang="ja-JP" altLang="en-US" sz="2000" b="1"/>
              <a:t>ワークシート</a:t>
            </a:r>
            <a:r>
              <a:rPr lang="en-US" altLang="ja-JP" sz="2000" b="1" dirty="0"/>
              <a:t>C</a:t>
            </a:r>
            <a:r>
              <a:rPr kumimoji="1" lang="ja-JP" altLang="en-US" sz="2000" b="1"/>
              <a:t>　</a:t>
            </a:r>
            <a:r>
              <a:rPr kumimoji="1" lang="ja-JP" altLang="en-US" b="1"/>
              <a:t>　　　</a:t>
            </a:r>
            <a:r>
              <a:rPr kumimoji="1" lang="ja-JP" altLang="en-US" sz="1100"/>
              <a:t>年　　月　　日　　　年　　組　名前：　　　</a:t>
            </a:r>
            <a:r>
              <a:rPr kumimoji="1" lang="en-US" altLang="ja-JP" sz="1100" dirty="0"/>
              <a:t>    </a:t>
            </a:r>
            <a:endParaRPr lang="en-US" altLang="ja-JP" sz="105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2006600" y="880310"/>
            <a:ext cx="4851400" cy="0"/>
          </a:xfrm>
          <a:prstGeom prst="line">
            <a:avLst/>
          </a:prstGeom>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id="{4936FA99-4054-AA9C-DDC4-0B2148C286D7}"/>
              </a:ext>
            </a:extLst>
          </p:cNvPr>
          <p:cNvSpPr txBox="1"/>
          <p:nvPr/>
        </p:nvSpPr>
        <p:spPr>
          <a:xfrm>
            <a:off x="291150" y="1154085"/>
            <a:ext cx="6275698" cy="861774"/>
          </a:xfrm>
          <a:prstGeom prst="rect">
            <a:avLst/>
          </a:prstGeom>
          <a:noFill/>
        </p:spPr>
        <p:txBody>
          <a:bodyPr wrap="square" rtlCol="0">
            <a:spAutoFit/>
          </a:bodyPr>
          <a:lstStyle/>
          <a:p>
            <a:r>
              <a:rPr kumimoji="1" lang="ja-JP" altLang="en-US" sz="1000"/>
              <a:t>（１） 仕事先で以下のトラブルに遭遇した場合、どのような労働法の条文を適用して自分の身を守ること</a:t>
            </a:r>
            <a:endParaRPr kumimoji="1" lang="en-US" altLang="ja-JP" sz="1000" dirty="0"/>
          </a:p>
          <a:p>
            <a:r>
              <a:rPr kumimoji="1" lang="ja-JP" altLang="en-US" sz="1000"/>
              <a:t>　　　ができるか、また、そのことをどのようにして使用者に伝えるか、考えてみよう。（個人で）</a:t>
            </a:r>
          </a:p>
          <a:p>
            <a:r>
              <a:rPr kumimoji="1" lang="ja-JP" altLang="en-US" sz="1000"/>
              <a:t>（２） ペアになり、どちらかが店長、どちらかが働く方になってロールプレイ（セリフを口に出して言っ</a:t>
            </a:r>
            <a:endParaRPr kumimoji="1" lang="en-US" altLang="ja-JP" sz="1000" dirty="0"/>
          </a:p>
          <a:p>
            <a:r>
              <a:rPr kumimoji="1" lang="ja-JP" altLang="en-US" sz="1000"/>
              <a:t>　　　てみる）をしてみよう。</a:t>
            </a:r>
          </a:p>
          <a:p>
            <a:r>
              <a:rPr kumimoji="1" lang="ja-JP" altLang="en-US" sz="1000"/>
              <a:t>（３） 労働トラブル例とその対処について考え合おう。</a:t>
            </a:r>
          </a:p>
        </p:txBody>
      </p:sp>
      <p:graphicFrame>
        <p:nvGraphicFramePr>
          <p:cNvPr id="2" name="表 4">
            <a:extLst>
              <a:ext uri="{FF2B5EF4-FFF2-40B4-BE49-F238E27FC236}">
                <a16:creationId xmlns:a16="http://schemas.microsoft.com/office/drawing/2014/main" id="{5ABB0AED-859A-1BE3-1917-F84E7940587F}"/>
              </a:ext>
            </a:extLst>
          </p:cNvPr>
          <p:cNvGraphicFramePr>
            <a:graphicFrameLocks noGrp="1"/>
          </p:cNvGraphicFramePr>
          <p:nvPr>
            <p:extLst>
              <p:ext uri="{D42A27DB-BD31-4B8C-83A1-F6EECF244321}">
                <p14:modId xmlns:p14="http://schemas.microsoft.com/office/powerpoint/2010/main" val="4243403009"/>
              </p:ext>
            </p:extLst>
          </p:nvPr>
        </p:nvGraphicFramePr>
        <p:xfrm>
          <a:off x="291151" y="2027511"/>
          <a:ext cx="6275697" cy="7620000"/>
        </p:xfrm>
        <a:graphic>
          <a:graphicData uri="http://schemas.openxmlformats.org/drawingml/2006/table">
            <a:tbl>
              <a:tblPr firstRow="1" bandRow="1">
                <a:tableStyleId>{5940675A-B579-460E-94D1-54222C63F5DA}</a:tableStyleId>
              </a:tblPr>
              <a:tblGrid>
                <a:gridCol w="1909650">
                  <a:extLst>
                    <a:ext uri="{9D8B030D-6E8A-4147-A177-3AD203B41FA5}">
                      <a16:colId xmlns:a16="http://schemas.microsoft.com/office/drawing/2014/main" val="2055244992"/>
                    </a:ext>
                  </a:extLst>
                </a:gridCol>
                <a:gridCol w="1600200">
                  <a:extLst>
                    <a:ext uri="{9D8B030D-6E8A-4147-A177-3AD203B41FA5}">
                      <a16:colId xmlns:a16="http://schemas.microsoft.com/office/drawing/2014/main" val="1194633515"/>
                    </a:ext>
                  </a:extLst>
                </a:gridCol>
                <a:gridCol w="2765847">
                  <a:extLst>
                    <a:ext uri="{9D8B030D-6E8A-4147-A177-3AD203B41FA5}">
                      <a16:colId xmlns:a16="http://schemas.microsoft.com/office/drawing/2014/main" val="354065290"/>
                    </a:ext>
                  </a:extLst>
                </a:gridCol>
              </a:tblGrid>
              <a:tr h="165100">
                <a:tc>
                  <a:txBody>
                    <a:bodyPr/>
                    <a:lstStyle/>
                    <a:p>
                      <a:pPr algn="ctr"/>
                      <a:r>
                        <a:rPr kumimoji="1" lang="ja-JP" altLang="en-US" sz="1100"/>
                        <a:t>トラブル</a:t>
                      </a:r>
                    </a:p>
                  </a:txBody>
                  <a:tcPr>
                    <a:solidFill>
                      <a:schemeClr val="bg2"/>
                    </a:solidFill>
                  </a:tcPr>
                </a:tc>
                <a:tc>
                  <a:txBody>
                    <a:bodyPr/>
                    <a:lstStyle/>
                    <a:p>
                      <a:pPr algn="ctr"/>
                      <a:r>
                        <a:rPr kumimoji="1" lang="ja-JP" altLang="en-US" sz="1100"/>
                        <a:t>労働法</a:t>
                      </a:r>
                      <a:r>
                        <a:rPr kumimoji="1" lang="en-US" altLang="ja-JP" sz="1100" dirty="0"/>
                        <a:t>/</a:t>
                      </a:r>
                      <a:r>
                        <a:rPr kumimoji="1" lang="ja-JP" altLang="en-US" sz="1100"/>
                        <a:t>条文</a:t>
                      </a:r>
                    </a:p>
                  </a:txBody>
                  <a:tcPr>
                    <a:solidFill>
                      <a:schemeClr val="bg2"/>
                    </a:solidFill>
                  </a:tcPr>
                </a:tc>
                <a:tc>
                  <a:txBody>
                    <a:bodyPr/>
                    <a:lstStyle/>
                    <a:p>
                      <a:pPr algn="ctr"/>
                      <a:r>
                        <a:rPr kumimoji="1" lang="ja-JP" altLang="en-US" sz="1100"/>
                        <a:t>店長に言うこと</a:t>
                      </a:r>
                    </a:p>
                  </a:txBody>
                  <a:tcPr>
                    <a:solidFill>
                      <a:schemeClr val="bg2"/>
                    </a:solidFill>
                  </a:tcPr>
                </a:tc>
                <a:extLst>
                  <a:ext uri="{0D108BD9-81ED-4DB2-BD59-A6C34878D82A}">
                    <a16:rowId xmlns:a16="http://schemas.microsoft.com/office/drawing/2014/main" val="3495325926"/>
                  </a:ext>
                </a:extLst>
              </a:tr>
              <a:tr h="976589">
                <a:tc>
                  <a:txBody>
                    <a:bodyPr/>
                    <a:lstStyle/>
                    <a:p>
                      <a:r>
                        <a:rPr kumimoji="1" lang="ja-JP" altLang="en-US" sz="900" spc="-150"/>
                        <a:t>１　アルバイトを始めることになりましたが、時給や勤務時間（働く時間）などの働く条件について確認しても、店長が「募集広告に書いてあるとおりだよ」としか言ってくれないのですが。。。</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1459268423"/>
                  </a:ext>
                </a:extLst>
              </a:tr>
              <a:tr h="976589">
                <a:tc>
                  <a:txBody>
                    <a:bodyPr/>
                    <a:lstStyle/>
                    <a:p>
                      <a:r>
                        <a:rPr kumimoji="1" lang="en-US" altLang="ja-JP" sz="900" spc="-150" dirty="0"/>
                        <a:t>2</a:t>
                      </a:r>
                      <a:r>
                        <a:rPr kumimoji="1" lang="ja-JP" altLang="en-US" sz="900" spc="-150"/>
                        <a:t>　休みの日に１日７時間くらい働くアルバイトをしていますが、店長が「みんな忙しいんだからさ！」と言って、休憩を</a:t>
                      </a:r>
                      <a:r>
                        <a:rPr kumimoji="1" lang="en-US" altLang="ja-JP" sz="900" spc="-150" dirty="0"/>
                        <a:t>10</a:t>
                      </a:r>
                      <a:r>
                        <a:rPr kumimoji="1" lang="ja-JP" altLang="en-US" sz="900" spc="-150"/>
                        <a:t>分くらいしかくれない日があるのですが。。。</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947211310"/>
                  </a:ext>
                </a:extLst>
              </a:tr>
              <a:tr h="976589">
                <a:tc>
                  <a:txBody>
                    <a:bodyPr/>
                    <a:lstStyle/>
                    <a:p>
                      <a:r>
                        <a:rPr kumimoji="1" lang="en-US" altLang="ja-JP" sz="900" spc="-150" dirty="0"/>
                        <a:t>3</a:t>
                      </a:r>
                      <a:r>
                        <a:rPr kumimoji="1" lang="ja-JP" altLang="en-US" sz="900" spc="-150"/>
                        <a:t>　最初に決めた仕事の時間の前後に、店長の指示で、開店準備や後片付けなどをさせられているのですが、その分の時給がもらえません。。。</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1547245357"/>
                  </a:ext>
                </a:extLst>
              </a:tr>
              <a:tr h="976589">
                <a:tc>
                  <a:txBody>
                    <a:bodyPr/>
                    <a:lstStyle/>
                    <a:p>
                      <a:r>
                        <a:rPr kumimoji="1" lang="en-US" altLang="ja-JP" sz="900" spc="-150" dirty="0"/>
                        <a:t>4</a:t>
                      </a:r>
                      <a:r>
                        <a:rPr kumimoji="1" lang="ja-JP" altLang="en-US" sz="900" spc="-150"/>
                        <a:t>　店長に「アルバイトは社員とかと違うんだから、残業代なんか出ないし、有給休暇なんかあるわけない！」って言われたのですが、本当ですか？</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2973862149"/>
                  </a:ext>
                </a:extLst>
              </a:tr>
              <a:tr h="976589">
                <a:tc>
                  <a:txBody>
                    <a:bodyPr/>
                    <a:lstStyle/>
                    <a:p>
                      <a:r>
                        <a:rPr kumimoji="1" lang="ja-JP" altLang="en-US" sz="900" spc="-150"/>
                        <a:t>５　クリスマスケーキなど季節の商品に販売ノルマがあって売れ残りを買わされ、アルバイト代から勝手に差し引かれます。</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2217650066"/>
                  </a:ext>
                </a:extLst>
              </a:tr>
              <a:tr h="976589">
                <a:tc>
                  <a:txBody>
                    <a:bodyPr/>
                    <a:lstStyle/>
                    <a:p>
                      <a:r>
                        <a:rPr kumimoji="1" lang="ja-JP" altLang="en-US" sz="900" spc="-150"/>
                        <a:t>６　アルバイトを始めるときに決めた曜日（回数）や時間を無視して、授業の日でもシフトを入れられてしまいます。テストの日に休みたいと言っても休ませてもらえません。</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1852816648"/>
                  </a:ext>
                </a:extLst>
              </a:tr>
              <a:tr h="976589">
                <a:tc>
                  <a:txBody>
                    <a:bodyPr/>
                    <a:lstStyle/>
                    <a:p>
                      <a:r>
                        <a:rPr kumimoji="1" lang="ja-JP" altLang="en-US" sz="900" spc="-150"/>
                        <a:t>７　アルバイトを辞めさせてもらえません。「辞めるなら代わりのアルバイトを連れてこい」と言われます。。。</a:t>
                      </a:r>
                    </a:p>
                    <a:p>
                      <a:endParaRPr kumimoji="1" lang="ja-JP" altLang="en-US" sz="900" spc="-150"/>
                    </a:p>
                  </a:txBody>
                  <a:tcPr/>
                </a:tc>
                <a:tc>
                  <a:txBody>
                    <a:bodyPr/>
                    <a:lstStyle/>
                    <a:p>
                      <a:pPr>
                        <a:lnSpc>
                          <a:spcPct val="150000"/>
                        </a:lnSpc>
                      </a:pPr>
                      <a:r>
                        <a:rPr kumimoji="1" lang="ja-JP" altLang="en-US" sz="900"/>
                        <a:t>（　　　　　　　　）法</a:t>
                      </a:r>
                    </a:p>
                    <a:p>
                      <a:pPr>
                        <a:lnSpc>
                          <a:spcPct val="150000"/>
                        </a:lnSpc>
                      </a:pPr>
                      <a:r>
                        <a:rPr kumimoji="1" lang="ja-JP" altLang="en-US" sz="900"/>
                        <a:t>（　　　　　　　　）条</a:t>
                      </a:r>
                    </a:p>
                    <a:p>
                      <a:endParaRPr kumimoji="1" lang="ja-JP" altLang="en-US" sz="900"/>
                    </a:p>
                  </a:txBody>
                  <a:tcPr/>
                </a:tc>
                <a:tc>
                  <a:txBody>
                    <a:bodyPr/>
                    <a:lstStyle/>
                    <a:p>
                      <a:r>
                        <a:rPr kumimoji="1" lang="ja-JP" altLang="en-US" sz="900"/>
                        <a:t>「店長、</a:t>
                      </a:r>
                    </a:p>
                    <a:p>
                      <a:r>
                        <a:rPr kumimoji="1" lang="ja-JP" altLang="en-US" sz="900"/>
                        <a:t>　　　　　　　　　　　　　　　</a:t>
                      </a:r>
                    </a:p>
                    <a:p>
                      <a:endParaRPr kumimoji="1" lang="en-US" altLang="ja-JP" sz="900" dirty="0"/>
                    </a:p>
                    <a:p>
                      <a:endParaRPr kumimoji="1" lang="en-US" altLang="ja-JP" sz="900" dirty="0"/>
                    </a:p>
                    <a:p>
                      <a:endParaRPr kumimoji="1" lang="en-US" altLang="ja-JP" sz="900" dirty="0"/>
                    </a:p>
                    <a:p>
                      <a:r>
                        <a:rPr kumimoji="1" lang="ja-JP" altLang="en-US" sz="900"/>
                        <a:t>　　　　　　　　　　　　のではないですか。」</a:t>
                      </a:r>
                    </a:p>
                    <a:p>
                      <a:endParaRPr kumimoji="1" lang="ja-JP" altLang="en-US" sz="900"/>
                    </a:p>
                  </a:txBody>
                  <a:tcPr/>
                </a:tc>
                <a:extLst>
                  <a:ext uri="{0D108BD9-81ED-4DB2-BD59-A6C34878D82A}">
                    <a16:rowId xmlns:a16="http://schemas.microsoft.com/office/drawing/2014/main" val="1848802102"/>
                  </a:ext>
                </a:extLst>
              </a:tr>
            </a:tbl>
          </a:graphicData>
        </a:graphic>
      </p:graphicFrame>
      <p:sp>
        <p:nvSpPr>
          <p:cNvPr id="4" name="テキスト ボックス 3">
            <a:extLst>
              <a:ext uri="{FF2B5EF4-FFF2-40B4-BE49-F238E27FC236}">
                <a16:creationId xmlns:a16="http://schemas.microsoft.com/office/drawing/2014/main" id="{2E0525DC-55BB-E622-5E5B-3295FBC4C328}"/>
              </a:ext>
            </a:extLst>
          </p:cNvPr>
          <p:cNvSpPr txBox="1"/>
          <p:nvPr/>
        </p:nvSpPr>
        <p:spPr>
          <a:xfrm>
            <a:off x="110722" y="80245"/>
            <a:ext cx="6747278" cy="276999"/>
          </a:xfrm>
          <a:prstGeom prst="rect">
            <a:avLst/>
          </a:prstGeom>
          <a:noFill/>
        </p:spPr>
        <p:txBody>
          <a:bodyPr wrap="square">
            <a:spAutoFit/>
          </a:bodyPr>
          <a:lstStyle/>
          <a:p>
            <a:pPr algn="l"/>
            <a:r>
              <a:rPr kumimoji="1" lang="ja-JP" altLang="en-US" sz="1200" b="1"/>
              <a:t>モデル授業案</a:t>
            </a:r>
            <a:r>
              <a:rPr kumimoji="1" lang="en-US" altLang="ja-JP" sz="1200" b="1"/>
              <a:t>10</a:t>
            </a:r>
            <a:r>
              <a:rPr kumimoji="1" lang="ja-JP" altLang="en-US" sz="1200" b="1" dirty="0"/>
              <a:t>「働くトラブルを回避するには？～レッツ　ロールプレイ（</a:t>
            </a:r>
            <a:r>
              <a:rPr kumimoji="1" lang="en-US" altLang="ja-JP" sz="1200" b="1" dirty="0"/>
              <a:t>Let's role-play</a:t>
            </a:r>
            <a:r>
              <a:rPr kumimoji="1" lang="ja-JP" altLang="en-US" sz="1200" b="1" dirty="0"/>
              <a:t>）～」</a:t>
            </a:r>
            <a:endParaRPr kumimoji="1" lang="en-US" altLang="ja-JP" sz="1200" b="1" dirty="0"/>
          </a:p>
        </p:txBody>
      </p:sp>
    </p:spTree>
    <p:extLst>
      <p:ext uri="{BB962C8B-B14F-4D97-AF65-F5344CB8AC3E}">
        <p14:creationId xmlns:p14="http://schemas.microsoft.com/office/powerpoint/2010/main" val="2054250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F7680AB-7B9E-1515-314B-901E92F35FA1}"/>
              </a:ext>
            </a:extLst>
          </p:cNvPr>
          <p:cNvSpPr txBox="1"/>
          <p:nvPr/>
        </p:nvSpPr>
        <p:spPr>
          <a:xfrm>
            <a:off x="775874" y="476508"/>
            <a:ext cx="5141151" cy="307777"/>
          </a:xfrm>
          <a:prstGeom prst="rect">
            <a:avLst/>
          </a:prstGeom>
          <a:noFill/>
        </p:spPr>
        <p:txBody>
          <a:bodyPr wrap="none" rtlCol="0">
            <a:spAutoFit/>
          </a:bodyPr>
          <a:lstStyle/>
          <a:p>
            <a:r>
              <a:rPr kumimoji="1" lang="ja-JP" altLang="en-US" sz="1400" b="1"/>
              <a:t>ワークシート　「労働者を守る法律</a:t>
            </a:r>
            <a:r>
              <a:rPr kumimoji="1" lang="en-US" altLang="ja-JP" sz="1400" b="1" dirty="0"/>
              <a:t>(</a:t>
            </a:r>
            <a:r>
              <a:rPr kumimoji="1" lang="ja-JP" altLang="en-US" sz="1400" b="1"/>
              <a:t>ルール</a:t>
            </a:r>
            <a:r>
              <a:rPr kumimoji="1" lang="en-US" altLang="ja-JP" sz="1400" b="1" dirty="0"/>
              <a:t>)</a:t>
            </a:r>
            <a:r>
              <a:rPr kumimoji="1" lang="ja-JP" altLang="en-US" sz="1400" b="1"/>
              <a:t>を考えてみよう」</a:t>
            </a:r>
          </a:p>
        </p:txBody>
      </p:sp>
      <p:grpSp>
        <p:nvGrpSpPr>
          <p:cNvPr id="9" name="グループ化 8">
            <a:extLst>
              <a:ext uri="{FF2B5EF4-FFF2-40B4-BE49-F238E27FC236}">
                <a16:creationId xmlns:a16="http://schemas.microsoft.com/office/drawing/2014/main" id="{EB239649-131D-A423-8108-CE1E47B10BDC}"/>
              </a:ext>
            </a:extLst>
          </p:cNvPr>
          <p:cNvGrpSpPr/>
          <p:nvPr/>
        </p:nvGrpSpPr>
        <p:grpSpPr>
          <a:xfrm>
            <a:off x="775873" y="861072"/>
            <a:ext cx="5141151" cy="307777"/>
            <a:chOff x="647700" y="853732"/>
            <a:chExt cx="4416594" cy="307777"/>
          </a:xfrm>
        </p:grpSpPr>
        <p:sp>
          <p:nvSpPr>
            <p:cNvPr id="5" name="正方形/長方形 4">
              <a:extLst>
                <a:ext uri="{FF2B5EF4-FFF2-40B4-BE49-F238E27FC236}">
                  <a16:creationId xmlns:a16="http://schemas.microsoft.com/office/drawing/2014/main" id="{A4E67D0B-50E0-6047-E8BB-2005C3030B2B}"/>
                </a:ext>
              </a:extLst>
            </p:cNvPr>
            <p:cNvSpPr/>
            <p:nvPr/>
          </p:nvSpPr>
          <p:spPr>
            <a:xfrm>
              <a:off x="647700" y="853732"/>
              <a:ext cx="4318000" cy="3077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9DB549E-9A4D-DB22-C030-510CDCC606BC}"/>
                </a:ext>
              </a:extLst>
            </p:cNvPr>
            <p:cNvSpPr txBox="1"/>
            <p:nvPr/>
          </p:nvSpPr>
          <p:spPr>
            <a:xfrm>
              <a:off x="647700" y="887681"/>
              <a:ext cx="4416594" cy="261610"/>
            </a:xfrm>
            <a:prstGeom prst="rect">
              <a:avLst/>
            </a:prstGeom>
            <a:noFill/>
          </p:spPr>
          <p:txBody>
            <a:bodyPr wrap="none" rtlCol="0">
              <a:spAutoFit/>
            </a:bodyPr>
            <a:lstStyle/>
            <a:p>
              <a:r>
                <a:rPr kumimoji="1" lang="ja-JP" altLang="en-US" sz="1100"/>
                <a:t>すすめ方：このシートの順に、先生の指示に従って進めましょう。</a:t>
              </a:r>
            </a:p>
          </p:txBody>
        </p:sp>
      </p:grpSp>
      <p:sp>
        <p:nvSpPr>
          <p:cNvPr id="7" name="正方形/長方形 6">
            <a:extLst>
              <a:ext uri="{FF2B5EF4-FFF2-40B4-BE49-F238E27FC236}">
                <a16:creationId xmlns:a16="http://schemas.microsoft.com/office/drawing/2014/main" id="{1C0440D9-B48D-FEED-BB6D-D1C0379D3251}"/>
              </a:ext>
            </a:extLst>
          </p:cNvPr>
          <p:cNvSpPr/>
          <p:nvPr/>
        </p:nvSpPr>
        <p:spPr>
          <a:xfrm>
            <a:off x="325435" y="1727180"/>
            <a:ext cx="6207125" cy="4356100"/>
          </a:xfrm>
          <a:prstGeom prst="rect">
            <a:avLst/>
          </a:prstGeom>
          <a:noFill/>
          <a:ln>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75F634B8-7B2C-AE63-D2B5-669346EB310A}"/>
              </a:ext>
            </a:extLst>
          </p:cNvPr>
          <p:cNvSpPr/>
          <p:nvPr/>
        </p:nvSpPr>
        <p:spPr>
          <a:xfrm>
            <a:off x="325435" y="6825051"/>
            <a:ext cx="6207125" cy="2654300"/>
          </a:xfrm>
          <a:prstGeom prst="rect">
            <a:avLst/>
          </a:prstGeom>
          <a:noFill/>
          <a:ln>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18CB9A0-D499-288E-F139-491E11C91F7F}"/>
              </a:ext>
            </a:extLst>
          </p:cNvPr>
          <p:cNvSpPr txBox="1"/>
          <p:nvPr/>
        </p:nvSpPr>
        <p:spPr>
          <a:xfrm>
            <a:off x="325435" y="1298007"/>
            <a:ext cx="5905500" cy="276999"/>
          </a:xfrm>
          <a:prstGeom prst="rect">
            <a:avLst/>
          </a:prstGeom>
          <a:noFill/>
        </p:spPr>
        <p:txBody>
          <a:bodyPr wrap="square" rtlCol="0">
            <a:spAutoFit/>
          </a:bodyPr>
          <a:lstStyle/>
          <a:p>
            <a:r>
              <a:rPr kumimoji="1" lang="en-US" altLang="ja-JP" sz="1200" dirty="0"/>
              <a:t>1</a:t>
            </a:r>
            <a:r>
              <a:rPr kumimoji="1" lang="ja-JP" altLang="en-US" sz="1200"/>
              <a:t>）各班で次の文を読んで下線部</a:t>
            </a:r>
            <a:r>
              <a:rPr kumimoji="1" lang="en-US" altLang="ja-JP" sz="1200" dirty="0"/>
              <a:t>①〜④</a:t>
            </a:r>
            <a:r>
              <a:rPr kumimoji="1" lang="ja-JP" altLang="en-US" sz="1200"/>
              <a:t>の中で問題はあるか考えてみよう！</a:t>
            </a:r>
          </a:p>
        </p:txBody>
      </p:sp>
      <p:sp>
        <p:nvSpPr>
          <p:cNvPr id="12" name="テキスト ボックス 11">
            <a:extLst>
              <a:ext uri="{FF2B5EF4-FFF2-40B4-BE49-F238E27FC236}">
                <a16:creationId xmlns:a16="http://schemas.microsoft.com/office/drawing/2014/main" id="{1839E4F2-7D87-DE9A-5997-76DB7C4D49AC}"/>
              </a:ext>
            </a:extLst>
          </p:cNvPr>
          <p:cNvSpPr txBox="1"/>
          <p:nvPr/>
        </p:nvSpPr>
        <p:spPr>
          <a:xfrm>
            <a:off x="325435" y="1753799"/>
            <a:ext cx="6207125" cy="4593565"/>
          </a:xfrm>
          <a:prstGeom prst="rect">
            <a:avLst/>
          </a:prstGeom>
          <a:noFill/>
        </p:spPr>
        <p:txBody>
          <a:bodyPr wrap="square" rtlCol="0">
            <a:spAutoFit/>
          </a:bodyPr>
          <a:lstStyle/>
          <a:p>
            <a:r>
              <a:rPr kumimoji="1" lang="en-US" altLang="ja-JP" sz="1050" b="1" dirty="0"/>
              <a:t>A</a:t>
            </a:r>
            <a:r>
              <a:rPr kumimoji="1" lang="ja-JP" altLang="en-US" sz="1050" b="1"/>
              <a:t>さんは社会人</a:t>
            </a:r>
            <a:r>
              <a:rPr kumimoji="1" lang="en-US" altLang="ja-JP" sz="1050" b="1" dirty="0"/>
              <a:t>1</a:t>
            </a:r>
            <a:r>
              <a:rPr kumimoji="1" lang="ja-JP" altLang="en-US" sz="1050" b="1"/>
              <a:t>年生。地元を離れ、よその土地で</a:t>
            </a:r>
            <a:r>
              <a:rPr kumimoji="1" lang="en-US" altLang="ja-JP" sz="1050" b="1" dirty="0"/>
              <a:t>1</a:t>
            </a:r>
            <a:r>
              <a:rPr kumimoji="1" lang="ja-JP" altLang="en-US" sz="1050" b="1"/>
              <a:t>人暮らしを始めました。</a:t>
            </a:r>
            <a:endParaRPr kumimoji="1" lang="en-US" altLang="ja-JP" sz="1050" b="1" dirty="0"/>
          </a:p>
          <a:p>
            <a:endParaRPr kumimoji="1" lang="en-US" altLang="ja-JP" sz="1050" dirty="0"/>
          </a:p>
          <a:p>
            <a:r>
              <a:rPr kumimoji="1" lang="ja-JP" altLang="en-US" sz="1050"/>
              <a:t>最初に会社から示された条件は以下のとおりでした。</a:t>
            </a:r>
          </a:p>
          <a:p>
            <a:r>
              <a:rPr kumimoji="1" lang="ja-JP" altLang="en-US" sz="1050"/>
              <a:t>　・正社員</a:t>
            </a:r>
          </a:p>
          <a:p>
            <a:r>
              <a:rPr kumimoji="1" lang="ja-JP" altLang="en-US" sz="1050"/>
              <a:t>　・初任給は月給で</a:t>
            </a:r>
            <a:r>
              <a:rPr kumimoji="1" lang="en-US" altLang="ja-JP" sz="1050" dirty="0"/>
              <a:t>18</a:t>
            </a:r>
            <a:r>
              <a:rPr kumimoji="1" lang="ja-JP" altLang="en-US" sz="1050"/>
              <a:t>万円</a:t>
            </a:r>
          </a:p>
          <a:p>
            <a:r>
              <a:rPr kumimoji="1" lang="ja-JP" altLang="en-US" sz="1050"/>
              <a:t>　・毎週日曜日休み</a:t>
            </a:r>
          </a:p>
          <a:p>
            <a:r>
              <a:rPr kumimoji="1" lang="ja-JP" altLang="en-US" sz="1050"/>
              <a:t>　・勤務時間は</a:t>
            </a:r>
            <a:r>
              <a:rPr kumimoji="1" lang="en-US" altLang="ja-JP" sz="1050" dirty="0"/>
              <a:t>9</a:t>
            </a:r>
            <a:r>
              <a:rPr kumimoji="1" lang="ja-JP" altLang="en-US" sz="1050"/>
              <a:t>時～</a:t>
            </a:r>
            <a:r>
              <a:rPr kumimoji="1" lang="en-US" altLang="ja-JP" sz="1050" dirty="0"/>
              <a:t>17</a:t>
            </a:r>
            <a:r>
              <a:rPr kumimoji="1" lang="ja-JP" altLang="en-US" sz="1050"/>
              <a:t>時（</a:t>
            </a:r>
            <a:r>
              <a:rPr kumimoji="1" lang="en-US" altLang="ja-JP" sz="1050" dirty="0"/>
              <a:t>13</a:t>
            </a:r>
            <a:r>
              <a:rPr kumimoji="1" lang="ja-JP" altLang="en-US" sz="1050"/>
              <a:t>時～</a:t>
            </a:r>
            <a:r>
              <a:rPr kumimoji="1" lang="en-US" altLang="ja-JP" sz="1050" dirty="0"/>
              <a:t>14</a:t>
            </a:r>
            <a:r>
              <a:rPr kumimoji="1" lang="ja-JP" altLang="en-US" sz="1050"/>
              <a:t>時昼休み）</a:t>
            </a:r>
          </a:p>
          <a:p>
            <a:r>
              <a:rPr kumimoji="1" lang="ja-JP" altLang="en-US" sz="1050"/>
              <a:t>　・仕事は経理</a:t>
            </a:r>
          </a:p>
          <a:p>
            <a:r>
              <a:rPr kumimoji="1" lang="ja-JP" altLang="en-US" sz="1050"/>
              <a:t>　・勤務地は○○市△△にある本社内</a:t>
            </a:r>
          </a:p>
          <a:p>
            <a:endParaRPr kumimoji="1" lang="en-US" altLang="ja-JP" sz="1050" dirty="0"/>
          </a:p>
          <a:p>
            <a:r>
              <a:rPr kumimoji="1" lang="ja-JP" altLang="en-US" sz="1050"/>
              <a:t>　</a:t>
            </a:r>
            <a:r>
              <a:rPr kumimoji="1" lang="en-US" altLang="ja-JP" sz="1050" dirty="0"/>
              <a:t>1</a:t>
            </a:r>
            <a:r>
              <a:rPr kumimoji="1" lang="ja-JP" altLang="en-US" sz="1050"/>
              <a:t>年ほど一生懸命働いていましたが、そのうち変だなと思うことが出てきました。</a:t>
            </a:r>
          </a:p>
          <a:p>
            <a:r>
              <a:rPr kumimoji="1" lang="ja-JP" altLang="en-US" sz="1050"/>
              <a:t>会社が忙しいので、①元々週に１日、日曜日と会社の規則で決まっているお休みの日すら休めないこともあります。とても疲れ、だんだん体調も悪くなってきました。</a:t>
            </a:r>
          </a:p>
          <a:p>
            <a:endParaRPr kumimoji="1" lang="en-US" altLang="ja-JP" sz="1050" dirty="0"/>
          </a:p>
          <a:p>
            <a:r>
              <a:rPr kumimoji="1" lang="ja-JP" altLang="en-US" sz="1050"/>
              <a:t>　②お昼休みについても、「忙しくてみんな取ってないんだからしょうがないよね」と上司に言われて取れないこともあります。</a:t>
            </a:r>
          </a:p>
          <a:p>
            <a:endParaRPr kumimoji="1" lang="en-US" altLang="ja-JP" sz="1050" dirty="0"/>
          </a:p>
          <a:p>
            <a:r>
              <a:rPr kumimoji="1" lang="ja-JP" altLang="en-US" sz="1050"/>
              <a:t>　</a:t>
            </a:r>
            <a:r>
              <a:rPr kumimoji="1" lang="en-US" altLang="ja-JP" sz="1050" dirty="0"/>
              <a:t>17</a:t>
            </a:r>
            <a:r>
              <a:rPr kumimoji="1" lang="ja-JP" altLang="en-US" sz="1050"/>
              <a:t>時までの勤務時間でしたが、③「君の仕事が遅くて仕事が終わらないんだから、当然残業だ。」と言われて</a:t>
            </a:r>
            <a:r>
              <a:rPr kumimoji="1" lang="en-US" altLang="ja-JP" sz="1050" dirty="0"/>
              <a:t>19</a:t>
            </a:r>
            <a:r>
              <a:rPr kumimoji="1" lang="ja-JP" altLang="en-US" sz="1050"/>
              <a:t>時や</a:t>
            </a:r>
            <a:r>
              <a:rPr kumimoji="1" lang="en-US" altLang="ja-JP" sz="1050" dirty="0"/>
              <a:t>20</a:t>
            </a:r>
            <a:r>
              <a:rPr kumimoji="1" lang="ja-JP" altLang="en-US" sz="1050"/>
              <a:t>時頃まで働かされ、しかも残業代がもらえません。</a:t>
            </a:r>
          </a:p>
          <a:p>
            <a:r>
              <a:rPr kumimoji="1" lang="ja-JP" altLang="en-US" sz="1050"/>
              <a:t>　</a:t>
            </a:r>
            <a:endParaRPr kumimoji="1" lang="en-US" altLang="ja-JP" sz="1050" dirty="0"/>
          </a:p>
          <a:p>
            <a:r>
              <a:rPr kumimoji="1" lang="ja-JP" altLang="en-US" sz="1050"/>
              <a:t>　さすがにこのまま働き続ける訳にはいかないと思い、上司に「いろいろおかしいと思います。改めてください」と言ったところ、④「生意気だな、それなら辞めてよ。」と言われ、クビになってしまいました。</a:t>
            </a:r>
            <a:endParaRPr kumimoji="1" lang="en-US" altLang="ja-JP" sz="1050" dirty="0"/>
          </a:p>
          <a:p>
            <a:endParaRPr kumimoji="1" lang="en-US" altLang="ja-JP" sz="1050" dirty="0"/>
          </a:p>
          <a:p>
            <a:endParaRPr kumimoji="1" lang="en-US" altLang="ja-JP" sz="1050" dirty="0"/>
          </a:p>
          <a:p>
            <a:r>
              <a:rPr kumimoji="1" lang="en-US" altLang="ja-JP" sz="900" dirty="0"/>
              <a:t>※</a:t>
            </a:r>
            <a:r>
              <a:rPr kumimoji="1" lang="ja-JP" altLang="en-US" sz="900"/>
              <a:t>これは学習用の架空の例です</a:t>
            </a:r>
            <a:endParaRPr kumimoji="1" lang="ja-JP" altLang="en-US" sz="1050"/>
          </a:p>
          <a:p>
            <a:endParaRPr kumimoji="1" lang="ja-JP" altLang="en-US" sz="1050"/>
          </a:p>
        </p:txBody>
      </p:sp>
      <p:sp>
        <p:nvSpPr>
          <p:cNvPr id="13" name="テキスト ボックス 12">
            <a:extLst>
              <a:ext uri="{FF2B5EF4-FFF2-40B4-BE49-F238E27FC236}">
                <a16:creationId xmlns:a16="http://schemas.microsoft.com/office/drawing/2014/main" id="{1958109D-FE10-02D5-B3A2-4554D6E3056E}"/>
              </a:ext>
            </a:extLst>
          </p:cNvPr>
          <p:cNvSpPr txBox="1"/>
          <p:nvPr/>
        </p:nvSpPr>
        <p:spPr>
          <a:xfrm>
            <a:off x="325435" y="6470791"/>
            <a:ext cx="4647426" cy="276999"/>
          </a:xfrm>
          <a:prstGeom prst="rect">
            <a:avLst/>
          </a:prstGeom>
          <a:noFill/>
        </p:spPr>
        <p:txBody>
          <a:bodyPr wrap="none" rtlCol="0">
            <a:spAutoFit/>
          </a:bodyPr>
          <a:lstStyle/>
          <a:p>
            <a:r>
              <a:rPr kumimoji="1" lang="ja-JP" altLang="en-US" sz="1200"/>
              <a:t>①～④の中で問題がある場合は、何がどう問題なのか考えよう！</a:t>
            </a:r>
          </a:p>
        </p:txBody>
      </p:sp>
      <p:sp>
        <p:nvSpPr>
          <p:cNvPr id="14" name="テキスト ボックス 13">
            <a:extLst>
              <a:ext uri="{FF2B5EF4-FFF2-40B4-BE49-F238E27FC236}">
                <a16:creationId xmlns:a16="http://schemas.microsoft.com/office/drawing/2014/main" id="{D4E38D13-1C37-B341-D987-39EE6BA355AE}"/>
              </a:ext>
            </a:extLst>
          </p:cNvPr>
          <p:cNvSpPr txBox="1"/>
          <p:nvPr/>
        </p:nvSpPr>
        <p:spPr>
          <a:xfrm>
            <a:off x="325435" y="9542430"/>
            <a:ext cx="6631944" cy="230832"/>
          </a:xfrm>
          <a:prstGeom prst="rect">
            <a:avLst/>
          </a:prstGeom>
          <a:noFill/>
        </p:spPr>
        <p:txBody>
          <a:bodyPr wrap="none" rtlCol="0">
            <a:spAutoFit/>
          </a:bodyPr>
          <a:lstStyle/>
          <a:p>
            <a:r>
              <a:rPr kumimoji="1" lang="ja-JP" altLang="en-US" sz="900"/>
              <a:t>⇒各班内でどの「問題がありそうなポイント（①～④）」を誰が担当するのか決め、各問題ポイントのテーブルに派遣する。</a:t>
            </a:r>
          </a:p>
        </p:txBody>
      </p:sp>
      <p:sp>
        <p:nvSpPr>
          <p:cNvPr id="2" name="テキスト ボックス 1">
            <a:extLst>
              <a:ext uri="{FF2B5EF4-FFF2-40B4-BE49-F238E27FC236}">
                <a16:creationId xmlns:a16="http://schemas.microsoft.com/office/drawing/2014/main" id="{8E73589F-6FD8-CC5C-DC96-B535A7EF2CF6}"/>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モデル授業案１２「救う法律は何？」</a:t>
            </a:r>
            <a:endParaRPr kumimoji="1" lang="en-US" altLang="ja-JP" sz="1200" b="1" dirty="0"/>
          </a:p>
        </p:txBody>
      </p:sp>
    </p:spTree>
    <p:extLst>
      <p:ext uri="{BB962C8B-B14F-4D97-AF65-F5344CB8AC3E}">
        <p14:creationId xmlns:p14="http://schemas.microsoft.com/office/powerpoint/2010/main" val="448372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5F634B8-7B2C-AE63-D2B5-669346EB310A}"/>
              </a:ext>
            </a:extLst>
          </p:cNvPr>
          <p:cNvSpPr/>
          <p:nvPr/>
        </p:nvSpPr>
        <p:spPr>
          <a:xfrm>
            <a:off x="325435" y="6616700"/>
            <a:ext cx="6207125" cy="2311400"/>
          </a:xfrm>
          <a:prstGeom prst="rect">
            <a:avLst/>
          </a:prstGeom>
          <a:noFill/>
          <a:ln>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18CB9A0-D499-288E-F139-491E11C91F7F}"/>
              </a:ext>
            </a:extLst>
          </p:cNvPr>
          <p:cNvSpPr txBox="1"/>
          <p:nvPr/>
        </p:nvSpPr>
        <p:spPr>
          <a:xfrm>
            <a:off x="325434" y="503783"/>
            <a:ext cx="5905500" cy="276999"/>
          </a:xfrm>
          <a:prstGeom prst="rect">
            <a:avLst/>
          </a:prstGeom>
          <a:noFill/>
        </p:spPr>
        <p:txBody>
          <a:bodyPr wrap="square" rtlCol="0">
            <a:spAutoFit/>
          </a:bodyPr>
          <a:lstStyle/>
          <a:p>
            <a:r>
              <a:rPr kumimoji="1" lang="en-US" altLang="ja-JP" sz="1200" dirty="0"/>
              <a:t>2</a:t>
            </a:r>
            <a:r>
              <a:rPr kumimoji="1" lang="ja-JP" altLang="en-US" sz="1200"/>
              <a:t>）「</a:t>
            </a:r>
            <a:r>
              <a:rPr kumimoji="1" lang="en-US" altLang="ja-JP" sz="1200" dirty="0"/>
              <a:t>A</a:t>
            </a:r>
            <a:r>
              <a:rPr kumimoji="1" lang="ja-JP" altLang="en-US" sz="1200"/>
              <a:t>さんを助けるため</a:t>
            </a:r>
            <a:r>
              <a:rPr kumimoji="1" lang="en-US" altLang="ja-JP" sz="1200" dirty="0"/>
              <a:t>『</a:t>
            </a:r>
            <a:r>
              <a:rPr kumimoji="1" lang="ja-JP" altLang="en-US" sz="1200"/>
              <a:t>働く事に関する決まり</a:t>
            </a:r>
            <a:r>
              <a:rPr kumimoji="1" lang="en-US" altLang="ja-JP" sz="1200" dirty="0"/>
              <a:t>』</a:t>
            </a:r>
            <a:r>
              <a:rPr kumimoji="1" lang="ja-JP" altLang="en-US" sz="1200"/>
              <a:t>を考えてみよう」</a:t>
            </a:r>
            <a:endParaRPr kumimoji="1" lang="en-US" altLang="ja-JP" sz="1200" dirty="0"/>
          </a:p>
        </p:txBody>
      </p:sp>
      <p:sp>
        <p:nvSpPr>
          <p:cNvPr id="13" name="テキスト ボックス 12">
            <a:extLst>
              <a:ext uri="{FF2B5EF4-FFF2-40B4-BE49-F238E27FC236}">
                <a16:creationId xmlns:a16="http://schemas.microsoft.com/office/drawing/2014/main" id="{1958109D-FE10-02D5-B3A2-4554D6E3056E}"/>
              </a:ext>
            </a:extLst>
          </p:cNvPr>
          <p:cNvSpPr txBox="1"/>
          <p:nvPr/>
        </p:nvSpPr>
        <p:spPr>
          <a:xfrm>
            <a:off x="325434" y="897173"/>
            <a:ext cx="5955476" cy="1054135"/>
          </a:xfrm>
          <a:prstGeom prst="rect">
            <a:avLst/>
          </a:prstGeom>
          <a:noFill/>
        </p:spPr>
        <p:txBody>
          <a:bodyPr wrap="none" rtlCol="0">
            <a:spAutoFit/>
          </a:bodyPr>
          <a:lstStyle/>
          <a:p>
            <a:r>
              <a:rPr kumimoji="1" lang="ja-JP" altLang="en-US" sz="1050"/>
              <a:t>①各「問題がありそうなポイント」ごとに、別々のテーブルで考えて話し合ってみよう！</a:t>
            </a:r>
            <a:endParaRPr kumimoji="1" lang="en-US" altLang="ja-JP" sz="1050" dirty="0"/>
          </a:p>
          <a:p>
            <a:endParaRPr kumimoji="1" lang="en-US" altLang="ja-JP" sz="500" dirty="0"/>
          </a:p>
          <a:p>
            <a:r>
              <a:rPr kumimoji="1" lang="ja-JP" altLang="en-US" sz="900"/>
              <a:t>　</a:t>
            </a:r>
            <a:r>
              <a:rPr kumimoji="1" lang="en-US" altLang="ja-JP" sz="900" dirty="0"/>
              <a:t>※</a:t>
            </a:r>
            <a:r>
              <a:rPr kumimoji="1" lang="ja-JP" altLang="en-US" sz="900"/>
              <a:t>「問題がありそうなポイント」について考える視点（４つの分野に分けて考えを持ち寄るジグソー法です）</a:t>
            </a:r>
          </a:p>
          <a:p>
            <a:r>
              <a:rPr kumimoji="1" lang="ja-JP" altLang="en-US" sz="900"/>
              <a:t>　１）何がいけないのか</a:t>
            </a:r>
          </a:p>
          <a:p>
            <a:r>
              <a:rPr kumimoji="1" lang="ja-JP" altLang="en-US" sz="900"/>
              <a:t>　２）誰を守るのか、その人の何を守るのか</a:t>
            </a:r>
          </a:p>
          <a:p>
            <a:r>
              <a:rPr kumimoji="1" lang="ja-JP" altLang="en-US" sz="900"/>
              <a:t>　３）それぞれの守るべき点に対応して、どのようなルールが必要か</a:t>
            </a:r>
          </a:p>
          <a:p>
            <a:r>
              <a:rPr kumimoji="1" lang="ja-JP" altLang="en-US" sz="900"/>
              <a:t>　４）ルールが守られるためには、ルール以外に何かが必要か</a:t>
            </a:r>
          </a:p>
        </p:txBody>
      </p:sp>
      <p:sp>
        <p:nvSpPr>
          <p:cNvPr id="15" name="テキスト ボックス 14">
            <a:extLst>
              <a:ext uri="{FF2B5EF4-FFF2-40B4-BE49-F238E27FC236}">
                <a16:creationId xmlns:a16="http://schemas.microsoft.com/office/drawing/2014/main" id="{CAA6AA86-6209-32C6-2804-DA35F441AEDA}"/>
              </a:ext>
            </a:extLst>
          </p:cNvPr>
          <p:cNvSpPr txBox="1"/>
          <p:nvPr/>
        </p:nvSpPr>
        <p:spPr>
          <a:xfrm>
            <a:off x="325434" y="1964340"/>
            <a:ext cx="6207126" cy="1446550"/>
          </a:xfrm>
          <a:prstGeom prst="rect">
            <a:avLst/>
          </a:prstGeom>
          <a:noFill/>
          <a:ln>
            <a:solidFill>
              <a:schemeClr val="tx1"/>
            </a:solidFill>
          </a:ln>
        </p:spPr>
        <p:txBody>
          <a:bodyPr wrap="square" rtlCol="0">
            <a:spAutoFit/>
          </a:bodyPr>
          <a:lstStyle/>
          <a:p>
            <a:r>
              <a:rPr kumimoji="1" lang="ja-JP" altLang="en-US" sz="800"/>
              <a:t>（メモ）</a:t>
            </a:r>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p:txBody>
      </p:sp>
      <p:sp>
        <p:nvSpPr>
          <p:cNvPr id="18" name="テキスト ボックス 17">
            <a:extLst>
              <a:ext uri="{FF2B5EF4-FFF2-40B4-BE49-F238E27FC236}">
                <a16:creationId xmlns:a16="http://schemas.microsoft.com/office/drawing/2014/main" id="{CA75999E-0763-760B-D3AF-BDB64D5710C3}"/>
              </a:ext>
            </a:extLst>
          </p:cNvPr>
          <p:cNvSpPr txBox="1"/>
          <p:nvPr/>
        </p:nvSpPr>
        <p:spPr>
          <a:xfrm>
            <a:off x="325435" y="3476103"/>
            <a:ext cx="5570756" cy="253916"/>
          </a:xfrm>
          <a:prstGeom prst="rect">
            <a:avLst/>
          </a:prstGeom>
          <a:noFill/>
        </p:spPr>
        <p:txBody>
          <a:bodyPr wrap="none" rtlCol="0">
            <a:spAutoFit/>
          </a:bodyPr>
          <a:lstStyle/>
          <a:p>
            <a:r>
              <a:rPr kumimoji="1" lang="en-US" altLang="ja-JP" sz="1050" dirty="0"/>
              <a:t>②</a:t>
            </a:r>
            <a:r>
              <a:rPr kumimoji="1" lang="ja-JP" altLang="en-US" sz="1050"/>
              <a:t>元の班に戻って上で挙げた「問題」を防ぐための法律（ルール）案を作成してみよう！</a:t>
            </a:r>
            <a:endParaRPr kumimoji="1" lang="ja-JP" altLang="en-US" sz="900"/>
          </a:p>
        </p:txBody>
      </p:sp>
      <p:sp>
        <p:nvSpPr>
          <p:cNvPr id="19" name="テキスト ボックス 18">
            <a:extLst>
              <a:ext uri="{FF2B5EF4-FFF2-40B4-BE49-F238E27FC236}">
                <a16:creationId xmlns:a16="http://schemas.microsoft.com/office/drawing/2014/main" id="{2FDA9DF3-58E4-03DC-1D4B-55BEED0984B9}"/>
              </a:ext>
            </a:extLst>
          </p:cNvPr>
          <p:cNvSpPr txBox="1"/>
          <p:nvPr/>
        </p:nvSpPr>
        <p:spPr>
          <a:xfrm>
            <a:off x="325435" y="3999385"/>
            <a:ext cx="5905500" cy="276999"/>
          </a:xfrm>
          <a:prstGeom prst="rect">
            <a:avLst/>
          </a:prstGeom>
          <a:noFill/>
        </p:spPr>
        <p:txBody>
          <a:bodyPr wrap="square" rtlCol="0">
            <a:spAutoFit/>
          </a:bodyPr>
          <a:lstStyle/>
          <a:p>
            <a:r>
              <a:rPr kumimoji="1" lang="en-US" altLang="ja-JP" sz="1200" dirty="0"/>
              <a:t>3</a:t>
            </a:r>
            <a:r>
              <a:rPr kumimoji="1" lang="ja-JP" altLang="en-US" sz="1200"/>
              <a:t>）班ごとに案を発表しよう！</a:t>
            </a:r>
            <a:r>
              <a:rPr kumimoji="1" lang="en-US" altLang="ja-JP" sz="1200" dirty="0"/>
              <a:t>(</a:t>
            </a:r>
            <a:r>
              <a:rPr kumimoji="1" lang="ja-JP" altLang="en-US" sz="1200"/>
              <a:t>代表者の発表やポスター発表形式などで全体シェア</a:t>
            </a:r>
            <a:r>
              <a:rPr kumimoji="1" lang="en-US" altLang="ja-JP" sz="1200" dirty="0"/>
              <a:t>)</a:t>
            </a:r>
            <a:endParaRPr kumimoji="1" lang="ja-JP" altLang="en-US" sz="1200"/>
          </a:p>
        </p:txBody>
      </p:sp>
      <p:sp>
        <p:nvSpPr>
          <p:cNvPr id="20" name="テキスト ボックス 19">
            <a:extLst>
              <a:ext uri="{FF2B5EF4-FFF2-40B4-BE49-F238E27FC236}">
                <a16:creationId xmlns:a16="http://schemas.microsoft.com/office/drawing/2014/main" id="{369FE0C8-9BAD-A07C-5775-90EB4C0ADD28}"/>
              </a:ext>
            </a:extLst>
          </p:cNvPr>
          <p:cNvSpPr txBox="1"/>
          <p:nvPr/>
        </p:nvSpPr>
        <p:spPr>
          <a:xfrm>
            <a:off x="325435" y="4392804"/>
            <a:ext cx="6207126" cy="1446550"/>
          </a:xfrm>
          <a:prstGeom prst="rect">
            <a:avLst/>
          </a:prstGeom>
          <a:noFill/>
          <a:ln>
            <a:solidFill>
              <a:schemeClr val="tx1"/>
            </a:solidFill>
          </a:ln>
        </p:spPr>
        <p:txBody>
          <a:bodyPr wrap="square" rtlCol="0">
            <a:spAutoFit/>
          </a:bodyPr>
          <a:lstStyle/>
          <a:p>
            <a:r>
              <a:rPr kumimoji="1" lang="ja-JP" altLang="en-US" sz="800"/>
              <a:t>（準備のためのメモ）</a:t>
            </a:r>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p:txBody>
      </p:sp>
      <p:sp>
        <p:nvSpPr>
          <p:cNvPr id="21" name="テキスト ボックス 20">
            <a:extLst>
              <a:ext uri="{FF2B5EF4-FFF2-40B4-BE49-F238E27FC236}">
                <a16:creationId xmlns:a16="http://schemas.microsoft.com/office/drawing/2014/main" id="{F17765EA-542A-8BEB-354D-85563C8A82C1}"/>
              </a:ext>
            </a:extLst>
          </p:cNvPr>
          <p:cNvSpPr txBox="1"/>
          <p:nvPr/>
        </p:nvSpPr>
        <p:spPr>
          <a:xfrm>
            <a:off x="325435" y="6104235"/>
            <a:ext cx="5905500" cy="461665"/>
          </a:xfrm>
          <a:prstGeom prst="rect">
            <a:avLst/>
          </a:prstGeom>
          <a:noFill/>
        </p:spPr>
        <p:txBody>
          <a:bodyPr wrap="square" rtlCol="0">
            <a:spAutoFit/>
          </a:bodyPr>
          <a:lstStyle/>
          <a:p>
            <a:r>
              <a:rPr kumimoji="1" lang="en-US" altLang="ja-JP" sz="1200" dirty="0"/>
              <a:t>4</a:t>
            </a:r>
            <a:r>
              <a:rPr kumimoji="1" lang="ja-JP" altLang="en-US" sz="1200"/>
              <a:t>）実際の法律はどうなっているか、資料で確認しよう。</a:t>
            </a:r>
            <a:endParaRPr kumimoji="1" lang="en-US" altLang="ja-JP" sz="1200" dirty="0"/>
          </a:p>
          <a:p>
            <a:r>
              <a:rPr kumimoji="1" lang="ja-JP" altLang="en-US" sz="1200"/>
              <a:t>特に誤解していた部分について理解しよう。</a:t>
            </a:r>
          </a:p>
        </p:txBody>
      </p:sp>
      <p:cxnSp>
        <p:nvCxnSpPr>
          <p:cNvPr id="22" name="直線コネクタ 21">
            <a:extLst>
              <a:ext uri="{FF2B5EF4-FFF2-40B4-BE49-F238E27FC236}">
                <a16:creationId xmlns:a16="http://schemas.microsoft.com/office/drawing/2014/main" id="{2046DC38-9F78-7E66-55F4-44BCD6637D88}"/>
              </a:ext>
            </a:extLst>
          </p:cNvPr>
          <p:cNvCxnSpPr>
            <a:cxnSpLocks/>
          </p:cNvCxnSpPr>
          <p:nvPr/>
        </p:nvCxnSpPr>
        <p:spPr>
          <a:xfrm>
            <a:off x="1612900" y="9647141"/>
            <a:ext cx="5044572" cy="0"/>
          </a:xfrm>
          <a:prstGeom prst="line">
            <a:avLst/>
          </a:prstGeom>
        </p:spPr>
        <p:style>
          <a:lnRef idx="2">
            <a:schemeClr val="dk1"/>
          </a:lnRef>
          <a:fillRef idx="0">
            <a:schemeClr val="dk1"/>
          </a:fillRef>
          <a:effectRef idx="1">
            <a:schemeClr val="dk1"/>
          </a:effectRef>
          <a:fontRef idx="minor">
            <a:schemeClr val="tx1"/>
          </a:fontRef>
        </p:style>
      </p:cxnSp>
      <p:sp>
        <p:nvSpPr>
          <p:cNvPr id="23" name="テキスト ボックス 22">
            <a:extLst>
              <a:ext uri="{FF2B5EF4-FFF2-40B4-BE49-F238E27FC236}">
                <a16:creationId xmlns:a16="http://schemas.microsoft.com/office/drawing/2014/main" id="{BF9F4CA3-727A-28BD-6A25-911868ABCD41}"/>
              </a:ext>
            </a:extLst>
          </p:cNvPr>
          <p:cNvSpPr txBox="1"/>
          <p:nvPr/>
        </p:nvSpPr>
        <p:spPr>
          <a:xfrm>
            <a:off x="2286044" y="9403857"/>
            <a:ext cx="3529263" cy="446276"/>
          </a:xfrm>
          <a:prstGeom prst="rect">
            <a:avLst/>
          </a:prstGeom>
          <a:noFill/>
        </p:spPr>
        <p:txBody>
          <a:bodyPr wrap="square" rtlCol="0">
            <a:spAutoFit/>
          </a:bodyPr>
          <a:lstStyle/>
          <a:p>
            <a:pPr algn="l"/>
            <a:r>
              <a:rPr kumimoji="1" lang="ja-JP" altLang="en-US" sz="1200" b="1"/>
              <a:t>　　</a:t>
            </a:r>
            <a:r>
              <a:rPr kumimoji="1" lang="ja-JP" altLang="en-US" sz="1200"/>
              <a:t>年　　月　　日　　　年　　組　名前：　　　</a:t>
            </a:r>
            <a:r>
              <a:rPr kumimoji="1" lang="en-US" altLang="ja-JP" sz="1200" dirty="0"/>
              <a:t>    </a:t>
            </a:r>
          </a:p>
          <a:p>
            <a:pPr algn="l"/>
            <a:endParaRPr lang="en-US" altLang="ja-JP" sz="1100" dirty="0"/>
          </a:p>
        </p:txBody>
      </p:sp>
      <p:sp>
        <p:nvSpPr>
          <p:cNvPr id="4" name="テキスト ボックス 3">
            <a:extLst>
              <a:ext uri="{FF2B5EF4-FFF2-40B4-BE49-F238E27FC236}">
                <a16:creationId xmlns:a16="http://schemas.microsoft.com/office/drawing/2014/main" id="{47352398-422F-D872-9717-60D0330DF00E}"/>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a:t>
            </a:r>
            <a:r>
              <a:rPr kumimoji="1" lang="en-US" altLang="ja-JP" sz="1200" b="1" dirty="0"/>
              <a:t>12</a:t>
            </a:r>
            <a:r>
              <a:rPr kumimoji="1" lang="ja-JP" altLang="en-US" sz="1200" b="1" dirty="0"/>
              <a:t>「救う法律は何？」</a:t>
            </a:r>
            <a:endParaRPr kumimoji="1" lang="en-US" altLang="ja-JP" sz="1200" b="1" dirty="0"/>
          </a:p>
        </p:txBody>
      </p:sp>
      <p:sp>
        <p:nvSpPr>
          <p:cNvPr id="6" name="テキスト ボックス 5">
            <a:extLst>
              <a:ext uri="{FF2B5EF4-FFF2-40B4-BE49-F238E27FC236}">
                <a16:creationId xmlns:a16="http://schemas.microsoft.com/office/drawing/2014/main" id="{FDF70286-DB6F-6549-FF25-D088A2BB6272}"/>
              </a:ext>
            </a:extLst>
          </p:cNvPr>
          <p:cNvSpPr txBox="1"/>
          <p:nvPr/>
        </p:nvSpPr>
        <p:spPr>
          <a:xfrm>
            <a:off x="325434" y="6616700"/>
            <a:ext cx="1005403" cy="215444"/>
          </a:xfrm>
          <a:prstGeom prst="rect">
            <a:avLst/>
          </a:prstGeom>
          <a:noFill/>
        </p:spPr>
        <p:txBody>
          <a:bodyPr wrap="none" rtlCol="0">
            <a:spAutoFit/>
          </a:bodyPr>
          <a:lstStyle/>
          <a:p>
            <a:r>
              <a:rPr kumimoji="1" lang="ja-JP" altLang="en-US" sz="800"/>
              <a:t>（気づいたこと）</a:t>
            </a:r>
            <a:endParaRPr kumimoji="1" lang="en-US" altLang="ja-JP" sz="800" dirty="0"/>
          </a:p>
        </p:txBody>
      </p:sp>
    </p:spTree>
    <p:extLst>
      <p:ext uri="{BB962C8B-B14F-4D97-AF65-F5344CB8AC3E}">
        <p14:creationId xmlns:p14="http://schemas.microsoft.com/office/powerpoint/2010/main" val="3151931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500" b="1" dirty="0"/>
          </a:p>
          <a:p>
            <a:pPr algn="l"/>
            <a:endParaRPr kumimoji="1" lang="en-US" altLang="ja-JP" sz="2000" b="1" dirty="0"/>
          </a:p>
          <a:p>
            <a:pPr algn="l"/>
            <a:r>
              <a:rPr kumimoji="1" lang="ja-JP" altLang="en-US" sz="2000" b="1"/>
              <a:t>ワークシート</a:t>
            </a:r>
            <a:r>
              <a:rPr kumimoji="1" lang="en-US" altLang="ja-JP" sz="2000" b="1" dirty="0"/>
              <a:t>A</a:t>
            </a:r>
            <a:r>
              <a:rPr kumimoji="1" lang="ja-JP" altLang="en-US" sz="2000" b="1"/>
              <a:t>　</a:t>
            </a:r>
            <a:r>
              <a:rPr kumimoji="1" lang="ja-JP" altLang="en-US" b="1"/>
              <a:t>　　　</a:t>
            </a:r>
            <a:r>
              <a:rPr kumimoji="1" lang="ja-JP" altLang="en-US" sz="1100"/>
              <a:t>年　　月　　日　　　年　　組　名前：　　　</a:t>
            </a:r>
            <a:r>
              <a:rPr kumimoji="1" lang="en-US" altLang="ja-JP" sz="1100" dirty="0"/>
              <a:t>    </a:t>
            </a:r>
            <a:endParaRPr lang="en-US" altLang="ja-JP" sz="105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2006600" y="880311"/>
            <a:ext cx="4851400" cy="0"/>
          </a:xfrm>
          <a:prstGeom prst="line">
            <a:avLst/>
          </a:prstGeom>
        </p:spPr>
        <p:style>
          <a:lnRef idx="2">
            <a:schemeClr val="dk1"/>
          </a:lnRef>
          <a:fillRef idx="0">
            <a:schemeClr val="dk1"/>
          </a:fillRef>
          <a:effectRef idx="1">
            <a:schemeClr val="dk1"/>
          </a:effectRef>
          <a:fontRef idx="minor">
            <a:schemeClr val="tx1"/>
          </a:fontRef>
        </p:style>
      </p:cxnSp>
      <p:sp>
        <p:nvSpPr>
          <p:cNvPr id="4" name="テキスト ボックス 3">
            <a:extLst>
              <a:ext uri="{FF2B5EF4-FFF2-40B4-BE49-F238E27FC236}">
                <a16:creationId xmlns:a16="http://schemas.microsoft.com/office/drawing/2014/main" id="{FDC147FF-36F0-290A-5FAE-3080A979A821}"/>
              </a:ext>
            </a:extLst>
          </p:cNvPr>
          <p:cNvSpPr txBox="1"/>
          <p:nvPr/>
        </p:nvSpPr>
        <p:spPr>
          <a:xfrm>
            <a:off x="284801" y="1001971"/>
            <a:ext cx="6275698" cy="861774"/>
          </a:xfrm>
          <a:prstGeom prst="rect">
            <a:avLst/>
          </a:prstGeom>
          <a:noFill/>
        </p:spPr>
        <p:txBody>
          <a:bodyPr wrap="square" rtlCol="0">
            <a:spAutoFit/>
          </a:bodyPr>
          <a:lstStyle/>
          <a:p>
            <a:r>
              <a:rPr kumimoji="1" lang="en-US" altLang="ja-JP" sz="1400" b="1" dirty="0"/>
              <a:t>1.</a:t>
            </a:r>
            <a:r>
              <a:rPr kumimoji="1" lang="ja-JP" altLang="en-US" sz="1400" b="1"/>
              <a:t>〇〇ハラ？</a:t>
            </a:r>
            <a:endParaRPr kumimoji="1" lang="en-US" altLang="ja-JP" sz="1400" b="1" dirty="0"/>
          </a:p>
          <a:p>
            <a:endParaRPr kumimoji="1" lang="en-US" altLang="ja-JP" sz="1400" b="1" dirty="0"/>
          </a:p>
          <a:p>
            <a:r>
              <a:rPr kumimoji="1" lang="ja-JP" altLang="en-US" sz="1100" spc="-150"/>
              <a:t>ニュースなどでよく「○○ハラ」という言葉を聞くと思いますが、どんな「○○ハラ」を聞いたこ</a:t>
            </a:r>
          </a:p>
          <a:p>
            <a:r>
              <a:rPr kumimoji="1" lang="ja-JP" altLang="en-US" sz="1100" spc="-150"/>
              <a:t>とがありますか？（</a:t>
            </a:r>
            <a:r>
              <a:rPr kumimoji="1" lang="en-US" altLang="ja-JP" sz="1100" spc="-150" dirty="0"/>
              <a:t>※○○</a:t>
            </a:r>
            <a:r>
              <a:rPr kumimoji="1" lang="ja-JP" altLang="en-US" sz="1100" spc="-150"/>
              <a:t>は２文字とは限りません）</a:t>
            </a:r>
          </a:p>
        </p:txBody>
      </p:sp>
      <p:sp>
        <p:nvSpPr>
          <p:cNvPr id="5" name="正方形/長方形 4">
            <a:extLst>
              <a:ext uri="{FF2B5EF4-FFF2-40B4-BE49-F238E27FC236}">
                <a16:creationId xmlns:a16="http://schemas.microsoft.com/office/drawing/2014/main" id="{F55743F5-DD82-28DD-7718-1EEB451448DB}"/>
              </a:ext>
            </a:extLst>
          </p:cNvPr>
          <p:cNvSpPr/>
          <p:nvPr/>
        </p:nvSpPr>
        <p:spPr>
          <a:xfrm>
            <a:off x="300151" y="2017394"/>
            <a:ext cx="6275699" cy="50895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800"/>
              <a:t>（例）</a:t>
            </a:r>
          </a:p>
        </p:txBody>
      </p:sp>
      <p:grpSp>
        <p:nvGrpSpPr>
          <p:cNvPr id="16" name="グループ化 15">
            <a:extLst>
              <a:ext uri="{FF2B5EF4-FFF2-40B4-BE49-F238E27FC236}">
                <a16:creationId xmlns:a16="http://schemas.microsoft.com/office/drawing/2014/main" id="{0150173F-141F-1945-1DFF-8D2469987DA2}"/>
              </a:ext>
            </a:extLst>
          </p:cNvPr>
          <p:cNvGrpSpPr/>
          <p:nvPr/>
        </p:nvGrpSpPr>
        <p:grpSpPr>
          <a:xfrm>
            <a:off x="289196" y="2729192"/>
            <a:ext cx="6275700" cy="2771721"/>
            <a:chOff x="289196" y="2459986"/>
            <a:chExt cx="6275700" cy="2771721"/>
          </a:xfrm>
        </p:grpSpPr>
        <p:sp>
          <p:nvSpPr>
            <p:cNvPr id="6" name="テキスト ボックス 5">
              <a:extLst>
                <a:ext uri="{FF2B5EF4-FFF2-40B4-BE49-F238E27FC236}">
                  <a16:creationId xmlns:a16="http://schemas.microsoft.com/office/drawing/2014/main" id="{D01898CB-518C-2095-C228-18D95C5C21CC}"/>
                </a:ext>
              </a:extLst>
            </p:cNvPr>
            <p:cNvSpPr txBox="1"/>
            <p:nvPr/>
          </p:nvSpPr>
          <p:spPr>
            <a:xfrm>
              <a:off x="289198" y="2459986"/>
              <a:ext cx="6275698" cy="307777"/>
            </a:xfrm>
            <a:prstGeom prst="rect">
              <a:avLst/>
            </a:prstGeom>
            <a:noFill/>
          </p:spPr>
          <p:txBody>
            <a:bodyPr wrap="square" rtlCol="0">
              <a:spAutoFit/>
            </a:bodyPr>
            <a:lstStyle/>
            <a:p>
              <a:r>
                <a:rPr kumimoji="1" lang="en-US" altLang="ja-JP" sz="1400" b="1" dirty="0"/>
                <a:t>2.</a:t>
              </a:r>
              <a:r>
                <a:rPr kumimoji="1" lang="ja-JP" altLang="en-US" sz="1400" b="1"/>
                <a:t>職場のハラスメント</a:t>
              </a:r>
              <a:endParaRPr kumimoji="1" lang="en-US" altLang="ja-JP" sz="1400" b="1" dirty="0"/>
            </a:p>
          </p:txBody>
        </p:sp>
        <p:sp>
          <p:nvSpPr>
            <p:cNvPr id="8" name="角丸四角形 7">
              <a:extLst>
                <a:ext uri="{FF2B5EF4-FFF2-40B4-BE49-F238E27FC236}">
                  <a16:creationId xmlns:a16="http://schemas.microsoft.com/office/drawing/2014/main" id="{970DB264-EEDA-0CC2-0C4B-2E65A5A5700E}"/>
                </a:ext>
              </a:extLst>
            </p:cNvPr>
            <p:cNvSpPr/>
            <p:nvPr/>
          </p:nvSpPr>
          <p:spPr>
            <a:xfrm>
              <a:off x="289198" y="2793642"/>
              <a:ext cx="6275698" cy="2400657"/>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11E60008-63E8-891C-1433-1010FE9FF84C}"/>
                </a:ext>
              </a:extLst>
            </p:cNvPr>
            <p:cNvSpPr txBox="1"/>
            <p:nvPr/>
          </p:nvSpPr>
          <p:spPr>
            <a:xfrm>
              <a:off x="289196" y="3000327"/>
              <a:ext cx="6275699" cy="2231380"/>
            </a:xfrm>
            <a:prstGeom prst="rect">
              <a:avLst/>
            </a:prstGeom>
            <a:noFill/>
          </p:spPr>
          <p:txBody>
            <a:bodyPr wrap="square" rtlCol="0">
              <a:spAutoFit/>
            </a:bodyPr>
            <a:lstStyle/>
            <a:p>
              <a:r>
                <a:rPr kumimoji="1" lang="ja-JP" altLang="en-US" sz="1100" spc="-150"/>
                <a:t>（１）</a:t>
              </a:r>
              <a:r>
                <a:rPr kumimoji="1" lang="en-US" altLang="ja-JP" sz="1100" spc="-150" dirty="0"/>
                <a:t>〔</a:t>
              </a:r>
              <a:r>
                <a:rPr kumimoji="1" lang="ja-JP" altLang="en-US" sz="1100" spc="-150"/>
                <a:t>　　　　　　　　　　　　　　</a:t>
              </a:r>
              <a:r>
                <a:rPr kumimoji="1" lang="en-US" altLang="ja-JP" sz="1100" spc="-150" dirty="0"/>
                <a:t>〕</a:t>
              </a:r>
              <a:r>
                <a:rPr kumimoji="1" lang="ja-JP" altLang="en-US" sz="1100" spc="-150"/>
                <a:t>・・・・・職場において行われる①優越的な関係を背景とした言動で</a:t>
              </a:r>
              <a:endParaRPr kumimoji="1" lang="en-US" altLang="ja-JP" sz="1100" spc="-150" dirty="0"/>
            </a:p>
            <a:p>
              <a:r>
                <a:rPr kumimoji="1" lang="ja-JP" altLang="en-US" sz="1100" spc="-150"/>
                <a:t>　　　あって、②業務上必要かつ相当な範囲を超えたものにより、③労働者の就業環境が害されるものであり、</a:t>
              </a:r>
              <a:endParaRPr kumimoji="1" lang="en-US" altLang="ja-JP" sz="1100" spc="-150" dirty="0"/>
            </a:p>
            <a:p>
              <a:r>
                <a:rPr kumimoji="1" lang="ja-JP" altLang="en-US" sz="1100" spc="-150"/>
                <a:t>　　　①から③までの３つの要素を全て満たすもの</a:t>
              </a:r>
              <a:endParaRPr kumimoji="1" lang="en-US" altLang="ja-JP" sz="1100" spc="-150" dirty="0"/>
            </a:p>
            <a:p>
              <a:r>
                <a:rPr kumimoji="1" lang="ja-JP" altLang="en-US" sz="1100" spc="-150"/>
                <a:t>　</a:t>
              </a:r>
            </a:p>
            <a:p>
              <a:r>
                <a:rPr kumimoji="1" lang="ja-JP" altLang="en-US" sz="1100" spc="-150"/>
                <a:t>（２）</a:t>
              </a:r>
              <a:r>
                <a:rPr kumimoji="1" lang="en-US" altLang="ja-JP" sz="1100" spc="-150" dirty="0"/>
                <a:t>〔</a:t>
              </a:r>
              <a:r>
                <a:rPr kumimoji="1" lang="ja-JP" altLang="en-US" sz="1100" spc="-150"/>
                <a:t>　　　　　　　　　　　　　　</a:t>
              </a:r>
              <a:r>
                <a:rPr kumimoji="1" lang="en-US" altLang="ja-JP" sz="1100" spc="-150" dirty="0"/>
                <a:t>〕</a:t>
              </a:r>
              <a:r>
                <a:rPr kumimoji="1" lang="ja-JP" altLang="en-US" sz="1100" spc="-150"/>
                <a:t>・・・・・職場において、労働者の意に反する性的な言動が行われ、</a:t>
              </a:r>
              <a:endParaRPr kumimoji="1" lang="en-US" altLang="ja-JP" sz="1100" spc="-150" dirty="0"/>
            </a:p>
            <a:p>
              <a:r>
                <a:rPr kumimoji="1" lang="ja-JP" altLang="en-US" sz="1100" spc="-150"/>
                <a:t>　　　それを拒否するなどの対応により解雇、降格、減給などの不利益を受けること。性的な言動が行われるこ</a:t>
              </a:r>
              <a:endParaRPr kumimoji="1" lang="en-US" altLang="ja-JP" sz="1100" spc="-150" dirty="0"/>
            </a:p>
            <a:p>
              <a:r>
                <a:rPr kumimoji="1" lang="ja-JP" altLang="en-US" sz="1100" spc="-150"/>
                <a:t>　　　とで職場の環境が不快なものとなったため、労働者の能力の発揮に悪影響が生じること</a:t>
              </a:r>
              <a:endParaRPr kumimoji="1" lang="en-US" altLang="ja-JP" sz="1100" spc="-150" dirty="0"/>
            </a:p>
            <a:p>
              <a:endParaRPr kumimoji="1" lang="ja-JP" altLang="en-US" sz="1100" spc="-150"/>
            </a:p>
            <a:p>
              <a:r>
                <a:rPr kumimoji="1" lang="ja-JP" altLang="en-US" sz="1100" spc="-150"/>
                <a:t>（３）</a:t>
              </a:r>
              <a:r>
                <a:rPr kumimoji="1" lang="en-US" altLang="ja-JP" sz="1100" spc="-150" dirty="0"/>
                <a:t>〔</a:t>
              </a:r>
              <a:r>
                <a:rPr kumimoji="1" lang="ja-JP" altLang="en-US" sz="1100" spc="-150"/>
                <a:t>　　　　　　　　　　　　　　</a:t>
              </a:r>
              <a:r>
                <a:rPr kumimoji="1" lang="en-US" altLang="ja-JP" sz="1100" spc="-150" dirty="0"/>
                <a:t>〕</a:t>
              </a:r>
              <a:r>
                <a:rPr kumimoji="1" lang="ja-JP" altLang="en-US" sz="1100" spc="-150"/>
                <a:t>・・・・・職場において、上司・同僚からの妊娠・出産したことに関</a:t>
              </a:r>
              <a:endParaRPr kumimoji="1" lang="en-US" altLang="ja-JP" sz="1100" spc="-150" dirty="0"/>
            </a:p>
            <a:p>
              <a:r>
                <a:rPr kumimoji="1" lang="ja-JP" altLang="en-US" sz="1100" spc="-150"/>
                <a:t>　　　する言動や育児休業等の利用により、妊娠・出産した女性労働者や育児休業等を申出・取得した男女労働</a:t>
              </a:r>
              <a:endParaRPr kumimoji="1" lang="en-US" altLang="ja-JP" sz="1100" spc="-150" dirty="0"/>
            </a:p>
            <a:p>
              <a:r>
                <a:rPr kumimoji="1" lang="ja-JP" altLang="en-US" sz="1100" spc="-150"/>
                <a:t>　　　者などの就業環境が害されること</a:t>
              </a:r>
            </a:p>
            <a:p>
              <a:endParaRPr kumimoji="1" lang="ja-JP" altLang="en-US" spc="-150"/>
            </a:p>
          </p:txBody>
        </p:sp>
      </p:grpSp>
      <p:grpSp>
        <p:nvGrpSpPr>
          <p:cNvPr id="17" name="グループ化 16">
            <a:extLst>
              <a:ext uri="{FF2B5EF4-FFF2-40B4-BE49-F238E27FC236}">
                <a16:creationId xmlns:a16="http://schemas.microsoft.com/office/drawing/2014/main" id="{FE200B7E-6BF7-3F6F-0ECB-4E191D271052}"/>
              </a:ext>
            </a:extLst>
          </p:cNvPr>
          <p:cNvGrpSpPr/>
          <p:nvPr/>
        </p:nvGrpSpPr>
        <p:grpSpPr>
          <a:xfrm>
            <a:off x="177800" y="5667739"/>
            <a:ext cx="6489700" cy="3963537"/>
            <a:chOff x="166847" y="2459986"/>
            <a:chExt cx="6489700" cy="3963537"/>
          </a:xfrm>
        </p:grpSpPr>
        <p:sp>
          <p:nvSpPr>
            <p:cNvPr id="18" name="テキスト ボックス 17">
              <a:extLst>
                <a:ext uri="{FF2B5EF4-FFF2-40B4-BE49-F238E27FC236}">
                  <a16:creationId xmlns:a16="http://schemas.microsoft.com/office/drawing/2014/main" id="{1603F3E5-5B7B-8424-64A9-9F752E19F126}"/>
                </a:ext>
              </a:extLst>
            </p:cNvPr>
            <p:cNvSpPr txBox="1"/>
            <p:nvPr/>
          </p:nvSpPr>
          <p:spPr>
            <a:xfrm>
              <a:off x="289198" y="2459986"/>
              <a:ext cx="6275698" cy="523220"/>
            </a:xfrm>
            <a:prstGeom prst="rect">
              <a:avLst/>
            </a:prstGeom>
            <a:noFill/>
          </p:spPr>
          <p:txBody>
            <a:bodyPr wrap="square" rtlCol="0">
              <a:spAutoFit/>
            </a:bodyPr>
            <a:lstStyle/>
            <a:p>
              <a:r>
                <a:rPr kumimoji="1" lang="en-US" altLang="ja-JP" sz="1400" b="1" dirty="0"/>
                <a:t>3.</a:t>
              </a:r>
              <a:r>
                <a:rPr kumimoji="1" lang="ja-JP" altLang="en-US" sz="1400" b="1"/>
                <a:t>ハラスメントに関する追加的学習</a:t>
              </a:r>
            </a:p>
            <a:p>
              <a:endParaRPr kumimoji="1" lang="en-US" altLang="ja-JP" sz="1400" b="1" dirty="0"/>
            </a:p>
          </p:txBody>
        </p:sp>
        <p:sp>
          <p:nvSpPr>
            <p:cNvPr id="19" name="角丸四角形 18">
              <a:extLst>
                <a:ext uri="{FF2B5EF4-FFF2-40B4-BE49-F238E27FC236}">
                  <a16:creationId xmlns:a16="http://schemas.microsoft.com/office/drawing/2014/main" id="{F6EC7291-3235-C083-47E5-0FBDC8CBE8A9}"/>
                </a:ext>
              </a:extLst>
            </p:cNvPr>
            <p:cNvSpPr/>
            <p:nvPr/>
          </p:nvSpPr>
          <p:spPr>
            <a:xfrm>
              <a:off x="166847" y="2786647"/>
              <a:ext cx="6489700" cy="3636876"/>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712279D9-3420-605C-3CA1-53693741014C}"/>
                </a:ext>
              </a:extLst>
            </p:cNvPr>
            <p:cNvSpPr txBox="1"/>
            <p:nvPr/>
          </p:nvSpPr>
          <p:spPr>
            <a:xfrm>
              <a:off x="289198" y="3000327"/>
              <a:ext cx="6275698" cy="3199594"/>
            </a:xfrm>
            <a:prstGeom prst="rect">
              <a:avLst/>
            </a:prstGeom>
            <a:noFill/>
          </p:spPr>
          <p:txBody>
            <a:bodyPr wrap="square" rtlCol="0">
              <a:spAutoFit/>
            </a:bodyPr>
            <a:lstStyle/>
            <a:p>
              <a:r>
                <a:rPr kumimoji="1" lang="ja-JP" altLang="en-US" sz="1100" spc="-150"/>
                <a:t>■次の行為は、いずれも職場での「いじめ・嫌がらせ」の例です。分類するとすれば、パワーハラスメント［</a:t>
              </a:r>
              <a:r>
                <a:rPr kumimoji="1" lang="en-US" altLang="ja-JP" sz="1100" spc="-150" dirty="0"/>
                <a:t>P</a:t>
              </a:r>
              <a:r>
                <a:rPr kumimoji="1" lang="ja-JP" altLang="en-US" sz="1100" spc="-150"/>
                <a:t>］、セクシュアルハラスメント［</a:t>
              </a:r>
              <a:r>
                <a:rPr kumimoji="1" lang="en-US" altLang="ja-JP" sz="1100" spc="-150" dirty="0"/>
                <a:t>S</a:t>
              </a:r>
              <a:r>
                <a:rPr kumimoji="1" lang="ja-JP" altLang="en-US" sz="1100" spc="-150"/>
                <a:t>］、妊娠・出産等に関するハラスメント（いわゆるマタハラ）［</a:t>
              </a:r>
              <a:r>
                <a:rPr kumimoji="1" lang="en-US" altLang="ja-JP" sz="1100" spc="-150" dirty="0"/>
                <a:t>M</a:t>
              </a:r>
              <a:r>
                <a:rPr kumimoji="1" lang="ja-JP" altLang="en-US" sz="1100" spc="-150"/>
                <a:t>］のどれに当たるでしょうか。それぞれ記号で答えましょう。</a:t>
              </a:r>
              <a:endParaRPr kumimoji="1" lang="en-US" altLang="ja-JP" sz="1100" spc="-150" dirty="0"/>
            </a:p>
            <a:p>
              <a:endParaRPr kumimoji="1" lang="ja-JP" altLang="en-US" sz="1100" spc="-150"/>
            </a:p>
            <a:p>
              <a:r>
                <a:rPr kumimoji="1" lang="ja-JP" altLang="en-US" sz="1100" spc="-150"/>
                <a:t>①　仕事を与えない、仕事の指示をしない</a:t>
              </a:r>
              <a:r>
                <a:rPr kumimoji="1" lang="en-US" altLang="ja-JP" sz="1100" spc="-150" dirty="0"/>
                <a:t>…………………………………………………………………………………………………………</a:t>
              </a:r>
              <a:r>
                <a:rPr kumimoji="1" lang="ja-JP" altLang="en-US" sz="1100" spc="-150"/>
                <a:t>［　　　］</a:t>
              </a:r>
            </a:p>
            <a:p>
              <a:pPr>
                <a:lnSpc>
                  <a:spcPct val="150000"/>
                </a:lnSpc>
              </a:pPr>
              <a:r>
                <a:rPr kumimoji="1" lang="ja-JP" altLang="en-US" sz="1100" spc="-150"/>
                <a:t>②　結婚した部下に「育休を取得した者は昇任資格がない」という</a:t>
              </a:r>
              <a:r>
                <a:rPr kumimoji="1" lang="en-US" altLang="ja-JP" sz="1100" spc="-150" dirty="0"/>
                <a:t>……………………………………………………………</a:t>
              </a:r>
              <a:r>
                <a:rPr kumimoji="1" lang="ja-JP" altLang="en-US" sz="1100" spc="-150"/>
                <a:t>［　　　］</a:t>
              </a:r>
            </a:p>
            <a:p>
              <a:pPr>
                <a:lnSpc>
                  <a:spcPct val="150000"/>
                </a:lnSpc>
              </a:pPr>
              <a:r>
                <a:rPr kumimoji="1" lang="ja-JP" altLang="en-US" sz="1100" spc="-150"/>
                <a:t>③　人前で大声で怒鳴りながら、「おまえは必要ない」「クビだ」などと言う</a:t>
              </a:r>
              <a:r>
                <a:rPr kumimoji="1" lang="en-US" altLang="ja-JP" sz="1100" spc="-150" dirty="0"/>
                <a:t>……………………………………… </a:t>
              </a:r>
              <a:r>
                <a:rPr kumimoji="1" lang="ja-JP" altLang="en-US" sz="1100" spc="-150"/>
                <a:t>［　　　］</a:t>
              </a:r>
            </a:p>
            <a:p>
              <a:pPr>
                <a:lnSpc>
                  <a:spcPct val="150000"/>
                </a:lnSpc>
              </a:pPr>
              <a:r>
                <a:rPr kumimoji="1" lang="ja-JP" altLang="en-US" sz="1100" spc="-150"/>
                <a:t>④　上司が部下に、必要もないのに朝まで職場に残れと命令する</a:t>
              </a:r>
              <a:r>
                <a:rPr kumimoji="1" lang="en-US" altLang="ja-JP" sz="1100" spc="-150" dirty="0"/>
                <a:t>………………………………………………………………   </a:t>
              </a:r>
              <a:r>
                <a:rPr kumimoji="1" lang="ja-JP" altLang="en-US" sz="1100" spc="-150"/>
                <a:t>［　　　］</a:t>
              </a:r>
            </a:p>
            <a:p>
              <a:pPr>
                <a:lnSpc>
                  <a:spcPct val="150000"/>
                </a:lnSpc>
              </a:pPr>
              <a:r>
                <a:rPr kumimoji="1" lang="ja-JP" altLang="en-US" sz="1100" spc="-150"/>
                <a:t>⑤　異性の部下や同僚を食事やデートにしつこく誘う</a:t>
              </a:r>
              <a:r>
                <a:rPr kumimoji="1" lang="en-US" altLang="ja-JP" sz="1100" spc="-150" dirty="0"/>
                <a:t>……………………………………………………………………………………  </a:t>
              </a:r>
              <a:r>
                <a:rPr kumimoji="1" lang="ja-JP" altLang="en-US" sz="1100" spc="-150"/>
                <a:t>［　　　］</a:t>
              </a:r>
            </a:p>
            <a:p>
              <a:pPr>
                <a:lnSpc>
                  <a:spcPct val="150000"/>
                </a:lnSpc>
              </a:pPr>
              <a:r>
                <a:rPr kumimoji="1" lang="ja-JP" altLang="en-US" sz="1100" spc="-150"/>
                <a:t>⑥　妊娠を報告した部下に「妊娠・出産・育児で休む人を雇う余裕はないので退職しろ」と言う</a:t>
              </a:r>
              <a:r>
                <a:rPr kumimoji="1" lang="en-US" altLang="ja-JP" sz="1100" spc="-150" dirty="0"/>
                <a:t>………</a:t>
              </a:r>
              <a:r>
                <a:rPr kumimoji="1" lang="ja-JP" altLang="en-US" sz="1100" spc="-150"/>
                <a:t>［　　　］</a:t>
              </a:r>
            </a:p>
            <a:p>
              <a:pPr>
                <a:lnSpc>
                  <a:spcPct val="150000"/>
                </a:lnSpc>
              </a:pPr>
              <a:r>
                <a:rPr kumimoji="1" lang="ja-JP" altLang="en-US" sz="1100" spc="-150"/>
                <a:t>⑦　仕事の失敗や営業成績の低さを執拗に追及する</a:t>
              </a:r>
              <a:r>
                <a:rPr kumimoji="1" lang="en-US" altLang="ja-JP" sz="1100" spc="-150" dirty="0"/>
                <a:t>…………………………………………………………………………………………</a:t>
              </a:r>
              <a:r>
                <a:rPr kumimoji="1" lang="ja-JP" altLang="en-US" sz="1100" spc="-150"/>
                <a:t>［　　　］</a:t>
              </a:r>
            </a:p>
            <a:p>
              <a:pPr>
                <a:lnSpc>
                  <a:spcPct val="150000"/>
                </a:lnSpc>
              </a:pPr>
              <a:r>
                <a:rPr kumimoji="1" lang="ja-JP" altLang="en-US" sz="1100" spc="-150"/>
                <a:t>⑧　職場で性的な雑誌を見る。パソコンの壁紙が肌の露出が高い写真になっていて、他人から見える［　　　］</a:t>
              </a:r>
            </a:p>
            <a:p>
              <a:pPr>
                <a:lnSpc>
                  <a:spcPct val="150000"/>
                </a:lnSpc>
              </a:pPr>
              <a:r>
                <a:rPr kumimoji="1" lang="ja-JP" altLang="en-US" sz="1100" spc="-150"/>
                <a:t>⑨　経理担当なのに、一人だけ毎日のように草むしりや倉庫整理をさせる</a:t>
              </a:r>
              <a:r>
                <a:rPr kumimoji="1" lang="en-US" altLang="ja-JP" sz="1100" spc="-150" dirty="0"/>
                <a:t>………………………………………………   </a:t>
              </a:r>
              <a:r>
                <a:rPr kumimoji="1" lang="ja-JP" altLang="en-US" sz="1100" spc="-150"/>
                <a:t>［　　　］</a:t>
              </a:r>
            </a:p>
            <a:p>
              <a:pPr>
                <a:lnSpc>
                  <a:spcPct val="150000"/>
                </a:lnSpc>
              </a:pPr>
              <a:r>
                <a:rPr kumimoji="1" lang="ja-JP" altLang="en-US" sz="1100" spc="-150"/>
                <a:t>⑩　男性が女性の同僚に体のスリーサイズを聞く</a:t>
              </a:r>
              <a:r>
                <a:rPr kumimoji="1" lang="en-US" altLang="ja-JP" sz="1100" spc="-150" dirty="0"/>
                <a:t>……………………………………………………………………………………………    </a:t>
              </a:r>
              <a:r>
                <a:rPr kumimoji="1" lang="ja-JP" altLang="en-US" sz="1100" spc="-150"/>
                <a:t>［　　　］</a:t>
              </a:r>
            </a:p>
          </p:txBody>
        </p:sp>
      </p:grpSp>
      <p:sp>
        <p:nvSpPr>
          <p:cNvPr id="2" name="テキスト ボックス 1">
            <a:extLst>
              <a:ext uri="{FF2B5EF4-FFF2-40B4-BE49-F238E27FC236}">
                <a16:creationId xmlns:a16="http://schemas.microsoft.com/office/drawing/2014/main" id="{2426520F-58BB-FE80-B284-26B2891F4176}"/>
              </a:ext>
            </a:extLst>
          </p:cNvPr>
          <p:cNvSpPr txBox="1"/>
          <p:nvPr/>
        </p:nvSpPr>
        <p:spPr>
          <a:xfrm>
            <a:off x="110722" y="80245"/>
            <a:ext cx="5696520" cy="276999"/>
          </a:xfrm>
          <a:prstGeom prst="rect">
            <a:avLst/>
          </a:prstGeom>
          <a:noFill/>
        </p:spPr>
        <p:txBody>
          <a:bodyPr wrap="square">
            <a:spAutoFit/>
          </a:bodyPr>
          <a:lstStyle/>
          <a:p>
            <a:pPr algn="l"/>
            <a:r>
              <a:rPr kumimoji="1" lang="ja-JP" altLang="en-US" sz="1200" b="1" dirty="0"/>
              <a:t>モデル授業案</a:t>
            </a:r>
            <a:r>
              <a:rPr kumimoji="1" lang="en-US" altLang="ja-JP" sz="1200" b="1" dirty="0"/>
              <a:t>13</a:t>
            </a:r>
            <a:r>
              <a:rPr kumimoji="1" lang="ja-JP" altLang="en-US" sz="1200" b="1" dirty="0"/>
              <a:t>「それってパワハラじゃない？</a:t>
            </a:r>
            <a:r>
              <a:rPr kumimoji="1" lang="en-US" altLang="ja-JP" sz="1200" b="1" dirty="0"/>
              <a:t>〜</a:t>
            </a:r>
            <a:r>
              <a:rPr kumimoji="1" lang="ja-JP" altLang="en-US" sz="1200" b="1" dirty="0"/>
              <a:t>悪気が無ければ良いの？</a:t>
            </a:r>
            <a:r>
              <a:rPr kumimoji="1" lang="en-US" altLang="ja-JP" sz="1200" b="1" dirty="0"/>
              <a:t>〜</a:t>
            </a:r>
            <a:r>
              <a:rPr kumimoji="1" lang="ja-JP" altLang="en-US" sz="1200" b="1" dirty="0"/>
              <a:t>」</a:t>
            </a:r>
            <a:endParaRPr kumimoji="1" lang="en-US" altLang="ja-JP" sz="1200" b="1" dirty="0"/>
          </a:p>
        </p:txBody>
      </p:sp>
    </p:spTree>
    <p:extLst>
      <p:ext uri="{BB962C8B-B14F-4D97-AF65-F5344CB8AC3E}">
        <p14:creationId xmlns:p14="http://schemas.microsoft.com/office/powerpoint/2010/main" val="3810068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80245"/>
            <a:ext cx="6876000" cy="9906000"/>
          </a:xfrm>
        </p:spPr>
        <p:txBody>
          <a:bodyPr/>
          <a:lstStyle/>
          <a:p>
            <a:pPr algn="l"/>
            <a:endParaRPr lang="en-US" altLang="ja-JP" sz="2000" b="1" dirty="0"/>
          </a:p>
          <a:p>
            <a:pPr algn="l"/>
            <a:r>
              <a:rPr lang="ja-JP" altLang="en-US" sz="2000" b="1"/>
              <a:t>＜</a:t>
            </a:r>
            <a:r>
              <a:rPr kumimoji="1" lang="ja-JP" altLang="en-US" sz="2000" b="1"/>
              <a:t>ワークシート＞　</a:t>
            </a:r>
            <a:r>
              <a:rPr kumimoji="1" lang="ja-JP" altLang="en-US" b="1"/>
              <a:t>　　　</a:t>
            </a:r>
            <a:r>
              <a:rPr kumimoji="1" lang="ja-JP" altLang="en-US" sz="1100"/>
              <a:t>年　　月　　日　　　年　　組　名前：　　　</a:t>
            </a:r>
            <a:r>
              <a:rPr kumimoji="1" lang="en-US" altLang="ja-JP" sz="1100" dirty="0"/>
              <a:t>    </a:t>
            </a:r>
          </a:p>
          <a:p>
            <a:pPr algn="l"/>
            <a:endParaRPr lang="en-US" altLang="ja-JP" sz="1050" dirty="0"/>
          </a:p>
          <a:p>
            <a:pPr algn="l"/>
            <a:endParaRPr kumimoji="1" lang="en-US" altLang="ja-JP" sz="1050" spc="-150" dirty="0"/>
          </a:p>
          <a:p>
            <a:pPr algn="l"/>
            <a:endParaRPr lang="en-US" altLang="ja-JP" sz="1200" dirty="0"/>
          </a:p>
          <a:p>
            <a:pPr algn="l"/>
            <a:endParaRPr lang="en-US" altLang="ja-JP" sz="1200" dirty="0"/>
          </a:p>
          <a:p>
            <a:pPr algn="l"/>
            <a:endParaRPr lang="en-US" altLang="ja-JP" sz="120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2092158" y="709195"/>
            <a:ext cx="4635500" cy="0"/>
          </a:xfrm>
          <a:prstGeom prst="line">
            <a:avLst/>
          </a:prstGeom>
        </p:spPr>
        <p:style>
          <a:lnRef idx="2">
            <a:schemeClr val="dk1"/>
          </a:lnRef>
          <a:fillRef idx="0">
            <a:schemeClr val="dk1"/>
          </a:fillRef>
          <a:effectRef idx="1">
            <a:schemeClr val="dk1"/>
          </a:effectRef>
          <a:fontRef idx="minor">
            <a:schemeClr val="tx1"/>
          </a:fontRef>
        </p:style>
      </p:cxnSp>
      <p:grpSp>
        <p:nvGrpSpPr>
          <p:cNvPr id="4" name="グループ化 3">
            <a:extLst>
              <a:ext uri="{FF2B5EF4-FFF2-40B4-BE49-F238E27FC236}">
                <a16:creationId xmlns:a16="http://schemas.microsoft.com/office/drawing/2014/main" id="{11AC358C-B63E-FC42-0F3B-AA31E825731D}"/>
              </a:ext>
            </a:extLst>
          </p:cNvPr>
          <p:cNvGrpSpPr/>
          <p:nvPr/>
        </p:nvGrpSpPr>
        <p:grpSpPr>
          <a:xfrm>
            <a:off x="255096" y="999986"/>
            <a:ext cx="6285999" cy="916702"/>
            <a:chOff x="287900" y="4082805"/>
            <a:chExt cx="6285999" cy="780078"/>
          </a:xfrm>
        </p:grpSpPr>
        <p:sp>
          <p:nvSpPr>
            <p:cNvPr id="45" name="正方形/長方形 44">
              <a:extLst>
                <a:ext uri="{FF2B5EF4-FFF2-40B4-BE49-F238E27FC236}">
                  <a16:creationId xmlns:a16="http://schemas.microsoft.com/office/drawing/2014/main" id="{61FCAD25-2668-4BC2-0B15-80B2A9C06D21}"/>
                </a:ext>
              </a:extLst>
            </p:cNvPr>
            <p:cNvSpPr/>
            <p:nvPr/>
          </p:nvSpPr>
          <p:spPr>
            <a:xfrm>
              <a:off x="298200" y="4331372"/>
              <a:ext cx="6275699" cy="531511"/>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2" name="テキスト ボックス 1">
              <a:extLst>
                <a:ext uri="{FF2B5EF4-FFF2-40B4-BE49-F238E27FC236}">
                  <a16:creationId xmlns:a16="http://schemas.microsoft.com/office/drawing/2014/main" id="{C13B1AC0-1D5D-30B1-E96C-15820ABE8CB1}"/>
                </a:ext>
              </a:extLst>
            </p:cNvPr>
            <p:cNvSpPr txBox="1"/>
            <p:nvPr/>
          </p:nvSpPr>
          <p:spPr>
            <a:xfrm>
              <a:off x="287900" y="4082805"/>
              <a:ext cx="4001432" cy="222620"/>
            </a:xfrm>
            <a:prstGeom prst="rect">
              <a:avLst/>
            </a:prstGeom>
            <a:noFill/>
          </p:spPr>
          <p:txBody>
            <a:bodyPr wrap="square" rtlCol="0">
              <a:spAutoFit/>
            </a:bodyPr>
            <a:lstStyle/>
            <a:p>
              <a:r>
                <a:rPr kumimoji="1" lang="ja-JP" altLang="en-US" sz="1100"/>
                <a:t>★あなたは将来、どんな職業につきたいですか？</a:t>
              </a:r>
            </a:p>
          </p:txBody>
        </p:sp>
      </p:grpSp>
      <p:grpSp>
        <p:nvGrpSpPr>
          <p:cNvPr id="17" name="グループ化 16">
            <a:extLst>
              <a:ext uri="{FF2B5EF4-FFF2-40B4-BE49-F238E27FC236}">
                <a16:creationId xmlns:a16="http://schemas.microsoft.com/office/drawing/2014/main" id="{A94B05A0-FC16-D9DC-3C5B-D067345B7484}"/>
              </a:ext>
            </a:extLst>
          </p:cNvPr>
          <p:cNvGrpSpPr/>
          <p:nvPr/>
        </p:nvGrpSpPr>
        <p:grpSpPr>
          <a:xfrm>
            <a:off x="265396" y="2022155"/>
            <a:ext cx="6286000" cy="1460287"/>
            <a:chOff x="287899" y="4082805"/>
            <a:chExt cx="6286000" cy="1242648"/>
          </a:xfrm>
        </p:grpSpPr>
        <p:sp>
          <p:nvSpPr>
            <p:cNvPr id="18" name="正方形/長方形 17">
              <a:extLst>
                <a:ext uri="{FF2B5EF4-FFF2-40B4-BE49-F238E27FC236}">
                  <a16:creationId xmlns:a16="http://schemas.microsoft.com/office/drawing/2014/main" id="{F5B761DC-2EA1-EE8C-2AF2-824F5D453102}"/>
                </a:ext>
              </a:extLst>
            </p:cNvPr>
            <p:cNvSpPr/>
            <p:nvPr/>
          </p:nvSpPr>
          <p:spPr>
            <a:xfrm>
              <a:off x="298200" y="4331372"/>
              <a:ext cx="6275699" cy="994081"/>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19" name="テキスト ボックス 18">
              <a:extLst>
                <a:ext uri="{FF2B5EF4-FFF2-40B4-BE49-F238E27FC236}">
                  <a16:creationId xmlns:a16="http://schemas.microsoft.com/office/drawing/2014/main" id="{500C9AAB-4494-9387-24AC-4B073B0D6E6D}"/>
                </a:ext>
              </a:extLst>
            </p:cNvPr>
            <p:cNvSpPr txBox="1"/>
            <p:nvPr/>
          </p:nvSpPr>
          <p:spPr>
            <a:xfrm>
              <a:off x="287899" y="4082805"/>
              <a:ext cx="6275699" cy="222620"/>
            </a:xfrm>
            <a:prstGeom prst="rect">
              <a:avLst/>
            </a:prstGeom>
            <a:noFill/>
          </p:spPr>
          <p:txBody>
            <a:bodyPr wrap="square" rtlCol="0">
              <a:spAutoFit/>
            </a:bodyPr>
            <a:lstStyle/>
            <a:p>
              <a:r>
                <a:rPr kumimoji="1" lang="ja-JP" altLang="en-US" sz="1100"/>
                <a:t>★子供を持った場合に、どのような働き方をしたいと思いますか？</a:t>
              </a:r>
            </a:p>
          </p:txBody>
        </p:sp>
      </p:grpSp>
      <p:grpSp>
        <p:nvGrpSpPr>
          <p:cNvPr id="20" name="グループ化 19">
            <a:extLst>
              <a:ext uri="{FF2B5EF4-FFF2-40B4-BE49-F238E27FC236}">
                <a16:creationId xmlns:a16="http://schemas.microsoft.com/office/drawing/2014/main" id="{14D27B19-190D-BAAF-489B-C94813035184}"/>
              </a:ext>
            </a:extLst>
          </p:cNvPr>
          <p:cNvGrpSpPr/>
          <p:nvPr/>
        </p:nvGrpSpPr>
        <p:grpSpPr>
          <a:xfrm>
            <a:off x="296300" y="4288532"/>
            <a:ext cx="6286000" cy="1460284"/>
            <a:chOff x="287899" y="4082805"/>
            <a:chExt cx="6286000" cy="1242645"/>
          </a:xfrm>
        </p:grpSpPr>
        <p:sp>
          <p:nvSpPr>
            <p:cNvPr id="21" name="正方形/長方形 20">
              <a:extLst>
                <a:ext uri="{FF2B5EF4-FFF2-40B4-BE49-F238E27FC236}">
                  <a16:creationId xmlns:a16="http://schemas.microsoft.com/office/drawing/2014/main" id="{4EA1FCB6-1276-5BDE-240E-9AA6527E00A2}"/>
                </a:ext>
              </a:extLst>
            </p:cNvPr>
            <p:cNvSpPr/>
            <p:nvPr/>
          </p:nvSpPr>
          <p:spPr>
            <a:xfrm>
              <a:off x="298200" y="4331372"/>
              <a:ext cx="6275699" cy="994078"/>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22" name="テキスト ボックス 21">
              <a:extLst>
                <a:ext uri="{FF2B5EF4-FFF2-40B4-BE49-F238E27FC236}">
                  <a16:creationId xmlns:a16="http://schemas.microsoft.com/office/drawing/2014/main" id="{82EB0764-1A37-140B-8B30-5DF6E3127D49}"/>
                </a:ext>
              </a:extLst>
            </p:cNvPr>
            <p:cNvSpPr txBox="1"/>
            <p:nvPr/>
          </p:nvSpPr>
          <p:spPr>
            <a:xfrm>
              <a:off x="287899" y="4082805"/>
              <a:ext cx="6275699" cy="222620"/>
            </a:xfrm>
            <a:prstGeom prst="rect">
              <a:avLst/>
            </a:prstGeom>
            <a:noFill/>
          </p:spPr>
          <p:txBody>
            <a:bodyPr wrap="square" rtlCol="0">
              <a:spAutoFit/>
            </a:bodyPr>
            <a:lstStyle/>
            <a:p>
              <a:r>
                <a:rPr kumimoji="1" lang="ja-JP" altLang="en-US" sz="1100"/>
                <a:t>★</a:t>
              </a:r>
              <a:r>
                <a:rPr kumimoji="1" lang="en-US" altLang="ja-JP" sz="1100" dirty="0"/>
                <a:t>Q1</a:t>
              </a:r>
              <a:r>
                <a:rPr kumimoji="1" lang="ja-JP" altLang="en-US" sz="1100"/>
                <a:t>　なぜ</a:t>
              </a:r>
              <a:r>
                <a:rPr kumimoji="1" lang="en-US" altLang="ja-JP" sz="1100" dirty="0"/>
                <a:t>20</a:t>
              </a:r>
              <a:r>
                <a:rPr kumimoji="1" lang="ja-JP" altLang="en-US" sz="1100"/>
                <a:t>代・</a:t>
              </a:r>
              <a:r>
                <a:rPr kumimoji="1" lang="en-US" altLang="ja-JP" sz="1100" dirty="0"/>
                <a:t>30</a:t>
              </a:r>
              <a:r>
                <a:rPr kumimoji="1" lang="ja-JP" altLang="en-US" sz="1100"/>
                <a:t>代の女性が男性に比べて仕事を辞めてしまうのだと思うか？</a:t>
              </a:r>
            </a:p>
          </p:txBody>
        </p:sp>
      </p:grpSp>
      <p:grpSp>
        <p:nvGrpSpPr>
          <p:cNvPr id="23" name="グループ化 22">
            <a:extLst>
              <a:ext uri="{FF2B5EF4-FFF2-40B4-BE49-F238E27FC236}">
                <a16:creationId xmlns:a16="http://schemas.microsoft.com/office/drawing/2014/main" id="{553B6859-E636-C71C-EE89-6B46134281CB}"/>
              </a:ext>
            </a:extLst>
          </p:cNvPr>
          <p:cNvGrpSpPr/>
          <p:nvPr/>
        </p:nvGrpSpPr>
        <p:grpSpPr>
          <a:xfrm>
            <a:off x="285999" y="6054405"/>
            <a:ext cx="6286000" cy="1460285"/>
            <a:chOff x="287899" y="4082805"/>
            <a:chExt cx="6286000" cy="1242646"/>
          </a:xfrm>
        </p:grpSpPr>
        <p:sp>
          <p:nvSpPr>
            <p:cNvPr id="24" name="正方形/長方形 23">
              <a:extLst>
                <a:ext uri="{FF2B5EF4-FFF2-40B4-BE49-F238E27FC236}">
                  <a16:creationId xmlns:a16="http://schemas.microsoft.com/office/drawing/2014/main" id="{B5772DB2-F6A9-D0A0-5286-E5430106C5E6}"/>
                </a:ext>
              </a:extLst>
            </p:cNvPr>
            <p:cNvSpPr/>
            <p:nvPr/>
          </p:nvSpPr>
          <p:spPr>
            <a:xfrm>
              <a:off x="298200" y="4331372"/>
              <a:ext cx="6275699" cy="994079"/>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25" name="テキスト ボックス 24">
              <a:extLst>
                <a:ext uri="{FF2B5EF4-FFF2-40B4-BE49-F238E27FC236}">
                  <a16:creationId xmlns:a16="http://schemas.microsoft.com/office/drawing/2014/main" id="{038BF47B-10C0-B574-93FD-EC4BA6F1E255}"/>
                </a:ext>
              </a:extLst>
            </p:cNvPr>
            <p:cNvSpPr txBox="1"/>
            <p:nvPr/>
          </p:nvSpPr>
          <p:spPr>
            <a:xfrm>
              <a:off x="287899" y="4082805"/>
              <a:ext cx="6275699" cy="222620"/>
            </a:xfrm>
            <a:prstGeom prst="rect">
              <a:avLst/>
            </a:prstGeom>
            <a:noFill/>
          </p:spPr>
          <p:txBody>
            <a:bodyPr wrap="square" rtlCol="0">
              <a:spAutoFit/>
            </a:bodyPr>
            <a:lstStyle/>
            <a:p>
              <a:r>
                <a:rPr kumimoji="1" lang="ja-JP" altLang="en-US" sz="1100"/>
                <a:t>★</a:t>
              </a:r>
              <a:r>
                <a:rPr kumimoji="1" lang="en-US" altLang="ja-JP" sz="1100" dirty="0"/>
                <a:t>Q2</a:t>
              </a:r>
              <a:r>
                <a:rPr kumimoji="1" lang="ja-JP" altLang="en-US" sz="1100"/>
                <a:t>　時代とともに少しずつ女性の離職が減っているのは、どうしてだろう？</a:t>
              </a:r>
            </a:p>
          </p:txBody>
        </p:sp>
      </p:grpSp>
      <p:grpSp>
        <p:nvGrpSpPr>
          <p:cNvPr id="26" name="グループ化 25">
            <a:extLst>
              <a:ext uri="{FF2B5EF4-FFF2-40B4-BE49-F238E27FC236}">
                <a16:creationId xmlns:a16="http://schemas.microsoft.com/office/drawing/2014/main" id="{FA4DFC8E-8F4F-9101-917B-0027A40EFF66}"/>
              </a:ext>
            </a:extLst>
          </p:cNvPr>
          <p:cNvGrpSpPr/>
          <p:nvPr/>
        </p:nvGrpSpPr>
        <p:grpSpPr>
          <a:xfrm>
            <a:off x="285999" y="7674645"/>
            <a:ext cx="6296302" cy="1633665"/>
            <a:chOff x="277597" y="3954306"/>
            <a:chExt cx="6296302" cy="1390185"/>
          </a:xfrm>
        </p:grpSpPr>
        <p:sp>
          <p:nvSpPr>
            <p:cNvPr id="27" name="正方形/長方形 26">
              <a:extLst>
                <a:ext uri="{FF2B5EF4-FFF2-40B4-BE49-F238E27FC236}">
                  <a16:creationId xmlns:a16="http://schemas.microsoft.com/office/drawing/2014/main" id="{1402E748-0E62-4A2E-4EA1-EC88682BCFC3}"/>
                </a:ext>
              </a:extLst>
            </p:cNvPr>
            <p:cNvSpPr/>
            <p:nvPr/>
          </p:nvSpPr>
          <p:spPr>
            <a:xfrm>
              <a:off x="298200" y="4331372"/>
              <a:ext cx="6275699" cy="1013119"/>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800"/>
            </a:p>
          </p:txBody>
        </p:sp>
        <p:sp>
          <p:nvSpPr>
            <p:cNvPr id="28" name="テキスト ボックス 27">
              <a:extLst>
                <a:ext uri="{FF2B5EF4-FFF2-40B4-BE49-F238E27FC236}">
                  <a16:creationId xmlns:a16="http://schemas.microsoft.com/office/drawing/2014/main" id="{FCFADEED-A8D7-8853-8006-23A77F66CBC7}"/>
                </a:ext>
              </a:extLst>
            </p:cNvPr>
            <p:cNvSpPr txBox="1"/>
            <p:nvPr/>
          </p:nvSpPr>
          <p:spPr>
            <a:xfrm>
              <a:off x="277597" y="3954306"/>
              <a:ext cx="6275699" cy="366668"/>
            </a:xfrm>
            <a:prstGeom prst="rect">
              <a:avLst/>
            </a:prstGeom>
            <a:noFill/>
          </p:spPr>
          <p:txBody>
            <a:bodyPr wrap="square" rtlCol="0">
              <a:spAutoFit/>
            </a:bodyPr>
            <a:lstStyle/>
            <a:p>
              <a:r>
                <a:rPr kumimoji="1" lang="en-US" altLang="ja-JP" sz="1100" dirty="0"/>
                <a:t>※</a:t>
              </a:r>
              <a:r>
                <a:rPr kumimoji="1" lang="ja-JP" altLang="en-US" sz="1100"/>
                <a:t>誰にとっても働きやすい社会になるためには、どうしたらよいのかについても考えてみよう。</a:t>
              </a:r>
              <a:endParaRPr kumimoji="1" lang="en-US" altLang="ja-JP" sz="1100" dirty="0"/>
            </a:p>
            <a:p>
              <a:r>
                <a:rPr kumimoji="1" lang="ja-JP" altLang="en-US" sz="1100"/>
                <a:t>　（結婚、子育て、介護、病気やけが、障害が残ったときなどのケースも考えてみよう。）</a:t>
              </a:r>
            </a:p>
          </p:txBody>
        </p:sp>
      </p:grpSp>
      <p:sp>
        <p:nvSpPr>
          <p:cNvPr id="30" name="テキスト ボックス 29">
            <a:extLst>
              <a:ext uri="{FF2B5EF4-FFF2-40B4-BE49-F238E27FC236}">
                <a16:creationId xmlns:a16="http://schemas.microsoft.com/office/drawing/2014/main" id="{A7A3398F-6E6F-754A-8B90-F96DAF707D08}"/>
              </a:ext>
            </a:extLst>
          </p:cNvPr>
          <p:cNvSpPr txBox="1"/>
          <p:nvPr/>
        </p:nvSpPr>
        <p:spPr>
          <a:xfrm>
            <a:off x="306601" y="3642397"/>
            <a:ext cx="6244795" cy="276999"/>
          </a:xfrm>
          <a:prstGeom prst="rect">
            <a:avLst/>
          </a:prstGeom>
          <a:noFill/>
        </p:spPr>
        <p:txBody>
          <a:bodyPr wrap="square" rtlCol="0">
            <a:spAutoFit/>
          </a:bodyPr>
          <a:lstStyle/>
          <a:p>
            <a:r>
              <a:rPr kumimoji="1" lang="ja-JP" altLang="en-US" sz="1200"/>
              <a:t>◎本日の授業の問い：「誰にとっても働きやすい社会とはどんな社会でしょうか？」</a:t>
            </a:r>
          </a:p>
        </p:txBody>
      </p:sp>
      <p:cxnSp>
        <p:nvCxnSpPr>
          <p:cNvPr id="31" name="直線コネクタ 30">
            <a:extLst>
              <a:ext uri="{FF2B5EF4-FFF2-40B4-BE49-F238E27FC236}">
                <a16:creationId xmlns:a16="http://schemas.microsoft.com/office/drawing/2014/main" id="{0B34B479-6AD1-275A-715D-4C7E43757E00}"/>
              </a:ext>
            </a:extLst>
          </p:cNvPr>
          <p:cNvCxnSpPr>
            <a:cxnSpLocks/>
          </p:cNvCxnSpPr>
          <p:nvPr/>
        </p:nvCxnSpPr>
        <p:spPr>
          <a:xfrm>
            <a:off x="306601" y="3919396"/>
            <a:ext cx="5941799" cy="0"/>
          </a:xfrm>
          <a:prstGeom prst="line">
            <a:avLst/>
          </a:prstGeom>
        </p:spPr>
        <p:style>
          <a:lnRef idx="2">
            <a:schemeClr val="dk1"/>
          </a:lnRef>
          <a:fillRef idx="0">
            <a:schemeClr val="dk1"/>
          </a:fillRef>
          <a:effectRef idx="1">
            <a:schemeClr val="dk1"/>
          </a:effectRef>
          <a:fontRef idx="minor">
            <a:schemeClr val="tx1"/>
          </a:fontRef>
        </p:style>
      </p:cxnSp>
      <p:sp>
        <p:nvSpPr>
          <p:cNvPr id="6" name="テキスト ボックス 5">
            <a:extLst>
              <a:ext uri="{FF2B5EF4-FFF2-40B4-BE49-F238E27FC236}">
                <a16:creationId xmlns:a16="http://schemas.microsoft.com/office/drawing/2014/main" id="{0464C218-28A9-BFBE-D2FC-4D5147906D03}"/>
              </a:ext>
            </a:extLst>
          </p:cNvPr>
          <p:cNvSpPr txBox="1"/>
          <p:nvPr/>
        </p:nvSpPr>
        <p:spPr>
          <a:xfrm>
            <a:off x="110722" y="80245"/>
            <a:ext cx="4253011" cy="276999"/>
          </a:xfrm>
          <a:prstGeom prst="rect">
            <a:avLst/>
          </a:prstGeom>
          <a:noFill/>
        </p:spPr>
        <p:txBody>
          <a:bodyPr wrap="square">
            <a:spAutoFit/>
          </a:bodyPr>
          <a:lstStyle/>
          <a:p>
            <a:pPr algn="l"/>
            <a:r>
              <a:rPr kumimoji="1" lang="ja-JP" altLang="en-US" sz="1200" b="1" dirty="0"/>
              <a:t>モデル授業案</a:t>
            </a:r>
            <a:r>
              <a:rPr kumimoji="1" lang="en-US" altLang="ja-JP" sz="1200" b="1" dirty="0"/>
              <a:t>16 </a:t>
            </a:r>
            <a:r>
              <a:rPr kumimoji="1" lang="ja-JP" altLang="en-US" sz="1200" b="1" dirty="0"/>
              <a:t>「「働きやすい」ってどういうこと？」</a:t>
            </a:r>
            <a:endParaRPr kumimoji="1" lang="en-US" altLang="ja-JP" sz="1200" b="1" dirty="0"/>
          </a:p>
        </p:txBody>
      </p:sp>
    </p:spTree>
    <p:extLst>
      <p:ext uri="{BB962C8B-B14F-4D97-AF65-F5344CB8AC3E}">
        <p14:creationId xmlns:p14="http://schemas.microsoft.com/office/powerpoint/2010/main" val="185862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0415B67-6DBC-DEA5-8EA9-76E43A943142}"/>
              </a:ext>
            </a:extLst>
          </p:cNvPr>
          <p:cNvSpPr txBox="1"/>
          <p:nvPr/>
        </p:nvSpPr>
        <p:spPr>
          <a:xfrm>
            <a:off x="133081" y="400348"/>
            <a:ext cx="3672800" cy="338554"/>
          </a:xfrm>
          <a:prstGeom prst="rect">
            <a:avLst/>
          </a:prstGeom>
          <a:noFill/>
        </p:spPr>
        <p:txBody>
          <a:bodyPr wrap="none" rtlCol="0">
            <a:spAutoFit/>
          </a:bodyPr>
          <a:lstStyle/>
          <a:p>
            <a:r>
              <a:rPr kumimoji="1" lang="ja-JP" altLang="en-US" sz="1600" b="1"/>
              <a:t>ワークシート　最低賃金制度を考える</a:t>
            </a:r>
          </a:p>
        </p:txBody>
      </p:sp>
      <p:sp>
        <p:nvSpPr>
          <p:cNvPr id="5" name="正方形/長方形 4">
            <a:extLst>
              <a:ext uri="{FF2B5EF4-FFF2-40B4-BE49-F238E27FC236}">
                <a16:creationId xmlns:a16="http://schemas.microsoft.com/office/drawing/2014/main" id="{543EF554-3CF1-7098-0696-9936D8858855}"/>
              </a:ext>
            </a:extLst>
          </p:cNvPr>
          <p:cNvSpPr/>
          <p:nvPr/>
        </p:nvSpPr>
        <p:spPr>
          <a:xfrm>
            <a:off x="133082" y="1003300"/>
            <a:ext cx="6591836" cy="30353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07F9EDD4-9229-9B2C-5436-8F07EC6D5B56}"/>
              </a:ext>
            </a:extLst>
          </p:cNvPr>
          <p:cNvSpPr/>
          <p:nvPr/>
        </p:nvSpPr>
        <p:spPr>
          <a:xfrm>
            <a:off x="110722" y="4648394"/>
            <a:ext cx="6591835" cy="232371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4ABA136E-4885-0CA9-DABE-5B6DD7E22E43}"/>
              </a:ext>
            </a:extLst>
          </p:cNvPr>
          <p:cNvSpPr/>
          <p:nvPr/>
        </p:nvSpPr>
        <p:spPr>
          <a:xfrm>
            <a:off x="133081" y="7599923"/>
            <a:ext cx="6569475" cy="14424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3C320C90-7CA3-3B0A-1D34-C4205D7FB41B}"/>
              </a:ext>
            </a:extLst>
          </p:cNvPr>
          <p:cNvSpPr txBox="1"/>
          <p:nvPr/>
        </p:nvSpPr>
        <p:spPr>
          <a:xfrm>
            <a:off x="133082" y="1110595"/>
            <a:ext cx="6591835" cy="3031599"/>
          </a:xfrm>
          <a:prstGeom prst="rect">
            <a:avLst/>
          </a:prstGeom>
          <a:noFill/>
        </p:spPr>
        <p:txBody>
          <a:bodyPr wrap="square" rtlCol="0">
            <a:spAutoFit/>
          </a:bodyPr>
          <a:lstStyle/>
          <a:p>
            <a:r>
              <a:rPr kumimoji="1" lang="ja-JP" altLang="en-US" sz="1200" spc="-150"/>
              <a:t>最低賃金制度は、本当に私たちにとって、利益をもたらすのか？</a:t>
            </a:r>
            <a:endParaRPr kumimoji="1" lang="en-US" altLang="ja-JP" sz="1200" spc="-150" dirty="0"/>
          </a:p>
          <a:p>
            <a:endParaRPr kumimoji="1" lang="en-US" altLang="ja-JP" sz="500" spc="-150" dirty="0"/>
          </a:p>
          <a:p>
            <a:r>
              <a:rPr kumimoji="1" lang="ja-JP" altLang="en-US" sz="500" spc="-150"/>
              <a:t>　　</a:t>
            </a:r>
            <a:r>
              <a:rPr kumimoji="1" lang="ja-JP" altLang="en-US" sz="500" spc="-150" dirty="0"/>
              <a:t>　</a:t>
            </a:r>
            <a:r>
              <a:rPr kumimoji="1" lang="ja-JP" altLang="en-US" sz="1000"/>
              <a:t>私には幼いころから憧れている仕事があります。その仕事はとても大変ですが、働きたいと思っている若者は多いです。私がその仕事をしたいという気持ちは他の誰にも負けません。生活をしていく上で、賃金が多くもらえることは働く人にとってとてもよいことですが、私はもらえる賃金が安くてもいいので、その仕事をしたいと思いました。</a:t>
            </a:r>
          </a:p>
          <a:p>
            <a:r>
              <a:rPr kumimoji="1" lang="ja-JP" altLang="en-US" sz="1000"/>
              <a:t>　社員募集がなかった会社にその思いを直接電話で伝えましたが、「ぜひうちで働きたいという気持ちは嬉しいですが、今うちには追加で人を雇う余裕がなく、法律で最低賃金が決まっているので、それ以下の賃金で働いてもらうこともできません。」と断られてしまいました。働く人自身が「賃金は安くてもいいから、採用してほし</a:t>
            </a:r>
          </a:p>
          <a:p>
            <a:r>
              <a:rPr kumimoji="1" lang="ja-JP" altLang="en-US" sz="1000"/>
              <a:t>い」と言っているのに、法律で最低賃金が決まっていることを理由に断られてしまうことで、若者が夢をあきら</a:t>
            </a:r>
          </a:p>
          <a:p>
            <a:r>
              <a:rPr kumimoji="1" lang="ja-JP" altLang="en-US" sz="1000"/>
              <a:t>めてしまうこともあるのではないでしょうか。</a:t>
            </a:r>
          </a:p>
          <a:p>
            <a:r>
              <a:rPr kumimoji="1" lang="ja-JP" altLang="en-US" sz="1000"/>
              <a:t>　最低賃金制度は、大切な制度なのでしょうが、「契約自由の原則（契約は当事者が自らの意思に基づいて、自由に契約を締結するという原則）」ということも聞いたことがあります。働く人本人がその金額でもよくて、会社もそれでよければ安い賃金でもよいのではないでしょうか。</a:t>
            </a:r>
          </a:p>
          <a:p>
            <a:r>
              <a:rPr kumimoji="1" lang="ja-JP" altLang="en-US" sz="1000"/>
              <a:t>　また、「労働市場」という言葉もあるように、働き手が足りなければ賃金が少し高くなっても経営者は雇おうとするし、逆に職に比べて働き手が多ければ、労働者は賃金が多少低くても職を得ようとするように、需要と供給の関係で賃金の額が変わって当たり前ではないでしょうか。労働市場の活性化という面でも、最低賃金制度は不要だと思います。</a:t>
            </a:r>
          </a:p>
          <a:p>
            <a:endParaRPr kumimoji="1" lang="ja-JP" altLang="en-US" sz="1200" spc="-150"/>
          </a:p>
        </p:txBody>
      </p:sp>
      <p:sp>
        <p:nvSpPr>
          <p:cNvPr id="9" name="テキスト ボックス 8">
            <a:extLst>
              <a:ext uri="{FF2B5EF4-FFF2-40B4-BE49-F238E27FC236}">
                <a16:creationId xmlns:a16="http://schemas.microsoft.com/office/drawing/2014/main" id="{B746F0D7-32B2-68B1-1A36-E994EB5416BB}"/>
              </a:ext>
            </a:extLst>
          </p:cNvPr>
          <p:cNvSpPr txBox="1"/>
          <p:nvPr/>
        </p:nvSpPr>
        <p:spPr>
          <a:xfrm>
            <a:off x="110722" y="4802788"/>
            <a:ext cx="6569475" cy="2323713"/>
          </a:xfrm>
          <a:prstGeom prst="rect">
            <a:avLst/>
          </a:prstGeom>
          <a:noFill/>
        </p:spPr>
        <p:txBody>
          <a:bodyPr wrap="square" rtlCol="0">
            <a:spAutoFit/>
          </a:bodyPr>
          <a:lstStyle/>
          <a:p>
            <a:r>
              <a:rPr kumimoji="1" lang="ja-JP" altLang="en-US" sz="1200" spc="-150"/>
              <a:t>最低賃金制度は、もっと充実すべきだ！</a:t>
            </a:r>
            <a:endParaRPr kumimoji="1" lang="en-US" altLang="ja-JP" sz="1200" spc="-150" dirty="0"/>
          </a:p>
          <a:p>
            <a:endParaRPr kumimoji="1" lang="ja-JP" altLang="en-US" sz="500" spc="-150"/>
          </a:p>
          <a:p>
            <a:r>
              <a:rPr kumimoji="1" lang="ja-JP" altLang="en-US" sz="1000"/>
              <a:t>　なぜなら、私たち国民の生活を安定・向上させていかなければならないからです。私たちは、生活するために一生懸命働きます。最低賃金制度には、働く人がもらう賃金の最低額を保障することで、私たちの生活の水準を守ってくれる役割があります。働く人の多くは、会社という「組織」に雇われており、一人一人の労働者は、会社に対し弱い立場になることが多いため、もし最低賃金制度がなければ、働く人は、会社から言われたとおり、生活もできなくなってしまうような低い賃金で働かないといけなくなってしまう可能性があります。仮に、働き始めの時には、その賃金の額で生活に支障がなかったとしても、その賃金のまま、将来働き続けて、生活をすることができるかどうかについても考える必要があります。賃金の額を労働市場の需給関係だけで決めてしまうと、生活できない賃金水準になってしまう可能性があります。</a:t>
            </a:r>
          </a:p>
          <a:p>
            <a:r>
              <a:rPr kumimoji="1" lang="ja-JP" altLang="en-US" sz="1000"/>
              <a:t>　また、低い賃金で働くことで、働く人の意欲が落ちてしまう可能性があります。全ての働く人が高い意欲を持って働くためにも、最低賃金額を今の金額以上に、もっと引き上げていくべきです！日本国憲法第</a:t>
            </a:r>
            <a:r>
              <a:rPr kumimoji="1" lang="en-US" altLang="ja-JP" sz="1000" dirty="0"/>
              <a:t>27</a:t>
            </a:r>
            <a:r>
              <a:rPr kumimoji="1" lang="ja-JP" altLang="en-US" sz="1000"/>
              <a:t>条が法律で賃金の基準を定めるとしているのは、こういう意味ではないでしょうか。</a:t>
            </a:r>
          </a:p>
          <a:p>
            <a:endParaRPr kumimoji="1" lang="ja-JP" altLang="en-US" spc="-150"/>
          </a:p>
        </p:txBody>
      </p:sp>
      <p:sp>
        <p:nvSpPr>
          <p:cNvPr id="11" name="角丸四角形 10">
            <a:extLst>
              <a:ext uri="{FF2B5EF4-FFF2-40B4-BE49-F238E27FC236}">
                <a16:creationId xmlns:a16="http://schemas.microsoft.com/office/drawing/2014/main" id="{70E5485F-3E19-4455-DFA0-73D67C0771DB}"/>
              </a:ext>
            </a:extLst>
          </p:cNvPr>
          <p:cNvSpPr/>
          <p:nvPr/>
        </p:nvSpPr>
        <p:spPr>
          <a:xfrm>
            <a:off x="133082" y="773304"/>
            <a:ext cx="1540901" cy="289236"/>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労働者</a:t>
            </a:r>
            <a:r>
              <a:rPr kumimoji="1" lang="en-US" altLang="ja-JP" sz="1200" dirty="0"/>
              <a:t>A</a:t>
            </a:r>
            <a:r>
              <a:rPr kumimoji="1" lang="ja-JP" altLang="en-US" sz="1200"/>
              <a:t>氏の主張</a:t>
            </a:r>
          </a:p>
        </p:txBody>
      </p:sp>
      <p:sp>
        <p:nvSpPr>
          <p:cNvPr id="12" name="角丸四角形 11">
            <a:extLst>
              <a:ext uri="{FF2B5EF4-FFF2-40B4-BE49-F238E27FC236}">
                <a16:creationId xmlns:a16="http://schemas.microsoft.com/office/drawing/2014/main" id="{5FFC0CDF-8B53-FDC3-46AE-E9CE18C31C74}"/>
              </a:ext>
            </a:extLst>
          </p:cNvPr>
          <p:cNvSpPr/>
          <p:nvPr/>
        </p:nvSpPr>
        <p:spPr>
          <a:xfrm>
            <a:off x="110722" y="4401807"/>
            <a:ext cx="1540901" cy="289236"/>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労働者</a:t>
            </a:r>
            <a:r>
              <a:rPr kumimoji="1" lang="en-US" altLang="ja-JP" sz="1200" dirty="0"/>
              <a:t>B</a:t>
            </a:r>
            <a:r>
              <a:rPr kumimoji="1" lang="ja-JP" altLang="en-US" sz="1200"/>
              <a:t>氏の主張</a:t>
            </a:r>
          </a:p>
        </p:txBody>
      </p:sp>
      <p:sp>
        <p:nvSpPr>
          <p:cNvPr id="13" name="テキスト ボックス 12">
            <a:extLst>
              <a:ext uri="{FF2B5EF4-FFF2-40B4-BE49-F238E27FC236}">
                <a16:creationId xmlns:a16="http://schemas.microsoft.com/office/drawing/2014/main" id="{A33C64C2-2EBD-DC47-85F0-D859CB1408B5}"/>
              </a:ext>
            </a:extLst>
          </p:cNvPr>
          <p:cNvSpPr txBox="1"/>
          <p:nvPr/>
        </p:nvSpPr>
        <p:spPr>
          <a:xfrm>
            <a:off x="110722" y="7224713"/>
            <a:ext cx="5245100" cy="276999"/>
          </a:xfrm>
          <a:prstGeom prst="rect">
            <a:avLst/>
          </a:prstGeom>
          <a:noFill/>
        </p:spPr>
        <p:txBody>
          <a:bodyPr wrap="square" rtlCol="0">
            <a:spAutoFit/>
          </a:bodyPr>
          <a:lstStyle/>
          <a:p>
            <a:r>
              <a:rPr kumimoji="1" lang="ja-JP" altLang="en-US" sz="1200"/>
              <a:t>ワーク：</a:t>
            </a:r>
            <a:r>
              <a:rPr kumimoji="1" lang="en-US" altLang="ja-JP" sz="1200" dirty="0"/>
              <a:t>A</a:t>
            </a:r>
            <a:r>
              <a:rPr kumimoji="1" lang="ja-JP" altLang="en-US" sz="1200"/>
              <a:t>氏と</a:t>
            </a:r>
            <a:r>
              <a:rPr kumimoji="1" lang="en-US" altLang="ja-JP" sz="1200" dirty="0"/>
              <a:t>B</a:t>
            </a:r>
            <a:r>
              <a:rPr kumimoji="1" lang="ja-JP" altLang="en-US" sz="1200"/>
              <a:t>氏の主張を受け止めて、あたなの考えをまとめよう！</a:t>
            </a:r>
          </a:p>
        </p:txBody>
      </p:sp>
      <p:sp>
        <p:nvSpPr>
          <p:cNvPr id="2" name="テキスト ボックス 1">
            <a:extLst>
              <a:ext uri="{FF2B5EF4-FFF2-40B4-BE49-F238E27FC236}">
                <a16:creationId xmlns:a16="http://schemas.microsoft.com/office/drawing/2014/main" id="{DD0829A6-BE66-E3B6-CC5A-1B30FA73D572}"/>
              </a:ext>
            </a:extLst>
          </p:cNvPr>
          <p:cNvSpPr txBox="1"/>
          <p:nvPr/>
        </p:nvSpPr>
        <p:spPr>
          <a:xfrm>
            <a:off x="110722" y="80245"/>
            <a:ext cx="4253011" cy="276999"/>
          </a:xfrm>
          <a:prstGeom prst="rect">
            <a:avLst/>
          </a:prstGeom>
          <a:noFill/>
        </p:spPr>
        <p:txBody>
          <a:bodyPr wrap="square">
            <a:spAutoFit/>
          </a:bodyPr>
          <a:lstStyle/>
          <a:p>
            <a:pPr algn="l"/>
            <a:r>
              <a:rPr kumimoji="1" lang="ja-JP" altLang="en-US" sz="1200" b="1" dirty="0"/>
              <a:t>モデル授業案</a:t>
            </a:r>
            <a:r>
              <a:rPr kumimoji="1" lang="en-US" altLang="ja-JP" sz="1200" b="1" dirty="0"/>
              <a:t>19</a:t>
            </a:r>
            <a:r>
              <a:rPr kumimoji="1" lang="ja-JP" altLang="en-US" sz="1200" b="1" dirty="0"/>
              <a:t>「最低賃金って何？」</a:t>
            </a:r>
            <a:endParaRPr kumimoji="1" lang="en-US" altLang="ja-JP" sz="1200" b="1" dirty="0"/>
          </a:p>
        </p:txBody>
      </p:sp>
    </p:spTree>
    <p:extLst>
      <p:ext uri="{BB962C8B-B14F-4D97-AF65-F5344CB8AC3E}">
        <p14:creationId xmlns:p14="http://schemas.microsoft.com/office/powerpoint/2010/main" val="4001905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グループ化 15">
            <a:extLst>
              <a:ext uri="{FF2B5EF4-FFF2-40B4-BE49-F238E27FC236}">
                <a16:creationId xmlns:a16="http://schemas.microsoft.com/office/drawing/2014/main" id="{F87C419D-C1B0-D719-0994-06C183FF01BC}"/>
              </a:ext>
            </a:extLst>
          </p:cNvPr>
          <p:cNvGrpSpPr/>
          <p:nvPr/>
        </p:nvGrpSpPr>
        <p:grpSpPr>
          <a:xfrm>
            <a:off x="325434" y="747067"/>
            <a:ext cx="6207125" cy="2271872"/>
            <a:chOff x="325434" y="747067"/>
            <a:chExt cx="6207125" cy="2271872"/>
          </a:xfrm>
        </p:grpSpPr>
        <p:sp>
          <p:nvSpPr>
            <p:cNvPr id="10" name="テキスト ボックス 9">
              <a:extLst>
                <a:ext uri="{FF2B5EF4-FFF2-40B4-BE49-F238E27FC236}">
                  <a16:creationId xmlns:a16="http://schemas.microsoft.com/office/drawing/2014/main" id="{D18CB9A0-D499-288E-F139-491E11C91F7F}"/>
                </a:ext>
              </a:extLst>
            </p:cNvPr>
            <p:cNvSpPr txBox="1"/>
            <p:nvPr/>
          </p:nvSpPr>
          <p:spPr>
            <a:xfrm>
              <a:off x="325434" y="747067"/>
              <a:ext cx="6207125" cy="461665"/>
            </a:xfrm>
            <a:prstGeom prst="rect">
              <a:avLst/>
            </a:prstGeom>
            <a:noFill/>
          </p:spPr>
          <p:txBody>
            <a:bodyPr wrap="square" rtlCol="0">
              <a:spAutoFit/>
            </a:bodyPr>
            <a:lstStyle/>
            <a:p>
              <a:r>
                <a:rPr kumimoji="1" lang="en-US" altLang="ja-JP" sz="1200" spc="-150" dirty="0"/>
                <a:t>1.</a:t>
              </a:r>
              <a:r>
                <a:rPr kumimoji="1" lang="ja-JP" altLang="en-US" sz="1200" spc="-150"/>
                <a:t>　過労死にならないために、あなたならばどうすれば良いと思いますか？</a:t>
              </a:r>
              <a:endParaRPr kumimoji="1" lang="en-US" altLang="ja-JP" sz="1200" spc="-150" dirty="0"/>
            </a:p>
            <a:p>
              <a:r>
                <a:rPr kumimoji="1" lang="ja-JP" altLang="en-US" sz="1200" spc="-150"/>
                <a:t>　</a:t>
              </a:r>
              <a:r>
                <a:rPr kumimoji="1" lang="en-US" altLang="ja-JP" sz="1200" spc="-150" dirty="0"/>
                <a:t>    </a:t>
              </a:r>
              <a:r>
                <a:rPr kumimoji="1" lang="ja-JP" altLang="en-US" sz="1200" spc="-150"/>
                <a:t>当てはまるものを、次の中から全て選んでください。</a:t>
              </a:r>
            </a:p>
          </p:txBody>
        </p:sp>
        <p:sp>
          <p:nvSpPr>
            <p:cNvPr id="13" name="テキスト ボックス 12">
              <a:extLst>
                <a:ext uri="{FF2B5EF4-FFF2-40B4-BE49-F238E27FC236}">
                  <a16:creationId xmlns:a16="http://schemas.microsoft.com/office/drawing/2014/main" id="{1958109D-FE10-02D5-B3A2-4554D6E3056E}"/>
                </a:ext>
              </a:extLst>
            </p:cNvPr>
            <p:cNvSpPr txBox="1"/>
            <p:nvPr/>
          </p:nvSpPr>
          <p:spPr>
            <a:xfrm>
              <a:off x="325434" y="1310779"/>
              <a:ext cx="6201326" cy="1708160"/>
            </a:xfrm>
            <a:prstGeom prst="rect">
              <a:avLst/>
            </a:prstGeom>
            <a:noFill/>
          </p:spPr>
          <p:txBody>
            <a:bodyPr wrap="square" rtlCol="0">
              <a:spAutoFit/>
            </a:bodyPr>
            <a:lstStyle/>
            <a:p>
              <a:r>
                <a:rPr lang="ja-JP" altLang="en-US" sz="1050">
                  <a:effectLst/>
                  <a:latin typeface="Helvetica" pitchFamily="2" charset="0"/>
                </a:rPr>
                <a:t>①仕事を休む</a:t>
              </a:r>
            </a:p>
            <a:p>
              <a:r>
                <a:rPr lang="ja-JP" altLang="en-US" sz="1050">
                  <a:effectLst/>
                  <a:latin typeface="Helvetica" pitchFamily="2" charset="0"/>
                </a:rPr>
                <a:t>②家族に相談する</a:t>
              </a:r>
            </a:p>
            <a:p>
              <a:r>
                <a:rPr lang="ja-JP" altLang="en-US" sz="1050">
                  <a:effectLst/>
                  <a:latin typeface="Helvetica" pitchFamily="2" charset="0"/>
                </a:rPr>
                <a:t>③医者（心療内科など）にかかる</a:t>
              </a:r>
            </a:p>
            <a:p>
              <a:r>
                <a:rPr lang="ja-JP" altLang="en-US" sz="1050">
                  <a:effectLst/>
                  <a:latin typeface="Helvetica" pitchFamily="2" charset="0"/>
                </a:rPr>
                <a:t>④専門の公的機関（労働基準監督署など）に相談する</a:t>
              </a:r>
            </a:p>
            <a:p>
              <a:r>
                <a:rPr lang="ja-JP" altLang="en-US" sz="1050">
                  <a:effectLst/>
                  <a:latin typeface="Helvetica" pitchFamily="2" charset="0"/>
                </a:rPr>
                <a:t>⑤法の専門家（弁護士など）に相談する</a:t>
              </a:r>
            </a:p>
            <a:p>
              <a:r>
                <a:rPr lang="ja-JP" altLang="en-US" sz="1050">
                  <a:effectLst/>
                  <a:latin typeface="Helvetica" pitchFamily="2" charset="0"/>
                </a:rPr>
                <a:t>⑥仕事を辞める</a:t>
              </a:r>
            </a:p>
            <a:p>
              <a:r>
                <a:rPr lang="ja-JP" altLang="en-US" sz="1050">
                  <a:effectLst/>
                  <a:latin typeface="Helvetica" pitchFamily="2" charset="0"/>
                </a:rPr>
                <a:t>⑦上司に相談する</a:t>
              </a:r>
            </a:p>
            <a:p>
              <a:r>
                <a:rPr lang="ja-JP" altLang="en-US" sz="1050">
                  <a:effectLst/>
                  <a:latin typeface="Helvetica" pitchFamily="2" charset="0"/>
                </a:rPr>
                <a:t>⑧同僚に相談する</a:t>
              </a:r>
            </a:p>
            <a:p>
              <a:r>
                <a:rPr lang="ja-JP" altLang="en-US" sz="1050">
                  <a:effectLst/>
                  <a:latin typeface="Helvetica" pitchFamily="2" charset="0"/>
                </a:rPr>
                <a:t>⑨社内の相談機関に相談する</a:t>
              </a:r>
            </a:p>
            <a:p>
              <a:r>
                <a:rPr lang="ja-JP" altLang="en-US" sz="1050">
                  <a:effectLst/>
                  <a:latin typeface="Helvetica" pitchFamily="2" charset="0"/>
                </a:rPr>
                <a:t>⑩その他</a:t>
              </a:r>
              <a:r>
                <a:rPr lang="en-US" altLang="ja-JP" sz="1050" dirty="0">
                  <a:effectLst/>
                  <a:latin typeface="Helvetica" pitchFamily="2" charset="0"/>
                </a:rPr>
                <a:t>【</a:t>
              </a:r>
              <a:r>
                <a:rPr lang="ja-JP" altLang="en-US" sz="1050">
                  <a:effectLst/>
                  <a:latin typeface="Helvetica" pitchFamily="2" charset="0"/>
                </a:rPr>
                <a:t>具体的に　　　　　　　　　　　　　　　　　　　　　　　　　　　　　　　　　　　</a:t>
              </a:r>
              <a:r>
                <a:rPr lang="en-US" altLang="ja-JP" sz="1050" dirty="0">
                  <a:effectLst/>
                  <a:latin typeface="Helvetica" pitchFamily="2" charset="0"/>
                </a:rPr>
                <a:t>】</a:t>
              </a:r>
              <a:endParaRPr lang="ja-JP" altLang="en-US" sz="1050">
                <a:effectLst/>
                <a:latin typeface="Helvetica" pitchFamily="2" charset="0"/>
              </a:endParaRPr>
            </a:p>
          </p:txBody>
        </p:sp>
      </p:grpSp>
      <p:cxnSp>
        <p:nvCxnSpPr>
          <p:cNvPr id="22" name="直線コネクタ 21">
            <a:extLst>
              <a:ext uri="{FF2B5EF4-FFF2-40B4-BE49-F238E27FC236}">
                <a16:creationId xmlns:a16="http://schemas.microsoft.com/office/drawing/2014/main" id="{2046DC38-9F78-7E66-55F4-44BCD6637D88}"/>
              </a:ext>
            </a:extLst>
          </p:cNvPr>
          <p:cNvCxnSpPr>
            <a:cxnSpLocks/>
          </p:cNvCxnSpPr>
          <p:nvPr/>
        </p:nvCxnSpPr>
        <p:spPr>
          <a:xfrm>
            <a:off x="1612899" y="9168704"/>
            <a:ext cx="5044572" cy="0"/>
          </a:xfrm>
          <a:prstGeom prst="line">
            <a:avLst/>
          </a:prstGeom>
        </p:spPr>
        <p:style>
          <a:lnRef idx="2">
            <a:schemeClr val="dk1"/>
          </a:lnRef>
          <a:fillRef idx="0">
            <a:schemeClr val="dk1"/>
          </a:fillRef>
          <a:effectRef idx="1">
            <a:schemeClr val="dk1"/>
          </a:effectRef>
          <a:fontRef idx="minor">
            <a:schemeClr val="tx1"/>
          </a:fontRef>
        </p:style>
      </p:cxnSp>
      <p:sp>
        <p:nvSpPr>
          <p:cNvPr id="23" name="テキスト ボックス 22">
            <a:extLst>
              <a:ext uri="{FF2B5EF4-FFF2-40B4-BE49-F238E27FC236}">
                <a16:creationId xmlns:a16="http://schemas.microsoft.com/office/drawing/2014/main" id="{BF9F4CA3-727A-28BD-6A25-911868ABCD41}"/>
              </a:ext>
            </a:extLst>
          </p:cNvPr>
          <p:cNvSpPr txBox="1"/>
          <p:nvPr/>
        </p:nvSpPr>
        <p:spPr>
          <a:xfrm>
            <a:off x="2370554" y="8937725"/>
            <a:ext cx="3529263" cy="446276"/>
          </a:xfrm>
          <a:prstGeom prst="rect">
            <a:avLst/>
          </a:prstGeom>
          <a:noFill/>
        </p:spPr>
        <p:txBody>
          <a:bodyPr wrap="square" rtlCol="0">
            <a:spAutoFit/>
          </a:bodyPr>
          <a:lstStyle/>
          <a:p>
            <a:pPr algn="l"/>
            <a:r>
              <a:rPr kumimoji="1" lang="ja-JP" altLang="en-US" sz="1200" b="1"/>
              <a:t>　　</a:t>
            </a:r>
            <a:r>
              <a:rPr kumimoji="1" lang="ja-JP" altLang="en-US" sz="1200"/>
              <a:t>年　　月　　日　　　年　　組　名前：　　　</a:t>
            </a:r>
            <a:r>
              <a:rPr kumimoji="1" lang="en-US" altLang="ja-JP" sz="1200" dirty="0"/>
              <a:t>    </a:t>
            </a:r>
          </a:p>
          <a:p>
            <a:pPr algn="l"/>
            <a:endParaRPr lang="en-US" altLang="ja-JP" sz="1100" dirty="0"/>
          </a:p>
        </p:txBody>
      </p:sp>
      <p:grpSp>
        <p:nvGrpSpPr>
          <p:cNvPr id="14" name="グループ化 13">
            <a:extLst>
              <a:ext uri="{FF2B5EF4-FFF2-40B4-BE49-F238E27FC236}">
                <a16:creationId xmlns:a16="http://schemas.microsoft.com/office/drawing/2014/main" id="{AD91B3B3-51F2-E1E9-EC4A-758FD2E5333B}"/>
              </a:ext>
            </a:extLst>
          </p:cNvPr>
          <p:cNvGrpSpPr/>
          <p:nvPr/>
        </p:nvGrpSpPr>
        <p:grpSpPr>
          <a:xfrm>
            <a:off x="325434" y="3736899"/>
            <a:ext cx="6207125" cy="783755"/>
            <a:chOff x="325434" y="3736899"/>
            <a:chExt cx="6207125" cy="783755"/>
          </a:xfrm>
        </p:grpSpPr>
        <p:sp>
          <p:nvSpPr>
            <p:cNvPr id="3" name="テキスト ボックス 2">
              <a:extLst>
                <a:ext uri="{FF2B5EF4-FFF2-40B4-BE49-F238E27FC236}">
                  <a16:creationId xmlns:a16="http://schemas.microsoft.com/office/drawing/2014/main" id="{BD69FE86-D7EB-0A84-51CB-930DA74E93E6}"/>
                </a:ext>
              </a:extLst>
            </p:cNvPr>
            <p:cNvSpPr txBox="1"/>
            <p:nvPr/>
          </p:nvSpPr>
          <p:spPr>
            <a:xfrm>
              <a:off x="325434" y="3736899"/>
              <a:ext cx="6207125" cy="276999"/>
            </a:xfrm>
            <a:prstGeom prst="rect">
              <a:avLst/>
            </a:prstGeom>
            <a:noFill/>
          </p:spPr>
          <p:txBody>
            <a:bodyPr wrap="square" rtlCol="0">
              <a:spAutoFit/>
            </a:bodyPr>
            <a:lstStyle/>
            <a:p>
              <a:r>
                <a:rPr kumimoji="1" lang="en-US" altLang="ja-JP" sz="1200" spc="-150" dirty="0"/>
                <a:t>2.</a:t>
              </a:r>
              <a:r>
                <a:rPr kumimoji="1" lang="ja-JP" altLang="en-US" sz="1200" spc="-150"/>
                <a:t>　公的機関や専門家に相談するときの連絡先を知っていますか？</a:t>
              </a:r>
            </a:p>
          </p:txBody>
        </p:sp>
        <p:sp>
          <p:nvSpPr>
            <p:cNvPr id="4" name="テキスト ボックス 3">
              <a:extLst>
                <a:ext uri="{FF2B5EF4-FFF2-40B4-BE49-F238E27FC236}">
                  <a16:creationId xmlns:a16="http://schemas.microsoft.com/office/drawing/2014/main" id="{29ADC9D6-4010-0B09-C95D-019D46E6D9D6}"/>
                </a:ext>
              </a:extLst>
            </p:cNvPr>
            <p:cNvSpPr txBox="1"/>
            <p:nvPr/>
          </p:nvSpPr>
          <p:spPr>
            <a:xfrm>
              <a:off x="325435" y="4105156"/>
              <a:ext cx="6201326" cy="415498"/>
            </a:xfrm>
            <a:prstGeom prst="rect">
              <a:avLst/>
            </a:prstGeom>
            <a:noFill/>
          </p:spPr>
          <p:txBody>
            <a:bodyPr wrap="square" rtlCol="0">
              <a:spAutoFit/>
            </a:bodyPr>
            <a:lstStyle/>
            <a:p>
              <a:r>
                <a:rPr lang="ja-JP" altLang="en-US" sz="1050">
                  <a:effectLst/>
                  <a:latin typeface="Helvetica" pitchFamily="2" charset="0"/>
                </a:rPr>
                <a:t>①知っている</a:t>
              </a:r>
            </a:p>
            <a:p>
              <a:r>
                <a:rPr lang="ja-JP" altLang="en-US" sz="1050">
                  <a:effectLst/>
                  <a:latin typeface="Helvetica" pitchFamily="2" charset="0"/>
                </a:rPr>
                <a:t>②知らない</a:t>
              </a:r>
            </a:p>
          </p:txBody>
        </p:sp>
      </p:grpSp>
      <p:grpSp>
        <p:nvGrpSpPr>
          <p:cNvPr id="12" name="グループ化 11">
            <a:extLst>
              <a:ext uri="{FF2B5EF4-FFF2-40B4-BE49-F238E27FC236}">
                <a16:creationId xmlns:a16="http://schemas.microsoft.com/office/drawing/2014/main" id="{01B7A2EF-7D52-C31E-95FD-65347924F612}"/>
              </a:ext>
            </a:extLst>
          </p:cNvPr>
          <p:cNvGrpSpPr/>
          <p:nvPr/>
        </p:nvGrpSpPr>
        <p:grpSpPr>
          <a:xfrm>
            <a:off x="325434" y="4973201"/>
            <a:ext cx="6218732" cy="3207880"/>
            <a:chOff x="319634" y="4899800"/>
            <a:chExt cx="6218732" cy="3207880"/>
          </a:xfrm>
        </p:grpSpPr>
        <p:sp>
          <p:nvSpPr>
            <p:cNvPr id="6" name="テキスト ボックス 5">
              <a:extLst>
                <a:ext uri="{FF2B5EF4-FFF2-40B4-BE49-F238E27FC236}">
                  <a16:creationId xmlns:a16="http://schemas.microsoft.com/office/drawing/2014/main" id="{C9D1FC4A-56C8-872A-3C3B-2D4B5FA7F89B}"/>
                </a:ext>
              </a:extLst>
            </p:cNvPr>
            <p:cNvSpPr txBox="1"/>
            <p:nvPr/>
          </p:nvSpPr>
          <p:spPr>
            <a:xfrm>
              <a:off x="319635" y="4899800"/>
              <a:ext cx="6207125" cy="646331"/>
            </a:xfrm>
            <a:prstGeom prst="rect">
              <a:avLst/>
            </a:prstGeom>
            <a:noFill/>
          </p:spPr>
          <p:txBody>
            <a:bodyPr wrap="square" rtlCol="0">
              <a:spAutoFit/>
            </a:bodyPr>
            <a:lstStyle/>
            <a:p>
              <a:r>
                <a:rPr kumimoji="1" lang="en-US" altLang="ja-JP" sz="1200" spc="-150" dirty="0"/>
                <a:t>3.</a:t>
              </a:r>
              <a:r>
                <a:rPr kumimoji="1" lang="ja-JP" altLang="en-US" sz="1200" spc="-150"/>
                <a:t>　今日の授業を受けて、①自分が過労死にならないために、②身近な人が過労死にならないため</a:t>
              </a:r>
            </a:p>
            <a:p>
              <a:r>
                <a:rPr kumimoji="1" lang="ja-JP" altLang="en-US" sz="1200" spc="-150"/>
                <a:t>に、③社会の中で過労死が起こらないために、どうすることができると思いますか？</a:t>
              </a:r>
              <a:endParaRPr kumimoji="1" lang="en-US" altLang="ja-JP" sz="1200" spc="-150" dirty="0"/>
            </a:p>
            <a:p>
              <a:r>
                <a:rPr kumimoji="1" lang="ja-JP" altLang="en-US" sz="1200" spc="-150"/>
                <a:t>具体的に書いてください。</a:t>
              </a:r>
            </a:p>
          </p:txBody>
        </p:sp>
        <p:grpSp>
          <p:nvGrpSpPr>
            <p:cNvPr id="11" name="グループ化 10">
              <a:extLst>
                <a:ext uri="{FF2B5EF4-FFF2-40B4-BE49-F238E27FC236}">
                  <a16:creationId xmlns:a16="http://schemas.microsoft.com/office/drawing/2014/main" id="{EAE7EA69-E9AC-0F43-D124-22527ED60B1B}"/>
                </a:ext>
              </a:extLst>
            </p:cNvPr>
            <p:cNvGrpSpPr/>
            <p:nvPr/>
          </p:nvGrpSpPr>
          <p:grpSpPr>
            <a:xfrm>
              <a:off x="319634" y="5628131"/>
              <a:ext cx="6218732" cy="2479549"/>
              <a:chOff x="319634" y="5628131"/>
              <a:chExt cx="6218732" cy="2479549"/>
            </a:xfrm>
          </p:grpSpPr>
          <p:sp>
            <p:nvSpPr>
              <p:cNvPr id="8" name="正方形/長方形 7">
                <a:extLst>
                  <a:ext uri="{FF2B5EF4-FFF2-40B4-BE49-F238E27FC236}">
                    <a16:creationId xmlns:a16="http://schemas.microsoft.com/office/drawing/2014/main" id="{75F634B8-7B2C-AE63-D2B5-669346EB310A}"/>
                  </a:ext>
                </a:extLst>
              </p:cNvPr>
              <p:cNvSpPr/>
              <p:nvPr/>
            </p:nvSpPr>
            <p:spPr>
              <a:xfrm>
                <a:off x="319634" y="5628131"/>
                <a:ext cx="6207125" cy="2311400"/>
              </a:xfrm>
              <a:prstGeom prst="rect">
                <a:avLst/>
              </a:prstGeom>
              <a:noFill/>
              <a:ln>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0C2B99FF-CCEF-7236-3956-F95810F479B5}"/>
                  </a:ext>
                </a:extLst>
              </p:cNvPr>
              <p:cNvSpPr txBox="1"/>
              <p:nvPr/>
            </p:nvSpPr>
            <p:spPr>
              <a:xfrm>
                <a:off x="331241" y="5707023"/>
                <a:ext cx="6207125" cy="2400657"/>
              </a:xfrm>
              <a:prstGeom prst="rect">
                <a:avLst/>
              </a:prstGeom>
              <a:noFill/>
            </p:spPr>
            <p:txBody>
              <a:bodyPr wrap="square" rtlCol="0">
                <a:spAutoFit/>
              </a:bodyPr>
              <a:lstStyle/>
              <a:p>
                <a:r>
                  <a:rPr kumimoji="1" lang="en-US" altLang="ja-JP" sz="1000" spc="-150" dirty="0"/>
                  <a:t>①</a:t>
                </a:r>
              </a:p>
              <a:p>
                <a:endParaRPr kumimoji="1" lang="en-US" altLang="ja-JP" sz="1000" spc="-150" dirty="0"/>
              </a:p>
              <a:p>
                <a:endParaRPr kumimoji="1" lang="en-US" altLang="ja-JP" sz="1000" spc="-150" dirty="0"/>
              </a:p>
              <a:p>
                <a:endParaRPr kumimoji="1" lang="en-US" altLang="ja-JP" sz="1000" spc="-150" dirty="0"/>
              </a:p>
              <a:p>
                <a:endParaRPr kumimoji="1" lang="en-US" altLang="ja-JP" sz="1000" spc="-150" dirty="0"/>
              </a:p>
              <a:p>
                <a:r>
                  <a:rPr kumimoji="1" lang="en-US" altLang="ja-JP" sz="1000" spc="-150" dirty="0"/>
                  <a:t>②</a:t>
                </a:r>
              </a:p>
              <a:p>
                <a:endParaRPr kumimoji="1" lang="en-US" altLang="ja-JP" sz="1000" spc="-150" dirty="0"/>
              </a:p>
              <a:p>
                <a:endParaRPr kumimoji="1" lang="en-US" altLang="ja-JP" sz="1000" spc="-150" dirty="0"/>
              </a:p>
              <a:p>
                <a:endParaRPr kumimoji="1" lang="en-US" altLang="ja-JP" sz="1000" spc="-150" dirty="0"/>
              </a:p>
              <a:p>
                <a:endParaRPr kumimoji="1" lang="en-US" altLang="ja-JP" sz="1000" spc="-150" dirty="0"/>
              </a:p>
              <a:p>
                <a:endParaRPr kumimoji="1" lang="en-US" altLang="ja-JP" sz="1000" spc="-150" dirty="0"/>
              </a:p>
              <a:p>
                <a:r>
                  <a:rPr kumimoji="1" lang="ja-JP" altLang="en-US" sz="1000" spc="-150"/>
                  <a:t>③</a:t>
                </a:r>
                <a:endParaRPr kumimoji="1" lang="en-US" altLang="ja-JP" sz="1000" spc="-150" dirty="0"/>
              </a:p>
              <a:p>
                <a:endParaRPr kumimoji="1" lang="en-US" altLang="ja-JP" sz="1000" spc="-150" dirty="0"/>
              </a:p>
              <a:p>
                <a:endParaRPr kumimoji="1" lang="en-US" altLang="ja-JP" sz="1000" spc="-150" dirty="0"/>
              </a:p>
              <a:p>
                <a:endParaRPr kumimoji="1" lang="ja-JP" altLang="en-US" sz="1000" spc="-150"/>
              </a:p>
            </p:txBody>
          </p:sp>
        </p:grpSp>
      </p:grpSp>
      <p:sp>
        <p:nvSpPr>
          <p:cNvPr id="2" name="テキスト ボックス 1">
            <a:extLst>
              <a:ext uri="{FF2B5EF4-FFF2-40B4-BE49-F238E27FC236}">
                <a16:creationId xmlns:a16="http://schemas.microsoft.com/office/drawing/2014/main" id="{F5A28BD8-9220-F1A4-6D84-E8E2F912B359}"/>
              </a:ext>
            </a:extLst>
          </p:cNvPr>
          <p:cNvSpPr txBox="1"/>
          <p:nvPr/>
        </p:nvSpPr>
        <p:spPr>
          <a:xfrm>
            <a:off x="110722" y="80245"/>
            <a:ext cx="4253011" cy="276999"/>
          </a:xfrm>
          <a:prstGeom prst="rect">
            <a:avLst/>
          </a:prstGeom>
          <a:noFill/>
        </p:spPr>
        <p:txBody>
          <a:bodyPr wrap="square">
            <a:spAutoFit/>
          </a:bodyPr>
          <a:lstStyle/>
          <a:p>
            <a:pPr algn="l"/>
            <a:r>
              <a:rPr kumimoji="1" lang="ja-JP" altLang="en-US" sz="1200" b="1" dirty="0"/>
              <a:t>モデル授業案</a:t>
            </a:r>
            <a:r>
              <a:rPr kumimoji="1" lang="en-US" altLang="ja-JP" sz="1200" b="1" dirty="0"/>
              <a:t>20</a:t>
            </a:r>
            <a:r>
              <a:rPr kumimoji="1" lang="ja-JP" altLang="en-US" sz="1200" b="1" dirty="0"/>
              <a:t>「 生命を大切にする働き方は？」</a:t>
            </a:r>
            <a:endParaRPr kumimoji="1" lang="en-US" altLang="ja-JP" sz="1200" b="1" dirty="0"/>
          </a:p>
        </p:txBody>
      </p:sp>
      <p:sp>
        <p:nvSpPr>
          <p:cNvPr id="5" name="テキスト ボックス 4">
            <a:extLst>
              <a:ext uri="{FF2B5EF4-FFF2-40B4-BE49-F238E27FC236}">
                <a16:creationId xmlns:a16="http://schemas.microsoft.com/office/drawing/2014/main" id="{AEEC4CFF-6AC4-65BA-6F2B-23EFB6EF3EA5}"/>
              </a:ext>
            </a:extLst>
          </p:cNvPr>
          <p:cNvSpPr txBox="1"/>
          <p:nvPr/>
        </p:nvSpPr>
        <p:spPr>
          <a:xfrm>
            <a:off x="337041" y="367963"/>
            <a:ext cx="1569660" cy="369332"/>
          </a:xfrm>
          <a:prstGeom prst="rect">
            <a:avLst/>
          </a:prstGeom>
          <a:noFill/>
        </p:spPr>
        <p:txBody>
          <a:bodyPr wrap="none" rtlCol="0">
            <a:spAutoFit/>
          </a:bodyPr>
          <a:lstStyle/>
          <a:p>
            <a:r>
              <a:rPr kumimoji="1" lang="ja-JP" altLang="en-US" b="1"/>
              <a:t>ワークシート</a:t>
            </a:r>
          </a:p>
        </p:txBody>
      </p:sp>
    </p:spTree>
    <p:extLst>
      <p:ext uri="{BB962C8B-B14F-4D97-AF65-F5344CB8AC3E}">
        <p14:creationId xmlns:p14="http://schemas.microsoft.com/office/powerpoint/2010/main" val="950890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0415B67-6DBC-DEA5-8EA9-76E43A943142}"/>
              </a:ext>
            </a:extLst>
          </p:cNvPr>
          <p:cNvSpPr txBox="1"/>
          <p:nvPr/>
        </p:nvSpPr>
        <p:spPr>
          <a:xfrm>
            <a:off x="119481" y="603802"/>
            <a:ext cx="5420074" cy="338554"/>
          </a:xfrm>
          <a:prstGeom prst="rect">
            <a:avLst/>
          </a:prstGeom>
          <a:noFill/>
        </p:spPr>
        <p:txBody>
          <a:bodyPr wrap="none" rtlCol="0">
            <a:spAutoFit/>
          </a:bodyPr>
          <a:lstStyle/>
          <a:p>
            <a:r>
              <a:rPr kumimoji="1" lang="ja-JP" altLang="en-US" sz="1600" b="1"/>
              <a:t>＜ケーススタディ：高校生</a:t>
            </a:r>
            <a:r>
              <a:rPr kumimoji="1" lang="en-US" altLang="ja-JP" sz="1600" b="1" dirty="0"/>
              <a:t>A</a:t>
            </a:r>
            <a:r>
              <a:rPr kumimoji="1" lang="ja-JP" altLang="en-US" sz="1600" b="1"/>
              <a:t>さん、</a:t>
            </a:r>
            <a:r>
              <a:rPr kumimoji="1" lang="en-US" altLang="ja-JP" sz="1600" b="1" dirty="0"/>
              <a:t>B</a:t>
            </a:r>
            <a:r>
              <a:rPr kumimoji="1" lang="ja-JP" altLang="en-US" sz="1600" b="1"/>
              <a:t>さん、</a:t>
            </a:r>
            <a:r>
              <a:rPr kumimoji="1" lang="en-US" altLang="ja-JP" sz="1600" b="1" dirty="0"/>
              <a:t>C</a:t>
            </a:r>
            <a:r>
              <a:rPr kumimoji="1" lang="ja-JP" altLang="en-US" sz="1600" b="1"/>
              <a:t>さんの悩み＞</a:t>
            </a:r>
            <a:endParaRPr kumimoji="1" lang="en-US" altLang="ja-JP" sz="1600" b="1" dirty="0"/>
          </a:p>
        </p:txBody>
      </p:sp>
      <p:grpSp>
        <p:nvGrpSpPr>
          <p:cNvPr id="14" name="グループ化 13">
            <a:extLst>
              <a:ext uri="{FF2B5EF4-FFF2-40B4-BE49-F238E27FC236}">
                <a16:creationId xmlns:a16="http://schemas.microsoft.com/office/drawing/2014/main" id="{0B253FA2-C6D2-C49B-2A71-15CE48ED4110}"/>
              </a:ext>
            </a:extLst>
          </p:cNvPr>
          <p:cNvGrpSpPr/>
          <p:nvPr/>
        </p:nvGrpSpPr>
        <p:grpSpPr>
          <a:xfrm>
            <a:off x="119481" y="1156191"/>
            <a:ext cx="6614196" cy="2139835"/>
            <a:chOff x="110722" y="773304"/>
            <a:chExt cx="6614196" cy="2139835"/>
          </a:xfrm>
        </p:grpSpPr>
        <p:sp>
          <p:nvSpPr>
            <p:cNvPr id="5" name="正方形/長方形 4">
              <a:extLst>
                <a:ext uri="{FF2B5EF4-FFF2-40B4-BE49-F238E27FC236}">
                  <a16:creationId xmlns:a16="http://schemas.microsoft.com/office/drawing/2014/main" id="{543EF554-3CF1-7098-0696-9936D8858855}"/>
                </a:ext>
              </a:extLst>
            </p:cNvPr>
            <p:cNvSpPr/>
            <p:nvPr/>
          </p:nvSpPr>
          <p:spPr>
            <a:xfrm>
              <a:off x="133082" y="1003300"/>
              <a:ext cx="6591836" cy="190983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3C320C90-7CA3-3B0A-1D34-C4205D7FB41B}"/>
                </a:ext>
              </a:extLst>
            </p:cNvPr>
            <p:cNvSpPr txBox="1"/>
            <p:nvPr/>
          </p:nvSpPr>
          <p:spPr>
            <a:xfrm>
              <a:off x="110722" y="1111546"/>
              <a:ext cx="6614196" cy="1785104"/>
            </a:xfrm>
            <a:prstGeom prst="rect">
              <a:avLst/>
            </a:prstGeom>
            <a:noFill/>
          </p:spPr>
          <p:txBody>
            <a:bodyPr wrap="square" rtlCol="0">
              <a:spAutoFit/>
            </a:bodyPr>
            <a:lstStyle/>
            <a:p>
              <a:r>
                <a:rPr lang="ja-JP" altLang="en-US" sz="1000">
                  <a:effectLst/>
                  <a:latin typeface="Helvetica" pitchFamily="2" charset="0"/>
                </a:rPr>
                <a:t>　バイト先のカフェで、店長に意地悪をされているみたい。具体的には、毎月末に次の月のシフト希望を提出するんですが、自分の希望する時間帯に全然入れてもらえないんです。私もお皿を割ったりたまに遅刻したりミスが多い方かもしれませんが、それは他の人もないわけじゃないし。。。</a:t>
              </a:r>
            </a:p>
            <a:p>
              <a:r>
                <a:rPr lang="ja-JP" altLang="en-US" sz="1000">
                  <a:effectLst/>
                  <a:latin typeface="Helvetica" pitchFamily="2" charset="0"/>
                </a:rPr>
                <a:t>　そういえば元々は、店長からバイトが終わった後にご飯を食べようとかデートに誘われることがあって、</a:t>
              </a:r>
              <a:r>
                <a:rPr lang="en-US" altLang="ja-JP" sz="1000" dirty="0">
                  <a:effectLst/>
                  <a:latin typeface="Helvetica" pitchFamily="2" charset="0"/>
                </a:rPr>
                <a:t>SNS</a:t>
              </a:r>
              <a:r>
                <a:rPr lang="ja-JP" altLang="en-US" sz="1000">
                  <a:effectLst/>
                  <a:latin typeface="Helvetica" pitchFamily="2" charset="0"/>
                </a:rPr>
                <a:t>のメッセージも結構来てて、最初は、店長だからしょうがないかと思って、バイトの後にご飯を食べに行くぐらいはしていたんだけど、、、デートは嫌なので断ってからかな、シフト表を見たら、どうもシフトについて意地悪されているような気がするんです。全然入れられなかったり、テスト前に入れられすぎたり。。。そして何か今度は他のバイトの子にしつこくアプローチしているなんて話も聞くし。</a:t>
              </a:r>
            </a:p>
            <a:p>
              <a:r>
                <a:rPr lang="ja-JP" altLang="en-US" sz="1000">
                  <a:effectLst/>
                  <a:latin typeface="Helvetica" pitchFamily="2" charset="0"/>
                </a:rPr>
                <a:t>　このカフェは可愛いし、友達もできたし、時給は悪くないし、できれば辞めたくないし、、、でも週に３回はシフトに入らないと、、、、部活動のお金まで親からはもらえないし、、、かと言ってシフトを入れられすぎる月は勉強できなくて困るし。。。</a:t>
              </a:r>
            </a:p>
          </p:txBody>
        </p:sp>
        <p:sp>
          <p:nvSpPr>
            <p:cNvPr id="11" name="角丸四角形 10">
              <a:extLst>
                <a:ext uri="{FF2B5EF4-FFF2-40B4-BE49-F238E27FC236}">
                  <a16:creationId xmlns:a16="http://schemas.microsoft.com/office/drawing/2014/main" id="{70E5485F-3E19-4455-DFA0-73D67C0771DB}"/>
                </a:ext>
              </a:extLst>
            </p:cNvPr>
            <p:cNvSpPr/>
            <p:nvPr/>
          </p:nvSpPr>
          <p:spPr>
            <a:xfrm>
              <a:off x="133083" y="773304"/>
              <a:ext cx="641618" cy="23369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en-US" altLang="ja-JP" sz="1200" dirty="0"/>
                <a:t>A</a:t>
              </a:r>
              <a:r>
                <a:rPr kumimoji="1" lang="ja-JP" altLang="en-US" sz="1200"/>
                <a:t>さん</a:t>
              </a:r>
            </a:p>
          </p:txBody>
        </p:sp>
      </p:grpSp>
      <p:sp>
        <p:nvSpPr>
          <p:cNvPr id="13" name="テキスト ボックス 12">
            <a:extLst>
              <a:ext uri="{FF2B5EF4-FFF2-40B4-BE49-F238E27FC236}">
                <a16:creationId xmlns:a16="http://schemas.microsoft.com/office/drawing/2014/main" id="{A33C64C2-2EBD-DC47-85F0-D859CB1408B5}"/>
              </a:ext>
            </a:extLst>
          </p:cNvPr>
          <p:cNvSpPr txBox="1"/>
          <p:nvPr/>
        </p:nvSpPr>
        <p:spPr>
          <a:xfrm>
            <a:off x="220569" y="8337197"/>
            <a:ext cx="5245100" cy="230832"/>
          </a:xfrm>
          <a:prstGeom prst="rect">
            <a:avLst/>
          </a:prstGeom>
          <a:noFill/>
        </p:spPr>
        <p:txBody>
          <a:bodyPr wrap="square" rtlCol="0">
            <a:spAutoFit/>
          </a:bodyPr>
          <a:lstStyle/>
          <a:p>
            <a:r>
              <a:rPr kumimoji="1" lang="en-US" altLang="ja-JP" sz="900" dirty="0"/>
              <a:t>※</a:t>
            </a:r>
            <a:r>
              <a:rPr kumimoji="1" lang="ja-JP" altLang="en-US" sz="900"/>
              <a:t>これらは学習用の架空の例です</a:t>
            </a:r>
          </a:p>
        </p:txBody>
      </p:sp>
      <p:grpSp>
        <p:nvGrpSpPr>
          <p:cNvPr id="10" name="グループ化 9">
            <a:extLst>
              <a:ext uri="{FF2B5EF4-FFF2-40B4-BE49-F238E27FC236}">
                <a16:creationId xmlns:a16="http://schemas.microsoft.com/office/drawing/2014/main" id="{014BE011-953A-217D-A0E9-686555F6D9E9}"/>
              </a:ext>
            </a:extLst>
          </p:cNvPr>
          <p:cNvGrpSpPr/>
          <p:nvPr/>
        </p:nvGrpSpPr>
        <p:grpSpPr>
          <a:xfrm>
            <a:off x="164203" y="3599752"/>
            <a:ext cx="6596678" cy="2064233"/>
            <a:chOff x="110721" y="4494000"/>
            <a:chExt cx="6596678" cy="2064233"/>
          </a:xfrm>
        </p:grpSpPr>
        <p:sp>
          <p:nvSpPr>
            <p:cNvPr id="6" name="正方形/長方形 5">
              <a:extLst>
                <a:ext uri="{FF2B5EF4-FFF2-40B4-BE49-F238E27FC236}">
                  <a16:creationId xmlns:a16="http://schemas.microsoft.com/office/drawing/2014/main" id="{07F9EDD4-9229-9B2C-5436-8F07EC6D5B56}"/>
                </a:ext>
              </a:extLst>
            </p:cNvPr>
            <p:cNvSpPr/>
            <p:nvPr/>
          </p:nvSpPr>
          <p:spPr>
            <a:xfrm>
              <a:off x="110722" y="4648394"/>
              <a:ext cx="6591835" cy="190983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746F0D7-32B2-68B1-1A36-E994EB5416BB}"/>
                </a:ext>
              </a:extLst>
            </p:cNvPr>
            <p:cNvSpPr txBox="1"/>
            <p:nvPr/>
          </p:nvSpPr>
          <p:spPr>
            <a:xfrm>
              <a:off x="110721" y="4864649"/>
              <a:ext cx="6596678" cy="1477328"/>
            </a:xfrm>
            <a:prstGeom prst="rect">
              <a:avLst/>
            </a:prstGeom>
            <a:noFill/>
          </p:spPr>
          <p:txBody>
            <a:bodyPr wrap="none" rtlCol="0">
              <a:spAutoFit/>
            </a:bodyPr>
            <a:lstStyle/>
            <a:p>
              <a:r>
                <a:rPr lang="ja-JP" altLang="en-US" sz="1000">
                  <a:effectLst/>
                  <a:latin typeface="Helvetica" pitchFamily="2" charset="0"/>
                </a:rPr>
                <a:t>　就職した兄が、毎晩遅くまで帰ってこないんです。お休みの日もよく仕事に行っているようです。心配する母</a:t>
              </a:r>
            </a:p>
            <a:p>
              <a:r>
                <a:rPr lang="ja-JP" altLang="en-US" sz="1000">
                  <a:effectLst/>
                  <a:latin typeface="Helvetica" pitchFamily="2" charset="0"/>
                </a:rPr>
                <a:t>には毎日「帰るメール」はしているみたいです。兄はそれでも今の仕事が嫌いではないので頑張って働いている</a:t>
              </a:r>
            </a:p>
            <a:p>
              <a:r>
                <a:rPr lang="ja-JP" altLang="en-US" sz="1000">
                  <a:effectLst/>
                  <a:latin typeface="Helvetica" pitchFamily="2" charset="0"/>
                </a:rPr>
                <a:t>みたいですが、かなり疲れているようで、先日もお風呂に入りながら寝てたみたいです。。。とても心配です。</a:t>
              </a:r>
            </a:p>
            <a:p>
              <a:r>
                <a:rPr lang="ja-JP" altLang="en-US" sz="1000">
                  <a:effectLst/>
                  <a:latin typeface="Helvetica" pitchFamily="2" charset="0"/>
                </a:rPr>
                <a:t>　兄は、「自分が仕事にまだ十分に慣れてなくて人より時間がかかるから残業しなくちゃいけないというのもあ</a:t>
              </a:r>
              <a:endParaRPr lang="en-US" altLang="ja-JP" sz="1000" dirty="0">
                <a:effectLst/>
                <a:latin typeface="Helvetica" pitchFamily="2" charset="0"/>
              </a:endParaRPr>
            </a:p>
            <a:p>
              <a:r>
                <a:rPr lang="ja-JP" altLang="en-US" sz="1000">
                  <a:effectLst/>
                  <a:latin typeface="Helvetica" pitchFamily="2" charset="0"/>
                </a:rPr>
                <a:t>るんだけどなー」とは言っていましたが、、、仕事が遅いと上司にひどく怒られたりもするみたいで、それで深</a:t>
              </a:r>
            </a:p>
            <a:p>
              <a:r>
                <a:rPr lang="ja-JP" altLang="en-US" sz="1000">
                  <a:effectLst/>
                  <a:latin typeface="Helvetica" pitchFamily="2" charset="0"/>
                </a:rPr>
                <a:t>夜とか土日に仕事をしないといけないというのもあるみたいです。</a:t>
              </a:r>
            </a:p>
            <a:p>
              <a:r>
                <a:rPr lang="ja-JP" altLang="en-US" sz="1000">
                  <a:effectLst/>
                  <a:latin typeface="Helvetica" pitchFamily="2" charset="0"/>
                </a:rPr>
                <a:t>　かと言ってお給料が、夜遅くまでとかお休みの日の分とか多くもらえているわけでもないみたい。この間給料</a:t>
              </a:r>
              <a:endParaRPr lang="en-US" altLang="ja-JP" sz="1000" dirty="0">
                <a:effectLst/>
                <a:latin typeface="Helvetica" pitchFamily="2" charset="0"/>
              </a:endParaRPr>
            </a:p>
            <a:p>
              <a:r>
                <a:rPr lang="ja-JP" altLang="en-US" sz="1000">
                  <a:effectLst/>
                  <a:latin typeface="Helvetica" pitchFamily="2" charset="0"/>
                </a:rPr>
                <a:t>を書いた紙を私にピラピラ見せながらため息付いてた。。。タイムカードっていうんですか？　そういうのも早</a:t>
              </a:r>
              <a:endParaRPr lang="en-US" altLang="ja-JP" sz="1000" dirty="0">
                <a:effectLst/>
                <a:latin typeface="Helvetica" pitchFamily="2" charset="0"/>
              </a:endParaRPr>
            </a:p>
            <a:p>
              <a:r>
                <a:rPr lang="ja-JP" altLang="en-US" sz="1000">
                  <a:effectLst/>
                  <a:latin typeface="Helvetica" pitchFamily="2" charset="0"/>
                </a:rPr>
                <a:t>めの時間に押してから残業させられるなんて話もしてたなあ、、、とにかく心配。。。</a:t>
              </a:r>
            </a:p>
          </p:txBody>
        </p:sp>
        <p:sp>
          <p:nvSpPr>
            <p:cNvPr id="2" name="角丸四角形 1">
              <a:extLst>
                <a:ext uri="{FF2B5EF4-FFF2-40B4-BE49-F238E27FC236}">
                  <a16:creationId xmlns:a16="http://schemas.microsoft.com/office/drawing/2014/main" id="{CEDEB805-CA10-9022-DAAB-64C28F889AB1}"/>
                </a:ext>
              </a:extLst>
            </p:cNvPr>
            <p:cNvSpPr/>
            <p:nvPr/>
          </p:nvSpPr>
          <p:spPr>
            <a:xfrm>
              <a:off x="133083" y="4494000"/>
              <a:ext cx="641618" cy="23369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en-US" altLang="ja-JP" sz="1200" dirty="0"/>
                <a:t>B</a:t>
              </a:r>
              <a:r>
                <a:rPr kumimoji="1" lang="ja-JP" altLang="en-US" sz="1200"/>
                <a:t>さん</a:t>
              </a:r>
            </a:p>
          </p:txBody>
        </p:sp>
      </p:grpSp>
      <p:grpSp>
        <p:nvGrpSpPr>
          <p:cNvPr id="15" name="グループ化 14">
            <a:extLst>
              <a:ext uri="{FF2B5EF4-FFF2-40B4-BE49-F238E27FC236}">
                <a16:creationId xmlns:a16="http://schemas.microsoft.com/office/drawing/2014/main" id="{1140A636-339E-FBF1-176D-763876CCBE30}"/>
              </a:ext>
            </a:extLst>
          </p:cNvPr>
          <p:cNvGrpSpPr/>
          <p:nvPr/>
        </p:nvGrpSpPr>
        <p:grpSpPr>
          <a:xfrm>
            <a:off x="164203" y="6122104"/>
            <a:ext cx="6724918" cy="2064233"/>
            <a:chOff x="110721" y="4494000"/>
            <a:chExt cx="6724918" cy="2064233"/>
          </a:xfrm>
        </p:grpSpPr>
        <p:sp>
          <p:nvSpPr>
            <p:cNvPr id="16" name="正方形/長方形 15">
              <a:extLst>
                <a:ext uri="{FF2B5EF4-FFF2-40B4-BE49-F238E27FC236}">
                  <a16:creationId xmlns:a16="http://schemas.microsoft.com/office/drawing/2014/main" id="{8A5EA857-3C29-5742-E352-C94F8BB06B04}"/>
                </a:ext>
              </a:extLst>
            </p:cNvPr>
            <p:cNvSpPr/>
            <p:nvPr/>
          </p:nvSpPr>
          <p:spPr>
            <a:xfrm>
              <a:off x="110722" y="4648394"/>
              <a:ext cx="6591835" cy="190983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5A98C966-B2EE-94D4-6211-C1DC2ED88848}"/>
                </a:ext>
              </a:extLst>
            </p:cNvPr>
            <p:cNvSpPr txBox="1"/>
            <p:nvPr/>
          </p:nvSpPr>
          <p:spPr>
            <a:xfrm>
              <a:off x="110721" y="4864649"/>
              <a:ext cx="6724918" cy="1477328"/>
            </a:xfrm>
            <a:prstGeom prst="rect">
              <a:avLst/>
            </a:prstGeom>
            <a:noFill/>
          </p:spPr>
          <p:txBody>
            <a:bodyPr wrap="none" rtlCol="0">
              <a:spAutoFit/>
            </a:bodyPr>
            <a:lstStyle/>
            <a:p>
              <a:r>
                <a:rPr lang="ja-JP" altLang="en-US" sz="1000">
                  <a:effectLst/>
                  <a:latin typeface="Helvetica" pitchFamily="2" charset="0"/>
                </a:rPr>
                <a:t>　時給が他よりも高いから今のバイトにしたのに、働いた分だけバイト代が出てないんです。うちの店は準備と</a:t>
              </a:r>
              <a:endParaRPr lang="en-US" altLang="ja-JP" sz="1000" dirty="0">
                <a:effectLst/>
                <a:latin typeface="Helvetica" pitchFamily="2" charset="0"/>
              </a:endParaRPr>
            </a:p>
            <a:p>
              <a:r>
                <a:rPr lang="ja-JP" altLang="en-US" sz="1000">
                  <a:effectLst/>
                  <a:latin typeface="Helvetica" pitchFamily="2" charset="0"/>
                </a:rPr>
                <a:t>か片付けがけっこう面倒で、たまに短時間で終わる時もあるんですが、へたすると１時間以上かかってるかも。</a:t>
              </a:r>
              <a:endParaRPr lang="en-US" altLang="ja-JP" sz="1000" dirty="0">
                <a:effectLst/>
                <a:latin typeface="Helvetica" pitchFamily="2" charset="0"/>
              </a:endParaRPr>
            </a:p>
            <a:p>
              <a:r>
                <a:rPr lang="ja-JP" altLang="en-US" sz="1000">
                  <a:effectLst/>
                  <a:latin typeface="Helvetica" pitchFamily="2" charset="0"/>
                </a:rPr>
                <a:t>店長は「まぁ、みんな一緒なんだから」とか言って、その分のバイト代は無し</a:t>
              </a:r>
              <a:r>
                <a:rPr lang="en-US" altLang="ja-JP" sz="1000" dirty="0">
                  <a:effectLst/>
                  <a:latin typeface="Helvetica" pitchFamily="2" charset="0"/>
                </a:rPr>
                <a:t>｡｡｡</a:t>
              </a:r>
              <a:endParaRPr lang="ja-JP" altLang="en-US" sz="1000">
                <a:effectLst/>
                <a:latin typeface="Helvetica" pitchFamily="2" charset="0"/>
              </a:endParaRPr>
            </a:p>
            <a:p>
              <a:r>
                <a:rPr lang="ja-JP" altLang="en-US" sz="1000">
                  <a:effectLst/>
                  <a:latin typeface="Helvetica" pitchFamily="2" charset="0"/>
                </a:rPr>
                <a:t>　バイトの先輩も同じって愚痴ってました。バイトの募集広告にそんなこと書いてなかったから、店長に「営業</a:t>
              </a:r>
            </a:p>
            <a:p>
              <a:r>
                <a:rPr lang="ja-JP" altLang="en-US" sz="1000">
                  <a:effectLst/>
                  <a:latin typeface="Helvetica" pitchFamily="2" charset="0"/>
                </a:rPr>
                <a:t>時間の分しかバイト代出ないんですか」って聞いてみたら、「どこもそうだ」、「嫌なら来なくていい」とか言</a:t>
              </a:r>
              <a:endParaRPr lang="en-US" altLang="ja-JP" sz="1000" dirty="0">
                <a:effectLst/>
                <a:latin typeface="Helvetica" pitchFamily="2" charset="0"/>
              </a:endParaRPr>
            </a:p>
            <a:p>
              <a:r>
                <a:rPr lang="ja-JP" altLang="en-US" sz="1000">
                  <a:effectLst/>
                  <a:latin typeface="Helvetica" pitchFamily="2" charset="0"/>
                </a:rPr>
                <a:t>われちゃって</a:t>
              </a:r>
              <a:r>
                <a:rPr lang="en-US" altLang="ja-JP" sz="1000" dirty="0">
                  <a:effectLst/>
                  <a:latin typeface="Helvetica" pitchFamily="2" charset="0"/>
                </a:rPr>
                <a:t>､､</a:t>
              </a:r>
              <a:r>
                <a:rPr lang="ja-JP" altLang="en-US" sz="1000">
                  <a:effectLst/>
                  <a:latin typeface="Helvetica" pitchFamily="2" charset="0"/>
                </a:rPr>
                <a:t>今月のシフト表を見たらシフトが減ってました。週に３回、１回４時間働くって約束だったのに</a:t>
              </a:r>
              <a:r>
                <a:rPr lang="en-US" altLang="ja-JP" sz="1000" dirty="0">
                  <a:effectLst/>
                  <a:latin typeface="Helvetica" pitchFamily="2" charset="0"/>
                </a:rPr>
                <a:t>｡｡</a:t>
              </a:r>
              <a:endParaRPr lang="ja-JP" altLang="en-US" sz="1000">
                <a:effectLst/>
                <a:latin typeface="Helvetica" pitchFamily="2" charset="0"/>
              </a:endParaRPr>
            </a:p>
            <a:p>
              <a:r>
                <a:rPr lang="ja-JP" altLang="en-US" sz="1000">
                  <a:effectLst/>
                  <a:latin typeface="Helvetica" pitchFamily="2" charset="0"/>
                </a:rPr>
                <a:t>　この前なんか備品を壊しちゃったら、全額弁償しろって言われてバイト代丸１日分差し引かれちゃったので、</a:t>
              </a:r>
              <a:endParaRPr lang="en-US" altLang="ja-JP" sz="1000" dirty="0">
                <a:effectLst/>
                <a:latin typeface="Helvetica" pitchFamily="2" charset="0"/>
              </a:endParaRPr>
            </a:p>
            <a:p>
              <a:r>
                <a:rPr lang="ja-JP" altLang="en-US" sz="1000">
                  <a:effectLst/>
                  <a:latin typeface="Helvetica" pitchFamily="2" charset="0"/>
                </a:rPr>
                <a:t>ますますバイト代が少なくなっちゃって。部活の合宿費用も貯めなきゃいけないし、どうしようかって思ってる</a:t>
              </a:r>
              <a:endParaRPr lang="en-US" altLang="ja-JP" sz="1000" dirty="0">
                <a:effectLst/>
                <a:latin typeface="Helvetica" pitchFamily="2" charset="0"/>
              </a:endParaRPr>
            </a:p>
            <a:p>
              <a:r>
                <a:rPr lang="ja-JP" altLang="en-US" sz="1000">
                  <a:effectLst/>
                  <a:latin typeface="Helvetica" pitchFamily="2" charset="0"/>
                </a:rPr>
                <a:t>ところです。</a:t>
              </a:r>
            </a:p>
          </p:txBody>
        </p:sp>
        <p:sp>
          <p:nvSpPr>
            <p:cNvPr id="18" name="角丸四角形 17">
              <a:extLst>
                <a:ext uri="{FF2B5EF4-FFF2-40B4-BE49-F238E27FC236}">
                  <a16:creationId xmlns:a16="http://schemas.microsoft.com/office/drawing/2014/main" id="{1BBE0783-DEDE-45C5-1526-339438EB6FA3}"/>
                </a:ext>
              </a:extLst>
            </p:cNvPr>
            <p:cNvSpPr/>
            <p:nvPr/>
          </p:nvSpPr>
          <p:spPr>
            <a:xfrm>
              <a:off x="133083" y="4494000"/>
              <a:ext cx="641618" cy="23369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en-US" altLang="ja-JP" sz="1200" dirty="0"/>
                <a:t>C</a:t>
              </a:r>
              <a:r>
                <a:rPr kumimoji="1" lang="ja-JP" altLang="en-US" sz="1200"/>
                <a:t>さん</a:t>
              </a:r>
            </a:p>
          </p:txBody>
        </p:sp>
      </p:grpSp>
      <p:sp>
        <p:nvSpPr>
          <p:cNvPr id="3" name="テキスト ボックス 2">
            <a:extLst>
              <a:ext uri="{FF2B5EF4-FFF2-40B4-BE49-F238E27FC236}">
                <a16:creationId xmlns:a16="http://schemas.microsoft.com/office/drawing/2014/main" id="{54F541A6-214E-6F40-03D7-818E3707047C}"/>
              </a:ext>
            </a:extLst>
          </p:cNvPr>
          <p:cNvSpPr txBox="1"/>
          <p:nvPr/>
        </p:nvSpPr>
        <p:spPr>
          <a:xfrm>
            <a:off x="110722" y="80245"/>
            <a:ext cx="5696520" cy="276999"/>
          </a:xfrm>
          <a:prstGeom prst="rect">
            <a:avLst/>
          </a:prstGeom>
          <a:noFill/>
        </p:spPr>
        <p:txBody>
          <a:bodyPr wrap="square">
            <a:spAutoFit/>
          </a:bodyPr>
          <a:lstStyle/>
          <a:p>
            <a:pPr algn="l"/>
            <a:r>
              <a:rPr kumimoji="1" lang="ja-JP" altLang="en-US" sz="1200" b="1" dirty="0"/>
              <a:t>モデル授業案</a:t>
            </a:r>
            <a:r>
              <a:rPr kumimoji="1" lang="en-US" altLang="ja-JP" sz="1200" b="1" dirty="0"/>
              <a:t>6</a:t>
            </a:r>
            <a:r>
              <a:rPr kumimoji="1" lang="ja-JP" altLang="en-US" sz="1200" b="1" dirty="0"/>
              <a:t>「困った時は、誰にどう相談しますか？」</a:t>
            </a:r>
            <a:endParaRPr kumimoji="1" lang="en-US" altLang="ja-JP" sz="1200" b="1" dirty="0"/>
          </a:p>
        </p:txBody>
      </p:sp>
    </p:spTree>
    <p:extLst>
      <p:ext uri="{BB962C8B-B14F-4D97-AF65-F5344CB8AC3E}">
        <p14:creationId xmlns:p14="http://schemas.microsoft.com/office/powerpoint/2010/main" val="2527506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6F2648A4-99B9-1151-C082-A367B018A081}"/>
              </a:ext>
            </a:extLst>
          </p:cNvPr>
          <p:cNvGraphicFramePr>
            <a:graphicFrameLocks noGrp="1"/>
          </p:cNvGraphicFramePr>
          <p:nvPr>
            <p:extLst>
              <p:ext uri="{D42A27DB-BD31-4B8C-83A1-F6EECF244321}">
                <p14:modId xmlns:p14="http://schemas.microsoft.com/office/powerpoint/2010/main" val="476384569"/>
              </p:ext>
            </p:extLst>
          </p:nvPr>
        </p:nvGraphicFramePr>
        <p:xfrm>
          <a:off x="228600" y="751290"/>
          <a:ext cx="6473979" cy="9040411"/>
        </p:xfrm>
        <a:graphic>
          <a:graphicData uri="http://schemas.openxmlformats.org/drawingml/2006/table">
            <a:tbl>
              <a:tblPr firstRow="1" bandRow="1">
                <a:tableStyleId>{5940675A-B579-460E-94D1-54222C63F5DA}</a:tableStyleId>
              </a:tblPr>
              <a:tblGrid>
                <a:gridCol w="2120900">
                  <a:extLst>
                    <a:ext uri="{9D8B030D-6E8A-4147-A177-3AD203B41FA5}">
                      <a16:colId xmlns:a16="http://schemas.microsoft.com/office/drawing/2014/main" val="61355740"/>
                    </a:ext>
                  </a:extLst>
                </a:gridCol>
                <a:gridCol w="4353079">
                  <a:extLst>
                    <a:ext uri="{9D8B030D-6E8A-4147-A177-3AD203B41FA5}">
                      <a16:colId xmlns:a16="http://schemas.microsoft.com/office/drawing/2014/main" val="1048025458"/>
                    </a:ext>
                  </a:extLst>
                </a:gridCol>
              </a:tblGrid>
              <a:tr h="321533">
                <a:tc>
                  <a:txBody>
                    <a:bodyPr/>
                    <a:lstStyle/>
                    <a:p>
                      <a:r>
                        <a:rPr kumimoji="1" lang="ja-JP" altLang="en-US" sz="1100"/>
                        <a:t>◆相談者</a:t>
                      </a:r>
                    </a:p>
                  </a:txBody>
                  <a:tcPr>
                    <a:solidFill>
                      <a:schemeClr val="bg2"/>
                    </a:solidFill>
                  </a:tcPr>
                </a:tc>
                <a:tc>
                  <a:txBody>
                    <a:bodyPr/>
                    <a:lstStyle/>
                    <a:p>
                      <a:r>
                        <a:rPr kumimoji="1" lang="ja-JP" altLang="en-US" sz="900"/>
                        <a:t>氏名　　　　　　　　　　　　　　　　　　　　　　　　　　　（　　　　歳）</a:t>
                      </a:r>
                    </a:p>
                  </a:txBody>
                  <a:tcPr anchor="ctr"/>
                </a:tc>
                <a:extLst>
                  <a:ext uri="{0D108BD9-81ED-4DB2-BD59-A6C34878D82A}">
                    <a16:rowId xmlns:a16="http://schemas.microsoft.com/office/drawing/2014/main" val="3627036387"/>
                  </a:ext>
                </a:extLst>
              </a:tr>
              <a:tr h="1490967">
                <a:tc>
                  <a:txBody>
                    <a:bodyPr/>
                    <a:lstStyle/>
                    <a:p>
                      <a:r>
                        <a:rPr kumimoji="1" lang="ja-JP" altLang="en-US" sz="1100"/>
                        <a:t>◆相談したい仕事について</a:t>
                      </a:r>
                    </a:p>
                  </a:txBody>
                  <a:tcPr>
                    <a:solidFill>
                      <a:schemeClr val="bg2"/>
                    </a:solidFill>
                  </a:tcPr>
                </a:tc>
                <a:tc>
                  <a:txBody>
                    <a:bodyPr/>
                    <a:lstStyle/>
                    <a:p>
                      <a:r>
                        <a:rPr kumimoji="1" lang="ja-JP" altLang="en-US" sz="900"/>
                        <a:t>勤め先の名称</a:t>
                      </a:r>
                      <a:endParaRPr kumimoji="1" lang="en-US" altLang="ja-JP" sz="900" dirty="0"/>
                    </a:p>
                    <a:p>
                      <a:r>
                        <a:rPr kumimoji="1" lang="en-US" altLang="ja-JP" sz="900" dirty="0"/>
                        <a:t>-----------------------------------------------------------------------------------------------------------------------</a:t>
                      </a:r>
                    </a:p>
                    <a:p>
                      <a:r>
                        <a:rPr kumimoji="1" lang="ja-JP" altLang="en-US" sz="900"/>
                        <a:t>場所</a:t>
                      </a: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t>-----------------------------------------------------------------------------------------------------------------------</a:t>
                      </a:r>
                    </a:p>
                    <a:p>
                      <a:r>
                        <a:rPr kumimoji="1" lang="ja-JP" altLang="en-US" sz="900"/>
                        <a:t>仕事の内容</a:t>
                      </a: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t>-----------------------------------------------------------------------------------------------------------------------</a:t>
                      </a:r>
                    </a:p>
                    <a:p>
                      <a:r>
                        <a:rPr kumimoji="1" lang="ja-JP" altLang="en-US" sz="900"/>
                        <a:t>給料など</a:t>
                      </a: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t>-----------------------------------------------------------------------------------------------------------------------</a:t>
                      </a:r>
                    </a:p>
                    <a:p>
                      <a:r>
                        <a:rPr kumimoji="1" lang="ja-JP" altLang="en-US" sz="900"/>
                        <a:t>働く時間</a:t>
                      </a: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dirty="0"/>
                        <a:t>-----------------------------------------------------------------------------------------------------------------------</a:t>
                      </a:r>
                    </a:p>
                  </a:txBody>
                  <a:tcPr/>
                </a:tc>
                <a:extLst>
                  <a:ext uri="{0D108BD9-81ED-4DB2-BD59-A6C34878D82A}">
                    <a16:rowId xmlns:a16="http://schemas.microsoft.com/office/drawing/2014/main" val="3506720794"/>
                  </a:ext>
                </a:extLst>
              </a:tr>
              <a:tr h="2178862">
                <a:tc>
                  <a:txBody>
                    <a:bodyPr/>
                    <a:lstStyle/>
                    <a:p>
                      <a:r>
                        <a:rPr kumimoji="1" lang="ja-JP" altLang="en-US" sz="1100"/>
                        <a:t>◆どんなことが起きたのか？</a:t>
                      </a:r>
                      <a:endParaRPr kumimoji="1" lang="en-US" altLang="ja-JP" sz="1100" dirty="0"/>
                    </a:p>
                    <a:p>
                      <a:endParaRPr kumimoji="1" lang="en-US" altLang="ja-JP" sz="1100" dirty="0"/>
                    </a:p>
                    <a:p>
                      <a:r>
                        <a:rPr kumimoji="1" lang="ja-JP" altLang="en-US" sz="900"/>
                        <a:t>コツ</a:t>
                      </a:r>
                      <a:endParaRPr kumimoji="1" lang="en-US" altLang="ja-JP" sz="900" dirty="0"/>
                    </a:p>
                    <a:p>
                      <a:r>
                        <a:rPr kumimoji="1" lang="ja-JP" altLang="en-US" sz="900"/>
                        <a:t>・一つの文には書く事柄を一つに</a:t>
                      </a:r>
                      <a:endParaRPr kumimoji="1" lang="en-US" altLang="ja-JP" sz="900" dirty="0"/>
                    </a:p>
                    <a:p>
                      <a:r>
                        <a:rPr kumimoji="1" lang="ja-JP" altLang="en-US" sz="900"/>
                        <a:t>　しておく</a:t>
                      </a:r>
                      <a:endParaRPr kumimoji="1" lang="en-US" altLang="ja-JP" sz="900" dirty="0"/>
                    </a:p>
                    <a:p>
                      <a:r>
                        <a:rPr kumimoji="1" lang="ja-JP" altLang="en-US" sz="900"/>
                        <a:t>・ここでは「事実」を書く。自分の</a:t>
                      </a:r>
                      <a:endParaRPr kumimoji="1" lang="en-US" altLang="ja-JP" sz="900" dirty="0"/>
                    </a:p>
                    <a:p>
                      <a:r>
                        <a:rPr kumimoji="1" lang="ja-JP" altLang="en-US" sz="900"/>
                        <a:t>　感情や思い、希望ではない（主観</a:t>
                      </a:r>
                      <a:endParaRPr kumimoji="1" lang="en-US" altLang="ja-JP" sz="900" dirty="0"/>
                    </a:p>
                    <a:p>
                      <a:r>
                        <a:rPr kumimoji="1" lang="ja-JP" altLang="en-US" sz="900"/>
                        <a:t>　と客観を分ける）</a:t>
                      </a:r>
                      <a:endParaRPr kumimoji="1" lang="en-US" altLang="ja-JP" sz="900" dirty="0"/>
                    </a:p>
                    <a:p>
                      <a:r>
                        <a:rPr kumimoji="1" lang="ja-JP" altLang="en-US" sz="900"/>
                        <a:t>・事実をありのままに（自分に不利</a:t>
                      </a:r>
                      <a:endParaRPr kumimoji="1" lang="en-US" altLang="ja-JP" sz="900" dirty="0"/>
                    </a:p>
                    <a:p>
                      <a:r>
                        <a:rPr kumimoji="1" lang="ja-JP" altLang="en-US" sz="900"/>
                        <a:t>　なことでも嘘は現金）</a:t>
                      </a:r>
                    </a:p>
                  </a:txBody>
                  <a:tcPr>
                    <a:solidFill>
                      <a:schemeClr val="bg2"/>
                    </a:solidFill>
                  </a:tcPr>
                </a:tc>
                <a:tc>
                  <a:txBody>
                    <a:bodyPr/>
                    <a:lstStyle/>
                    <a:p>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p>
                      <a:pPr>
                        <a:lnSpc>
                          <a:spcPct val="150000"/>
                        </a:lnSpc>
                      </a:pPr>
                      <a:r>
                        <a:rPr kumimoji="1" lang="ja-JP" altLang="en-US" sz="900"/>
                        <a:t>・</a:t>
                      </a:r>
                      <a:endParaRPr kumimoji="1" lang="en-US" altLang="ja-JP" sz="900" dirty="0"/>
                    </a:p>
                  </a:txBody>
                  <a:tcPr/>
                </a:tc>
                <a:extLst>
                  <a:ext uri="{0D108BD9-81ED-4DB2-BD59-A6C34878D82A}">
                    <a16:rowId xmlns:a16="http://schemas.microsoft.com/office/drawing/2014/main" val="2282439778"/>
                  </a:ext>
                </a:extLst>
              </a:tr>
              <a:tr h="4194962">
                <a:tc>
                  <a:txBody>
                    <a:bodyPr/>
                    <a:lstStyle/>
                    <a:p>
                      <a:r>
                        <a:rPr kumimoji="1" lang="ja-JP" altLang="en-US" sz="1100"/>
                        <a:t>◆問題を整理してみる</a:t>
                      </a:r>
                    </a:p>
                  </a:txBody>
                  <a:tcPr>
                    <a:solidFill>
                      <a:schemeClr val="bg2"/>
                    </a:solidFill>
                  </a:tcPr>
                </a:tc>
                <a:tc>
                  <a:txBody>
                    <a:bodyPr/>
                    <a:lstStyle/>
                    <a:p>
                      <a:pPr>
                        <a:lnSpc>
                          <a:spcPct val="150000"/>
                        </a:lnSpc>
                      </a:pPr>
                      <a:r>
                        <a:rPr kumimoji="1" lang="en-US" altLang="ja-JP" sz="900" dirty="0"/>
                        <a:t>①</a:t>
                      </a:r>
                      <a:r>
                        <a:rPr kumimoji="1" lang="ja-JP" altLang="en-US" sz="900"/>
                        <a:t>　誰が困っているのか</a:t>
                      </a: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r>
                        <a:rPr kumimoji="1" lang="en-US" altLang="ja-JP" sz="900" dirty="0"/>
                        <a:t>②</a:t>
                      </a:r>
                      <a:r>
                        <a:rPr kumimoji="1" lang="ja-JP" altLang="en-US" sz="900"/>
                        <a:t>　</a:t>
                      </a:r>
                      <a:r>
                        <a:rPr kumimoji="1" lang="en-US" altLang="ja-JP" sz="900" dirty="0"/>
                        <a:t>①</a:t>
                      </a:r>
                      <a:r>
                        <a:rPr kumimoji="1" lang="ja-JP" altLang="en-US" sz="900"/>
                        <a:t>の人がどう困っているのか</a:t>
                      </a:r>
                      <a:r>
                        <a:rPr kumimoji="1" lang="ja-JP" altLang="en-US" sz="800"/>
                        <a:t>（例：お金に関すること、働く時間、セクハラ、等）</a:t>
                      </a:r>
                      <a:endParaRPr kumimoji="1" lang="en-US" altLang="ja-JP" sz="800" dirty="0"/>
                    </a:p>
                    <a:p>
                      <a:pPr>
                        <a:lnSpc>
                          <a:spcPct val="150000"/>
                        </a:lnSpc>
                      </a:pPr>
                      <a:endParaRPr kumimoji="1" lang="en-US" altLang="ja-JP" sz="800" dirty="0"/>
                    </a:p>
                    <a:p>
                      <a:pPr>
                        <a:lnSpc>
                          <a:spcPct val="150000"/>
                        </a:lnSpc>
                      </a:pPr>
                      <a:endParaRPr kumimoji="1" lang="en-US" altLang="ja-JP" sz="800" dirty="0"/>
                    </a:p>
                    <a:p>
                      <a:pPr>
                        <a:lnSpc>
                          <a:spcPct val="150000"/>
                        </a:lnSpc>
                      </a:pPr>
                      <a:endParaRPr kumimoji="1" lang="en-US" altLang="ja-JP" sz="800" dirty="0"/>
                    </a:p>
                    <a:p>
                      <a:pPr>
                        <a:lnSpc>
                          <a:spcPct val="150000"/>
                        </a:lnSpc>
                      </a:pPr>
                      <a:r>
                        <a:rPr kumimoji="1" lang="en-US" altLang="ja-JP" sz="900" dirty="0"/>
                        <a:t>③</a:t>
                      </a:r>
                      <a:r>
                        <a:rPr kumimoji="1" lang="ja-JP" altLang="en-US" sz="900"/>
                        <a:t>　</a:t>
                      </a:r>
                      <a:r>
                        <a:rPr kumimoji="1" lang="en-US" altLang="ja-JP" sz="900" dirty="0"/>
                        <a:t>①</a:t>
                      </a:r>
                      <a:r>
                        <a:rPr kumimoji="1" lang="ja-JP" altLang="en-US" sz="900"/>
                        <a:t>の困り事に関係している他の人は誰か</a:t>
                      </a: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r>
                        <a:rPr kumimoji="1" lang="en-US" altLang="ja-JP" sz="900" dirty="0"/>
                        <a:t>④</a:t>
                      </a:r>
                      <a:r>
                        <a:rPr kumimoji="1" lang="ja-JP" altLang="en-US" sz="900"/>
                        <a:t>　</a:t>
                      </a:r>
                      <a:r>
                        <a:rPr kumimoji="1" lang="en-US" altLang="ja-JP" sz="900" dirty="0"/>
                        <a:t>①</a:t>
                      </a:r>
                      <a:r>
                        <a:rPr kumimoji="1" lang="ja-JP" altLang="en-US" sz="900"/>
                        <a:t>の人が今回一番困っているのはどの点か（</a:t>
                      </a:r>
                      <a:r>
                        <a:rPr kumimoji="1" lang="en-US" altLang="ja-JP" sz="900" dirty="0"/>
                        <a:t>2</a:t>
                      </a:r>
                      <a:r>
                        <a:rPr kumimoji="1" lang="ja-JP" altLang="en-US" sz="900"/>
                        <a:t>つあってもよい）</a:t>
                      </a: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r>
                        <a:rPr kumimoji="1" lang="en-US" altLang="ja-JP" sz="900" dirty="0"/>
                        <a:t>⑤</a:t>
                      </a:r>
                      <a:r>
                        <a:rPr kumimoji="1" lang="ja-JP" altLang="en-US" sz="900"/>
                        <a:t>　結局どうしたいのか（どうしてあげたいか）</a:t>
                      </a:r>
                      <a:endParaRPr kumimoji="1" lang="en-US" altLang="ja-JP" sz="900" dirty="0"/>
                    </a:p>
                    <a:p>
                      <a:pPr>
                        <a:lnSpc>
                          <a:spcPct val="150000"/>
                        </a:lnSpc>
                      </a:pPr>
                      <a:endParaRPr kumimoji="1" lang="en-US" altLang="ja-JP" sz="900" dirty="0"/>
                    </a:p>
                    <a:p>
                      <a:pPr>
                        <a:lnSpc>
                          <a:spcPct val="150000"/>
                        </a:lnSpc>
                      </a:pPr>
                      <a:endParaRPr kumimoji="1" lang="en-US" altLang="ja-JP" sz="900" dirty="0"/>
                    </a:p>
                    <a:p>
                      <a:pPr>
                        <a:lnSpc>
                          <a:spcPct val="150000"/>
                        </a:lnSpc>
                      </a:pPr>
                      <a:endParaRPr kumimoji="1" lang="en-US" altLang="ja-JP" sz="900" dirty="0"/>
                    </a:p>
                  </a:txBody>
                  <a:tcPr/>
                </a:tc>
                <a:extLst>
                  <a:ext uri="{0D108BD9-81ED-4DB2-BD59-A6C34878D82A}">
                    <a16:rowId xmlns:a16="http://schemas.microsoft.com/office/drawing/2014/main" val="3265899536"/>
                  </a:ext>
                </a:extLst>
              </a:tr>
              <a:tr h="854087">
                <a:tc>
                  <a:txBody>
                    <a:bodyPr/>
                    <a:lstStyle/>
                    <a:p>
                      <a:r>
                        <a:rPr kumimoji="1" lang="ja-JP" altLang="en-US" sz="1100"/>
                        <a:t>◆持参できそうな資料</a:t>
                      </a:r>
                      <a:endParaRPr kumimoji="1" lang="en-US" altLang="ja-JP" sz="1100" dirty="0"/>
                    </a:p>
                    <a:p>
                      <a:r>
                        <a:rPr kumimoji="1" lang="ja-JP" altLang="en-US" sz="900"/>
                        <a:t>（相談する人に理解してもらうため</a:t>
                      </a:r>
                      <a:endParaRPr kumimoji="1" lang="en-US" altLang="ja-JP" sz="900" dirty="0"/>
                    </a:p>
                    <a:p>
                      <a:r>
                        <a:rPr kumimoji="1" lang="ja-JP" altLang="en-US" sz="900"/>
                        <a:t>　に使えそうな情報）</a:t>
                      </a:r>
                      <a:endParaRPr kumimoji="1" lang="en-US" altLang="ja-JP" sz="900" dirty="0"/>
                    </a:p>
                    <a:p>
                      <a:endParaRPr kumimoji="1" lang="en-US" altLang="ja-JP" sz="1000" dirty="0"/>
                    </a:p>
                    <a:p>
                      <a:r>
                        <a:rPr kumimoji="1" lang="en-US" altLang="ja-JP" sz="800" dirty="0"/>
                        <a:t>※</a:t>
                      </a:r>
                      <a:r>
                        <a:rPr kumimoji="1" lang="ja-JP" altLang="en-US" sz="800"/>
                        <a:t>資料がなくても相談することは可能です</a:t>
                      </a:r>
                    </a:p>
                  </a:txBody>
                  <a:tcPr>
                    <a:solidFill>
                      <a:schemeClr val="bg2"/>
                    </a:solidFill>
                  </a:tcPr>
                </a:tc>
                <a:tc>
                  <a:txBody>
                    <a:bodyPr/>
                    <a:lstStyle/>
                    <a:p>
                      <a:r>
                        <a:rPr kumimoji="1" lang="ja-JP" altLang="en-US" sz="800"/>
                        <a:t>例）タイムカードのコピー、シフト表、給料明細、店長が話した音声・メモ、メール・</a:t>
                      </a:r>
                      <a:r>
                        <a:rPr kumimoji="1" lang="en-US" altLang="ja-JP" sz="800" dirty="0"/>
                        <a:t>SNS</a:t>
                      </a:r>
                      <a:r>
                        <a:rPr kumimoji="1" lang="ja-JP" altLang="en-US" sz="800"/>
                        <a:t>メッセージなど</a:t>
                      </a:r>
                    </a:p>
                    <a:p>
                      <a:endParaRPr kumimoji="1" lang="ja-JP" altLang="en-US" sz="900"/>
                    </a:p>
                  </a:txBody>
                  <a:tcPr/>
                </a:tc>
                <a:extLst>
                  <a:ext uri="{0D108BD9-81ED-4DB2-BD59-A6C34878D82A}">
                    <a16:rowId xmlns:a16="http://schemas.microsoft.com/office/drawing/2014/main" val="3862007566"/>
                  </a:ext>
                </a:extLst>
              </a:tr>
            </a:tbl>
          </a:graphicData>
        </a:graphic>
      </p:graphicFrame>
      <p:sp>
        <p:nvSpPr>
          <p:cNvPr id="5" name="テキスト ボックス 4">
            <a:extLst>
              <a:ext uri="{FF2B5EF4-FFF2-40B4-BE49-F238E27FC236}">
                <a16:creationId xmlns:a16="http://schemas.microsoft.com/office/drawing/2014/main" id="{F5530C6C-14E4-3F3E-1C02-456321EEEFDD}"/>
              </a:ext>
            </a:extLst>
          </p:cNvPr>
          <p:cNvSpPr txBox="1"/>
          <p:nvPr/>
        </p:nvSpPr>
        <p:spPr>
          <a:xfrm>
            <a:off x="-2021" y="353401"/>
            <a:ext cx="3288080" cy="338554"/>
          </a:xfrm>
          <a:prstGeom prst="rect">
            <a:avLst/>
          </a:prstGeom>
          <a:noFill/>
        </p:spPr>
        <p:txBody>
          <a:bodyPr wrap="none" rtlCol="0">
            <a:spAutoFit/>
          </a:bodyPr>
          <a:lstStyle/>
          <a:p>
            <a:r>
              <a:rPr kumimoji="1" lang="ja-JP" altLang="en-US" sz="1600" b="1"/>
              <a:t>相談準備シート</a:t>
            </a:r>
            <a:r>
              <a:rPr kumimoji="1" lang="ja-JP" altLang="en-US" sz="1000" b="1"/>
              <a:t>（又は「問題整理シート」）</a:t>
            </a:r>
            <a:endParaRPr kumimoji="1" lang="en-US" altLang="ja-JP" sz="1600" b="1" dirty="0"/>
          </a:p>
        </p:txBody>
      </p:sp>
      <p:grpSp>
        <p:nvGrpSpPr>
          <p:cNvPr id="6" name="グループ化 5">
            <a:extLst>
              <a:ext uri="{FF2B5EF4-FFF2-40B4-BE49-F238E27FC236}">
                <a16:creationId xmlns:a16="http://schemas.microsoft.com/office/drawing/2014/main" id="{F48EDE5B-F33D-E64E-DA6D-B20C69DC7D4F}"/>
              </a:ext>
            </a:extLst>
          </p:cNvPr>
          <p:cNvGrpSpPr/>
          <p:nvPr/>
        </p:nvGrpSpPr>
        <p:grpSpPr>
          <a:xfrm>
            <a:off x="2958982" y="416579"/>
            <a:ext cx="3873500" cy="423193"/>
            <a:chOff x="2108200" y="9459724"/>
            <a:chExt cx="3873500" cy="423193"/>
          </a:xfrm>
        </p:grpSpPr>
        <p:cxnSp>
          <p:nvCxnSpPr>
            <p:cNvPr id="7" name="直線コネクタ 6">
              <a:extLst>
                <a:ext uri="{FF2B5EF4-FFF2-40B4-BE49-F238E27FC236}">
                  <a16:creationId xmlns:a16="http://schemas.microsoft.com/office/drawing/2014/main" id="{0BAA1FB3-0F93-199E-A2B5-8882CF9B9E20}"/>
                </a:ext>
              </a:extLst>
            </p:cNvPr>
            <p:cNvCxnSpPr>
              <a:cxnSpLocks/>
            </p:cNvCxnSpPr>
            <p:nvPr/>
          </p:nvCxnSpPr>
          <p:spPr>
            <a:xfrm>
              <a:off x="2108200" y="9714804"/>
              <a:ext cx="3873500" cy="0"/>
            </a:xfrm>
            <a:prstGeom prst="line">
              <a:avLst/>
            </a:prstGeom>
          </p:spPr>
          <p:style>
            <a:lnRef idx="2">
              <a:schemeClr val="dk1"/>
            </a:lnRef>
            <a:fillRef idx="0">
              <a:schemeClr val="dk1"/>
            </a:fillRef>
            <a:effectRef idx="1">
              <a:schemeClr val="dk1"/>
            </a:effectRef>
            <a:fontRef idx="minor">
              <a:schemeClr val="tx1"/>
            </a:fontRef>
          </p:style>
        </p:cxnSp>
        <p:sp>
          <p:nvSpPr>
            <p:cNvPr id="8" name="テキスト ボックス 7">
              <a:extLst>
                <a:ext uri="{FF2B5EF4-FFF2-40B4-BE49-F238E27FC236}">
                  <a16:creationId xmlns:a16="http://schemas.microsoft.com/office/drawing/2014/main" id="{4EA4DC78-1E68-7295-49C5-EEA50A9F0D37}"/>
                </a:ext>
              </a:extLst>
            </p:cNvPr>
            <p:cNvSpPr txBox="1"/>
            <p:nvPr/>
          </p:nvSpPr>
          <p:spPr>
            <a:xfrm>
              <a:off x="2297016" y="9459724"/>
              <a:ext cx="3529263" cy="423193"/>
            </a:xfrm>
            <a:prstGeom prst="rect">
              <a:avLst/>
            </a:prstGeom>
            <a:noFill/>
          </p:spPr>
          <p:txBody>
            <a:bodyPr wrap="square" rtlCol="0">
              <a:spAutoFit/>
            </a:bodyPr>
            <a:lstStyle/>
            <a:p>
              <a:pPr algn="l"/>
              <a:r>
                <a:rPr kumimoji="1" lang="ja-JP" altLang="en-US" sz="1100" b="1"/>
                <a:t>相談日時</a:t>
              </a:r>
              <a:r>
                <a:rPr kumimoji="1" lang="ja-JP" altLang="en-US" sz="1100"/>
                <a:t>：　　　　年　　　月　　　日　　　時</a:t>
              </a:r>
              <a:r>
                <a:rPr kumimoji="1" lang="en-US" altLang="ja-JP" sz="1100" dirty="0"/>
                <a:t>〜</a:t>
              </a:r>
              <a:r>
                <a:rPr kumimoji="1" lang="ja-JP" altLang="en-US" sz="1100"/>
                <a:t>　　　</a:t>
              </a:r>
              <a:r>
                <a:rPr kumimoji="1" lang="en-US" altLang="ja-JP" sz="1100" dirty="0"/>
                <a:t>    </a:t>
              </a:r>
            </a:p>
            <a:p>
              <a:pPr algn="l"/>
              <a:endParaRPr lang="en-US" altLang="ja-JP" sz="1050" dirty="0"/>
            </a:p>
          </p:txBody>
        </p:sp>
      </p:grpSp>
      <p:sp>
        <p:nvSpPr>
          <p:cNvPr id="2" name="テキスト ボックス 1">
            <a:extLst>
              <a:ext uri="{FF2B5EF4-FFF2-40B4-BE49-F238E27FC236}">
                <a16:creationId xmlns:a16="http://schemas.microsoft.com/office/drawing/2014/main" id="{ACEC2AF3-94B5-7055-08FF-EB453C68BB89}"/>
              </a:ext>
            </a:extLst>
          </p:cNvPr>
          <p:cNvSpPr txBox="1"/>
          <p:nvPr/>
        </p:nvSpPr>
        <p:spPr>
          <a:xfrm>
            <a:off x="110722" y="80245"/>
            <a:ext cx="5696520" cy="276999"/>
          </a:xfrm>
          <a:prstGeom prst="rect">
            <a:avLst/>
          </a:prstGeom>
          <a:noFill/>
        </p:spPr>
        <p:txBody>
          <a:bodyPr wrap="square">
            <a:spAutoFit/>
          </a:bodyPr>
          <a:lstStyle/>
          <a:p>
            <a:pPr algn="l"/>
            <a:r>
              <a:rPr kumimoji="1" lang="ja-JP" altLang="en-US" sz="1200" b="1" dirty="0"/>
              <a:t>モデル授業案</a:t>
            </a:r>
            <a:r>
              <a:rPr kumimoji="1" lang="en-US" altLang="ja-JP" sz="1200" b="1" dirty="0"/>
              <a:t>6</a:t>
            </a:r>
            <a:r>
              <a:rPr kumimoji="1" lang="ja-JP" altLang="en-US" sz="1200" b="1" dirty="0"/>
              <a:t>「困った時は、誰にどう相談しますか？」</a:t>
            </a:r>
            <a:endParaRPr kumimoji="1" lang="en-US" altLang="ja-JP" sz="1200" b="1" dirty="0"/>
          </a:p>
        </p:txBody>
      </p:sp>
    </p:spTree>
    <p:extLst>
      <p:ext uri="{BB962C8B-B14F-4D97-AF65-F5344CB8AC3E}">
        <p14:creationId xmlns:p14="http://schemas.microsoft.com/office/powerpoint/2010/main" val="732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グループ化 48">
            <a:extLst>
              <a:ext uri="{FF2B5EF4-FFF2-40B4-BE49-F238E27FC236}">
                <a16:creationId xmlns:a16="http://schemas.microsoft.com/office/drawing/2014/main" id="{38CD0A52-5C9D-987F-1C02-1FB27A3C7877}"/>
              </a:ext>
            </a:extLst>
          </p:cNvPr>
          <p:cNvGrpSpPr/>
          <p:nvPr/>
        </p:nvGrpSpPr>
        <p:grpSpPr>
          <a:xfrm>
            <a:off x="1771763" y="9488674"/>
            <a:ext cx="4841371" cy="446276"/>
            <a:chOff x="1816100" y="8937725"/>
            <a:chExt cx="4841371" cy="446276"/>
          </a:xfrm>
        </p:grpSpPr>
        <p:cxnSp>
          <p:nvCxnSpPr>
            <p:cNvPr id="22" name="直線コネクタ 21">
              <a:extLst>
                <a:ext uri="{FF2B5EF4-FFF2-40B4-BE49-F238E27FC236}">
                  <a16:creationId xmlns:a16="http://schemas.microsoft.com/office/drawing/2014/main" id="{2046DC38-9F78-7E66-55F4-44BCD6637D88}"/>
                </a:ext>
              </a:extLst>
            </p:cNvPr>
            <p:cNvCxnSpPr>
              <a:cxnSpLocks/>
            </p:cNvCxnSpPr>
            <p:nvPr/>
          </p:nvCxnSpPr>
          <p:spPr>
            <a:xfrm>
              <a:off x="1816100" y="9168704"/>
              <a:ext cx="4841371" cy="0"/>
            </a:xfrm>
            <a:prstGeom prst="line">
              <a:avLst/>
            </a:prstGeom>
          </p:spPr>
          <p:style>
            <a:lnRef idx="2">
              <a:schemeClr val="dk1"/>
            </a:lnRef>
            <a:fillRef idx="0">
              <a:schemeClr val="dk1"/>
            </a:fillRef>
            <a:effectRef idx="1">
              <a:schemeClr val="dk1"/>
            </a:effectRef>
            <a:fontRef idx="minor">
              <a:schemeClr val="tx1"/>
            </a:fontRef>
          </p:style>
        </p:cxnSp>
        <p:sp>
          <p:nvSpPr>
            <p:cNvPr id="23" name="テキスト ボックス 22">
              <a:extLst>
                <a:ext uri="{FF2B5EF4-FFF2-40B4-BE49-F238E27FC236}">
                  <a16:creationId xmlns:a16="http://schemas.microsoft.com/office/drawing/2014/main" id="{BF9F4CA3-727A-28BD-6A25-911868ABCD41}"/>
                </a:ext>
              </a:extLst>
            </p:cNvPr>
            <p:cNvSpPr txBox="1"/>
            <p:nvPr/>
          </p:nvSpPr>
          <p:spPr>
            <a:xfrm>
              <a:off x="2370554" y="8937725"/>
              <a:ext cx="3529263" cy="446276"/>
            </a:xfrm>
            <a:prstGeom prst="rect">
              <a:avLst/>
            </a:prstGeom>
            <a:noFill/>
          </p:spPr>
          <p:txBody>
            <a:bodyPr wrap="square" rtlCol="0">
              <a:spAutoFit/>
            </a:bodyPr>
            <a:lstStyle/>
            <a:p>
              <a:pPr algn="l"/>
              <a:r>
                <a:rPr kumimoji="1" lang="ja-JP" altLang="en-US" sz="1200" b="1"/>
                <a:t>　　</a:t>
              </a:r>
              <a:r>
                <a:rPr kumimoji="1" lang="ja-JP" altLang="en-US" sz="1200"/>
                <a:t>年　　月　　日　　　年　　組　名前：　　　</a:t>
              </a:r>
              <a:r>
                <a:rPr kumimoji="1" lang="en-US" altLang="ja-JP" sz="1200" dirty="0"/>
                <a:t>    </a:t>
              </a:r>
            </a:p>
            <a:p>
              <a:pPr algn="l"/>
              <a:endParaRPr lang="en-US" altLang="ja-JP" sz="1100" dirty="0"/>
            </a:p>
          </p:txBody>
        </p:sp>
      </p:grpSp>
      <p:grpSp>
        <p:nvGrpSpPr>
          <p:cNvPr id="48" name="グループ化 47">
            <a:extLst>
              <a:ext uri="{FF2B5EF4-FFF2-40B4-BE49-F238E27FC236}">
                <a16:creationId xmlns:a16="http://schemas.microsoft.com/office/drawing/2014/main" id="{51FBC0BB-4AC0-FC6A-F23C-94B1B90FD055}"/>
              </a:ext>
            </a:extLst>
          </p:cNvPr>
          <p:cNvGrpSpPr/>
          <p:nvPr/>
        </p:nvGrpSpPr>
        <p:grpSpPr>
          <a:xfrm>
            <a:off x="328337" y="377025"/>
            <a:ext cx="6201326" cy="324753"/>
            <a:chOff x="328337" y="216532"/>
            <a:chExt cx="6201326" cy="324753"/>
          </a:xfrm>
        </p:grpSpPr>
        <p:sp>
          <p:nvSpPr>
            <p:cNvPr id="20" name="テキスト ボックス 19">
              <a:extLst>
                <a:ext uri="{FF2B5EF4-FFF2-40B4-BE49-F238E27FC236}">
                  <a16:creationId xmlns:a16="http://schemas.microsoft.com/office/drawing/2014/main" id="{B29ED5CB-68DD-7128-B085-0169A0CF74B5}"/>
                </a:ext>
              </a:extLst>
            </p:cNvPr>
            <p:cNvSpPr txBox="1"/>
            <p:nvPr/>
          </p:nvSpPr>
          <p:spPr>
            <a:xfrm>
              <a:off x="328337" y="216532"/>
              <a:ext cx="6201326" cy="307777"/>
            </a:xfrm>
            <a:prstGeom prst="rect">
              <a:avLst/>
            </a:prstGeom>
            <a:noFill/>
          </p:spPr>
          <p:txBody>
            <a:bodyPr wrap="square" rtlCol="0">
              <a:spAutoFit/>
            </a:bodyPr>
            <a:lstStyle/>
            <a:p>
              <a:r>
                <a:rPr lang="ja-JP" altLang="en-US" sz="1400">
                  <a:effectLst/>
                  <a:latin typeface="Helvetica" pitchFamily="2" charset="0"/>
                </a:rPr>
                <a:t>後悔しない「</a:t>
              </a:r>
              <a:r>
                <a:rPr lang="en-US" altLang="ja-JP" sz="1400" dirty="0">
                  <a:effectLst/>
                  <a:latin typeface="Helvetica" pitchFamily="2" charset="0"/>
                </a:rPr>
                <a:t>My Life Event &amp; My Choice</a:t>
              </a:r>
              <a:r>
                <a:rPr lang="ja-JP" altLang="en-US" sz="1400">
                  <a:effectLst/>
                  <a:latin typeface="Helvetica" pitchFamily="2" charset="0"/>
                </a:rPr>
                <a:t>」</a:t>
              </a:r>
              <a:r>
                <a:rPr lang="ja-JP" altLang="en-US" sz="1200">
                  <a:effectLst/>
                  <a:latin typeface="Helvetica" pitchFamily="2" charset="0"/>
                </a:rPr>
                <a:t>～「選択し自律的に生きる」ために～</a:t>
              </a:r>
            </a:p>
          </p:txBody>
        </p:sp>
        <p:cxnSp>
          <p:nvCxnSpPr>
            <p:cNvPr id="21" name="直線コネクタ 20">
              <a:extLst>
                <a:ext uri="{FF2B5EF4-FFF2-40B4-BE49-F238E27FC236}">
                  <a16:creationId xmlns:a16="http://schemas.microsoft.com/office/drawing/2014/main" id="{F9BB679C-57FF-7728-BA8E-9712F116949F}"/>
                </a:ext>
              </a:extLst>
            </p:cNvPr>
            <p:cNvCxnSpPr>
              <a:cxnSpLocks/>
            </p:cNvCxnSpPr>
            <p:nvPr/>
          </p:nvCxnSpPr>
          <p:spPr>
            <a:xfrm>
              <a:off x="328337" y="541285"/>
              <a:ext cx="6201326" cy="0"/>
            </a:xfrm>
            <a:prstGeom prst="line">
              <a:avLst/>
            </a:prstGeom>
          </p:spPr>
          <p:style>
            <a:lnRef idx="2">
              <a:schemeClr val="dk1"/>
            </a:lnRef>
            <a:fillRef idx="0">
              <a:schemeClr val="dk1"/>
            </a:fillRef>
            <a:effectRef idx="1">
              <a:schemeClr val="dk1"/>
            </a:effectRef>
            <a:fontRef idx="minor">
              <a:schemeClr val="tx1"/>
            </a:fontRef>
          </p:style>
        </p:cxnSp>
      </p:grpSp>
      <p:grpSp>
        <p:nvGrpSpPr>
          <p:cNvPr id="26" name="グループ化 25">
            <a:extLst>
              <a:ext uri="{FF2B5EF4-FFF2-40B4-BE49-F238E27FC236}">
                <a16:creationId xmlns:a16="http://schemas.microsoft.com/office/drawing/2014/main" id="{7B583C99-BB0F-DCDF-F19F-408592FF5B5A}"/>
              </a:ext>
            </a:extLst>
          </p:cNvPr>
          <p:cNvGrpSpPr/>
          <p:nvPr/>
        </p:nvGrpSpPr>
        <p:grpSpPr>
          <a:xfrm>
            <a:off x="244860" y="770488"/>
            <a:ext cx="6368270" cy="415498"/>
            <a:chOff x="289201" y="1007407"/>
            <a:chExt cx="5890016" cy="415498"/>
          </a:xfrm>
        </p:grpSpPr>
        <p:sp>
          <p:nvSpPr>
            <p:cNvPr id="2" name="角丸四角形 1">
              <a:extLst>
                <a:ext uri="{FF2B5EF4-FFF2-40B4-BE49-F238E27FC236}">
                  <a16:creationId xmlns:a16="http://schemas.microsoft.com/office/drawing/2014/main" id="{95EC6FBC-0ABA-FDAC-B02E-044FECA12496}"/>
                </a:ext>
              </a:extLst>
            </p:cNvPr>
            <p:cNvSpPr/>
            <p:nvPr/>
          </p:nvSpPr>
          <p:spPr>
            <a:xfrm>
              <a:off x="289201" y="1007407"/>
              <a:ext cx="777934" cy="260288"/>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ワーク１</a:t>
              </a:r>
            </a:p>
          </p:txBody>
        </p:sp>
        <p:sp>
          <p:nvSpPr>
            <p:cNvPr id="25" name="テキスト ボックス 24">
              <a:extLst>
                <a:ext uri="{FF2B5EF4-FFF2-40B4-BE49-F238E27FC236}">
                  <a16:creationId xmlns:a16="http://schemas.microsoft.com/office/drawing/2014/main" id="{7AE4E243-1835-8BED-5170-26A626580852}"/>
                </a:ext>
              </a:extLst>
            </p:cNvPr>
            <p:cNvSpPr txBox="1"/>
            <p:nvPr/>
          </p:nvSpPr>
          <p:spPr>
            <a:xfrm>
              <a:off x="1130300" y="1007407"/>
              <a:ext cx="5048917" cy="415498"/>
            </a:xfrm>
            <a:prstGeom prst="rect">
              <a:avLst/>
            </a:prstGeom>
            <a:noFill/>
          </p:spPr>
          <p:txBody>
            <a:bodyPr wrap="square" rtlCol="0">
              <a:spAutoFit/>
            </a:bodyPr>
            <a:lstStyle/>
            <a:p>
              <a:r>
                <a:rPr kumimoji="1" lang="ja-JP" altLang="en-US" sz="1050"/>
                <a:t>ライフイベント＝「人生のいろいろな出来事」。いくつ答えられますか？</a:t>
              </a:r>
            </a:p>
            <a:p>
              <a:r>
                <a:rPr kumimoji="1" lang="ja-JP" altLang="en-US" sz="1050"/>
                <a:t>３分で書けるだけ書いてみよう！</a:t>
              </a:r>
            </a:p>
          </p:txBody>
        </p:sp>
      </p:grpSp>
      <p:grpSp>
        <p:nvGrpSpPr>
          <p:cNvPr id="36" name="グループ化 35">
            <a:extLst>
              <a:ext uri="{FF2B5EF4-FFF2-40B4-BE49-F238E27FC236}">
                <a16:creationId xmlns:a16="http://schemas.microsoft.com/office/drawing/2014/main" id="{52AF6C48-4E0C-0EB1-E243-7CBFB5D2B751}"/>
              </a:ext>
            </a:extLst>
          </p:cNvPr>
          <p:cNvGrpSpPr/>
          <p:nvPr/>
        </p:nvGrpSpPr>
        <p:grpSpPr>
          <a:xfrm>
            <a:off x="244863" y="2850813"/>
            <a:ext cx="6368271" cy="282716"/>
            <a:chOff x="289200" y="1422905"/>
            <a:chExt cx="6368271" cy="282716"/>
          </a:xfrm>
        </p:grpSpPr>
        <p:sp>
          <p:nvSpPr>
            <p:cNvPr id="15" name="角丸四角形 14">
              <a:extLst>
                <a:ext uri="{FF2B5EF4-FFF2-40B4-BE49-F238E27FC236}">
                  <a16:creationId xmlns:a16="http://schemas.microsoft.com/office/drawing/2014/main" id="{01820A0D-2720-2FD9-B359-538FC0A9E576}"/>
                </a:ext>
              </a:extLst>
            </p:cNvPr>
            <p:cNvSpPr/>
            <p:nvPr/>
          </p:nvSpPr>
          <p:spPr>
            <a:xfrm>
              <a:off x="289200" y="1445329"/>
              <a:ext cx="841100" cy="260292"/>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ワーク２</a:t>
              </a:r>
            </a:p>
          </p:txBody>
        </p:sp>
        <p:sp>
          <p:nvSpPr>
            <p:cNvPr id="29" name="テキスト ボックス 28">
              <a:extLst>
                <a:ext uri="{FF2B5EF4-FFF2-40B4-BE49-F238E27FC236}">
                  <a16:creationId xmlns:a16="http://schemas.microsoft.com/office/drawing/2014/main" id="{92675426-D142-9A3B-FC61-17C4D38B0036}"/>
                </a:ext>
              </a:extLst>
            </p:cNvPr>
            <p:cNvSpPr txBox="1"/>
            <p:nvPr/>
          </p:nvSpPr>
          <p:spPr>
            <a:xfrm>
              <a:off x="1198595" y="1422905"/>
              <a:ext cx="5458876" cy="253916"/>
            </a:xfrm>
            <a:prstGeom prst="rect">
              <a:avLst/>
            </a:prstGeom>
            <a:noFill/>
          </p:spPr>
          <p:txBody>
            <a:bodyPr wrap="square" rtlCol="0">
              <a:spAutoFit/>
            </a:bodyPr>
            <a:lstStyle/>
            <a:p>
              <a:r>
                <a:rPr lang="ja-JP" altLang="en-US" sz="1050">
                  <a:effectLst/>
                  <a:latin typeface="Helvetica" pitchFamily="2" charset="0"/>
                </a:rPr>
                <a:t>下の図の空欄に入る漢字２字は何でしょう？</a:t>
              </a:r>
            </a:p>
          </p:txBody>
        </p:sp>
      </p:grpSp>
      <p:grpSp>
        <p:nvGrpSpPr>
          <p:cNvPr id="31" name="グループ化 30">
            <a:extLst>
              <a:ext uri="{FF2B5EF4-FFF2-40B4-BE49-F238E27FC236}">
                <a16:creationId xmlns:a16="http://schemas.microsoft.com/office/drawing/2014/main" id="{3FF8D39F-39A7-E2E8-E6FF-A2581CD98FDA}"/>
              </a:ext>
            </a:extLst>
          </p:cNvPr>
          <p:cNvGrpSpPr/>
          <p:nvPr/>
        </p:nvGrpSpPr>
        <p:grpSpPr>
          <a:xfrm>
            <a:off x="244864" y="4063447"/>
            <a:ext cx="6368271" cy="416821"/>
            <a:chOff x="289200" y="1883247"/>
            <a:chExt cx="6368271" cy="416821"/>
          </a:xfrm>
        </p:grpSpPr>
        <p:sp>
          <p:nvSpPr>
            <p:cNvPr id="17" name="角丸四角形 16">
              <a:extLst>
                <a:ext uri="{FF2B5EF4-FFF2-40B4-BE49-F238E27FC236}">
                  <a16:creationId xmlns:a16="http://schemas.microsoft.com/office/drawing/2014/main" id="{2C0572D5-91CA-1F15-110F-1891C69CEB51}"/>
                </a:ext>
              </a:extLst>
            </p:cNvPr>
            <p:cNvSpPr/>
            <p:nvPr/>
          </p:nvSpPr>
          <p:spPr>
            <a:xfrm>
              <a:off x="289200" y="1883247"/>
              <a:ext cx="841100" cy="260292"/>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ワーク３</a:t>
              </a:r>
            </a:p>
          </p:txBody>
        </p:sp>
        <p:sp>
          <p:nvSpPr>
            <p:cNvPr id="30" name="テキスト ボックス 29">
              <a:extLst>
                <a:ext uri="{FF2B5EF4-FFF2-40B4-BE49-F238E27FC236}">
                  <a16:creationId xmlns:a16="http://schemas.microsoft.com/office/drawing/2014/main" id="{1130766B-DA28-4243-E6C3-0D6EE93C917F}"/>
                </a:ext>
              </a:extLst>
            </p:cNvPr>
            <p:cNvSpPr txBox="1"/>
            <p:nvPr/>
          </p:nvSpPr>
          <p:spPr>
            <a:xfrm>
              <a:off x="1198595" y="1884570"/>
              <a:ext cx="5458876" cy="415498"/>
            </a:xfrm>
            <a:prstGeom prst="rect">
              <a:avLst/>
            </a:prstGeom>
            <a:noFill/>
          </p:spPr>
          <p:txBody>
            <a:bodyPr wrap="square" rtlCol="0">
              <a:spAutoFit/>
            </a:bodyPr>
            <a:lstStyle/>
            <a:p>
              <a:r>
                <a:rPr lang="ja-JP" altLang="en-US" sz="1050">
                  <a:effectLst/>
                  <a:latin typeface="Helvetica" pitchFamily="2" charset="0"/>
                </a:rPr>
                <a:t>就職は誰にでも訪れるライフイベント。後悔しない就職先ってどんな会社？</a:t>
              </a:r>
            </a:p>
            <a:p>
              <a:r>
                <a:rPr lang="ja-JP" altLang="en-US" sz="1050">
                  <a:effectLst/>
                  <a:latin typeface="Helvetica" pitchFamily="2" charset="0"/>
                </a:rPr>
                <a:t>下表の左右の項目のうち、後悔しないと思う方に○を付けよう。</a:t>
              </a:r>
            </a:p>
          </p:txBody>
        </p:sp>
      </p:grpSp>
      <p:grpSp>
        <p:nvGrpSpPr>
          <p:cNvPr id="33" name="グループ化 32">
            <a:extLst>
              <a:ext uri="{FF2B5EF4-FFF2-40B4-BE49-F238E27FC236}">
                <a16:creationId xmlns:a16="http://schemas.microsoft.com/office/drawing/2014/main" id="{D07CD40D-8D67-601E-F23B-1256D8123C29}"/>
              </a:ext>
            </a:extLst>
          </p:cNvPr>
          <p:cNvGrpSpPr/>
          <p:nvPr/>
        </p:nvGrpSpPr>
        <p:grpSpPr>
          <a:xfrm>
            <a:off x="244864" y="6115375"/>
            <a:ext cx="6368271" cy="415498"/>
            <a:chOff x="289200" y="2351288"/>
            <a:chExt cx="6368271" cy="415498"/>
          </a:xfrm>
        </p:grpSpPr>
        <p:sp>
          <p:nvSpPr>
            <p:cNvPr id="18" name="角丸四角形 17">
              <a:extLst>
                <a:ext uri="{FF2B5EF4-FFF2-40B4-BE49-F238E27FC236}">
                  <a16:creationId xmlns:a16="http://schemas.microsoft.com/office/drawing/2014/main" id="{13C35D54-76BC-1587-200D-671142954B71}"/>
                </a:ext>
              </a:extLst>
            </p:cNvPr>
            <p:cNvSpPr/>
            <p:nvPr/>
          </p:nvSpPr>
          <p:spPr>
            <a:xfrm>
              <a:off x="289200" y="2351288"/>
              <a:ext cx="841100" cy="260292"/>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ワーク４</a:t>
              </a:r>
            </a:p>
          </p:txBody>
        </p:sp>
        <p:sp>
          <p:nvSpPr>
            <p:cNvPr id="32" name="テキスト ボックス 31">
              <a:extLst>
                <a:ext uri="{FF2B5EF4-FFF2-40B4-BE49-F238E27FC236}">
                  <a16:creationId xmlns:a16="http://schemas.microsoft.com/office/drawing/2014/main" id="{C08A3786-B487-72B1-5E1B-79821B548DCA}"/>
                </a:ext>
              </a:extLst>
            </p:cNvPr>
            <p:cNvSpPr txBox="1"/>
            <p:nvPr/>
          </p:nvSpPr>
          <p:spPr>
            <a:xfrm>
              <a:off x="1198595" y="2351288"/>
              <a:ext cx="5458876" cy="415498"/>
            </a:xfrm>
            <a:prstGeom prst="rect">
              <a:avLst/>
            </a:prstGeom>
            <a:noFill/>
          </p:spPr>
          <p:txBody>
            <a:bodyPr wrap="square" rtlCol="0">
              <a:spAutoFit/>
            </a:bodyPr>
            <a:lstStyle/>
            <a:p>
              <a:r>
                <a:rPr lang="ja-JP" altLang="en-US" sz="1050">
                  <a:effectLst/>
                  <a:latin typeface="Helvetica" pitchFamily="2" charset="0"/>
                </a:rPr>
                <a:t>Ｑ１～４についての会社情報はどこにあるの？</a:t>
              </a:r>
            </a:p>
            <a:p>
              <a:r>
                <a:rPr lang="ja-JP" altLang="en-US" sz="1050">
                  <a:effectLst/>
                  <a:latin typeface="Helvetica" pitchFamily="2" charset="0"/>
                </a:rPr>
                <a:t>ＱＲコードにアクセスして調べてみよう！</a:t>
              </a:r>
            </a:p>
          </p:txBody>
        </p:sp>
      </p:grpSp>
      <p:graphicFrame>
        <p:nvGraphicFramePr>
          <p:cNvPr id="37" name="表 37">
            <a:extLst>
              <a:ext uri="{FF2B5EF4-FFF2-40B4-BE49-F238E27FC236}">
                <a16:creationId xmlns:a16="http://schemas.microsoft.com/office/drawing/2014/main" id="{4DE084ED-092E-8996-BBE9-D154E268F04C}"/>
              </a:ext>
            </a:extLst>
          </p:cNvPr>
          <p:cNvGraphicFramePr>
            <a:graphicFrameLocks noGrp="1"/>
          </p:cNvGraphicFramePr>
          <p:nvPr>
            <p:extLst>
              <p:ext uri="{D42A27DB-BD31-4B8C-83A1-F6EECF244321}">
                <p14:modId xmlns:p14="http://schemas.microsoft.com/office/powerpoint/2010/main" val="165494077"/>
              </p:ext>
            </p:extLst>
          </p:nvPr>
        </p:nvGraphicFramePr>
        <p:xfrm>
          <a:off x="244860" y="1284745"/>
          <a:ext cx="6201325" cy="1518957"/>
        </p:xfrm>
        <a:graphic>
          <a:graphicData uri="http://schemas.openxmlformats.org/drawingml/2006/table">
            <a:tbl>
              <a:tblPr firstRow="1" bandRow="1">
                <a:tableStyleId>{5940675A-B579-460E-94D1-54222C63F5DA}</a:tableStyleId>
              </a:tblPr>
              <a:tblGrid>
                <a:gridCol w="694936">
                  <a:extLst>
                    <a:ext uri="{9D8B030D-6E8A-4147-A177-3AD203B41FA5}">
                      <a16:colId xmlns:a16="http://schemas.microsoft.com/office/drawing/2014/main" val="444878903"/>
                    </a:ext>
                  </a:extLst>
                </a:gridCol>
                <a:gridCol w="1785594">
                  <a:extLst>
                    <a:ext uri="{9D8B030D-6E8A-4147-A177-3AD203B41FA5}">
                      <a16:colId xmlns:a16="http://schemas.microsoft.com/office/drawing/2014/main" val="1983252384"/>
                    </a:ext>
                  </a:extLst>
                </a:gridCol>
                <a:gridCol w="1240265">
                  <a:extLst>
                    <a:ext uri="{9D8B030D-6E8A-4147-A177-3AD203B41FA5}">
                      <a16:colId xmlns:a16="http://schemas.microsoft.com/office/drawing/2014/main" val="3370676771"/>
                    </a:ext>
                  </a:extLst>
                </a:gridCol>
                <a:gridCol w="1240265">
                  <a:extLst>
                    <a:ext uri="{9D8B030D-6E8A-4147-A177-3AD203B41FA5}">
                      <a16:colId xmlns:a16="http://schemas.microsoft.com/office/drawing/2014/main" val="1444825148"/>
                    </a:ext>
                  </a:extLst>
                </a:gridCol>
                <a:gridCol w="1240265">
                  <a:extLst>
                    <a:ext uri="{9D8B030D-6E8A-4147-A177-3AD203B41FA5}">
                      <a16:colId xmlns:a16="http://schemas.microsoft.com/office/drawing/2014/main" val="1183453171"/>
                    </a:ext>
                  </a:extLst>
                </a:gridCol>
              </a:tblGrid>
              <a:tr h="248957">
                <a:tc>
                  <a:txBody>
                    <a:bodyPr/>
                    <a:lstStyle/>
                    <a:p>
                      <a:pPr algn="ctr"/>
                      <a:r>
                        <a:rPr kumimoji="1" lang="ja-JP" altLang="en-US" sz="900"/>
                        <a:t>年代</a:t>
                      </a:r>
                    </a:p>
                  </a:txBody>
                  <a:tcPr/>
                </a:tc>
                <a:tc>
                  <a:txBody>
                    <a:bodyPr/>
                    <a:lstStyle/>
                    <a:p>
                      <a:pPr algn="ctr"/>
                      <a:r>
                        <a:rPr kumimoji="1" lang="ja-JP" altLang="en-US" sz="900"/>
                        <a:t>学校にいる間</a:t>
                      </a:r>
                    </a:p>
                  </a:txBody>
                  <a:tcPr/>
                </a:tc>
                <a:tc>
                  <a:txBody>
                    <a:bodyPr/>
                    <a:lstStyle/>
                    <a:p>
                      <a:pPr algn="ctr"/>
                      <a:r>
                        <a:rPr kumimoji="1" lang="en-US" altLang="ja-JP" sz="900" dirty="0"/>
                        <a:t>20</a:t>
                      </a:r>
                      <a:r>
                        <a:rPr kumimoji="1" lang="ja-JP" altLang="en-US" sz="900"/>
                        <a:t>代</a:t>
                      </a:r>
                      <a:r>
                        <a:rPr kumimoji="1" lang="en-US" altLang="ja-JP" sz="900" dirty="0"/>
                        <a:t>〜30</a:t>
                      </a:r>
                      <a:r>
                        <a:rPr kumimoji="1" lang="ja-JP" altLang="en-US" sz="900"/>
                        <a:t>代</a:t>
                      </a:r>
                    </a:p>
                  </a:txBody>
                  <a:tcPr/>
                </a:tc>
                <a:tc>
                  <a:txBody>
                    <a:bodyPr/>
                    <a:lstStyle/>
                    <a:p>
                      <a:pPr algn="ctr"/>
                      <a:r>
                        <a:rPr kumimoji="1" lang="en-US" altLang="ja-JP" sz="900" dirty="0"/>
                        <a:t>40</a:t>
                      </a:r>
                      <a:r>
                        <a:rPr kumimoji="1" lang="ja-JP" altLang="en-US" sz="900"/>
                        <a:t>代</a:t>
                      </a:r>
                    </a:p>
                  </a:txBody>
                  <a:tcPr/>
                </a:tc>
                <a:tc>
                  <a:txBody>
                    <a:bodyPr/>
                    <a:lstStyle/>
                    <a:p>
                      <a:pPr algn="ctr"/>
                      <a:r>
                        <a:rPr kumimoji="1" lang="en-US" altLang="ja-JP" sz="900" dirty="0"/>
                        <a:t>50</a:t>
                      </a:r>
                      <a:r>
                        <a:rPr kumimoji="1" lang="ja-JP" altLang="en-US" sz="900"/>
                        <a:t>代</a:t>
                      </a:r>
                    </a:p>
                  </a:txBody>
                  <a:tcPr/>
                </a:tc>
                <a:extLst>
                  <a:ext uri="{0D108BD9-81ED-4DB2-BD59-A6C34878D82A}">
                    <a16:rowId xmlns:a16="http://schemas.microsoft.com/office/drawing/2014/main" val="1184227361"/>
                  </a:ext>
                </a:extLst>
              </a:tr>
              <a:tr h="1270000">
                <a:tc>
                  <a:txBody>
                    <a:bodyPr/>
                    <a:lstStyle/>
                    <a:p>
                      <a:r>
                        <a:rPr kumimoji="1" lang="ja-JP" altLang="en-US" sz="900"/>
                        <a:t>ライフ・イベント</a:t>
                      </a:r>
                    </a:p>
                  </a:txBody>
                  <a:tcPr anchor="ctr"/>
                </a:tc>
                <a:tc>
                  <a:txBody>
                    <a:bodyPr/>
                    <a:lstStyle/>
                    <a:p>
                      <a:endParaRPr kumimoji="1" lang="ja-JP" altLang="en-US" sz="900"/>
                    </a:p>
                  </a:txBody>
                  <a:tcPr/>
                </a:tc>
                <a:tc>
                  <a:txBody>
                    <a:bodyPr/>
                    <a:lstStyle/>
                    <a:p>
                      <a:endParaRPr kumimoji="1" lang="ja-JP" altLang="en-US" sz="900"/>
                    </a:p>
                  </a:txBody>
                  <a:tcPr/>
                </a:tc>
                <a:tc>
                  <a:txBody>
                    <a:bodyPr/>
                    <a:lstStyle/>
                    <a:p>
                      <a:endParaRPr kumimoji="1" lang="ja-JP" altLang="en-US" sz="900"/>
                    </a:p>
                  </a:txBody>
                  <a:tcPr/>
                </a:tc>
                <a:tc>
                  <a:txBody>
                    <a:bodyPr/>
                    <a:lstStyle/>
                    <a:p>
                      <a:endParaRPr kumimoji="1" lang="ja-JP" altLang="en-US" sz="900"/>
                    </a:p>
                  </a:txBody>
                  <a:tcPr/>
                </a:tc>
                <a:extLst>
                  <a:ext uri="{0D108BD9-81ED-4DB2-BD59-A6C34878D82A}">
                    <a16:rowId xmlns:a16="http://schemas.microsoft.com/office/drawing/2014/main" val="1564936377"/>
                  </a:ext>
                </a:extLst>
              </a:tr>
            </a:tbl>
          </a:graphicData>
        </a:graphic>
      </p:graphicFrame>
      <p:grpSp>
        <p:nvGrpSpPr>
          <p:cNvPr id="43" name="グループ化 42">
            <a:extLst>
              <a:ext uri="{FF2B5EF4-FFF2-40B4-BE49-F238E27FC236}">
                <a16:creationId xmlns:a16="http://schemas.microsoft.com/office/drawing/2014/main" id="{4D0969AB-0E62-0DCB-FA8B-645EEA4D53B1}"/>
              </a:ext>
            </a:extLst>
          </p:cNvPr>
          <p:cNvGrpSpPr/>
          <p:nvPr/>
        </p:nvGrpSpPr>
        <p:grpSpPr>
          <a:xfrm>
            <a:off x="244862" y="3179615"/>
            <a:ext cx="6201325" cy="754053"/>
            <a:chOff x="244863" y="3345668"/>
            <a:chExt cx="6201325" cy="754053"/>
          </a:xfrm>
        </p:grpSpPr>
        <p:sp>
          <p:nvSpPr>
            <p:cNvPr id="38" name="テキスト ボックス 37">
              <a:extLst>
                <a:ext uri="{FF2B5EF4-FFF2-40B4-BE49-F238E27FC236}">
                  <a16:creationId xmlns:a16="http://schemas.microsoft.com/office/drawing/2014/main" id="{BD422E10-1892-6B91-A3C7-5FC9FEA47EE3}"/>
                </a:ext>
              </a:extLst>
            </p:cNvPr>
            <p:cNvSpPr txBox="1"/>
            <p:nvPr/>
          </p:nvSpPr>
          <p:spPr>
            <a:xfrm>
              <a:off x="244863" y="3345668"/>
              <a:ext cx="6201325" cy="754053"/>
            </a:xfrm>
            <a:prstGeom prst="rect">
              <a:avLst/>
            </a:prstGeom>
            <a:noFill/>
          </p:spPr>
          <p:txBody>
            <a:bodyPr wrap="square" rtlCol="0">
              <a:spAutoFit/>
            </a:bodyPr>
            <a:lstStyle/>
            <a:p>
              <a:r>
                <a:rPr kumimoji="1" lang="ja-JP" altLang="en-US" sz="900"/>
                <a:t>高校卒業　⇒ 　　</a:t>
              </a:r>
              <a:r>
                <a:rPr kumimoji="1" lang="ja-JP" altLang="en-US" sz="900">
                  <a:solidFill>
                    <a:schemeClr val="accent2"/>
                  </a:solidFill>
                </a:rPr>
                <a:t>　　　　　</a:t>
              </a:r>
              <a:endParaRPr kumimoji="1" lang="en-US" altLang="ja-JP" sz="900" dirty="0">
                <a:solidFill>
                  <a:schemeClr val="accent2"/>
                </a:solidFill>
              </a:endParaRPr>
            </a:p>
            <a:p>
              <a:r>
                <a:rPr kumimoji="1" lang="ja-JP" altLang="en-US" sz="900"/>
                <a:t>　　短大・専門学校卒業　⇒</a:t>
              </a:r>
              <a:endParaRPr kumimoji="1" lang="en-US" altLang="ja-JP" sz="900" dirty="0"/>
            </a:p>
            <a:p>
              <a:r>
                <a:rPr kumimoji="1" lang="ja-JP" altLang="en-US" sz="900"/>
                <a:t>　　　　　大学・大学院卒業　⇒</a:t>
              </a:r>
              <a:endParaRPr kumimoji="1" lang="en-US" altLang="ja-JP" sz="900" dirty="0"/>
            </a:p>
            <a:p>
              <a:endParaRPr kumimoji="1" lang="en-US" altLang="ja-JP" sz="900" dirty="0"/>
            </a:p>
            <a:p>
              <a:r>
                <a:rPr kumimoji="1" lang="en-US" altLang="ja-JP" sz="700" dirty="0"/>
                <a:t>※</a:t>
              </a:r>
              <a:r>
                <a:rPr kumimoji="1" lang="ja-JP" altLang="en-US" sz="700"/>
                <a:t>「勤労」は憲法で定められた国民の義務の一つですね</a:t>
              </a:r>
            </a:p>
          </p:txBody>
        </p:sp>
        <p:sp>
          <p:nvSpPr>
            <p:cNvPr id="39" name="正方形/長方形 38">
              <a:extLst>
                <a:ext uri="{FF2B5EF4-FFF2-40B4-BE49-F238E27FC236}">
                  <a16:creationId xmlns:a16="http://schemas.microsoft.com/office/drawing/2014/main" id="{912E82EB-29FA-0272-7329-36E01EF04C18}"/>
                </a:ext>
              </a:extLst>
            </p:cNvPr>
            <p:cNvSpPr/>
            <p:nvPr/>
          </p:nvSpPr>
          <p:spPr>
            <a:xfrm>
              <a:off x="2667000" y="3398014"/>
              <a:ext cx="787400" cy="4445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3081ED18-D1C7-D563-F462-5BD7B809F85B}"/>
                </a:ext>
              </a:extLst>
            </p:cNvPr>
            <p:cNvSpPr/>
            <p:nvPr/>
          </p:nvSpPr>
          <p:spPr>
            <a:xfrm>
              <a:off x="3766488" y="3398014"/>
              <a:ext cx="787400" cy="4445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42" name="表 42">
            <a:extLst>
              <a:ext uri="{FF2B5EF4-FFF2-40B4-BE49-F238E27FC236}">
                <a16:creationId xmlns:a16="http://schemas.microsoft.com/office/drawing/2014/main" id="{01C88336-B10B-770E-F1A0-467C0BCD5D93}"/>
              </a:ext>
            </a:extLst>
          </p:cNvPr>
          <p:cNvGraphicFramePr>
            <a:graphicFrameLocks noGrp="1"/>
          </p:cNvGraphicFramePr>
          <p:nvPr>
            <p:extLst>
              <p:ext uri="{D42A27DB-BD31-4B8C-83A1-F6EECF244321}">
                <p14:modId xmlns:p14="http://schemas.microsoft.com/office/powerpoint/2010/main" val="783018370"/>
              </p:ext>
            </p:extLst>
          </p:nvPr>
        </p:nvGraphicFramePr>
        <p:xfrm>
          <a:off x="244862" y="4490874"/>
          <a:ext cx="6201324" cy="1508760"/>
        </p:xfrm>
        <a:graphic>
          <a:graphicData uri="http://schemas.openxmlformats.org/drawingml/2006/table">
            <a:tbl>
              <a:tblPr firstRow="1" bandRow="1"/>
              <a:tblGrid>
                <a:gridCol w="1977636">
                  <a:extLst>
                    <a:ext uri="{9D8B030D-6E8A-4147-A177-3AD203B41FA5}">
                      <a16:colId xmlns:a16="http://schemas.microsoft.com/office/drawing/2014/main" val="3440291089"/>
                    </a:ext>
                  </a:extLst>
                </a:gridCol>
                <a:gridCol w="4223688">
                  <a:extLst>
                    <a:ext uri="{9D8B030D-6E8A-4147-A177-3AD203B41FA5}">
                      <a16:colId xmlns:a16="http://schemas.microsoft.com/office/drawing/2014/main" val="1825000603"/>
                    </a:ext>
                  </a:extLst>
                </a:gridCol>
              </a:tblGrid>
              <a:tr h="370840">
                <a:tc>
                  <a:txBody>
                    <a:bodyPr/>
                    <a:lstStyle/>
                    <a:p>
                      <a:r>
                        <a:rPr kumimoji="1" lang="ja-JP" altLang="en-US" sz="1000"/>
                        <a:t>Ｑ１　仕事のやり方・働き方</a:t>
                      </a:r>
                    </a:p>
                  </a:txBody>
                  <a:tcPr>
                    <a:solidFill>
                      <a:schemeClr val="bg2"/>
                    </a:solidFill>
                  </a:tcPr>
                </a:tc>
                <a:tc>
                  <a:txBody>
                    <a:bodyPr/>
                    <a:lstStyle/>
                    <a:p>
                      <a:pPr algn="l"/>
                      <a:r>
                        <a:rPr kumimoji="1" lang="ja-JP" altLang="en-US" sz="1000"/>
                        <a:t>いろいろ教えてくれる　　</a:t>
                      </a:r>
                      <a:r>
                        <a:rPr kumimoji="1" lang="en-US" altLang="ja-JP" sz="1000" dirty="0"/>
                        <a:t>  </a:t>
                      </a:r>
                      <a:r>
                        <a:rPr kumimoji="1" lang="ja-JP" altLang="en-US" sz="1000"/>
                        <a:t> </a:t>
                      </a:r>
                      <a:r>
                        <a:rPr kumimoji="1" lang="en-US" altLang="ja-JP" sz="1000" dirty="0"/>
                        <a:t>vs</a:t>
                      </a:r>
                      <a:r>
                        <a:rPr kumimoji="1" lang="ja-JP" altLang="en-US" sz="1000"/>
                        <a:t>　　</a:t>
                      </a:r>
                      <a:r>
                        <a:rPr kumimoji="1" lang="en-US" altLang="ja-JP" sz="1000" dirty="0"/>
                        <a:t> </a:t>
                      </a:r>
                      <a:r>
                        <a:rPr kumimoji="1" lang="ja-JP" altLang="en-US" sz="1000"/>
                        <a:t>自由だけど自分で勉強</a:t>
                      </a:r>
                    </a:p>
                  </a:txBody>
                  <a:tcPr/>
                </a:tc>
                <a:extLst>
                  <a:ext uri="{0D108BD9-81ED-4DB2-BD59-A6C34878D82A}">
                    <a16:rowId xmlns:a16="http://schemas.microsoft.com/office/drawing/2014/main" val="3011626026"/>
                  </a:ext>
                </a:extLst>
              </a:tr>
              <a:tr h="370840">
                <a:tc>
                  <a:txBody>
                    <a:bodyPr/>
                    <a:lstStyle/>
                    <a:p>
                      <a:r>
                        <a:rPr kumimoji="1" lang="ja-JP" altLang="en-US" sz="1000"/>
                        <a:t>Ｑ２　毎月の残業</a:t>
                      </a:r>
                    </a:p>
                  </a:txBody>
                  <a:tcPr>
                    <a:solidFill>
                      <a:schemeClr val="bg2"/>
                    </a:solidFill>
                  </a:tcPr>
                </a:tc>
                <a:tc>
                  <a:txBody>
                    <a:bodyPr/>
                    <a:lstStyle/>
                    <a:p>
                      <a:pPr algn="l"/>
                      <a:r>
                        <a:rPr kumimoji="1" lang="ja-JP" altLang="en-US" sz="1000"/>
                        <a:t>働くまで分からない 　　　</a:t>
                      </a:r>
                      <a:r>
                        <a:rPr kumimoji="1" lang="en-US" altLang="ja-JP" sz="1000" dirty="0"/>
                        <a:t>  vs </a:t>
                      </a:r>
                      <a:r>
                        <a:rPr kumimoji="1" lang="ja-JP" altLang="en-US" sz="1000"/>
                        <a:t>　　大体の時間数が分かる</a:t>
                      </a:r>
                    </a:p>
                  </a:txBody>
                  <a:tcPr/>
                </a:tc>
                <a:extLst>
                  <a:ext uri="{0D108BD9-81ED-4DB2-BD59-A6C34878D82A}">
                    <a16:rowId xmlns:a16="http://schemas.microsoft.com/office/drawing/2014/main" val="855191069"/>
                  </a:ext>
                </a:extLst>
              </a:tr>
              <a:tr h="370840">
                <a:tc>
                  <a:txBody>
                    <a:bodyPr/>
                    <a:lstStyle/>
                    <a:p>
                      <a:r>
                        <a:rPr kumimoji="1" lang="ja-JP" altLang="en-US" sz="1000"/>
                        <a:t>Ｑ３　有給休暇</a:t>
                      </a:r>
                    </a:p>
                  </a:txBody>
                  <a:tcPr>
                    <a:solidFill>
                      <a:schemeClr val="bg2"/>
                    </a:solidFill>
                  </a:tcPr>
                </a:tc>
                <a:tc>
                  <a:txBody>
                    <a:bodyPr/>
                    <a:lstStyle/>
                    <a:p>
                      <a:pPr algn="l"/>
                      <a:r>
                        <a:rPr kumimoji="1" lang="ja-JP" altLang="en-US" sz="1000"/>
                        <a:t>全員ちゃんと取得 　　　</a:t>
                      </a:r>
                      <a:r>
                        <a:rPr kumimoji="1" lang="en-US" altLang="ja-JP" sz="1000" dirty="0"/>
                        <a:t>  </a:t>
                      </a:r>
                      <a:r>
                        <a:rPr kumimoji="1" lang="ja-JP" altLang="en-US" sz="1000"/>
                        <a:t>　</a:t>
                      </a:r>
                      <a:r>
                        <a:rPr kumimoji="1" lang="en-US" altLang="ja-JP" sz="1000" dirty="0"/>
                        <a:t>vs</a:t>
                      </a:r>
                      <a:r>
                        <a:rPr kumimoji="1" lang="ja-JP" altLang="en-US" sz="1000"/>
                        <a:t>　　</a:t>
                      </a:r>
                      <a:r>
                        <a:rPr kumimoji="1" lang="en-US" altLang="ja-JP" sz="1000" dirty="0"/>
                        <a:t> </a:t>
                      </a:r>
                      <a:r>
                        <a:rPr kumimoji="1" lang="ja-JP" altLang="en-US" sz="1000"/>
                        <a:t>仕事が忙しくて皆とれない</a:t>
                      </a:r>
                    </a:p>
                  </a:txBody>
                  <a:tcPr/>
                </a:tc>
                <a:extLst>
                  <a:ext uri="{0D108BD9-81ED-4DB2-BD59-A6C34878D82A}">
                    <a16:rowId xmlns:a16="http://schemas.microsoft.com/office/drawing/2014/main" val="2216157693"/>
                  </a:ext>
                </a:extLst>
              </a:tr>
              <a:tr h="370840">
                <a:tc>
                  <a:txBody>
                    <a:bodyPr/>
                    <a:lstStyle/>
                    <a:p>
                      <a:r>
                        <a:rPr kumimoji="1" lang="ja-JP" altLang="en-US" sz="1000"/>
                        <a:t>Ｑ４　早期離職の状況など</a:t>
                      </a:r>
                    </a:p>
                  </a:txBody>
                  <a:tcPr>
                    <a:solidFill>
                      <a:schemeClr val="bg2"/>
                    </a:solidFill>
                  </a:tcPr>
                </a:tc>
                <a:tc>
                  <a:txBody>
                    <a:bodyPr/>
                    <a:lstStyle/>
                    <a:p>
                      <a:pPr algn="l"/>
                      <a:r>
                        <a:rPr kumimoji="1" lang="en-US" altLang="ja-JP" sz="1000" dirty="0"/>
                        <a:t>3</a:t>
                      </a:r>
                      <a:r>
                        <a:rPr kumimoji="1" lang="ja-JP" altLang="en-US" sz="1000"/>
                        <a:t>年以内に辞める人が多い　 </a:t>
                      </a:r>
                      <a:r>
                        <a:rPr kumimoji="1" lang="en-US" altLang="ja-JP" sz="1000" dirty="0"/>
                        <a:t>vs </a:t>
                      </a:r>
                      <a:r>
                        <a:rPr kumimoji="1" lang="ja-JP" altLang="en-US" sz="1000"/>
                        <a:t>　　皆、長く勤めている</a:t>
                      </a:r>
                    </a:p>
                    <a:p>
                      <a:pPr algn="l"/>
                      <a:endParaRPr kumimoji="1" lang="ja-JP" altLang="en-US" sz="1000"/>
                    </a:p>
                  </a:txBody>
                  <a:tcPr/>
                </a:tc>
                <a:extLst>
                  <a:ext uri="{0D108BD9-81ED-4DB2-BD59-A6C34878D82A}">
                    <a16:rowId xmlns:a16="http://schemas.microsoft.com/office/drawing/2014/main" val="3181187582"/>
                  </a:ext>
                </a:extLst>
              </a:tr>
            </a:tbl>
          </a:graphicData>
        </a:graphic>
      </p:graphicFrame>
      <p:grpSp>
        <p:nvGrpSpPr>
          <p:cNvPr id="60" name="グループ化 59">
            <a:extLst>
              <a:ext uri="{FF2B5EF4-FFF2-40B4-BE49-F238E27FC236}">
                <a16:creationId xmlns:a16="http://schemas.microsoft.com/office/drawing/2014/main" id="{AD957E4C-5738-C653-1398-939FCE04625C}"/>
              </a:ext>
            </a:extLst>
          </p:cNvPr>
          <p:cNvGrpSpPr/>
          <p:nvPr/>
        </p:nvGrpSpPr>
        <p:grpSpPr>
          <a:xfrm>
            <a:off x="244860" y="7518505"/>
            <a:ext cx="6201324" cy="1795336"/>
            <a:chOff x="244862" y="7520233"/>
            <a:chExt cx="6201324" cy="1795336"/>
          </a:xfrm>
        </p:grpSpPr>
        <p:sp>
          <p:nvSpPr>
            <p:cNvPr id="47" name="テキスト ボックス 46">
              <a:extLst>
                <a:ext uri="{FF2B5EF4-FFF2-40B4-BE49-F238E27FC236}">
                  <a16:creationId xmlns:a16="http://schemas.microsoft.com/office/drawing/2014/main" id="{C53E1AC7-05E5-3046-3C15-C1E5FEF5B436}"/>
                </a:ext>
              </a:extLst>
            </p:cNvPr>
            <p:cNvSpPr txBox="1"/>
            <p:nvPr/>
          </p:nvSpPr>
          <p:spPr>
            <a:xfrm>
              <a:off x="244862" y="7520233"/>
              <a:ext cx="6201324" cy="261610"/>
            </a:xfrm>
            <a:prstGeom prst="rect">
              <a:avLst/>
            </a:prstGeom>
            <a:noFill/>
          </p:spPr>
          <p:txBody>
            <a:bodyPr wrap="square" rtlCol="0">
              <a:spAutoFit/>
            </a:bodyPr>
            <a:lstStyle/>
            <a:p>
              <a:r>
                <a:rPr kumimoji="1" lang="ja-JP" altLang="en-US" sz="1100"/>
                <a:t>テーマ</a:t>
              </a:r>
              <a:r>
                <a:rPr kumimoji="1" lang="en-US" altLang="ja-JP" sz="1100" dirty="0"/>
                <a:t>②</a:t>
              </a:r>
              <a:r>
                <a:rPr kumimoji="1" lang="ja-JP" altLang="en-US" sz="1100"/>
                <a:t>　アクセスしたページの中で、意味が分からない言葉について調べよう。</a:t>
              </a:r>
            </a:p>
          </p:txBody>
        </p:sp>
        <p:grpSp>
          <p:nvGrpSpPr>
            <p:cNvPr id="59" name="グループ化 58">
              <a:extLst>
                <a:ext uri="{FF2B5EF4-FFF2-40B4-BE49-F238E27FC236}">
                  <a16:creationId xmlns:a16="http://schemas.microsoft.com/office/drawing/2014/main" id="{3ED23871-128F-DF27-EB7C-A0AFF7A37D99}"/>
                </a:ext>
              </a:extLst>
            </p:cNvPr>
            <p:cNvGrpSpPr/>
            <p:nvPr/>
          </p:nvGrpSpPr>
          <p:grpSpPr>
            <a:xfrm>
              <a:off x="244862" y="7807464"/>
              <a:ext cx="6201323" cy="1508105"/>
              <a:chOff x="244862" y="7807464"/>
              <a:chExt cx="6201323" cy="1508105"/>
            </a:xfrm>
          </p:grpSpPr>
          <p:sp>
            <p:nvSpPr>
              <p:cNvPr id="50" name="テキスト ボックス 49">
                <a:extLst>
                  <a:ext uri="{FF2B5EF4-FFF2-40B4-BE49-F238E27FC236}">
                    <a16:creationId xmlns:a16="http://schemas.microsoft.com/office/drawing/2014/main" id="{20179A46-E8F1-8E7D-52C5-60C3D2B57793}"/>
                  </a:ext>
                </a:extLst>
              </p:cNvPr>
              <p:cNvSpPr txBox="1"/>
              <p:nvPr/>
            </p:nvSpPr>
            <p:spPr>
              <a:xfrm>
                <a:off x="244862" y="7807464"/>
                <a:ext cx="6201323" cy="1508105"/>
              </a:xfrm>
              <a:prstGeom prst="rect">
                <a:avLst/>
              </a:prstGeom>
              <a:noFill/>
            </p:spPr>
            <p:txBody>
              <a:bodyPr wrap="square" rtlCol="0">
                <a:spAutoFit/>
              </a:bodyPr>
              <a:lstStyle/>
              <a:p>
                <a:r>
                  <a:rPr kumimoji="1" lang="ja-JP" altLang="en-US" sz="1000"/>
                  <a:t>◆意味が分からない言葉（　　　　　　　　　　　　　　）</a:t>
                </a:r>
                <a:endParaRPr kumimoji="1" lang="en-US" altLang="ja-JP" sz="1000" dirty="0"/>
              </a:p>
              <a:p>
                <a:endParaRPr kumimoji="1" lang="en-US" altLang="ja-JP" sz="500" dirty="0"/>
              </a:p>
              <a:p>
                <a:r>
                  <a:rPr kumimoji="1" lang="ja-JP" altLang="en-US" sz="1000"/>
                  <a:t>　調べた結果</a:t>
                </a:r>
                <a:endParaRPr kumimoji="1" lang="en-US" altLang="ja-JP" sz="1000" dirty="0"/>
              </a:p>
              <a:p>
                <a:endParaRPr kumimoji="1" lang="en-US" altLang="ja-JP" sz="800" dirty="0"/>
              </a:p>
              <a:p>
                <a:r>
                  <a:rPr kumimoji="1" lang="ja-JP" altLang="en-US" sz="1000"/>
                  <a:t>◆意味が分からない言葉（　　　　　　　　　　　　　　）</a:t>
                </a:r>
                <a:endParaRPr kumimoji="1" lang="en-US" altLang="ja-JP" sz="1000" dirty="0"/>
              </a:p>
              <a:p>
                <a:endParaRPr kumimoji="1" lang="en-US" altLang="ja-JP" sz="500" dirty="0"/>
              </a:p>
              <a:p>
                <a:r>
                  <a:rPr kumimoji="1" lang="ja-JP" altLang="en-US" sz="1000"/>
                  <a:t>　調べた結果</a:t>
                </a:r>
                <a:endParaRPr kumimoji="1" lang="en-US" altLang="ja-JP" sz="1000" dirty="0"/>
              </a:p>
              <a:p>
                <a:endParaRPr kumimoji="1" lang="ja-JP" altLang="en-US" sz="800"/>
              </a:p>
              <a:p>
                <a:r>
                  <a:rPr kumimoji="1" lang="ja-JP" altLang="en-US" sz="1000"/>
                  <a:t>◆意味が分からない言葉（　　　　　　　　　　　　　　）</a:t>
                </a:r>
                <a:endParaRPr kumimoji="1" lang="en-US" altLang="ja-JP" sz="1000" dirty="0"/>
              </a:p>
              <a:p>
                <a:endParaRPr kumimoji="1" lang="en-US" altLang="ja-JP" sz="600" dirty="0"/>
              </a:p>
              <a:p>
                <a:r>
                  <a:rPr kumimoji="1" lang="ja-JP" altLang="en-US" sz="1000"/>
                  <a:t>　調べた結果</a:t>
                </a:r>
              </a:p>
            </p:txBody>
          </p:sp>
          <p:cxnSp>
            <p:nvCxnSpPr>
              <p:cNvPr id="51" name="直線コネクタ 50">
                <a:extLst>
                  <a:ext uri="{FF2B5EF4-FFF2-40B4-BE49-F238E27FC236}">
                    <a16:creationId xmlns:a16="http://schemas.microsoft.com/office/drawing/2014/main" id="{B05E4652-3C7F-C15F-5C69-9955A1B1D2D6}"/>
                  </a:ext>
                </a:extLst>
              </p:cNvPr>
              <p:cNvCxnSpPr>
                <a:cxnSpLocks/>
              </p:cNvCxnSpPr>
              <p:nvPr/>
            </p:nvCxnSpPr>
            <p:spPr>
              <a:xfrm>
                <a:off x="328335" y="8017853"/>
                <a:ext cx="5970863" cy="0"/>
              </a:xfrm>
              <a:prstGeom prst="line">
                <a:avLst/>
              </a:prstGeom>
            </p:spPr>
            <p:style>
              <a:lnRef idx="2">
                <a:schemeClr val="dk1"/>
              </a:lnRef>
              <a:fillRef idx="0">
                <a:schemeClr val="dk1"/>
              </a:fillRef>
              <a:effectRef idx="1">
                <a:schemeClr val="dk1"/>
              </a:effectRef>
              <a:fontRef idx="minor">
                <a:schemeClr val="tx1"/>
              </a:fontRef>
            </p:style>
          </p:cxnSp>
          <p:cxnSp>
            <p:nvCxnSpPr>
              <p:cNvPr id="54" name="直線コネクタ 53">
                <a:extLst>
                  <a:ext uri="{FF2B5EF4-FFF2-40B4-BE49-F238E27FC236}">
                    <a16:creationId xmlns:a16="http://schemas.microsoft.com/office/drawing/2014/main" id="{6B702E68-DD0F-B50A-6DC9-7A0ABAED1311}"/>
                  </a:ext>
                </a:extLst>
              </p:cNvPr>
              <p:cNvCxnSpPr>
                <a:cxnSpLocks/>
              </p:cNvCxnSpPr>
              <p:nvPr/>
            </p:nvCxnSpPr>
            <p:spPr>
              <a:xfrm>
                <a:off x="328335" y="8233753"/>
                <a:ext cx="5970863" cy="0"/>
              </a:xfrm>
              <a:prstGeom prst="line">
                <a:avLst/>
              </a:prstGeom>
            </p:spPr>
            <p:style>
              <a:lnRef idx="2">
                <a:schemeClr val="dk1"/>
              </a:lnRef>
              <a:fillRef idx="0">
                <a:schemeClr val="dk1"/>
              </a:fillRef>
              <a:effectRef idx="1">
                <a:schemeClr val="dk1"/>
              </a:effectRef>
              <a:fontRef idx="minor">
                <a:schemeClr val="tx1"/>
              </a:fontRef>
            </p:style>
          </p:cxnSp>
          <p:cxnSp>
            <p:nvCxnSpPr>
              <p:cNvPr id="55" name="直線コネクタ 54">
                <a:extLst>
                  <a:ext uri="{FF2B5EF4-FFF2-40B4-BE49-F238E27FC236}">
                    <a16:creationId xmlns:a16="http://schemas.microsoft.com/office/drawing/2014/main" id="{32457FA2-034D-FB3C-29D1-2040B58B9833}"/>
                  </a:ext>
                </a:extLst>
              </p:cNvPr>
              <p:cNvCxnSpPr>
                <a:cxnSpLocks/>
              </p:cNvCxnSpPr>
              <p:nvPr/>
            </p:nvCxnSpPr>
            <p:spPr>
              <a:xfrm>
                <a:off x="328335" y="8497644"/>
                <a:ext cx="5970863" cy="0"/>
              </a:xfrm>
              <a:prstGeom prst="line">
                <a:avLst/>
              </a:prstGeom>
            </p:spPr>
            <p:style>
              <a:lnRef idx="2">
                <a:schemeClr val="dk1"/>
              </a:lnRef>
              <a:fillRef idx="0">
                <a:schemeClr val="dk1"/>
              </a:fillRef>
              <a:effectRef idx="1">
                <a:schemeClr val="dk1"/>
              </a:effectRef>
              <a:fontRef idx="minor">
                <a:schemeClr val="tx1"/>
              </a:fontRef>
            </p:style>
          </p:cxnSp>
          <p:cxnSp>
            <p:nvCxnSpPr>
              <p:cNvPr id="56" name="直線コネクタ 55">
                <a:extLst>
                  <a:ext uri="{FF2B5EF4-FFF2-40B4-BE49-F238E27FC236}">
                    <a16:creationId xmlns:a16="http://schemas.microsoft.com/office/drawing/2014/main" id="{83DADF44-CAD1-E964-1F33-70DA4E6D5B88}"/>
                  </a:ext>
                </a:extLst>
              </p:cNvPr>
              <p:cNvCxnSpPr>
                <a:cxnSpLocks/>
              </p:cNvCxnSpPr>
              <p:nvPr/>
            </p:nvCxnSpPr>
            <p:spPr>
              <a:xfrm>
                <a:off x="328335" y="8737600"/>
                <a:ext cx="5970863" cy="0"/>
              </a:xfrm>
              <a:prstGeom prst="line">
                <a:avLst/>
              </a:prstGeom>
            </p:spPr>
            <p:style>
              <a:lnRef idx="2">
                <a:schemeClr val="dk1"/>
              </a:lnRef>
              <a:fillRef idx="0">
                <a:schemeClr val="dk1"/>
              </a:fillRef>
              <a:effectRef idx="1">
                <a:schemeClr val="dk1"/>
              </a:effectRef>
              <a:fontRef idx="minor">
                <a:schemeClr val="tx1"/>
              </a:fontRef>
            </p:style>
          </p:cxnSp>
          <p:cxnSp>
            <p:nvCxnSpPr>
              <p:cNvPr id="57" name="直線コネクタ 56">
                <a:extLst>
                  <a:ext uri="{FF2B5EF4-FFF2-40B4-BE49-F238E27FC236}">
                    <a16:creationId xmlns:a16="http://schemas.microsoft.com/office/drawing/2014/main" id="{C254A6B3-59AB-F08D-9E7E-C0136DF556A2}"/>
                  </a:ext>
                </a:extLst>
              </p:cNvPr>
              <p:cNvCxnSpPr>
                <a:cxnSpLocks/>
              </p:cNvCxnSpPr>
              <p:nvPr/>
            </p:nvCxnSpPr>
            <p:spPr>
              <a:xfrm>
                <a:off x="360091" y="9017000"/>
                <a:ext cx="5970863" cy="0"/>
              </a:xfrm>
              <a:prstGeom prst="line">
                <a:avLst/>
              </a:prstGeom>
            </p:spPr>
            <p:style>
              <a:lnRef idx="2">
                <a:schemeClr val="dk1"/>
              </a:lnRef>
              <a:fillRef idx="0">
                <a:schemeClr val="dk1"/>
              </a:fillRef>
              <a:effectRef idx="1">
                <a:schemeClr val="dk1"/>
              </a:effectRef>
              <a:fontRef idx="minor">
                <a:schemeClr val="tx1"/>
              </a:fontRef>
            </p:style>
          </p:cxnSp>
          <p:cxnSp>
            <p:nvCxnSpPr>
              <p:cNvPr id="58" name="直線コネクタ 57">
                <a:extLst>
                  <a:ext uri="{FF2B5EF4-FFF2-40B4-BE49-F238E27FC236}">
                    <a16:creationId xmlns:a16="http://schemas.microsoft.com/office/drawing/2014/main" id="{4E396D0C-BD70-B51F-0BC8-9E630EC68A36}"/>
                  </a:ext>
                </a:extLst>
              </p:cNvPr>
              <p:cNvCxnSpPr>
                <a:cxnSpLocks/>
              </p:cNvCxnSpPr>
              <p:nvPr/>
            </p:nvCxnSpPr>
            <p:spPr>
              <a:xfrm>
                <a:off x="360091" y="9315569"/>
                <a:ext cx="5970863" cy="0"/>
              </a:xfrm>
              <a:prstGeom prst="line">
                <a:avLst/>
              </a:prstGeom>
            </p:spPr>
            <p:style>
              <a:lnRef idx="2">
                <a:schemeClr val="dk1"/>
              </a:lnRef>
              <a:fillRef idx="0">
                <a:schemeClr val="dk1"/>
              </a:fillRef>
              <a:effectRef idx="1">
                <a:schemeClr val="dk1"/>
              </a:effectRef>
              <a:fontRef idx="minor">
                <a:schemeClr val="tx1"/>
              </a:fontRef>
            </p:style>
          </p:cxnSp>
        </p:grpSp>
      </p:grpSp>
      <p:grpSp>
        <p:nvGrpSpPr>
          <p:cNvPr id="64" name="グループ化 63">
            <a:extLst>
              <a:ext uri="{FF2B5EF4-FFF2-40B4-BE49-F238E27FC236}">
                <a16:creationId xmlns:a16="http://schemas.microsoft.com/office/drawing/2014/main" id="{EEB001C4-900F-9A83-0154-F6F808676030}"/>
              </a:ext>
            </a:extLst>
          </p:cNvPr>
          <p:cNvGrpSpPr/>
          <p:nvPr/>
        </p:nvGrpSpPr>
        <p:grpSpPr>
          <a:xfrm>
            <a:off x="244860" y="6559940"/>
            <a:ext cx="6201324" cy="837446"/>
            <a:chOff x="244860" y="6559940"/>
            <a:chExt cx="6201324" cy="837446"/>
          </a:xfrm>
        </p:grpSpPr>
        <p:sp>
          <p:nvSpPr>
            <p:cNvPr id="45" name="テキスト ボックス 44">
              <a:extLst>
                <a:ext uri="{FF2B5EF4-FFF2-40B4-BE49-F238E27FC236}">
                  <a16:creationId xmlns:a16="http://schemas.microsoft.com/office/drawing/2014/main" id="{0DD12CA8-ECA5-734E-8728-84FD95B65ACE}"/>
                </a:ext>
              </a:extLst>
            </p:cNvPr>
            <p:cNvSpPr txBox="1"/>
            <p:nvPr/>
          </p:nvSpPr>
          <p:spPr>
            <a:xfrm>
              <a:off x="244860" y="6559940"/>
              <a:ext cx="6201324" cy="261610"/>
            </a:xfrm>
            <a:prstGeom prst="rect">
              <a:avLst/>
            </a:prstGeom>
            <a:noFill/>
          </p:spPr>
          <p:txBody>
            <a:bodyPr wrap="square" rtlCol="0">
              <a:spAutoFit/>
            </a:bodyPr>
            <a:lstStyle/>
            <a:p>
              <a:r>
                <a:rPr kumimoji="1" lang="ja-JP" altLang="en-US" sz="1100"/>
                <a:t>テーマ①　「ユースエール認定企業」とはどんな会社？</a:t>
              </a:r>
              <a:endParaRPr kumimoji="1" lang="en-US" altLang="ja-JP" sz="1100" dirty="0"/>
            </a:p>
          </p:txBody>
        </p:sp>
        <p:cxnSp>
          <p:nvCxnSpPr>
            <p:cNvPr id="61" name="直線コネクタ 60">
              <a:extLst>
                <a:ext uri="{FF2B5EF4-FFF2-40B4-BE49-F238E27FC236}">
                  <a16:creationId xmlns:a16="http://schemas.microsoft.com/office/drawing/2014/main" id="{8EEB2C44-B6FF-CE53-09CA-9A7D30A6B04C}"/>
                </a:ext>
              </a:extLst>
            </p:cNvPr>
            <p:cNvCxnSpPr>
              <a:cxnSpLocks/>
            </p:cNvCxnSpPr>
            <p:nvPr/>
          </p:nvCxnSpPr>
          <p:spPr>
            <a:xfrm>
              <a:off x="317751" y="7065353"/>
              <a:ext cx="5970863" cy="0"/>
            </a:xfrm>
            <a:prstGeom prst="line">
              <a:avLst/>
            </a:prstGeom>
          </p:spPr>
          <p:style>
            <a:lnRef idx="2">
              <a:schemeClr val="dk1"/>
            </a:lnRef>
            <a:fillRef idx="0">
              <a:schemeClr val="dk1"/>
            </a:fillRef>
            <a:effectRef idx="1">
              <a:schemeClr val="dk1"/>
            </a:effectRef>
            <a:fontRef idx="minor">
              <a:schemeClr val="tx1"/>
            </a:fontRef>
          </p:style>
        </p:cxnSp>
        <p:cxnSp>
          <p:nvCxnSpPr>
            <p:cNvPr id="63" name="直線コネクタ 62">
              <a:extLst>
                <a:ext uri="{FF2B5EF4-FFF2-40B4-BE49-F238E27FC236}">
                  <a16:creationId xmlns:a16="http://schemas.microsoft.com/office/drawing/2014/main" id="{E6784DA7-F673-7C37-F665-D3EC87E1B3F2}"/>
                </a:ext>
              </a:extLst>
            </p:cNvPr>
            <p:cNvCxnSpPr>
              <a:cxnSpLocks/>
            </p:cNvCxnSpPr>
            <p:nvPr/>
          </p:nvCxnSpPr>
          <p:spPr>
            <a:xfrm>
              <a:off x="328334" y="7397386"/>
              <a:ext cx="5970863" cy="0"/>
            </a:xfrm>
            <a:prstGeom prst="line">
              <a:avLst/>
            </a:prstGeom>
          </p:spPr>
          <p:style>
            <a:lnRef idx="2">
              <a:schemeClr val="dk1"/>
            </a:lnRef>
            <a:fillRef idx="0">
              <a:schemeClr val="dk1"/>
            </a:fillRef>
            <a:effectRef idx="1">
              <a:schemeClr val="dk1"/>
            </a:effectRef>
            <a:fontRef idx="minor">
              <a:schemeClr val="tx1"/>
            </a:fontRef>
          </p:style>
        </p:cxnSp>
      </p:grpSp>
      <p:sp>
        <p:nvSpPr>
          <p:cNvPr id="5" name="テキスト ボックス 4">
            <a:extLst>
              <a:ext uri="{FF2B5EF4-FFF2-40B4-BE49-F238E27FC236}">
                <a16:creationId xmlns:a16="http://schemas.microsoft.com/office/drawing/2014/main" id="{5A91763F-5BB8-FAB8-A805-20435DC2D092}"/>
              </a:ext>
            </a:extLst>
          </p:cNvPr>
          <p:cNvSpPr txBox="1"/>
          <p:nvPr/>
        </p:nvSpPr>
        <p:spPr>
          <a:xfrm>
            <a:off x="110722" y="80245"/>
            <a:ext cx="4253011" cy="276999"/>
          </a:xfrm>
          <a:prstGeom prst="rect">
            <a:avLst/>
          </a:prstGeom>
          <a:noFill/>
        </p:spPr>
        <p:txBody>
          <a:bodyPr wrap="square">
            <a:spAutoFit/>
          </a:bodyPr>
          <a:lstStyle/>
          <a:p>
            <a:pPr algn="l"/>
            <a:r>
              <a:rPr kumimoji="1" lang="ja-JP" altLang="en-US" sz="1200" b="1" dirty="0"/>
              <a:t>モデル授業案</a:t>
            </a:r>
            <a:r>
              <a:rPr kumimoji="1" lang="en-US" altLang="ja-JP" sz="1200" b="1" dirty="0"/>
              <a:t>7</a:t>
            </a:r>
            <a:r>
              <a:rPr kumimoji="1" lang="ja-JP" altLang="en-US" sz="1200" b="1" dirty="0"/>
              <a:t>「 働く環境を適切に選ぶには？」</a:t>
            </a:r>
            <a:endParaRPr kumimoji="1" lang="en-US" altLang="ja-JP" sz="1200" b="1" dirty="0"/>
          </a:p>
        </p:txBody>
      </p:sp>
      <p:pic>
        <p:nvPicPr>
          <p:cNvPr id="6" name="図 5" descr="QR コード&#10;&#10;自動的に生成された説明">
            <a:extLst>
              <a:ext uri="{FF2B5EF4-FFF2-40B4-BE49-F238E27FC236}">
                <a16:creationId xmlns:a16="http://schemas.microsoft.com/office/drawing/2014/main" id="{C9C148FF-9E5A-9FC0-18B6-06C3CA6FA6C9}"/>
              </a:ext>
            </a:extLst>
          </p:cNvPr>
          <p:cNvPicPr>
            <a:picLocks noChangeAspect="1"/>
          </p:cNvPicPr>
          <p:nvPr/>
        </p:nvPicPr>
        <p:blipFill>
          <a:blip r:embed="rId2"/>
          <a:stretch>
            <a:fillRect/>
          </a:stretch>
        </p:blipFill>
        <p:spPr>
          <a:xfrm>
            <a:off x="5849048" y="6037706"/>
            <a:ext cx="597135" cy="597135"/>
          </a:xfrm>
          <a:prstGeom prst="rect">
            <a:avLst/>
          </a:prstGeom>
        </p:spPr>
      </p:pic>
    </p:spTree>
    <p:extLst>
      <p:ext uri="{BB962C8B-B14F-4D97-AF65-F5344CB8AC3E}">
        <p14:creationId xmlns:p14="http://schemas.microsoft.com/office/powerpoint/2010/main" val="3402795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r>
              <a:rPr kumimoji="1" lang="ja-JP" altLang="en-US" sz="1200" b="1" dirty="0"/>
              <a:t>モデル授業案９「働く上での幸せ・不幸せって何？」</a:t>
            </a:r>
            <a:endParaRPr kumimoji="1" lang="en-US" altLang="ja-JP" sz="1200" b="1" dirty="0"/>
          </a:p>
          <a:p>
            <a:pPr algn="l"/>
            <a:r>
              <a:rPr kumimoji="1" lang="ja-JP" altLang="en-US" sz="2000" b="1" dirty="0"/>
              <a:t>ワークシート</a:t>
            </a:r>
            <a:r>
              <a:rPr kumimoji="1" lang="en-US" altLang="ja-JP" sz="2000" b="1" dirty="0"/>
              <a:t>A</a:t>
            </a:r>
            <a:r>
              <a:rPr kumimoji="1" lang="ja-JP" altLang="en-US" sz="2000" b="1" dirty="0"/>
              <a:t>　</a:t>
            </a:r>
            <a:r>
              <a:rPr kumimoji="1" lang="ja-JP" altLang="en-US" b="1" dirty="0"/>
              <a:t>　　　</a:t>
            </a:r>
            <a:r>
              <a:rPr kumimoji="1" lang="ja-JP" altLang="en-US" sz="1100" dirty="0"/>
              <a:t>年　　月　　日　　　年　　組　名前：　　　</a:t>
            </a:r>
            <a:r>
              <a:rPr kumimoji="1" lang="en-US" altLang="ja-JP" sz="1100" dirty="0"/>
              <a:t>    </a:t>
            </a:r>
          </a:p>
          <a:p>
            <a:pPr algn="l"/>
            <a:endParaRPr lang="en-US" altLang="ja-JP" sz="1050" dirty="0"/>
          </a:p>
          <a:p>
            <a:pPr algn="l"/>
            <a:endParaRPr kumimoji="1" lang="en-US" altLang="ja-JP" sz="1050" spc="-150" dirty="0"/>
          </a:p>
          <a:p>
            <a:pPr algn="l"/>
            <a:endParaRPr lang="en-US" altLang="ja-JP" sz="1050" dirty="0"/>
          </a:p>
          <a:p>
            <a:pPr algn="l"/>
            <a:endParaRPr kumimoji="1" lang="en-US" altLang="ja-JP" sz="1050" dirty="0"/>
          </a:p>
          <a:p>
            <a:pPr algn="l"/>
            <a:endParaRPr lang="en-US" altLang="ja-JP" sz="1050" dirty="0"/>
          </a:p>
          <a:p>
            <a:pPr algn="l"/>
            <a:endParaRPr kumimoji="1" lang="en-US" altLang="ja-JP" sz="1050" dirty="0"/>
          </a:p>
          <a:p>
            <a:pPr algn="l"/>
            <a:endParaRPr lang="en-US" altLang="ja-JP" sz="10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kumimoji="1" lang="en-US" altLang="ja-JP" sz="1200" spc="-150" dirty="0"/>
          </a:p>
          <a:p>
            <a:pPr algn="l"/>
            <a:endParaRPr lang="en-US" altLang="ja-JP" sz="1200" dirty="0"/>
          </a:p>
          <a:p>
            <a:pPr algn="l"/>
            <a:endParaRPr lang="en-US" altLang="ja-JP" sz="1200" spc="-150" dirty="0"/>
          </a:p>
          <a:p>
            <a:pPr algn="l"/>
            <a:endParaRPr lang="en-US" altLang="ja-JP" sz="1200" spc="-150" dirty="0"/>
          </a:p>
          <a:p>
            <a:pPr algn="l"/>
            <a:endParaRPr lang="en-US" altLang="ja-JP" sz="1200" dirty="0"/>
          </a:p>
          <a:p>
            <a:pPr algn="l"/>
            <a:endParaRPr lang="en-US" altLang="ja-JP" sz="1200" dirty="0"/>
          </a:p>
          <a:p>
            <a:pPr algn="l"/>
            <a:endParaRPr lang="en-US" altLang="ja-JP" sz="1200" dirty="0"/>
          </a:p>
          <a:p>
            <a:pPr algn="l"/>
            <a:endParaRPr lang="en-US" altLang="ja-JP" sz="120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2032705" y="612713"/>
            <a:ext cx="4851400" cy="0"/>
          </a:xfrm>
          <a:prstGeom prst="line">
            <a:avLst/>
          </a:prstGeom>
        </p:spPr>
        <p:style>
          <a:lnRef idx="2">
            <a:schemeClr val="dk1"/>
          </a:lnRef>
          <a:fillRef idx="0">
            <a:schemeClr val="dk1"/>
          </a:fillRef>
          <a:effectRef idx="1">
            <a:schemeClr val="dk1"/>
          </a:effectRef>
          <a:fontRef idx="minor">
            <a:schemeClr val="tx1"/>
          </a:fontRef>
        </p:style>
      </p:cxnSp>
      <p:sp>
        <p:nvSpPr>
          <p:cNvPr id="10" name="角丸四角形 9">
            <a:extLst>
              <a:ext uri="{FF2B5EF4-FFF2-40B4-BE49-F238E27FC236}">
                <a16:creationId xmlns:a16="http://schemas.microsoft.com/office/drawing/2014/main" id="{1D7ACA87-5C6E-109D-AD16-07F32C0C72E2}"/>
              </a:ext>
            </a:extLst>
          </p:cNvPr>
          <p:cNvSpPr/>
          <p:nvPr/>
        </p:nvSpPr>
        <p:spPr>
          <a:xfrm>
            <a:off x="1195936" y="769779"/>
            <a:ext cx="4484127" cy="457432"/>
          </a:xfrm>
          <a:prstGeom prst="round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a:t>★ベン図とは★</a:t>
            </a:r>
            <a:endParaRPr kumimoji="1" lang="en-US" altLang="ja-JP" sz="1400" dirty="0"/>
          </a:p>
          <a:p>
            <a:r>
              <a:rPr kumimoji="1" lang="ja-JP" altLang="en-US" sz="1200"/>
              <a:t>集合の関係を視覚的に分かりやすく表した図のことである。</a:t>
            </a:r>
          </a:p>
        </p:txBody>
      </p:sp>
      <p:graphicFrame>
        <p:nvGraphicFramePr>
          <p:cNvPr id="12" name="表 11">
            <a:extLst>
              <a:ext uri="{FF2B5EF4-FFF2-40B4-BE49-F238E27FC236}">
                <a16:creationId xmlns:a16="http://schemas.microsoft.com/office/drawing/2014/main" id="{D2E27013-A5F5-E46C-9F6C-980DE81797C2}"/>
              </a:ext>
            </a:extLst>
          </p:cNvPr>
          <p:cNvGraphicFramePr>
            <a:graphicFrameLocks noGrp="1"/>
          </p:cNvGraphicFramePr>
          <p:nvPr>
            <p:extLst>
              <p:ext uri="{D42A27DB-BD31-4B8C-83A1-F6EECF244321}">
                <p14:modId xmlns:p14="http://schemas.microsoft.com/office/powerpoint/2010/main" val="2180567984"/>
              </p:ext>
            </p:extLst>
          </p:nvPr>
        </p:nvGraphicFramePr>
        <p:xfrm>
          <a:off x="289199" y="1397209"/>
          <a:ext cx="6276999" cy="814663"/>
        </p:xfrm>
        <a:graphic>
          <a:graphicData uri="http://schemas.openxmlformats.org/drawingml/2006/table">
            <a:tbl>
              <a:tblPr/>
              <a:tblGrid>
                <a:gridCol w="6276999">
                  <a:extLst>
                    <a:ext uri="{9D8B030D-6E8A-4147-A177-3AD203B41FA5}">
                      <a16:colId xmlns:a16="http://schemas.microsoft.com/office/drawing/2014/main" val="2947547602"/>
                    </a:ext>
                  </a:extLst>
                </a:gridCol>
              </a:tblGrid>
              <a:tr h="518422">
                <a:tc>
                  <a:txBody>
                    <a:bodyPr/>
                    <a:lstStyle/>
                    <a:p>
                      <a:pPr algn="ctr"/>
                      <a:r>
                        <a:rPr lang="en-US" altLang="ja-JP" sz="1100" b="0" dirty="0">
                          <a:effectLst/>
                          <a:latin typeface="UDShinGoPro"/>
                        </a:rPr>
                        <a:t>【</a:t>
                      </a:r>
                      <a:r>
                        <a:rPr lang="ja-JP" altLang="en-US" sz="1100" b="0">
                          <a:effectLst/>
                          <a:latin typeface="UDShinGoPro"/>
                        </a:rPr>
                        <a:t>目標</a:t>
                      </a:r>
                      <a:r>
                        <a:rPr lang="en-US" altLang="ja-JP" sz="1100" b="0" dirty="0">
                          <a:effectLst/>
                          <a:latin typeface="UDShinGoPro"/>
                        </a:rPr>
                        <a:t>】</a:t>
                      </a:r>
                      <a:r>
                        <a:rPr lang="ja-JP" altLang="en-US" sz="1100" b="0">
                          <a:effectLst/>
                          <a:latin typeface="UDShinGoPro"/>
                        </a:rPr>
                        <a:t>授業の主役であるわたしたち</a:t>
                      </a:r>
                      <a:r>
                        <a:rPr lang="en-US" altLang="ja-JP" sz="1100" b="0" dirty="0">
                          <a:effectLst/>
                          <a:latin typeface="UDShinGoPro"/>
                        </a:rPr>
                        <a:t>(</a:t>
                      </a:r>
                      <a:r>
                        <a:rPr lang="ja-JP" altLang="en-US" sz="1100" b="0">
                          <a:effectLst/>
                          <a:latin typeface="UDShinGoPro"/>
                        </a:rPr>
                        <a:t>生徒</a:t>
                      </a:r>
                      <a:r>
                        <a:rPr lang="en-US" altLang="ja-JP" sz="1100" b="0" dirty="0">
                          <a:effectLst/>
                          <a:latin typeface="UDShinGoPro"/>
                        </a:rPr>
                        <a:t>)</a:t>
                      </a:r>
                      <a:r>
                        <a:rPr lang="ja-JP" altLang="en-US" sz="1100" b="0">
                          <a:effectLst/>
                          <a:latin typeface="UDShinGoPro"/>
                        </a:rPr>
                        <a:t>が主体となり、</a:t>
                      </a:r>
                      <a:br>
                        <a:rPr lang="en-US" altLang="ja-JP" sz="1100" b="0" dirty="0">
                          <a:effectLst/>
                          <a:latin typeface="UDShinGoPro"/>
                        </a:rPr>
                      </a:br>
                      <a:r>
                        <a:rPr lang="ja-JP" altLang="en-US" sz="1100" b="0">
                          <a:effectLst/>
                          <a:latin typeface="UDShinGoPro"/>
                        </a:rPr>
                        <a:t> 協働性・社会性を身につけ、一人一人が学び高め合う</a:t>
                      </a:r>
                      <a:r>
                        <a:rPr lang="en-US" altLang="ja-JP" sz="1100" b="0" dirty="0">
                          <a:effectLst/>
                          <a:latin typeface="UDShinGoPro"/>
                        </a:rPr>
                        <a:t>! </a:t>
                      </a:r>
                      <a:endParaRPr lang="ja-JP" altLang="en-US">
                        <a:effectLst/>
                      </a:endParaRPr>
                    </a:p>
                  </a:txBody>
                  <a:tcPr anchor="ctr">
                    <a:lnL w="8649" cap="flat" cmpd="sng" algn="ctr">
                      <a:solidFill>
                        <a:srgbClr val="000000"/>
                      </a:solidFill>
                      <a:prstDash val="solid"/>
                      <a:round/>
                      <a:headEnd type="none" w="med" len="med"/>
                      <a:tailEnd type="none" w="med" len="med"/>
                    </a:lnL>
                    <a:lnR w="8636" cap="flat" cmpd="sng" algn="ctr">
                      <a:solidFill>
                        <a:srgbClr val="000000"/>
                      </a:solidFill>
                      <a:prstDash val="solid"/>
                      <a:round/>
                      <a:headEnd type="none" w="med" len="med"/>
                      <a:tailEnd type="none" w="med" len="med"/>
                    </a:lnR>
                    <a:lnT w="8623" cap="flat" cmpd="sng" algn="ctr">
                      <a:solidFill>
                        <a:srgbClr val="000000"/>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CCCCC"/>
                    </a:solidFill>
                  </a:tcPr>
                </a:tc>
                <a:extLst>
                  <a:ext uri="{0D108BD9-81ED-4DB2-BD59-A6C34878D82A}">
                    <a16:rowId xmlns:a16="http://schemas.microsoft.com/office/drawing/2014/main" val="1916757261"/>
                  </a:ext>
                </a:extLst>
              </a:tr>
              <a:tr h="296241">
                <a:tc>
                  <a:txBody>
                    <a:bodyPr/>
                    <a:lstStyle/>
                    <a:p>
                      <a:pPr algn="ctr"/>
                      <a:r>
                        <a:rPr lang="ja-JP" altLang="en-US" sz="1000" b="1">
                          <a:effectLst/>
                          <a:latin typeface="UDShinGoPro"/>
                        </a:rPr>
                        <a:t>学び合い、高め合い、みんな成長</a:t>
                      </a:r>
                      <a:r>
                        <a:rPr lang="en-US" altLang="ja-JP" sz="1000" b="1" dirty="0">
                          <a:effectLst/>
                          <a:latin typeface="UDShinGoPro"/>
                        </a:rPr>
                        <a:t>!</a:t>
                      </a:r>
                      <a:r>
                        <a:rPr lang="ja-JP" altLang="en-US" sz="1000" b="1">
                          <a:effectLst/>
                          <a:latin typeface="UDShinGoPro"/>
                        </a:rPr>
                        <a:t>／アクティブラーナーになろう</a:t>
                      </a:r>
                      <a:r>
                        <a:rPr lang="en-US" altLang="ja-JP" sz="1000" b="1" dirty="0">
                          <a:effectLst/>
                          <a:latin typeface="UDShinGoPro"/>
                        </a:rPr>
                        <a:t>!</a:t>
                      </a:r>
                      <a:r>
                        <a:rPr lang="ja-JP" altLang="en-US" sz="1000" b="1">
                          <a:effectLst/>
                          <a:latin typeface="UDShinGoPro"/>
                        </a:rPr>
                        <a:t>／傾聴のスペシャリストになろう</a:t>
                      </a:r>
                      <a:r>
                        <a:rPr lang="en-US" altLang="ja-JP" sz="1000" b="1" dirty="0">
                          <a:effectLst/>
                          <a:latin typeface="UDShinGoPro"/>
                        </a:rPr>
                        <a:t>! </a:t>
                      </a:r>
                      <a:endParaRPr lang="ja-JP" altLang="en-US">
                        <a:effectLst/>
                      </a:endParaRPr>
                    </a:p>
                  </a:txBody>
                  <a:tcPr anchor="ctr">
                    <a:lnL w="8649" cap="flat" cmpd="sng" algn="ctr">
                      <a:solidFill>
                        <a:srgbClr val="000000"/>
                      </a:solidFill>
                      <a:prstDash val="solid"/>
                      <a:round/>
                      <a:headEnd type="none" w="med" len="med"/>
                      <a:tailEnd type="none" w="med" len="med"/>
                    </a:lnL>
                    <a:lnR w="8636"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lnB w="8649"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6601612"/>
                  </a:ext>
                </a:extLst>
              </a:tr>
            </a:tbl>
          </a:graphicData>
        </a:graphic>
      </p:graphicFrame>
      <p:graphicFrame>
        <p:nvGraphicFramePr>
          <p:cNvPr id="13" name="表 12">
            <a:extLst>
              <a:ext uri="{FF2B5EF4-FFF2-40B4-BE49-F238E27FC236}">
                <a16:creationId xmlns:a16="http://schemas.microsoft.com/office/drawing/2014/main" id="{999F03BE-1570-5ACC-4BFC-599C66C938CF}"/>
              </a:ext>
            </a:extLst>
          </p:cNvPr>
          <p:cNvGraphicFramePr>
            <a:graphicFrameLocks noGrp="1"/>
          </p:cNvGraphicFramePr>
          <p:nvPr>
            <p:extLst>
              <p:ext uri="{D42A27DB-BD31-4B8C-83A1-F6EECF244321}">
                <p14:modId xmlns:p14="http://schemas.microsoft.com/office/powerpoint/2010/main" val="2090016980"/>
              </p:ext>
            </p:extLst>
          </p:nvPr>
        </p:nvGraphicFramePr>
        <p:xfrm>
          <a:off x="291801" y="2574498"/>
          <a:ext cx="4293198" cy="1268322"/>
        </p:xfrm>
        <a:graphic>
          <a:graphicData uri="http://schemas.openxmlformats.org/drawingml/2006/table">
            <a:tbl>
              <a:tblPr/>
              <a:tblGrid>
                <a:gridCol w="1431066">
                  <a:extLst>
                    <a:ext uri="{9D8B030D-6E8A-4147-A177-3AD203B41FA5}">
                      <a16:colId xmlns:a16="http://schemas.microsoft.com/office/drawing/2014/main" val="1134070295"/>
                    </a:ext>
                  </a:extLst>
                </a:gridCol>
                <a:gridCol w="1431066">
                  <a:extLst>
                    <a:ext uri="{9D8B030D-6E8A-4147-A177-3AD203B41FA5}">
                      <a16:colId xmlns:a16="http://schemas.microsoft.com/office/drawing/2014/main" val="563833436"/>
                    </a:ext>
                  </a:extLst>
                </a:gridCol>
                <a:gridCol w="1431066">
                  <a:extLst>
                    <a:ext uri="{9D8B030D-6E8A-4147-A177-3AD203B41FA5}">
                      <a16:colId xmlns:a16="http://schemas.microsoft.com/office/drawing/2014/main" val="1412735729"/>
                    </a:ext>
                  </a:extLst>
                </a:gridCol>
              </a:tblGrid>
              <a:tr h="232870">
                <a:tc gridSpan="3">
                  <a:txBody>
                    <a:bodyPr/>
                    <a:lstStyle/>
                    <a:p>
                      <a:pPr algn="ctr"/>
                      <a:r>
                        <a:rPr lang="ja-JP" altLang="en-US" sz="1000" b="1">
                          <a:effectLst/>
                          <a:latin typeface="UDShinGoPro"/>
                        </a:rPr>
                        <a:t>本日の評価基準</a:t>
                      </a:r>
                      <a:r>
                        <a:rPr lang="en-US" altLang="ja-JP" sz="1000" b="1" dirty="0">
                          <a:effectLst/>
                          <a:latin typeface="UDShinGoPro"/>
                        </a:rPr>
                        <a:t>(</a:t>
                      </a:r>
                      <a:r>
                        <a:rPr lang="ja-JP" altLang="en-US" sz="1000" b="1">
                          <a:effectLst/>
                          <a:latin typeface="UDShinGoPro"/>
                        </a:rPr>
                        <a:t>ルーブリック評価</a:t>
                      </a:r>
                      <a:r>
                        <a:rPr lang="en-US" altLang="ja-JP" sz="1000" b="1" dirty="0">
                          <a:effectLst/>
                          <a:latin typeface="UDShinGoPro"/>
                        </a:rPr>
                        <a:t>) </a:t>
                      </a:r>
                      <a:endParaRPr lang="ja-JP" altLang="en-US">
                        <a:effectLst/>
                      </a:endParaRPr>
                    </a:p>
                  </a:txBody>
                  <a:tcPr anchor="ctr">
                    <a:lnL w="7696"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96"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08835453"/>
                  </a:ext>
                </a:extLst>
              </a:tr>
              <a:tr h="298807">
                <a:tc>
                  <a:txBody>
                    <a:bodyPr/>
                    <a:lstStyle/>
                    <a:p>
                      <a:pPr algn="ctr"/>
                      <a:r>
                        <a:rPr lang="en-US" sz="800" dirty="0">
                          <a:effectLst/>
                          <a:latin typeface="UDShinGoPro"/>
                        </a:rPr>
                        <a:t>A </a:t>
                      </a:r>
                      <a:endParaRPr lang="en-US" dirty="0">
                        <a:effectLst/>
                      </a:endParaRPr>
                    </a:p>
                  </a:txBody>
                  <a:tcPr anchor="ctr">
                    <a:lnL w="7696"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pPr algn="ctr"/>
                      <a:r>
                        <a:rPr lang="en-US" sz="800">
                          <a:effectLst/>
                          <a:latin typeface="UDShinGoPro"/>
                        </a:rPr>
                        <a:t>B </a:t>
                      </a:r>
                      <a:endParaRPr lang="en-US">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UDShinGoPro"/>
                        </a:rPr>
                        <a:t>C </a:t>
                      </a:r>
                      <a:endParaRPr lang="en-US" dirty="0">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6898555"/>
                  </a:ext>
                </a:extLst>
              </a:tr>
              <a:tr h="725675">
                <a:tc>
                  <a:txBody>
                    <a:bodyPr/>
                    <a:lstStyle/>
                    <a:p>
                      <a:r>
                        <a:rPr lang="ja-JP" altLang="en-US" sz="700">
                          <a:effectLst/>
                          <a:latin typeface="UDShinGoPro"/>
                        </a:rPr>
                        <a:t>「働く」と「幸せ・不幸せ」の 関係について、自らの意見をもとに他者と学び合い、 高め合うことができる。 </a:t>
                      </a:r>
                      <a:endParaRPr lang="ja-JP" altLang="en-US">
                        <a:effectLst/>
                      </a:endParaRPr>
                    </a:p>
                  </a:txBody>
                  <a:tcPr anchor="ctr">
                    <a:lnL w="7696"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r>
                        <a:rPr lang="ja-JP" altLang="en-US" sz="700">
                          <a:effectLst/>
                          <a:latin typeface="UDShinGoPro"/>
                        </a:rPr>
                        <a:t>「働く」と「幸せ・不幸せ」の 関係について、他者との対話を通じて自らの意見を持つことができる。 </a:t>
                      </a:r>
                      <a:endParaRPr lang="ja-JP" altLang="en-US">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r>
                        <a:rPr lang="ja-JP" altLang="en-US" sz="700">
                          <a:effectLst/>
                          <a:latin typeface="UDShinGoPro"/>
                        </a:rPr>
                        <a:t>「働く」と「幸せ・不幸せ」の 関係について、ある程度理解し、自らの意見を持つことができる。 </a:t>
                      </a:r>
                      <a:endParaRPr lang="ja-JP" altLang="en-US">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7575781"/>
                  </a:ext>
                </a:extLst>
              </a:tr>
            </a:tbl>
          </a:graphicData>
        </a:graphic>
      </p:graphicFrame>
      <p:grpSp>
        <p:nvGrpSpPr>
          <p:cNvPr id="56" name="グループ化 55">
            <a:extLst>
              <a:ext uri="{FF2B5EF4-FFF2-40B4-BE49-F238E27FC236}">
                <a16:creationId xmlns:a16="http://schemas.microsoft.com/office/drawing/2014/main" id="{86E60C33-F5E6-77B3-9021-B62298754E96}"/>
              </a:ext>
            </a:extLst>
          </p:cNvPr>
          <p:cNvGrpSpPr/>
          <p:nvPr/>
        </p:nvGrpSpPr>
        <p:grpSpPr>
          <a:xfrm>
            <a:off x="4876800" y="2574497"/>
            <a:ext cx="1803216" cy="1268155"/>
            <a:chOff x="4876800" y="2574497"/>
            <a:chExt cx="1803216" cy="1268155"/>
          </a:xfrm>
        </p:grpSpPr>
        <p:pic>
          <p:nvPicPr>
            <p:cNvPr id="1040" name="Picture 16" descr="page62image48899008">
              <a:extLst>
                <a:ext uri="{FF2B5EF4-FFF2-40B4-BE49-F238E27FC236}">
                  <a16:creationId xmlns:a16="http://schemas.microsoft.com/office/drawing/2014/main" id="{2FF561C6-DBC3-8A0C-45B0-3FEF83B04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74497"/>
              <a:ext cx="1689399" cy="1268155"/>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a:extLst>
                <a:ext uri="{FF2B5EF4-FFF2-40B4-BE49-F238E27FC236}">
                  <a16:creationId xmlns:a16="http://schemas.microsoft.com/office/drawing/2014/main" id="{30C5F8FD-85E3-66B9-0F5D-0F5C4D8FE2C9}"/>
                </a:ext>
              </a:extLst>
            </p:cNvPr>
            <p:cNvSpPr txBox="1"/>
            <p:nvPr/>
          </p:nvSpPr>
          <p:spPr>
            <a:xfrm>
              <a:off x="4876800" y="2788884"/>
              <a:ext cx="1803216" cy="800219"/>
            </a:xfrm>
            <a:prstGeom prst="rect">
              <a:avLst/>
            </a:prstGeom>
            <a:noFill/>
          </p:spPr>
          <p:txBody>
            <a:bodyPr wrap="square">
              <a:spAutoFit/>
            </a:bodyPr>
            <a:lstStyle/>
            <a:p>
              <a:r>
                <a:rPr lang="en-US" altLang="ja-JP" sz="1200" b="0" dirty="0">
                  <a:effectLst/>
                  <a:latin typeface="UDShinGoPro"/>
                </a:rPr>
                <a:t>1 </a:t>
              </a:r>
              <a:r>
                <a:rPr lang="ja-JP" altLang="en-US" sz="1200" b="0">
                  <a:effectLst/>
                  <a:latin typeface="UDShinGoPro"/>
                </a:rPr>
                <a:t>チーム </a:t>
              </a:r>
              <a:r>
                <a:rPr lang="en-US" altLang="ja-JP" sz="1200" b="0" dirty="0">
                  <a:effectLst/>
                  <a:latin typeface="UDShinGoPro"/>
                </a:rPr>
                <a:t>2 〜∞</a:t>
              </a:r>
              <a:r>
                <a:rPr lang="ja-JP" altLang="en-US" sz="1200" b="0">
                  <a:effectLst/>
                  <a:latin typeface="UDShinGoPro"/>
                </a:rPr>
                <a:t>人</a:t>
              </a:r>
              <a:br>
                <a:rPr lang="en-US" altLang="ja-JP" sz="1200" b="0" dirty="0">
                  <a:effectLst/>
                  <a:latin typeface="UDShinGoPro"/>
                </a:rPr>
              </a:br>
              <a:r>
                <a:rPr lang="ja-JP" altLang="en-US" sz="1600" b="0">
                  <a:effectLst/>
                  <a:latin typeface="UDShinGoPro"/>
                </a:rPr>
                <a:t> </a:t>
              </a:r>
              <a:endParaRPr lang="ja-JP" altLang="en-US" sz="1200"/>
            </a:p>
            <a:p>
              <a:r>
                <a:rPr lang="en-US" altLang="ja-JP" sz="900" dirty="0">
                  <a:effectLst/>
                  <a:latin typeface="UDShinGoPro"/>
                </a:rPr>
                <a:t>※</a:t>
              </a:r>
              <a:r>
                <a:rPr lang="ja-JP" altLang="en-US" sz="900">
                  <a:effectLst/>
                  <a:latin typeface="UDShinGoPro"/>
                </a:rPr>
                <a:t>教え合い・質問を積極的に</a:t>
              </a:r>
              <a:r>
                <a:rPr lang="en-US" altLang="ja-JP" sz="900" dirty="0">
                  <a:effectLst/>
                  <a:latin typeface="UDShinGoPro"/>
                </a:rPr>
                <a:t>!</a:t>
              </a:r>
              <a:br>
                <a:rPr lang="en-US" altLang="ja-JP" sz="900" dirty="0">
                  <a:effectLst/>
                  <a:latin typeface="UDShinGoPro"/>
                </a:rPr>
              </a:br>
              <a:r>
                <a:rPr lang="en-US" altLang="ja-JP" sz="900" dirty="0">
                  <a:effectLst/>
                  <a:latin typeface="UDShinGoPro"/>
                </a:rPr>
                <a:t>※</a:t>
              </a:r>
              <a:r>
                <a:rPr lang="ja-JP" altLang="en-US" sz="900">
                  <a:effectLst/>
                  <a:latin typeface="UDShinGoPro"/>
                </a:rPr>
                <a:t>時には</a:t>
              </a:r>
              <a:r>
                <a:rPr lang="en-US" altLang="ja-JP" sz="900" dirty="0">
                  <a:effectLst/>
                  <a:latin typeface="UDShinGoPro"/>
                </a:rPr>
                <a:t>1</a:t>
              </a:r>
              <a:r>
                <a:rPr lang="ja-JP" altLang="en-US" sz="900">
                  <a:effectLst/>
                  <a:latin typeface="UDShinGoPro"/>
                </a:rPr>
                <a:t>人でも</a:t>
              </a:r>
              <a:r>
                <a:rPr lang="en-US" altLang="ja-JP" sz="900" dirty="0">
                  <a:effectLst/>
                  <a:latin typeface="UDShinGoPro"/>
                </a:rPr>
                <a:t>OK! </a:t>
              </a:r>
              <a:endParaRPr lang="en-US" altLang="ja-JP" sz="2000" dirty="0"/>
            </a:p>
          </p:txBody>
        </p:sp>
      </p:grpSp>
      <p:grpSp>
        <p:nvGrpSpPr>
          <p:cNvPr id="54" name="グループ化 53">
            <a:extLst>
              <a:ext uri="{FF2B5EF4-FFF2-40B4-BE49-F238E27FC236}">
                <a16:creationId xmlns:a16="http://schemas.microsoft.com/office/drawing/2014/main" id="{635A52CD-B90B-0591-F2E3-08D3990B304C}"/>
              </a:ext>
            </a:extLst>
          </p:cNvPr>
          <p:cNvGrpSpPr/>
          <p:nvPr/>
        </p:nvGrpSpPr>
        <p:grpSpPr>
          <a:xfrm>
            <a:off x="289200" y="6050622"/>
            <a:ext cx="6275699" cy="1015196"/>
            <a:chOff x="289200" y="6050622"/>
            <a:chExt cx="6275699" cy="1015196"/>
          </a:xfrm>
        </p:grpSpPr>
        <p:sp>
          <p:nvSpPr>
            <p:cNvPr id="42" name="角丸四角形 41">
              <a:extLst>
                <a:ext uri="{FF2B5EF4-FFF2-40B4-BE49-F238E27FC236}">
                  <a16:creationId xmlns:a16="http://schemas.microsoft.com/office/drawing/2014/main" id="{D53F2D3A-03E9-AFF8-1E45-4EE16C7A59D1}"/>
                </a:ext>
              </a:extLst>
            </p:cNvPr>
            <p:cNvSpPr/>
            <p:nvPr/>
          </p:nvSpPr>
          <p:spPr>
            <a:xfrm>
              <a:off x="289200" y="6050622"/>
              <a:ext cx="1490174" cy="28875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◆本日のテーマ</a:t>
              </a:r>
            </a:p>
          </p:txBody>
        </p:sp>
        <p:sp>
          <p:nvSpPr>
            <p:cNvPr id="46" name="角丸四角形 45">
              <a:extLst>
                <a:ext uri="{FF2B5EF4-FFF2-40B4-BE49-F238E27FC236}">
                  <a16:creationId xmlns:a16="http://schemas.microsoft.com/office/drawing/2014/main" id="{3C148106-CF00-76D1-7A9F-4AB782D4BCAA}"/>
                </a:ext>
              </a:extLst>
            </p:cNvPr>
            <p:cNvSpPr/>
            <p:nvPr/>
          </p:nvSpPr>
          <p:spPr>
            <a:xfrm>
              <a:off x="289200" y="6456218"/>
              <a:ext cx="6275699" cy="609600"/>
            </a:xfrm>
            <a:prstGeom prst="roundRect">
              <a:avLst/>
            </a:prstGeom>
            <a:solidFill>
              <a:schemeClr val="bg2"/>
            </a:solidFill>
            <a:ln>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ja-JP" altLang="en-US" sz="1200">
                  <a:solidFill>
                    <a:sysClr val="windowText" lastClr="000000"/>
                  </a:solidFill>
                </a:rPr>
                <a:t>「働く」と「幸せ・不幸せ」の関係は？</a:t>
              </a:r>
              <a:br>
                <a:rPr kumimoji="1" lang="en-US" altLang="ja-JP" sz="1200" dirty="0">
                  <a:solidFill>
                    <a:sysClr val="windowText" lastClr="000000"/>
                  </a:solidFill>
                </a:rPr>
              </a:br>
              <a:r>
                <a:rPr kumimoji="1" lang="en-US" altLang="ja-JP" sz="1200" dirty="0">
                  <a:solidFill>
                    <a:sysClr val="windowText" lastClr="000000"/>
                  </a:solidFill>
                </a:rPr>
                <a:t>〜</a:t>
              </a:r>
              <a:r>
                <a:rPr kumimoji="1" lang="ja-JP" altLang="en-US" sz="1200">
                  <a:solidFill>
                    <a:sysClr val="windowText" lastClr="000000"/>
                  </a:solidFill>
                </a:rPr>
                <a:t>「働く」って何？「幸せ・不幸せ」って何？</a:t>
              </a:r>
              <a:r>
                <a:rPr kumimoji="1" lang="en-US" altLang="ja-JP" sz="1200" dirty="0">
                  <a:solidFill>
                    <a:sysClr val="windowText" lastClr="000000"/>
                  </a:solidFill>
                </a:rPr>
                <a:t>〜</a:t>
              </a:r>
              <a:endParaRPr kumimoji="1" lang="ja-JP" altLang="en-US" sz="1200">
                <a:solidFill>
                  <a:sysClr val="windowText" lastClr="000000"/>
                </a:solidFill>
              </a:endParaRPr>
            </a:p>
          </p:txBody>
        </p:sp>
      </p:grpSp>
      <p:grpSp>
        <p:nvGrpSpPr>
          <p:cNvPr id="53" name="グループ化 52">
            <a:extLst>
              <a:ext uri="{FF2B5EF4-FFF2-40B4-BE49-F238E27FC236}">
                <a16:creationId xmlns:a16="http://schemas.microsoft.com/office/drawing/2014/main" id="{02C882E6-B9EF-2F54-141A-08575C42F1A1}"/>
              </a:ext>
            </a:extLst>
          </p:cNvPr>
          <p:cNvGrpSpPr/>
          <p:nvPr/>
        </p:nvGrpSpPr>
        <p:grpSpPr>
          <a:xfrm>
            <a:off x="289200" y="7367312"/>
            <a:ext cx="6301231" cy="846191"/>
            <a:chOff x="289200" y="7367312"/>
            <a:chExt cx="6301231" cy="846191"/>
          </a:xfrm>
        </p:grpSpPr>
        <p:sp>
          <p:nvSpPr>
            <p:cNvPr id="43" name="角丸四角形 42">
              <a:extLst>
                <a:ext uri="{FF2B5EF4-FFF2-40B4-BE49-F238E27FC236}">
                  <a16:creationId xmlns:a16="http://schemas.microsoft.com/office/drawing/2014/main" id="{E22DC03B-BFC6-1222-289B-2B018163C4F2}"/>
                </a:ext>
              </a:extLst>
            </p:cNvPr>
            <p:cNvSpPr/>
            <p:nvPr/>
          </p:nvSpPr>
          <p:spPr>
            <a:xfrm>
              <a:off x="289200" y="7367312"/>
              <a:ext cx="4169205" cy="28875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◆シンキングツールによるブレインストーミング</a:t>
              </a:r>
            </a:p>
          </p:txBody>
        </p:sp>
        <p:sp>
          <p:nvSpPr>
            <p:cNvPr id="47" name="テキスト ボックス 46">
              <a:extLst>
                <a:ext uri="{FF2B5EF4-FFF2-40B4-BE49-F238E27FC236}">
                  <a16:creationId xmlns:a16="http://schemas.microsoft.com/office/drawing/2014/main" id="{E32750F6-2E82-5D19-C002-FC1D031C5FD5}"/>
                </a:ext>
              </a:extLst>
            </p:cNvPr>
            <p:cNvSpPr txBox="1"/>
            <p:nvPr/>
          </p:nvSpPr>
          <p:spPr>
            <a:xfrm>
              <a:off x="289200" y="7782616"/>
              <a:ext cx="6301231" cy="430887"/>
            </a:xfrm>
            <a:prstGeom prst="rect">
              <a:avLst/>
            </a:prstGeom>
            <a:noFill/>
          </p:spPr>
          <p:txBody>
            <a:bodyPr wrap="square" rtlCol="0">
              <a:spAutoFit/>
            </a:bodyPr>
            <a:lstStyle/>
            <a:p>
              <a:r>
                <a:rPr kumimoji="1" lang="ja-JP" altLang="en-US" sz="1050"/>
                <a:t>★シンキングツール</a:t>
              </a:r>
              <a:r>
                <a:rPr kumimoji="1" lang="en-US" altLang="ja-JP" sz="1050" dirty="0"/>
                <a:t>(</a:t>
              </a:r>
              <a:r>
                <a:rPr kumimoji="1" lang="ja-JP" altLang="en-US" sz="1050"/>
                <a:t>ベン図</a:t>
              </a:r>
              <a:r>
                <a:rPr kumimoji="1" lang="en-US" altLang="ja-JP" sz="1050" dirty="0"/>
                <a:t>)</a:t>
              </a:r>
              <a:r>
                <a:rPr kumimoji="1" lang="ja-JP" altLang="en-US" sz="1050"/>
                <a:t>を活用して、「働く」と「幸せ」について自分たちが持っているイメージを“みえる化”してみよう！</a:t>
              </a:r>
            </a:p>
          </p:txBody>
        </p:sp>
      </p:grpSp>
      <p:grpSp>
        <p:nvGrpSpPr>
          <p:cNvPr id="55" name="グループ化 54">
            <a:extLst>
              <a:ext uri="{FF2B5EF4-FFF2-40B4-BE49-F238E27FC236}">
                <a16:creationId xmlns:a16="http://schemas.microsoft.com/office/drawing/2014/main" id="{5724112C-49C2-C399-D0C1-4D1300855594}"/>
              </a:ext>
            </a:extLst>
          </p:cNvPr>
          <p:cNvGrpSpPr/>
          <p:nvPr/>
        </p:nvGrpSpPr>
        <p:grpSpPr>
          <a:xfrm>
            <a:off x="289199" y="4108508"/>
            <a:ext cx="6275699" cy="1797177"/>
            <a:chOff x="473673" y="4118252"/>
            <a:chExt cx="6275699" cy="1797177"/>
          </a:xfrm>
        </p:grpSpPr>
        <p:sp>
          <p:nvSpPr>
            <p:cNvPr id="45" name="正方形/長方形 44">
              <a:extLst>
                <a:ext uri="{FF2B5EF4-FFF2-40B4-BE49-F238E27FC236}">
                  <a16:creationId xmlns:a16="http://schemas.microsoft.com/office/drawing/2014/main" id="{61FCAD25-2668-4BC2-0B15-80B2A9C06D21}"/>
                </a:ext>
              </a:extLst>
            </p:cNvPr>
            <p:cNvSpPr/>
            <p:nvPr/>
          </p:nvSpPr>
          <p:spPr>
            <a:xfrm>
              <a:off x="473673" y="4577645"/>
              <a:ext cx="6275699" cy="133778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1000"/>
                <a:t>ワンセンテンスでまとめる（ふたりで話をして、重要な事を一文で書き残そう！）</a:t>
              </a:r>
            </a:p>
          </p:txBody>
        </p:sp>
        <p:sp>
          <p:nvSpPr>
            <p:cNvPr id="49" name="角丸四角形 48">
              <a:extLst>
                <a:ext uri="{FF2B5EF4-FFF2-40B4-BE49-F238E27FC236}">
                  <a16:creationId xmlns:a16="http://schemas.microsoft.com/office/drawing/2014/main" id="{99A523F8-8949-E8CF-1D3A-A43BAE7876F4}"/>
                </a:ext>
              </a:extLst>
            </p:cNvPr>
            <p:cNvSpPr/>
            <p:nvPr/>
          </p:nvSpPr>
          <p:spPr>
            <a:xfrm>
              <a:off x="473674" y="4118252"/>
              <a:ext cx="4945958" cy="28875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◆「幸せと不幸せって何？」→ふたりで話をしてみよう！</a:t>
              </a:r>
            </a:p>
          </p:txBody>
        </p:sp>
      </p:grpSp>
      <p:grpSp>
        <p:nvGrpSpPr>
          <p:cNvPr id="52" name="グループ化 51">
            <a:extLst>
              <a:ext uri="{FF2B5EF4-FFF2-40B4-BE49-F238E27FC236}">
                <a16:creationId xmlns:a16="http://schemas.microsoft.com/office/drawing/2014/main" id="{9C05685E-337C-DCC5-732F-82D9D1058782}"/>
              </a:ext>
            </a:extLst>
          </p:cNvPr>
          <p:cNvGrpSpPr/>
          <p:nvPr/>
        </p:nvGrpSpPr>
        <p:grpSpPr>
          <a:xfrm>
            <a:off x="289200" y="8380613"/>
            <a:ext cx="6301231" cy="1173956"/>
            <a:chOff x="289200" y="8380613"/>
            <a:chExt cx="6301231" cy="1173956"/>
          </a:xfrm>
        </p:grpSpPr>
        <p:sp>
          <p:nvSpPr>
            <p:cNvPr id="44" name="角丸四角形 43">
              <a:extLst>
                <a:ext uri="{FF2B5EF4-FFF2-40B4-BE49-F238E27FC236}">
                  <a16:creationId xmlns:a16="http://schemas.microsoft.com/office/drawing/2014/main" id="{E5762350-4748-FA3F-FA4F-04BD6AD5446D}"/>
                </a:ext>
              </a:extLst>
            </p:cNvPr>
            <p:cNvSpPr/>
            <p:nvPr/>
          </p:nvSpPr>
          <p:spPr>
            <a:xfrm>
              <a:off x="289200" y="8595662"/>
              <a:ext cx="2110134" cy="28875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◆資料読解＆思考整理</a:t>
              </a:r>
            </a:p>
          </p:txBody>
        </p:sp>
        <p:sp>
          <p:nvSpPr>
            <p:cNvPr id="50" name="テキスト ボックス 49">
              <a:extLst>
                <a:ext uri="{FF2B5EF4-FFF2-40B4-BE49-F238E27FC236}">
                  <a16:creationId xmlns:a16="http://schemas.microsoft.com/office/drawing/2014/main" id="{6A715834-602B-6C52-1A59-15EBA08518BB}"/>
                </a:ext>
              </a:extLst>
            </p:cNvPr>
            <p:cNvSpPr txBox="1"/>
            <p:nvPr/>
          </p:nvSpPr>
          <p:spPr>
            <a:xfrm>
              <a:off x="289200" y="8931321"/>
              <a:ext cx="6301231" cy="623248"/>
            </a:xfrm>
            <a:prstGeom prst="rect">
              <a:avLst/>
            </a:prstGeom>
            <a:noFill/>
          </p:spPr>
          <p:txBody>
            <a:bodyPr wrap="square" rtlCol="0">
              <a:spAutoFit/>
            </a:bodyPr>
            <a:lstStyle/>
            <a:p>
              <a:r>
                <a:rPr kumimoji="1" lang="ja-JP" altLang="en-US" sz="1200"/>
                <a:t>★別紙資料を参照して、ベン図をさらに深化させてみよう！</a:t>
              </a:r>
              <a:endParaRPr kumimoji="1" lang="en-US" altLang="ja-JP" sz="1200" dirty="0"/>
            </a:p>
            <a:p>
              <a:r>
                <a:rPr kumimoji="1" lang="ja-JP" altLang="en-US" sz="1050"/>
                <a:t>　</a:t>
              </a:r>
              <a:r>
                <a:rPr kumimoji="1" lang="en-US" altLang="ja-JP" sz="1050" dirty="0"/>
                <a:t>※</a:t>
              </a:r>
              <a:r>
                <a:rPr kumimoji="1" lang="ja-JP" altLang="en-US" sz="1050"/>
                <a:t>参考資料：国民生活選好度調査結果</a:t>
              </a:r>
              <a:r>
                <a:rPr kumimoji="1" lang="en-US" altLang="ja-JP" sz="1050" dirty="0"/>
                <a:t>&amp;</a:t>
              </a:r>
              <a:r>
                <a:rPr kumimoji="1" lang="ja-JP" altLang="en-US" sz="1050"/>
                <a:t>「労働時間や働き方のニーズに関する調査」</a:t>
              </a:r>
              <a:r>
                <a:rPr kumimoji="1" lang="en-US" altLang="ja-JP" sz="1050" dirty="0"/>
                <a:t>(</a:t>
              </a:r>
              <a:r>
                <a:rPr kumimoji="1" lang="ja-JP" altLang="en-US" sz="1050"/>
                <a:t>労働者調査</a:t>
              </a:r>
              <a:r>
                <a:rPr kumimoji="1" lang="en-US" altLang="ja-JP" sz="1050" dirty="0"/>
                <a:t>) </a:t>
              </a:r>
            </a:p>
            <a:p>
              <a:endParaRPr kumimoji="1" lang="ja-JP" altLang="en-US" sz="1200"/>
            </a:p>
          </p:txBody>
        </p:sp>
        <p:sp>
          <p:nvSpPr>
            <p:cNvPr id="51" name="円形吹き出し 50">
              <a:extLst>
                <a:ext uri="{FF2B5EF4-FFF2-40B4-BE49-F238E27FC236}">
                  <a16:creationId xmlns:a16="http://schemas.microsoft.com/office/drawing/2014/main" id="{BD00DD4D-F7FB-B21A-BFB1-72024C1B3D56}"/>
                </a:ext>
              </a:extLst>
            </p:cNvPr>
            <p:cNvSpPr/>
            <p:nvPr/>
          </p:nvSpPr>
          <p:spPr>
            <a:xfrm>
              <a:off x="4434172" y="8380613"/>
              <a:ext cx="1947553" cy="593506"/>
            </a:xfrm>
            <a:prstGeom prst="wedgeEllipseCallout">
              <a:avLst>
                <a:gd name="adj1" fmla="val -31042"/>
                <a:gd name="adj2" fmla="val 66541"/>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t>どんどん追記して</a:t>
              </a:r>
            </a:p>
          </p:txBody>
        </p:sp>
      </p:grpSp>
    </p:spTree>
    <p:extLst>
      <p:ext uri="{BB962C8B-B14F-4D97-AF65-F5344CB8AC3E}">
        <p14:creationId xmlns:p14="http://schemas.microsoft.com/office/powerpoint/2010/main" val="1939620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9EB3F8DB-3F18-A75B-A332-62B92BE67A8E}"/>
              </a:ext>
            </a:extLst>
          </p:cNvPr>
          <p:cNvSpPr txBox="1"/>
          <p:nvPr/>
        </p:nvSpPr>
        <p:spPr>
          <a:xfrm>
            <a:off x="424904" y="560049"/>
            <a:ext cx="5975684" cy="523220"/>
          </a:xfrm>
          <a:prstGeom prst="rect">
            <a:avLst/>
          </a:prstGeom>
          <a:noFill/>
        </p:spPr>
        <p:txBody>
          <a:bodyPr wrap="square" rtlCol="0">
            <a:spAutoFit/>
          </a:bodyPr>
          <a:lstStyle/>
          <a:p>
            <a:r>
              <a:rPr kumimoji="1" lang="ja-JP" altLang="en-US" sz="1400"/>
              <a:t>＜「働く」における「幸せ・不幸せ」のベン図</a:t>
            </a:r>
            <a:r>
              <a:rPr kumimoji="1" lang="en-US" altLang="ja-JP" sz="1400" dirty="0"/>
              <a:t>(</a:t>
            </a:r>
            <a:r>
              <a:rPr kumimoji="1" lang="ja-JP" altLang="en-US" sz="1400"/>
              <a:t>シンキングツール</a:t>
            </a:r>
            <a:r>
              <a:rPr kumimoji="1" lang="en-US" altLang="ja-JP" sz="1400" dirty="0"/>
              <a:t>)</a:t>
            </a:r>
            <a:r>
              <a:rPr kumimoji="1" lang="ja-JP" altLang="en-US" sz="1400"/>
              <a:t>＞</a:t>
            </a:r>
            <a:r>
              <a:rPr kumimoji="1" lang="en-US" altLang="ja-JP" sz="1400" dirty="0"/>
              <a:t> </a:t>
            </a:r>
          </a:p>
          <a:p>
            <a:endParaRPr kumimoji="1" lang="ja-JP" altLang="en-US" sz="1400"/>
          </a:p>
        </p:txBody>
      </p:sp>
      <p:grpSp>
        <p:nvGrpSpPr>
          <p:cNvPr id="23" name="グループ化 22">
            <a:extLst>
              <a:ext uri="{FF2B5EF4-FFF2-40B4-BE49-F238E27FC236}">
                <a16:creationId xmlns:a16="http://schemas.microsoft.com/office/drawing/2014/main" id="{1E630DF3-AAB9-03C5-1C8A-8753972EC19A}"/>
              </a:ext>
            </a:extLst>
          </p:cNvPr>
          <p:cNvGrpSpPr/>
          <p:nvPr/>
        </p:nvGrpSpPr>
        <p:grpSpPr>
          <a:xfrm>
            <a:off x="953593" y="999576"/>
            <a:ext cx="5271944" cy="3773735"/>
            <a:chOff x="953593" y="742562"/>
            <a:chExt cx="5271944" cy="3773735"/>
          </a:xfrm>
        </p:grpSpPr>
        <p:grpSp>
          <p:nvGrpSpPr>
            <p:cNvPr id="7" name="グループ化 6">
              <a:extLst>
                <a:ext uri="{FF2B5EF4-FFF2-40B4-BE49-F238E27FC236}">
                  <a16:creationId xmlns:a16="http://schemas.microsoft.com/office/drawing/2014/main" id="{7FA6ADFB-1EAB-79ED-480C-DC27BDAE421B}"/>
                </a:ext>
              </a:extLst>
            </p:cNvPr>
            <p:cNvGrpSpPr/>
            <p:nvPr/>
          </p:nvGrpSpPr>
          <p:grpSpPr>
            <a:xfrm>
              <a:off x="1654561" y="1148318"/>
              <a:ext cx="3548875" cy="3367979"/>
              <a:chOff x="1868906" y="974555"/>
              <a:chExt cx="3120185" cy="3256549"/>
            </a:xfrm>
          </p:grpSpPr>
          <p:sp>
            <p:nvSpPr>
              <p:cNvPr id="4" name="円/楕円 3">
                <a:extLst>
                  <a:ext uri="{FF2B5EF4-FFF2-40B4-BE49-F238E27FC236}">
                    <a16:creationId xmlns:a16="http://schemas.microsoft.com/office/drawing/2014/main" id="{7C74CDF1-09EE-7430-5D18-1D83C8AC8035}"/>
                  </a:ext>
                </a:extLst>
              </p:cNvPr>
              <p:cNvSpPr/>
              <p:nvPr/>
            </p:nvSpPr>
            <p:spPr>
              <a:xfrm>
                <a:off x="3031954" y="2273966"/>
                <a:ext cx="1957137" cy="1957137"/>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円/楕円 4">
                <a:extLst>
                  <a:ext uri="{FF2B5EF4-FFF2-40B4-BE49-F238E27FC236}">
                    <a16:creationId xmlns:a16="http://schemas.microsoft.com/office/drawing/2014/main" id="{585B1696-FC03-B799-6BB7-4A56BF603E24}"/>
                  </a:ext>
                </a:extLst>
              </p:cNvPr>
              <p:cNvSpPr/>
              <p:nvPr/>
            </p:nvSpPr>
            <p:spPr>
              <a:xfrm>
                <a:off x="2450430" y="974555"/>
                <a:ext cx="1957137" cy="1957137"/>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円/楕円 5">
                <a:extLst>
                  <a:ext uri="{FF2B5EF4-FFF2-40B4-BE49-F238E27FC236}">
                    <a16:creationId xmlns:a16="http://schemas.microsoft.com/office/drawing/2014/main" id="{37452C8D-C7CB-940F-912D-67A2F0C92B96}"/>
                  </a:ext>
                </a:extLst>
              </p:cNvPr>
              <p:cNvSpPr/>
              <p:nvPr/>
            </p:nvSpPr>
            <p:spPr>
              <a:xfrm>
                <a:off x="1868906" y="2273967"/>
                <a:ext cx="1957137" cy="1957137"/>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9" name="テキスト ボックス 8">
              <a:extLst>
                <a:ext uri="{FF2B5EF4-FFF2-40B4-BE49-F238E27FC236}">
                  <a16:creationId xmlns:a16="http://schemas.microsoft.com/office/drawing/2014/main" id="{06820635-527C-D6FE-C5D7-79C9FC004ACE}"/>
                </a:ext>
              </a:extLst>
            </p:cNvPr>
            <p:cNvSpPr txBox="1"/>
            <p:nvPr/>
          </p:nvSpPr>
          <p:spPr>
            <a:xfrm>
              <a:off x="3062262" y="742562"/>
              <a:ext cx="700968" cy="338554"/>
            </a:xfrm>
            <a:prstGeom prst="rect">
              <a:avLst/>
            </a:prstGeom>
            <a:noFill/>
          </p:spPr>
          <p:txBody>
            <a:bodyPr wrap="square" rtlCol="0">
              <a:spAutoFit/>
            </a:bodyPr>
            <a:lstStyle/>
            <a:p>
              <a:r>
                <a:rPr kumimoji="1" lang="ja-JP" altLang="en-US" sz="1600" b="1">
                  <a:solidFill>
                    <a:schemeClr val="tx1">
                      <a:lumMod val="50000"/>
                      <a:lumOff val="50000"/>
                    </a:schemeClr>
                  </a:solidFill>
                </a:rPr>
                <a:t>働く</a:t>
              </a:r>
              <a:endParaRPr kumimoji="1" lang="ja-JP" altLang="en-US" sz="1400" b="1">
                <a:solidFill>
                  <a:schemeClr val="tx1">
                    <a:lumMod val="50000"/>
                    <a:lumOff val="50000"/>
                  </a:schemeClr>
                </a:solidFill>
              </a:endParaRPr>
            </a:p>
          </p:txBody>
        </p:sp>
        <p:sp>
          <p:nvSpPr>
            <p:cNvPr id="12" name="テキスト ボックス 11">
              <a:extLst>
                <a:ext uri="{FF2B5EF4-FFF2-40B4-BE49-F238E27FC236}">
                  <a16:creationId xmlns:a16="http://schemas.microsoft.com/office/drawing/2014/main" id="{9C38E4CC-BFDD-4565-BFAE-C89369D344B8}"/>
                </a:ext>
              </a:extLst>
            </p:cNvPr>
            <p:cNvSpPr txBox="1"/>
            <p:nvPr/>
          </p:nvSpPr>
          <p:spPr>
            <a:xfrm>
              <a:off x="5203436" y="3278954"/>
              <a:ext cx="1022101" cy="338554"/>
            </a:xfrm>
            <a:prstGeom prst="rect">
              <a:avLst/>
            </a:prstGeom>
            <a:noFill/>
          </p:spPr>
          <p:txBody>
            <a:bodyPr wrap="square" rtlCol="0">
              <a:spAutoFit/>
            </a:bodyPr>
            <a:lstStyle/>
            <a:p>
              <a:r>
                <a:rPr kumimoji="1" lang="ja-JP" altLang="en-US" sz="1600" b="1">
                  <a:solidFill>
                    <a:schemeClr val="tx1">
                      <a:lumMod val="50000"/>
                      <a:lumOff val="50000"/>
                    </a:schemeClr>
                  </a:solidFill>
                </a:rPr>
                <a:t>不幸せ</a:t>
              </a:r>
            </a:p>
          </p:txBody>
        </p:sp>
        <p:sp>
          <p:nvSpPr>
            <p:cNvPr id="13" name="テキスト ボックス 12">
              <a:extLst>
                <a:ext uri="{FF2B5EF4-FFF2-40B4-BE49-F238E27FC236}">
                  <a16:creationId xmlns:a16="http://schemas.microsoft.com/office/drawing/2014/main" id="{49A4DBFC-1EE2-7958-9C60-0D558C3364CD}"/>
                </a:ext>
              </a:extLst>
            </p:cNvPr>
            <p:cNvSpPr txBox="1"/>
            <p:nvPr/>
          </p:nvSpPr>
          <p:spPr>
            <a:xfrm>
              <a:off x="953593" y="3329422"/>
              <a:ext cx="700968" cy="338554"/>
            </a:xfrm>
            <a:prstGeom prst="rect">
              <a:avLst/>
            </a:prstGeom>
            <a:noFill/>
          </p:spPr>
          <p:txBody>
            <a:bodyPr wrap="square" rtlCol="0">
              <a:spAutoFit/>
            </a:bodyPr>
            <a:lstStyle/>
            <a:p>
              <a:r>
                <a:rPr kumimoji="1" lang="ja-JP" altLang="en-US" sz="1600" b="1">
                  <a:solidFill>
                    <a:schemeClr val="tx1">
                      <a:lumMod val="50000"/>
                      <a:lumOff val="50000"/>
                    </a:schemeClr>
                  </a:solidFill>
                </a:rPr>
                <a:t>幸せ</a:t>
              </a:r>
              <a:endParaRPr kumimoji="1" lang="ja-JP" altLang="en-US" sz="1400" b="1">
                <a:solidFill>
                  <a:schemeClr val="tx1">
                    <a:lumMod val="50000"/>
                    <a:lumOff val="50000"/>
                  </a:schemeClr>
                </a:solidFill>
              </a:endParaRPr>
            </a:p>
          </p:txBody>
        </p:sp>
      </p:grpSp>
      <p:sp>
        <p:nvSpPr>
          <p:cNvPr id="16" name="角丸四角形 15">
            <a:extLst>
              <a:ext uri="{FF2B5EF4-FFF2-40B4-BE49-F238E27FC236}">
                <a16:creationId xmlns:a16="http://schemas.microsoft.com/office/drawing/2014/main" id="{6C8FC0CC-0A34-86BE-1DAC-96C28D1A8D26}"/>
              </a:ext>
            </a:extLst>
          </p:cNvPr>
          <p:cNvSpPr/>
          <p:nvPr/>
        </p:nvSpPr>
        <p:spPr>
          <a:xfrm>
            <a:off x="212556" y="5012867"/>
            <a:ext cx="3216444" cy="340659"/>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◆ペアによる対話ワーク（</a:t>
            </a:r>
            <a:r>
              <a:rPr kumimoji="1" lang="en-US" altLang="ja-JP" sz="1200" dirty="0"/>
              <a:t>2</a:t>
            </a:r>
            <a:r>
              <a:rPr kumimoji="1" lang="ja-JP" altLang="en-US" sz="1200"/>
              <a:t>セット）</a:t>
            </a:r>
          </a:p>
        </p:txBody>
      </p:sp>
      <p:sp>
        <p:nvSpPr>
          <p:cNvPr id="18" name="角丸四角形 17">
            <a:extLst>
              <a:ext uri="{FF2B5EF4-FFF2-40B4-BE49-F238E27FC236}">
                <a16:creationId xmlns:a16="http://schemas.microsoft.com/office/drawing/2014/main" id="{75D92BF7-8E9B-10BA-B12A-A714D5B14392}"/>
              </a:ext>
            </a:extLst>
          </p:cNvPr>
          <p:cNvSpPr/>
          <p:nvPr/>
        </p:nvSpPr>
        <p:spPr>
          <a:xfrm>
            <a:off x="212556" y="7443275"/>
            <a:ext cx="741037" cy="359610"/>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◆学習</a:t>
            </a:r>
          </a:p>
        </p:txBody>
      </p:sp>
      <p:sp>
        <p:nvSpPr>
          <p:cNvPr id="19" name="正方形/長方形 18">
            <a:extLst>
              <a:ext uri="{FF2B5EF4-FFF2-40B4-BE49-F238E27FC236}">
                <a16:creationId xmlns:a16="http://schemas.microsoft.com/office/drawing/2014/main" id="{A6ED5D6E-88B1-472B-BCA2-DE6EF4E07213}"/>
              </a:ext>
            </a:extLst>
          </p:cNvPr>
          <p:cNvSpPr/>
          <p:nvPr/>
        </p:nvSpPr>
        <p:spPr>
          <a:xfrm>
            <a:off x="212556" y="5935450"/>
            <a:ext cx="6204286" cy="113786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en-US" altLang="ja-JP" sz="800" dirty="0"/>
              <a:t>MEMO</a:t>
            </a:r>
            <a:r>
              <a:rPr kumimoji="1" lang="ja-JP" altLang="en-US" sz="800"/>
              <a:t>欄</a:t>
            </a:r>
          </a:p>
        </p:txBody>
      </p:sp>
      <p:sp>
        <p:nvSpPr>
          <p:cNvPr id="20" name="テキスト ボックス 19">
            <a:extLst>
              <a:ext uri="{FF2B5EF4-FFF2-40B4-BE49-F238E27FC236}">
                <a16:creationId xmlns:a16="http://schemas.microsoft.com/office/drawing/2014/main" id="{C509EDFE-889E-8E99-88F7-9D06AB78F01C}"/>
              </a:ext>
            </a:extLst>
          </p:cNvPr>
          <p:cNvSpPr txBox="1"/>
          <p:nvPr/>
        </p:nvSpPr>
        <p:spPr>
          <a:xfrm>
            <a:off x="212556" y="5453323"/>
            <a:ext cx="6332623" cy="415498"/>
          </a:xfrm>
          <a:prstGeom prst="rect">
            <a:avLst/>
          </a:prstGeom>
          <a:noFill/>
        </p:spPr>
        <p:txBody>
          <a:bodyPr wrap="square" rtlCol="0">
            <a:spAutoFit/>
          </a:bodyPr>
          <a:lstStyle/>
          <a:p>
            <a:r>
              <a:rPr kumimoji="1" lang="ja-JP" altLang="en-US" sz="1050"/>
              <a:t>★一人</a:t>
            </a:r>
            <a:r>
              <a:rPr kumimoji="1" lang="en-US" altLang="ja-JP" sz="1050" dirty="0"/>
              <a:t>2</a:t>
            </a:r>
            <a:r>
              <a:rPr kumimoji="1" lang="ja-JP" altLang="en-US" sz="1050"/>
              <a:t>分間で、話し手は「働く」における「幸せ・不幸せ」についてベン図をもとに話してみよう！</a:t>
            </a:r>
            <a:endParaRPr kumimoji="1" lang="en-US" altLang="ja-JP" sz="1050" dirty="0"/>
          </a:p>
          <a:p>
            <a:r>
              <a:rPr kumimoji="1" lang="ja-JP" altLang="en-US" sz="1050"/>
              <a:t>★聴き手は傾聴姿勢を意識しましょう。気づいたことを下の欄に書き残そう。</a:t>
            </a:r>
          </a:p>
        </p:txBody>
      </p:sp>
      <p:sp>
        <p:nvSpPr>
          <p:cNvPr id="21" name="テキスト ボックス 20">
            <a:extLst>
              <a:ext uri="{FF2B5EF4-FFF2-40B4-BE49-F238E27FC236}">
                <a16:creationId xmlns:a16="http://schemas.microsoft.com/office/drawing/2014/main" id="{039B7DB3-4236-A8DB-5FC2-A05B9C7C9366}"/>
              </a:ext>
            </a:extLst>
          </p:cNvPr>
          <p:cNvSpPr txBox="1"/>
          <p:nvPr/>
        </p:nvSpPr>
        <p:spPr>
          <a:xfrm>
            <a:off x="212556" y="7892966"/>
            <a:ext cx="6332623" cy="415498"/>
          </a:xfrm>
          <a:prstGeom prst="rect">
            <a:avLst/>
          </a:prstGeom>
          <a:noFill/>
        </p:spPr>
        <p:txBody>
          <a:bodyPr wrap="square" rtlCol="0">
            <a:spAutoFit/>
          </a:bodyPr>
          <a:lstStyle/>
          <a:p>
            <a:r>
              <a:rPr kumimoji="1" lang="ja-JP" altLang="en-US" sz="1050"/>
              <a:t>★働いていて「不幸せ」にならないために、労働に関する法と制度があることを理解しよう。</a:t>
            </a:r>
            <a:endParaRPr kumimoji="1" lang="en-US" altLang="ja-JP" sz="1050" dirty="0"/>
          </a:p>
          <a:p>
            <a:r>
              <a:rPr kumimoji="1" lang="ja-JP" altLang="en-US" sz="1050"/>
              <a:t>　</a:t>
            </a:r>
            <a:r>
              <a:rPr kumimoji="1" lang="en-US" altLang="ja-JP" sz="1050" dirty="0"/>
              <a:t>※</a:t>
            </a:r>
            <a:r>
              <a:rPr kumimoji="1" lang="ja-JP" altLang="en-US" sz="1050"/>
              <a:t>参考資料：</a:t>
            </a:r>
            <a:r>
              <a:rPr kumimoji="1" lang="en-US" altLang="ja-JP" sz="1050" dirty="0"/>
              <a:t>『</a:t>
            </a:r>
            <a:r>
              <a:rPr kumimoji="1" lang="ja-JP" altLang="en-US" sz="1050"/>
              <a:t>知って役立つ労働法</a:t>
            </a:r>
            <a:r>
              <a:rPr kumimoji="1" lang="en-US" altLang="ja-JP" sz="1050" dirty="0"/>
              <a:t>』</a:t>
            </a:r>
            <a:r>
              <a:rPr kumimoji="1" lang="ja-JP" altLang="en-US" sz="1050"/>
              <a:t>＆</a:t>
            </a:r>
            <a:r>
              <a:rPr kumimoji="1" lang="en-US" altLang="ja-JP" sz="1050" dirty="0"/>
              <a:t>『</a:t>
            </a:r>
            <a:r>
              <a:rPr kumimoji="1" lang="ja-JP" altLang="en-US" sz="1050"/>
              <a:t>まんが知って役立つ労働法</a:t>
            </a:r>
            <a:r>
              <a:rPr kumimoji="1" lang="en-US" altLang="ja-JP" sz="1050" dirty="0"/>
              <a:t>Q&amp;A』</a:t>
            </a:r>
            <a:endParaRPr kumimoji="1" lang="ja-JP" altLang="en-US" sz="1050"/>
          </a:p>
        </p:txBody>
      </p:sp>
      <p:sp>
        <p:nvSpPr>
          <p:cNvPr id="22" name="正方形/長方形 21">
            <a:extLst>
              <a:ext uri="{FF2B5EF4-FFF2-40B4-BE49-F238E27FC236}">
                <a16:creationId xmlns:a16="http://schemas.microsoft.com/office/drawing/2014/main" id="{9848B377-6D5C-E73C-4B17-531A28E84BEC}"/>
              </a:ext>
            </a:extLst>
          </p:cNvPr>
          <p:cNvSpPr/>
          <p:nvPr/>
        </p:nvSpPr>
        <p:spPr>
          <a:xfrm>
            <a:off x="212556" y="8398545"/>
            <a:ext cx="6204286" cy="113786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en-US" altLang="ja-JP" sz="800" dirty="0"/>
              <a:t>MEMO</a:t>
            </a:r>
            <a:r>
              <a:rPr kumimoji="1" lang="ja-JP" altLang="en-US" sz="800"/>
              <a:t>欄</a:t>
            </a:r>
            <a:endParaRPr kumimoji="1" lang="ja-JP" altLang="en-US" sz="1400"/>
          </a:p>
        </p:txBody>
      </p:sp>
      <p:sp>
        <p:nvSpPr>
          <p:cNvPr id="10" name="テキスト ボックス 9">
            <a:extLst>
              <a:ext uri="{FF2B5EF4-FFF2-40B4-BE49-F238E27FC236}">
                <a16:creationId xmlns:a16="http://schemas.microsoft.com/office/drawing/2014/main" id="{4D5ED558-8F67-41E1-B3C7-5650C7DF5166}"/>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モデル授業案９「働く上での幸せ・不幸せって何？」</a:t>
            </a:r>
            <a:endParaRPr kumimoji="1" lang="en-US" altLang="ja-JP" sz="1200" b="1" dirty="0"/>
          </a:p>
        </p:txBody>
      </p:sp>
    </p:spTree>
    <p:extLst>
      <p:ext uri="{BB962C8B-B14F-4D97-AF65-F5344CB8AC3E}">
        <p14:creationId xmlns:p14="http://schemas.microsoft.com/office/powerpoint/2010/main" val="963423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2000" b="1" dirty="0"/>
          </a:p>
          <a:p>
            <a:pPr algn="l"/>
            <a:r>
              <a:rPr kumimoji="1" lang="ja-JP" altLang="en-US" sz="2000" b="1"/>
              <a:t>ワークシート</a:t>
            </a:r>
            <a:r>
              <a:rPr kumimoji="1" lang="en-US" altLang="ja-JP" sz="2000" b="1" dirty="0"/>
              <a:t>A</a:t>
            </a:r>
            <a:r>
              <a:rPr kumimoji="1" lang="ja-JP" altLang="en-US" sz="2000" b="1"/>
              <a:t>（まとめ）　</a:t>
            </a:r>
            <a:r>
              <a:rPr kumimoji="1" lang="ja-JP" altLang="en-US" b="1"/>
              <a:t>　　</a:t>
            </a:r>
            <a:endParaRPr lang="en-US" altLang="ja-JP" sz="1050" dirty="0"/>
          </a:p>
          <a:p>
            <a:pPr algn="l"/>
            <a:endParaRPr kumimoji="1" lang="en-US" altLang="ja-JP" sz="1050" spc="-150" dirty="0"/>
          </a:p>
          <a:p>
            <a:pPr algn="l"/>
            <a:endParaRPr lang="en-US" altLang="ja-JP" sz="1050" dirty="0"/>
          </a:p>
          <a:p>
            <a:pPr algn="l"/>
            <a:endParaRPr kumimoji="1" lang="en-US" altLang="ja-JP" sz="1050" dirty="0"/>
          </a:p>
          <a:p>
            <a:pPr algn="l"/>
            <a:endParaRPr lang="en-US" altLang="ja-JP" sz="1050" dirty="0"/>
          </a:p>
          <a:p>
            <a:pPr algn="l"/>
            <a:endParaRPr kumimoji="1" lang="en-US" altLang="ja-JP" sz="1050" dirty="0"/>
          </a:p>
          <a:p>
            <a:pPr algn="l"/>
            <a:endParaRPr lang="en-US" altLang="ja-JP" sz="10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kumimoji="1" lang="en-US" altLang="ja-JP" sz="1200" spc="-150" dirty="0"/>
          </a:p>
          <a:p>
            <a:pPr algn="l"/>
            <a:endParaRPr lang="en-US" altLang="ja-JP" sz="1200" dirty="0"/>
          </a:p>
          <a:p>
            <a:pPr algn="l"/>
            <a:endParaRPr lang="en-US" altLang="ja-JP" sz="1200" spc="-150" dirty="0"/>
          </a:p>
          <a:p>
            <a:pPr algn="l"/>
            <a:endParaRPr lang="en-US" altLang="ja-JP" sz="1200" spc="-150" dirty="0"/>
          </a:p>
          <a:p>
            <a:pPr algn="l"/>
            <a:endParaRPr lang="en-US" altLang="ja-JP" sz="1200" dirty="0"/>
          </a:p>
          <a:p>
            <a:pPr algn="l"/>
            <a:endParaRPr lang="en-US" altLang="ja-JP" sz="1200" dirty="0"/>
          </a:p>
          <a:p>
            <a:pPr algn="l"/>
            <a:endParaRPr lang="en-US" altLang="ja-JP" sz="1200" dirty="0"/>
          </a:p>
        </p:txBody>
      </p:sp>
      <p:grpSp>
        <p:nvGrpSpPr>
          <p:cNvPr id="17" name="グループ化 16">
            <a:extLst>
              <a:ext uri="{FF2B5EF4-FFF2-40B4-BE49-F238E27FC236}">
                <a16:creationId xmlns:a16="http://schemas.microsoft.com/office/drawing/2014/main" id="{ED881C56-C9FE-1915-1C36-59EFC14D3010}"/>
              </a:ext>
            </a:extLst>
          </p:cNvPr>
          <p:cNvGrpSpPr/>
          <p:nvPr/>
        </p:nvGrpSpPr>
        <p:grpSpPr>
          <a:xfrm>
            <a:off x="124326" y="877669"/>
            <a:ext cx="6613357" cy="1340833"/>
            <a:chOff x="124326" y="877669"/>
            <a:chExt cx="6613357" cy="1340833"/>
          </a:xfrm>
        </p:grpSpPr>
        <p:sp>
          <p:nvSpPr>
            <p:cNvPr id="2" name="テキスト ボックス 1">
              <a:extLst>
                <a:ext uri="{FF2B5EF4-FFF2-40B4-BE49-F238E27FC236}">
                  <a16:creationId xmlns:a16="http://schemas.microsoft.com/office/drawing/2014/main" id="{6B369A14-3689-A49F-E7CE-F6FA5E419EE4}"/>
                </a:ext>
              </a:extLst>
            </p:cNvPr>
            <p:cNvSpPr txBox="1"/>
            <p:nvPr/>
          </p:nvSpPr>
          <p:spPr>
            <a:xfrm>
              <a:off x="128336" y="877669"/>
              <a:ext cx="6609347" cy="276999"/>
            </a:xfrm>
            <a:prstGeom prst="rect">
              <a:avLst/>
            </a:prstGeom>
            <a:noFill/>
          </p:spPr>
          <p:txBody>
            <a:bodyPr wrap="square" rtlCol="0">
              <a:spAutoFit/>
            </a:bodyPr>
            <a:lstStyle/>
            <a:p>
              <a:r>
                <a:rPr kumimoji="1" lang="ja-JP" altLang="en-US" sz="1200"/>
                <a:t>◎あなたが考えた「働く」と「幸せ・不幸せ」について、ワンセンテンスでまとめてみよう！</a:t>
              </a:r>
              <a:endParaRPr kumimoji="1" lang="en-US" altLang="ja-JP" sz="1200" dirty="0"/>
            </a:p>
          </p:txBody>
        </p:sp>
        <p:sp>
          <p:nvSpPr>
            <p:cNvPr id="4" name="正方形/長方形 3">
              <a:extLst>
                <a:ext uri="{FF2B5EF4-FFF2-40B4-BE49-F238E27FC236}">
                  <a16:creationId xmlns:a16="http://schemas.microsoft.com/office/drawing/2014/main" id="{D21131F4-0EB7-E7E0-39E6-A262A803B4BA}"/>
                </a:ext>
              </a:extLst>
            </p:cNvPr>
            <p:cNvSpPr/>
            <p:nvPr/>
          </p:nvSpPr>
          <p:spPr>
            <a:xfrm>
              <a:off x="124326" y="1233500"/>
              <a:ext cx="6609347" cy="985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5" name="テキスト ボックス 4">
            <a:extLst>
              <a:ext uri="{FF2B5EF4-FFF2-40B4-BE49-F238E27FC236}">
                <a16:creationId xmlns:a16="http://schemas.microsoft.com/office/drawing/2014/main" id="{81AF4B1F-6136-9BF7-E942-9EE6D9A8C289}"/>
              </a:ext>
            </a:extLst>
          </p:cNvPr>
          <p:cNvSpPr txBox="1"/>
          <p:nvPr/>
        </p:nvSpPr>
        <p:spPr>
          <a:xfrm>
            <a:off x="133322" y="2553043"/>
            <a:ext cx="6609347" cy="276999"/>
          </a:xfrm>
          <a:prstGeom prst="rect">
            <a:avLst/>
          </a:prstGeom>
          <a:noFill/>
        </p:spPr>
        <p:txBody>
          <a:bodyPr wrap="square" rtlCol="0">
            <a:spAutoFit/>
          </a:bodyPr>
          <a:lstStyle/>
          <a:p>
            <a:r>
              <a:rPr kumimoji="1" lang="ja-JP" altLang="en-US" sz="1200"/>
              <a:t>◎本日の授業で、気になったことを質問形式で書いてみよう！（最低</a:t>
            </a:r>
            <a:r>
              <a:rPr kumimoji="1" lang="en-US" altLang="ja-JP" sz="1200" dirty="0"/>
              <a:t>1</a:t>
            </a:r>
            <a:r>
              <a:rPr kumimoji="1" lang="ja-JP" altLang="en-US" sz="1200"/>
              <a:t>つ以上）</a:t>
            </a:r>
            <a:endParaRPr kumimoji="1" lang="en-US" altLang="ja-JP" sz="1200" dirty="0"/>
          </a:p>
        </p:txBody>
      </p:sp>
      <p:sp>
        <p:nvSpPr>
          <p:cNvPr id="6" name="テキスト ボックス 5">
            <a:extLst>
              <a:ext uri="{FF2B5EF4-FFF2-40B4-BE49-F238E27FC236}">
                <a16:creationId xmlns:a16="http://schemas.microsoft.com/office/drawing/2014/main" id="{C755EEC0-DA48-1AB3-4273-7A1CF08DC33E}"/>
              </a:ext>
            </a:extLst>
          </p:cNvPr>
          <p:cNvSpPr txBox="1"/>
          <p:nvPr/>
        </p:nvSpPr>
        <p:spPr>
          <a:xfrm>
            <a:off x="133323" y="4749559"/>
            <a:ext cx="6609347" cy="276999"/>
          </a:xfrm>
          <a:prstGeom prst="rect">
            <a:avLst/>
          </a:prstGeom>
          <a:noFill/>
        </p:spPr>
        <p:txBody>
          <a:bodyPr wrap="square" rtlCol="0">
            <a:spAutoFit/>
          </a:bodyPr>
          <a:lstStyle/>
          <a:p>
            <a:r>
              <a:rPr kumimoji="1" lang="ja-JP" altLang="en-US" sz="1200"/>
              <a:t>◎授業全体を通じて、感じたことを率直に振り返ってみましょう！</a:t>
            </a:r>
            <a:endParaRPr kumimoji="1" lang="en-US" altLang="ja-JP" sz="1200" dirty="0"/>
          </a:p>
        </p:txBody>
      </p:sp>
      <p:grpSp>
        <p:nvGrpSpPr>
          <p:cNvPr id="16" name="グループ化 15">
            <a:extLst>
              <a:ext uri="{FF2B5EF4-FFF2-40B4-BE49-F238E27FC236}">
                <a16:creationId xmlns:a16="http://schemas.microsoft.com/office/drawing/2014/main" id="{3E458837-9BDA-5ABC-11B2-757C09DC337D}"/>
              </a:ext>
            </a:extLst>
          </p:cNvPr>
          <p:cNvGrpSpPr/>
          <p:nvPr/>
        </p:nvGrpSpPr>
        <p:grpSpPr>
          <a:xfrm>
            <a:off x="133322" y="7505424"/>
            <a:ext cx="6609347" cy="1668027"/>
            <a:chOff x="133322" y="7802542"/>
            <a:chExt cx="6609347" cy="1668027"/>
          </a:xfrm>
        </p:grpSpPr>
        <p:sp>
          <p:nvSpPr>
            <p:cNvPr id="7" name="テキスト ボックス 6">
              <a:extLst>
                <a:ext uri="{FF2B5EF4-FFF2-40B4-BE49-F238E27FC236}">
                  <a16:creationId xmlns:a16="http://schemas.microsoft.com/office/drawing/2014/main" id="{EB2A19E3-3C2F-4930-3D02-74D7464B6C6F}"/>
                </a:ext>
              </a:extLst>
            </p:cNvPr>
            <p:cNvSpPr txBox="1"/>
            <p:nvPr/>
          </p:nvSpPr>
          <p:spPr>
            <a:xfrm>
              <a:off x="133322" y="7802542"/>
              <a:ext cx="6609347" cy="461665"/>
            </a:xfrm>
            <a:prstGeom prst="rect">
              <a:avLst/>
            </a:prstGeom>
            <a:noFill/>
          </p:spPr>
          <p:txBody>
            <a:bodyPr wrap="square" rtlCol="0">
              <a:spAutoFit/>
            </a:bodyPr>
            <a:lstStyle/>
            <a:p>
              <a:r>
                <a:rPr kumimoji="1" lang="ja-JP" altLang="en-US" sz="1200"/>
                <a:t>◆本日学んだことを、他の人に説明できるように</a:t>
              </a:r>
              <a:r>
                <a:rPr kumimoji="1" lang="en-US" altLang="ja-JP" sz="1200" dirty="0"/>
                <a:t>60</a:t>
              </a:r>
              <a:r>
                <a:rPr kumimoji="1" lang="ja-JP" altLang="en-US" sz="1200"/>
                <a:t>字以上</a:t>
              </a:r>
              <a:r>
                <a:rPr kumimoji="1" lang="en-US" altLang="ja-JP" sz="1200" dirty="0"/>
                <a:t>80</a:t>
              </a:r>
              <a:r>
                <a:rPr kumimoji="1" lang="ja-JP" altLang="en-US" sz="1200"/>
                <a:t>字以内でまとめてみましょう！⇒記入後、先生</a:t>
              </a:r>
              <a:r>
                <a:rPr kumimoji="1" lang="en-US" altLang="ja-JP" sz="1200" dirty="0"/>
                <a:t>or</a:t>
              </a:r>
              <a:r>
                <a:rPr kumimoji="1" lang="ja-JP" altLang="en-US" sz="1200"/>
                <a:t>クラスメートへ！</a:t>
              </a:r>
              <a:endParaRPr kumimoji="1" lang="en-US" altLang="ja-JP" sz="1200" dirty="0"/>
            </a:p>
          </p:txBody>
        </p:sp>
        <p:sp>
          <p:nvSpPr>
            <p:cNvPr id="8" name="正方形/長方形 7">
              <a:extLst>
                <a:ext uri="{FF2B5EF4-FFF2-40B4-BE49-F238E27FC236}">
                  <a16:creationId xmlns:a16="http://schemas.microsoft.com/office/drawing/2014/main" id="{F845CA5C-7B81-3AC1-828B-397793379625}"/>
                </a:ext>
              </a:extLst>
            </p:cNvPr>
            <p:cNvSpPr/>
            <p:nvPr/>
          </p:nvSpPr>
          <p:spPr>
            <a:xfrm>
              <a:off x="133322" y="8372510"/>
              <a:ext cx="6609347" cy="109805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aphicFrame>
        <p:nvGraphicFramePr>
          <p:cNvPr id="11" name="表 13">
            <a:extLst>
              <a:ext uri="{FF2B5EF4-FFF2-40B4-BE49-F238E27FC236}">
                <a16:creationId xmlns:a16="http://schemas.microsoft.com/office/drawing/2014/main" id="{20A7CA80-771B-484A-24AE-3CC766563AA3}"/>
              </a:ext>
            </a:extLst>
          </p:cNvPr>
          <p:cNvGraphicFramePr>
            <a:graphicFrameLocks noGrp="1"/>
          </p:cNvGraphicFramePr>
          <p:nvPr>
            <p:extLst>
              <p:ext uri="{D42A27DB-BD31-4B8C-83A1-F6EECF244321}">
                <p14:modId xmlns:p14="http://schemas.microsoft.com/office/powerpoint/2010/main" val="1428259746"/>
              </p:ext>
            </p:extLst>
          </p:nvPr>
        </p:nvGraphicFramePr>
        <p:xfrm>
          <a:off x="124326" y="2959509"/>
          <a:ext cx="6609347" cy="1548189"/>
        </p:xfrm>
        <a:graphic>
          <a:graphicData uri="http://schemas.openxmlformats.org/drawingml/2006/table">
            <a:tbl>
              <a:tblPr firstRow="1" bandRow="1">
                <a:tableStyleId>{5940675A-B579-460E-94D1-54222C63F5DA}</a:tableStyleId>
              </a:tblPr>
              <a:tblGrid>
                <a:gridCol w="6609347">
                  <a:extLst>
                    <a:ext uri="{9D8B030D-6E8A-4147-A177-3AD203B41FA5}">
                      <a16:colId xmlns:a16="http://schemas.microsoft.com/office/drawing/2014/main" val="3104677579"/>
                    </a:ext>
                  </a:extLst>
                </a:gridCol>
              </a:tblGrid>
              <a:tr h="516063">
                <a:tc>
                  <a:txBody>
                    <a:bodyPr/>
                    <a:lstStyle/>
                    <a:p>
                      <a:r>
                        <a:rPr kumimoji="1" lang="en-US" altLang="ja-JP" sz="1050" dirty="0"/>
                        <a:t>(</a:t>
                      </a:r>
                      <a:r>
                        <a:rPr kumimoji="1" lang="ja-JP" altLang="en-US" sz="1050"/>
                        <a:t>例</a:t>
                      </a:r>
                      <a:r>
                        <a:rPr kumimoji="1" lang="en-US" altLang="ja-JP" sz="1050" dirty="0"/>
                        <a:t>)Q. </a:t>
                      </a:r>
                      <a:r>
                        <a:rPr kumimoji="1" lang="ja-JP" altLang="en-US" sz="1050"/>
                        <a:t>なぜ人は働くのか</a:t>
                      </a:r>
                      <a:r>
                        <a:rPr kumimoji="1" lang="en-US" altLang="ja-JP" sz="1050" dirty="0"/>
                        <a:t>? </a:t>
                      </a:r>
                    </a:p>
                  </a:txBody>
                  <a:tcPr anchor="ctr"/>
                </a:tc>
                <a:extLst>
                  <a:ext uri="{0D108BD9-81ED-4DB2-BD59-A6C34878D82A}">
                    <a16:rowId xmlns:a16="http://schemas.microsoft.com/office/drawing/2014/main" val="2498394140"/>
                  </a:ext>
                </a:extLst>
              </a:tr>
              <a:tr h="516063">
                <a:tc>
                  <a:txBody>
                    <a:bodyPr/>
                    <a:lstStyle/>
                    <a:p>
                      <a:r>
                        <a:rPr kumimoji="1" lang="en-US" altLang="ja-JP" dirty="0"/>
                        <a:t>Q.</a:t>
                      </a:r>
                      <a:endParaRPr kumimoji="1" lang="ja-JP" altLang="en-US"/>
                    </a:p>
                  </a:txBody>
                  <a:tcPr/>
                </a:tc>
                <a:extLst>
                  <a:ext uri="{0D108BD9-81ED-4DB2-BD59-A6C34878D82A}">
                    <a16:rowId xmlns:a16="http://schemas.microsoft.com/office/drawing/2014/main" val="3785530102"/>
                  </a:ext>
                </a:extLst>
              </a:tr>
              <a:tr h="516063">
                <a:tc>
                  <a:txBody>
                    <a:bodyPr/>
                    <a:lstStyle/>
                    <a:p>
                      <a:r>
                        <a:rPr kumimoji="1" lang="en-US" altLang="ja-JP" dirty="0"/>
                        <a:t>Q.</a:t>
                      </a:r>
                      <a:endParaRPr kumimoji="1" lang="ja-JP" altLang="en-US"/>
                    </a:p>
                  </a:txBody>
                  <a:tcPr/>
                </a:tc>
                <a:extLst>
                  <a:ext uri="{0D108BD9-81ED-4DB2-BD59-A6C34878D82A}">
                    <a16:rowId xmlns:a16="http://schemas.microsoft.com/office/drawing/2014/main" val="2515325754"/>
                  </a:ext>
                </a:extLst>
              </a:tr>
            </a:tbl>
          </a:graphicData>
        </a:graphic>
      </p:graphicFrame>
      <p:graphicFrame>
        <p:nvGraphicFramePr>
          <p:cNvPr id="14" name="表 15">
            <a:extLst>
              <a:ext uri="{FF2B5EF4-FFF2-40B4-BE49-F238E27FC236}">
                <a16:creationId xmlns:a16="http://schemas.microsoft.com/office/drawing/2014/main" id="{02ECA04F-0714-E577-BA24-D9746A3BB137}"/>
              </a:ext>
            </a:extLst>
          </p:cNvPr>
          <p:cNvGraphicFramePr>
            <a:graphicFrameLocks noGrp="1"/>
          </p:cNvGraphicFramePr>
          <p:nvPr>
            <p:extLst>
              <p:ext uri="{D42A27DB-BD31-4B8C-83A1-F6EECF244321}">
                <p14:modId xmlns:p14="http://schemas.microsoft.com/office/powerpoint/2010/main" val="2915347665"/>
              </p:ext>
            </p:extLst>
          </p:nvPr>
        </p:nvGraphicFramePr>
        <p:xfrm>
          <a:off x="124326" y="5106976"/>
          <a:ext cx="6609346" cy="1662124"/>
        </p:xfrm>
        <a:graphic>
          <a:graphicData uri="http://schemas.openxmlformats.org/drawingml/2006/table">
            <a:tbl>
              <a:tblPr firstRow="1" bandRow="1">
                <a:tableStyleId>{5940675A-B579-460E-94D1-54222C63F5DA}</a:tableStyleId>
              </a:tblPr>
              <a:tblGrid>
                <a:gridCol w="6609346">
                  <a:extLst>
                    <a:ext uri="{9D8B030D-6E8A-4147-A177-3AD203B41FA5}">
                      <a16:colId xmlns:a16="http://schemas.microsoft.com/office/drawing/2014/main" val="126160052"/>
                    </a:ext>
                  </a:extLst>
                </a:gridCol>
              </a:tblGrid>
              <a:tr h="667482">
                <a:tc>
                  <a:txBody>
                    <a:bodyPr/>
                    <a:lstStyle/>
                    <a:p>
                      <a:r>
                        <a:rPr kumimoji="1" lang="en-US" altLang="ja-JP" sz="1100" dirty="0"/>
                        <a:t>[</a:t>
                      </a:r>
                      <a:r>
                        <a:rPr kumimoji="1" lang="ja-JP" altLang="en-US" sz="1100"/>
                        <a:t>本日の自己評価</a:t>
                      </a:r>
                      <a:r>
                        <a:rPr kumimoji="1" lang="en-US" altLang="ja-JP" sz="1100" dirty="0"/>
                        <a:t>]</a:t>
                      </a:r>
                      <a:r>
                        <a:rPr kumimoji="1" lang="ja-JP" altLang="en-US" sz="1100"/>
                        <a:t>（</a:t>
                      </a:r>
                      <a:r>
                        <a:rPr kumimoji="1" lang="en-US" altLang="ja-JP" sz="1100" dirty="0"/>
                        <a:t>○</a:t>
                      </a:r>
                      <a:r>
                        <a:rPr kumimoji="1" lang="ja-JP" altLang="en-US" sz="1100"/>
                        <a:t>を付けてみよう）</a:t>
                      </a:r>
                      <a:endParaRPr kumimoji="1" lang="en-US" altLang="ja-JP" sz="1100" dirty="0"/>
                    </a:p>
                    <a:p>
                      <a:endParaRPr kumimoji="1" lang="en-US" altLang="ja-JP" sz="600" dirty="0"/>
                    </a:p>
                    <a:p>
                      <a:pPr algn="ctr"/>
                      <a:r>
                        <a:rPr kumimoji="1" lang="en-US" altLang="ja-JP" sz="1100" dirty="0"/>
                        <a:t> 5.</a:t>
                      </a:r>
                      <a:r>
                        <a:rPr kumimoji="1" lang="ja-JP" altLang="en-US" sz="1100"/>
                        <a:t>完璧です</a:t>
                      </a:r>
                      <a:r>
                        <a:rPr kumimoji="1" lang="en-US" altLang="ja-JP" sz="1100" dirty="0"/>
                        <a:t>! </a:t>
                      </a:r>
                      <a:r>
                        <a:rPr kumimoji="1" lang="ja-JP" altLang="en-US" sz="1100"/>
                        <a:t>　　　</a:t>
                      </a:r>
                      <a:r>
                        <a:rPr kumimoji="1" lang="en-US" altLang="ja-JP" sz="1100" dirty="0"/>
                        <a:t>4.</a:t>
                      </a:r>
                      <a:r>
                        <a:rPr kumimoji="1" lang="ja-JP" altLang="en-US" sz="1100"/>
                        <a:t>ほぼ</a:t>
                      </a:r>
                      <a:r>
                        <a:rPr kumimoji="1" lang="en-US" altLang="ja-JP" sz="1100" dirty="0"/>
                        <a:t>OK! </a:t>
                      </a:r>
                      <a:r>
                        <a:rPr kumimoji="1" lang="ja-JP" altLang="en-US" sz="1100"/>
                        <a:t>　　　</a:t>
                      </a:r>
                      <a:r>
                        <a:rPr kumimoji="1" lang="en-US" altLang="ja-JP" sz="1100" dirty="0"/>
                        <a:t>3.</a:t>
                      </a:r>
                      <a:r>
                        <a:rPr kumimoji="1" lang="ja-JP" altLang="en-US" sz="1100"/>
                        <a:t>できたかな 　　　</a:t>
                      </a:r>
                      <a:r>
                        <a:rPr kumimoji="1" lang="en-US" altLang="ja-JP" sz="1100" dirty="0"/>
                        <a:t>2.</a:t>
                      </a:r>
                      <a:r>
                        <a:rPr kumimoji="1" lang="ja-JP" altLang="en-US" sz="1100"/>
                        <a:t>まあまあ 　　　</a:t>
                      </a:r>
                      <a:r>
                        <a:rPr kumimoji="1" lang="en-US" altLang="ja-JP" sz="1100" dirty="0"/>
                        <a:t>1.</a:t>
                      </a:r>
                      <a:r>
                        <a:rPr kumimoji="1" lang="ja-JP" altLang="en-US" sz="1100"/>
                        <a:t>少しね </a:t>
                      </a:r>
                    </a:p>
                  </a:txBody>
                  <a:tcPr/>
                </a:tc>
                <a:extLst>
                  <a:ext uri="{0D108BD9-81ED-4DB2-BD59-A6C34878D82A}">
                    <a16:rowId xmlns:a16="http://schemas.microsoft.com/office/drawing/2014/main" val="3278844860"/>
                  </a:ext>
                </a:extLst>
              </a:tr>
              <a:tr h="9946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kern="1200" dirty="0">
                          <a:solidFill>
                            <a:schemeClr val="tx1"/>
                          </a:solidFill>
                          <a:effectLst/>
                          <a:latin typeface="+mn-lt"/>
                          <a:ea typeface="+mn-ea"/>
                          <a:cs typeface="+mn-cs"/>
                        </a:rPr>
                        <a:t>[</a:t>
                      </a:r>
                      <a:r>
                        <a:rPr kumimoji="1" lang="ja-JP" altLang="en-US" sz="1100" kern="1200">
                          <a:solidFill>
                            <a:schemeClr val="tx1"/>
                          </a:solidFill>
                          <a:effectLst/>
                          <a:latin typeface="+mn-lt"/>
                          <a:ea typeface="+mn-ea"/>
                          <a:cs typeface="+mn-cs"/>
                        </a:rPr>
                        <a:t>本日の授業内で自分ができたこと</a:t>
                      </a:r>
                      <a:r>
                        <a:rPr kumimoji="1" lang="en-US" altLang="ja-JP" sz="1100" kern="1200" dirty="0">
                          <a:solidFill>
                            <a:schemeClr val="tx1"/>
                          </a:solidFill>
                          <a:effectLst/>
                          <a:latin typeface="+mn-lt"/>
                          <a:ea typeface="+mn-ea"/>
                          <a:cs typeface="+mn-cs"/>
                        </a:rPr>
                        <a:t>]</a:t>
                      </a:r>
                      <a:r>
                        <a:rPr kumimoji="1" lang="ja-JP" altLang="en-US" sz="1100" kern="1200">
                          <a:solidFill>
                            <a:schemeClr val="tx1"/>
                          </a:solidFill>
                          <a:effectLst/>
                          <a:latin typeface="+mn-lt"/>
                          <a:ea typeface="+mn-ea"/>
                          <a:cs typeface="+mn-cs"/>
                        </a:rPr>
                        <a:t>（□を入れてみよう）</a:t>
                      </a:r>
                      <a:endParaRPr kumimoji="1" lang="en-US" altLang="ja-JP"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kern="1200" dirty="0">
                          <a:solidFill>
                            <a:schemeClr val="tx1"/>
                          </a:solidFill>
                          <a:effectLst/>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a:solidFill>
                            <a:schemeClr val="tx1"/>
                          </a:solidFill>
                          <a:effectLst/>
                          <a:latin typeface="+mn-lt"/>
                          <a:ea typeface="+mn-ea"/>
                          <a:cs typeface="+mn-cs"/>
                        </a:rPr>
                        <a:t>　□会話する　　□質問する　　□教える　　□教わる　　□状況を把握する　　□傾聴する </a:t>
                      </a:r>
                      <a:endParaRPr kumimoji="1" lang="en-US" altLang="ja-JP"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a:solidFill>
                            <a:schemeClr val="tx1"/>
                          </a:solidFill>
                          <a:effectLst/>
                          <a:latin typeface="+mn-lt"/>
                          <a:ea typeface="+mn-ea"/>
                          <a:cs typeface="+mn-cs"/>
                        </a:rPr>
                        <a:t>　□場を活性化させる　　□リーダーシップを発揮する　　□他者をサポートする </a:t>
                      </a:r>
                      <a:endParaRPr kumimoji="1" lang="en-US" altLang="ja-JP"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kern="1200">
                          <a:solidFill>
                            <a:schemeClr val="tx1"/>
                          </a:solidFill>
                          <a:effectLst/>
                          <a:latin typeface="+mn-lt"/>
                          <a:ea typeface="+mn-ea"/>
                          <a:cs typeface="+mn-cs"/>
                        </a:rPr>
                        <a:t>　□場を読む　　□メタ認知する　　□フリーライダーにならない </a:t>
                      </a:r>
                      <a:endParaRPr lang="ja-JP" altLang="en-US" sz="1100">
                        <a:effectLst/>
                      </a:endParaRPr>
                    </a:p>
                  </a:txBody>
                  <a:tcPr/>
                </a:tc>
                <a:extLst>
                  <a:ext uri="{0D108BD9-81ED-4DB2-BD59-A6C34878D82A}">
                    <a16:rowId xmlns:a16="http://schemas.microsoft.com/office/drawing/2014/main" val="1998762219"/>
                  </a:ext>
                </a:extLst>
              </a:tr>
            </a:tbl>
          </a:graphicData>
        </a:graphic>
      </p:graphicFrame>
      <p:sp>
        <p:nvSpPr>
          <p:cNvPr id="18" name="テキスト ボックス 17">
            <a:extLst>
              <a:ext uri="{FF2B5EF4-FFF2-40B4-BE49-F238E27FC236}">
                <a16:creationId xmlns:a16="http://schemas.microsoft.com/office/drawing/2014/main" id="{277F3A0F-94CE-C2BD-CC29-87192A279188}"/>
              </a:ext>
            </a:extLst>
          </p:cNvPr>
          <p:cNvSpPr txBox="1"/>
          <p:nvPr/>
        </p:nvSpPr>
        <p:spPr>
          <a:xfrm>
            <a:off x="2286044" y="9403857"/>
            <a:ext cx="3529263" cy="446276"/>
          </a:xfrm>
          <a:prstGeom prst="rect">
            <a:avLst/>
          </a:prstGeom>
          <a:noFill/>
        </p:spPr>
        <p:txBody>
          <a:bodyPr wrap="square" rtlCol="0">
            <a:spAutoFit/>
          </a:bodyPr>
          <a:lstStyle/>
          <a:p>
            <a:pPr algn="l"/>
            <a:r>
              <a:rPr kumimoji="1" lang="ja-JP" altLang="en-US" sz="1200" b="1"/>
              <a:t>　　</a:t>
            </a:r>
            <a:r>
              <a:rPr kumimoji="1" lang="ja-JP" altLang="en-US" sz="1200"/>
              <a:t>年　　月　　日　　　年　　組　名前：　　　</a:t>
            </a:r>
            <a:r>
              <a:rPr kumimoji="1" lang="en-US" altLang="ja-JP" sz="1200" dirty="0"/>
              <a:t>    </a:t>
            </a:r>
          </a:p>
          <a:p>
            <a:pPr algn="l"/>
            <a:endParaRPr lang="en-US" altLang="ja-JP" sz="1100" dirty="0"/>
          </a:p>
        </p:txBody>
      </p:sp>
      <p:cxnSp>
        <p:nvCxnSpPr>
          <p:cNvPr id="19" name="直線コネクタ 18">
            <a:extLst>
              <a:ext uri="{FF2B5EF4-FFF2-40B4-BE49-F238E27FC236}">
                <a16:creationId xmlns:a16="http://schemas.microsoft.com/office/drawing/2014/main" id="{E76BED93-09CE-0DEA-973D-281B076B2338}"/>
              </a:ext>
            </a:extLst>
          </p:cNvPr>
          <p:cNvCxnSpPr>
            <a:cxnSpLocks/>
          </p:cNvCxnSpPr>
          <p:nvPr/>
        </p:nvCxnSpPr>
        <p:spPr>
          <a:xfrm>
            <a:off x="1689100" y="9659841"/>
            <a:ext cx="5044572" cy="0"/>
          </a:xfrm>
          <a:prstGeom prst="line">
            <a:avLst/>
          </a:prstGeom>
        </p:spPr>
        <p:style>
          <a:lnRef idx="2">
            <a:schemeClr val="dk1"/>
          </a:lnRef>
          <a:fillRef idx="0">
            <a:schemeClr val="dk1"/>
          </a:fillRef>
          <a:effectRef idx="1">
            <a:schemeClr val="dk1"/>
          </a:effectRef>
          <a:fontRef idx="minor">
            <a:schemeClr val="tx1"/>
          </a:fontRef>
        </p:style>
      </p:cxnSp>
      <p:sp>
        <p:nvSpPr>
          <p:cNvPr id="9" name="テキスト ボックス 8">
            <a:extLst>
              <a:ext uri="{FF2B5EF4-FFF2-40B4-BE49-F238E27FC236}">
                <a16:creationId xmlns:a16="http://schemas.microsoft.com/office/drawing/2014/main" id="{D6F056EE-88A6-1E03-687C-A7A3AC06C784}"/>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モデル授業案９「働く上での幸せ・不幸せって何？」</a:t>
            </a:r>
            <a:endParaRPr kumimoji="1" lang="en-US" altLang="ja-JP" sz="1200" b="1" dirty="0"/>
          </a:p>
        </p:txBody>
      </p:sp>
      <p:sp>
        <p:nvSpPr>
          <p:cNvPr id="10" name="テキスト ボックス 9">
            <a:extLst>
              <a:ext uri="{FF2B5EF4-FFF2-40B4-BE49-F238E27FC236}">
                <a16:creationId xmlns:a16="http://schemas.microsoft.com/office/drawing/2014/main" id="{76934B7B-E460-C5A2-F21D-04544EC182C0}"/>
              </a:ext>
            </a:extLst>
          </p:cNvPr>
          <p:cNvSpPr txBox="1"/>
          <p:nvPr/>
        </p:nvSpPr>
        <p:spPr>
          <a:xfrm>
            <a:off x="2399313" y="6796820"/>
            <a:ext cx="4343356" cy="338554"/>
          </a:xfrm>
          <a:prstGeom prst="rect">
            <a:avLst/>
          </a:prstGeom>
          <a:noFill/>
        </p:spPr>
        <p:txBody>
          <a:bodyPr wrap="square" rtlCol="0">
            <a:spAutoFit/>
          </a:bodyPr>
          <a:lstStyle/>
          <a:p>
            <a:r>
              <a:rPr kumimoji="1" lang="en-US" altLang="ja-JP" sz="800" dirty="0"/>
              <a:t>※</a:t>
            </a:r>
            <a:r>
              <a:rPr kumimoji="1" lang="ja-JP" altLang="en-US" sz="800"/>
              <a:t>メタ認知・・・・・自分の認知活動を客観的にとらえること</a:t>
            </a:r>
            <a:r>
              <a:rPr kumimoji="1" lang="en-US" altLang="ja-JP" sz="800" dirty="0"/>
              <a:t>=</a:t>
            </a:r>
            <a:r>
              <a:rPr kumimoji="1" lang="ja-JP" altLang="en-US" sz="800"/>
              <a:t>自らの認知を認知すること</a:t>
            </a:r>
            <a:br>
              <a:rPr kumimoji="1" lang="en-US" altLang="ja-JP" sz="800" dirty="0"/>
            </a:br>
            <a:r>
              <a:rPr kumimoji="1" lang="en-US" altLang="ja-JP" sz="800" dirty="0"/>
              <a:t>※</a:t>
            </a:r>
            <a:r>
              <a:rPr kumimoji="1" lang="ja-JP" altLang="en-US" sz="800"/>
              <a:t>フリーライダー・・対価を支払わず利益を得る”ただ乗りする人”のこと </a:t>
            </a:r>
          </a:p>
        </p:txBody>
      </p:sp>
      <p:sp>
        <p:nvSpPr>
          <p:cNvPr id="12" name="テキスト ボックス 11">
            <a:extLst>
              <a:ext uri="{FF2B5EF4-FFF2-40B4-BE49-F238E27FC236}">
                <a16:creationId xmlns:a16="http://schemas.microsoft.com/office/drawing/2014/main" id="{0DC38599-255F-FA98-E4FE-F6658B63C0BE}"/>
              </a:ext>
            </a:extLst>
          </p:cNvPr>
          <p:cNvSpPr txBox="1"/>
          <p:nvPr/>
        </p:nvSpPr>
        <p:spPr>
          <a:xfrm>
            <a:off x="2437413" y="5724938"/>
            <a:ext cx="381987" cy="307777"/>
          </a:xfrm>
          <a:prstGeom prst="rect">
            <a:avLst/>
          </a:prstGeom>
          <a:noFill/>
        </p:spPr>
        <p:txBody>
          <a:bodyPr wrap="square" rtlCol="0">
            <a:spAutoFit/>
          </a:bodyPr>
          <a:lstStyle/>
          <a:p>
            <a:r>
              <a:rPr kumimoji="1" lang="en-US" altLang="ja-JP" sz="1400" dirty="0"/>
              <a:t>✔️</a:t>
            </a:r>
            <a:endParaRPr kumimoji="1" lang="ja-JP" altLang="en-US" sz="1400"/>
          </a:p>
        </p:txBody>
      </p:sp>
    </p:spTree>
    <p:extLst>
      <p:ext uri="{BB962C8B-B14F-4D97-AF65-F5344CB8AC3E}">
        <p14:creationId xmlns:p14="http://schemas.microsoft.com/office/powerpoint/2010/main" val="48291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kumimoji="1" lang="en-US" altLang="ja-JP" sz="2000" b="1" dirty="0"/>
          </a:p>
          <a:p>
            <a:pPr algn="l"/>
            <a:r>
              <a:rPr kumimoji="1" lang="ja-JP" altLang="en-US" sz="2000" b="1"/>
              <a:t>ワークシート</a:t>
            </a:r>
            <a:r>
              <a:rPr lang="en-US" altLang="ja-JP" sz="2000" b="1" dirty="0"/>
              <a:t>B</a:t>
            </a:r>
            <a:r>
              <a:rPr kumimoji="1" lang="ja-JP" altLang="en-US" sz="2000" b="1"/>
              <a:t>　</a:t>
            </a:r>
            <a:r>
              <a:rPr kumimoji="1" lang="ja-JP" altLang="en-US" b="1"/>
              <a:t>　　　</a:t>
            </a:r>
            <a:r>
              <a:rPr kumimoji="1" lang="ja-JP" altLang="en-US" sz="1100"/>
              <a:t>年　　月　　日　　　年　　組　名前：　　　</a:t>
            </a:r>
            <a:r>
              <a:rPr kumimoji="1" lang="en-US" altLang="ja-JP" sz="1100" dirty="0"/>
              <a:t>    </a:t>
            </a:r>
          </a:p>
          <a:p>
            <a:pPr algn="l"/>
            <a:endParaRPr lang="en-US" altLang="ja-JP" sz="1050" dirty="0"/>
          </a:p>
          <a:p>
            <a:pPr algn="l"/>
            <a:endParaRPr kumimoji="1" lang="en-US" altLang="ja-JP" sz="1050" spc="-150" dirty="0"/>
          </a:p>
          <a:p>
            <a:pPr algn="l"/>
            <a:endParaRPr lang="en-US" altLang="ja-JP" sz="1050" dirty="0"/>
          </a:p>
          <a:p>
            <a:pPr algn="l"/>
            <a:endParaRPr kumimoji="1" lang="en-US" altLang="ja-JP" sz="1050" dirty="0"/>
          </a:p>
          <a:p>
            <a:pPr algn="l"/>
            <a:endParaRPr lang="en-US" altLang="ja-JP" sz="1050" dirty="0"/>
          </a:p>
          <a:p>
            <a:pPr algn="l"/>
            <a:endParaRPr kumimoji="1" lang="en-US" altLang="ja-JP" sz="1050" dirty="0"/>
          </a:p>
          <a:p>
            <a:pPr algn="l"/>
            <a:endParaRPr lang="en-US" altLang="ja-JP" sz="10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kumimoji="1" lang="en-US" altLang="ja-JP" sz="1200" spc="-150" dirty="0"/>
          </a:p>
          <a:p>
            <a:pPr algn="l"/>
            <a:endParaRPr lang="en-US" altLang="ja-JP" sz="1200" dirty="0"/>
          </a:p>
          <a:p>
            <a:pPr algn="l"/>
            <a:endParaRPr lang="en-US" altLang="ja-JP" sz="1200" spc="-150" dirty="0"/>
          </a:p>
          <a:p>
            <a:pPr algn="l"/>
            <a:endParaRPr lang="en-US" altLang="ja-JP" sz="1200" spc="-150" dirty="0"/>
          </a:p>
          <a:p>
            <a:pPr algn="l"/>
            <a:endParaRPr lang="en-US" altLang="ja-JP" sz="1200" dirty="0"/>
          </a:p>
          <a:p>
            <a:pPr algn="l"/>
            <a:endParaRPr lang="en-US" altLang="ja-JP" sz="1200" dirty="0"/>
          </a:p>
          <a:p>
            <a:pPr algn="l"/>
            <a:endParaRPr lang="en-US" altLang="ja-JP" sz="1200" dirty="0"/>
          </a:p>
        </p:txBody>
      </p:sp>
      <p:cxnSp>
        <p:nvCxnSpPr>
          <p:cNvPr id="9" name="直線コネクタ 8">
            <a:extLst>
              <a:ext uri="{FF2B5EF4-FFF2-40B4-BE49-F238E27FC236}">
                <a16:creationId xmlns:a16="http://schemas.microsoft.com/office/drawing/2014/main" id="{A0EFF919-3D08-C041-A3C7-A6C2ED8E67D4}"/>
              </a:ext>
            </a:extLst>
          </p:cNvPr>
          <p:cNvCxnSpPr>
            <a:cxnSpLocks/>
          </p:cNvCxnSpPr>
          <p:nvPr/>
        </p:nvCxnSpPr>
        <p:spPr>
          <a:xfrm>
            <a:off x="1931141" y="725237"/>
            <a:ext cx="4914901" cy="0"/>
          </a:xfrm>
          <a:prstGeom prst="line">
            <a:avLst/>
          </a:prstGeom>
        </p:spPr>
        <p:style>
          <a:lnRef idx="2">
            <a:schemeClr val="dk1"/>
          </a:lnRef>
          <a:fillRef idx="0">
            <a:schemeClr val="dk1"/>
          </a:fillRef>
          <a:effectRef idx="1">
            <a:schemeClr val="dk1"/>
          </a:effectRef>
          <a:fontRef idx="minor">
            <a:schemeClr val="tx1"/>
          </a:fontRef>
        </p:style>
      </p:cxnSp>
      <p:graphicFrame>
        <p:nvGraphicFramePr>
          <p:cNvPr id="12" name="表 11">
            <a:extLst>
              <a:ext uri="{FF2B5EF4-FFF2-40B4-BE49-F238E27FC236}">
                <a16:creationId xmlns:a16="http://schemas.microsoft.com/office/drawing/2014/main" id="{D2E27013-A5F5-E46C-9F6C-980DE81797C2}"/>
              </a:ext>
            </a:extLst>
          </p:cNvPr>
          <p:cNvGraphicFramePr>
            <a:graphicFrameLocks noGrp="1"/>
          </p:cNvGraphicFramePr>
          <p:nvPr>
            <p:extLst>
              <p:ext uri="{D42A27DB-BD31-4B8C-83A1-F6EECF244321}">
                <p14:modId xmlns:p14="http://schemas.microsoft.com/office/powerpoint/2010/main" val="2742448643"/>
              </p:ext>
            </p:extLst>
          </p:nvPr>
        </p:nvGraphicFramePr>
        <p:xfrm>
          <a:off x="307109" y="1072732"/>
          <a:ext cx="6276999" cy="814663"/>
        </p:xfrm>
        <a:graphic>
          <a:graphicData uri="http://schemas.openxmlformats.org/drawingml/2006/table">
            <a:tbl>
              <a:tblPr/>
              <a:tblGrid>
                <a:gridCol w="6276999">
                  <a:extLst>
                    <a:ext uri="{9D8B030D-6E8A-4147-A177-3AD203B41FA5}">
                      <a16:colId xmlns:a16="http://schemas.microsoft.com/office/drawing/2014/main" val="2947547602"/>
                    </a:ext>
                  </a:extLst>
                </a:gridCol>
              </a:tblGrid>
              <a:tr h="518422">
                <a:tc>
                  <a:txBody>
                    <a:bodyPr/>
                    <a:lstStyle/>
                    <a:p>
                      <a:pPr algn="ctr"/>
                      <a:r>
                        <a:rPr lang="en-US" altLang="ja-JP" sz="1100" b="0" dirty="0">
                          <a:effectLst/>
                          <a:latin typeface="UDShinGoPro"/>
                        </a:rPr>
                        <a:t>【</a:t>
                      </a:r>
                      <a:r>
                        <a:rPr lang="ja-JP" altLang="en-US" sz="1100" b="0">
                          <a:effectLst/>
                          <a:latin typeface="UDShinGoPro"/>
                        </a:rPr>
                        <a:t>目標</a:t>
                      </a:r>
                      <a:r>
                        <a:rPr lang="en-US" altLang="ja-JP" sz="1100" b="0" dirty="0">
                          <a:effectLst/>
                          <a:latin typeface="UDShinGoPro"/>
                        </a:rPr>
                        <a:t>】</a:t>
                      </a:r>
                      <a:r>
                        <a:rPr lang="ja-JP" altLang="en-US" sz="1100" b="0">
                          <a:effectLst/>
                          <a:latin typeface="UDShinGoPro"/>
                        </a:rPr>
                        <a:t>授業の主役であるわたしたち</a:t>
                      </a:r>
                      <a:r>
                        <a:rPr lang="en-US" altLang="ja-JP" sz="1100" b="0" dirty="0">
                          <a:effectLst/>
                          <a:latin typeface="UDShinGoPro"/>
                        </a:rPr>
                        <a:t>(</a:t>
                      </a:r>
                      <a:r>
                        <a:rPr lang="ja-JP" altLang="en-US" sz="1100" b="0">
                          <a:effectLst/>
                          <a:latin typeface="UDShinGoPro"/>
                        </a:rPr>
                        <a:t>生徒</a:t>
                      </a:r>
                      <a:r>
                        <a:rPr lang="en-US" altLang="ja-JP" sz="1100" b="0" dirty="0">
                          <a:effectLst/>
                          <a:latin typeface="UDShinGoPro"/>
                        </a:rPr>
                        <a:t>)</a:t>
                      </a:r>
                      <a:r>
                        <a:rPr lang="ja-JP" altLang="en-US" sz="1100" b="0">
                          <a:effectLst/>
                          <a:latin typeface="UDShinGoPro"/>
                        </a:rPr>
                        <a:t>が主体となり、</a:t>
                      </a:r>
                      <a:br>
                        <a:rPr lang="en-US" altLang="ja-JP" sz="1100" b="0" dirty="0">
                          <a:effectLst/>
                          <a:latin typeface="UDShinGoPro"/>
                        </a:rPr>
                      </a:br>
                      <a:r>
                        <a:rPr lang="ja-JP" altLang="en-US" sz="1100" b="0">
                          <a:effectLst/>
                          <a:latin typeface="UDShinGoPro"/>
                        </a:rPr>
                        <a:t> 協働性・社会性を身につけ、一人一人が学び高め合う</a:t>
                      </a:r>
                      <a:r>
                        <a:rPr lang="en-US" altLang="ja-JP" sz="1100" b="0" dirty="0">
                          <a:effectLst/>
                          <a:latin typeface="UDShinGoPro"/>
                        </a:rPr>
                        <a:t>! </a:t>
                      </a:r>
                      <a:endParaRPr lang="ja-JP" altLang="en-US">
                        <a:effectLst/>
                      </a:endParaRPr>
                    </a:p>
                  </a:txBody>
                  <a:tcPr anchor="ctr">
                    <a:lnL w="8649" cap="flat" cmpd="sng" algn="ctr">
                      <a:solidFill>
                        <a:srgbClr val="000000"/>
                      </a:solidFill>
                      <a:prstDash val="solid"/>
                      <a:round/>
                      <a:headEnd type="none" w="med" len="med"/>
                      <a:tailEnd type="none" w="med" len="med"/>
                    </a:lnL>
                    <a:lnR w="8636" cap="flat" cmpd="sng" algn="ctr">
                      <a:solidFill>
                        <a:srgbClr val="000000"/>
                      </a:solidFill>
                      <a:prstDash val="solid"/>
                      <a:round/>
                      <a:headEnd type="none" w="med" len="med"/>
                      <a:tailEnd type="none" w="med" len="med"/>
                    </a:lnR>
                    <a:lnT w="8623" cap="flat" cmpd="sng" algn="ctr">
                      <a:solidFill>
                        <a:srgbClr val="000000"/>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CCCCC"/>
                    </a:solidFill>
                  </a:tcPr>
                </a:tc>
                <a:extLst>
                  <a:ext uri="{0D108BD9-81ED-4DB2-BD59-A6C34878D82A}">
                    <a16:rowId xmlns:a16="http://schemas.microsoft.com/office/drawing/2014/main" val="1916757261"/>
                  </a:ext>
                </a:extLst>
              </a:tr>
              <a:tr h="296241">
                <a:tc>
                  <a:txBody>
                    <a:bodyPr/>
                    <a:lstStyle/>
                    <a:p>
                      <a:pPr algn="ctr"/>
                      <a:r>
                        <a:rPr lang="ja-JP" altLang="en-US" sz="1000" b="1">
                          <a:effectLst/>
                          <a:latin typeface="UDShinGoPro"/>
                        </a:rPr>
                        <a:t>学び合い、高め合い、みんな成長</a:t>
                      </a:r>
                      <a:r>
                        <a:rPr lang="en-US" altLang="ja-JP" sz="1000" b="1" dirty="0">
                          <a:effectLst/>
                          <a:latin typeface="UDShinGoPro"/>
                        </a:rPr>
                        <a:t>!</a:t>
                      </a:r>
                      <a:r>
                        <a:rPr lang="ja-JP" altLang="en-US" sz="1000" b="1">
                          <a:effectLst/>
                          <a:latin typeface="UDShinGoPro"/>
                        </a:rPr>
                        <a:t>／アクティブラーナーになろう</a:t>
                      </a:r>
                      <a:r>
                        <a:rPr lang="en-US" altLang="ja-JP" sz="1000" b="1" dirty="0">
                          <a:effectLst/>
                          <a:latin typeface="UDShinGoPro"/>
                        </a:rPr>
                        <a:t>!</a:t>
                      </a:r>
                      <a:r>
                        <a:rPr lang="ja-JP" altLang="en-US" sz="1000" b="1">
                          <a:effectLst/>
                          <a:latin typeface="UDShinGoPro"/>
                        </a:rPr>
                        <a:t>／傾聴のスペシャリストになろう</a:t>
                      </a:r>
                      <a:r>
                        <a:rPr lang="en-US" altLang="ja-JP" sz="1000" b="1" dirty="0">
                          <a:effectLst/>
                          <a:latin typeface="UDShinGoPro"/>
                        </a:rPr>
                        <a:t>! </a:t>
                      </a:r>
                      <a:endParaRPr lang="ja-JP" altLang="en-US">
                        <a:effectLst/>
                      </a:endParaRPr>
                    </a:p>
                  </a:txBody>
                  <a:tcPr anchor="ctr">
                    <a:lnL w="8649" cap="flat" cmpd="sng" algn="ctr">
                      <a:solidFill>
                        <a:srgbClr val="000000"/>
                      </a:solidFill>
                      <a:prstDash val="solid"/>
                      <a:round/>
                      <a:headEnd type="none" w="med" len="med"/>
                      <a:tailEnd type="none" w="med" len="med"/>
                    </a:lnL>
                    <a:lnR w="8636"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lnB w="8649"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6601612"/>
                  </a:ext>
                </a:extLst>
              </a:tr>
            </a:tbl>
          </a:graphicData>
        </a:graphic>
      </p:graphicFrame>
      <p:graphicFrame>
        <p:nvGraphicFramePr>
          <p:cNvPr id="13" name="表 12">
            <a:extLst>
              <a:ext uri="{FF2B5EF4-FFF2-40B4-BE49-F238E27FC236}">
                <a16:creationId xmlns:a16="http://schemas.microsoft.com/office/drawing/2014/main" id="{999F03BE-1570-5ACC-4BFC-599C66C938CF}"/>
              </a:ext>
            </a:extLst>
          </p:cNvPr>
          <p:cNvGraphicFramePr>
            <a:graphicFrameLocks noGrp="1"/>
          </p:cNvGraphicFramePr>
          <p:nvPr>
            <p:extLst>
              <p:ext uri="{D42A27DB-BD31-4B8C-83A1-F6EECF244321}">
                <p14:modId xmlns:p14="http://schemas.microsoft.com/office/powerpoint/2010/main" val="1447224540"/>
              </p:ext>
            </p:extLst>
          </p:nvPr>
        </p:nvGraphicFramePr>
        <p:xfrm>
          <a:off x="308320" y="2179032"/>
          <a:ext cx="4293198" cy="1268322"/>
        </p:xfrm>
        <a:graphic>
          <a:graphicData uri="http://schemas.openxmlformats.org/drawingml/2006/table">
            <a:tbl>
              <a:tblPr/>
              <a:tblGrid>
                <a:gridCol w="1431066">
                  <a:extLst>
                    <a:ext uri="{9D8B030D-6E8A-4147-A177-3AD203B41FA5}">
                      <a16:colId xmlns:a16="http://schemas.microsoft.com/office/drawing/2014/main" val="1134070295"/>
                    </a:ext>
                  </a:extLst>
                </a:gridCol>
                <a:gridCol w="1431066">
                  <a:extLst>
                    <a:ext uri="{9D8B030D-6E8A-4147-A177-3AD203B41FA5}">
                      <a16:colId xmlns:a16="http://schemas.microsoft.com/office/drawing/2014/main" val="563833436"/>
                    </a:ext>
                  </a:extLst>
                </a:gridCol>
                <a:gridCol w="1431066">
                  <a:extLst>
                    <a:ext uri="{9D8B030D-6E8A-4147-A177-3AD203B41FA5}">
                      <a16:colId xmlns:a16="http://schemas.microsoft.com/office/drawing/2014/main" val="1412735729"/>
                    </a:ext>
                  </a:extLst>
                </a:gridCol>
              </a:tblGrid>
              <a:tr h="232870">
                <a:tc gridSpan="3">
                  <a:txBody>
                    <a:bodyPr/>
                    <a:lstStyle/>
                    <a:p>
                      <a:pPr algn="ctr"/>
                      <a:r>
                        <a:rPr lang="ja-JP" altLang="en-US" sz="1000" b="1">
                          <a:effectLst/>
                          <a:latin typeface="UDShinGoPro"/>
                        </a:rPr>
                        <a:t>本日の評価基準</a:t>
                      </a:r>
                      <a:r>
                        <a:rPr lang="en-US" altLang="ja-JP" sz="1000" b="1" dirty="0">
                          <a:effectLst/>
                          <a:latin typeface="UDShinGoPro"/>
                        </a:rPr>
                        <a:t>(</a:t>
                      </a:r>
                      <a:r>
                        <a:rPr lang="ja-JP" altLang="en-US" sz="1000" b="1">
                          <a:effectLst/>
                          <a:latin typeface="UDShinGoPro"/>
                        </a:rPr>
                        <a:t>ルーブリック評価</a:t>
                      </a:r>
                      <a:r>
                        <a:rPr lang="en-US" altLang="ja-JP" sz="1000" b="1" dirty="0">
                          <a:effectLst/>
                          <a:latin typeface="UDShinGoPro"/>
                        </a:rPr>
                        <a:t>) </a:t>
                      </a:r>
                      <a:endParaRPr lang="ja-JP" altLang="en-US">
                        <a:effectLst/>
                      </a:endParaRPr>
                    </a:p>
                  </a:txBody>
                  <a:tcPr anchor="ctr">
                    <a:lnL w="7696"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96"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08835453"/>
                  </a:ext>
                </a:extLst>
              </a:tr>
              <a:tr h="298807">
                <a:tc>
                  <a:txBody>
                    <a:bodyPr/>
                    <a:lstStyle/>
                    <a:p>
                      <a:pPr algn="ctr"/>
                      <a:r>
                        <a:rPr lang="en-US" sz="800" dirty="0">
                          <a:effectLst/>
                          <a:latin typeface="UDShinGoPro"/>
                        </a:rPr>
                        <a:t>A </a:t>
                      </a:r>
                      <a:endParaRPr lang="en-US" dirty="0">
                        <a:effectLst/>
                      </a:endParaRPr>
                    </a:p>
                  </a:txBody>
                  <a:tcPr anchor="ctr">
                    <a:lnL w="7696"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pPr algn="ctr"/>
                      <a:r>
                        <a:rPr lang="en-US" sz="800">
                          <a:effectLst/>
                          <a:latin typeface="UDShinGoPro"/>
                        </a:rPr>
                        <a:t>B </a:t>
                      </a:r>
                      <a:endParaRPr lang="en-US">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pPr algn="ctr"/>
                      <a:r>
                        <a:rPr lang="en-US" sz="800" dirty="0">
                          <a:effectLst/>
                          <a:latin typeface="UDShinGoPro"/>
                        </a:rPr>
                        <a:t>C </a:t>
                      </a:r>
                      <a:endParaRPr lang="en-US" dirty="0">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6898555"/>
                  </a:ext>
                </a:extLst>
              </a:tr>
              <a:tr h="725675">
                <a:tc>
                  <a:txBody>
                    <a:bodyPr/>
                    <a:lstStyle/>
                    <a:p>
                      <a:r>
                        <a:rPr lang="ja-JP" altLang="en-US" sz="700">
                          <a:effectLst/>
                          <a:latin typeface="UDShinGoPro"/>
                        </a:rPr>
                        <a:t>「働く」と「幸せ・不幸せ」の 関係について、自らの意見をもとに他者と学び合い、 高め合うことができる。 </a:t>
                      </a:r>
                      <a:endParaRPr lang="ja-JP" altLang="en-US">
                        <a:effectLst/>
                      </a:endParaRPr>
                    </a:p>
                  </a:txBody>
                  <a:tcPr anchor="ctr">
                    <a:lnL w="7696"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r>
                        <a:rPr lang="ja-JP" altLang="en-US" sz="700">
                          <a:effectLst/>
                          <a:latin typeface="UDShinGoPro"/>
                        </a:rPr>
                        <a:t>「働く」と「幸せ・不幸せ」の 関係について、他者との対話を通じて自らの意見を持つことができる。 </a:t>
                      </a:r>
                      <a:endParaRPr lang="ja-JP" altLang="en-US">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tc>
                  <a:txBody>
                    <a:bodyPr/>
                    <a:lstStyle/>
                    <a:p>
                      <a:r>
                        <a:rPr lang="ja-JP" altLang="en-US" sz="700">
                          <a:effectLst/>
                          <a:latin typeface="UDShinGoPro"/>
                        </a:rPr>
                        <a:t>「働く」と「幸せ・不幸せ」の 関係について、ある程度理解し、自らの意見を持つことができる。 </a:t>
                      </a:r>
                      <a:endParaRPr lang="ja-JP" altLang="en-US">
                        <a:effectLst/>
                      </a:endParaRPr>
                    </a:p>
                  </a:txBody>
                  <a:tcPr anchor="ctr">
                    <a:lnL w="7671" cap="flat" cmpd="sng" algn="ctr">
                      <a:solidFill>
                        <a:srgbClr val="000000"/>
                      </a:solidFill>
                      <a:prstDash val="solid"/>
                      <a:round/>
                      <a:headEnd type="none" w="med" len="med"/>
                      <a:tailEnd type="none" w="med" len="med"/>
                    </a:lnL>
                    <a:lnR w="7671" cap="flat" cmpd="sng" algn="ctr">
                      <a:solidFill>
                        <a:srgbClr val="000000"/>
                      </a:solidFill>
                      <a:prstDash val="solid"/>
                      <a:round/>
                      <a:headEnd type="none" w="med" len="med"/>
                      <a:tailEnd type="none" w="med" len="med"/>
                    </a:lnR>
                    <a:lnT w="7671" cap="flat" cmpd="sng" algn="ctr">
                      <a:solidFill>
                        <a:srgbClr val="000000"/>
                      </a:solidFill>
                      <a:prstDash val="solid"/>
                      <a:round/>
                      <a:headEnd type="none" w="med" len="med"/>
                      <a:tailEnd type="none" w="med" len="med"/>
                    </a:lnT>
                    <a:lnB w="767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7575781"/>
                  </a:ext>
                </a:extLst>
              </a:tr>
            </a:tbl>
          </a:graphicData>
        </a:graphic>
      </p:graphicFrame>
      <p:grpSp>
        <p:nvGrpSpPr>
          <p:cNvPr id="52" name="グループ化 51">
            <a:extLst>
              <a:ext uri="{FF2B5EF4-FFF2-40B4-BE49-F238E27FC236}">
                <a16:creationId xmlns:a16="http://schemas.microsoft.com/office/drawing/2014/main" id="{9C05685E-337C-DCC5-732F-82D9D1058782}"/>
              </a:ext>
            </a:extLst>
          </p:cNvPr>
          <p:cNvGrpSpPr/>
          <p:nvPr/>
        </p:nvGrpSpPr>
        <p:grpSpPr>
          <a:xfrm>
            <a:off x="297852" y="8397492"/>
            <a:ext cx="6456316" cy="1189003"/>
            <a:chOff x="278732" y="8593262"/>
            <a:chExt cx="6456316" cy="1189003"/>
          </a:xfrm>
        </p:grpSpPr>
        <p:sp>
          <p:nvSpPr>
            <p:cNvPr id="44" name="角丸四角形 43">
              <a:extLst>
                <a:ext uri="{FF2B5EF4-FFF2-40B4-BE49-F238E27FC236}">
                  <a16:creationId xmlns:a16="http://schemas.microsoft.com/office/drawing/2014/main" id="{E5762350-4748-FA3F-FA4F-04BD6AD5446D}"/>
                </a:ext>
              </a:extLst>
            </p:cNvPr>
            <p:cNvSpPr/>
            <p:nvPr/>
          </p:nvSpPr>
          <p:spPr>
            <a:xfrm>
              <a:off x="279246" y="8593262"/>
              <a:ext cx="2394033" cy="246129"/>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◆ゲストにインタビュー</a:t>
              </a:r>
            </a:p>
          </p:txBody>
        </p:sp>
        <p:sp>
          <p:nvSpPr>
            <p:cNvPr id="50" name="テキスト ボックス 49">
              <a:extLst>
                <a:ext uri="{FF2B5EF4-FFF2-40B4-BE49-F238E27FC236}">
                  <a16:creationId xmlns:a16="http://schemas.microsoft.com/office/drawing/2014/main" id="{6A715834-602B-6C52-1A59-15EBA08518BB}"/>
                </a:ext>
              </a:extLst>
            </p:cNvPr>
            <p:cNvSpPr txBox="1"/>
            <p:nvPr/>
          </p:nvSpPr>
          <p:spPr>
            <a:xfrm>
              <a:off x="278732" y="8882019"/>
              <a:ext cx="6456316" cy="900246"/>
            </a:xfrm>
            <a:prstGeom prst="rect">
              <a:avLst/>
            </a:prstGeom>
            <a:noFill/>
          </p:spPr>
          <p:txBody>
            <a:bodyPr wrap="square" rtlCol="0">
              <a:spAutoFit/>
            </a:bodyPr>
            <a:lstStyle/>
            <a:p>
              <a:r>
                <a:rPr kumimoji="1" lang="ja-JP" altLang="en-US" sz="1050"/>
                <a:t>★本日のゲストに、各チームからペアを派遣してインタビューをします。</a:t>
              </a:r>
              <a:endParaRPr kumimoji="1" lang="en-US" altLang="ja-JP" sz="1050" dirty="0"/>
            </a:p>
            <a:p>
              <a:r>
                <a:rPr kumimoji="1" lang="ja-JP" altLang="en-US" sz="1050"/>
                <a:t>★ペアでは「幸せ・不幸せ」の視点に分かれて質問をします。 </a:t>
              </a:r>
              <a:endParaRPr kumimoji="1" lang="en-US" altLang="ja-JP" sz="1050" dirty="0"/>
            </a:p>
            <a:p>
              <a:r>
                <a:rPr kumimoji="1" lang="ja-JP" altLang="en-US" sz="1050"/>
                <a:t>★質問の回答をメモにとり、ゲストの「解体新書」を作るのが目標です。 </a:t>
              </a:r>
              <a:endParaRPr kumimoji="1" lang="en-US" altLang="ja-JP" sz="1050" dirty="0"/>
            </a:p>
            <a:p>
              <a:r>
                <a:rPr kumimoji="1" lang="en-US" altLang="ja-JP" sz="1050" dirty="0"/>
                <a:t>※</a:t>
              </a:r>
              <a:r>
                <a:rPr kumimoji="1" lang="ja-JP" altLang="en-US" sz="1050"/>
                <a:t>質問が重要です。オープンクエスチョンとクローズドクエスチョンを使い分けましょう</a:t>
              </a:r>
              <a:r>
                <a:rPr kumimoji="1" lang="en-US" altLang="ja-JP" sz="1050" dirty="0"/>
                <a:t>! </a:t>
              </a:r>
            </a:p>
            <a:p>
              <a:r>
                <a:rPr kumimoji="1" lang="en-US" altLang="ja-JP" sz="1050" dirty="0"/>
                <a:t>※</a:t>
              </a:r>
              <a:r>
                <a:rPr kumimoji="1" lang="ja-JP" altLang="en-US" sz="1050"/>
                <a:t>インタビューをする際には、ゲストに対し誠意を持って傾聴姿勢で臨みましょう</a:t>
              </a:r>
              <a:r>
                <a:rPr kumimoji="1" lang="en-US" altLang="ja-JP" sz="1050" dirty="0"/>
                <a:t>! </a:t>
              </a:r>
            </a:p>
          </p:txBody>
        </p:sp>
      </p:grpSp>
      <p:grpSp>
        <p:nvGrpSpPr>
          <p:cNvPr id="4" name="グループ化 3">
            <a:extLst>
              <a:ext uri="{FF2B5EF4-FFF2-40B4-BE49-F238E27FC236}">
                <a16:creationId xmlns:a16="http://schemas.microsoft.com/office/drawing/2014/main" id="{11AC358C-B63E-FC42-0F3B-AA31E825731D}"/>
              </a:ext>
            </a:extLst>
          </p:cNvPr>
          <p:cNvGrpSpPr/>
          <p:nvPr/>
        </p:nvGrpSpPr>
        <p:grpSpPr>
          <a:xfrm>
            <a:off x="287898" y="3617692"/>
            <a:ext cx="6277000" cy="2431018"/>
            <a:chOff x="287899" y="3706565"/>
            <a:chExt cx="6277000" cy="2068703"/>
          </a:xfrm>
        </p:grpSpPr>
        <p:sp>
          <p:nvSpPr>
            <p:cNvPr id="45" name="正方形/長方形 44">
              <a:extLst>
                <a:ext uri="{FF2B5EF4-FFF2-40B4-BE49-F238E27FC236}">
                  <a16:creationId xmlns:a16="http://schemas.microsoft.com/office/drawing/2014/main" id="{61FCAD25-2668-4BC2-0B15-80B2A9C06D21}"/>
                </a:ext>
              </a:extLst>
            </p:cNvPr>
            <p:cNvSpPr/>
            <p:nvPr/>
          </p:nvSpPr>
          <p:spPr>
            <a:xfrm>
              <a:off x="289200" y="4437484"/>
              <a:ext cx="6275699" cy="133778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ja-JP" altLang="en-US" sz="800"/>
                <a:t>（メモ）</a:t>
              </a:r>
            </a:p>
          </p:txBody>
        </p:sp>
        <p:sp>
          <p:nvSpPr>
            <p:cNvPr id="49" name="角丸四角形 48">
              <a:extLst>
                <a:ext uri="{FF2B5EF4-FFF2-40B4-BE49-F238E27FC236}">
                  <a16:creationId xmlns:a16="http://schemas.microsoft.com/office/drawing/2014/main" id="{99A523F8-8949-E8CF-1D3A-A43BAE7876F4}"/>
                </a:ext>
              </a:extLst>
            </p:cNvPr>
            <p:cNvSpPr/>
            <p:nvPr/>
          </p:nvSpPr>
          <p:spPr>
            <a:xfrm>
              <a:off x="287899" y="3706565"/>
              <a:ext cx="1540901" cy="246129"/>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◆ゲスト紹介</a:t>
              </a:r>
            </a:p>
          </p:txBody>
        </p:sp>
        <p:sp>
          <p:nvSpPr>
            <p:cNvPr id="2" name="テキスト ボックス 1">
              <a:extLst>
                <a:ext uri="{FF2B5EF4-FFF2-40B4-BE49-F238E27FC236}">
                  <a16:creationId xmlns:a16="http://schemas.microsoft.com/office/drawing/2014/main" id="{C13B1AC0-1D5D-30B1-E96C-15820ABE8CB1}"/>
                </a:ext>
              </a:extLst>
            </p:cNvPr>
            <p:cNvSpPr txBox="1"/>
            <p:nvPr/>
          </p:nvSpPr>
          <p:spPr>
            <a:xfrm>
              <a:off x="287900" y="4082805"/>
              <a:ext cx="4001432" cy="222620"/>
            </a:xfrm>
            <a:prstGeom prst="rect">
              <a:avLst/>
            </a:prstGeom>
            <a:noFill/>
          </p:spPr>
          <p:txBody>
            <a:bodyPr wrap="square" rtlCol="0">
              <a:spAutoFit/>
            </a:bodyPr>
            <a:lstStyle/>
            <a:p>
              <a:r>
                <a:rPr kumimoji="1" lang="ja-JP" altLang="en-US" sz="1100"/>
                <a:t>★本日お越しのゲストの方はどんな方かな？</a:t>
              </a:r>
            </a:p>
          </p:txBody>
        </p:sp>
      </p:grpSp>
      <p:sp>
        <p:nvSpPr>
          <p:cNvPr id="5" name="角丸四角形 4">
            <a:extLst>
              <a:ext uri="{FF2B5EF4-FFF2-40B4-BE49-F238E27FC236}">
                <a16:creationId xmlns:a16="http://schemas.microsoft.com/office/drawing/2014/main" id="{7B8E5BA1-2757-155A-BB4A-607FC2B0A158}"/>
              </a:ext>
            </a:extLst>
          </p:cNvPr>
          <p:cNvSpPr/>
          <p:nvPr/>
        </p:nvSpPr>
        <p:spPr>
          <a:xfrm>
            <a:off x="297155" y="6211995"/>
            <a:ext cx="5211201" cy="246129"/>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◆本日のテーマ＆インタビューのルール（グラウンドルール）</a:t>
            </a:r>
          </a:p>
        </p:txBody>
      </p:sp>
      <p:graphicFrame>
        <p:nvGraphicFramePr>
          <p:cNvPr id="6" name="表 6">
            <a:extLst>
              <a:ext uri="{FF2B5EF4-FFF2-40B4-BE49-F238E27FC236}">
                <a16:creationId xmlns:a16="http://schemas.microsoft.com/office/drawing/2014/main" id="{0141A1C4-FF56-3188-2E70-95A401E8655A}"/>
              </a:ext>
            </a:extLst>
          </p:cNvPr>
          <p:cNvGraphicFramePr>
            <a:graphicFrameLocks noGrp="1"/>
          </p:cNvGraphicFramePr>
          <p:nvPr>
            <p:extLst>
              <p:ext uri="{D42A27DB-BD31-4B8C-83A1-F6EECF244321}">
                <p14:modId xmlns:p14="http://schemas.microsoft.com/office/powerpoint/2010/main" val="829982273"/>
              </p:ext>
            </p:extLst>
          </p:nvPr>
        </p:nvGraphicFramePr>
        <p:xfrm>
          <a:off x="307109" y="6618752"/>
          <a:ext cx="6261782" cy="1514418"/>
        </p:xfrm>
        <a:graphic>
          <a:graphicData uri="http://schemas.openxmlformats.org/drawingml/2006/table">
            <a:tbl>
              <a:tblPr firstRow="1" bandRow="1">
                <a:tableStyleId>{5940675A-B579-460E-94D1-54222C63F5DA}</a:tableStyleId>
              </a:tblPr>
              <a:tblGrid>
                <a:gridCol w="6261782">
                  <a:extLst>
                    <a:ext uri="{9D8B030D-6E8A-4147-A177-3AD203B41FA5}">
                      <a16:colId xmlns:a16="http://schemas.microsoft.com/office/drawing/2014/main" val="1444050649"/>
                    </a:ext>
                  </a:extLst>
                </a:gridCol>
              </a:tblGrid>
              <a:tr h="252038">
                <a:tc>
                  <a:txBody>
                    <a:bodyPr/>
                    <a:lstStyle/>
                    <a:p>
                      <a:pPr algn="ctr"/>
                      <a:r>
                        <a:rPr kumimoji="1" lang="ja-JP" altLang="en-US" sz="1050"/>
                        <a:t>＠本日のテーマ＠</a:t>
                      </a:r>
                    </a:p>
                  </a:txBody>
                  <a:tcPr/>
                </a:tc>
                <a:extLst>
                  <a:ext uri="{0D108BD9-81ED-4DB2-BD59-A6C34878D82A}">
                    <a16:rowId xmlns:a16="http://schemas.microsoft.com/office/drawing/2014/main" val="3417747987"/>
                  </a:ext>
                </a:extLst>
              </a:tr>
              <a:tr h="234258">
                <a:tc>
                  <a:txBody>
                    <a:bodyPr/>
                    <a:lstStyle/>
                    <a:p>
                      <a:pPr algn="ctr"/>
                      <a:r>
                        <a:rPr kumimoji="1" lang="ja-JP" altLang="en-US" sz="1050"/>
                        <a:t>「働く」と「幸せ・不幸せ」の関係は？</a:t>
                      </a:r>
                      <a:r>
                        <a:rPr kumimoji="1" lang="en-US" altLang="ja-JP" sz="1050" dirty="0"/>
                        <a:t>〜</a:t>
                      </a:r>
                      <a:r>
                        <a:rPr kumimoji="1" lang="ja-JP" altLang="en-US" sz="1050"/>
                        <a:t>「働く」って何？「幸せ・不幸せ」って何？</a:t>
                      </a:r>
                      <a:r>
                        <a:rPr kumimoji="1" lang="en-US" altLang="ja-JP" sz="1050" dirty="0"/>
                        <a:t>〜</a:t>
                      </a:r>
                      <a:endParaRPr kumimoji="1" lang="ja-JP" altLang="en-US" sz="1050"/>
                    </a:p>
                  </a:txBody>
                  <a:tcPr/>
                </a:tc>
                <a:extLst>
                  <a:ext uri="{0D108BD9-81ED-4DB2-BD59-A6C34878D82A}">
                    <a16:rowId xmlns:a16="http://schemas.microsoft.com/office/drawing/2014/main" val="2962679972"/>
                  </a:ext>
                </a:extLst>
              </a:tr>
              <a:tr h="228600">
                <a:tc>
                  <a:txBody>
                    <a:bodyPr/>
                    <a:lstStyle/>
                    <a:p>
                      <a:pPr algn="ctr"/>
                      <a:r>
                        <a:rPr kumimoji="1" lang="ja-JP" altLang="en-US" sz="1050"/>
                        <a:t>＠インタビューのルール（グラウンドルール）＠</a:t>
                      </a:r>
                    </a:p>
                  </a:txBody>
                  <a:tcPr/>
                </a:tc>
                <a:extLst>
                  <a:ext uri="{0D108BD9-81ED-4DB2-BD59-A6C34878D82A}">
                    <a16:rowId xmlns:a16="http://schemas.microsoft.com/office/drawing/2014/main" val="363296459"/>
                  </a:ext>
                </a:extLst>
              </a:tr>
              <a:tr h="233437">
                <a:tc>
                  <a:txBody>
                    <a:bodyPr/>
                    <a:lstStyle/>
                    <a:p>
                      <a:pPr algn="ctr"/>
                      <a:r>
                        <a:rPr kumimoji="1" lang="en-US" altLang="ja-JP" sz="1050" dirty="0"/>
                        <a:t>①</a:t>
                      </a:r>
                      <a:r>
                        <a:rPr kumimoji="1" lang="ja-JP" altLang="en-US" sz="1050"/>
                        <a:t>この場にいるみなさんの安全・安心を大切に！（みんな緊張しているんですよ）</a:t>
                      </a:r>
                    </a:p>
                  </a:txBody>
                  <a:tcPr/>
                </a:tc>
                <a:extLst>
                  <a:ext uri="{0D108BD9-81ED-4DB2-BD59-A6C34878D82A}">
                    <a16:rowId xmlns:a16="http://schemas.microsoft.com/office/drawing/2014/main" val="891834993"/>
                  </a:ext>
                </a:extLst>
              </a:tr>
              <a:tr h="256540">
                <a:tc>
                  <a:txBody>
                    <a:bodyPr/>
                    <a:lstStyle/>
                    <a:p>
                      <a:pPr algn="ctr"/>
                      <a:r>
                        <a:rPr kumimoji="1" lang="en-US" altLang="ja-JP" sz="1050" dirty="0"/>
                        <a:t>②</a:t>
                      </a:r>
                      <a:r>
                        <a:rPr kumimoji="1" lang="ja-JP" altLang="en-US" sz="1050"/>
                        <a:t>本日の授業では立場・年齢差は関係なし！（大人も生徒も一緒です）</a:t>
                      </a:r>
                    </a:p>
                  </a:txBody>
                  <a:tcPr/>
                </a:tc>
                <a:extLst>
                  <a:ext uri="{0D108BD9-81ED-4DB2-BD59-A6C34878D82A}">
                    <a16:rowId xmlns:a16="http://schemas.microsoft.com/office/drawing/2014/main" val="1007702619"/>
                  </a:ext>
                </a:extLst>
              </a:tr>
              <a:tr h="251460">
                <a:tc>
                  <a:txBody>
                    <a:bodyPr/>
                    <a:lstStyle/>
                    <a:p>
                      <a:pPr algn="ctr"/>
                      <a:r>
                        <a:rPr kumimoji="1" lang="en-US" altLang="ja-JP" sz="1050" dirty="0"/>
                        <a:t>③</a:t>
                      </a:r>
                      <a:r>
                        <a:rPr kumimoji="1" lang="ja-JP" altLang="en-US" sz="1050"/>
                        <a:t>一人一人が責任を持って授業に臨もう！（無責任な態度は</a:t>
                      </a:r>
                      <a:r>
                        <a:rPr kumimoji="1" lang="en-US" altLang="ja-JP" sz="1050" dirty="0"/>
                        <a:t>NG</a:t>
                      </a:r>
                      <a:r>
                        <a:rPr kumimoji="1" lang="ja-JP" altLang="en-US" sz="1050"/>
                        <a:t>です）</a:t>
                      </a:r>
                    </a:p>
                  </a:txBody>
                  <a:tcPr/>
                </a:tc>
                <a:extLst>
                  <a:ext uri="{0D108BD9-81ED-4DB2-BD59-A6C34878D82A}">
                    <a16:rowId xmlns:a16="http://schemas.microsoft.com/office/drawing/2014/main" val="3062019540"/>
                  </a:ext>
                </a:extLst>
              </a:tr>
            </a:tbl>
          </a:graphicData>
        </a:graphic>
      </p:graphicFrame>
      <p:grpSp>
        <p:nvGrpSpPr>
          <p:cNvPr id="11" name="グループ化 10">
            <a:extLst>
              <a:ext uri="{FF2B5EF4-FFF2-40B4-BE49-F238E27FC236}">
                <a16:creationId xmlns:a16="http://schemas.microsoft.com/office/drawing/2014/main" id="{ED45C80C-5BB0-DFB4-CDAE-CD6CF86BFA3A}"/>
              </a:ext>
            </a:extLst>
          </p:cNvPr>
          <p:cNvGrpSpPr/>
          <p:nvPr/>
        </p:nvGrpSpPr>
        <p:grpSpPr>
          <a:xfrm>
            <a:off x="4885220" y="2194349"/>
            <a:ext cx="1803216" cy="1268155"/>
            <a:chOff x="4874752" y="2574497"/>
            <a:chExt cx="1803216" cy="1268155"/>
          </a:xfrm>
        </p:grpSpPr>
        <p:pic>
          <p:nvPicPr>
            <p:cNvPr id="14" name="Picture 16" descr="page62image48899008">
              <a:extLst>
                <a:ext uri="{FF2B5EF4-FFF2-40B4-BE49-F238E27FC236}">
                  <a16:creationId xmlns:a16="http://schemas.microsoft.com/office/drawing/2014/main" id="{C44B3562-F8D4-EA2F-5155-DBA0724AC9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74497"/>
              <a:ext cx="1689399" cy="1268155"/>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ボックス 15">
              <a:extLst>
                <a:ext uri="{FF2B5EF4-FFF2-40B4-BE49-F238E27FC236}">
                  <a16:creationId xmlns:a16="http://schemas.microsoft.com/office/drawing/2014/main" id="{A346F369-7C09-2076-3CF8-BEB63DED12C7}"/>
                </a:ext>
              </a:extLst>
            </p:cNvPr>
            <p:cNvSpPr txBox="1"/>
            <p:nvPr/>
          </p:nvSpPr>
          <p:spPr>
            <a:xfrm>
              <a:off x="4874752" y="2802076"/>
              <a:ext cx="1803216" cy="800219"/>
            </a:xfrm>
            <a:prstGeom prst="rect">
              <a:avLst/>
            </a:prstGeom>
            <a:noFill/>
          </p:spPr>
          <p:txBody>
            <a:bodyPr wrap="square">
              <a:spAutoFit/>
            </a:bodyPr>
            <a:lstStyle/>
            <a:p>
              <a:r>
                <a:rPr lang="en-US" altLang="ja-JP" sz="1200" b="0" dirty="0">
                  <a:effectLst/>
                  <a:latin typeface="UDShinGoPro"/>
                </a:rPr>
                <a:t>1 </a:t>
              </a:r>
              <a:r>
                <a:rPr lang="ja-JP" altLang="en-US" sz="1200" b="0">
                  <a:effectLst/>
                  <a:latin typeface="UDShinGoPro"/>
                </a:rPr>
                <a:t>チーム </a:t>
              </a:r>
              <a:r>
                <a:rPr lang="en-US" altLang="ja-JP" sz="1200" b="0" dirty="0">
                  <a:effectLst/>
                  <a:latin typeface="UDShinGoPro"/>
                </a:rPr>
                <a:t>2 〜∞</a:t>
              </a:r>
              <a:r>
                <a:rPr lang="ja-JP" altLang="en-US" sz="1200" b="0">
                  <a:effectLst/>
                  <a:latin typeface="UDShinGoPro"/>
                </a:rPr>
                <a:t>人</a:t>
              </a:r>
              <a:br>
                <a:rPr lang="en-US" altLang="ja-JP" sz="1200" b="0" dirty="0">
                  <a:effectLst/>
                  <a:latin typeface="UDShinGoPro"/>
                </a:rPr>
              </a:br>
              <a:r>
                <a:rPr lang="ja-JP" altLang="en-US" sz="1600" b="0">
                  <a:effectLst/>
                  <a:latin typeface="UDShinGoPro"/>
                </a:rPr>
                <a:t> </a:t>
              </a:r>
              <a:endParaRPr lang="ja-JP" altLang="en-US" sz="1200"/>
            </a:p>
            <a:p>
              <a:r>
                <a:rPr lang="en-US" altLang="ja-JP" sz="900" dirty="0">
                  <a:effectLst/>
                  <a:latin typeface="UDShinGoPro"/>
                </a:rPr>
                <a:t>※</a:t>
              </a:r>
              <a:r>
                <a:rPr lang="ja-JP" altLang="en-US" sz="900">
                  <a:effectLst/>
                  <a:latin typeface="UDShinGoPro"/>
                </a:rPr>
                <a:t>教え合い・質問を積極的に</a:t>
              </a:r>
              <a:r>
                <a:rPr lang="en-US" altLang="ja-JP" sz="900" dirty="0">
                  <a:effectLst/>
                  <a:latin typeface="UDShinGoPro"/>
                </a:rPr>
                <a:t>!</a:t>
              </a:r>
              <a:br>
                <a:rPr lang="en-US" altLang="ja-JP" sz="900" dirty="0">
                  <a:effectLst/>
                  <a:latin typeface="UDShinGoPro"/>
                </a:rPr>
              </a:br>
              <a:r>
                <a:rPr lang="en-US" altLang="ja-JP" sz="900" dirty="0">
                  <a:effectLst/>
                  <a:latin typeface="UDShinGoPro"/>
                </a:rPr>
                <a:t>※</a:t>
              </a:r>
              <a:r>
                <a:rPr lang="ja-JP" altLang="en-US" sz="900">
                  <a:effectLst/>
                  <a:latin typeface="UDShinGoPro"/>
                </a:rPr>
                <a:t>時には</a:t>
              </a:r>
              <a:r>
                <a:rPr lang="en-US" altLang="ja-JP" sz="900" dirty="0">
                  <a:effectLst/>
                  <a:latin typeface="UDShinGoPro"/>
                </a:rPr>
                <a:t>1</a:t>
              </a:r>
              <a:r>
                <a:rPr lang="ja-JP" altLang="en-US" sz="900">
                  <a:effectLst/>
                  <a:latin typeface="UDShinGoPro"/>
                </a:rPr>
                <a:t>人でも</a:t>
              </a:r>
              <a:r>
                <a:rPr lang="en-US" altLang="ja-JP" sz="900" dirty="0">
                  <a:effectLst/>
                  <a:latin typeface="UDShinGoPro"/>
                </a:rPr>
                <a:t>OK! </a:t>
              </a:r>
              <a:endParaRPr lang="en-US" altLang="ja-JP" sz="2000" dirty="0"/>
            </a:p>
          </p:txBody>
        </p:sp>
      </p:grpSp>
      <p:sp>
        <p:nvSpPr>
          <p:cNvPr id="8" name="テキスト ボックス 7">
            <a:extLst>
              <a:ext uri="{FF2B5EF4-FFF2-40B4-BE49-F238E27FC236}">
                <a16:creationId xmlns:a16="http://schemas.microsoft.com/office/drawing/2014/main" id="{D3482355-0F58-D427-AB4F-8347154C498C}"/>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モデル授業案９「働く上での幸せ・不幸せって何？」</a:t>
            </a:r>
            <a:endParaRPr kumimoji="1" lang="en-US" altLang="ja-JP" sz="1200" b="1" dirty="0"/>
          </a:p>
        </p:txBody>
      </p:sp>
    </p:spTree>
    <p:extLst>
      <p:ext uri="{BB962C8B-B14F-4D97-AF65-F5344CB8AC3E}">
        <p14:creationId xmlns:p14="http://schemas.microsoft.com/office/powerpoint/2010/main" val="2879556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D7CC739A-F39A-C34C-CEE5-559549B2404D}"/>
              </a:ext>
            </a:extLst>
          </p:cNvPr>
          <p:cNvSpPr>
            <a:spLocks noGrp="1"/>
          </p:cNvSpPr>
          <p:nvPr>
            <p:ph type="subTitle" idx="1"/>
          </p:nvPr>
        </p:nvSpPr>
        <p:spPr>
          <a:xfrm>
            <a:off x="0" y="0"/>
            <a:ext cx="6876000" cy="9906000"/>
          </a:xfrm>
        </p:spPr>
        <p:txBody>
          <a:bodyPr/>
          <a:lstStyle/>
          <a:p>
            <a:pPr algn="l"/>
            <a:endParaRPr lang="en-US" altLang="ja-JP" sz="1050" dirty="0"/>
          </a:p>
          <a:p>
            <a:pPr algn="l"/>
            <a:endParaRPr kumimoji="1" lang="en-US" altLang="ja-JP" sz="1050" spc="-150" dirty="0"/>
          </a:p>
          <a:p>
            <a:pPr algn="l"/>
            <a:endParaRPr lang="en-US" altLang="ja-JP" sz="1050" dirty="0"/>
          </a:p>
          <a:p>
            <a:pPr algn="l"/>
            <a:endParaRPr kumimoji="1" lang="en-US" altLang="ja-JP" sz="1050" dirty="0"/>
          </a:p>
          <a:p>
            <a:pPr algn="l"/>
            <a:endParaRPr lang="en-US" altLang="ja-JP" sz="1050" dirty="0"/>
          </a:p>
          <a:p>
            <a:pPr algn="l"/>
            <a:endParaRPr kumimoji="1" lang="en-US" altLang="ja-JP" sz="1050" dirty="0"/>
          </a:p>
          <a:p>
            <a:pPr algn="l"/>
            <a:endParaRPr lang="en-US" altLang="ja-JP" sz="10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lang="en-US" altLang="ja-JP" sz="1200" spc="-150" dirty="0"/>
          </a:p>
          <a:p>
            <a:pPr algn="l"/>
            <a:endParaRPr kumimoji="1" lang="en-US" altLang="ja-JP" sz="1200" spc="-150" dirty="0"/>
          </a:p>
          <a:p>
            <a:pPr algn="l"/>
            <a:endParaRPr kumimoji="1" lang="en-US" altLang="ja-JP" sz="1200" spc="-150" dirty="0"/>
          </a:p>
          <a:p>
            <a:pPr algn="l"/>
            <a:endParaRPr lang="en-US" altLang="ja-JP" sz="1200" dirty="0"/>
          </a:p>
          <a:p>
            <a:pPr algn="l"/>
            <a:endParaRPr lang="en-US" altLang="ja-JP" sz="1200" spc="-150" dirty="0"/>
          </a:p>
          <a:p>
            <a:pPr algn="l"/>
            <a:endParaRPr lang="en-US" altLang="ja-JP" sz="1200" spc="-150" dirty="0"/>
          </a:p>
          <a:p>
            <a:pPr algn="l"/>
            <a:endParaRPr lang="en-US" altLang="ja-JP" sz="1200" dirty="0"/>
          </a:p>
          <a:p>
            <a:pPr algn="l"/>
            <a:endParaRPr lang="en-US" altLang="ja-JP" sz="1200" dirty="0"/>
          </a:p>
          <a:p>
            <a:pPr algn="l"/>
            <a:endParaRPr lang="en-US" altLang="ja-JP" sz="1200" dirty="0"/>
          </a:p>
        </p:txBody>
      </p:sp>
      <p:grpSp>
        <p:nvGrpSpPr>
          <p:cNvPr id="52" name="グループ化 51">
            <a:extLst>
              <a:ext uri="{FF2B5EF4-FFF2-40B4-BE49-F238E27FC236}">
                <a16:creationId xmlns:a16="http://schemas.microsoft.com/office/drawing/2014/main" id="{9C05685E-337C-DCC5-732F-82D9D1058782}"/>
              </a:ext>
            </a:extLst>
          </p:cNvPr>
          <p:cNvGrpSpPr/>
          <p:nvPr/>
        </p:nvGrpSpPr>
        <p:grpSpPr>
          <a:xfrm>
            <a:off x="297852" y="7994178"/>
            <a:ext cx="6456316" cy="645874"/>
            <a:chOff x="278732" y="8412216"/>
            <a:chExt cx="6456316" cy="645874"/>
          </a:xfrm>
        </p:grpSpPr>
        <p:sp>
          <p:nvSpPr>
            <p:cNvPr id="44" name="角丸四角形 43">
              <a:extLst>
                <a:ext uri="{FF2B5EF4-FFF2-40B4-BE49-F238E27FC236}">
                  <a16:creationId xmlns:a16="http://schemas.microsoft.com/office/drawing/2014/main" id="{E5762350-4748-FA3F-FA4F-04BD6AD5446D}"/>
                </a:ext>
              </a:extLst>
            </p:cNvPr>
            <p:cNvSpPr/>
            <p:nvPr/>
          </p:nvSpPr>
          <p:spPr>
            <a:xfrm>
              <a:off x="278732" y="8412216"/>
              <a:ext cx="2051134" cy="288757"/>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a:t>
              </a:r>
              <a:r>
                <a:rPr kumimoji="1" lang="en-US" altLang="ja-JP" sz="1200" dirty="0"/>
                <a:t>KP</a:t>
              </a:r>
              <a:r>
                <a:rPr kumimoji="1" lang="ja-JP" altLang="en-US" sz="1200"/>
                <a:t>法によるプレゼン準備</a:t>
              </a:r>
            </a:p>
          </p:txBody>
        </p:sp>
        <p:sp>
          <p:nvSpPr>
            <p:cNvPr id="50" name="テキスト ボックス 49">
              <a:extLst>
                <a:ext uri="{FF2B5EF4-FFF2-40B4-BE49-F238E27FC236}">
                  <a16:creationId xmlns:a16="http://schemas.microsoft.com/office/drawing/2014/main" id="{6A715834-602B-6C52-1A59-15EBA08518BB}"/>
                </a:ext>
              </a:extLst>
            </p:cNvPr>
            <p:cNvSpPr txBox="1"/>
            <p:nvPr/>
          </p:nvSpPr>
          <p:spPr>
            <a:xfrm>
              <a:off x="278732" y="8827258"/>
              <a:ext cx="6456316" cy="230832"/>
            </a:xfrm>
            <a:prstGeom prst="rect">
              <a:avLst/>
            </a:prstGeom>
            <a:noFill/>
          </p:spPr>
          <p:txBody>
            <a:bodyPr wrap="square" rtlCol="0">
              <a:spAutoFit/>
            </a:bodyPr>
            <a:lstStyle/>
            <a:p>
              <a:r>
                <a:rPr kumimoji="1" lang="en-US" altLang="ja-JP" sz="900" dirty="0"/>
                <a:t>※8〜12</a:t>
              </a:r>
              <a:r>
                <a:rPr kumimoji="1" lang="ja-JP" altLang="en-US" sz="900"/>
                <a:t>枚を想定</a:t>
              </a:r>
              <a:r>
                <a:rPr kumimoji="1" lang="en-US" altLang="ja-JP" sz="900" dirty="0"/>
                <a:t>/</a:t>
              </a:r>
              <a:r>
                <a:rPr kumimoji="1" lang="ja-JP" altLang="en-US" sz="900"/>
                <a:t>縦横の使い方は自由</a:t>
              </a:r>
              <a:r>
                <a:rPr kumimoji="1" lang="en-US" altLang="ja-JP" sz="900" dirty="0"/>
                <a:t>/</a:t>
              </a:r>
              <a:r>
                <a:rPr kumimoji="1" lang="ja-JP" altLang="en-US" sz="900"/>
                <a:t>横置き</a:t>
              </a:r>
              <a:r>
                <a:rPr kumimoji="1" lang="en-US" altLang="ja-JP" sz="900" dirty="0"/>
                <a:t>1</a:t>
              </a:r>
              <a:r>
                <a:rPr kumimoji="1" lang="ja-JP" altLang="en-US" sz="900"/>
                <a:t>枚当たり、</a:t>
              </a:r>
              <a:r>
                <a:rPr kumimoji="1" lang="en-US" altLang="ja-JP" sz="900" dirty="0"/>
                <a:t>10</a:t>
              </a:r>
              <a:r>
                <a:rPr kumimoji="1" lang="ja-JP" altLang="en-US" sz="900"/>
                <a:t>文字</a:t>
              </a:r>
              <a:r>
                <a:rPr kumimoji="1" lang="en-US" altLang="ja-JP" sz="900" dirty="0"/>
                <a:t>×3</a:t>
              </a:r>
              <a:r>
                <a:rPr kumimoji="1" lang="ja-JP" altLang="en-US" sz="900"/>
                <a:t>行が最大字数</a:t>
              </a:r>
              <a:r>
                <a:rPr kumimoji="1" lang="en-US" altLang="ja-JP" sz="900" dirty="0"/>
                <a:t>/3</a:t>
              </a:r>
              <a:r>
                <a:rPr kumimoji="1" lang="ja-JP" altLang="en-US" sz="900"/>
                <a:t>色まで</a:t>
              </a:r>
              <a:r>
                <a:rPr kumimoji="1" lang="en-US" altLang="ja-JP" sz="900" dirty="0"/>
                <a:t>/</a:t>
              </a:r>
              <a:r>
                <a:rPr kumimoji="1" lang="ja-JP" altLang="en-US" sz="900"/>
                <a:t>イラストなどのアレンジ</a:t>
              </a:r>
              <a:r>
                <a:rPr kumimoji="1" lang="en-US" altLang="ja-JP" sz="900" dirty="0"/>
                <a:t>OK</a:t>
              </a:r>
              <a:r>
                <a:rPr kumimoji="1" lang="ja-JP" altLang="en-US" sz="900"/>
                <a:t>！</a:t>
              </a:r>
              <a:endParaRPr kumimoji="1" lang="en-US" altLang="ja-JP" sz="900" dirty="0"/>
            </a:p>
          </p:txBody>
        </p:sp>
      </p:grpSp>
      <p:sp>
        <p:nvSpPr>
          <p:cNvPr id="45" name="正方形/長方形 44">
            <a:extLst>
              <a:ext uri="{FF2B5EF4-FFF2-40B4-BE49-F238E27FC236}">
                <a16:creationId xmlns:a16="http://schemas.microsoft.com/office/drawing/2014/main" id="{61FCAD25-2668-4BC2-0B15-80B2A9C06D21}"/>
              </a:ext>
            </a:extLst>
          </p:cNvPr>
          <p:cNvSpPr/>
          <p:nvPr/>
        </p:nvSpPr>
        <p:spPr>
          <a:xfrm>
            <a:off x="287895" y="3689718"/>
            <a:ext cx="6275699" cy="1572085"/>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1200"/>
          </a:p>
        </p:txBody>
      </p:sp>
      <p:sp>
        <p:nvSpPr>
          <p:cNvPr id="49" name="角丸四角形 48">
            <a:extLst>
              <a:ext uri="{FF2B5EF4-FFF2-40B4-BE49-F238E27FC236}">
                <a16:creationId xmlns:a16="http://schemas.microsoft.com/office/drawing/2014/main" id="{99A523F8-8949-E8CF-1D3A-A43BAE7876F4}"/>
              </a:ext>
            </a:extLst>
          </p:cNvPr>
          <p:cNvSpPr/>
          <p:nvPr/>
        </p:nvSpPr>
        <p:spPr>
          <a:xfrm>
            <a:off x="287896" y="2970165"/>
            <a:ext cx="1540901" cy="289236"/>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◆ペアでの共有</a:t>
            </a:r>
          </a:p>
        </p:txBody>
      </p:sp>
      <p:sp>
        <p:nvSpPr>
          <p:cNvPr id="5" name="角丸四角形 4">
            <a:extLst>
              <a:ext uri="{FF2B5EF4-FFF2-40B4-BE49-F238E27FC236}">
                <a16:creationId xmlns:a16="http://schemas.microsoft.com/office/drawing/2014/main" id="{7B8E5BA1-2757-155A-BB4A-607FC2B0A158}"/>
              </a:ext>
            </a:extLst>
          </p:cNvPr>
          <p:cNvSpPr/>
          <p:nvPr/>
        </p:nvSpPr>
        <p:spPr>
          <a:xfrm>
            <a:off x="287897" y="5587824"/>
            <a:ext cx="5211201" cy="246129"/>
          </a:xfrm>
          <a:prstGeom prst="round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r>
              <a:rPr kumimoji="1" lang="ja-JP" altLang="en-US" sz="1200"/>
              <a:t>◆労働法と制度について</a:t>
            </a:r>
          </a:p>
        </p:txBody>
      </p:sp>
      <p:graphicFrame>
        <p:nvGraphicFramePr>
          <p:cNvPr id="7" name="表 7">
            <a:extLst>
              <a:ext uri="{FF2B5EF4-FFF2-40B4-BE49-F238E27FC236}">
                <a16:creationId xmlns:a16="http://schemas.microsoft.com/office/drawing/2014/main" id="{9DD1411C-2D64-E161-80FC-0E206DFFBFB4}"/>
              </a:ext>
            </a:extLst>
          </p:cNvPr>
          <p:cNvGraphicFramePr>
            <a:graphicFrameLocks noGrp="1"/>
          </p:cNvGraphicFramePr>
          <p:nvPr>
            <p:extLst>
              <p:ext uri="{D42A27DB-BD31-4B8C-83A1-F6EECF244321}">
                <p14:modId xmlns:p14="http://schemas.microsoft.com/office/powerpoint/2010/main" val="810857162"/>
              </p:ext>
            </p:extLst>
          </p:nvPr>
        </p:nvGraphicFramePr>
        <p:xfrm>
          <a:off x="287895" y="434872"/>
          <a:ext cx="6275700" cy="2420761"/>
        </p:xfrm>
        <a:graphic>
          <a:graphicData uri="http://schemas.openxmlformats.org/drawingml/2006/table">
            <a:tbl>
              <a:tblPr firstRow="1" bandRow="1">
                <a:tableStyleId>{F2DE63D5-997A-4646-A377-4702673A728D}</a:tableStyleId>
              </a:tblPr>
              <a:tblGrid>
                <a:gridCol w="3137850">
                  <a:extLst>
                    <a:ext uri="{9D8B030D-6E8A-4147-A177-3AD203B41FA5}">
                      <a16:colId xmlns:a16="http://schemas.microsoft.com/office/drawing/2014/main" val="2604045764"/>
                    </a:ext>
                  </a:extLst>
                </a:gridCol>
                <a:gridCol w="3137850">
                  <a:extLst>
                    <a:ext uri="{9D8B030D-6E8A-4147-A177-3AD203B41FA5}">
                      <a16:colId xmlns:a16="http://schemas.microsoft.com/office/drawing/2014/main" val="3727207347"/>
                    </a:ext>
                  </a:extLst>
                </a:gridCol>
              </a:tblGrid>
              <a:tr h="268869">
                <a:tc>
                  <a:txBody>
                    <a:bodyPr/>
                    <a:lstStyle/>
                    <a:p>
                      <a:pPr algn="ctr"/>
                      <a:r>
                        <a:rPr kumimoji="1" lang="ja-JP" altLang="en-US" sz="1050">
                          <a:solidFill>
                            <a:schemeClr val="tx1"/>
                          </a:solidFill>
                        </a:rPr>
                        <a:t>「幸せ」視点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kumimoji="1" lang="ja-JP" altLang="en-US" sz="1050">
                          <a:solidFill>
                            <a:schemeClr val="tx1"/>
                          </a:solidFill>
                        </a:rPr>
                        <a:t>「不幸せ」視点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589607864"/>
                  </a:ext>
                </a:extLst>
              </a:tr>
              <a:tr h="2151892">
                <a:tc>
                  <a:txBody>
                    <a:bodyPr/>
                    <a:lstStyle/>
                    <a:p>
                      <a:r>
                        <a:rPr kumimoji="1" lang="ja-JP" altLang="en-US" sz="800"/>
                        <a:t>例：働いていて「幸せ」だと感じることはありますか？</a:t>
                      </a:r>
                    </a:p>
                    <a:p>
                      <a:r>
                        <a:rPr kumimoji="1" lang="ja-JP" altLang="en-US" sz="800"/>
                        <a:t>あるとしたらどのような時ですか？</a:t>
                      </a:r>
                    </a:p>
                    <a:p>
                      <a:endParaRPr kumimoji="1" lang="ja-JP" altLang="en-US"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a:t>例：働いて、どのようなことが起こったら「不幸せ」だと思いますか？　</a:t>
                      </a:r>
                      <a:endParaRPr kumimoji="1" lang="en-US" altLang="ja-JP" sz="800" dirty="0"/>
                    </a:p>
                    <a:p>
                      <a:r>
                        <a:rPr kumimoji="1" lang="ja-JP" altLang="en-US" sz="800"/>
                        <a:t>この先どのようなことが起こってしまったら「不幸せ」になると思いますか？</a:t>
                      </a:r>
                    </a:p>
                    <a:p>
                      <a:endParaRPr kumimoji="1" lang="ja-JP" altLang="en-US"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9686667"/>
                  </a:ext>
                </a:extLst>
              </a:tr>
            </a:tbl>
          </a:graphicData>
        </a:graphic>
      </p:graphicFrame>
      <p:sp>
        <p:nvSpPr>
          <p:cNvPr id="8" name="テキスト ボックス 7">
            <a:extLst>
              <a:ext uri="{FF2B5EF4-FFF2-40B4-BE49-F238E27FC236}">
                <a16:creationId xmlns:a16="http://schemas.microsoft.com/office/drawing/2014/main" id="{B206E73C-03D7-0DE9-3960-A528AC34231B}"/>
              </a:ext>
            </a:extLst>
          </p:cNvPr>
          <p:cNvSpPr txBox="1"/>
          <p:nvPr/>
        </p:nvSpPr>
        <p:spPr>
          <a:xfrm>
            <a:off x="287895" y="3383757"/>
            <a:ext cx="5979397" cy="261610"/>
          </a:xfrm>
          <a:prstGeom prst="rect">
            <a:avLst/>
          </a:prstGeom>
          <a:noFill/>
        </p:spPr>
        <p:txBody>
          <a:bodyPr wrap="square" rtlCol="0">
            <a:spAutoFit/>
          </a:bodyPr>
          <a:lstStyle/>
          <a:p>
            <a:r>
              <a:rPr kumimoji="1" lang="ja-JP" altLang="en-US" sz="1100"/>
              <a:t>★「幸せ」と「不幸せ」それぞれの視点でのインタビュー内容をペアで共有しましょう！</a:t>
            </a:r>
            <a:endParaRPr kumimoji="1" lang="en-US" altLang="ja-JP" sz="1100" dirty="0"/>
          </a:p>
        </p:txBody>
      </p:sp>
      <p:sp>
        <p:nvSpPr>
          <p:cNvPr id="10" name="テキスト ボックス 9">
            <a:extLst>
              <a:ext uri="{FF2B5EF4-FFF2-40B4-BE49-F238E27FC236}">
                <a16:creationId xmlns:a16="http://schemas.microsoft.com/office/drawing/2014/main" id="{5B7C8183-DF3C-A4A2-26E6-C691B6F6831E}"/>
              </a:ext>
            </a:extLst>
          </p:cNvPr>
          <p:cNvSpPr txBox="1"/>
          <p:nvPr/>
        </p:nvSpPr>
        <p:spPr>
          <a:xfrm>
            <a:off x="287895" y="5929196"/>
            <a:ext cx="5979397" cy="261610"/>
          </a:xfrm>
          <a:prstGeom prst="rect">
            <a:avLst/>
          </a:prstGeom>
          <a:noFill/>
        </p:spPr>
        <p:txBody>
          <a:bodyPr wrap="square" rtlCol="0">
            <a:spAutoFit/>
          </a:bodyPr>
          <a:lstStyle/>
          <a:p>
            <a:r>
              <a:rPr kumimoji="1" lang="en-US" altLang="ja-JP" sz="1100" dirty="0"/>
              <a:t>※</a:t>
            </a:r>
            <a:r>
              <a:rPr kumimoji="1" lang="ja-JP" altLang="en-US" sz="1100"/>
              <a:t>参考資料：</a:t>
            </a:r>
            <a:r>
              <a:rPr kumimoji="1" lang="en-US" altLang="ja-JP" sz="1100" dirty="0"/>
              <a:t>『</a:t>
            </a:r>
            <a:r>
              <a:rPr kumimoji="1" lang="ja-JP" altLang="en-US" sz="1100"/>
              <a:t>知って役立つ労働法</a:t>
            </a:r>
            <a:r>
              <a:rPr kumimoji="1" lang="en-US" altLang="ja-JP" sz="1100" dirty="0"/>
              <a:t>』『</a:t>
            </a:r>
            <a:r>
              <a:rPr kumimoji="1" lang="ja-JP" altLang="en-US" sz="1100"/>
              <a:t>まんが知って役立つ労働法</a:t>
            </a:r>
            <a:r>
              <a:rPr kumimoji="1" lang="en-US" altLang="ja-JP" sz="1100" dirty="0"/>
              <a:t>Q&amp;A』</a:t>
            </a:r>
          </a:p>
        </p:txBody>
      </p:sp>
      <p:sp>
        <p:nvSpPr>
          <p:cNvPr id="11" name="正方形/長方形 10">
            <a:extLst>
              <a:ext uri="{FF2B5EF4-FFF2-40B4-BE49-F238E27FC236}">
                <a16:creationId xmlns:a16="http://schemas.microsoft.com/office/drawing/2014/main" id="{3278F235-13A2-521C-B032-0F59648D4AA5}"/>
              </a:ext>
            </a:extLst>
          </p:cNvPr>
          <p:cNvSpPr/>
          <p:nvPr/>
        </p:nvSpPr>
        <p:spPr>
          <a:xfrm>
            <a:off x="287896" y="6241047"/>
            <a:ext cx="6275699" cy="157208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kumimoji="1" lang="en-US" altLang="ja-JP" sz="800" dirty="0"/>
              <a:t>MEMO</a:t>
            </a:r>
            <a:r>
              <a:rPr kumimoji="1" lang="ja-JP" altLang="en-US" sz="800"/>
              <a:t>欄</a:t>
            </a:r>
          </a:p>
        </p:txBody>
      </p:sp>
      <p:grpSp>
        <p:nvGrpSpPr>
          <p:cNvPr id="18" name="グループ化 17">
            <a:extLst>
              <a:ext uri="{FF2B5EF4-FFF2-40B4-BE49-F238E27FC236}">
                <a16:creationId xmlns:a16="http://schemas.microsoft.com/office/drawing/2014/main" id="{671E5D49-5AD2-7BFA-9646-C0D17A769AA1}"/>
              </a:ext>
            </a:extLst>
          </p:cNvPr>
          <p:cNvGrpSpPr/>
          <p:nvPr/>
        </p:nvGrpSpPr>
        <p:grpSpPr>
          <a:xfrm>
            <a:off x="702095" y="8747027"/>
            <a:ext cx="5447298" cy="785677"/>
            <a:chOff x="705351" y="8879023"/>
            <a:chExt cx="5447298" cy="785677"/>
          </a:xfrm>
        </p:grpSpPr>
        <p:sp>
          <p:nvSpPr>
            <p:cNvPr id="14" name="角丸四角形 13">
              <a:extLst>
                <a:ext uri="{FF2B5EF4-FFF2-40B4-BE49-F238E27FC236}">
                  <a16:creationId xmlns:a16="http://schemas.microsoft.com/office/drawing/2014/main" id="{C44EFC86-BF8F-FDAC-D670-5D496AEDD5C9}"/>
                </a:ext>
              </a:extLst>
            </p:cNvPr>
            <p:cNvSpPr/>
            <p:nvPr/>
          </p:nvSpPr>
          <p:spPr>
            <a:xfrm>
              <a:off x="705351" y="8879023"/>
              <a:ext cx="5447298" cy="785677"/>
            </a:xfrm>
            <a:prstGeom prst="roundRect">
              <a:avLst/>
            </a:prstGeom>
            <a:noFill/>
            <a:ln>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B4077CF9-12F5-9A1D-3D64-5C3118A67CA2}"/>
                </a:ext>
              </a:extLst>
            </p:cNvPr>
            <p:cNvSpPr txBox="1"/>
            <p:nvPr/>
          </p:nvSpPr>
          <p:spPr>
            <a:xfrm>
              <a:off x="839202" y="8937851"/>
              <a:ext cx="5160387" cy="553998"/>
            </a:xfrm>
            <a:prstGeom prst="rect">
              <a:avLst/>
            </a:prstGeom>
            <a:noFill/>
          </p:spPr>
          <p:txBody>
            <a:bodyPr wrap="none" rtlCol="0">
              <a:spAutoFit/>
            </a:bodyPr>
            <a:lstStyle/>
            <a:p>
              <a:r>
                <a:rPr kumimoji="1" lang="ja-JP" altLang="en-US" sz="1200"/>
                <a:t>★</a:t>
              </a:r>
              <a:r>
                <a:rPr kumimoji="1" lang="en-US" altLang="ja-JP" sz="1200" dirty="0"/>
                <a:t>KP</a:t>
              </a:r>
              <a:r>
                <a:rPr kumimoji="1" lang="ja-JP" altLang="en-US" sz="1200"/>
                <a:t>法とは★</a:t>
              </a:r>
              <a:endParaRPr kumimoji="1" lang="en-US" altLang="ja-JP" sz="1200" dirty="0"/>
            </a:p>
            <a:p>
              <a:r>
                <a:rPr kumimoji="1" lang="en-US" altLang="ja-JP" sz="900" dirty="0"/>
                <a:t>KP</a:t>
              </a:r>
              <a:r>
                <a:rPr kumimoji="1" lang="ja-JP" altLang="en-US" sz="900"/>
                <a:t>法とは、「紙芝居プレゼンテーション」の略です。</a:t>
              </a:r>
              <a:r>
                <a:rPr kumimoji="1" lang="en-US" altLang="ja-JP" sz="900" dirty="0"/>
                <a:t>A4</a:t>
              </a:r>
              <a:r>
                <a:rPr kumimoji="1" lang="ja-JP" altLang="en-US" sz="900"/>
                <a:t>サイズの紙に、伝えたいキーワードをシ</a:t>
              </a:r>
            </a:p>
            <a:p>
              <a:r>
                <a:rPr kumimoji="1" lang="ja-JP" altLang="en-US" sz="900"/>
                <a:t>ンプルにバーンと書いて、黒板やホワイトボードなどにペタペタと貼りながら話す手法です。</a:t>
              </a:r>
            </a:p>
          </p:txBody>
        </p:sp>
      </p:grpSp>
      <p:sp>
        <p:nvSpPr>
          <p:cNvPr id="2" name="テキスト ボックス 1">
            <a:extLst>
              <a:ext uri="{FF2B5EF4-FFF2-40B4-BE49-F238E27FC236}">
                <a16:creationId xmlns:a16="http://schemas.microsoft.com/office/drawing/2014/main" id="{2D4E49DE-5323-B84E-E7D7-5FAD13E8D79A}"/>
              </a:ext>
            </a:extLst>
          </p:cNvPr>
          <p:cNvSpPr txBox="1"/>
          <p:nvPr/>
        </p:nvSpPr>
        <p:spPr>
          <a:xfrm>
            <a:off x="104272" y="62630"/>
            <a:ext cx="4253011" cy="276999"/>
          </a:xfrm>
          <a:prstGeom prst="rect">
            <a:avLst/>
          </a:prstGeom>
          <a:noFill/>
        </p:spPr>
        <p:txBody>
          <a:bodyPr wrap="square">
            <a:spAutoFit/>
          </a:bodyPr>
          <a:lstStyle/>
          <a:p>
            <a:pPr algn="l"/>
            <a:r>
              <a:rPr kumimoji="1" lang="ja-JP" altLang="en-US" sz="1200" b="1" dirty="0"/>
              <a:t>モデル授業案９「働く上での幸せ・不幸せって何？」</a:t>
            </a:r>
            <a:endParaRPr kumimoji="1" lang="en-US" altLang="ja-JP" sz="1200" b="1" dirty="0"/>
          </a:p>
        </p:txBody>
      </p:sp>
    </p:spTree>
    <p:extLst>
      <p:ext uri="{BB962C8B-B14F-4D97-AF65-F5344CB8AC3E}">
        <p14:creationId xmlns:p14="http://schemas.microsoft.com/office/powerpoint/2010/main" val="11598643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BE880F4E-2C6E-0B48-89A4-A65C85A1F9AF}" vid="{2FBEC7A2-AF41-304A-B61F-5B01EB96C934}"/>
    </a:ext>
  </a:extLst>
</a:theme>
</file>

<file path=docProps/app.xml><?xml version="1.0" encoding="utf-8"?>
<Properties xmlns="http://schemas.openxmlformats.org/officeDocument/2006/extended-properties" xmlns:vt="http://schemas.openxmlformats.org/officeDocument/2006/docPropsVTypes">
  <Template/>
  <TotalTime>860</TotalTime>
  <Words>6757</Words>
  <PresentationFormat>A4 210 x 297 mm</PresentationFormat>
  <Paragraphs>677</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UDShinGoPro</vt:lpstr>
      <vt:lpstr>Arial</vt:lpstr>
      <vt:lpstr>Calibri</vt:lpstr>
      <vt:lpstr>Calibri Light</vt:lpstr>
      <vt:lpstr>Helvetica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2023-07-20T02:00:06Z</cp:lastPrinted>
  <dcterms:created xsi:type="dcterms:W3CDTF">2023-06-24T05:59:49Z</dcterms:created>
  <dcterms:modified xsi:type="dcterms:W3CDTF">2023-11-21T07:57:35Z</dcterms:modified>
</cp:coreProperties>
</file>