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437" r:id="rId5"/>
    <p:sldId id="273" r:id="rId6"/>
    <p:sldId id="275" r:id="rId7"/>
    <p:sldId id="439" r:id="rId8"/>
    <p:sldId id="278" r:id="rId9"/>
    <p:sldId id="279" r:id="rId10"/>
    <p:sldId id="440" r:id="rId11"/>
    <p:sldId id="282" r:id="rId12"/>
    <p:sldId id="441" r:id="rId13"/>
    <p:sldId id="286" r:id="rId14"/>
    <p:sldId id="442" r:id="rId15"/>
    <p:sldId id="290" r:id="rId16"/>
    <p:sldId id="443" r:id="rId17"/>
    <p:sldId id="294" r:id="rId18"/>
    <p:sldId id="444" r:id="rId19"/>
    <p:sldId id="300" r:id="rId20"/>
    <p:sldId id="445" r:id="rId21"/>
    <p:sldId id="307" r:id="rId22"/>
    <p:sldId id="446" r:id="rId23"/>
    <p:sldId id="310" r:id="rId24"/>
    <p:sldId id="312" r:id="rId25"/>
    <p:sldId id="447" r:id="rId26"/>
    <p:sldId id="318" r:id="rId27"/>
    <p:sldId id="319" r:id="rId28"/>
    <p:sldId id="322" r:id="rId29"/>
    <p:sldId id="330" r:id="rId30"/>
    <p:sldId id="331" r:id="rId31"/>
    <p:sldId id="334" r:id="rId32"/>
    <p:sldId id="448" r:id="rId33"/>
    <p:sldId id="338" r:id="rId34"/>
    <p:sldId id="340" r:id="rId35"/>
    <p:sldId id="341" r:id="rId36"/>
    <p:sldId id="342" r:id="rId37"/>
    <p:sldId id="343" r:id="rId38"/>
    <p:sldId id="344" r:id="rId39"/>
    <p:sldId id="347" r:id="rId40"/>
    <p:sldId id="449" r:id="rId41"/>
    <p:sldId id="348" r:id="rId42"/>
    <p:sldId id="349" r:id="rId43"/>
    <p:sldId id="450" r:id="rId44"/>
    <p:sldId id="353" r:id="rId45"/>
    <p:sldId id="354" r:id="rId46"/>
    <p:sldId id="451" r:id="rId47"/>
    <p:sldId id="359" r:id="rId48"/>
    <p:sldId id="452" r:id="rId49"/>
    <p:sldId id="369" r:id="rId50"/>
    <p:sldId id="453" r:id="rId51"/>
    <p:sldId id="383" r:id="rId52"/>
    <p:sldId id="454" r:id="rId53"/>
    <p:sldId id="392" r:id="rId54"/>
    <p:sldId id="455" r:id="rId55"/>
    <p:sldId id="419" r:id="rId56"/>
    <p:sldId id="420" r:id="rId57"/>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B7B953-1DF4-8E25-2FD7-461A6661F625}" name="user" initials="u" userId="user" providerId="None"/>
  <p188:author id="{62771089-1C10-E120-C1E3-F68ED498C818}" name="多田隈 翔一(tadakuma-shouichi.uo4)" initials="多田隈" userId="S::TSNFM@lansys.mhlw.go.jp::b3154313-fc2f-4b64-b827-7aa7b9853448" providerId="AD"/>
  <p188:author id="{1D1564AC-AE4E-AEE6-17D8-5B334FEC8BA4}" name="小田原 菜摘" initials="菜小" userId="S::odawara.natsumi@tasbs.onmicrosoft.com::3222c4a1-4f78-41b5-a827-35663f94fc7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3186" y="6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800" b="1" i="0">
                <a:solidFill>
                  <a:srgbClr val="332C2A"/>
                </a:solidFill>
                <a:latin typeface="Source Han Serif JP"/>
                <a:cs typeface="Source Han Serif JP"/>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sz="1100" b="0" i="0">
                <a:solidFill>
                  <a:srgbClr val="332C2A"/>
                </a:solidFill>
                <a:latin typeface="Adobe Clean Han"/>
                <a:cs typeface="Adobe Clean H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defRPr sz="850" b="0" i="0">
                <a:solidFill>
                  <a:srgbClr val="332C2A"/>
                </a:solidFill>
                <a:latin typeface="Adobe Clean Han"/>
                <a:cs typeface="Adobe Clean Han"/>
              </a:defRPr>
            </a:lvl1pPr>
          </a:lstStyle>
          <a:p>
            <a:pPr marL="48260">
              <a:lnSpc>
                <a:spcPct val="100000"/>
              </a:lnSpc>
              <a:spcBef>
                <a:spcPts val="260"/>
              </a:spcBef>
            </a:pPr>
            <a:r>
              <a:t>──</a:t>
            </a:r>
            <a:r>
              <a:rPr spc="60"/>
              <a:t> </a:t>
            </a:r>
            <a:fld id="{81D60167-4931-47E6-BA6A-407CBD079E47}" type="slidenum">
              <a:rPr spc="135" dirty="0"/>
              <a:t>‹#›</a:t>
            </a:fld>
            <a:r>
              <a:rPr spc="60"/>
              <a:t> </a:t>
            </a:r>
            <a:r>
              <a:rPr spc="-25"/>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332C2A"/>
                </a:solidFill>
                <a:latin typeface="Source Han Serif JP"/>
                <a:cs typeface="Source Han Serif JP"/>
              </a:defRPr>
            </a:lvl1pPr>
          </a:lstStyle>
          <a:p>
            <a:endParaRPr/>
          </a:p>
        </p:txBody>
      </p:sp>
      <p:sp>
        <p:nvSpPr>
          <p:cNvPr id="3" name="Holder 3"/>
          <p:cNvSpPr>
            <a:spLocks noGrp="1"/>
          </p:cNvSpPr>
          <p:nvPr>
            <p:ph type="body" idx="1"/>
          </p:nvPr>
        </p:nvSpPr>
        <p:spPr/>
        <p:txBody>
          <a:bodyPr lIns="0" tIns="0" rIns="0" bIns="0"/>
          <a:lstStyle>
            <a:lvl1pPr>
              <a:defRPr sz="1100" b="0" i="0">
                <a:solidFill>
                  <a:srgbClr val="332C2A"/>
                </a:solidFill>
                <a:latin typeface="Adobe Clean Han"/>
                <a:cs typeface="Adobe Clean H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defRPr sz="850" b="0" i="0">
                <a:solidFill>
                  <a:srgbClr val="332C2A"/>
                </a:solidFill>
                <a:latin typeface="Adobe Clean Han"/>
                <a:cs typeface="Adobe Clean Han"/>
              </a:defRPr>
            </a:lvl1pPr>
          </a:lstStyle>
          <a:p>
            <a:pPr marL="48260">
              <a:lnSpc>
                <a:spcPct val="100000"/>
              </a:lnSpc>
              <a:spcBef>
                <a:spcPts val="260"/>
              </a:spcBef>
            </a:pPr>
            <a:r>
              <a:t>──</a:t>
            </a:r>
            <a:r>
              <a:rPr spc="60"/>
              <a:t> </a:t>
            </a:r>
            <a:fld id="{81D60167-4931-47E6-BA6A-407CBD079E47}" type="slidenum">
              <a:rPr spc="135" dirty="0"/>
              <a:t>‹#›</a:t>
            </a:fld>
            <a:r>
              <a:rPr spc="60"/>
              <a:t> </a:t>
            </a:r>
            <a:r>
              <a:rPr spc="-25"/>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332C2A"/>
                </a:solidFill>
                <a:latin typeface="Source Han Serif JP"/>
                <a:cs typeface="Source Han Serif JP"/>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7" name="Holder 7"/>
          <p:cNvSpPr>
            <a:spLocks noGrp="1"/>
          </p:cNvSpPr>
          <p:nvPr>
            <p:ph type="sldNum" sz="quarter" idx="7"/>
          </p:nvPr>
        </p:nvSpPr>
        <p:spPr/>
        <p:txBody>
          <a:bodyPr lIns="0" tIns="0" rIns="0" bIns="0"/>
          <a:lstStyle>
            <a:lvl1pPr>
              <a:defRPr sz="850" b="0" i="0">
                <a:solidFill>
                  <a:srgbClr val="332C2A"/>
                </a:solidFill>
                <a:latin typeface="Adobe Clean Han"/>
                <a:cs typeface="Adobe Clean Han"/>
              </a:defRPr>
            </a:lvl1pPr>
          </a:lstStyle>
          <a:p>
            <a:pPr marL="48260">
              <a:lnSpc>
                <a:spcPct val="100000"/>
              </a:lnSpc>
              <a:spcBef>
                <a:spcPts val="260"/>
              </a:spcBef>
            </a:pPr>
            <a:r>
              <a:t>──</a:t>
            </a:r>
            <a:r>
              <a:rPr spc="60"/>
              <a:t> </a:t>
            </a:r>
            <a:fld id="{81D60167-4931-47E6-BA6A-407CBD079E47}" type="slidenum">
              <a:rPr spc="135" dirty="0"/>
              <a:t>‹#›</a:t>
            </a:fld>
            <a:r>
              <a:rPr spc="60"/>
              <a:t> </a:t>
            </a:r>
            <a:r>
              <a:rPr spc="-25"/>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332C2A"/>
                </a:solidFill>
                <a:latin typeface="Source Han Serif JP"/>
                <a:cs typeface="Source Han Serif JP"/>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5" name="Holder 5"/>
          <p:cNvSpPr>
            <a:spLocks noGrp="1"/>
          </p:cNvSpPr>
          <p:nvPr>
            <p:ph type="sldNum" sz="quarter" idx="7"/>
          </p:nvPr>
        </p:nvSpPr>
        <p:spPr/>
        <p:txBody>
          <a:bodyPr lIns="0" tIns="0" rIns="0" bIns="0"/>
          <a:lstStyle>
            <a:lvl1pPr>
              <a:defRPr sz="850" b="0" i="0">
                <a:solidFill>
                  <a:srgbClr val="332C2A"/>
                </a:solidFill>
                <a:latin typeface="Adobe Clean Han"/>
                <a:cs typeface="Adobe Clean Han"/>
              </a:defRPr>
            </a:lvl1pPr>
          </a:lstStyle>
          <a:p>
            <a:pPr marL="48260">
              <a:lnSpc>
                <a:spcPct val="100000"/>
              </a:lnSpc>
              <a:spcBef>
                <a:spcPts val="260"/>
              </a:spcBef>
            </a:pPr>
            <a:r>
              <a:t>──</a:t>
            </a:r>
            <a:r>
              <a:rPr spc="60"/>
              <a:t> </a:t>
            </a:r>
            <a:fld id="{81D60167-4931-47E6-BA6A-407CBD079E47}" type="slidenum">
              <a:rPr spc="135" dirty="0"/>
              <a:t>‹#›</a:t>
            </a:fld>
            <a:r>
              <a:rPr spc="60"/>
              <a:t> </a:t>
            </a:r>
            <a:r>
              <a:rPr spc="-25"/>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4" name="Holder 4"/>
          <p:cNvSpPr>
            <a:spLocks noGrp="1"/>
          </p:cNvSpPr>
          <p:nvPr>
            <p:ph type="sldNum" sz="quarter" idx="7"/>
          </p:nvPr>
        </p:nvSpPr>
        <p:spPr/>
        <p:txBody>
          <a:bodyPr lIns="0" tIns="0" rIns="0" bIns="0"/>
          <a:lstStyle>
            <a:lvl1pPr>
              <a:defRPr sz="850" b="0" i="0">
                <a:solidFill>
                  <a:srgbClr val="332C2A"/>
                </a:solidFill>
                <a:latin typeface="Adobe Clean Han"/>
                <a:cs typeface="Adobe Clean Han"/>
              </a:defRPr>
            </a:lvl1pPr>
          </a:lstStyle>
          <a:p>
            <a:pPr marL="48260">
              <a:lnSpc>
                <a:spcPct val="100000"/>
              </a:lnSpc>
              <a:spcBef>
                <a:spcPts val="260"/>
              </a:spcBef>
            </a:pPr>
            <a:r>
              <a:t>──</a:t>
            </a:r>
            <a:r>
              <a:rPr spc="60"/>
              <a:t> </a:t>
            </a:r>
            <a:fld id="{81D60167-4931-47E6-BA6A-407CBD079E47}" type="slidenum">
              <a:rPr spc="135" dirty="0"/>
              <a:t>‹#›</a:t>
            </a:fld>
            <a:r>
              <a:rPr spc="60"/>
              <a:t> </a:t>
            </a:r>
            <a:r>
              <a:rPr spc="-25"/>
              <a: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299300" y="1564104"/>
            <a:ext cx="1681479" cy="457835"/>
          </a:xfrm>
          <a:prstGeom prst="rect">
            <a:avLst/>
          </a:prstGeom>
        </p:spPr>
        <p:txBody>
          <a:bodyPr wrap="square" lIns="0" tIns="0" rIns="0" bIns="0">
            <a:spAutoFit/>
          </a:bodyPr>
          <a:lstStyle>
            <a:lvl1pPr>
              <a:defRPr sz="2800" b="1" i="0">
                <a:solidFill>
                  <a:srgbClr val="332C2A"/>
                </a:solidFill>
                <a:latin typeface="Source Han Serif JP"/>
                <a:cs typeface="Source Han Serif JP"/>
              </a:defRPr>
            </a:lvl1pPr>
          </a:lstStyle>
          <a:p>
            <a:endParaRPr/>
          </a:p>
        </p:txBody>
      </p:sp>
      <p:sp>
        <p:nvSpPr>
          <p:cNvPr id="3" name="Holder 3"/>
          <p:cNvSpPr>
            <a:spLocks noGrp="1"/>
          </p:cNvSpPr>
          <p:nvPr>
            <p:ph type="body" idx="1"/>
          </p:nvPr>
        </p:nvSpPr>
        <p:spPr>
          <a:xfrm>
            <a:off x="835785" y="4227023"/>
            <a:ext cx="5891278" cy="5496559"/>
          </a:xfrm>
          <a:prstGeom prst="rect">
            <a:avLst/>
          </a:prstGeom>
        </p:spPr>
        <p:txBody>
          <a:bodyPr wrap="square" lIns="0" tIns="0" rIns="0" bIns="0">
            <a:spAutoFit/>
          </a:bodyPr>
          <a:lstStyle>
            <a:lvl1pPr>
              <a:defRPr sz="1100" b="0" i="0">
                <a:solidFill>
                  <a:srgbClr val="332C2A"/>
                </a:solidFill>
                <a:latin typeface="Adobe Clean Han"/>
                <a:cs typeface="Adobe Clean Han"/>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a:xfrm>
            <a:off x="3408419" y="10105931"/>
            <a:ext cx="743585" cy="194309"/>
          </a:xfrm>
          <a:prstGeom prst="rect">
            <a:avLst/>
          </a:prstGeom>
        </p:spPr>
        <p:txBody>
          <a:bodyPr wrap="square" lIns="0" tIns="0" rIns="0" bIns="0">
            <a:spAutoFit/>
          </a:bodyPr>
          <a:lstStyle>
            <a:lvl1pPr>
              <a:defRPr sz="850" b="0" i="0">
                <a:solidFill>
                  <a:srgbClr val="332C2A"/>
                </a:solidFill>
                <a:latin typeface="Adobe Clean Han"/>
                <a:cs typeface="Adobe Clean Han"/>
              </a:defRPr>
            </a:lvl1pPr>
          </a:lstStyle>
          <a:p>
            <a:pPr marL="48260">
              <a:lnSpc>
                <a:spcPct val="100000"/>
              </a:lnSpc>
              <a:spcBef>
                <a:spcPts val="260"/>
              </a:spcBef>
            </a:pPr>
            <a:r>
              <a:t>──</a:t>
            </a:r>
            <a:r>
              <a:rPr spc="60"/>
              <a:t> </a:t>
            </a:r>
            <a:fld id="{81D60167-4931-47E6-BA6A-407CBD079E47}" type="slidenum">
              <a:rPr spc="135" dirty="0"/>
              <a:t>‹#›</a:t>
            </a:fld>
            <a:r>
              <a:rPr spc="60"/>
              <a:t> </a:t>
            </a:r>
            <a:r>
              <a:rPr spc="-25"/>
              <a:t>──</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3" Type="http://schemas.openxmlformats.org/officeDocument/2006/relationships/image" Target="../media/image10.png"/><Relationship Id="rId21" Type="http://schemas.openxmlformats.org/officeDocument/2006/relationships/image" Target="../media/image28.pn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 Type="http://schemas.openxmlformats.org/officeDocument/2006/relationships/image" Target="../media/image2.png"/><Relationship Id="rId16" Type="http://schemas.openxmlformats.org/officeDocument/2006/relationships/image" Target="../media/image23.png"/><Relationship Id="rId20" Type="http://schemas.openxmlformats.org/officeDocument/2006/relationships/image" Target="../media/image27.png"/><Relationship Id="rId1" Type="http://schemas.openxmlformats.org/officeDocument/2006/relationships/slideLayout" Target="../slideLayouts/slideLayout5.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19" Type="http://schemas.openxmlformats.org/officeDocument/2006/relationships/image" Target="../media/image26.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21.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8.png"/><Relationship Id="rId7" Type="http://schemas.openxmlformats.org/officeDocument/2006/relationships/image" Target="../media/image31.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30.png"/><Relationship Id="rId5" Type="http://schemas.openxmlformats.org/officeDocument/2006/relationships/image" Target="../media/image5.png"/><Relationship Id="rId4" Type="http://schemas.openxmlformats.org/officeDocument/2006/relationships/image" Target="../media/image29.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4A13C-B283-D28D-DEA5-2F559B4885C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198524E-5387-01C4-FD19-3726BAC7EAAD}"/>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a:extLst>
              <a:ext uri="{FF2B5EF4-FFF2-40B4-BE49-F238E27FC236}">
                <a16:creationId xmlns:a16="http://schemas.microsoft.com/office/drawing/2014/main" id="{56AC9F27-A865-B0F9-0910-D89C2955C9AA}"/>
              </a:ext>
            </a:extLst>
          </p:cNvPr>
          <p:cNvSpPr/>
          <p:nvPr/>
        </p:nvSpPr>
        <p:spPr>
          <a:xfrm>
            <a:off x="730250" y="4759631"/>
            <a:ext cx="409233" cy="409233"/>
          </a:xfrm>
          <a:custGeom>
            <a:avLst/>
            <a:gdLst/>
            <a:ahLst/>
            <a:cxnLst/>
            <a:rect l="l" t="t" r="r" b="b"/>
            <a:pathLst>
              <a:path w="252094" h="252095">
                <a:moveTo>
                  <a:pt x="252006" y="0"/>
                </a:moveTo>
                <a:lnTo>
                  <a:pt x="0" y="0"/>
                </a:lnTo>
                <a:lnTo>
                  <a:pt x="0" y="252006"/>
                </a:lnTo>
                <a:lnTo>
                  <a:pt x="252006" y="252006"/>
                </a:lnTo>
                <a:lnTo>
                  <a:pt x="252006" y="0"/>
                </a:lnTo>
                <a:close/>
              </a:path>
            </a:pathLst>
          </a:custGeom>
          <a:solidFill>
            <a:srgbClr val="5AC3F1"/>
          </a:solidFill>
        </p:spPr>
        <p:txBody>
          <a:bodyPr wrap="square" lIns="0" tIns="0" rIns="0" bIns="0" rtlCol="0" anchor="ctr"/>
          <a:lstStyle/>
          <a:p>
            <a:pPr algn="ctr"/>
            <a:endParaRPr dirty="0">
              <a:latin typeface="游ゴシック" panose="020B0400000000000000" pitchFamily="50" charset="-128"/>
              <a:ea typeface="游ゴシック" panose="020B0400000000000000" pitchFamily="50" charset="-128"/>
            </a:endParaRPr>
          </a:p>
        </p:txBody>
      </p:sp>
      <p:sp>
        <p:nvSpPr>
          <p:cNvPr id="5" name="object 5">
            <a:extLst>
              <a:ext uri="{FF2B5EF4-FFF2-40B4-BE49-F238E27FC236}">
                <a16:creationId xmlns:a16="http://schemas.microsoft.com/office/drawing/2014/main" id="{C29275C8-4B59-2129-E7C8-2CDC82E226DB}"/>
              </a:ext>
            </a:extLst>
          </p:cNvPr>
          <p:cNvSpPr txBox="1"/>
          <p:nvPr/>
        </p:nvSpPr>
        <p:spPr>
          <a:xfrm>
            <a:off x="759693" y="4888264"/>
            <a:ext cx="409233" cy="151965"/>
          </a:xfrm>
          <a:prstGeom prst="rect">
            <a:avLst/>
          </a:prstGeom>
        </p:spPr>
        <p:txBody>
          <a:bodyPr vert="horz" wrap="square" lIns="0" tIns="13335" rIns="0" bIns="0" rtlCol="0">
            <a:spAutoFit/>
          </a:bodyPr>
          <a:lstStyle/>
          <a:p>
            <a:pPr marL="12700">
              <a:lnSpc>
                <a:spcPct val="100000"/>
              </a:lnSpc>
              <a:spcBef>
                <a:spcPts val="105"/>
              </a:spcBef>
            </a:pPr>
            <a:r>
              <a:rPr sz="900" b="1" spc="-140" dirty="0" err="1">
                <a:solidFill>
                  <a:srgbClr val="FFFFFF"/>
                </a:solidFill>
                <a:latin typeface="游ゴシック" panose="020B0400000000000000" pitchFamily="50" charset="-128"/>
                <a:ea typeface="游ゴシック" panose="020B0400000000000000" pitchFamily="50" charset="-128"/>
                <a:cs typeface="Adobe Clean Han ExtraBold"/>
              </a:rPr>
              <a:t>クイズ</a:t>
            </a:r>
            <a:endParaRPr sz="900" dirty="0">
              <a:latin typeface="游ゴシック" panose="020B0400000000000000" pitchFamily="50" charset="-128"/>
              <a:ea typeface="游ゴシック" panose="020B0400000000000000" pitchFamily="50" charset="-128"/>
              <a:cs typeface="Adobe Clean Han ExtraBold"/>
            </a:endParaRPr>
          </a:p>
        </p:txBody>
      </p:sp>
      <p:sp>
        <p:nvSpPr>
          <p:cNvPr id="6" name="object 6">
            <a:extLst>
              <a:ext uri="{FF2B5EF4-FFF2-40B4-BE49-F238E27FC236}">
                <a16:creationId xmlns:a16="http://schemas.microsoft.com/office/drawing/2014/main" id="{40F5D3B3-B328-B850-022E-0F9E161EDDF3}"/>
              </a:ext>
            </a:extLst>
          </p:cNvPr>
          <p:cNvSpPr txBox="1"/>
          <p:nvPr/>
        </p:nvSpPr>
        <p:spPr>
          <a:xfrm>
            <a:off x="1254642" y="4674498"/>
            <a:ext cx="5807340" cy="555921"/>
          </a:xfrm>
          <a:prstGeom prst="rect">
            <a:avLst/>
          </a:prstGeom>
        </p:spPr>
        <p:txBody>
          <a:bodyPr vert="horz" wrap="square" lIns="0" tIns="37465" rIns="0" bIns="0" rtlCol="0">
            <a:spAutoFit/>
          </a:bodyPr>
          <a:lstStyle/>
          <a:p>
            <a:pPr marL="14604">
              <a:lnSpc>
                <a:spcPct val="100000"/>
              </a:lnSpc>
              <a:spcBef>
                <a:spcPts val="295"/>
              </a:spcBef>
            </a:pPr>
            <a:r>
              <a:rPr b="1" spc="-70" dirty="0" err="1">
                <a:solidFill>
                  <a:schemeClr val="bg1"/>
                </a:solidFill>
                <a:latin typeface="游ゴシック" panose="020B0400000000000000" pitchFamily="50" charset="-128"/>
                <a:ea typeface="游ゴシック" panose="020B0400000000000000" pitchFamily="50" charset="-128"/>
                <a:cs typeface="Adobe Clean Han ExtraBold"/>
              </a:rPr>
              <a:t>アルバイト・就職後のサバイバル力アップ</a:t>
            </a:r>
            <a:r>
              <a:rPr b="1" spc="-70" dirty="0">
                <a:solidFill>
                  <a:schemeClr val="bg1"/>
                </a:solidFill>
                <a:latin typeface="游ゴシック" panose="020B0400000000000000" pitchFamily="50" charset="-128"/>
                <a:ea typeface="游ゴシック" panose="020B0400000000000000" pitchFamily="50" charset="-128"/>
                <a:cs typeface="Adobe Clean Han ExtraBold"/>
              </a:rPr>
              <a:t>！</a:t>
            </a:r>
            <a:endParaRPr dirty="0">
              <a:solidFill>
                <a:schemeClr val="bg1"/>
              </a:solidFill>
              <a:latin typeface="游ゴシック" panose="020B0400000000000000" pitchFamily="50" charset="-128"/>
              <a:ea typeface="游ゴシック" panose="020B0400000000000000" pitchFamily="50" charset="-128"/>
              <a:cs typeface="Adobe Clean Han ExtraBold"/>
            </a:endParaRPr>
          </a:p>
          <a:p>
            <a:pPr marL="15875">
              <a:lnSpc>
                <a:spcPct val="100000"/>
              </a:lnSpc>
              <a:spcBef>
                <a:spcPts val="165"/>
              </a:spcBef>
            </a:pPr>
            <a:r>
              <a:rPr sz="1400" b="1" spc="-110" dirty="0">
                <a:solidFill>
                  <a:schemeClr val="bg1"/>
                </a:solidFill>
                <a:latin typeface="游ゴシック" panose="020B0400000000000000" pitchFamily="50" charset="-128"/>
                <a:ea typeface="游ゴシック" panose="020B0400000000000000" pitchFamily="50" charset="-128"/>
                <a:cs typeface="Adobe Clean Han ExtraBold"/>
              </a:rPr>
              <a:t>～“</a:t>
            </a:r>
            <a:r>
              <a:rPr sz="1400" b="1" spc="-110" dirty="0" err="1">
                <a:solidFill>
                  <a:schemeClr val="bg1"/>
                </a:solidFill>
                <a:latin typeface="游ゴシック" panose="020B0400000000000000" pitchFamily="50" charset="-128"/>
                <a:ea typeface="游ゴシック" panose="020B0400000000000000" pitchFamily="50" charset="-128"/>
                <a:cs typeface="Adobe Clean Han ExtraBold"/>
              </a:rPr>
              <a:t>知ってて欲しい</a:t>
            </a:r>
            <a:r>
              <a:rPr sz="1400" b="1" spc="-110" dirty="0">
                <a:solidFill>
                  <a:schemeClr val="bg1"/>
                </a:solidFill>
                <a:latin typeface="游ゴシック" panose="020B0400000000000000" pitchFamily="50" charset="-128"/>
                <a:ea typeface="游ゴシック" panose="020B0400000000000000" pitchFamily="50" charset="-128"/>
                <a:cs typeface="Adobe Clean Han ExtraBold"/>
              </a:rPr>
              <a:t>！”</a:t>
            </a:r>
            <a:r>
              <a:rPr sz="1400" b="1" spc="-110" dirty="0" err="1">
                <a:solidFill>
                  <a:schemeClr val="bg1"/>
                </a:solidFill>
                <a:latin typeface="游ゴシック" panose="020B0400000000000000" pitchFamily="50" charset="-128"/>
                <a:ea typeface="游ゴシック" panose="020B0400000000000000" pitchFamily="50" charset="-128"/>
                <a:cs typeface="Adobe Clean Han ExtraBold"/>
              </a:rPr>
              <a:t>労働法クイズA・B</a:t>
            </a:r>
            <a:r>
              <a:rPr sz="1400" b="1" spc="-110" dirty="0">
                <a:solidFill>
                  <a:schemeClr val="bg1"/>
                </a:solidFill>
                <a:latin typeface="游ゴシック" panose="020B0400000000000000" pitchFamily="50" charset="-128"/>
                <a:ea typeface="游ゴシック" panose="020B0400000000000000" pitchFamily="50" charset="-128"/>
                <a:cs typeface="Adobe Clean Han ExtraBold"/>
              </a:rPr>
              <a:t> ～ Ａ）○×</a:t>
            </a:r>
            <a:r>
              <a:rPr sz="1400" b="1" spc="-110" dirty="0" err="1">
                <a:solidFill>
                  <a:schemeClr val="bg1"/>
                </a:solidFill>
                <a:latin typeface="游ゴシック" panose="020B0400000000000000" pitchFamily="50" charset="-128"/>
                <a:ea typeface="游ゴシック" panose="020B0400000000000000" pitchFamily="50" charset="-128"/>
                <a:cs typeface="Adobe Clean Han ExtraBold"/>
              </a:rPr>
              <a:t>クイズ</a:t>
            </a:r>
            <a:r>
              <a:rPr sz="1400" b="1" spc="-110" dirty="0">
                <a:solidFill>
                  <a:schemeClr val="bg1"/>
                </a:solidFill>
                <a:latin typeface="游ゴシック" panose="020B0400000000000000" pitchFamily="50" charset="-128"/>
                <a:ea typeface="游ゴシック" panose="020B0400000000000000" pitchFamily="50" charset="-128"/>
                <a:cs typeface="Adobe Clean Han ExtraBold"/>
              </a:rPr>
              <a:t> </a:t>
            </a:r>
            <a:r>
              <a:rPr sz="1400" b="1" spc="-110" dirty="0" err="1">
                <a:solidFill>
                  <a:schemeClr val="bg1"/>
                </a:solidFill>
                <a:latin typeface="游ゴシック" panose="020B0400000000000000" pitchFamily="50" charset="-128"/>
                <a:ea typeface="游ゴシック" panose="020B0400000000000000" pitchFamily="50" charset="-128"/>
                <a:cs typeface="Adobe Clean Han ExtraBold"/>
              </a:rPr>
              <a:t>Ｂ）選択式クイズ</a:t>
            </a:r>
            <a:endParaRPr sz="1400" spc="-11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7F286070-D75B-AF84-3098-9D94374D54BF}"/>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95F41EBF-317E-9C77-BC82-3752617A3FE7}"/>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E23D5B91-10E6-890B-781D-4F2BE656B1D2}"/>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973807D2-5B63-B5DE-72BF-81FB0A1984D0}"/>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D9DD8C95-5B3F-46C0-9A65-3DF108299278}"/>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B9FC5C75-6B9D-C0A2-1076-7F6F1EEE5C6F}"/>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spTree>
    <p:extLst>
      <p:ext uri="{BB962C8B-B14F-4D97-AF65-F5344CB8AC3E}">
        <p14:creationId xmlns:p14="http://schemas.microsoft.com/office/powerpoint/2010/main" val="1648863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spc="5">
                <a:solidFill>
                  <a:srgbClr val="00A3E8"/>
                </a:solidFill>
                <a:latin typeface="游ゴシック" panose="020B0400000000000000" pitchFamily="50" charset="-128"/>
                <a:ea typeface="游ゴシック" panose="020B0400000000000000" pitchFamily="50" charset="-128"/>
                <a:cs typeface="Adobe Clean Han Black"/>
              </a:rPr>
              <a:t>3</a:t>
            </a:r>
            <a:endParaRPr sz="1100">
              <a:latin typeface="游ゴシック" panose="020B0400000000000000" pitchFamily="50" charset="-128"/>
              <a:ea typeface="游ゴシック" panose="020B0400000000000000" pitchFamily="50" charset="-128"/>
              <a:cs typeface="Adobe Clean Han Black"/>
            </a:endParaRPr>
          </a:p>
        </p:txBody>
      </p:sp>
      <p:grpSp>
        <p:nvGrpSpPr>
          <p:cNvPr id="18" name="object 18"/>
          <p:cNvGrpSpPr/>
          <p:nvPr/>
        </p:nvGrpSpPr>
        <p:grpSpPr>
          <a:xfrm>
            <a:off x="858799" y="1468531"/>
            <a:ext cx="5814060" cy="3943350"/>
            <a:chOff x="858799" y="1468531"/>
            <a:chExt cx="5814060" cy="3943350"/>
          </a:xfrm>
        </p:grpSpPr>
        <p:sp>
          <p:nvSpPr>
            <p:cNvPr id="19" name="object 19"/>
            <p:cNvSpPr/>
            <p:nvPr/>
          </p:nvSpPr>
          <p:spPr>
            <a:xfrm>
              <a:off x="858799" y="1581022"/>
              <a:ext cx="5814060" cy="3830320"/>
            </a:xfrm>
            <a:custGeom>
              <a:avLst/>
              <a:gdLst/>
              <a:ahLst/>
              <a:cxnLst/>
              <a:rect l="l" t="t" r="r" b="b"/>
              <a:pathLst>
                <a:path w="5814059" h="3830320">
                  <a:moveTo>
                    <a:pt x="5814009" y="0"/>
                  </a:moveTo>
                  <a:lnTo>
                    <a:pt x="0" y="0"/>
                  </a:lnTo>
                  <a:lnTo>
                    <a:pt x="0" y="7620"/>
                  </a:lnTo>
                  <a:lnTo>
                    <a:pt x="0" y="3821430"/>
                  </a:lnTo>
                  <a:lnTo>
                    <a:pt x="0" y="3830320"/>
                  </a:lnTo>
                  <a:lnTo>
                    <a:pt x="5814009" y="3830320"/>
                  </a:lnTo>
                  <a:lnTo>
                    <a:pt x="5814009" y="3821493"/>
                  </a:lnTo>
                  <a:lnTo>
                    <a:pt x="5814009" y="8229"/>
                  </a:lnTo>
                  <a:lnTo>
                    <a:pt x="5805449" y="8229"/>
                  </a:lnTo>
                  <a:lnTo>
                    <a:pt x="5805449" y="3821430"/>
                  </a:lnTo>
                  <a:lnTo>
                    <a:pt x="8572" y="3821430"/>
                  </a:lnTo>
                  <a:lnTo>
                    <a:pt x="8572" y="7620"/>
                  </a:lnTo>
                  <a:lnTo>
                    <a:pt x="5814009" y="7620"/>
                  </a:lnTo>
                  <a:lnTo>
                    <a:pt x="5814009"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p:nvPr/>
          </p:nvSpPr>
          <p:spPr>
            <a:xfrm>
              <a:off x="858801" y="1468531"/>
              <a:ext cx="2458085" cy="239395"/>
            </a:xfrm>
            <a:custGeom>
              <a:avLst/>
              <a:gdLst/>
              <a:ahLst/>
              <a:cxnLst/>
              <a:rect l="l" t="t" r="r" b="b"/>
              <a:pathLst>
                <a:path w="2458085" h="239394">
                  <a:moveTo>
                    <a:pt x="2389301" y="0"/>
                  </a:moveTo>
                  <a:lnTo>
                    <a:pt x="68414" y="0"/>
                  </a:lnTo>
                  <a:lnTo>
                    <a:pt x="41855" y="5396"/>
                  </a:lnTo>
                  <a:lnTo>
                    <a:pt x="20100" y="20089"/>
                  </a:lnTo>
                  <a:lnTo>
                    <a:pt x="5399" y="41839"/>
                  </a:lnTo>
                  <a:lnTo>
                    <a:pt x="0" y="68402"/>
                  </a:lnTo>
                  <a:lnTo>
                    <a:pt x="0" y="170992"/>
                  </a:lnTo>
                  <a:lnTo>
                    <a:pt x="5399" y="197550"/>
                  </a:lnTo>
                  <a:lnTo>
                    <a:pt x="20100" y="219300"/>
                  </a:lnTo>
                  <a:lnTo>
                    <a:pt x="41855" y="233997"/>
                  </a:lnTo>
                  <a:lnTo>
                    <a:pt x="68414" y="239395"/>
                  </a:lnTo>
                  <a:lnTo>
                    <a:pt x="2389301" y="239395"/>
                  </a:lnTo>
                  <a:lnTo>
                    <a:pt x="2415864" y="233997"/>
                  </a:lnTo>
                  <a:lnTo>
                    <a:pt x="2437614" y="219300"/>
                  </a:lnTo>
                  <a:lnTo>
                    <a:pt x="2452307" y="197550"/>
                  </a:lnTo>
                  <a:lnTo>
                    <a:pt x="2457704" y="170992"/>
                  </a:lnTo>
                  <a:lnTo>
                    <a:pt x="2457704" y="68402"/>
                  </a:lnTo>
                  <a:lnTo>
                    <a:pt x="2452307" y="41839"/>
                  </a:lnTo>
                  <a:lnTo>
                    <a:pt x="2437614" y="20089"/>
                  </a:lnTo>
                  <a:lnTo>
                    <a:pt x="2415864" y="5396"/>
                  </a:lnTo>
                  <a:lnTo>
                    <a:pt x="2389301"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21" name="object 21"/>
          <p:cNvSpPr txBox="1"/>
          <p:nvPr/>
        </p:nvSpPr>
        <p:spPr>
          <a:xfrm>
            <a:off x="861879" y="1057586"/>
            <a:ext cx="5585460" cy="2727960"/>
          </a:xfrm>
          <a:prstGeom prst="rect">
            <a:avLst/>
          </a:prstGeom>
        </p:spPr>
        <p:txBody>
          <a:bodyPr vert="horz" wrap="square" lIns="0" tIns="14604" rIns="0" bIns="0" rtlCol="0">
            <a:spAutoFit/>
          </a:bodyPr>
          <a:lstStyle/>
          <a:p>
            <a:pPr marL="12700">
              <a:lnSpc>
                <a:spcPct val="100000"/>
              </a:lnSpc>
              <a:spcBef>
                <a:spcPts val="114"/>
              </a:spcBef>
            </a:pPr>
            <a:r>
              <a:rPr sz="1800" b="1" spc="-5">
                <a:solidFill>
                  <a:srgbClr val="332C2A"/>
                </a:solidFill>
                <a:latin typeface="游ゴシック" panose="020B0400000000000000" pitchFamily="50" charset="-128"/>
                <a:ea typeface="游ゴシック" panose="020B0400000000000000" pitchFamily="50" charset="-128"/>
                <a:cs typeface="Adobe Clean Han ExtraBold"/>
              </a:rPr>
              <a:t>＜ワークシート＞ 通勤手当はどうなる？</a:t>
            </a:r>
            <a:endParaRPr sz="1800">
              <a:latin typeface="游ゴシック" panose="020B0400000000000000" pitchFamily="50" charset="-128"/>
              <a:ea typeface="游ゴシック" panose="020B0400000000000000" pitchFamily="50" charset="-128"/>
              <a:cs typeface="Adobe Clean Han ExtraBold"/>
            </a:endParaRPr>
          </a:p>
          <a:p>
            <a:pPr marL="148590">
              <a:lnSpc>
                <a:spcPct val="100000"/>
              </a:lnSpc>
              <a:spcBef>
                <a:spcPts val="1260"/>
              </a:spcBef>
            </a:pPr>
            <a:r>
              <a:rPr sz="1050" b="1" spc="-5">
                <a:solidFill>
                  <a:srgbClr val="FFFFFF"/>
                </a:solidFill>
                <a:latin typeface="游ゴシック" panose="020B0400000000000000" pitchFamily="50" charset="-128"/>
                <a:ea typeface="游ゴシック" panose="020B0400000000000000" pitchFamily="50" charset="-128"/>
                <a:cs typeface="Adobe Clean Han ExtraBold"/>
              </a:rPr>
              <a:t>次のケースについて考えてみよう！</a:t>
            </a:r>
            <a:endParaRPr sz="1050">
              <a:latin typeface="游ゴシック" panose="020B0400000000000000" pitchFamily="50" charset="-128"/>
              <a:ea typeface="游ゴシック" panose="020B0400000000000000" pitchFamily="50" charset="-128"/>
              <a:cs typeface="Adobe Clean Han ExtraBold"/>
            </a:endParaRPr>
          </a:p>
          <a:p>
            <a:pPr marL="236220">
              <a:lnSpc>
                <a:spcPct val="100000"/>
              </a:lnSpc>
              <a:spcBef>
                <a:spcPts val="1350"/>
              </a:spcBef>
            </a:pPr>
            <a:r>
              <a:rPr sz="1050" b="1" spc="-90">
                <a:solidFill>
                  <a:srgbClr val="332C2A"/>
                </a:solidFill>
                <a:latin typeface="游ゴシック" panose="020B0400000000000000" pitchFamily="50" charset="-128"/>
                <a:ea typeface="游ゴシック" panose="020B0400000000000000" pitchFamily="50" charset="-128"/>
                <a:cs typeface="Adobe Clean Han ExtraBold"/>
              </a:rPr>
              <a:t>山田花子さんは、今春△△建設に入社しました。働く時の条件は、次のとおりでした。</a:t>
            </a:r>
            <a:endParaRPr sz="1050">
              <a:latin typeface="游ゴシック" panose="020B0400000000000000" pitchFamily="50" charset="-128"/>
              <a:ea typeface="游ゴシック" panose="020B0400000000000000" pitchFamily="50" charset="-128"/>
              <a:cs typeface="Adobe Clean Han ExtraBold"/>
            </a:endParaRPr>
          </a:p>
          <a:p>
            <a:pPr marL="492759">
              <a:lnSpc>
                <a:spcPct val="100000"/>
              </a:lnSpc>
              <a:spcBef>
                <a:spcPts val="409"/>
              </a:spcBef>
              <a:tabLst>
                <a:tab pos="1222375" algn="l"/>
              </a:tabLst>
            </a:pPr>
            <a:r>
              <a:rPr sz="1000" b="1">
                <a:solidFill>
                  <a:srgbClr val="332C2A"/>
                </a:solidFill>
                <a:latin typeface="游ゴシック" panose="020B0400000000000000" pitchFamily="50" charset="-128"/>
                <a:ea typeface="游ゴシック" panose="020B0400000000000000" pitchFamily="50" charset="-128"/>
                <a:cs typeface="Adobe Clean Han ExtraBold"/>
              </a:rPr>
              <a:t>月</a:t>
            </a:r>
            <a:r>
              <a:rPr sz="1000" b="1" spc="-50">
                <a:solidFill>
                  <a:srgbClr val="332C2A"/>
                </a:solidFill>
                <a:latin typeface="游ゴシック" panose="020B0400000000000000" pitchFamily="50" charset="-128"/>
                <a:ea typeface="游ゴシック" panose="020B0400000000000000" pitchFamily="50" charset="-128"/>
                <a:cs typeface="Adobe Clean Han ExtraBold"/>
              </a:rPr>
              <a:t>給</a:t>
            </a:r>
            <a:r>
              <a:rPr sz="1000" b="1">
                <a:solidFill>
                  <a:srgbClr val="332C2A"/>
                </a:solidFill>
                <a:latin typeface="游ゴシック" panose="020B0400000000000000" pitchFamily="50" charset="-128"/>
                <a:ea typeface="游ゴシック" panose="020B0400000000000000" pitchFamily="50" charset="-128"/>
                <a:cs typeface="Adobe Clean Han ExtraBold"/>
              </a:rPr>
              <a:t>	198,000</a:t>
            </a:r>
            <a:r>
              <a:rPr sz="1000" b="1" spc="30">
                <a:solidFill>
                  <a:srgbClr val="332C2A"/>
                </a:solidFill>
                <a:latin typeface="游ゴシック" panose="020B0400000000000000" pitchFamily="50" charset="-128"/>
                <a:ea typeface="游ゴシック" panose="020B0400000000000000" pitchFamily="50" charset="-128"/>
                <a:cs typeface="Adobe Clean Han ExtraBold"/>
              </a:rPr>
              <a:t>円</a:t>
            </a:r>
            <a:endParaRPr sz="1000">
              <a:latin typeface="游ゴシック" panose="020B0400000000000000" pitchFamily="50" charset="-128"/>
              <a:ea typeface="游ゴシック" panose="020B0400000000000000" pitchFamily="50" charset="-128"/>
              <a:cs typeface="Adobe Clean Han ExtraBold"/>
            </a:endParaRPr>
          </a:p>
          <a:p>
            <a:pPr marL="492759" marR="2669540">
              <a:lnSpc>
                <a:spcPct val="129000"/>
              </a:lnSpc>
              <a:tabLst>
                <a:tab pos="1222375" algn="l"/>
              </a:tabLst>
            </a:pPr>
            <a:r>
              <a:rPr sz="1000" b="1">
                <a:solidFill>
                  <a:srgbClr val="332C2A"/>
                </a:solidFill>
                <a:latin typeface="游ゴシック" panose="020B0400000000000000" pitchFamily="50" charset="-128"/>
                <a:ea typeface="游ゴシック" panose="020B0400000000000000" pitchFamily="50" charset="-128"/>
                <a:cs typeface="Adobe Clean Han ExtraBold"/>
              </a:rPr>
              <a:t>勤務時</a:t>
            </a:r>
            <a:r>
              <a:rPr sz="1000" b="1" spc="-50">
                <a:solidFill>
                  <a:srgbClr val="332C2A"/>
                </a:solidFill>
                <a:latin typeface="游ゴシック" panose="020B0400000000000000" pitchFamily="50" charset="-128"/>
                <a:ea typeface="游ゴシック" panose="020B0400000000000000" pitchFamily="50" charset="-128"/>
                <a:cs typeface="Adobe Clean Han ExtraBold"/>
              </a:rPr>
              <a:t>間</a:t>
            </a:r>
            <a:r>
              <a:rPr sz="1000" b="1">
                <a:solidFill>
                  <a:srgbClr val="332C2A"/>
                </a:solidFill>
                <a:latin typeface="游ゴシック" panose="020B0400000000000000" pitchFamily="50" charset="-128"/>
                <a:ea typeface="游ゴシック" panose="020B0400000000000000" pitchFamily="50" charset="-128"/>
                <a:cs typeface="Adobe Clean Han ExtraBold"/>
              </a:rPr>
              <a:t>	9</a:t>
            </a:r>
            <a:r>
              <a:rPr sz="1000" b="1" spc="60">
                <a:solidFill>
                  <a:srgbClr val="332C2A"/>
                </a:solidFill>
                <a:latin typeface="游ゴシック" panose="020B0400000000000000" pitchFamily="50" charset="-128"/>
                <a:ea typeface="游ゴシック" panose="020B0400000000000000" pitchFamily="50" charset="-128"/>
                <a:cs typeface="Adobe Clean Han ExtraBold"/>
              </a:rPr>
              <a:t>時から</a:t>
            </a:r>
            <a:r>
              <a:rPr sz="1000" b="1">
                <a:solidFill>
                  <a:srgbClr val="332C2A"/>
                </a:solidFill>
                <a:latin typeface="游ゴシック" panose="020B0400000000000000" pitchFamily="50" charset="-128"/>
                <a:ea typeface="游ゴシック" panose="020B0400000000000000" pitchFamily="50" charset="-128"/>
                <a:cs typeface="Adobe Clean Han ExtraBold"/>
              </a:rPr>
              <a:t>18</a:t>
            </a:r>
            <a:r>
              <a:rPr sz="1000" b="1" spc="60">
                <a:solidFill>
                  <a:srgbClr val="332C2A"/>
                </a:solidFill>
                <a:latin typeface="游ゴシック" panose="020B0400000000000000" pitchFamily="50" charset="-128"/>
                <a:ea typeface="游ゴシック" panose="020B0400000000000000" pitchFamily="50" charset="-128"/>
                <a:cs typeface="Adobe Clean Han ExtraBold"/>
              </a:rPr>
              <a:t>時 </a:t>
            </a:r>
            <a:r>
              <a:rPr sz="1000" b="1" spc="50">
                <a:solidFill>
                  <a:srgbClr val="332C2A"/>
                </a:solidFill>
                <a:latin typeface="游ゴシック" panose="020B0400000000000000" pitchFamily="50" charset="-128"/>
                <a:ea typeface="游ゴシック" panose="020B0400000000000000" pitchFamily="50" charset="-128"/>
                <a:cs typeface="Adobe Clean Han ExtraBold"/>
              </a:rPr>
              <a:t>（休憩</a:t>
            </a:r>
            <a:r>
              <a:rPr sz="1000" b="1">
                <a:solidFill>
                  <a:srgbClr val="332C2A"/>
                </a:solidFill>
                <a:latin typeface="游ゴシック" panose="020B0400000000000000" pitchFamily="50" charset="-128"/>
                <a:ea typeface="游ゴシック" panose="020B0400000000000000" pitchFamily="50" charset="-128"/>
                <a:cs typeface="Adobe Clean Han ExtraBold"/>
              </a:rPr>
              <a:t>1</a:t>
            </a:r>
            <a:r>
              <a:rPr sz="1000" b="1" spc="50">
                <a:solidFill>
                  <a:srgbClr val="332C2A"/>
                </a:solidFill>
                <a:latin typeface="游ゴシック" panose="020B0400000000000000" pitchFamily="50" charset="-128"/>
                <a:ea typeface="游ゴシック" panose="020B0400000000000000" pitchFamily="50" charset="-128"/>
                <a:cs typeface="Adobe Clean Han ExtraBold"/>
              </a:rPr>
              <a:t>時間</a:t>
            </a:r>
            <a:r>
              <a:rPr sz="1000" b="1">
                <a:solidFill>
                  <a:srgbClr val="332C2A"/>
                </a:solidFill>
                <a:latin typeface="游ゴシック" panose="020B0400000000000000" pitchFamily="50" charset="-128"/>
                <a:ea typeface="游ゴシック" panose="020B0400000000000000" pitchFamily="50" charset="-128"/>
                <a:cs typeface="Adobe Clean Han ExtraBold"/>
              </a:rPr>
              <a:t>）休</a:t>
            </a:r>
            <a:r>
              <a:rPr sz="1000" b="1" spc="-50">
                <a:solidFill>
                  <a:srgbClr val="332C2A"/>
                </a:solidFill>
                <a:latin typeface="游ゴシック" panose="020B0400000000000000" pitchFamily="50" charset="-128"/>
                <a:ea typeface="游ゴシック" panose="020B0400000000000000" pitchFamily="50" charset="-128"/>
                <a:cs typeface="Adobe Clean Han ExtraBold"/>
              </a:rPr>
              <a:t>日</a:t>
            </a:r>
            <a:r>
              <a:rPr sz="1000" b="1">
                <a:solidFill>
                  <a:srgbClr val="332C2A"/>
                </a:solidFill>
                <a:latin typeface="游ゴシック" panose="020B0400000000000000" pitchFamily="50" charset="-128"/>
                <a:ea typeface="游ゴシック" panose="020B0400000000000000" pitchFamily="50" charset="-128"/>
                <a:cs typeface="Adobe Clean Han ExtraBold"/>
              </a:rPr>
              <a:t>	土曜日</a:t>
            </a:r>
            <a:r>
              <a:rPr sz="1000" b="1" spc="-505">
                <a:solidFill>
                  <a:srgbClr val="332C2A"/>
                </a:solidFill>
                <a:latin typeface="游ゴシック" panose="020B0400000000000000" pitchFamily="50" charset="-128"/>
                <a:ea typeface="游ゴシック" panose="020B0400000000000000" pitchFamily="50" charset="-128"/>
                <a:cs typeface="Adobe Clean Han ExtraBold"/>
              </a:rPr>
              <a:t>、</a:t>
            </a:r>
            <a:r>
              <a:rPr sz="1000" b="1">
                <a:solidFill>
                  <a:srgbClr val="332C2A"/>
                </a:solidFill>
                <a:latin typeface="游ゴシック" panose="020B0400000000000000" pitchFamily="50" charset="-128"/>
                <a:ea typeface="游ゴシック" panose="020B0400000000000000" pitchFamily="50" charset="-128"/>
                <a:cs typeface="Adobe Clean Han ExtraBold"/>
              </a:rPr>
              <a:t>日曜</a:t>
            </a:r>
            <a:r>
              <a:rPr sz="1000" b="1" spc="-50">
                <a:solidFill>
                  <a:srgbClr val="332C2A"/>
                </a:solidFill>
                <a:latin typeface="游ゴシック" panose="020B0400000000000000" pitchFamily="50" charset="-128"/>
                <a:ea typeface="游ゴシック" panose="020B0400000000000000" pitchFamily="50" charset="-128"/>
                <a:cs typeface="Adobe Clean Han ExtraBold"/>
              </a:rPr>
              <a:t>日</a:t>
            </a:r>
            <a:endParaRPr sz="1000">
              <a:latin typeface="游ゴシック" panose="020B0400000000000000" pitchFamily="50" charset="-128"/>
              <a:ea typeface="游ゴシック" panose="020B0400000000000000" pitchFamily="50" charset="-128"/>
              <a:cs typeface="Adobe Clean Han ExtraBold"/>
            </a:endParaRPr>
          </a:p>
          <a:p>
            <a:pPr marL="492759">
              <a:lnSpc>
                <a:spcPct val="100000"/>
              </a:lnSpc>
              <a:spcBef>
                <a:spcPts val="350"/>
              </a:spcBef>
              <a:tabLst>
                <a:tab pos="1222375" algn="l"/>
              </a:tabLst>
            </a:pPr>
            <a:r>
              <a:rPr sz="1000" b="1">
                <a:solidFill>
                  <a:srgbClr val="332C2A"/>
                </a:solidFill>
                <a:latin typeface="游ゴシック" panose="020B0400000000000000" pitchFamily="50" charset="-128"/>
                <a:ea typeface="游ゴシック" panose="020B0400000000000000" pitchFamily="50" charset="-128"/>
                <a:cs typeface="Adobe Clean Han ExtraBold"/>
              </a:rPr>
              <a:t>残業手</a:t>
            </a:r>
            <a:r>
              <a:rPr sz="1000" b="1" spc="-50">
                <a:solidFill>
                  <a:srgbClr val="332C2A"/>
                </a:solidFill>
                <a:latin typeface="游ゴシック" panose="020B0400000000000000" pitchFamily="50" charset="-128"/>
                <a:ea typeface="游ゴシック" panose="020B0400000000000000" pitchFamily="50" charset="-128"/>
                <a:cs typeface="Adobe Clean Han ExtraBold"/>
              </a:rPr>
              <a:t>当</a:t>
            </a:r>
            <a:r>
              <a:rPr sz="1000" b="1">
                <a:solidFill>
                  <a:srgbClr val="332C2A"/>
                </a:solidFill>
                <a:latin typeface="游ゴシック" panose="020B0400000000000000" pitchFamily="50" charset="-128"/>
                <a:ea typeface="游ゴシック" panose="020B0400000000000000" pitchFamily="50" charset="-128"/>
                <a:cs typeface="Adobe Clean Han ExtraBold"/>
              </a:rPr>
              <a:t>	法律どおり支</a:t>
            </a:r>
            <a:r>
              <a:rPr sz="1000" b="1" spc="-50">
                <a:solidFill>
                  <a:srgbClr val="332C2A"/>
                </a:solidFill>
                <a:latin typeface="游ゴシック" panose="020B0400000000000000" pitchFamily="50" charset="-128"/>
                <a:ea typeface="游ゴシック" panose="020B0400000000000000" pitchFamily="50" charset="-128"/>
                <a:cs typeface="Adobe Clean Han ExtraBold"/>
              </a:rPr>
              <a:t>給</a:t>
            </a:r>
            <a:endParaRPr sz="1000">
              <a:latin typeface="游ゴシック" panose="020B0400000000000000" pitchFamily="50" charset="-128"/>
              <a:ea typeface="游ゴシック" panose="020B0400000000000000" pitchFamily="50" charset="-128"/>
              <a:cs typeface="Adobe Clean Han ExtraBold"/>
            </a:endParaRPr>
          </a:p>
          <a:p>
            <a:pPr marL="492759">
              <a:lnSpc>
                <a:spcPct val="100000"/>
              </a:lnSpc>
              <a:spcBef>
                <a:spcPts val="350"/>
              </a:spcBef>
              <a:tabLst>
                <a:tab pos="1222375" algn="l"/>
              </a:tabLst>
            </a:pPr>
            <a:r>
              <a:rPr sz="1000" b="1">
                <a:solidFill>
                  <a:srgbClr val="332C2A"/>
                </a:solidFill>
                <a:latin typeface="游ゴシック" panose="020B0400000000000000" pitchFamily="50" charset="-128"/>
                <a:ea typeface="游ゴシック" panose="020B0400000000000000" pitchFamily="50" charset="-128"/>
                <a:cs typeface="Adobe Clean Han ExtraBold"/>
              </a:rPr>
              <a:t>ボーナ</a:t>
            </a:r>
            <a:r>
              <a:rPr sz="1000" b="1" spc="-50">
                <a:solidFill>
                  <a:srgbClr val="332C2A"/>
                </a:solidFill>
                <a:latin typeface="游ゴシック" panose="020B0400000000000000" pitchFamily="50" charset="-128"/>
                <a:ea typeface="游ゴシック" panose="020B0400000000000000" pitchFamily="50" charset="-128"/>
                <a:cs typeface="Adobe Clean Han ExtraBold"/>
              </a:rPr>
              <a:t>ス</a:t>
            </a:r>
            <a:r>
              <a:rPr sz="1000" b="1">
                <a:solidFill>
                  <a:srgbClr val="332C2A"/>
                </a:solidFill>
                <a:latin typeface="游ゴシック" panose="020B0400000000000000" pitchFamily="50" charset="-128"/>
                <a:ea typeface="游ゴシック" panose="020B0400000000000000" pitchFamily="50" charset="-128"/>
                <a:cs typeface="Adobe Clean Han ExtraBold"/>
              </a:rPr>
              <a:t>	毎年</a:t>
            </a:r>
            <a:r>
              <a:rPr lang="en-US" sz="1000" b="1">
                <a:solidFill>
                  <a:srgbClr val="332C2A"/>
                </a:solidFill>
                <a:latin typeface="游ゴシック" panose="020B0400000000000000" pitchFamily="50" charset="-128"/>
                <a:ea typeface="游ゴシック" panose="020B0400000000000000" pitchFamily="50" charset="-128"/>
                <a:cs typeface="Adobe Clean Han ExtraBold"/>
              </a:rPr>
              <a:t>2</a:t>
            </a:r>
            <a:r>
              <a:rPr sz="1000" b="1">
                <a:solidFill>
                  <a:srgbClr val="332C2A"/>
                </a:solidFill>
                <a:latin typeface="游ゴシック" panose="020B0400000000000000" pitchFamily="50" charset="-128"/>
                <a:ea typeface="游ゴシック" panose="020B0400000000000000" pitchFamily="50" charset="-128"/>
                <a:cs typeface="Adobe Clean Han ExtraBold"/>
              </a:rPr>
              <a:t>か月分支</a:t>
            </a:r>
            <a:r>
              <a:rPr sz="1000" b="1" spc="-505">
                <a:solidFill>
                  <a:srgbClr val="332C2A"/>
                </a:solidFill>
                <a:latin typeface="游ゴシック" panose="020B0400000000000000" pitchFamily="50" charset="-128"/>
                <a:ea typeface="游ゴシック" panose="020B0400000000000000" pitchFamily="50" charset="-128"/>
                <a:cs typeface="Adobe Clean Han ExtraBold"/>
              </a:rPr>
              <a:t>給</a:t>
            </a:r>
            <a:r>
              <a:rPr sz="1000" b="1">
                <a:solidFill>
                  <a:srgbClr val="332C2A"/>
                </a:solidFill>
                <a:latin typeface="游ゴシック" panose="020B0400000000000000" pitchFamily="50" charset="-128"/>
                <a:ea typeface="游ゴシック" panose="020B0400000000000000" pitchFamily="50" charset="-128"/>
                <a:cs typeface="Adobe Clean Han ExtraBold"/>
              </a:rPr>
              <a:t>（6月と12月に分けて</a:t>
            </a:r>
            <a:r>
              <a:rPr sz="100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000">
              <a:latin typeface="游ゴシック" panose="020B0400000000000000" pitchFamily="50" charset="-128"/>
              <a:ea typeface="游ゴシック" panose="020B0400000000000000" pitchFamily="50" charset="-128"/>
              <a:cs typeface="Adobe Clean Han ExtraBold"/>
            </a:endParaRPr>
          </a:p>
          <a:p>
            <a:pPr marL="492759">
              <a:lnSpc>
                <a:spcPct val="100000"/>
              </a:lnSpc>
              <a:spcBef>
                <a:spcPts val="345"/>
              </a:spcBef>
              <a:tabLst>
                <a:tab pos="1222375" algn="l"/>
              </a:tabLst>
            </a:pPr>
            <a:r>
              <a:rPr sz="1000" b="1">
                <a:solidFill>
                  <a:srgbClr val="332C2A"/>
                </a:solidFill>
                <a:latin typeface="游ゴシック" panose="020B0400000000000000" pitchFamily="50" charset="-128"/>
                <a:ea typeface="游ゴシック" panose="020B0400000000000000" pitchFamily="50" charset="-128"/>
                <a:cs typeface="Adobe Clean Han ExtraBold"/>
              </a:rPr>
              <a:t>住居手</a:t>
            </a:r>
            <a:r>
              <a:rPr sz="1000" b="1" spc="-50">
                <a:solidFill>
                  <a:srgbClr val="332C2A"/>
                </a:solidFill>
                <a:latin typeface="游ゴシック" panose="020B0400000000000000" pitchFamily="50" charset="-128"/>
                <a:ea typeface="游ゴシック" panose="020B0400000000000000" pitchFamily="50" charset="-128"/>
                <a:cs typeface="Adobe Clean Han ExtraBold"/>
              </a:rPr>
              <a:t>当</a:t>
            </a:r>
            <a:r>
              <a:rPr sz="1000" b="1">
                <a:solidFill>
                  <a:srgbClr val="332C2A"/>
                </a:solidFill>
                <a:latin typeface="游ゴシック" panose="020B0400000000000000" pitchFamily="50" charset="-128"/>
                <a:ea typeface="游ゴシック" panose="020B0400000000000000" pitchFamily="50" charset="-128"/>
                <a:cs typeface="Adobe Clean Han ExtraBold"/>
              </a:rPr>
              <a:t>	アパート・マンションを借りる場合は月</a:t>
            </a:r>
            <a:r>
              <a:rPr lang="en-US" sz="1000" b="1">
                <a:solidFill>
                  <a:srgbClr val="332C2A"/>
                </a:solidFill>
                <a:latin typeface="游ゴシック" panose="020B0400000000000000" pitchFamily="50" charset="-128"/>
                <a:ea typeface="游ゴシック" panose="020B0400000000000000" pitchFamily="50" charset="-128"/>
                <a:cs typeface="Adobe Clean Han ExtraBold"/>
              </a:rPr>
              <a:t>1</a:t>
            </a:r>
            <a:r>
              <a:rPr sz="1000" b="1">
                <a:solidFill>
                  <a:srgbClr val="332C2A"/>
                </a:solidFill>
                <a:latin typeface="游ゴシック" panose="020B0400000000000000" pitchFamily="50" charset="-128"/>
                <a:ea typeface="游ゴシック" panose="020B0400000000000000" pitchFamily="50" charset="-128"/>
                <a:cs typeface="Adobe Clean Han ExtraBold"/>
              </a:rPr>
              <a:t>万円支</a:t>
            </a:r>
            <a:r>
              <a:rPr sz="1000" b="1" spc="-50">
                <a:solidFill>
                  <a:srgbClr val="332C2A"/>
                </a:solidFill>
                <a:latin typeface="游ゴシック" panose="020B0400000000000000" pitchFamily="50" charset="-128"/>
                <a:ea typeface="游ゴシック" panose="020B0400000000000000" pitchFamily="50" charset="-128"/>
                <a:cs typeface="Adobe Clean Han ExtraBold"/>
              </a:rPr>
              <a:t>給</a:t>
            </a:r>
            <a:endParaRPr sz="1000">
              <a:latin typeface="游ゴシック" panose="020B0400000000000000" pitchFamily="50" charset="-128"/>
              <a:ea typeface="游ゴシック" panose="020B0400000000000000" pitchFamily="50" charset="-128"/>
              <a:cs typeface="Adobe Clean Han ExtraBold"/>
            </a:endParaRPr>
          </a:p>
          <a:p>
            <a:pPr marL="236220" marR="5080" indent="111125" algn="just">
              <a:lnSpc>
                <a:spcPct val="125400"/>
              </a:lnSpc>
              <a:spcBef>
                <a:spcPts val="775"/>
              </a:spcBef>
            </a:pPr>
            <a:r>
              <a:rPr sz="850" b="0">
                <a:solidFill>
                  <a:srgbClr val="332C2A"/>
                </a:solidFill>
                <a:latin typeface="游ゴシック" panose="020B0400000000000000" pitchFamily="50" charset="-128"/>
                <a:ea typeface="游ゴシック" panose="020B0400000000000000" pitchFamily="50" charset="-128"/>
                <a:cs typeface="Adobe Clean Han"/>
              </a:rPr>
              <a:t>花子さんは、就職活動でその会社が自分にとても合うと思い、ちょっと遠いのですが入社を決めました。自宅から最寄り駅まで自転車で行き、そこから30分電車に乗って会社の近くの駅に行きます。毎月の定期代がだいたい1万円かかります。</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p:nvPr/>
        </p:nvSpPr>
        <p:spPr>
          <a:xfrm>
            <a:off x="858803" y="5518975"/>
            <a:ext cx="2132330" cy="272823"/>
          </a:xfrm>
          <a:custGeom>
            <a:avLst/>
            <a:gdLst/>
            <a:ahLst/>
            <a:cxnLst/>
            <a:rect l="l" t="t" r="r" b="b"/>
            <a:pathLst>
              <a:path w="2132330" h="239395">
                <a:moveTo>
                  <a:pt x="2063521" y="0"/>
                </a:moveTo>
                <a:lnTo>
                  <a:pt x="68414" y="0"/>
                </a:lnTo>
                <a:lnTo>
                  <a:pt x="41855" y="5395"/>
                </a:lnTo>
                <a:lnTo>
                  <a:pt x="20100" y="20088"/>
                </a:lnTo>
                <a:lnTo>
                  <a:pt x="5399" y="41833"/>
                </a:lnTo>
                <a:lnTo>
                  <a:pt x="0" y="68389"/>
                </a:lnTo>
                <a:lnTo>
                  <a:pt x="0" y="170992"/>
                </a:lnTo>
                <a:lnTo>
                  <a:pt x="5399" y="197550"/>
                </a:lnTo>
                <a:lnTo>
                  <a:pt x="20100" y="219300"/>
                </a:lnTo>
                <a:lnTo>
                  <a:pt x="41855" y="233997"/>
                </a:lnTo>
                <a:lnTo>
                  <a:pt x="68414" y="239394"/>
                </a:lnTo>
                <a:lnTo>
                  <a:pt x="2063521" y="239394"/>
                </a:lnTo>
                <a:lnTo>
                  <a:pt x="2090084" y="233997"/>
                </a:lnTo>
                <a:lnTo>
                  <a:pt x="2111833" y="219300"/>
                </a:lnTo>
                <a:lnTo>
                  <a:pt x="2126527" y="197550"/>
                </a:lnTo>
                <a:lnTo>
                  <a:pt x="2131923" y="170992"/>
                </a:lnTo>
                <a:lnTo>
                  <a:pt x="2131923" y="68389"/>
                </a:lnTo>
                <a:lnTo>
                  <a:pt x="2126527" y="41833"/>
                </a:lnTo>
                <a:lnTo>
                  <a:pt x="2111833" y="20088"/>
                </a:lnTo>
                <a:lnTo>
                  <a:pt x="2090084" y="5395"/>
                </a:lnTo>
                <a:lnTo>
                  <a:pt x="2063521"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3" name="object 23"/>
          <p:cNvSpPr txBox="1"/>
          <p:nvPr/>
        </p:nvSpPr>
        <p:spPr>
          <a:xfrm>
            <a:off x="998117" y="5575300"/>
            <a:ext cx="1804035" cy="177613"/>
          </a:xfrm>
          <a:prstGeom prst="rect">
            <a:avLst/>
          </a:prstGeom>
        </p:spPr>
        <p:txBody>
          <a:bodyPr vert="horz" wrap="square" lIns="0" tIns="15875" rIns="0" bIns="0" rtlCol="0">
            <a:spAutoFit/>
          </a:bodyPr>
          <a:lstStyle/>
          <a:p>
            <a:pPr marL="12700">
              <a:lnSpc>
                <a:spcPct val="100000"/>
              </a:lnSpc>
              <a:spcBef>
                <a:spcPts val="125"/>
              </a:spcBef>
              <a:tabLst>
                <a:tab pos="285750" algn="l"/>
              </a:tabLst>
            </a:pPr>
            <a:r>
              <a:rPr sz="1050" b="1" spc="-50">
                <a:solidFill>
                  <a:srgbClr val="FFFFFF"/>
                </a:solidFill>
                <a:latin typeface="游ゴシック" panose="020B0400000000000000" pitchFamily="50" charset="-128"/>
                <a:ea typeface="游ゴシック" panose="020B0400000000000000" pitchFamily="50" charset="-128"/>
                <a:cs typeface="Adobe Clean Han ExtraBold"/>
              </a:rPr>
              <a:t>問</a:t>
            </a:r>
            <a:r>
              <a:rPr sz="1050" b="1">
                <a:solidFill>
                  <a:srgbClr val="FFFFFF"/>
                </a:solidFill>
                <a:latin typeface="游ゴシック" panose="020B0400000000000000" pitchFamily="50" charset="-128"/>
                <a:ea typeface="游ゴシック" panose="020B0400000000000000" pitchFamily="50" charset="-128"/>
                <a:cs typeface="Adobe Clean Han ExtraBold"/>
              </a:rPr>
              <a:t>	花子さんは通勤手当が</a:t>
            </a:r>
            <a:r>
              <a:rPr sz="1050" b="1" spc="-50">
                <a:solidFill>
                  <a:srgbClr val="FFFFFF"/>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24" name="object 24"/>
          <p:cNvSpPr txBox="1"/>
          <p:nvPr/>
        </p:nvSpPr>
        <p:spPr>
          <a:xfrm>
            <a:off x="1085513" y="3922107"/>
            <a:ext cx="5361940" cy="675640"/>
          </a:xfrm>
          <a:prstGeom prst="rect">
            <a:avLst/>
          </a:prstGeom>
        </p:spPr>
        <p:txBody>
          <a:bodyPr vert="horz" wrap="square" lIns="0" tIns="12065" rIns="0" bIns="0" rtlCol="0">
            <a:spAutoFit/>
          </a:bodyPr>
          <a:lstStyle/>
          <a:p>
            <a:pPr marL="12700" marR="5080" indent="111125" algn="just">
              <a:lnSpc>
                <a:spcPct val="125400"/>
              </a:lnSpc>
              <a:spcBef>
                <a:spcPts val="95"/>
              </a:spcBef>
            </a:pPr>
            <a:r>
              <a:rPr lang="en-US" sz="850">
                <a:solidFill>
                  <a:srgbClr val="332C2A"/>
                </a:solidFill>
                <a:latin typeface="游ゴシック" panose="020B0400000000000000" pitchFamily="50" charset="-128"/>
                <a:ea typeface="游ゴシック" panose="020B0400000000000000" pitchFamily="50" charset="-128"/>
                <a:cs typeface="Adobe Clean Han"/>
              </a:rPr>
              <a:t>4</a:t>
            </a:r>
            <a:r>
              <a:rPr sz="850" b="0">
                <a:solidFill>
                  <a:srgbClr val="332C2A"/>
                </a:solidFill>
                <a:latin typeface="游ゴシック" panose="020B0400000000000000" pitchFamily="50" charset="-128"/>
                <a:ea typeface="游ゴシック" panose="020B0400000000000000" pitchFamily="50" charset="-128"/>
                <a:cs typeface="Adobe Clean Han"/>
              </a:rPr>
              <a:t>月末の最初のお給料日に給与明細を見たところ、通勤手当が入っていません。花子さんは驚いて人事課長に聞きました。「通勤手当が入っていないのですが」「あー、うちの会社ね、通勤手当はないんだよ。近い人ばかりだし、一昨年廃止されたんだ。だから面接の時に『山田さんは自宅から会社が遠いけど、通勤は大丈夫？』って聞いたでしょ？」</a:t>
            </a:r>
            <a:endParaRPr sz="850">
              <a:latin typeface="游ゴシック" panose="020B0400000000000000" pitchFamily="50" charset="-128"/>
              <a:ea typeface="游ゴシック" panose="020B0400000000000000" pitchFamily="50" charset="-128"/>
              <a:cs typeface="Adobe Clean Han"/>
            </a:endParaRPr>
          </a:p>
        </p:txBody>
      </p:sp>
      <p:sp>
        <p:nvSpPr>
          <p:cNvPr id="25" name="object 25"/>
          <p:cNvSpPr txBox="1"/>
          <p:nvPr/>
        </p:nvSpPr>
        <p:spPr>
          <a:xfrm>
            <a:off x="1085513" y="4734505"/>
            <a:ext cx="5360670" cy="492571"/>
          </a:xfrm>
          <a:prstGeom prst="rect">
            <a:avLst/>
          </a:prstGeom>
        </p:spPr>
        <p:txBody>
          <a:bodyPr vert="horz" wrap="square" lIns="0" tIns="12065" rIns="0" bIns="0" rtlCol="0">
            <a:spAutoFit/>
          </a:bodyPr>
          <a:lstStyle/>
          <a:p>
            <a:pPr marL="12700" marR="5080" indent="111125" algn="just">
              <a:lnSpc>
                <a:spcPct val="125400"/>
              </a:lnSpc>
              <a:spcBef>
                <a:spcPts val="95"/>
              </a:spcBef>
            </a:pPr>
            <a:r>
              <a:rPr sz="850" b="0">
                <a:solidFill>
                  <a:srgbClr val="332C2A"/>
                </a:solidFill>
                <a:latin typeface="游ゴシック" panose="020B0400000000000000" pitchFamily="50" charset="-128"/>
                <a:ea typeface="游ゴシック" panose="020B0400000000000000" pitchFamily="50" charset="-128"/>
                <a:cs typeface="Adobe Clean Han"/>
              </a:rPr>
              <a:t>花子さんは、それは「遠いけど頑張って通えるか？」という意味だと思ってましたし、そもそも会社に来るためには電車に乗らなければならないのですから、もらえないのはおかしいと思ってます。花子さんは本当に通勤手当をもらえないのでしょうか？</a:t>
            </a:r>
            <a:endParaRPr sz="850">
              <a:latin typeface="游ゴシック" panose="020B0400000000000000" pitchFamily="50" charset="-128"/>
              <a:ea typeface="游ゴシック" panose="020B0400000000000000" pitchFamily="50" charset="-128"/>
              <a:cs typeface="Adobe Clean Han"/>
            </a:endParaRPr>
          </a:p>
        </p:txBody>
      </p:sp>
      <p:sp>
        <p:nvSpPr>
          <p:cNvPr id="26" name="object 26"/>
          <p:cNvSpPr txBox="1"/>
          <p:nvPr/>
        </p:nvSpPr>
        <p:spPr>
          <a:xfrm>
            <a:off x="846109" y="5975880"/>
            <a:ext cx="3171825" cy="177613"/>
          </a:xfrm>
          <a:prstGeom prst="rect">
            <a:avLst/>
          </a:prstGeom>
        </p:spPr>
        <p:txBody>
          <a:bodyPr vert="horz" wrap="square" lIns="0" tIns="15875" rIns="0" bIns="0" rtlCol="0">
            <a:spAutoFit/>
          </a:bodyPr>
          <a:lstStyle/>
          <a:p>
            <a:pPr marL="12700">
              <a:lnSpc>
                <a:spcPct val="100000"/>
              </a:lnSpc>
              <a:spcBef>
                <a:spcPts val="125"/>
              </a:spcBef>
            </a:pPr>
            <a:r>
              <a:rPr sz="1050" b="0" spc="-5">
                <a:solidFill>
                  <a:srgbClr val="332C2A"/>
                </a:solidFill>
                <a:latin typeface="游ゴシック" panose="020B0400000000000000" pitchFamily="50" charset="-128"/>
                <a:ea typeface="游ゴシック" panose="020B0400000000000000" pitchFamily="50" charset="-128"/>
                <a:cs typeface="Adobe Clean Han"/>
              </a:rPr>
              <a:t>→あなたがそう考えた理由はどういうものですか？</a:t>
            </a:r>
            <a:endParaRPr sz="1050">
              <a:latin typeface="游ゴシック" panose="020B0400000000000000" pitchFamily="50" charset="-128"/>
              <a:ea typeface="游ゴシック" panose="020B0400000000000000" pitchFamily="50" charset="-128"/>
              <a:cs typeface="Adobe Clean Han"/>
            </a:endParaRPr>
          </a:p>
        </p:txBody>
      </p:sp>
      <p:sp>
        <p:nvSpPr>
          <p:cNvPr id="27" name="object 27"/>
          <p:cNvSpPr/>
          <p:nvPr/>
        </p:nvSpPr>
        <p:spPr>
          <a:xfrm>
            <a:off x="858799" y="6231763"/>
            <a:ext cx="5814060" cy="751840"/>
          </a:xfrm>
          <a:custGeom>
            <a:avLst/>
            <a:gdLst/>
            <a:ahLst/>
            <a:cxnLst/>
            <a:rect l="l" t="t" r="r" b="b"/>
            <a:pathLst>
              <a:path w="5814059" h="751840">
                <a:moveTo>
                  <a:pt x="5814009" y="0"/>
                </a:moveTo>
                <a:lnTo>
                  <a:pt x="0" y="0"/>
                </a:lnTo>
                <a:lnTo>
                  <a:pt x="0" y="8890"/>
                </a:lnTo>
                <a:lnTo>
                  <a:pt x="0" y="744220"/>
                </a:lnTo>
                <a:lnTo>
                  <a:pt x="0" y="751840"/>
                </a:lnTo>
                <a:lnTo>
                  <a:pt x="5814009" y="751840"/>
                </a:lnTo>
                <a:lnTo>
                  <a:pt x="5814009" y="744220"/>
                </a:lnTo>
                <a:lnTo>
                  <a:pt x="8572" y="744220"/>
                </a:lnTo>
                <a:lnTo>
                  <a:pt x="8572" y="8890"/>
                </a:lnTo>
                <a:lnTo>
                  <a:pt x="5805462" y="8890"/>
                </a:lnTo>
                <a:lnTo>
                  <a:pt x="5805462" y="743724"/>
                </a:lnTo>
                <a:lnTo>
                  <a:pt x="5814009" y="743724"/>
                </a:lnTo>
                <a:lnTo>
                  <a:pt x="5814009" y="8890"/>
                </a:lnTo>
                <a:lnTo>
                  <a:pt x="5814009" y="8432"/>
                </a:lnTo>
                <a:lnTo>
                  <a:pt x="5814009"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txBox="1"/>
          <p:nvPr/>
        </p:nvSpPr>
        <p:spPr>
          <a:xfrm>
            <a:off x="846109" y="7074721"/>
            <a:ext cx="3856354" cy="345607"/>
          </a:xfrm>
          <a:prstGeom prst="rect">
            <a:avLst/>
          </a:prstGeom>
        </p:spPr>
        <p:txBody>
          <a:bodyPr vert="horz" wrap="square" lIns="0" tIns="5080" rIns="0" bIns="0" rtlCol="0">
            <a:spAutoFit/>
          </a:bodyPr>
          <a:lstStyle/>
          <a:p>
            <a:pPr marL="149225" marR="5080" indent="-137160">
              <a:lnSpc>
                <a:spcPct val="106900"/>
              </a:lnSpc>
              <a:spcBef>
                <a:spcPts val="40"/>
              </a:spcBef>
            </a:pPr>
            <a:r>
              <a:rPr sz="1050" b="0" spc="-5">
                <a:solidFill>
                  <a:srgbClr val="332C2A"/>
                </a:solidFill>
                <a:latin typeface="游ゴシック" panose="020B0400000000000000" pitchFamily="50" charset="-128"/>
                <a:ea typeface="游ゴシック" panose="020B0400000000000000" pitchFamily="50" charset="-128"/>
                <a:cs typeface="Adobe Clean Han"/>
              </a:rPr>
              <a:t>◎労働条件をしっかり確認すべきなのはどうしてでしょうか？あなたなりに考えを書いてみてください。</a:t>
            </a:r>
            <a:endParaRPr sz="1050">
              <a:latin typeface="游ゴシック" panose="020B0400000000000000" pitchFamily="50" charset="-128"/>
              <a:ea typeface="游ゴシック" panose="020B0400000000000000" pitchFamily="50" charset="-128"/>
              <a:cs typeface="Adobe Clean Han"/>
            </a:endParaRPr>
          </a:p>
        </p:txBody>
      </p:sp>
      <p:sp>
        <p:nvSpPr>
          <p:cNvPr id="29" name="object 29"/>
          <p:cNvSpPr txBox="1"/>
          <p:nvPr/>
        </p:nvSpPr>
        <p:spPr>
          <a:xfrm>
            <a:off x="4813326" y="7074721"/>
            <a:ext cx="1941195" cy="177613"/>
          </a:xfrm>
          <a:prstGeom prst="rect">
            <a:avLst/>
          </a:prstGeom>
        </p:spPr>
        <p:txBody>
          <a:bodyPr vert="horz" wrap="square" lIns="0" tIns="15875" rIns="0" bIns="0" rtlCol="0">
            <a:spAutoFit/>
          </a:bodyPr>
          <a:lstStyle/>
          <a:p>
            <a:pPr marL="12700">
              <a:lnSpc>
                <a:spcPct val="100000"/>
              </a:lnSpc>
              <a:spcBef>
                <a:spcPts val="125"/>
              </a:spcBef>
            </a:pPr>
            <a:r>
              <a:rPr sz="1050" b="0" spc="-5">
                <a:solidFill>
                  <a:srgbClr val="332C2A"/>
                </a:solidFill>
                <a:latin typeface="游ゴシック" panose="020B0400000000000000" pitchFamily="50" charset="-128"/>
                <a:ea typeface="游ゴシック" panose="020B0400000000000000" pitchFamily="50" charset="-128"/>
                <a:cs typeface="Adobe Clean Han"/>
              </a:rPr>
              <a:t>授業で学んだこともふまえて、</a:t>
            </a:r>
            <a:endParaRPr sz="1050">
              <a:latin typeface="游ゴシック" panose="020B0400000000000000" pitchFamily="50" charset="-128"/>
              <a:ea typeface="游ゴシック" panose="020B0400000000000000" pitchFamily="50" charset="-128"/>
              <a:cs typeface="Adobe Clean Han"/>
            </a:endParaRPr>
          </a:p>
        </p:txBody>
      </p:sp>
      <p:sp>
        <p:nvSpPr>
          <p:cNvPr id="30" name="object 30"/>
          <p:cNvSpPr/>
          <p:nvPr/>
        </p:nvSpPr>
        <p:spPr>
          <a:xfrm>
            <a:off x="858799" y="7487793"/>
            <a:ext cx="5814060" cy="751840"/>
          </a:xfrm>
          <a:custGeom>
            <a:avLst/>
            <a:gdLst/>
            <a:ahLst/>
            <a:cxnLst/>
            <a:rect l="l" t="t" r="r" b="b"/>
            <a:pathLst>
              <a:path w="5814059" h="751840">
                <a:moveTo>
                  <a:pt x="5814009" y="0"/>
                </a:moveTo>
                <a:lnTo>
                  <a:pt x="0" y="0"/>
                </a:lnTo>
                <a:lnTo>
                  <a:pt x="0" y="7620"/>
                </a:lnTo>
                <a:lnTo>
                  <a:pt x="0" y="742950"/>
                </a:lnTo>
                <a:lnTo>
                  <a:pt x="0" y="751840"/>
                </a:lnTo>
                <a:lnTo>
                  <a:pt x="5814009" y="751840"/>
                </a:lnTo>
                <a:lnTo>
                  <a:pt x="5814009" y="743369"/>
                </a:lnTo>
                <a:lnTo>
                  <a:pt x="5814009" y="742950"/>
                </a:lnTo>
                <a:lnTo>
                  <a:pt x="5814009" y="8077"/>
                </a:lnTo>
                <a:lnTo>
                  <a:pt x="5805462" y="8077"/>
                </a:lnTo>
                <a:lnTo>
                  <a:pt x="5805462" y="742950"/>
                </a:lnTo>
                <a:lnTo>
                  <a:pt x="8572" y="742950"/>
                </a:lnTo>
                <a:lnTo>
                  <a:pt x="8572" y="7620"/>
                </a:lnTo>
                <a:lnTo>
                  <a:pt x="5814009" y="7620"/>
                </a:lnTo>
                <a:lnTo>
                  <a:pt x="5814009"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1" name="object 31"/>
          <p:cNvSpPr txBox="1"/>
          <p:nvPr/>
        </p:nvSpPr>
        <p:spPr>
          <a:xfrm>
            <a:off x="846109" y="8330417"/>
            <a:ext cx="2898775" cy="177613"/>
          </a:xfrm>
          <a:prstGeom prst="rect">
            <a:avLst/>
          </a:prstGeom>
        </p:spPr>
        <p:txBody>
          <a:bodyPr vert="horz" wrap="square" lIns="0" tIns="15875" rIns="0" bIns="0" rtlCol="0">
            <a:spAutoFit/>
          </a:bodyPr>
          <a:lstStyle/>
          <a:p>
            <a:pPr marL="12700">
              <a:lnSpc>
                <a:spcPct val="100000"/>
              </a:lnSpc>
              <a:spcBef>
                <a:spcPts val="125"/>
              </a:spcBef>
            </a:pPr>
            <a:r>
              <a:rPr sz="1050" b="0" spc="-5">
                <a:solidFill>
                  <a:srgbClr val="332C2A"/>
                </a:solidFill>
                <a:latin typeface="游ゴシック" panose="020B0400000000000000" pitchFamily="50" charset="-128"/>
                <a:ea typeface="游ゴシック" panose="020B0400000000000000" pitchFamily="50" charset="-128"/>
                <a:cs typeface="Adobe Clean Han"/>
              </a:rPr>
              <a:t>◎今日の授業の感想を自由に書いてください。</a:t>
            </a:r>
            <a:endParaRPr sz="1050">
              <a:latin typeface="游ゴシック" panose="020B0400000000000000" pitchFamily="50" charset="-128"/>
              <a:ea typeface="游ゴシック" panose="020B0400000000000000" pitchFamily="50" charset="-128"/>
              <a:cs typeface="Adobe Clean Han"/>
            </a:endParaRPr>
          </a:p>
        </p:txBody>
      </p:sp>
      <p:sp>
        <p:nvSpPr>
          <p:cNvPr id="32" name="object 32"/>
          <p:cNvSpPr/>
          <p:nvPr/>
        </p:nvSpPr>
        <p:spPr>
          <a:xfrm>
            <a:off x="858799" y="8586343"/>
            <a:ext cx="5814060" cy="751840"/>
          </a:xfrm>
          <a:custGeom>
            <a:avLst/>
            <a:gdLst/>
            <a:ahLst/>
            <a:cxnLst/>
            <a:rect l="l" t="t" r="r" b="b"/>
            <a:pathLst>
              <a:path w="5814059" h="751840">
                <a:moveTo>
                  <a:pt x="5814009" y="0"/>
                </a:moveTo>
                <a:lnTo>
                  <a:pt x="0" y="0"/>
                </a:lnTo>
                <a:lnTo>
                  <a:pt x="0" y="8890"/>
                </a:lnTo>
                <a:lnTo>
                  <a:pt x="0" y="744220"/>
                </a:lnTo>
                <a:lnTo>
                  <a:pt x="0" y="751840"/>
                </a:lnTo>
                <a:lnTo>
                  <a:pt x="5814009" y="751840"/>
                </a:lnTo>
                <a:lnTo>
                  <a:pt x="5814009" y="744220"/>
                </a:lnTo>
                <a:lnTo>
                  <a:pt x="8572" y="744220"/>
                </a:lnTo>
                <a:lnTo>
                  <a:pt x="8572" y="8890"/>
                </a:lnTo>
                <a:lnTo>
                  <a:pt x="5805462" y="8890"/>
                </a:lnTo>
                <a:lnTo>
                  <a:pt x="5805462" y="743648"/>
                </a:lnTo>
                <a:lnTo>
                  <a:pt x="5814009" y="743648"/>
                </a:lnTo>
                <a:lnTo>
                  <a:pt x="5814009" y="8890"/>
                </a:lnTo>
                <a:lnTo>
                  <a:pt x="5814009" y="8356"/>
                </a:lnTo>
                <a:lnTo>
                  <a:pt x="5814009"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3" name="object 33"/>
          <p:cNvSpPr txBox="1"/>
          <p:nvPr/>
        </p:nvSpPr>
        <p:spPr>
          <a:xfrm>
            <a:off x="3545682" y="5559703"/>
            <a:ext cx="709930" cy="219932"/>
          </a:xfrm>
          <a:prstGeom prst="rect">
            <a:avLst/>
          </a:prstGeom>
        </p:spPr>
        <p:txBody>
          <a:bodyPr vert="horz" wrap="square" lIns="0" tIns="12065" rIns="0" bIns="0" rtlCol="0">
            <a:spAutoFit/>
          </a:bodyPr>
          <a:lstStyle/>
          <a:p>
            <a:pPr marL="12700">
              <a:lnSpc>
                <a:spcPct val="100000"/>
              </a:lnSpc>
              <a:spcBef>
                <a:spcPts val="95"/>
              </a:spcBef>
            </a:pPr>
            <a:r>
              <a:rPr sz="1350" b="0" spc="-30">
                <a:solidFill>
                  <a:srgbClr val="332C2A"/>
                </a:solidFill>
                <a:latin typeface="游ゴシック" panose="020B0400000000000000" pitchFamily="50" charset="-128"/>
                <a:ea typeface="游ゴシック" panose="020B0400000000000000" pitchFamily="50" charset="-128"/>
                <a:cs typeface="Adobe Clean Han"/>
              </a:rPr>
              <a:t>もらえる</a:t>
            </a:r>
            <a:endParaRPr sz="1350">
              <a:latin typeface="游ゴシック" panose="020B0400000000000000" pitchFamily="50" charset="-128"/>
              <a:ea typeface="游ゴシック" panose="020B0400000000000000" pitchFamily="50" charset="-128"/>
              <a:cs typeface="Adobe Clean Han"/>
            </a:endParaRPr>
          </a:p>
        </p:txBody>
      </p:sp>
      <p:sp>
        <p:nvSpPr>
          <p:cNvPr id="34" name="object 34"/>
          <p:cNvSpPr txBox="1"/>
          <p:nvPr/>
        </p:nvSpPr>
        <p:spPr>
          <a:xfrm>
            <a:off x="4742676" y="5559703"/>
            <a:ext cx="1564640" cy="219932"/>
          </a:xfrm>
          <a:prstGeom prst="rect">
            <a:avLst/>
          </a:prstGeom>
        </p:spPr>
        <p:txBody>
          <a:bodyPr vert="horz" wrap="square" lIns="0" tIns="12065" rIns="0" bIns="0" rtlCol="0">
            <a:spAutoFit/>
          </a:bodyPr>
          <a:lstStyle/>
          <a:p>
            <a:pPr marL="696595" indent="-683895">
              <a:lnSpc>
                <a:spcPct val="100000"/>
              </a:lnSpc>
              <a:spcBef>
                <a:spcPts val="95"/>
              </a:spcBef>
              <a:buChar char="•"/>
              <a:tabLst>
                <a:tab pos="696595" algn="l"/>
              </a:tabLst>
            </a:pPr>
            <a:r>
              <a:rPr sz="1350" b="0" spc="-30">
                <a:solidFill>
                  <a:srgbClr val="332C2A"/>
                </a:solidFill>
                <a:latin typeface="游ゴシック" panose="020B0400000000000000" pitchFamily="50" charset="-128"/>
                <a:ea typeface="游ゴシック" panose="020B0400000000000000" pitchFamily="50" charset="-128"/>
                <a:cs typeface="Adobe Clean Han"/>
              </a:rPr>
              <a:t>もらえない</a:t>
            </a:r>
            <a:endParaRPr sz="1350">
              <a:latin typeface="游ゴシック" panose="020B0400000000000000" pitchFamily="50" charset="-128"/>
              <a:ea typeface="游ゴシック" panose="020B0400000000000000" pitchFamily="50" charset="-128"/>
              <a:cs typeface="Adobe Clean Han"/>
            </a:endParaRPr>
          </a:p>
        </p:txBody>
      </p:sp>
      <p:sp>
        <p:nvSpPr>
          <p:cNvPr id="35" name="object 35"/>
          <p:cNvSpPr txBox="1"/>
          <p:nvPr/>
        </p:nvSpPr>
        <p:spPr>
          <a:xfrm>
            <a:off x="2117846" y="9632464"/>
            <a:ext cx="145415" cy="157735"/>
          </a:xfrm>
          <a:prstGeom prst="rect">
            <a:avLst/>
          </a:prstGeom>
        </p:spPr>
        <p:txBody>
          <a:bodyPr vert="horz" wrap="square" lIns="0" tIns="11430" rIns="0" bIns="0" rtlCol="0">
            <a:spAutoFit/>
          </a:bodyPr>
          <a:lstStyle/>
          <a:p>
            <a:pPr marL="12700">
              <a:lnSpc>
                <a:spcPct val="100000"/>
              </a:lnSpc>
              <a:spcBef>
                <a:spcPts val="90"/>
              </a:spcBef>
            </a:pPr>
            <a:r>
              <a:rPr sz="950" b="0" spc="-50">
                <a:solidFill>
                  <a:srgbClr val="332C2A"/>
                </a:solidFill>
                <a:latin typeface="游ゴシック" panose="020B0400000000000000" pitchFamily="50" charset="-128"/>
                <a:ea typeface="游ゴシック" panose="020B0400000000000000" pitchFamily="50" charset="-128"/>
                <a:cs typeface="Adobe Clean Han"/>
              </a:rPr>
              <a:t>年</a:t>
            </a:r>
            <a:endParaRPr sz="950">
              <a:latin typeface="游ゴシック" panose="020B0400000000000000" pitchFamily="50" charset="-128"/>
              <a:ea typeface="游ゴシック" panose="020B0400000000000000" pitchFamily="50" charset="-128"/>
              <a:cs typeface="Adobe Clean Han"/>
            </a:endParaRPr>
          </a:p>
        </p:txBody>
      </p:sp>
      <p:sp>
        <p:nvSpPr>
          <p:cNvPr id="36" name="object 36"/>
          <p:cNvSpPr txBox="1"/>
          <p:nvPr/>
        </p:nvSpPr>
        <p:spPr>
          <a:xfrm>
            <a:off x="2596647" y="9632464"/>
            <a:ext cx="145415" cy="157735"/>
          </a:xfrm>
          <a:prstGeom prst="rect">
            <a:avLst/>
          </a:prstGeom>
        </p:spPr>
        <p:txBody>
          <a:bodyPr vert="horz" wrap="square" lIns="0" tIns="11430" rIns="0" bIns="0" rtlCol="0">
            <a:spAutoFit/>
          </a:bodyPr>
          <a:lstStyle/>
          <a:p>
            <a:pPr marL="12700">
              <a:lnSpc>
                <a:spcPct val="100000"/>
              </a:lnSpc>
              <a:spcBef>
                <a:spcPts val="90"/>
              </a:spcBef>
            </a:pPr>
            <a:r>
              <a:rPr sz="950" b="0" spc="-50">
                <a:solidFill>
                  <a:srgbClr val="332C2A"/>
                </a:solidFill>
                <a:latin typeface="游ゴシック" panose="020B0400000000000000" pitchFamily="50" charset="-128"/>
                <a:ea typeface="游ゴシック" panose="020B0400000000000000" pitchFamily="50" charset="-128"/>
                <a:cs typeface="Adobe Clean Han"/>
              </a:rPr>
              <a:t>月</a:t>
            </a:r>
            <a:endParaRPr sz="950">
              <a:latin typeface="游ゴシック" panose="020B0400000000000000" pitchFamily="50" charset="-128"/>
              <a:ea typeface="游ゴシック" panose="020B0400000000000000" pitchFamily="50" charset="-128"/>
              <a:cs typeface="Adobe Clean Han"/>
            </a:endParaRPr>
          </a:p>
        </p:txBody>
      </p:sp>
      <p:sp>
        <p:nvSpPr>
          <p:cNvPr id="37" name="object 37"/>
          <p:cNvSpPr txBox="1"/>
          <p:nvPr/>
        </p:nvSpPr>
        <p:spPr>
          <a:xfrm>
            <a:off x="3075447" y="9632464"/>
            <a:ext cx="145415" cy="157735"/>
          </a:xfrm>
          <a:prstGeom prst="rect">
            <a:avLst/>
          </a:prstGeom>
        </p:spPr>
        <p:txBody>
          <a:bodyPr vert="horz" wrap="square" lIns="0" tIns="11430" rIns="0" bIns="0" rtlCol="0">
            <a:spAutoFit/>
          </a:bodyPr>
          <a:lstStyle/>
          <a:p>
            <a:pPr marL="12700">
              <a:lnSpc>
                <a:spcPct val="100000"/>
              </a:lnSpc>
              <a:spcBef>
                <a:spcPts val="90"/>
              </a:spcBef>
            </a:pP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p:txBody>
      </p:sp>
      <p:sp>
        <p:nvSpPr>
          <p:cNvPr id="38" name="object 38"/>
          <p:cNvSpPr txBox="1"/>
          <p:nvPr/>
        </p:nvSpPr>
        <p:spPr>
          <a:xfrm>
            <a:off x="3913347" y="9632464"/>
            <a:ext cx="1102995" cy="157735"/>
          </a:xfrm>
          <a:prstGeom prst="rect">
            <a:avLst/>
          </a:prstGeom>
        </p:spPr>
        <p:txBody>
          <a:bodyPr vert="horz" wrap="square" lIns="0" tIns="11430" rIns="0" bIns="0" rtlCol="0">
            <a:spAutoFit/>
          </a:bodyPr>
          <a:lstStyle/>
          <a:p>
            <a:pPr marL="12700">
              <a:lnSpc>
                <a:spcPct val="100000"/>
              </a:lnSpc>
              <a:spcBef>
                <a:spcPts val="90"/>
              </a:spcBef>
              <a:tabLst>
                <a:tab pos="371475" algn="l"/>
                <a:tab pos="730250" algn="l"/>
              </a:tabLst>
            </a:pPr>
            <a:r>
              <a:rPr sz="950" b="0" spc="-50">
                <a:solidFill>
                  <a:srgbClr val="332C2A"/>
                </a:solidFill>
                <a:latin typeface="游ゴシック" panose="020B0400000000000000" pitchFamily="50" charset="-128"/>
                <a:ea typeface="游ゴシック" panose="020B0400000000000000" pitchFamily="50" charset="-128"/>
                <a:cs typeface="Adobe Clean Han"/>
              </a:rPr>
              <a:t>年</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50">
                <a:solidFill>
                  <a:srgbClr val="332C2A"/>
                </a:solidFill>
                <a:latin typeface="游ゴシック" panose="020B0400000000000000" pitchFamily="50" charset="-128"/>
                <a:ea typeface="游ゴシック" panose="020B0400000000000000" pitchFamily="50" charset="-128"/>
                <a:cs typeface="Adobe Clean Han"/>
              </a:rPr>
              <a:t>組</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10">
                <a:solidFill>
                  <a:srgbClr val="332C2A"/>
                </a:solidFill>
                <a:latin typeface="游ゴシック" panose="020B0400000000000000" pitchFamily="50" charset="-128"/>
                <a:ea typeface="游ゴシック" panose="020B0400000000000000" pitchFamily="50" charset="-128"/>
                <a:cs typeface="Adobe Clean Han"/>
              </a:rPr>
              <a:t>名前</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p:txBody>
      </p:sp>
      <p:sp>
        <p:nvSpPr>
          <p:cNvPr id="39" name="object 39"/>
          <p:cNvSpPr/>
          <p:nvPr/>
        </p:nvSpPr>
        <p:spPr>
          <a:xfrm>
            <a:off x="1752579" y="9859476"/>
            <a:ext cx="4925060" cy="0"/>
          </a:xfrm>
          <a:custGeom>
            <a:avLst/>
            <a:gdLst/>
            <a:ahLst/>
            <a:cxnLst/>
            <a:rect l="l" t="t" r="r" b="b"/>
            <a:pathLst>
              <a:path w="4925059">
                <a:moveTo>
                  <a:pt x="0" y="0"/>
                </a:moveTo>
                <a:lnTo>
                  <a:pt x="4924856" y="0"/>
                </a:lnTo>
              </a:path>
            </a:pathLst>
          </a:custGeom>
          <a:ln w="9232">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0" name="object 40"/>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27</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C3A3E-23EC-873E-2538-0E893141FF4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FE39A48-9C02-0007-2232-11E46C533EEA}"/>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63E0C412-5E32-BCA0-FA1D-279666AB5213}"/>
              </a:ext>
            </a:extLst>
          </p:cNvPr>
          <p:cNvSpPr txBox="1"/>
          <p:nvPr/>
        </p:nvSpPr>
        <p:spPr>
          <a:xfrm>
            <a:off x="1700322" y="4744219"/>
            <a:ext cx="4686409" cy="407163"/>
          </a:xfrm>
          <a:prstGeom prst="rect">
            <a:avLst/>
          </a:prstGeom>
        </p:spPr>
        <p:txBody>
          <a:bodyPr vert="horz" wrap="square" lIns="0" tIns="37465" rIns="0" bIns="0" rtlCol="0">
            <a:spAutoFit/>
          </a:bodyPr>
          <a:lstStyle/>
          <a:p>
            <a:pPr marL="12700">
              <a:lnSpc>
                <a:spcPct val="100000"/>
              </a:lnSpc>
              <a:spcBef>
                <a:spcPts val="105"/>
              </a:spcBef>
            </a:pPr>
            <a:r>
              <a:rPr lang="ja-JP" altLang="en-US" sz="2400" b="1" spc="-65" dirty="0">
                <a:solidFill>
                  <a:schemeClr val="bg1"/>
                </a:solidFill>
                <a:latin typeface="游ゴシック" panose="020B0400000000000000" pitchFamily="50" charset="-128"/>
                <a:ea typeface="游ゴシック" panose="020B0400000000000000" pitchFamily="50" charset="-128"/>
                <a:cs typeface="Adobe Clean Han ExtraBold"/>
              </a:rPr>
              <a:t>働くときの契約に必要なこととは</a:t>
            </a:r>
            <a:r>
              <a:rPr lang="en-US" altLang="ja-JP" sz="2400" b="1" spc="-65" dirty="0">
                <a:solidFill>
                  <a:schemeClr val="bg1"/>
                </a:solidFill>
                <a:latin typeface="游ゴシック" panose="020B0400000000000000" pitchFamily="50" charset="-128"/>
                <a:ea typeface="游ゴシック" panose="020B0400000000000000" pitchFamily="50" charset="-128"/>
                <a:cs typeface="Adobe Clean Han ExtraBold"/>
              </a:rPr>
              <a:t>?</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9856DDF0-9EB9-BDF4-67F5-C269B33C78CF}"/>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AA7A40EB-1553-E05B-78A9-2BBA3C71B24C}"/>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88E4034E-1520-1B4E-7BBF-D153F9449F0F}"/>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CE1AF23E-7749-8B1E-CEA9-ABE9CA22C968}"/>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E85E1D51-BA14-2F9C-5C28-E2A437284726}"/>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CFE68DAE-64D8-7146-F5DE-EC0E19027870}"/>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F9750527-E1EA-0B27-FCD8-443E62A3A5D0}"/>
              </a:ext>
            </a:extLst>
          </p:cNvPr>
          <p:cNvPicPr/>
          <p:nvPr/>
        </p:nvPicPr>
        <p:blipFill>
          <a:blip r:embed="rId2" cstate="print"/>
          <a:stretch>
            <a:fillRect/>
          </a:stretch>
        </p:blipFill>
        <p:spPr>
          <a:xfrm>
            <a:off x="1289995" y="4763620"/>
            <a:ext cx="368343" cy="368362"/>
          </a:xfrm>
          <a:prstGeom prst="rect">
            <a:avLst/>
          </a:prstGeom>
        </p:spPr>
      </p:pic>
      <p:sp>
        <p:nvSpPr>
          <p:cNvPr id="17" name="object 24">
            <a:extLst>
              <a:ext uri="{FF2B5EF4-FFF2-40B4-BE49-F238E27FC236}">
                <a16:creationId xmlns:a16="http://schemas.microsoft.com/office/drawing/2014/main" id="{73B87547-295E-6A81-B482-D74DBD4840C0}"/>
              </a:ext>
            </a:extLst>
          </p:cNvPr>
          <p:cNvSpPr txBox="1"/>
          <p:nvPr/>
        </p:nvSpPr>
        <p:spPr>
          <a:xfrm>
            <a:off x="1312387" y="4803210"/>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spc="350" dirty="0">
                <a:solidFill>
                  <a:srgbClr val="FFFFFF"/>
                </a:solidFill>
                <a:latin typeface="游ゴシック" panose="020B0400000000000000" pitchFamily="50" charset="-128"/>
                <a:ea typeface="游ゴシック" panose="020B0400000000000000" pitchFamily="50" charset="-128"/>
                <a:cs typeface="Adobe Clean Han"/>
              </a:rPr>
              <a:t>４</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3064510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863222" y="1058621"/>
            <a:ext cx="1425575" cy="305435"/>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00">
              <a:latin typeface="游ゴシック" panose="020B0400000000000000" pitchFamily="50" charset="-128"/>
              <a:ea typeface="游ゴシック" panose="020B0400000000000000" pitchFamily="50" charset="-128"/>
              <a:cs typeface="Adobe Clean Han ExtraBold"/>
            </a:endParaRPr>
          </a:p>
        </p:txBody>
      </p:sp>
      <p:sp>
        <p:nvSpPr>
          <p:cNvPr id="18" name="object 18"/>
          <p:cNvSpPr/>
          <p:nvPr/>
        </p:nvSpPr>
        <p:spPr>
          <a:xfrm>
            <a:off x="859993" y="2038222"/>
            <a:ext cx="5875655" cy="2073910"/>
          </a:xfrm>
          <a:custGeom>
            <a:avLst/>
            <a:gdLst/>
            <a:ahLst/>
            <a:cxnLst/>
            <a:rect l="l" t="t" r="r" b="b"/>
            <a:pathLst>
              <a:path w="5875655" h="2073910">
                <a:moveTo>
                  <a:pt x="5875210" y="0"/>
                </a:moveTo>
                <a:lnTo>
                  <a:pt x="5866904" y="0"/>
                </a:lnTo>
                <a:lnTo>
                  <a:pt x="5866904" y="8890"/>
                </a:lnTo>
                <a:lnTo>
                  <a:pt x="5866904" y="2065020"/>
                </a:lnTo>
                <a:lnTo>
                  <a:pt x="8280" y="2065020"/>
                </a:lnTo>
                <a:lnTo>
                  <a:pt x="8280" y="8890"/>
                </a:lnTo>
                <a:lnTo>
                  <a:pt x="5866904" y="8890"/>
                </a:lnTo>
                <a:lnTo>
                  <a:pt x="5866904" y="0"/>
                </a:lnTo>
                <a:lnTo>
                  <a:pt x="0" y="0"/>
                </a:lnTo>
                <a:lnTo>
                  <a:pt x="0" y="8890"/>
                </a:lnTo>
                <a:lnTo>
                  <a:pt x="0" y="2065020"/>
                </a:lnTo>
                <a:lnTo>
                  <a:pt x="0" y="2073910"/>
                </a:lnTo>
                <a:lnTo>
                  <a:pt x="5875210" y="2073910"/>
                </a:lnTo>
                <a:lnTo>
                  <a:pt x="5875210" y="2065439"/>
                </a:lnTo>
                <a:lnTo>
                  <a:pt x="5875210" y="2065020"/>
                </a:lnTo>
                <a:lnTo>
                  <a:pt x="5875210" y="8890"/>
                </a:lnTo>
                <a:lnTo>
                  <a:pt x="5875210" y="8445"/>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9" name="object 19"/>
          <p:cNvSpPr txBox="1"/>
          <p:nvPr/>
        </p:nvSpPr>
        <p:spPr>
          <a:xfrm>
            <a:off x="821306" y="4051694"/>
            <a:ext cx="6619240" cy="836930"/>
          </a:xfrm>
          <a:prstGeom prst="rect">
            <a:avLst/>
          </a:prstGeom>
        </p:spPr>
        <p:txBody>
          <a:bodyPr vert="horz" wrap="square" lIns="0" tIns="16510" rIns="0" bIns="0" rtlCol="0">
            <a:spAutoFit/>
          </a:bodyPr>
          <a:lstStyle/>
          <a:p>
            <a:pPr marR="5080" algn="r">
              <a:lnSpc>
                <a:spcPct val="100000"/>
              </a:lnSpc>
              <a:spcBef>
                <a:spcPts val="130"/>
              </a:spcBef>
            </a:pPr>
            <a:r>
              <a:rPr sz="1100" b="1">
                <a:solidFill>
                  <a:srgbClr val="00A3E8"/>
                </a:solidFill>
                <a:latin typeface="游ゴシック" panose="020B0400000000000000" pitchFamily="50" charset="-128"/>
                <a:ea typeface="游ゴシック" panose="020B0400000000000000" pitchFamily="50" charset="-128"/>
                <a:cs typeface="Adobe Clean Han Black"/>
              </a:rPr>
              <a:t>4</a:t>
            </a:r>
            <a:endParaRPr sz="1100">
              <a:latin typeface="游ゴシック" panose="020B0400000000000000" pitchFamily="50" charset="-128"/>
              <a:ea typeface="游ゴシック" panose="020B0400000000000000" pitchFamily="50" charset="-128"/>
              <a:cs typeface="Adobe Clean Han Black"/>
            </a:endParaRPr>
          </a:p>
          <a:p>
            <a:pPr marL="244475" marR="725170" indent="-232410">
              <a:lnSpc>
                <a:spcPct val="118800"/>
              </a:lnSpc>
              <a:spcBef>
                <a:spcPts val="2035"/>
              </a:spcBef>
            </a:pPr>
            <a:r>
              <a:rPr sz="1050" b="1">
                <a:solidFill>
                  <a:srgbClr val="332C2A"/>
                </a:solidFill>
                <a:latin typeface="游ゴシック" panose="020B0400000000000000" pitchFamily="50" charset="-128"/>
                <a:ea typeface="游ゴシック" panose="020B0400000000000000" pitchFamily="50" charset="-128"/>
                <a:cs typeface="Adobe Clean Han ExtraBold"/>
              </a:rPr>
              <a:t>２．携帯電話やスマホを契約する時に決めていることをヒントに、働く前に雇う側と決めておいた方がいいことは何だろう？</a:t>
            </a:r>
            <a:endParaRPr sz="1050">
              <a:latin typeface="游ゴシック" panose="020B0400000000000000" pitchFamily="50" charset="-128"/>
              <a:ea typeface="游ゴシック" panose="020B0400000000000000" pitchFamily="50" charset="-128"/>
              <a:cs typeface="Adobe Clean Han ExtraBold"/>
            </a:endParaRPr>
          </a:p>
        </p:txBody>
      </p:sp>
      <p:sp>
        <p:nvSpPr>
          <p:cNvPr id="20" name="object 20"/>
          <p:cNvSpPr txBox="1"/>
          <p:nvPr/>
        </p:nvSpPr>
        <p:spPr>
          <a:xfrm>
            <a:off x="3206920" y="1136992"/>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a:solidFill>
                  <a:srgbClr val="332C2A"/>
                </a:solidFill>
                <a:latin typeface="游ゴシック" panose="020B0400000000000000" pitchFamily="50" charset="-128"/>
                <a:ea typeface="游ゴシック" panose="020B0400000000000000" pitchFamily="50" charset="-128"/>
                <a:cs typeface="Adobe Clean Han"/>
              </a:rPr>
              <a:t>年	月	日</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4442440" y="1136992"/>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a:solidFill>
                  <a:srgbClr val="332C2A"/>
                </a:solidFill>
                <a:latin typeface="游ゴシック" panose="020B0400000000000000" pitchFamily="50" charset="-128"/>
                <a:ea typeface="游ゴシック" panose="020B0400000000000000" pitchFamily="50" charset="-128"/>
                <a:cs typeface="Adobe Clean Han"/>
              </a:rPr>
              <a:t>年	組</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5228681" y="1136992"/>
            <a:ext cx="362585" cy="148117"/>
          </a:xfrm>
          <a:prstGeom prst="rect">
            <a:avLst/>
          </a:prstGeom>
        </p:spPr>
        <p:txBody>
          <a:bodyPr vert="horz" wrap="square" lIns="0" tIns="17145" rIns="0" bIns="0" rtlCol="0">
            <a:spAutoFit/>
          </a:bodyPr>
          <a:lstStyle/>
          <a:p>
            <a:pPr marL="12700">
              <a:lnSpc>
                <a:spcPct val="100000"/>
              </a:lnSpc>
              <a:spcBef>
                <a:spcPts val="135"/>
              </a:spcBef>
            </a:pPr>
            <a:r>
              <a:rPr sz="850" b="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2987936" y="1357627"/>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txBox="1"/>
          <p:nvPr/>
        </p:nvSpPr>
        <p:spPr>
          <a:xfrm>
            <a:off x="821574" y="1757569"/>
            <a:ext cx="5874933" cy="178895"/>
          </a:xfrm>
          <a:prstGeom prst="rect">
            <a:avLst/>
          </a:prstGeom>
        </p:spPr>
        <p:txBody>
          <a:bodyPr vert="horz" wrap="square" lIns="0" tIns="17145" rIns="0" bIns="0" rtlCol="0">
            <a:spAutoFit/>
          </a:bodyPr>
          <a:lstStyle/>
          <a:p>
            <a:pPr marL="12700">
              <a:lnSpc>
                <a:spcPct val="100000"/>
              </a:lnSpc>
              <a:spcBef>
                <a:spcPts val="135"/>
              </a:spcBef>
            </a:pPr>
            <a:r>
              <a:rPr sz="1050" b="1">
                <a:solidFill>
                  <a:srgbClr val="332C2A"/>
                </a:solidFill>
                <a:latin typeface="游ゴシック" panose="020B0400000000000000" pitchFamily="50" charset="-128"/>
                <a:ea typeface="游ゴシック" panose="020B0400000000000000" pitchFamily="50" charset="-128"/>
                <a:cs typeface="Adobe Clean Han ExtraBold"/>
              </a:rPr>
              <a:t>１． 私たちは携帯電話やスマホを通信会社と契約する時に、何を決めているんだろう？</a:t>
            </a:r>
            <a:endParaRPr sz="1050">
              <a:latin typeface="游ゴシック" panose="020B0400000000000000" pitchFamily="50" charset="-128"/>
              <a:ea typeface="游ゴシック" panose="020B0400000000000000" pitchFamily="50" charset="-128"/>
              <a:cs typeface="Adobe Clean Han ExtraBold"/>
            </a:endParaRPr>
          </a:p>
        </p:txBody>
      </p:sp>
      <p:sp>
        <p:nvSpPr>
          <p:cNvPr id="25" name="object 25"/>
          <p:cNvSpPr/>
          <p:nvPr/>
        </p:nvSpPr>
        <p:spPr>
          <a:xfrm>
            <a:off x="859993" y="7688453"/>
            <a:ext cx="5875655" cy="2073910"/>
          </a:xfrm>
          <a:custGeom>
            <a:avLst/>
            <a:gdLst/>
            <a:ahLst/>
            <a:cxnLst/>
            <a:rect l="l" t="t" r="r" b="b"/>
            <a:pathLst>
              <a:path w="5875655" h="2073909">
                <a:moveTo>
                  <a:pt x="5875210" y="0"/>
                </a:moveTo>
                <a:lnTo>
                  <a:pt x="5866904" y="0"/>
                </a:lnTo>
                <a:lnTo>
                  <a:pt x="5866904" y="8890"/>
                </a:lnTo>
                <a:lnTo>
                  <a:pt x="5866904" y="2065020"/>
                </a:lnTo>
                <a:lnTo>
                  <a:pt x="8280" y="2065020"/>
                </a:lnTo>
                <a:lnTo>
                  <a:pt x="8280" y="8890"/>
                </a:lnTo>
                <a:lnTo>
                  <a:pt x="5866904" y="8890"/>
                </a:lnTo>
                <a:lnTo>
                  <a:pt x="5866904" y="0"/>
                </a:lnTo>
                <a:lnTo>
                  <a:pt x="0" y="0"/>
                </a:lnTo>
                <a:lnTo>
                  <a:pt x="0" y="8890"/>
                </a:lnTo>
                <a:lnTo>
                  <a:pt x="0" y="2065020"/>
                </a:lnTo>
                <a:lnTo>
                  <a:pt x="0" y="2073910"/>
                </a:lnTo>
                <a:lnTo>
                  <a:pt x="5875210" y="2073910"/>
                </a:lnTo>
                <a:lnTo>
                  <a:pt x="5875210" y="2065299"/>
                </a:lnTo>
                <a:lnTo>
                  <a:pt x="5875210" y="2065020"/>
                </a:lnTo>
                <a:lnTo>
                  <a:pt x="5875210" y="8890"/>
                </a:lnTo>
                <a:lnTo>
                  <a:pt x="5875210" y="8267"/>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6" name="object 26"/>
          <p:cNvSpPr txBox="1"/>
          <p:nvPr/>
        </p:nvSpPr>
        <p:spPr>
          <a:xfrm>
            <a:off x="821574" y="7409872"/>
            <a:ext cx="6018646" cy="178895"/>
          </a:xfrm>
          <a:prstGeom prst="rect">
            <a:avLst/>
          </a:prstGeom>
        </p:spPr>
        <p:txBody>
          <a:bodyPr vert="horz" wrap="square" lIns="0" tIns="17145" rIns="0" bIns="0" rtlCol="0">
            <a:spAutoFit/>
          </a:bodyPr>
          <a:lstStyle/>
          <a:p>
            <a:pPr marL="12700">
              <a:lnSpc>
                <a:spcPct val="100000"/>
              </a:lnSpc>
              <a:spcBef>
                <a:spcPts val="135"/>
              </a:spcBef>
            </a:pPr>
            <a:r>
              <a:rPr sz="1050" b="1">
                <a:solidFill>
                  <a:srgbClr val="332C2A"/>
                </a:solidFill>
                <a:latin typeface="游ゴシック" panose="020B0400000000000000" pitchFamily="50" charset="-128"/>
                <a:ea typeface="游ゴシック" panose="020B0400000000000000" pitchFamily="50" charset="-128"/>
                <a:cs typeface="Adobe Clean Han ExtraBold"/>
              </a:rPr>
              <a:t>３．  </a:t>
            </a:r>
            <a:r>
              <a:rPr sz="1050" b="1" err="1">
                <a:solidFill>
                  <a:srgbClr val="332C2A"/>
                </a:solidFill>
                <a:latin typeface="游ゴシック" panose="020B0400000000000000" pitchFamily="50" charset="-128"/>
                <a:ea typeface="游ゴシック" panose="020B0400000000000000" pitchFamily="50" charset="-128"/>
                <a:cs typeface="Adobe Clean Han ExtraBold"/>
              </a:rPr>
              <a:t>モデル「労働条件通知書」を見て</a:t>
            </a:r>
            <a:r>
              <a:rPr sz="1050" b="1">
                <a:solidFill>
                  <a:srgbClr val="332C2A"/>
                </a:solidFill>
                <a:latin typeface="游ゴシック" panose="020B0400000000000000" pitchFamily="50" charset="-128"/>
                <a:ea typeface="游ゴシック" panose="020B0400000000000000" pitchFamily="50" charset="-128"/>
                <a:cs typeface="Adobe Clean Han ExtraBold"/>
              </a:rPr>
              <a:t>、「</a:t>
            </a:r>
            <a:r>
              <a:rPr lang="en-US" sz="1050" b="1">
                <a:solidFill>
                  <a:srgbClr val="332C2A"/>
                </a:solidFill>
                <a:latin typeface="游ゴシック" panose="020B0400000000000000" pitchFamily="50" charset="-128"/>
                <a:ea typeface="游ゴシック" panose="020B0400000000000000" pitchFamily="50" charset="-128"/>
                <a:cs typeface="Adobe Clean Han ExtraBold"/>
              </a:rPr>
              <a:t>2.</a:t>
            </a:r>
            <a:r>
              <a:rPr sz="1050" b="1">
                <a:solidFill>
                  <a:srgbClr val="332C2A"/>
                </a:solidFill>
                <a:latin typeface="游ゴシック" panose="020B0400000000000000" pitchFamily="50" charset="-128"/>
                <a:ea typeface="游ゴシック" panose="020B0400000000000000" pitchFamily="50" charset="-128"/>
                <a:cs typeface="Adobe Clean Han ExtraBold"/>
              </a:rPr>
              <a:t>」で考えたことで足りなかった部分はあるだろうか？</a:t>
            </a:r>
            <a:endParaRPr sz="1050">
              <a:latin typeface="游ゴシック" panose="020B0400000000000000" pitchFamily="50" charset="-128"/>
              <a:ea typeface="游ゴシック" panose="020B0400000000000000" pitchFamily="50" charset="-128"/>
              <a:cs typeface="Adobe Clean Han ExtraBold"/>
            </a:endParaRPr>
          </a:p>
        </p:txBody>
      </p:sp>
      <p:sp>
        <p:nvSpPr>
          <p:cNvPr id="27" name="object 27"/>
          <p:cNvSpPr/>
          <p:nvPr/>
        </p:nvSpPr>
        <p:spPr>
          <a:xfrm>
            <a:off x="859993" y="4980813"/>
            <a:ext cx="5875655" cy="2073910"/>
          </a:xfrm>
          <a:custGeom>
            <a:avLst/>
            <a:gdLst/>
            <a:ahLst/>
            <a:cxnLst/>
            <a:rect l="l" t="t" r="r" b="b"/>
            <a:pathLst>
              <a:path w="5875655" h="2073909">
                <a:moveTo>
                  <a:pt x="5875210" y="0"/>
                </a:moveTo>
                <a:lnTo>
                  <a:pt x="5866904" y="0"/>
                </a:lnTo>
                <a:lnTo>
                  <a:pt x="5866904" y="8890"/>
                </a:lnTo>
                <a:lnTo>
                  <a:pt x="5866904" y="2065020"/>
                </a:lnTo>
                <a:lnTo>
                  <a:pt x="8280" y="2065020"/>
                </a:lnTo>
                <a:lnTo>
                  <a:pt x="8280" y="8890"/>
                </a:lnTo>
                <a:lnTo>
                  <a:pt x="5866904" y="8890"/>
                </a:lnTo>
                <a:lnTo>
                  <a:pt x="5866904" y="0"/>
                </a:lnTo>
                <a:lnTo>
                  <a:pt x="0" y="0"/>
                </a:lnTo>
                <a:lnTo>
                  <a:pt x="0" y="8890"/>
                </a:lnTo>
                <a:lnTo>
                  <a:pt x="0" y="2065020"/>
                </a:lnTo>
                <a:lnTo>
                  <a:pt x="0" y="2073910"/>
                </a:lnTo>
                <a:lnTo>
                  <a:pt x="5875210" y="2073910"/>
                </a:lnTo>
                <a:lnTo>
                  <a:pt x="5875210" y="2065299"/>
                </a:lnTo>
                <a:lnTo>
                  <a:pt x="5875210" y="2065020"/>
                </a:lnTo>
                <a:lnTo>
                  <a:pt x="5875210" y="8890"/>
                </a:lnTo>
                <a:lnTo>
                  <a:pt x="5875210" y="8318"/>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 31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5DDC7-0F74-C9FA-8CCB-3A88B14D270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0C46652-7F72-5989-263E-92C19A9C961B}"/>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0B9E7AC1-EE96-CC14-B9FE-120A12AA4E0E}"/>
              </a:ext>
            </a:extLst>
          </p:cNvPr>
          <p:cNvSpPr txBox="1"/>
          <p:nvPr/>
        </p:nvSpPr>
        <p:spPr>
          <a:xfrm>
            <a:off x="2369411" y="4724819"/>
            <a:ext cx="2817677" cy="407163"/>
          </a:xfrm>
          <a:prstGeom prst="rect">
            <a:avLst/>
          </a:prstGeom>
        </p:spPr>
        <p:txBody>
          <a:bodyPr vert="horz" wrap="square" lIns="0" tIns="37465" rIns="0" bIns="0" rtlCol="0">
            <a:spAutoFit/>
          </a:bodyPr>
          <a:lstStyle/>
          <a:p>
            <a:pPr marL="12700">
              <a:lnSpc>
                <a:spcPct val="100000"/>
              </a:lnSpc>
              <a:spcBef>
                <a:spcPts val="105"/>
              </a:spcBef>
            </a:pPr>
            <a:r>
              <a:rPr lang="ja-JP" altLang="en-US" sz="2400" b="1" spc="-65" dirty="0">
                <a:solidFill>
                  <a:schemeClr val="bg1"/>
                </a:solidFill>
                <a:latin typeface="游ゴシック" panose="020B0400000000000000" pitchFamily="50" charset="-128"/>
                <a:ea typeface="游ゴシック" panose="020B0400000000000000" pitchFamily="50" charset="-128"/>
                <a:cs typeface="Adobe Clean Han ExtraBold"/>
              </a:rPr>
              <a:t>労働組合って何？</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B71F88B1-4306-B951-039C-95D3BDBC1276}"/>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8169BDC2-5ED9-01BC-60D8-9A92E83F5CDA}"/>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60F21F5C-3169-BF5D-5EE2-EEEC24AAF41B}"/>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C63C1262-8E31-4DF0-F7BD-9CCB4A747E3C}"/>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F7D867B1-EFBF-541F-D777-BCFEF1E89377}"/>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1D85E0BD-EF14-F24B-3A2B-AF6F58977468}"/>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A4A2E5FC-9B64-AC36-0089-73E246C98853}"/>
              </a:ext>
            </a:extLst>
          </p:cNvPr>
          <p:cNvPicPr/>
          <p:nvPr/>
        </p:nvPicPr>
        <p:blipFill>
          <a:blip r:embed="rId2" cstate="print"/>
          <a:stretch>
            <a:fillRect/>
          </a:stretch>
        </p:blipFill>
        <p:spPr>
          <a:xfrm>
            <a:off x="1937109" y="4763620"/>
            <a:ext cx="368343" cy="368362"/>
          </a:xfrm>
          <a:prstGeom prst="rect">
            <a:avLst/>
          </a:prstGeom>
        </p:spPr>
      </p:pic>
      <p:sp>
        <p:nvSpPr>
          <p:cNvPr id="17" name="object 24">
            <a:extLst>
              <a:ext uri="{FF2B5EF4-FFF2-40B4-BE49-F238E27FC236}">
                <a16:creationId xmlns:a16="http://schemas.microsoft.com/office/drawing/2014/main" id="{BFBBBD03-0EB1-2C66-4A34-51B51AACCB60}"/>
              </a:ext>
            </a:extLst>
          </p:cNvPr>
          <p:cNvSpPr txBox="1"/>
          <p:nvPr/>
        </p:nvSpPr>
        <p:spPr>
          <a:xfrm>
            <a:off x="1959501" y="4803210"/>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spc="350" dirty="0">
                <a:solidFill>
                  <a:srgbClr val="FFFFFF"/>
                </a:solidFill>
                <a:latin typeface="游ゴシック" panose="020B0400000000000000" pitchFamily="50" charset="-128"/>
                <a:ea typeface="游ゴシック" panose="020B0400000000000000" pitchFamily="50" charset="-128"/>
                <a:cs typeface="Adobe Clean Han"/>
              </a:rPr>
              <a:t>５</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4290558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a:solidFill>
                  <a:srgbClr val="00A3E8"/>
                </a:solidFill>
                <a:latin typeface="游ゴシック" panose="020B0400000000000000" pitchFamily="50" charset="-128"/>
                <a:ea typeface="游ゴシック" panose="020B0400000000000000" pitchFamily="50" charset="-128"/>
                <a:cs typeface="Adobe Clean Han Black"/>
              </a:rPr>
              <a:t>5</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txBox="1"/>
          <p:nvPr/>
        </p:nvSpPr>
        <p:spPr>
          <a:xfrm>
            <a:off x="863222" y="1058621"/>
            <a:ext cx="1425575" cy="305435"/>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00">
              <a:latin typeface="游ゴシック" panose="020B0400000000000000" pitchFamily="50" charset="-128"/>
              <a:ea typeface="游ゴシック" panose="020B0400000000000000" pitchFamily="50" charset="-128"/>
              <a:cs typeface="Adobe Clean Han ExtraBold"/>
            </a:endParaRPr>
          </a:p>
        </p:txBody>
      </p:sp>
      <p:sp>
        <p:nvSpPr>
          <p:cNvPr id="19" name="object 19"/>
          <p:cNvSpPr/>
          <p:nvPr/>
        </p:nvSpPr>
        <p:spPr>
          <a:xfrm>
            <a:off x="859993" y="2417952"/>
            <a:ext cx="5875655" cy="2073910"/>
          </a:xfrm>
          <a:custGeom>
            <a:avLst/>
            <a:gdLst/>
            <a:ahLst/>
            <a:cxnLst/>
            <a:rect l="l" t="t" r="r" b="b"/>
            <a:pathLst>
              <a:path w="5875655" h="2073910">
                <a:moveTo>
                  <a:pt x="5875210" y="0"/>
                </a:moveTo>
                <a:lnTo>
                  <a:pt x="0" y="0"/>
                </a:lnTo>
                <a:lnTo>
                  <a:pt x="0" y="8890"/>
                </a:lnTo>
                <a:lnTo>
                  <a:pt x="0" y="2066290"/>
                </a:lnTo>
                <a:lnTo>
                  <a:pt x="0" y="2073910"/>
                </a:lnTo>
                <a:lnTo>
                  <a:pt x="5875210" y="2073910"/>
                </a:lnTo>
                <a:lnTo>
                  <a:pt x="5875210" y="2066290"/>
                </a:lnTo>
                <a:lnTo>
                  <a:pt x="8280" y="2066290"/>
                </a:lnTo>
                <a:lnTo>
                  <a:pt x="8280" y="8890"/>
                </a:lnTo>
                <a:lnTo>
                  <a:pt x="5866904" y="8890"/>
                </a:lnTo>
                <a:lnTo>
                  <a:pt x="5866904" y="2065870"/>
                </a:lnTo>
                <a:lnTo>
                  <a:pt x="5875210" y="2065870"/>
                </a:lnTo>
                <a:lnTo>
                  <a:pt x="5875210" y="8890"/>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txBox="1"/>
          <p:nvPr/>
        </p:nvSpPr>
        <p:spPr>
          <a:xfrm>
            <a:off x="3206920" y="1136992"/>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a:solidFill>
                  <a:srgbClr val="332C2A"/>
                </a:solidFill>
                <a:latin typeface="游ゴシック" panose="020B0400000000000000" pitchFamily="50" charset="-128"/>
                <a:ea typeface="游ゴシック" panose="020B0400000000000000" pitchFamily="50" charset="-128"/>
                <a:cs typeface="Adobe Clean Han"/>
              </a:rPr>
              <a:t>年	月	日</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4442440" y="1136992"/>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a:solidFill>
                  <a:srgbClr val="332C2A"/>
                </a:solidFill>
                <a:latin typeface="游ゴシック" panose="020B0400000000000000" pitchFamily="50" charset="-128"/>
                <a:ea typeface="游ゴシック" panose="020B0400000000000000" pitchFamily="50" charset="-128"/>
                <a:cs typeface="Adobe Clean Han"/>
              </a:rPr>
              <a:t>年	組</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5228681" y="1136992"/>
            <a:ext cx="362585" cy="148117"/>
          </a:xfrm>
          <a:prstGeom prst="rect">
            <a:avLst/>
          </a:prstGeom>
        </p:spPr>
        <p:txBody>
          <a:bodyPr vert="horz" wrap="square" lIns="0" tIns="17145" rIns="0" bIns="0" rtlCol="0">
            <a:spAutoFit/>
          </a:bodyPr>
          <a:lstStyle/>
          <a:p>
            <a:pPr marL="12700">
              <a:lnSpc>
                <a:spcPct val="100000"/>
              </a:lnSpc>
              <a:spcBef>
                <a:spcPts val="135"/>
              </a:spcBef>
            </a:pPr>
            <a:r>
              <a:rPr sz="850" b="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2987936" y="1357627"/>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txBox="1"/>
          <p:nvPr/>
        </p:nvSpPr>
        <p:spPr>
          <a:xfrm>
            <a:off x="821574" y="1717479"/>
            <a:ext cx="6018646" cy="654153"/>
          </a:xfrm>
          <a:prstGeom prst="rect">
            <a:avLst/>
          </a:prstGeom>
        </p:spPr>
        <p:txBody>
          <a:bodyPr vert="horz" wrap="square" lIns="0" tIns="11430" rIns="0" bIns="0" rtlCol="0">
            <a:spAutoFit/>
          </a:bodyPr>
          <a:lstStyle/>
          <a:p>
            <a:pPr marL="314325" marR="297815" indent="-302260">
              <a:lnSpc>
                <a:spcPct val="128699"/>
              </a:lnSpc>
              <a:spcBef>
                <a:spcPts val="90"/>
              </a:spcBef>
            </a:pPr>
            <a:r>
              <a:rPr sz="1050" b="1">
                <a:solidFill>
                  <a:srgbClr val="332C2A"/>
                </a:solidFill>
                <a:latin typeface="游ゴシック" panose="020B0400000000000000" pitchFamily="50" charset="-128"/>
                <a:ea typeface="游ゴシック" panose="020B0400000000000000" pitchFamily="50" charset="-128"/>
                <a:cs typeface="Adobe Clean Han ExtraBold"/>
              </a:rPr>
              <a:t>１． </a:t>
            </a:r>
            <a:r>
              <a:rPr sz="1050" b="1" err="1">
                <a:solidFill>
                  <a:srgbClr val="332C2A"/>
                </a:solidFill>
                <a:latin typeface="游ゴシック" panose="020B0400000000000000" pitchFamily="50" charset="-128"/>
                <a:ea typeface="游ゴシック" panose="020B0400000000000000" pitchFamily="50" charset="-128"/>
                <a:cs typeface="Adobe Clean Han ExtraBold"/>
              </a:rPr>
              <a:t>次の言葉のうち、聞いたことがあるものはありますか</a:t>
            </a:r>
            <a:r>
              <a:rPr sz="1050" b="1">
                <a:solidFill>
                  <a:srgbClr val="332C2A"/>
                </a:solidFill>
                <a:latin typeface="游ゴシック" panose="020B0400000000000000" pitchFamily="50" charset="-128"/>
                <a:ea typeface="游ゴシック" panose="020B0400000000000000" pitchFamily="50" charset="-128"/>
                <a:cs typeface="Adobe Clean Han ExtraBold"/>
              </a:rPr>
              <a:t>？</a:t>
            </a:r>
            <a:endParaRPr lang="en-US" sz="1050" b="1">
              <a:solidFill>
                <a:srgbClr val="332C2A"/>
              </a:solidFill>
              <a:latin typeface="游ゴシック" panose="020B0400000000000000" pitchFamily="50" charset="-128"/>
              <a:ea typeface="游ゴシック" panose="020B0400000000000000" pitchFamily="50" charset="-128"/>
              <a:cs typeface="Adobe Clean Han ExtraBold"/>
            </a:endParaRPr>
          </a:p>
          <a:p>
            <a:pPr marL="314325" marR="297815" indent="-42863">
              <a:lnSpc>
                <a:spcPct val="128699"/>
              </a:lnSpc>
              <a:spcBef>
                <a:spcPts val="90"/>
              </a:spcBef>
            </a:pPr>
            <a:r>
              <a:rPr sz="1050" b="1" err="1">
                <a:solidFill>
                  <a:srgbClr val="332C2A"/>
                </a:solidFill>
                <a:latin typeface="游ゴシック" panose="020B0400000000000000" pitchFamily="50" charset="-128"/>
                <a:ea typeface="游ゴシック" panose="020B0400000000000000" pitchFamily="50" charset="-128"/>
                <a:cs typeface="Adobe Clean Han ExtraBold"/>
              </a:rPr>
              <a:t>内容まで分かれば、それも書いてください</a:t>
            </a:r>
            <a:r>
              <a:rPr sz="1050" b="1">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a:p>
            <a:pPr marL="452755">
              <a:lnSpc>
                <a:spcPct val="100000"/>
              </a:lnSpc>
              <a:spcBef>
                <a:spcPts val="415"/>
              </a:spcBef>
              <a:tabLst>
                <a:tab pos="728980" algn="l"/>
                <a:tab pos="1558925" algn="l"/>
                <a:tab pos="1835150" algn="l"/>
                <a:tab pos="2526665" algn="l"/>
                <a:tab pos="2802890" algn="l"/>
              </a:tabLst>
            </a:pPr>
            <a:r>
              <a:rPr sz="1050" b="1">
                <a:solidFill>
                  <a:srgbClr val="332C2A"/>
                </a:solidFill>
                <a:latin typeface="游ゴシック" panose="020B0400000000000000" pitchFamily="50" charset="-128"/>
                <a:ea typeface="游ゴシック" panose="020B0400000000000000" pitchFamily="50" charset="-128"/>
                <a:cs typeface="Adobe Clean Han ExtraBold"/>
              </a:rPr>
              <a:t>①	賃上げ	②	春闘	③	団体交渉（団交）</a:t>
            </a:r>
            <a:endParaRPr sz="1050">
              <a:latin typeface="游ゴシック" panose="020B0400000000000000" pitchFamily="50" charset="-128"/>
              <a:ea typeface="游ゴシック" panose="020B0400000000000000" pitchFamily="50" charset="-128"/>
              <a:cs typeface="Adobe Clean Han ExtraBold"/>
            </a:endParaRPr>
          </a:p>
        </p:txBody>
      </p:sp>
      <p:sp>
        <p:nvSpPr>
          <p:cNvPr id="25" name="object 25"/>
          <p:cNvSpPr txBox="1"/>
          <p:nvPr/>
        </p:nvSpPr>
        <p:spPr>
          <a:xfrm>
            <a:off x="4994509" y="2176438"/>
            <a:ext cx="2100921" cy="178895"/>
          </a:xfrm>
          <a:prstGeom prst="rect">
            <a:avLst/>
          </a:prstGeom>
        </p:spPr>
        <p:txBody>
          <a:bodyPr vert="horz" wrap="square" lIns="0" tIns="17145" rIns="0" bIns="0" rtlCol="0">
            <a:spAutoFit/>
          </a:bodyPr>
          <a:lstStyle/>
          <a:p>
            <a:pPr marL="12700">
              <a:lnSpc>
                <a:spcPct val="100000"/>
              </a:lnSpc>
              <a:spcBef>
                <a:spcPts val="135"/>
              </a:spcBef>
              <a:tabLst>
                <a:tab pos="287020" algn="l"/>
              </a:tabLst>
            </a:pPr>
            <a:r>
              <a:rPr sz="1050" b="1">
                <a:solidFill>
                  <a:srgbClr val="332C2A"/>
                </a:solidFill>
                <a:latin typeface="游ゴシック" panose="020B0400000000000000" pitchFamily="50" charset="-128"/>
                <a:ea typeface="游ゴシック" panose="020B0400000000000000" pitchFamily="50" charset="-128"/>
                <a:cs typeface="Adobe Clean Han ExtraBold"/>
              </a:rPr>
              <a:t>④	ストライキ（スト）</a:t>
            </a:r>
            <a:endParaRPr sz="1050">
              <a:latin typeface="游ゴシック" panose="020B0400000000000000" pitchFamily="50" charset="-128"/>
              <a:ea typeface="游ゴシック" panose="020B0400000000000000" pitchFamily="50" charset="-128"/>
              <a:cs typeface="Adobe Clean Han ExtraBold"/>
            </a:endParaRPr>
          </a:p>
        </p:txBody>
      </p:sp>
      <p:sp>
        <p:nvSpPr>
          <p:cNvPr id="26" name="object 26"/>
          <p:cNvSpPr/>
          <p:nvPr/>
        </p:nvSpPr>
        <p:spPr>
          <a:xfrm>
            <a:off x="859993" y="8068182"/>
            <a:ext cx="5875655" cy="1694180"/>
          </a:xfrm>
          <a:custGeom>
            <a:avLst/>
            <a:gdLst/>
            <a:ahLst/>
            <a:cxnLst/>
            <a:rect l="l" t="t" r="r" b="b"/>
            <a:pathLst>
              <a:path w="5875655" h="1694179">
                <a:moveTo>
                  <a:pt x="5875210" y="0"/>
                </a:moveTo>
                <a:lnTo>
                  <a:pt x="5866904" y="0"/>
                </a:lnTo>
                <a:lnTo>
                  <a:pt x="5866904" y="8890"/>
                </a:lnTo>
                <a:lnTo>
                  <a:pt x="5866904" y="1685290"/>
                </a:lnTo>
                <a:lnTo>
                  <a:pt x="8293" y="1685290"/>
                </a:lnTo>
                <a:lnTo>
                  <a:pt x="8293" y="8890"/>
                </a:lnTo>
                <a:lnTo>
                  <a:pt x="5866904" y="8890"/>
                </a:lnTo>
                <a:lnTo>
                  <a:pt x="5866904" y="0"/>
                </a:lnTo>
                <a:lnTo>
                  <a:pt x="0" y="0"/>
                </a:lnTo>
                <a:lnTo>
                  <a:pt x="0" y="8890"/>
                </a:lnTo>
                <a:lnTo>
                  <a:pt x="0" y="1685290"/>
                </a:lnTo>
                <a:lnTo>
                  <a:pt x="0" y="1694180"/>
                </a:lnTo>
                <a:lnTo>
                  <a:pt x="5875210" y="1694180"/>
                </a:lnTo>
                <a:lnTo>
                  <a:pt x="5875210" y="1685556"/>
                </a:lnTo>
                <a:lnTo>
                  <a:pt x="5875210" y="1685290"/>
                </a:lnTo>
                <a:lnTo>
                  <a:pt x="5875210" y="8890"/>
                </a:lnTo>
                <a:lnTo>
                  <a:pt x="5875210" y="8724"/>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7" name="object 27"/>
          <p:cNvSpPr txBox="1"/>
          <p:nvPr/>
        </p:nvSpPr>
        <p:spPr>
          <a:xfrm>
            <a:off x="821574" y="7790026"/>
            <a:ext cx="6157076" cy="178895"/>
          </a:xfrm>
          <a:prstGeom prst="rect">
            <a:avLst/>
          </a:prstGeom>
        </p:spPr>
        <p:txBody>
          <a:bodyPr vert="horz" wrap="square" lIns="0" tIns="17145" rIns="0" bIns="0" rtlCol="0">
            <a:spAutoFit/>
          </a:bodyPr>
          <a:lstStyle/>
          <a:p>
            <a:pPr marL="12700">
              <a:lnSpc>
                <a:spcPct val="100000"/>
              </a:lnSpc>
              <a:spcBef>
                <a:spcPts val="135"/>
              </a:spcBef>
            </a:pPr>
            <a:r>
              <a:rPr sz="1050" b="1">
                <a:solidFill>
                  <a:srgbClr val="332C2A"/>
                </a:solidFill>
                <a:latin typeface="游ゴシック" panose="020B0400000000000000" pitchFamily="50" charset="-128"/>
                <a:ea typeface="游ゴシック" panose="020B0400000000000000" pitchFamily="50" charset="-128"/>
                <a:cs typeface="Adobe Clean Han ExtraBold"/>
              </a:rPr>
              <a:t>３．  労働組合がある場合と無い場合、どんな違いがあるだろうか？</a:t>
            </a:r>
            <a:endParaRPr sz="1050">
              <a:latin typeface="游ゴシック" panose="020B0400000000000000" pitchFamily="50" charset="-128"/>
              <a:ea typeface="游ゴシック" panose="020B0400000000000000" pitchFamily="50" charset="-128"/>
              <a:cs typeface="Adobe Clean Han ExtraBold"/>
            </a:endParaRPr>
          </a:p>
        </p:txBody>
      </p:sp>
      <p:sp>
        <p:nvSpPr>
          <p:cNvPr id="28" name="object 28"/>
          <p:cNvSpPr/>
          <p:nvPr/>
        </p:nvSpPr>
        <p:spPr>
          <a:xfrm>
            <a:off x="859993" y="5173852"/>
            <a:ext cx="5875655" cy="2260600"/>
          </a:xfrm>
          <a:custGeom>
            <a:avLst/>
            <a:gdLst/>
            <a:ahLst/>
            <a:cxnLst/>
            <a:rect l="l" t="t" r="r" b="b"/>
            <a:pathLst>
              <a:path w="5875655" h="2260600">
                <a:moveTo>
                  <a:pt x="5875210" y="7975"/>
                </a:moveTo>
                <a:lnTo>
                  <a:pt x="5866904" y="7975"/>
                </a:lnTo>
                <a:lnTo>
                  <a:pt x="5866904" y="2252421"/>
                </a:lnTo>
                <a:lnTo>
                  <a:pt x="5875210" y="2252421"/>
                </a:lnTo>
                <a:lnTo>
                  <a:pt x="5875210" y="7975"/>
                </a:lnTo>
                <a:close/>
              </a:path>
              <a:path w="5875655" h="2260600">
                <a:moveTo>
                  <a:pt x="5875210" y="0"/>
                </a:moveTo>
                <a:lnTo>
                  <a:pt x="0" y="0"/>
                </a:lnTo>
                <a:lnTo>
                  <a:pt x="0" y="7620"/>
                </a:lnTo>
                <a:lnTo>
                  <a:pt x="0" y="2252980"/>
                </a:lnTo>
                <a:lnTo>
                  <a:pt x="0" y="2260600"/>
                </a:lnTo>
                <a:lnTo>
                  <a:pt x="5875210" y="2260600"/>
                </a:lnTo>
                <a:lnTo>
                  <a:pt x="5875210" y="2252980"/>
                </a:lnTo>
                <a:lnTo>
                  <a:pt x="8293" y="2252980"/>
                </a:lnTo>
                <a:lnTo>
                  <a:pt x="8293" y="7620"/>
                </a:lnTo>
                <a:lnTo>
                  <a:pt x="5875210" y="7620"/>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9" name="object 29"/>
          <p:cNvSpPr txBox="1"/>
          <p:nvPr/>
        </p:nvSpPr>
        <p:spPr>
          <a:xfrm>
            <a:off x="821306" y="4886877"/>
            <a:ext cx="6157344" cy="178895"/>
          </a:xfrm>
          <a:prstGeom prst="rect">
            <a:avLst/>
          </a:prstGeom>
        </p:spPr>
        <p:txBody>
          <a:bodyPr vert="horz" wrap="square" lIns="0" tIns="17145" rIns="0" bIns="0" rtlCol="0">
            <a:spAutoFit/>
          </a:bodyPr>
          <a:lstStyle/>
          <a:p>
            <a:pPr marL="12700">
              <a:lnSpc>
                <a:spcPct val="100000"/>
              </a:lnSpc>
              <a:spcBef>
                <a:spcPts val="135"/>
              </a:spcBef>
            </a:pPr>
            <a:r>
              <a:rPr sz="1050" b="1">
                <a:solidFill>
                  <a:srgbClr val="332C2A"/>
                </a:solidFill>
                <a:latin typeface="游ゴシック" panose="020B0400000000000000" pitchFamily="50" charset="-128"/>
                <a:ea typeface="游ゴシック" panose="020B0400000000000000" pitchFamily="50" charset="-128"/>
                <a:cs typeface="Adobe Clean Han ExtraBold"/>
              </a:rPr>
              <a:t>２．会社から突然「クビ」と言われたり、給料を下げられたり、納得がいかないときはどうする？</a:t>
            </a:r>
            <a:endParaRPr sz="1050">
              <a:latin typeface="游ゴシック" panose="020B0400000000000000" pitchFamily="50" charset="-128"/>
              <a:ea typeface="游ゴシック" panose="020B0400000000000000" pitchFamily="50" charset="-128"/>
              <a:cs typeface="Adobe Clean Han ExtraBold"/>
            </a:endParaRPr>
          </a:p>
        </p:txBody>
      </p:sp>
      <p:sp>
        <p:nvSpPr>
          <p:cNvPr id="30" name="object 30"/>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 35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448B1-8C0F-F561-301D-B7B451F45AE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967C3056-33C5-877D-8212-C5EDA9BBC7B6}"/>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6B11DC09-4BC9-D01D-D690-92BE7D4E5596}"/>
              </a:ext>
            </a:extLst>
          </p:cNvPr>
          <p:cNvSpPr txBox="1"/>
          <p:nvPr/>
        </p:nvSpPr>
        <p:spPr>
          <a:xfrm>
            <a:off x="1184705" y="4724819"/>
            <a:ext cx="5187089" cy="407163"/>
          </a:xfrm>
          <a:prstGeom prst="rect">
            <a:avLst/>
          </a:prstGeom>
        </p:spPr>
        <p:txBody>
          <a:bodyPr vert="horz" wrap="square" lIns="0" tIns="37465" rIns="0" bIns="0" rtlCol="0">
            <a:spAutoFit/>
          </a:bodyPr>
          <a:lstStyle/>
          <a:p>
            <a:pPr marL="12700">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Source Han Sans JP"/>
              </a:rPr>
              <a:t>困った時は、誰にどう相談しますか？</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0A822017-4CE6-75EE-6FE6-2A97193F1C19}"/>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0CE85135-EB6E-06A5-666C-3DDA0AFF806F}"/>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6D11D22D-E082-2149-3DD5-E2AA1FBCF5C1}"/>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1B129257-D397-388A-D573-B099BB4B5160}"/>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341692D3-0B9C-052E-3A8D-205607514EB9}"/>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C70C5A01-FE3B-0F97-590A-4BF719DE8D46}"/>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4FB4ECED-5786-6255-86A4-84F66AFB2AC1}"/>
              </a:ext>
            </a:extLst>
          </p:cNvPr>
          <p:cNvPicPr/>
          <p:nvPr/>
        </p:nvPicPr>
        <p:blipFill>
          <a:blip r:embed="rId2" cstate="print"/>
          <a:stretch>
            <a:fillRect/>
          </a:stretch>
        </p:blipFill>
        <p:spPr>
          <a:xfrm>
            <a:off x="741357" y="4749552"/>
            <a:ext cx="368343" cy="368362"/>
          </a:xfrm>
          <a:prstGeom prst="rect">
            <a:avLst/>
          </a:prstGeom>
        </p:spPr>
      </p:pic>
      <p:sp>
        <p:nvSpPr>
          <p:cNvPr id="17" name="object 24">
            <a:extLst>
              <a:ext uri="{FF2B5EF4-FFF2-40B4-BE49-F238E27FC236}">
                <a16:creationId xmlns:a16="http://schemas.microsoft.com/office/drawing/2014/main" id="{EA3702CB-7E2B-C833-BA3A-4574EFAB7C3A}"/>
              </a:ext>
            </a:extLst>
          </p:cNvPr>
          <p:cNvSpPr txBox="1"/>
          <p:nvPr/>
        </p:nvSpPr>
        <p:spPr>
          <a:xfrm>
            <a:off x="763749" y="4789142"/>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spc="350" dirty="0">
                <a:solidFill>
                  <a:srgbClr val="FFFFFF"/>
                </a:solidFill>
                <a:latin typeface="游ゴシック" panose="020B0400000000000000" pitchFamily="50" charset="-128"/>
                <a:ea typeface="游ゴシック" panose="020B0400000000000000" pitchFamily="50" charset="-128"/>
                <a:cs typeface="Adobe Clean Han"/>
              </a:rPr>
              <a:t>６</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2067751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spc="-50">
                <a:solidFill>
                  <a:srgbClr val="00A3E8"/>
                </a:solidFill>
                <a:latin typeface="游ゴシック" panose="020B0400000000000000" pitchFamily="50" charset="-128"/>
                <a:ea typeface="游ゴシック" panose="020B0400000000000000" pitchFamily="50" charset="-128"/>
                <a:cs typeface="Adobe Clean Han Black"/>
              </a:rPr>
              <a:t>6</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txBox="1"/>
          <p:nvPr/>
        </p:nvSpPr>
        <p:spPr>
          <a:xfrm>
            <a:off x="789145" y="1018301"/>
            <a:ext cx="3005455" cy="305435"/>
          </a:xfrm>
          <a:prstGeom prst="rect">
            <a:avLst/>
          </a:prstGeom>
        </p:spPr>
        <p:txBody>
          <a:bodyPr vert="horz" wrap="square" lIns="0" tIns="17145" rIns="0" bIns="0" rtlCol="0">
            <a:spAutoFit/>
          </a:bodyPr>
          <a:lstStyle/>
          <a:p>
            <a:pPr marL="38100">
              <a:lnSpc>
                <a:spcPct val="100000"/>
              </a:lnSpc>
              <a:spcBef>
                <a:spcPts val="135"/>
              </a:spcBef>
            </a:pPr>
            <a:r>
              <a:rPr sz="2700" b="1" baseline="-12345">
                <a:solidFill>
                  <a:srgbClr val="332C2A"/>
                </a:solidFill>
                <a:latin typeface="游ゴシック" panose="020B0400000000000000" pitchFamily="50" charset="-128"/>
                <a:ea typeface="游ゴシック" panose="020B0400000000000000" pitchFamily="50" charset="-128"/>
                <a:cs typeface="Adobe Clean Han ExtraBold"/>
              </a:rPr>
              <a:t>相談準備シート</a:t>
            </a:r>
            <a:r>
              <a:rPr sz="800" b="1">
                <a:solidFill>
                  <a:srgbClr val="332C2A"/>
                </a:solidFill>
                <a:latin typeface="游ゴシック" panose="020B0400000000000000" pitchFamily="50" charset="-128"/>
                <a:ea typeface="游ゴシック" panose="020B0400000000000000" pitchFamily="50" charset="-128"/>
                <a:cs typeface="Adobe Clean Han ExtraBold"/>
              </a:rPr>
              <a:t>（</a:t>
            </a:r>
            <a:r>
              <a:rPr sz="800" b="1" spc="-40">
                <a:solidFill>
                  <a:srgbClr val="332C2A"/>
                </a:solidFill>
                <a:latin typeface="游ゴシック" panose="020B0400000000000000" pitchFamily="50" charset="-128"/>
                <a:ea typeface="游ゴシック" panose="020B0400000000000000" pitchFamily="50" charset="-128"/>
                <a:cs typeface="Adobe Clean Han ExtraBold"/>
              </a:rPr>
              <a:t>又は「問題整理シート」</a:t>
            </a:r>
            <a:r>
              <a:rPr sz="80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800">
              <a:latin typeface="游ゴシック" panose="020B0400000000000000" pitchFamily="50" charset="-128"/>
              <a:ea typeface="游ゴシック" panose="020B0400000000000000" pitchFamily="50" charset="-128"/>
              <a:cs typeface="Adobe Clean Han ExtraBold"/>
            </a:endParaRPr>
          </a:p>
        </p:txBody>
      </p:sp>
      <p:sp>
        <p:nvSpPr>
          <p:cNvPr id="19" name="object 19"/>
          <p:cNvSpPr txBox="1"/>
          <p:nvPr/>
        </p:nvSpPr>
        <p:spPr>
          <a:xfrm>
            <a:off x="4090877" y="1113946"/>
            <a:ext cx="630555" cy="159018"/>
          </a:xfrm>
          <a:prstGeom prst="rect">
            <a:avLst/>
          </a:prstGeom>
        </p:spPr>
        <p:txBody>
          <a:bodyPr vert="horz" wrap="square" lIns="0" tIns="12700" rIns="0" bIns="0" rtlCol="0">
            <a:spAutoFit/>
          </a:bodyPr>
          <a:lstStyle/>
          <a:p>
            <a:pPr marL="12700">
              <a:lnSpc>
                <a:spcPct val="100000"/>
              </a:lnSpc>
              <a:spcBef>
                <a:spcPts val="100"/>
              </a:spcBef>
            </a:pPr>
            <a:r>
              <a:rPr sz="950" b="0" spc="-10">
                <a:solidFill>
                  <a:srgbClr val="332C2A"/>
                </a:solidFill>
                <a:latin typeface="游ゴシック" panose="020B0400000000000000" pitchFamily="50" charset="-128"/>
                <a:ea typeface="游ゴシック" panose="020B0400000000000000" pitchFamily="50" charset="-128"/>
                <a:cs typeface="Adobe Clean Han"/>
              </a:rPr>
              <a:t>相談日時：</a:t>
            </a:r>
            <a:endParaRPr sz="950">
              <a:latin typeface="游ゴシック" panose="020B0400000000000000" pitchFamily="50" charset="-128"/>
              <a:ea typeface="游ゴシック" panose="020B0400000000000000" pitchFamily="50" charset="-128"/>
              <a:cs typeface="Adobe Clean Han"/>
            </a:endParaRPr>
          </a:p>
        </p:txBody>
      </p:sp>
      <p:sp>
        <p:nvSpPr>
          <p:cNvPr id="20" name="object 20"/>
          <p:cNvSpPr txBox="1"/>
          <p:nvPr/>
        </p:nvSpPr>
        <p:spPr>
          <a:xfrm>
            <a:off x="5179516" y="1113946"/>
            <a:ext cx="872490" cy="159018"/>
          </a:xfrm>
          <a:prstGeom prst="rect">
            <a:avLst/>
          </a:prstGeom>
        </p:spPr>
        <p:txBody>
          <a:bodyPr vert="horz" wrap="square" lIns="0" tIns="12700" rIns="0" bIns="0" rtlCol="0">
            <a:spAutoFit/>
          </a:bodyPr>
          <a:lstStyle/>
          <a:p>
            <a:pPr marL="12700">
              <a:lnSpc>
                <a:spcPct val="100000"/>
              </a:lnSpc>
              <a:spcBef>
                <a:spcPts val="100"/>
              </a:spcBef>
              <a:tabLst>
                <a:tab pos="375285" algn="l"/>
                <a:tab pos="737870" algn="l"/>
              </a:tabLst>
            </a:pPr>
            <a:r>
              <a:rPr sz="950" b="0" spc="-50">
                <a:solidFill>
                  <a:srgbClr val="332C2A"/>
                </a:solidFill>
                <a:latin typeface="游ゴシック" panose="020B0400000000000000" pitchFamily="50" charset="-128"/>
                <a:ea typeface="游ゴシック" panose="020B0400000000000000" pitchFamily="50" charset="-128"/>
                <a:cs typeface="Adobe Clean Han"/>
              </a:rPr>
              <a:t>年</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50">
                <a:solidFill>
                  <a:srgbClr val="332C2A"/>
                </a:solidFill>
                <a:latin typeface="游ゴシック" panose="020B0400000000000000" pitchFamily="50" charset="-128"/>
                <a:ea typeface="游ゴシック" panose="020B0400000000000000" pitchFamily="50" charset="-128"/>
                <a:cs typeface="Adobe Clean Han"/>
              </a:rPr>
              <a:t>月</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6389114" y="1113946"/>
            <a:ext cx="267335" cy="159018"/>
          </a:xfrm>
          <a:prstGeom prst="rect">
            <a:avLst/>
          </a:prstGeom>
        </p:spPr>
        <p:txBody>
          <a:bodyPr vert="horz" wrap="square" lIns="0" tIns="12700" rIns="0" bIns="0" rtlCol="0">
            <a:spAutoFit/>
          </a:bodyPr>
          <a:lstStyle/>
          <a:p>
            <a:pPr marL="12700">
              <a:lnSpc>
                <a:spcPct val="100000"/>
              </a:lnSpc>
              <a:spcBef>
                <a:spcPts val="100"/>
              </a:spcBef>
            </a:pPr>
            <a:r>
              <a:rPr sz="950" b="0">
                <a:solidFill>
                  <a:srgbClr val="332C2A"/>
                </a:solidFill>
                <a:latin typeface="游ゴシック" panose="020B0400000000000000" pitchFamily="50" charset="-128"/>
                <a:ea typeface="游ゴシック" panose="020B0400000000000000" pitchFamily="50" charset="-128"/>
                <a:cs typeface="Adobe Clean Han"/>
              </a:rPr>
              <a:t>時</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p:txBody>
      </p:sp>
      <p:sp>
        <p:nvSpPr>
          <p:cNvPr id="22" name="object 22"/>
          <p:cNvSpPr/>
          <p:nvPr/>
        </p:nvSpPr>
        <p:spPr>
          <a:xfrm>
            <a:off x="4103583" y="1343214"/>
            <a:ext cx="2545715" cy="0"/>
          </a:xfrm>
          <a:custGeom>
            <a:avLst/>
            <a:gdLst/>
            <a:ahLst/>
            <a:cxnLst/>
            <a:rect l="l" t="t" r="r" b="b"/>
            <a:pathLst>
              <a:path w="2545715">
                <a:moveTo>
                  <a:pt x="0" y="0"/>
                </a:moveTo>
                <a:lnTo>
                  <a:pt x="2545511"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aphicFrame>
        <p:nvGraphicFramePr>
          <p:cNvPr id="23" name="object 23"/>
          <p:cNvGraphicFramePr>
            <a:graphicFrameLocks noGrp="1"/>
          </p:cNvGraphicFramePr>
          <p:nvPr>
            <p:extLst>
              <p:ext uri="{D42A27DB-BD31-4B8C-83A1-F6EECF244321}">
                <p14:modId xmlns:p14="http://schemas.microsoft.com/office/powerpoint/2010/main" val="2419432366"/>
              </p:ext>
            </p:extLst>
          </p:nvPr>
        </p:nvGraphicFramePr>
        <p:xfrm>
          <a:off x="790320" y="1666820"/>
          <a:ext cx="5866129" cy="8282940"/>
        </p:xfrm>
        <a:graphic>
          <a:graphicData uri="http://schemas.openxmlformats.org/drawingml/2006/table">
            <a:tbl>
              <a:tblPr firstRow="1" bandRow="1">
                <a:tableStyleId>{2D5ABB26-0587-4C30-8999-92F81FD0307C}</a:tableStyleId>
              </a:tblPr>
              <a:tblGrid>
                <a:gridCol w="1861820">
                  <a:extLst>
                    <a:ext uri="{9D8B030D-6E8A-4147-A177-3AD203B41FA5}">
                      <a16:colId xmlns:a16="http://schemas.microsoft.com/office/drawing/2014/main" val="20000"/>
                    </a:ext>
                  </a:extLst>
                </a:gridCol>
                <a:gridCol w="4004309">
                  <a:extLst>
                    <a:ext uri="{9D8B030D-6E8A-4147-A177-3AD203B41FA5}">
                      <a16:colId xmlns:a16="http://schemas.microsoft.com/office/drawing/2014/main" val="20001"/>
                    </a:ext>
                  </a:extLst>
                </a:gridCol>
              </a:tblGrid>
              <a:tr h="341630">
                <a:tc>
                  <a:txBody>
                    <a:bodyPr/>
                    <a:lstStyle/>
                    <a:p>
                      <a:pPr marL="133350">
                        <a:lnSpc>
                          <a:spcPct val="100000"/>
                        </a:lnSpc>
                        <a:spcBef>
                          <a:spcPts val="780"/>
                        </a:spcBef>
                      </a:pPr>
                      <a:r>
                        <a:rPr sz="950" b="1" spc="-15">
                          <a:solidFill>
                            <a:srgbClr val="332C2A"/>
                          </a:solidFill>
                          <a:latin typeface="游ゴシック" panose="020B0400000000000000" pitchFamily="50" charset="-128"/>
                          <a:ea typeface="游ゴシック" panose="020B0400000000000000" pitchFamily="50" charset="-128"/>
                          <a:cs typeface="Adobe Clean Han ExtraBold"/>
                        </a:rPr>
                        <a:t>◆相談者</a:t>
                      </a:r>
                      <a:endParaRPr sz="950">
                        <a:latin typeface="游ゴシック" panose="020B0400000000000000" pitchFamily="50" charset="-128"/>
                        <a:ea typeface="游ゴシック" panose="020B0400000000000000" pitchFamily="50" charset="-128"/>
                        <a:cs typeface="Adobe Clean Han ExtraBold"/>
                      </a:endParaRPr>
                    </a:p>
                  </a:txBody>
                  <a:tcPr marL="0" marR="0" marT="9906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L="117475">
                        <a:lnSpc>
                          <a:spcPct val="100000"/>
                        </a:lnSpc>
                        <a:spcBef>
                          <a:spcPts val="830"/>
                        </a:spcBef>
                        <a:tabLst>
                          <a:tab pos="3072130" algn="l"/>
                          <a:tab pos="3694429" algn="l"/>
                        </a:tabLst>
                      </a:pPr>
                      <a:r>
                        <a:rPr sz="800" b="0">
                          <a:solidFill>
                            <a:srgbClr val="332C2A"/>
                          </a:solidFill>
                          <a:latin typeface="游ゴシック" panose="020B0400000000000000" pitchFamily="50" charset="-128"/>
                          <a:ea typeface="游ゴシック" panose="020B0400000000000000" pitchFamily="50" charset="-128"/>
                          <a:cs typeface="Adobe Clean Han"/>
                        </a:rPr>
                        <a:t>氏</a:t>
                      </a:r>
                      <a:r>
                        <a:rPr sz="800" b="0" spc="-50">
                          <a:solidFill>
                            <a:srgbClr val="332C2A"/>
                          </a:solidFill>
                          <a:latin typeface="游ゴシック" panose="020B0400000000000000" pitchFamily="50" charset="-128"/>
                          <a:ea typeface="游ゴシック" panose="020B0400000000000000" pitchFamily="50" charset="-128"/>
                          <a:cs typeface="Adobe Clean Han"/>
                        </a:rPr>
                        <a:t>名</a:t>
                      </a:r>
                      <a:r>
                        <a:rPr sz="800" b="0">
                          <a:solidFill>
                            <a:srgbClr val="332C2A"/>
                          </a:solidFill>
                          <a:latin typeface="游ゴシック" panose="020B0400000000000000" pitchFamily="50" charset="-128"/>
                          <a:ea typeface="游ゴシック" panose="020B0400000000000000" pitchFamily="50" charset="-128"/>
                          <a:cs typeface="Adobe Clean Han"/>
                        </a:rPr>
                        <a:t>	</a:t>
                      </a:r>
                      <a:r>
                        <a:rPr sz="800" b="0" spc="-50">
                          <a:solidFill>
                            <a:srgbClr val="332C2A"/>
                          </a:solidFill>
                          <a:latin typeface="游ゴシック" panose="020B0400000000000000" pitchFamily="50" charset="-128"/>
                          <a:ea typeface="游ゴシック" panose="020B0400000000000000" pitchFamily="50" charset="-128"/>
                          <a:cs typeface="Adobe Clean Han"/>
                        </a:rPr>
                        <a:t>（</a:t>
                      </a:r>
                      <a:r>
                        <a:rPr sz="800" b="0">
                          <a:solidFill>
                            <a:srgbClr val="332C2A"/>
                          </a:solidFill>
                          <a:latin typeface="游ゴシック" panose="020B0400000000000000" pitchFamily="50" charset="-128"/>
                          <a:ea typeface="游ゴシック" panose="020B0400000000000000" pitchFamily="50" charset="-128"/>
                          <a:cs typeface="Adobe Clean Han"/>
                        </a:rPr>
                        <a:t>	歳</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10541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0"/>
                  </a:ext>
                </a:extLst>
              </a:tr>
              <a:tr h="1209040">
                <a:tc>
                  <a:txBody>
                    <a:bodyPr/>
                    <a:lstStyle/>
                    <a:p>
                      <a:pPr marL="133350">
                        <a:lnSpc>
                          <a:spcPct val="100000"/>
                        </a:lnSpc>
                        <a:spcBef>
                          <a:spcPts val="685"/>
                        </a:spcBef>
                      </a:pPr>
                      <a:r>
                        <a:rPr sz="950" b="1" spc="-5">
                          <a:solidFill>
                            <a:srgbClr val="332C2A"/>
                          </a:solidFill>
                          <a:latin typeface="游ゴシック" panose="020B0400000000000000" pitchFamily="50" charset="-128"/>
                          <a:ea typeface="游ゴシック" panose="020B0400000000000000" pitchFamily="50" charset="-128"/>
                          <a:cs typeface="Adobe Clean Han ExtraBold"/>
                        </a:rPr>
                        <a:t>◆相談したい仕事について</a:t>
                      </a:r>
                      <a:endParaRPr sz="950">
                        <a:latin typeface="游ゴシック" panose="020B0400000000000000" pitchFamily="50" charset="-128"/>
                        <a:ea typeface="游ゴシック" panose="020B0400000000000000" pitchFamily="50" charset="-128"/>
                        <a:cs typeface="Adobe Clean Han ExtraBold"/>
                      </a:endParaRPr>
                    </a:p>
                  </a:txBody>
                  <a:tcPr marL="0" marR="0" marT="8699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L="137795" marR="185420" algn="just">
                        <a:lnSpc>
                          <a:spcPct val="170100"/>
                        </a:lnSpc>
                        <a:spcBef>
                          <a:spcPts val="140"/>
                        </a:spcBef>
                        <a:tabLst>
                          <a:tab pos="3810635" algn="l"/>
                        </a:tabLst>
                      </a:pPr>
                      <a:r>
                        <a:rPr sz="800" b="0" u="dash" baseline="0">
                          <a:solidFill>
                            <a:srgbClr val="332C2A"/>
                          </a:solidFill>
                          <a:latin typeface="游ゴシック" panose="020B0400000000000000" pitchFamily="50" charset="-128"/>
                          <a:ea typeface="游ゴシック" panose="020B0400000000000000" pitchFamily="50" charset="-128"/>
                          <a:cs typeface="Adobe Clean Han"/>
                        </a:rPr>
                        <a:t>勤</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め先の名</a:t>
                      </a:r>
                      <a:r>
                        <a:rPr sz="800" b="0" u="dash" spc="-50"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称</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	</a:t>
                      </a:r>
                      <a:r>
                        <a:rPr sz="800" b="0" u="dash" baseline="0">
                          <a:solidFill>
                            <a:srgbClr val="332C2A"/>
                          </a:solidFill>
                          <a:latin typeface="游ゴシック" panose="020B0400000000000000" pitchFamily="50" charset="-128"/>
                          <a:ea typeface="游ゴシック" panose="020B0400000000000000" pitchFamily="50" charset="-128"/>
                          <a:cs typeface="Adobe Clean Han"/>
                        </a:rPr>
                        <a:t> </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場</a:t>
                      </a:r>
                      <a:r>
                        <a:rPr sz="800" b="0" u="dash" spc="-50"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所</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	</a:t>
                      </a:r>
                      <a:r>
                        <a:rPr sz="800" b="0" u="dash" baseline="0">
                          <a:solidFill>
                            <a:srgbClr val="332C2A"/>
                          </a:solidFill>
                          <a:latin typeface="游ゴシック" panose="020B0400000000000000" pitchFamily="50" charset="-128"/>
                          <a:ea typeface="游ゴシック" panose="020B0400000000000000" pitchFamily="50" charset="-128"/>
                          <a:cs typeface="Adobe Clean Han"/>
                        </a:rPr>
                        <a:t> 仕</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事の内</a:t>
                      </a:r>
                      <a:r>
                        <a:rPr sz="800" b="0" u="dash" spc="-50"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容</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	</a:t>
                      </a:r>
                      <a:r>
                        <a:rPr sz="800" b="0" u="dash" baseline="0">
                          <a:solidFill>
                            <a:srgbClr val="332C2A"/>
                          </a:solidFill>
                          <a:latin typeface="游ゴシック" panose="020B0400000000000000" pitchFamily="50" charset="-128"/>
                          <a:ea typeface="游ゴシック" panose="020B0400000000000000" pitchFamily="50" charset="-128"/>
                          <a:cs typeface="Adobe Clean Han"/>
                        </a:rPr>
                        <a:t> 給</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料な</a:t>
                      </a:r>
                      <a:r>
                        <a:rPr sz="800" b="0" u="dash" spc="-50"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ど</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	</a:t>
                      </a:r>
                      <a:r>
                        <a:rPr sz="800" b="0" u="dash" baseline="0">
                          <a:solidFill>
                            <a:srgbClr val="332C2A"/>
                          </a:solidFill>
                          <a:latin typeface="游ゴシック" panose="020B0400000000000000" pitchFamily="50" charset="-128"/>
                          <a:ea typeface="游ゴシック" panose="020B0400000000000000" pitchFamily="50" charset="-128"/>
                          <a:cs typeface="Adobe Clean Han"/>
                        </a:rPr>
                        <a:t> 働</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く時</a:t>
                      </a:r>
                      <a:r>
                        <a:rPr sz="800" b="0" u="dash" spc="-50"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間</a:t>
                      </a:r>
                      <a:r>
                        <a:rPr sz="800" b="0" u="dash" baseline="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a:rPr>
                        <a:t>	</a:t>
                      </a:r>
                      <a:endParaRPr sz="800" u="dash" baseline="0">
                        <a:latin typeface="游ゴシック" panose="020B0400000000000000" pitchFamily="50" charset="-128"/>
                        <a:ea typeface="游ゴシック" panose="020B0400000000000000" pitchFamily="50" charset="-128"/>
                        <a:cs typeface="Adobe Clean Han"/>
                      </a:endParaRPr>
                    </a:p>
                  </a:txBody>
                  <a:tcPr marL="0" marR="0" marT="177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278130">
                <a:tc rowSpan="7">
                  <a:txBody>
                    <a:bodyPr/>
                    <a:lstStyle/>
                    <a:p>
                      <a:pPr marL="133350">
                        <a:lnSpc>
                          <a:spcPct val="100000"/>
                        </a:lnSpc>
                        <a:spcBef>
                          <a:spcPts val="750"/>
                        </a:spcBef>
                      </a:pPr>
                      <a:r>
                        <a:rPr sz="950" b="1" spc="-5">
                          <a:solidFill>
                            <a:srgbClr val="332C2A"/>
                          </a:solidFill>
                          <a:latin typeface="游ゴシック" panose="020B0400000000000000" pitchFamily="50" charset="-128"/>
                          <a:ea typeface="游ゴシック" panose="020B0400000000000000" pitchFamily="50" charset="-128"/>
                          <a:cs typeface="Adobe Clean Han ExtraBold"/>
                        </a:rPr>
                        <a:t>◆どんなことが起きたのか？</a:t>
                      </a:r>
                    </a:p>
                    <a:p>
                      <a:pPr marL="159385">
                        <a:lnSpc>
                          <a:spcPts val="910"/>
                        </a:lnSpc>
                        <a:spcBef>
                          <a:spcPts val="335"/>
                        </a:spcBef>
                      </a:pPr>
                      <a:endParaRPr lang="en-US" sz="800" b="0" spc="-25">
                        <a:solidFill>
                          <a:srgbClr val="332C2A"/>
                        </a:solidFill>
                        <a:latin typeface="游ゴシック" panose="020B0400000000000000" pitchFamily="50" charset="-128"/>
                        <a:ea typeface="游ゴシック" panose="020B0400000000000000" pitchFamily="50" charset="-128"/>
                      </a:endParaRPr>
                    </a:p>
                    <a:p>
                      <a:pPr marL="159385">
                        <a:lnSpc>
                          <a:spcPts val="910"/>
                        </a:lnSpc>
                        <a:spcBef>
                          <a:spcPts val="335"/>
                        </a:spcBef>
                      </a:pPr>
                      <a:r>
                        <a:rPr sz="800" b="0" spc="-25" err="1">
                          <a:solidFill>
                            <a:srgbClr val="332C2A"/>
                          </a:solidFill>
                          <a:latin typeface="游ゴシック" panose="020B0400000000000000" pitchFamily="50" charset="-128"/>
                          <a:ea typeface="游ゴシック" panose="020B0400000000000000" pitchFamily="50" charset="-128"/>
                        </a:rPr>
                        <a:t>コツ</a:t>
                      </a:r>
                      <a:endParaRPr sz="800" b="0" spc="-25">
                        <a:solidFill>
                          <a:srgbClr val="332C2A"/>
                        </a:solidFill>
                        <a:latin typeface="游ゴシック" panose="020B0400000000000000" pitchFamily="50" charset="-128"/>
                        <a:ea typeface="游ゴシック" panose="020B0400000000000000" pitchFamily="50" charset="-128"/>
                      </a:endParaRPr>
                    </a:p>
                    <a:p>
                      <a:pPr marL="236854" marR="130175" indent="-103505">
                        <a:lnSpc>
                          <a:spcPts val="1090"/>
                        </a:lnSpc>
                        <a:spcBef>
                          <a:spcPts val="5"/>
                        </a:spcBef>
                        <a:buSzPct val="87500"/>
                        <a:buChar char="•"/>
                        <a:tabLst>
                          <a:tab pos="249554" algn="l"/>
                        </a:tabLst>
                      </a:pPr>
                      <a:r>
                        <a:rPr sz="800" b="0" spc="-5">
                          <a:solidFill>
                            <a:srgbClr val="332C2A"/>
                          </a:solidFill>
                          <a:latin typeface="游ゴシック" panose="020B0400000000000000" pitchFamily="50" charset="-128"/>
                          <a:ea typeface="游ゴシック" panose="020B0400000000000000" pitchFamily="50" charset="-128"/>
                        </a:rPr>
                        <a:t>一つの文には書く事柄を一つに	</a:t>
                      </a:r>
                      <a:r>
                        <a:rPr sz="800" b="0" spc="-15">
                          <a:solidFill>
                            <a:srgbClr val="332C2A"/>
                          </a:solidFill>
                          <a:latin typeface="游ゴシック" panose="020B0400000000000000" pitchFamily="50" charset="-128"/>
                          <a:ea typeface="游ゴシック" panose="020B0400000000000000" pitchFamily="50" charset="-128"/>
                        </a:rPr>
                        <a:t>しておく</a:t>
                      </a:r>
                      <a:endParaRPr sz="800">
                        <a:latin typeface="游ゴシック" panose="020B0400000000000000" pitchFamily="50" charset="-128"/>
                        <a:ea typeface="游ゴシック" panose="020B0400000000000000" pitchFamily="50" charset="-128"/>
                      </a:endParaRPr>
                    </a:p>
                    <a:p>
                      <a:pPr marL="236854" indent="-103505">
                        <a:lnSpc>
                          <a:spcPts val="910"/>
                        </a:lnSpc>
                        <a:spcBef>
                          <a:spcPts val="70"/>
                        </a:spcBef>
                        <a:buSzPct val="87500"/>
                        <a:buChar char="•"/>
                        <a:tabLst>
                          <a:tab pos="236854" algn="l"/>
                        </a:tabLst>
                      </a:pPr>
                      <a:r>
                        <a:rPr sz="800" b="0" spc="-40">
                          <a:solidFill>
                            <a:srgbClr val="332C2A"/>
                          </a:solidFill>
                          <a:latin typeface="游ゴシック" panose="020B0400000000000000" pitchFamily="50" charset="-128"/>
                          <a:ea typeface="游ゴシック" panose="020B0400000000000000" pitchFamily="50" charset="-128"/>
                        </a:rPr>
                        <a:t>ここでは「事実」を書く。自分の</a:t>
                      </a:r>
                    </a:p>
                    <a:p>
                      <a:pPr marL="249554" marR="131445">
                        <a:lnSpc>
                          <a:spcPts val="1090"/>
                        </a:lnSpc>
                        <a:spcBef>
                          <a:spcPts val="5"/>
                        </a:spcBef>
                      </a:pPr>
                      <a:r>
                        <a:rPr sz="800" b="0" spc="-75">
                          <a:solidFill>
                            <a:srgbClr val="332C2A"/>
                          </a:solidFill>
                          <a:latin typeface="游ゴシック" panose="020B0400000000000000" pitchFamily="50" charset="-128"/>
                          <a:ea typeface="游ゴシック" panose="020B0400000000000000" pitchFamily="50" charset="-128"/>
                        </a:rPr>
                        <a:t>感情や思い、希望ではない</a:t>
                      </a:r>
                      <a:r>
                        <a:rPr sz="800" b="0">
                          <a:solidFill>
                            <a:srgbClr val="332C2A"/>
                          </a:solidFill>
                          <a:latin typeface="游ゴシック" panose="020B0400000000000000" pitchFamily="50" charset="-128"/>
                          <a:ea typeface="游ゴシック" panose="020B0400000000000000" pitchFamily="50" charset="-128"/>
                        </a:rPr>
                        <a:t>（</a:t>
                      </a:r>
                      <a:r>
                        <a:rPr sz="800" b="0" spc="-25">
                          <a:solidFill>
                            <a:srgbClr val="332C2A"/>
                          </a:solidFill>
                          <a:latin typeface="游ゴシック" panose="020B0400000000000000" pitchFamily="50" charset="-128"/>
                          <a:ea typeface="游ゴシック" panose="020B0400000000000000" pitchFamily="50" charset="-128"/>
                        </a:rPr>
                        <a:t>主観</a:t>
                      </a:r>
                      <a:r>
                        <a:rPr sz="800" b="0">
                          <a:solidFill>
                            <a:srgbClr val="332C2A"/>
                          </a:solidFill>
                          <a:latin typeface="游ゴシック" panose="020B0400000000000000" pitchFamily="50" charset="-128"/>
                          <a:ea typeface="游ゴシック" panose="020B0400000000000000" pitchFamily="50" charset="-128"/>
                        </a:rPr>
                        <a:t>と客観を分ける</a:t>
                      </a:r>
                      <a:r>
                        <a:rPr sz="800" b="0" spc="-50">
                          <a:solidFill>
                            <a:srgbClr val="332C2A"/>
                          </a:solidFill>
                          <a:latin typeface="游ゴシック" panose="020B0400000000000000" pitchFamily="50" charset="-128"/>
                          <a:ea typeface="游ゴシック" panose="020B0400000000000000" pitchFamily="50" charset="-128"/>
                        </a:rPr>
                        <a:t>）</a:t>
                      </a:r>
                      <a:endParaRPr sz="800">
                        <a:latin typeface="游ゴシック" panose="020B0400000000000000" pitchFamily="50" charset="-128"/>
                        <a:ea typeface="游ゴシック" panose="020B0400000000000000" pitchFamily="50" charset="-128"/>
                      </a:endParaRPr>
                    </a:p>
                    <a:p>
                      <a:pPr marL="236854" indent="-103505">
                        <a:lnSpc>
                          <a:spcPct val="100000"/>
                        </a:lnSpc>
                        <a:spcBef>
                          <a:spcPts val="70"/>
                        </a:spcBef>
                        <a:buSzPct val="87500"/>
                        <a:buChar char="•"/>
                        <a:tabLst>
                          <a:tab pos="236854" algn="l"/>
                        </a:tabLst>
                      </a:pPr>
                      <a:r>
                        <a:rPr sz="800" b="0" spc="20">
                          <a:solidFill>
                            <a:srgbClr val="332C2A"/>
                          </a:solidFill>
                          <a:latin typeface="游ゴシック" panose="020B0400000000000000" pitchFamily="50" charset="-128"/>
                          <a:ea typeface="游ゴシック" panose="020B0400000000000000" pitchFamily="50" charset="-128"/>
                        </a:rPr>
                        <a:t>事実をありのままに</a:t>
                      </a:r>
                      <a:r>
                        <a:rPr sz="800" b="0">
                          <a:solidFill>
                            <a:srgbClr val="332C2A"/>
                          </a:solidFill>
                          <a:latin typeface="游ゴシック" panose="020B0400000000000000" pitchFamily="50" charset="-128"/>
                          <a:ea typeface="游ゴシック" panose="020B0400000000000000" pitchFamily="50" charset="-128"/>
                        </a:rPr>
                        <a:t>（</a:t>
                      </a:r>
                      <a:r>
                        <a:rPr sz="800" b="0" spc="55">
                          <a:solidFill>
                            <a:srgbClr val="332C2A"/>
                          </a:solidFill>
                          <a:latin typeface="游ゴシック" panose="020B0400000000000000" pitchFamily="50" charset="-128"/>
                          <a:ea typeface="游ゴシック" panose="020B0400000000000000" pitchFamily="50" charset="-128"/>
                        </a:rPr>
                        <a:t>自分に不</a:t>
                      </a:r>
                      <a:endParaRPr sz="800">
                        <a:latin typeface="游ゴシック" panose="020B0400000000000000" pitchFamily="50" charset="-128"/>
                        <a:ea typeface="游ゴシック" panose="020B0400000000000000" pitchFamily="50" charset="-128"/>
                      </a:endParaRPr>
                    </a:p>
                    <a:p>
                      <a:pPr marL="249554">
                        <a:lnSpc>
                          <a:spcPct val="100000"/>
                        </a:lnSpc>
                        <a:spcBef>
                          <a:spcPts val="125"/>
                        </a:spcBef>
                      </a:pPr>
                      <a:r>
                        <a:rPr sz="800" b="0">
                          <a:solidFill>
                            <a:srgbClr val="332C2A"/>
                          </a:solidFill>
                          <a:latin typeface="游ゴシック" panose="020B0400000000000000" pitchFamily="50" charset="-128"/>
                          <a:ea typeface="游ゴシック" panose="020B0400000000000000" pitchFamily="50" charset="-128"/>
                        </a:rPr>
                        <a:t>利なことでも嘘は厳禁</a:t>
                      </a:r>
                      <a:r>
                        <a:rPr sz="800" b="0" spc="-50">
                          <a:solidFill>
                            <a:srgbClr val="332C2A"/>
                          </a:solidFill>
                          <a:latin typeface="游ゴシック" panose="020B0400000000000000" pitchFamily="50" charset="-128"/>
                          <a:ea typeface="游ゴシック" panose="020B0400000000000000" pitchFamily="50" charset="-128"/>
                        </a:rPr>
                        <a:t>）</a:t>
                      </a:r>
                      <a:endParaRPr sz="800">
                        <a:latin typeface="游ゴシック" panose="020B0400000000000000" pitchFamily="50" charset="-128"/>
                        <a:ea typeface="游ゴシック" panose="020B0400000000000000" pitchFamily="50" charset="-128"/>
                      </a:endParaRPr>
                    </a:p>
                  </a:txBody>
                  <a:tcPr marL="0" marR="0" marT="9525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a:lnSpc>
                          <a:spcPct val="100000"/>
                        </a:lnSpc>
                        <a:spcBef>
                          <a:spcPts val="55"/>
                        </a:spcBef>
                      </a:pPr>
                      <a:endParaRPr sz="800">
                        <a:latin typeface="游ゴシック" panose="020B0400000000000000" pitchFamily="50" charset="-128"/>
                        <a:ea typeface="游ゴシック" panose="020B0400000000000000" pitchFamily="50" charset="-128"/>
                        <a:cs typeface="Times New Roman"/>
                      </a:endParaRPr>
                    </a:p>
                    <a:p>
                      <a:pPr marL="111760">
                        <a:lnSpc>
                          <a:spcPct val="100000"/>
                        </a:lnSpc>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6985" marB="0">
                    <a:lnL w="9525">
                      <a:solidFill>
                        <a:srgbClr val="332C2A"/>
                      </a:solidFill>
                      <a:prstDash val="solid"/>
                    </a:lnL>
                    <a:lnR w="9525">
                      <a:solidFill>
                        <a:srgbClr val="332C2A"/>
                      </a:solidFill>
                      <a:prstDash val="solid"/>
                    </a:lnR>
                    <a:lnT w="9525">
                      <a:solidFill>
                        <a:srgbClr val="332C2A"/>
                      </a:solidFill>
                      <a:prstDash val="solid"/>
                    </a:lnT>
                  </a:tcPr>
                </a:tc>
                <a:extLst>
                  <a:ext uri="{0D108BD9-81ED-4DB2-BD59-A6C34878D82A}">
                    <a16:rowId xmlns:a16="http://schemas.microsoft.com/office/drawing/2014/main" val="10002"/>
                  </a:ext>
                </a:extLst>
              </a:tr>
              <a:tr h="189865">
                <a:tc vMerge="1">
                  <a:txBody>
                    <a:bodyPr/>
                    <a:lstStyle/>
                    <a:p>
                      <a:endParaRPr/>
                    </a:p>
                  </a:txBody>
                  <a:tcPr marL="0" marR="0" marT="0" marB="0">
                    <a:lnL w="9525">
                      <a:solidFill>
                        <a:srgbClr val="332C2A"/>
                      </a:solidFill>
                      <a:prstDash val="solid"/>
                    </a:lnL>
                    <a:lnR w="9525" cap="flat" cmpd="sng" algn="ctr">
                      <a:solidFill>
                        <a:srgbClr val="332C2A"/>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9525">
                      <a:solidFill>
                        <a:srgbClr val="332C2A"/>
                      </a:solidFill>
                      <a:prstDash val="solid"/>
                    </a:lnB>
                    <a:solidFill>
                      <a:srgbClr val="DDDDDD"/>
                    </a:solidFill>
                  </a:tcPr>
                </a:tc>
                <a:tc>
                  <a:txBody>
                    <a:bodyPr/>
                    <a:lstStyle/>
                    <a:p>
                      <a:pPr marL="111760">
                        <a:lnSpc>
                          <a:spcPct val="100000"/>
                        </a:lnSpc>
                        <a:spcBef>
                          <a:spcPts val="280"/>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35560" marB="0">
                    <a:lnL w="9525">
                      <a:solidFill>
                        <a:srgbClr val="332C2A"/>
                      </a:solidFill>
                      <a:prstDash val="solid"/>
                    </a:lnL>
                    <a:lnR w="9525">
                      <a:solidFill>
                        <a:srgbClr val="332C2A"/>
                      </a:solidFill>
                      <a:prstDash val="solid"/>
                    </a:lnR>
                  </a:tcPr>
                </a:tc>
                <a:extLst>
                  <a:ext uri="{0D108BD9-81ED-4DB2-BD59-A6C34878D82A}">
                    <a16:rowId xmlns:a16="http://schemas.microsoft.com/office/drawing/2014/main" val="10003"/>
                  </a:ext>
                </a:extLst>
              </a:tr>
              <a:tr h="170815">
                <a:tc vMerge="1">
                  <a:txBody>
                    <a:bodyPr/>
                    <a:lstStyle/>
                    <a:p>
                      <a:pPr marL="159385">
                        <a:lnSpc>
                          <a:spcPts val="910"/>
                        </a:lnSpc>
                        <a:spcBef>
                          <a:spcPts val="335"/>
                        </a:spcBef>
                      </a:pPr>
                      <a:endParaRPr sz="800">
                        <a:latin typeface="游ゴシック" panose="020B0400000000000000" pitchFamily="50" charset="-128"/>
                        <a:ea typeface="游ゴシック" panose="020B0400000000000000" pitchFamily="50" charset="-128"/>
                        <a:cs typeface="Adobe Clean Han"/>
                      </a:endParaRPr>
                    </a:p>
                  </a:txBody>
                  <a:tcPr marL="0" marR="0" marT="42545" marB="0">
                    <a:lnL w="9525">
                      <a:solidFill>
                        <a:srgbClr val="332C2A"/>
                      </a:solidFill>
                      <a:prstDash val="solid"/>
                    </a:lnL>
                    <a:lnR w="9525">
                      <a:solidFill>
                        <a:srgbClr val="332C2A"/>
                      </a:solidFill>
                      <a:prstDash val="solid"/>
                    </a:lnR>
                    <a:solidFill>
                      <a:srgbClr val="DDDDDD"/>
                    </a:solidFill>
                  </a:tcPr>
                </a:tc>
                <a:tc>
                  <a:txBody>
                    <a:bodyPr/>
                    <a:lstStyle/>
                    <a:p>
                      <a:pPr marL="111760">
                        <a:lnSpc>
                          <a:spcPct val="100000"/>
                        </a:lnSpc>
                        <a:spcBef>
                          <a:spcPts val="280"/>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35560" marB="0">
                    <a:lnL w="9525">
                      <a:solidFill>
                        <a:srgbClr val="332C2A"/>
                      </a:solidFill>
                      <a:prstDash val="solid"/>
                    </a:lnL>
                    <a:lnR w="9525">
                      <a:solidFill>
                        <a:srgbClr val="332C2A"/>
                      </a:solidFill>
                      <a:prstDash val="solid"/>
                    </a:lnR>
                  </a:tcPr>
                </a:tc>
                <a:extLst>
                  <a:ext uri="{0D108BD9-81ED-4DB2-BD59-A6C34878D82A}">
                    <a16:rowId xmlns:a16="http://schemas.microsoft.com/office/drawing/2014/main" val="10004"/>
                  </a:ext>
                </a:extLst>
              </a:tr>
              <a:tr h="414020">
                <a:tc vMerge="1">
                  <a:txBody>
                    <a:bodyPr/>
                    <a:lstStyle/>
                    <a:p>
                      <a:endParaRPr/>
                    </a:p>
                  </a:txBody>
                  <a:tcPr marL="0" marR="0" marT="635" marB="0">
                    <a:lnL w="9525">
                      <a:solidFill>
                        <a:srgbClr val="332C2A"/>
                      </a:solidFill>
                      <a:prstDash val="solid"/>
                    </a:lnL>
                    <a:lnR w="9525">
                      <a:solidFill>
                        <a:srgbClr val="332C2A"/>
                      </a:solidFill>
                      <a:prstDash val="soli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marL="111760">
                        <a:lnSpc>
                          <a:spcPct val="100000"/>
                        </a:lnSpc>
                        <a:spcBef>
                          <a:spcPts val="430"/>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111760">
                        <a:lnSpc>
                          <a:spcPct val="100000"/>
                        </a:lnSpc>
                        <a:spcBef>
                          <a:spcPts val="535"/>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54610" marB="0">
                    <a:lnL w="9525">
                      <a:solidFill>
                        <a:srgbClr val="332C2A"/>
                      </a:solidFill>
                      <a:prstDash val="solid"/>
                    </a:lnL>
                    <a:lnR w="9525">
                      <a:solidFill>
                        <a:srgbClr val="332C2A"/>
                      </a:solidFill>
                      <a:prstDash val="solid"/>
                    </a:lnR>
                  </a:tcPr>
                </a:tc>
                <a:extLst>
                  <a:ext uri="{0D108BD9-81ED-4DB2-BD59-A6C34878D82A}">
                    <a16:rowId xmlns:a16="http://schemas.microsoft.com/office/drawing/2014/main" val="10005"/>
                  </a:ext>
                </a:extLst>
              </a:tr>
              <a:tr h="566420">
                <a:tc vMerge="1">
                  <a:txBody>
                    <a:bodyPr/>
                    <a:lstStyle/>
                    <a:p>
                      <a:endParaRPr/>
                    </a:p>
                  </a:txBody>
                  <a:tcPr marL="0" marR="0" marT="635" marB="0">
                    <a:lnL w="9525">
                      <a:solidFill>
                        <a:srgbClr val="332C2A"/>
                      </a:solidFill>
                      <a:prstDash val="solid"/>
                    </a:lnL>
                    <a:lnR w="9525">
                      <a:solidFill>
                        <a:srgbClr val="332C2A"/>
                      </a:solidFill>
                      <a:prstDash val="soli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solidFill>
                      <a:srgbClr val="DDDDDD"/>
                    </a:solidFill>
                  </a:tcPr>
                </a:tc>
                <a:tc>
                  <a:txBody>
                    <a:bodyPr/>
                    <a:lstStyle/>
                    <a:p>
                      <a:pPr marL="111760">
                        <a:lnSpc>
                          <a:spcPct val="100000"/>
                        </a:lnSpc>
                        <a:spcBef>
                          <a:spcPts val="155"/>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111760">
                        <a:lnSpc>
                          <a:spcPct val="100000"/>
                        </a:lnSpc>
                        <a:spcBef>
                          <a:spcPts val="540"/>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111760">
                        <a:lnSpc>
                          <a:spcPct val="100000"/>
                        </a:lnSpc>
                        <a:spcBef>
                          <a:spcPts val="535"/>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19685" marB="0">
                    <a:lnL w="9525">
                      <a:solidFill>
                        <a:srgbClr val="332C2A"/>
                      </a:solidFill>
                      <a:prstDash val="solid"/>
                    </a:lnL>
                    <a:lnR w="9525">
                      <a:solidFill>
                        <a:srgbClr val="332C2A"/>
                      </a:solidFill>
                      <a:prstDash val="solid"/>
                    </a:lnR>
                  </a:tcPr>
                </a:tc>
                <a:extLst>
                  <a:ext uri="{0D108BD9-81ED-4DB2-BD59-A6C34878D82A}">
                    <a16:rowId xmlns:a16="http://schemas.microsoft.com/office/drawing/2014/main" val="10006"/>
                  </a:ext>
                </a:extLst>
              </a:tr>
              <a:tr h="177800">
                <a:tc vMerge="1">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cap="flat" cmpd="sng" algn="ctr">
                      <a:solidFill>
                        <a:srgbClr val="332C2A"/>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9525" cap="flat" cmpd="sng" algn="ctr">
                      <a:solidFill>
                        <a:srgbClr val="332C2A"/>
                      </a:solidFill>
                      <a:prstDash val="solid"/>
                      <a:round/>
                      <a:headEnd type="none" w="med" len="med"/>
                      <a:tailEnd type="none" w="med" len="med"/>
                    </a:lnB>
                    <a:solidFill>
                      <a:srgbClr val="DDDDDD"/>
                    </a:solidFill>
                  </a:tcPr>
                </a:tc>
                <a:tc>
                  <a:txBody>
                    <a:bodyPr/>
                    <a:lstStyle/>
                    <a:p>
                      <a:pPr marL="111760">
                        <a:lnSpc>
                          <a:spcPct val="100000"/>
                        </a:lnSpc>
                        <a:spcBef>
                          <a:spcPts val="185"/>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23495" marB="0">
                    <a:lnL w="9525">
                      <a:solidFill>
                        <a:srgbClr val="332C2A"/>
                      </a:solidFill>
                      <a:prstDash val="solid"/>
                    </a:lnL>
                    <a:lnR w="9525">
                      <a:solidFill>
                        <a:srgbClr val="332C2A"/>
                      </a:solidFill>
                      <a:prstDash val="solid"/>
                    </a:lnR>
                  </a:tcPr>
                </a:tc>
                <a:extLst>
                  <a:ext uri="{0D108BD9-81ED-4DB2-BD59-A6C34878D82A}">
                    <a16:rowId xmlns:a16="http://schemas.microsoft.com/office/drawing/2014/main" val="10007"/>
                  </a:ext>
                </a:extLst>
              </a:tr>
              <a:tr h="309245">
                <a:tc vMerge="1">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B w="9525">
                      <a:solidFill>
                        <a:srgbClr val="332C2A"/>
                      </a:solidFill>
                      <a:prstDash val="solid"/>
                    </a:lnB>
                    <a:solidFill>
                      <a:srgbClr val="DDDDDD"/>
                    </a:solidFill>
                  </a:tcPr>
                </a:tc>
                <a:tc>
                  <a:txBody>
                    <a:bodyPr/>
                    <a:lstStyle/>
                    <a:p>
                      <a:pPr marL="111760">
                        <a:lnSpc>
                          <a:spcPct val="100000"/>
                        </a:lnSpc>
                        <a:spcBef>
                          <a:spcPts val="280"/>
                        </a:spcBef>
                      </a:pPr>
                      <a:r>
                        <a:rPr sz="800" b="0" spc="4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35560" marB="0">
                    <a:lnL w="9525">
                      <a:solidFill>
                        <a:srgbClr val="332C2A"/>
                      </a:solidFill>
                      <a:prstDash val="solid"/>
                    </a:lnL>
                    <a:lnR w="9525">
                      <a:solidFill>
                        <a:srgbClr val="332C2A"/>
                      </a:solidFill>
                      <a:prstDash val="solid"/>
                    </a:lnR>
                    <a:lnB w="9525">
                      <a:solidFill>
                        <a:srgbClr val="332C2A"/>
                      </a:solidFill>
                      <a:prstDash val="solid"/>
                    </a:lnB>
                  </a:tcPr>
                </a:tc>
                <a:extLst>
                  <a:ext uri="{0D108BD9-81ED-4DB2-BD59-A6C34878D82A}">
                    <a16:rowId xmlns:a16="http://schemas.microsoft.com/office/drawing/2014/main" val="10008"/>
                  </a:ext>
                </a:extLst>
              </a:tr>
              <a:tr h="3282950">
                <a:tc>
                  <a:txBody>
                    <a:bodyPr/>
                    <a:lstStyle/>
                    <a:p>
                      <a:pPr marL="133350">
                        <a:lnSpc>
                          <a:spcPct val="100000"/>
                        </a:lnSpc>
                        <a:spcBef>
                          <a:spcPts val="919"/>
                        </a:spcBef>
                      </a:pPr>
                      <a:r>
                        <a:rPr sz="950" b="1" spc="-5">
                          <a:solidFill>
                            <a:srgbClr val="332C2A"/>
                          </a:solidFill>
                          <a:latin typeface="游ゴシック" panose="020B0400000000000000" pitchFamily="50" charset="-128"/>
                          <a:ea typeface="游ゴシック" panose="020B0400000000000000" pitchFamily="50" charset="-128"/>
                          <a:cs typeface="Adobe Clean Han ExtraBold"/>
                        </a:rPr>
                        <a:t>◆問題を整理してみる</a:t>
                      </a:r>
                      <a:endParaRPr sz="950">
                        <a:latin typeface="游ゴシック" panose="020B0400000000000000" pitchFamily="50" charset="-128"/>
                        <a:ea typeface="游ゴシック" panose="020B0400000000000000" pitchFamily="50" charset="-128"/>
                        <a:cs typeface="Adobe Clean Han ExtraBold"/>
                      </a:endParaRPr>
                    </a:p>
                  </a:txBody>
                  <a:tcPr marL="0" marR="0" marT="116839"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a:lnSpc>
                          <a:spcPct val="100000"/>
                        </a:lnSpc>
                        <a:spcBef>
                          <a:spcPts val="204"/>
                        </a:spcBef>
                      </a:pPr>
                      <a:endParaRPr sz="800">
                        <a:latin typeface="游ゴシック" panose="020B0400000000000000" pitchFamily="50" charset="-128"/>
                        <a:ea typeface="游ゴシック" panose="020B0400000000000000" pitchFamily="50" charset="-128"/>
                        <a:cs typeface="Times New Roman"/>
                      </a:endParaRPr>
                    </a:p>
                    <a:p>
                      <a:pPr marL="137795">
                        <a:lnSpc>
                          <a:spcPct val="100000"/>
                        </a:lnSpc>
                      </a:pPr>
                      <a:r>
                        <a:rPr sz="800" b="0" spc="30">
                          <a:solidFill>
                            <a:srgbClr val="332C2A"/>
                          </a:solidFill>
                          <a:latin typeface="游ゴシック" panose="020B0400000000000000" pitchFamily="50" charset="-128"/>
                          <a:ea typeface="游ゴシック" panose="020B0400000000000000" pitchFamily="50" charset="-128"/>
                          <a:cs typeface="Adobe Clean Han"/>
                        </a:rPr>
                        <a:t>①  誰が困っているのか</a:t>
                      </a:r>
                      <a:endParaRPr sz="800">
                        <a:latin typeface="游ゴシック" panose="020B0400000000000000" pitchFamily="50" charset="-128"/>
                        <a:ea typeface="游ゴシック" panose="020B0400000000000000" pitchFamily="50" charset="-128"/>
                        <a:cs typeface="Adobe Clean H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770"/>
                        </a:spcBef>
                      </a:pPr>
                      <a:endParaRPr sz="800">
                        <a:latin typeface="游ゴシック" panose="020B0400000000000000" pitchFamily="50" charset="-128"/>
                        <a:ea typeface="游ゴシック" panose="020B0400000000000000" pitchFamily="50" charset="-128"/>
                        <a:cs typeface="Times New Roman"/>
                      </a:endParaRPr>
                    </a:p>
                    <a:p>
                      <a:pPr marL="137795">
                        <a:lnSpc>
                          <a:spcPct val="100000"/>
                        </a:lnSpc>
                      </a:pPr>
                      <a:r>
                        <a:rPr sz="800" b="0" spc="45">
                          <a:solidFill>
                            <a:srgbClr val="332C2A"/>
                          </a:solidFill>
                          <a:latin typeface="游ゴシック" panose="020B0400000000000000" pitchFamily="50" charset="-128"/>
                          <a:ea typeface="游ゴシック" panose="020B0400000000000000" pitchFamily="50" charset="-128"/>
                          <a:cs typeface="Adobe Clean Han"/>
                        </a:rPr>
                        <a:t>②  ①の人がどう困っているの</a:t>
                      </a:r>
                      <a:r>
                        <a:rPr sz="800" b="0" spc="-395">
                          <a:solidFill>
                            <a:srgbClr val="332C2A"/>
                          </a:solidFill>
                          <a:latin typeface="游ゴシック" panose="020B0400000000000000" pitchFamily="50" charset="-128"/>
                          <a:ea typeface="游ゴシック" panose="020B0400000000000000" pitchFamily="50" charset="-128"/>
                          <a:cs typeface="Adobe Clean Han"/>
                        </a:rPr>
                        <a:t>か</a:t>
                      </a:r>
                      <a:r>
                        <a:rPr sz="800" b="0">
                          <a:solidFill>
                            <a:srgbClr val="332C2A"/>
                          </a:solidFill>
                          <a:latin typeface="游ゴシック" panose="020B0400000000000000" pitchFamily="50" charset="-128"/>
                          <a:ea typeface="游ゴシック" panose="020B0400000000000000" pitchFamily="50" charset="-128"/>
                          <a:cs typeface="Adobe Clean Han"/>
                        </a:rPr>
                        <a:t>（</a:t>
                      </a:r>
                      <a:r>
                        <a:rPr sz="800" b="0" spc="-85">
                          <a:solidFill>
                            <a:srgbClr val="332C2A"/>
                          </a:solidFill>
                          <a:latin typeface="游ゴシック" panose="020B0400000000000000" pitchFamily="50" charset="-128"/>
                          <a:ea typeface="游ゴシック" panose="020B0400000000000000" pitchFamily="50" charset="-128"/>
                          <a:cs typeface="Adobe Clean Han"/>
                        </a:rPr>
                        <a:t>例：お金に関すること、働く時間、セクハラ、等</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770"/>
                        </a:spcBef>
                      </a:pPr>
                      <a:endParaRPr sz="800">
                        <a:latin typeface="游ゴシック" panose="020B0400000000000000" pitchFamily="50" charset="-128"/>
                        <a:ea typeface="游ゴシック" panose="020B0400000000000000" pitchFamily="50" charset="-128"/>
                        <a:cs typeface="Times New Roman"/>
                      </a:endParaRPr>
                    </a:p>
                    <a:p>
                      <a:pPr marL="137795">
                        <a:lnSpc>
                          <a:spcPct val="100000"/>
                        </a:lnSpc>
                      </a:pPr>
                      <a:r>
                        <a:rPr sz="800" b="0">
                          <a:solidFill>
                            <a:srgbClr val="332C2A"/>
                          </a:solidFill>
                          <a:latin typeface="游ゴシック" panose="020B0400000000000000" pitchFamily="50" charset="-128"/>
                          <a:ea typeface="游ゴシック" panose="020B0400000000000000" pitchFamily="50" charset="-128"/>
                          <a:cs typeface="Adobe Clean Han"/>
                        </a:rPr>
                        <a:t>③  ①の困り事に関係している他の人は誰か</a:t>
                      </a:r>
                      <a:endParaRPr sz="800">
                        <a:latin typeface="游ゴシック" panose="020B0400000000000000" pitchFamily="50" charset="-128"/>
                        <a:ea typeface="游ゴシック" panose="020B0400000000000000" pitchFamily="50" charset="-128"/>
                        <a:cs typeface="Adobe Clean H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770"/>
                        </a:spcBef>
                      </a:pPr>
                      <a:endParaRPr sz="800">
                        <a:latin typeface="游ゴシック" panose="020B0400000000000000" pitchFamily="50" charset="-128"/>
                        <a:ea typeface="游ゴシック" panose="020B0400000000000000" pitchFamily="50" charset="-128"/>
                        <a:cs typeface="Times New Roman"/>
                      </a:endParaRPr>
                    </a:p>
                    <a:p>
                      <a:pPr marL="137795">
                        <a:lnSpc>
                          <a:spcPct val="100000"/>
                        </a:lnSpc>
                        <a:spcBef>
                          <a:spcPts val="5"/>
                        </a:spcBef>
                      </a:pPr>
                      <a:r>
                        <a:rPr sz="800" b="0" spc="-10">
                          <a:solidFill>
                            <a:srgbClr val="332C2A"/>
                          </a:solidFill>
                          <a:latin typeface="游ゴシック" panose="020B0400000000000000" pitchFamily="50" charset="-128"/>
                          <a:ea typeface="游ゴシック" panose="020B0400000000000000" pitchFamily="50" charset="-128"/>
                          <a:cs typeface="Adobe Clean Han"/>
                        </a:rPr>
                        <a:t>④  ①の人が今回一番困っているのはどの点か</a:t>
                      </a:r>
                      <a:r>
                        <a:rPr sz="800" b="0">
                          <a:solidFill>
                            <a:srgbClr val="332C2A"/>
                          </a:solidFill>
                          <a:latin typeface="游ゴシック" panose="020B0400000000000000" pitchFamily="50" charset="-128"/>
                          <a:ea typeface="游ゴシック" panose="020B0400000000000000" pitchFamily="50" charset="-128"/>
                          <a:cs typeface="Adobe Clean Han"/>
                        </a:rPr>
                        <a:t>（</a:t>
                      </a:r>
                      <a:r>
                        <a:rPr lang="en-US" altLang="ja-JP" sz="800" b="0">
                          <a:solidFill>
                            <a:srgbClr val="332C2A"/>
                          </a:solidFill>
                          <a:latin typeface="游ゴシック" panose="020B0400000000000000" pitchFamily="50" charset="-128"/>
                          <a:ea typeface="游ゴシック" panose="020B0400000000000000" pitchFamily="50" charset="-128"/>
                          <a:cs typeface="Adobe Clean Han"/>
                        </a:rPr>
                        <a:t>2</a:t>
                      </a:r>
                      <a:r>
                        <a:rPr sz="800" b="0">
                          <a:solidFill>
                            <a:srgbClr val="332C2A"/>
                          </a:solidFill>
                          <a:latin typeface="游ゴシック" panose="020B0400000000000000" pitchFamily="50" charset="-128"/>
                          <a:ea typeface="游ゴシック" panose="020B0400000000000000" pitchFamily="50" charset="-128"/>
                          <a:cs typeface="Adobe Clean Han"/>
                        </a:rPr>
                        <a:t>つあってもよい</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765"/>
                        </a:spcBef>
                      </a:pPr>
                      <a:endParaRPr sz="800">
                        <a:latin typeface="游ゴシック" panose="020B0400000000000000" pitchFamily="50" charset="-128"/>
                        <a:ea typeface="游ゴシック" panose="020B0400000000000000" pitchFamily="50" charset="-128"/>
                        <a:cs typeface="Times New Roman"/>
                      </a:endParaRPr>
                    </a:p>
                    <a:p>
                      <a:pPr marL="137795">
                        <a:lnSpc>
                          <a:spcPct val="100000"/>
                        </a:lnSpc>
                        <a:spcBef>
                          <a:spcPts val="5"/>
                        </a:spcBef>
                      </a:pPr>
                      <a:r>
                        <a:rPr sz="800" b="0" spc="50">
                          <a:solidFill>
                            <a:srgbClr val="332C2A"/>
                          </a:solidFill>
                          <a:latin typeface="游ゴシック" panose="020B0400000000000000" pitchFamily="50" charset="-128"/>
                          <a:ea typeface="游ゴシック" panose="020B0400000000000000" pitchFamily="50" charset="-128"/>
                          <a:cs typeface="Adobe Clean Han"/>
                        </a:rPr>
                        <a:t>⑤  結局どうしたいの</a:t>
                      </a:r>
                      <a:r>
                        <a:rPr sz="800" b="0" spc="-395">
                          <a:solidFill>
                            <a:srgbClr val="332C2A"/>
                          </a:solidFill>
                          <a:latin typeface="游ゴシック" panose="020B0400000000000000" pitchFamily="50" charset="-128"/>
                          <a:ea typeface="游ゴシック" panose="020B0400000000000000" pitchFamily="50" charset="-128"/>
                          <a:cs typeface="Adobe Clean Han"/>
                        </a:rPr>
                        <a:t>か</a:t>
                      </a:r>
                      <a:r>
                        <a:rPr sz="800" b="0">
                          <a:solidFill>
                            <a:srgbClr val="332C2A"/>
                          </a:solidFill>
                          <a:latin typeface="游ゴシック" panose="020B0400000000000000" pitchFamily="50" charset="-128"/>
                          <a:ea typeface="游ゴシック" panose="020B0400000000000000" pitchFamily="50" charset="-128"/>
                          <a:cs typeface="Adobe Clean Han"/>
                        </a:rPr>
                        <a:t>（どうしてあげたいか</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26034"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9"/>
                  </a:ext>
                </a:extLst>
              </a:tr>
              <a:tr h="1343025">
                <a:tc>
                  <a:txBody>
                    <a:bodyPr/>
                    <a:lstStyle/>
                    <a:p>
                      <a:pPr marL="133350">
                        <a:lnSpc>
                          <a:spcPct val="100000"/>
                        </a:lnSpc>
                        <a:spcBef>
                          <a:spcPts val="969"/>
                        </a:spcBef>
                      </a:pPr>
                      <a:r>
                        <a:rPr sz="950" b="1" spc="-5">
                          <a:solidFill>
                            <a:srgbClr val="332C2A"/>
                          </a:solidFill>
                          <a:latin typeface="游ゴシック" panose="020B0400000000000000" pitchFamily="50" charset="-128"/>
                          <a:ea typeface="游ゴシック" panose="020B0400000000000000" pitchFamily="50" charset="-128"/>
                          <a:cs typeface="Adobe Clean Han ExtraBold"/>
                        </a:rPr>
                        <a:t>◆持参できそうな資料</a:t>
                      </a:r>
                      <a:endParaRPr sz="950">
                        <a:latin typeface="游ゴシック" panose="020B0400000000000000" pitchFamily="50" charset="-128"/>
                        <a:ea typeface="游ゴシック" panose="020B0400000000000000" pitchFamily="50" charset="-128"/>
                        <a:cs typeface="Adobe Clean Han ExtraBold"/>
                      </a:endParaRPr>
                    </a:p>
                    <a:p>
                      <a:pPr marL="271780" marR="216535" indent="-86360">
                        <a:lnSpc>
                          <a:spcPct val="113399"/>
                        </a:lnSpc>
                        <a:spcBef>
                          <a:spcPts val="190"/>
                        </a:spcBef>
                      </a:pPr>
                      <a:r>
                        <a:rPr sz="800" b="0">
                          <a:solidFill>
                            <a:srgbClr val="332C2A"/>
                          </a:solidFill>
                          <a:latin typeface="游ゴシック" panose="020B0400000000000000" pitchFamily="50" charset="-128"/>
                          <a:ea typeface="游ゴシック" panose="020B0400000000000000" pitchFamily="50" charset="-128"/>
                          <a:cs typeface="Adobe Clean Han"/>
                        </a:rPr>
                        <a:t>（</a:t>
                      </a:r>
                      <a:r>
                        <a:rPr sz="800" b="0" spc="-5">
                          <a:solidFill>
                            <a:srgbClr val="332C2A"/>
                          </a:solidFill>
                          <a:latin typeface="游ゴシック" panose="020B0400000000000000" pitchFamily="50" charset="-128"/>
                          <a:ea typeface="游ゴシック" panose="020B0400000000000000" pitchFamily="50" charset="-128"/>
                          <a:cs typeface="Adobe Clean Han"/>
                        </a:rPr>
                        <a:t>相談する人に理解してもらう</a:t>
                      </a:r>
                      <a:r>
                        <a:rPr sz="800" b="0">
                          <a:solidFill>
                            <a:srgbClr val="332C2A"/>
                          </a:solidFill>
                          <a:latin typeface="游ゴシック" panose="020B0400000000000000" pitchFamily="50" charset="-128"/>
                          <a:ea typeface="游ゴシック" panose="020B0400000000000000" pitchFamily="50" charset="-128"/>
                          <a:cs typeface="Adobe Clean Han"/>
                        </a:rPr>
                        <a:t>ために使えそうな情報</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a:lnSpc>
                          <a:spcPct val="100000"/>
                        </a:lnSpc>
                        <a:spcBef>
                          <a:spcPts val="530"/>
                        </a:spcBef>
                      </a:pPr>
                      <a:endParaRPr sz="800">
                        <a:latin typeface="游ゴシック" panose="020B0400000000000000" pitchFamily="50" charset="-128"/>
                        <a:ea typeface="游ゴシック" panose="020B0400000000000000" pitchFamily="50" charset="-128"/>
                        <a:cs typeface="Times New Roman"/>
                      </a:endParaRPr>
                    </a:p>
                    <a:p>
                      <a:pPr marL="125730">
                        <a:lnSpc>
                          <a:spcPct val="100000"/>
                        </a:lnSpc>
                      </a:pPr>
                      <a:r>
                        <a:rPr sz="650" b="0" spc="-15">
                          <a:solidFill>
                            <a:srgbClr val="332C2A"/>
                          </a:solidFill>
                          <a:latin typeface="游ゴシック" panose="020B0400000000000000" pitchFamily="50" charset="-128"/>
                          <a:ea typeface="游ゴシック" panose="020B0400000000000000" pitchFamily="50" charset="-128"/>
                          <a:cs typeface="Adobe Clean Han"/>
                        </a:rPr>
                        <a:t>※資料が無くても相談することは可能です</a:t>
                      </a:r>
                      <a:endParaRPr sz="650">
                        <a:latin typeface="游ゴシック" panose="020B0400000000000000" pitchFamily="50" charset="-128"/>
                        <a:ea typeface="游ゴシック" panose="020B0400000000000000" pitchFamily="50" charset="-128"/>
                        <a:cs typeface="Adobe Clean Han"/>
                      </a:endParaRPr>
                    </a:p>
                  </a:txBody>
                  <a:tcPr marL="0" marR="0" marT="123189"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a:lnSpc>
                          <a:spcPct val="100000"/>
                        </a:lnSpc>
                        <a:spcBef>
                          <a:spcPts val="160"/>
                        </a:spcBef>
                      </a:pPr>
                      <a:endParaRPr sz="650">
                        <a:latin typeface="游ゴシック" panose="020B0400000000000000" pitchFamily="50" charset="-128"/>
                        <a:ea typeface="游ゴシック" panose="020B0400000000000000" pitchFamily="50" charset="-128"/>
                        <a:cs typeface="Times New Roman"/>
                      </a:endParaRPr>
                    </a:p>
                    <a:p>
                      <a:pPr marL="129539">
                        <a:lnSpc>
                          <a:spcPct val="100000"/>
                        </a:lnSpc>
                      </a:pPr>
                      <a:r>
                        <a:rPr sz="650" b="0" spc="-10">
                          <a:solidFill>
                            <a:srgbClr val="332C2A"/>
                          </a:solidFill>
                          <a:latin typeface="游ゴシック" panose="020B0400000000000000" pitchFamily="50" charset="-128"/>
                          <a:ea typeface="游ゴシック" panose="020B0400000000000000" pitchFamily="50" charset="-128"/>
                          <a:cs typeface="Adobe Clean Han"/>
                        </a:rPr>
                        <a:t>例</a:t>
                      </a:r>
                      <a:r>
                        <a:rPr sz="650" b="0" spc="-335">
                          <a:solidFill>
                            <a:srgbClr val="332C2A"/>
                          </a:solidFill>
                          <a:latin typeface="游ゴシック" panose="020B0400000000000000" pitchFamily="50" charset="-128"/>
                          <a:ea typeface="游ゴシック" panose="020B0400000000000000" pitchFamily="50" charset="-128"/>
                          <a:cs typeface="Adobe Clean Han"/>
                        </a:rPr>
                        <a:t>）</a:t>
                      </a:r>
                      <a:r>
                        <a:rPr sz="650" b="0" spc="-85">
                          <a:solidFill>
                            <a:srgbClr val="332C2A"/>
                          </a:solidFill>
                          <a:latin typeface="游ゴシック" panose="020B0400000000000000" pitchFamily="50" charset="-128"/>
                          <a:ea typeface="游ゴシック" panose="020B0400000000000000" pitchFamily="50" charset="-128"/>
                          <a:cs typeface="Adobe Clean Han"/>
                        </a:rPr>
                        <a:t>タイムカードのコピー、シフト表、給料明細、店長が話した音声•メモ、メール</a:t>
                      </a:r>
                      <a:r>
                        <a:rPr sz="650" b="0">
                          <a:solidFill>
                            <a:srgbClr val="332C2A"/>
                          </a:solidFill>
                          <a:latin typeface="游ゴシック" panose="020B0400000000000000" pitchFamily="50" charset="-128"/>
                          <a:ea typeface="游ゴシック" panose="020B0400000000000000" pitchFamily="50" charset="-128"/>
                          <a:cs typeface="Adobe Clean Han"/>
                        </a:rPr>
                        <a:t>•SNS</a:t>
                      </a:r>
                      <a:r>
                        <a:rPr sz="650" b="0" spc="-10">
                          <a:solidFill>
                            <a:srgbClr val="332C2A"/>
                          </a:solidFill>
                          <a:latin typeface="游ゴシック" panose="020B0400000000000000" pitchFamily="50" charset="-128"/>
                          <a:ea typeface="游ゴシック" panose="020B0400000000000000" pitchFamily="50" charset="-128"/>
                          <a:cs typeface="Adobe Clean Han"/>
                        </a:rPr>
                        <a:t>メッセージなど</a:t>
                      </a:r>
                      <a:endParaRPr sz="650">
                        <a:latin typeface="游ゴシック" panose="020B0400000000000000" pitchFamily="50" charset="-128"/>
                        <a:ea typeface="游ゴシック" panose="020B0400000000000000" pitchFamily="50" charset="-128"/>
                        <a:cs typeface="Adobe Clean Han"/>
                      </a:endParaRPr>
                    </a:p>
                  </a:txBody>
                  <a:tcPr marL="0" marR="0" marT="2032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0"/>
                  </a:ext>
                </a:extLst>
              </a:tr>
            </a:tbl>
          </a:graphicData>
        </a:graphic>
      </p:graphicFrame>
      <p:sp>
        <p:nvSpPr>
          <p:cNvPr id="34" name="object 34"/>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41</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0A5BC5-B1A4-0977-D54D-205EDA86343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25A2840-2611-BED9-5682-E05E1217B124}"/>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7AF172E8-A7D5-4260-FD67-F7A43459144C}"/>
              </a:ext>
            </a:extLst>
          </p:cNvPr>
          <p:cNvSpPr txBox="1"/>
          <p:nvPr/>
        </p:nvSpPr>
        <p:spPr>
          <a:xfrm>
            <a:off x="1623587" y="4730151"/>
            <a:ext cx="4309325"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Source Han Sans JP"/>
              </a:rPr>
              <a:t>働く環境を適切に選ぶには？</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2F1C50D2-7A30-C4A2-DA9B-86652264F583}"/>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9A903A85-6815-51AA-71D0-77EE19AE7804}"/>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A0059A80-2E6B-0CB0-5E4A-362AC3F88926}"/>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D6B935C8-59B0-BEA5-1CBC-7FE6ED7BCDD2}"/>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2691A505-CB7C-018C-EFC7-79B4FCF63EE7}"/>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329F0478-2895-E520-1D57-A40CB0DADC16}"/>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0D415508-1194-CC25-5C8B-3FC3EE8C9297}"/>
              </a:ext>
            </a:extLst>
          </p:cNvPr>
          <p:cNvPicPr/>
          <p:nvPr/>
        </p:nvPicPr>
        <p:blipFill>
          <a:blip r:embed="rId2" cstate="print"/>
          <a:stretch>
            <a:fillRect/>
          </a:stretch>
        </p:blipFill>
        <p:spPr>
          <a:xfrm>
            <a:off x="1304067" y="4749552"/>
            <a:ext cx="368343" cy="368362"/>
          </a:xfrm>
          <a:prstGeom prst="rect">
            <a:avLst/>
          </a:prstGeom>
        </p:spPr>
      </p:pic>
      <p:sp>
        <p:nvSpPr>
          <p:cNvPr id="17" name="object 24">
            <a:extLst>
              <a:ext uri="{FF2B5EF4-FFF2-40B4-BE49-F238E27FC236}">
                <a16:creationId xmlns:a16="http://schemas.microsoft.com/office/drawing/2014/main" id="{AD4E7F35-7083-A0EC-867F-BA7EA237CE13}"/>
              </a:ext>
            </a:extLst>
          </p:cNvPr>
          <p:cNvSpPr txBox="1"/>
          <p:nvPr/>
        </p:nvSpPr>
        <p:spPr>
          <a:xfrm>
            <a:off x="1326459" y="4789142"/>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spc="350" dirty="0">
                <a:solidFill>
                  <a:srgbClr val="FFFFFF"/>
                </a:solidFill>
                <a:latin typeface="游ゴシック" panose="020B0400000000000000" pitchFamily="50" charset="-128"/>
                <a:ea typeface="游ゴシック" panose="020B0400000000000000" pitchFamily="50" charset="-128"/>
                <a:cs typeface="Adobe Clean Han"/>
              </a:rPr>
              <a:t>７</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596454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1944370"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Source Han Sans JP"/>
              </a:rPr>
              <a:t>第3</a:t>
            </a:r>
            <a:r>
              <a:rPr sz="1400" b="1" spc="-10">
                <a:solidFill>
                  <a:srgbClr val="332C2A"/>
                </a:solidFill>
                <a:latin typeface="游ゴシック" panose="020B0400000000000000" pitchFamily="50" charset="-128"/>
                <a:ea typeface="游ゴシック" panose="020B0400000000000000" pitchFamily="50" charset="-128"/>
                <a:cs typeface="Source Han Sans JP"/>
              </a:rPr>
              <a:t>章：モデル授業案７</a:t>
            </a:r>
            <a:endParaRPr sz="1400">
              <a:latin typeface="游ゴシック" panose="020B0400000000000000" pitchFamily="50" charset="-128"/>
              <a:ea typeface="游ゴシック" panose="020B0400000000000000" pitchFamily="50" charset="-128"/>
              <a:cs typeface="Source Han Sans JP"/>
            </a:endParaRPr>
          </a:p>
        </p:txBody>
      </p:sp>
      <p:sp>
        <p:nvSpPr>
          <p:cNvPr id="6" name="object 6"/>
          <p:cNvSpPr txBox="1"/>
          <p:nvPr/>
        </p:nvSpPr>
        <p:spPr>
          <a:xfrm>
            <a:off x="3274095" y="325702"/>
            <a:ext cx="2366010" cy="230190"/>
          </a:xfrm>
          <a:prstGeom prst="rect">
            <a:avLst/>
          </a:prstGeom>
        </p:spPr>
        <p:txBody>
          <a:bodyPr vert="horz" wrap="square" lIns="0" tIns="14604" rIns="0" bIns="0" rtlCol="0">
            <a:spAutoFit/>
          </a:bodyPr>
          <a:lstStyle/>
          <a:p>
            <a:pPr marL="12700">
              <a:lnSpc>
                <a:spcPct val="100000"/>
              </a:lnSpc>
              <a:spcBef>
                <a:spcPts val="114"/>
              </a:spcBef>
            </a:pPr>
            <a:r>
              <a:rPr sz="1400" b="1" spc="-5" dirty="0" err="1">
                <a:solidFill>
                  <a:srgbClr val="332C2A"/>
                </a:solidFill>
                <a:latin typeface="游ゴシック" panose="020B0400000000000000" pitchFamily="50" charset="-128"/>
                <a:ea typeface="游ゴシック" panose="020B0400000000000000" pitchFamily="50" charset="-128"/>
                <a:cs typeface="Source Han Sans JP"/>
              </a:rPr>
              <a:t>働く環境を適切に選ぶには</a:t>
            </a:r>
            <a:r>
              <a:rPr sz="1400" b="1" spc="-5" dirty="0">
                <a:solidFill>
                  <a:srgbClr val="332C2A"/>
                </a:solidFill>
                <a:latin typeface="游ゴシック" panose="020B0400000000000000" pitchFamily="50" charset="-128"/>
                <a:ea typeface="游ゴシック" panose="020B0400000000000000" pitchFamily="50" charset="-128"/>
                <a:cs typeface="Source Han Sans JP"/>
              </a:rPr>
              <a:t>？</a:t>
            </a:r>
            <a:endParaRPr sz="1400" dirty="0">
              <a:latin typeface="游ゴシック" panose="020B0400000000000000" pitchFamily="50" charset="-128"/>
              <a:ea typeface="游ゴシック" panose="020B0400000000000000" pitchFamily="50" charset="-128"/>
              <a:cs typeface="Source Han Sans JP"/>
            </a:endParaRPr>
          </a:p>
        </p:txBody>
      </p:sp>
      <p:sp>
        <p:nvSpPr>
          <p:cNvPr id="7" name="object 7"/>
          <p:cNvSpPr/>
          <p:nvPr/>
        </p:nvSpPr>
        <p:spPr>
          <a:xfrm>
            <a:off x="848527" y="6594550"/>
            <a:ext cx="829944" cy="241935"/>
          </a:xfrm>
          <a:custGeom>
            <a:avLst/>
            <a:gdLst/>
            <a:ahLst/>
            <a:cxnLst/>
            <a:rect l="l" t="t" r="r" b="b"/>
            <a:pathLst>
              <a:path w="829944" h="241934">
                <a:moveTo>
                  <a:pt x="795655" y="0"/>
                </a:moveTo>
                <a:lnTo>
                  <a:pt x="33769" y="0"/>
                </a:lnTo>
                <a:lnTo>
                  <a:pt x="20654" y="2663"/>
                </a:lnTo>
                <a:lnTo>
                  <a:pt x="9917" y="9917"/>
                </a:lnTo>
                <a:lnTo>
                  <a:pt x="2663" y="20654"/>
                </a:lnTo>
                <a:lnTo>
                  <a:pt x="0" y="33769"/>
                </a:lnTo>
                <a:lnTo>
                  <a:pt x="0" y="208140"/>
                </a:lnTo>
                <a:lnTo>
                  <a:pt x="2663" y="221257"/>
                </a:lnTo>
                <a:lnTo>
                  <a:pt x="9917" y="231998"/>
                </a:lnTo>
                <a:lnTo>
                  <a:pt x="20654" y="239256"/>
                </a:lnTo>
                <a:lnTo>
                  <a:pt x="33769" y="241922"/>
                </a:lnTo>
                <a:lnTo>
                  <a:pt x="795655" y="241922"/>
                </a:lnTo>
                <a:lnTo>
                  <a:pt x="808771" y="239256"/>
                </a:lnTo>
                <a:lnTo>
                  <a:pt x="819513" y="231998"/>
                </a:lnTo>
                <a:lnTo>
                  <a:pt x="826771" y="221257"/>
                </a:lnTo>
                <a:lnTo>
                  <a:pt x="829437" y="208140"/>
                </a:lnTo>
                <a:lnTo>
                  <a:pt x="829437" y="33769"/>
                </a:lnTo>
                <a:lnTo>
                  <a:pt x="826771" y="20654"/>
                </a:lnTo>
                <a:lnTo>
                  <a:pt x="819513" y="9917"/>
                </a:lnTo>
                <a:lnTo>
                  <a:pt x="808771" y="2663"/>
                </a:lnTo>
                <a:lnTo>
                  <a:pt x="795655"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txBox="1"/>
          <p:nvPr/>
        </p:nvSpPr>
        <p:spPr>
          <a:xfrm>
            <a:off x="989432" y="6616904"/>
            <a:ext cx="578485" cy="178895"/>
          </a:xfrm>
          <a:prstGeom prst="rect">
            <a:avLst/>
          </a:prstGeom>
        </p:spPr>
        <p:txBody>
          <a:bodyPr vert="horz" wrap="square" lIns="0" tIns="17145" rIns="0" bIns="0" rtlCol="0">
            <a:spAutoFit/>
          </a:bodyPr>
          <a:lstStyle/>
          <a:p>
            <a:pPr marL="12700">
              <a:lnSpc>
                <a:spcPct val="100000"/>
              </a:lnSpc>
              <a:spcBef>
                <a:spcPts val="135"/>
              </a:spcBef>
            </a:pPr>
            <a:r>
              <a:rPr sz="1050" b="1" spc="-15">
                <a:solidFill>
                  <a:srgbClr val="FFFFFF"/>
                </a:solidFill>
                <a:latin typeface="游ゴシック" panose="020B0400000000000000" pitchFamily="50" charset="-128"/>
                <a:ea typeface="游ゴシック" panose="020B0400000000000000" pitchFamily="50" charset="-128"/>
                <a:cs typeface="Adobe Clean Han ExtraBold"/>
              </a:rPr>
              <a:t>ワーク４</a:t>
            </a:r>
            <a:endParaRPr sz="1050">
              <a:latin typeface="游ゴシック" panose="020B0400000000000000" pitchFamily="50" charset="-128"/>
              <a:ea typeface="游ゴシック" panose="020B0400000000000000" pitchFamily="50" charset="-128"/>
              <a:cs typeface="Adobe Clean Han ExtraBold"/>
            </a:endParaRPr>
          </a:p>
        </p:txBody>
      </p:sp>
      <p:sp>
        <p:nvSpPr>
          <p:cNvPr id="9" name="object 9"/>
          <p:cNvSpPr/>
          <p:nvPr/>
        </p:nvSpPr>
        <p:spPr>
          <a:xfrm>
            <a:off x="848527" y="4783085"/>
            <a:ext cx="829944" cy="241935"/>
          </a:xfrm>
          <a:custGeom>
            <a:avLst/>
            <a:gdLst/>
            <a:ahLst/>
            <a:cxnLst/>
            <a:rect l="l" t="t" r="r" b="b"/>
            <a:pathLst>
              <a:path w="829944" h="241935">
                <a:moveTo>
                  <a:pt x="795655" y="0"/>
                </a:moveTo>
                <a:lnTo>
                  <a:pt x="33769" y="0"/>
                </a:lnTo>
                <a:lnTo>
                  <a:pt x="20654" y="2663"/>
                </a:lnTo>
                <a:lnTo>
                  <a:pt x="9917" y="9917"/>
                </a:lnTo>
                <a:lnTo>
                  <a:pt x="2663" y="20654"/>
                </a:lnTo>
                <a:lnTo>
                  <a:pt x="0" y="33769"/>
                </a:lnTo>
                <a:lnTo>
                  <a:pt x="0" y="208140"/>
                </a:lnTo>
                <a:lnTo>
                  <a:pt x="2663" y="221257"/>
                </a:lnTo>
                <a:lnTo>
                  <a:pt x="9917" y="231998"/>
                </a:lnTo>
                <a:lnTo>
                  <a:pt x="20654" y="239256"/>
                </a:lnTo>
                <a:lnTo>
                  <a:pt x="33769" y="241922"/>
                </a:lnTo>
                <a:lnTo>
                  <a:pt x="795655" y="241922"/>
                </a:lnTo>
                <a:lnTo>
                  <a:pt x="808771" y="239256"/>
                </a:lnTo>
                <a:lnTo>
                  <a:pt x="819513" y="231998"/>
                </a:lnTo>
                <a:lnTo>
                  <a:pt x="826771" y="221257"/>
                </a:lnTo>
                <a:lnTo>
                  <a:pt x="829437" y="208140"/>
                </a:lnTo>
                <a:lnTo>
                  <a:pt x="829437" y="33769"/>
                </a:lnTo>
                <a:lnTo>
                  <a:pt x="826771" y="20654"/>
                </a:lnTo>
                <a:lnTo>
                  <a:pt x="819513" y="9917"/>
                </a:lnTo>
                <a:lnTo>
                  <a:pt x="808771" y="2663"/>
                </a:lnTo>
                <a:lnTo>
                  <a:pt x="795655"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0" name="object 10"/>
          <p:cNvSpPr txBox="1"/>
          <p:nvPr/>
        </p:nvSpPr>
        <p:spPr>
          <a:xfrm>
            <a:off x="989432" y="4805440"/>
            <a:ext cx="578485" cy="178895"/>
          </a:xfrm>
          <a:prstGeom prst="rect">
            <a:avLst/>
          </a:prstGeom>
        </p:spPr>
        <p:txBody>
          <a:bodyPr vert="horz" wrap="square" lIns="0" tIns="17145" rIns="0" bIns="0" rtlCol="0">
            <a:spAutoFit/>
          </a:bodyPr>
          <a:lstStyle/>
          <a:p>
            <a:pPr marL="12700">
              <a:lnSpc>
                <a:spcPct val="100000"/>
              </a:lnSpc>
              <a:spcBef>
                <a:spcPts val="135"/>
              </a:spcBef>
            </a:pPr>
            <a:r>
              <a:rPr sz="1050" b="1" spc="-15">
                <a:solidFill>
                  <a:srgbClr val="FFFFFF"/>
                </a:solidFill>
                <a:latin typeface="游ゴシック" panose="020B0400000000000000" pitchFamily="50" charset="-128"/>
                <a:ea typeface="游ゴシック" panose="020B0400000000000000" pitchFamily="50" charset="-128"/>
                <a:cs typeface="Adobe Clean Han ExtraBold"/>
              </a:rPr>
              <a:t>ワーク３</a:t>
            </a:r>
            <a:endParaRPr sz="1050">
              <a:latin typeface="游ゴシック" panose="020B0400000000000000" pitchFamily="50" charset="-128"/>
              <a:ea typeface="游ゴシック" panose="020B0400000000000000" pitchFamily="50" charset="-128"/>
              <a:cs typeface="Adobe Clean Han ExtraBold"/>
            </a:endParaRPr>
          </a:p>
        </p:txBody>
      </p:sp>
      <p:sp>
        <p:nvSpPr>
          <p:cNvPr id="11" name="object 11"/>
          <p:cNvSpPr/>
          <p:nvPr/>
        </p:nvSpPr>
        <p:spPr>
          <a:xfrm>
            <a:off x="848527" y="3608044"/>
            <a:ext cx="829944" cy="241935"/>
          </a:xfrm>
          <a:custGeom>
            <a:avLst/>
            <a:gdLst/>
            <a:ahLst/>
            <a:cxnLst/>
            <a:rect l="l" t="t" r="r" b="b"/>
            <a:pathLst>
              <a:path w="829944" h="241935">
                <a:moveTo>
                  <a:pt x="795655" y="0"/>
                </a:moveTo>
                <a:lnTo>
                  <a:pt x="33769" y="0"/>
                </a:lnTo>
                <a:lnTo>
                  <a:pt x="20654" y="2663"/>
                </a:lnTo>
                <a:lnTo>
                  <a:pt x="9917" y="9917"/>
                </a:lnTo>
                <a:lnTo>
                  <a:pt x="2663" y="20654"/>
                </a:lnTo>
                <a:lnTo>
                  <a:pt x="0" y="33769"/>
                </a:lnTo>
                <a:lnTo>
                  <a:pt x="0" y="208140"/>
                </a:lnTo>
                <a:lnTo>
                  <a:pt x="2663" y="221257"/>
                </a:lnTo>
                <a:lnTo>
                  <a:pt x="9917" y="231998"/>
                </a:lnTo>
                <a:lnTo>
                  <a:pt x="20654" y="239256"/>
                </a:lnTo>
                <a:lnTo>
                  <a:pt x="33769" y="241922"/>
                </a:lnTo>
                <a:lnTo>
                  <a:pt x="795655" y="241922"/>
                </a:lnTo>
                <a:lnTo>
                  <a:pt x="808771" y="239256"/>
                </a:lnTo>
                <a:lnTo>
                  <a:pt x="819513" y="231998"/>
                </a:lnTo>
                <a:lnTo>
                  <a:pt x="826771" y="221257"/>
                </a:lnTo>
                <a:lnTo>
                  <a:pt x="829437" y="208140"/>
                </a:lnTo>
                <a:lnTo>
                  <a:pt x="829437" y="33769"/>
                </a:lnTo>
                <a:lnTo>
                  <a:pt x="826771" y="20654"/>
                </a:lnTo>
                <a:lnTo>
                  <a:pt x="819513" y="9917"/>
                </a:lnTo>
                <a:lnTo>
                  <a:pt x="808771" y="2663"/>
                </a:lnTo>
                <a:lnTo>
                  <a:pt x="795655"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2" name="object 12"/>
          <p:cNvSpPr txBox="1"/>
          <p:nvPr/>
        </p:nvSpPr>
        <p:spPr>
          <a:xfrm>
            <a:off x="989432" y="3630398"/>
            <a:ext cx="3587115" cy="1010285"/>
          </a:xfrm>
          <a:prstGeom prst="rect">
            <a:avLst/>
          </a:prstGeom>
        </p:spPr>
        <p:txBody>
          <a:bodyPr vert="horz" wrap="square" lIns="0" tIns="17145" rIns="0" bIns="0" rtlCol="0">
            <a:spAutoFit/>
          </a:bodyPr>
          <a:lstStyle/>
          <a:p>
            <a:pPr marL="12700">
              <a:lnSpc>
                <a:spcPct val="100000"/>
              </a:lnSpc>
              <a:spcBef>
                <a:spcPts val="135"/>
              </a:spcBef>
              <a:tabLst>
                <a:tab pos="808990" algn="l"/>
              </a:tabLst>
            </a:pPr>
            <a:r>
              <a:rPr sz="1050" b="1">
                <a:solidFill>
                  <a:srgbClr val="FFFFFF"/>
                </a:solidFill>
                <a:latin typeface="游ゴシック" panose="020B0400000000000000" pitchFamily="50" charset="-128"/>
                <a:ea typeface="游ゴシック" panose="020B0400000000000000" pitchFamily="50" charset="-128"/>
                <a:cs typeface="Adobe Clean Han ExtraBold"/>
              </a:rPr>
              <a:t>ワーク</a:t>
            </a:r>
            <a:r>
              <a:rPr sz="1050" b="1" spc="-50">
                <a:solidFill>
                  <a:srgbClr val="FFFFFF"/>
                </a:solidFill>
                <a:latin typeface="游ゴシック" panose="020B0400000000000000" pitchFamily="50" charset="-128"/>
                <a:ea typeface="游ゴシック" panose="020B0400000000000000" pitchFamily="50" charset="-128"/>
                <a:cs typeface="Adobe Clean Han ExtraBold"/>
              </a:rPr>
              <a:t>２</a:t>
            </a:r>
            <a:r>
              <a:rPr sz="1050" b="1">
                <a:solidFill>
                  <a:srgbClr val="FFFFFF"/>
                </a:solidFill>
                <a:latin typeface="游ゴシック" panose="020B0400000000000000" pitchFamily="50" charset="-128"/>
                <a:ea typeface="游ゴシック" panose="020B0400000000000000" pitchFamily="50" charset="-128"/>
                <a:cs typeface="Adobe Clean Han ExtraBold"/>
              </a:rPr>
              <a:t>	</a:t>
            </a:r>
            <a:r>
              <a:rPr sz="1050" b="1">
                <a:solidFill>
                  <a:srgbClr val="332C2A"/>
                </a:solidFill>
                <a:latin typeface="游ゴシック" panose="020B0400000000000000" pitchFamily="50" charset="-128"/>
                <a:ea typeface="游ゴシック" panose="020B0400000000000000" pitchFamily="50" charset="-128"/>
                <a:cs typeface="Adobe Clean Han ExtraBold"/>
              </a:rPr>
              <a:t>下の図の空欄に入る漢字２字は何でしょう</a:t>
            </a:r>
            <a:r>
              <a:rPr sz="105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a:p>
            <a:pPr marL="41275">
              <a:lnSpc>
                <a:spcPct val="100000"/>
              </a:lnSpc>
              <a:spcBef>
                <a:spcPts val="1015"/>
              </a:spcBef>
            </a:pPr>
            <a:r>
              <a:rPr sz="950" b="1" spc="50">
                <a:solidFill>
                  <a:srgbClr val="332C2A"/>
                </a:solidFill>
                <a:latin typeface="游ゴシック" panose="020B0400000000000000" pitchFamily="50" charset="-128"/>
                <a:ea typeface="游ゴシック" panose="020B0400000000000000" pitchFamily="50" charset="-128"/>
                <a:cs typeface="Adobe Clean Han ExtraBold"/>
              </a:rPr>
              <a:t>高校卒業  ⇒</a:t>
            </a:r>
            <a:endParaRPr sz="950">
              <a:latin typeface="游ゴシック" panose="020B0400000000000000" pitchFamily="50" charset="-128"/>
              <a:ea typeface="游ゴシック" panose="020B0400000000000000" pitchFamily="50" charset="-128"/>
              <a:cs typeface="Adobe Clean Han ExtraBold"/>
            </a:endParaRPr>
          </a:p>
          <a:p>
            <a:pPr marL="283210">
              <a:lnSpc>
                <a:spcPct val="100000"/>
              </a:lnSpc>
              <a:spcBef>
                <a:spcPts val="290"/>
              </a:spcBef>
            </a:pPr>
            <a:r>
              <a:rPr sz="950" b="1" spc="60">
                <a:solidFill>
                  <a:srgbClr val="332C2A"/>
                </a:solidFill>
                <a:latin typeface="游ゴシック" panose="020B0400000000000000" pitchFamily="50" charset="-128"/>
                <a:ea typeface="游ゴシック" panose="020B0400000000000000" pitchFamily="50" charset="-128"/>
                <a:cs typeface="Adobe Clean Han ExtraBold"/>
              </a:rPr>
              <a:t>短大•専門学校卒業  ⇒</a:t>
            </a:r>
            <a:endParaRPr sz="950">
              <a:latin typeface="游ゴシック" panose="020B0400000000000000" pitchFamily="50" charset="-128"/>
              <a:ea typeface="游ゴシック" panose="020B0400000000000000" pitchFamily="50" charset="-128"/>
              <a:cs typeface="Adobe Clean Han ExtraBold"/>
            </a:endParaRPr>
          </a:p>
          <a:p>
            <a:pPr marL="645795">
              <a:lnSpc>
                <a:spcPct val="100000"/>
              </a:lnSpc>
              <a:spcBef>
                <a:spcPts val="285"/>
              </a:spcBef>
            </a:pPr>
            <a:r>
              <a:rPr sz="950" b="1" spc="65">
                <a:solidFill>
                  <a:srgbClr val="332C2A"/>
                </a:solidFill>
                <a:latin typeface="游ゴシック" panose="020B0400000000000000" pitchFamily="50" charset="-128"/>
                <a:ea typeface="游ゴシック" panose="020B0400000000000000" pitchFamily="50" charset="-128"/>
                <a:cs typeface="Adobe Clean Han ExtraBold"/>
              </a:rPr>
              <a:t>大学•大学院卒業  ⇒</a:t>
            </a:r>
            <a:endParaRPr sz="950">
              <a:latin typeface="游ゴシック" panose="020B0400000000000000" pitchFamily="50" charset="-128"/>
              <a:ea typeface="游ゴシック" panose="020B0400000000000000" pitchFamily="50" charset="-128"/>
              <a:cs typeface="Adobe Clean Han ExtraBold"/>
            </a:endParaRPr>
          </a:p>
          <a:p>
            <a:pPr marL="41275">
              <a:lnSpc>
                <a:spcPct val="100000"/>
              </a:lnSpc>
              <a:spcBef>
                <a:spcPts val="545"/>
              </a:spcBef>
            </a:pPr>
            <a:r>
              <a:rPr sz="750" b="0" spc="-80">
                <a:solidFill>
                  <a:srgbClr val="332C2A"/>
                </a:solidFill>
                <a:latin typeface="游ゴシック" panose="020B0400000000000000" pitchFamily="50" charset="-128"/>
                <a:ea typeface="游ゴシック" panose="020B0400000000000000" pitchFamily="50" charset="-128"/>
                <a:cs typeface="Adobe Clean Han"/>
              </a:rPr>
              <a:t>※「勤労」は憲法で定められた国民の義務の一つですね</a:t>
            </a:r>
            <a:endParaRPr sz="750">
              <a:latin typeface="游ゴシック" panose="020B0400000000000000" pitchFamily="50" charset="-128"/>
              <a:ea typeface="游ゴシック" panose="020B0400000000000000" pitchFamily="50" charset="-128"/>
              <a:cs typeface="Adobe Clean Han"/>
            </a:endParaRPr>
          </a:p>
        </p:txBody>
      </p:sp>
      <p:sp>
        <p:nvSpPr>
          <p:cNvPr id="13" name="object 13"/>
          <p:cNvSpPr/>
          <p:nvPr/>
        </p:nvSpPr>
        <p:spPr>
          <a:xfrm>
            <a:off x="848527" y="1614039"/>
            <a:ext cx="829944" cy="241935"/>
          </a:xfrm>
          <a:custGeom>
            <a:avLst/>
            <a:gdLst/>
            <a:ahLst/>
            <a:cxnLst/>
            <a:rect l="l" t="t" r="r" b="b"/>
            <a:pathLst>
              <a:path w="829944" h="241935">
                <a:moveTo>
                  <a:pt x="795655" y="0"/>
                </a:moveTo>
                <a:lnTo>
                  <a:pt x="33769" y="0"/>
                </a:lnTo>
                <a:lnTo>
                  <a:pt x="20654" y="2663"/>
                </a:lnTo>
                <a:lnTo>
                  <a:pt x="9917" y="9917"/>
                </a:lnTo>
                <a:lnTo>
                  <a:pt x="2663" y="20654"/>
                </a:lnTo>
                <a:lnTo>
                  <a:pt x="0" y="33769"/>
                </a:lnTo>
                <a:lnTo>
                  <a:pt x="0" y="208140"/>
                </a:lnTo>
                <a:lnTo>
                  <a:pt x="2663" y="221257"/>
                </a:lnTo>
                <a:lnTo>
                  <a:pt x="9917" y="231998"/>
                </a:lnTo>
                <a:lnTo>
                  <a:pt x="20654" y="239256"/>
                </a:lnTo>
                <a:lnTo>
                  <a:pt x="33769" y="241922"/>
                </a:lnTo>
                <a:lnTo>
                  <a:pt x="795655" y="241922"/>
                </a:lnTo>
                <a:lnTo>
                  <a:pt x="808771" y="239256"/>
                </a:lnTo>
                <a:lnTo>
                  <a:pt x="819513" y="231998"/>
                </a:lnTo>
                <a:lnTo>
                  <a:pt x="826771" y="221257"/>
                </a:lnTo>
                <a:lnTo>
                  <a:pt x="829437" y="208140"/>
                </a:lnTo>
                <a:lnTo>
                  <a:pt x="829437" y="33769"/>
                </a:lnTo>
                <a:lnTo>
                  <a:pt x="826771" y="20654"/>
                </a:lnTo>
                <a:lnTo>
                  <a:pt x="819513" y="9917"/>
                </a:lnTo>
                <a:lnTo>
                  <a:pt x="808771" y="2663"/>
                </a:lnTo>
                <a:lnTo>
                  <a:pt x="795655"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4" name="object 14"/>
          <p:cNvSpPr txBox="1"/>
          <p:nvPr/>
        </p:nvSpPr>
        <p:spPr>
          <a:xfrm>
            <a:off x="989432" y="1636400"/>
            <a:ext cx="578485" cy="178895"/>
          </a:xfrm>
          <a:prstGeom prst="rect">
            <a:avLst/>
          </a:prstGeom>
        </p:spPr>
        <p:txBody>
          <a:bodyPr vert="horz" wrap="square" lIns="0" tIns="17145" rIns="0" bIns="0" rtlCol="0">
            <a:spAutoFit/>
          </a:bodyPr>
          <a:lstStyle/>
          <a:p>
            <a:pPr marL="12700">
              <a:lnSpc>
                <a:spcPct val="100000"/>
              </a:lnSpc>
              <a:spcBef>
                <a:spcPts val="135"/>
              </a:spcBef>
            </a:pPr>
            <a:r>
              <a:rPr sz="1050" b="1" spc="-15">
                <a:solidFill>
                  <a:srgbClr val="FFFFFF"/>
                </a:solidFill>
                <a:latin typeface="游ゴシック" panose="020B0400000000000000" pitchFamily="50" charset="-128"/>
                <a:ea typeface="游ゴシック" panose="020B0400000000000000" pitchFamily="50" charset="-128"/>
                <a:cs typeface="Adobe Clean Han ExtraBold"/>
              </a:rPr>
              <a:t>ワーク１</a:t>
            </a:r>
            <a:endParaRPr sz="1050">
              <a:latin typeface="游ゴシック" panose="020B0400000000000000" pitchFamily="50" charset="-128"/>
              <a:ea typeface="游ゴシック" panose="020B0400000000000000" pitchFamily="50" charset="-128"/>
              <a:cs typeface="Adobe Clean Han ExtraBold"/>
            </a:endParaRPr>
          </a:p>
        </p:txBody>
      </p:sp>
      <p:sp>
        <p:nvSpPr>
          <p:cNvPr id="15" name="object 15"/>
          <p:cNvSpPr txBox="1"/>
          <p:nvPr/>
        </p:nvSpPr>
        <p:spPr>
          <a:xfrm>
            <a:off x="851760" y="1062624"/>
            <a:ext cx="6279290" cy="294311"/>
          </a:xfrm>
          <a:prstGeom prst="rect">
            <a:avLst/>
          </a:prstGeom>
        </p:spPr>
        <p:txBody>
          <a:bodyPr vert="horz" wrap="square" lIns="0" tIns="17145" rIns="0" bIns="0" rtlCol="0">
            <a:spAutoFit/>
          </a:bodyPr>
          <a:lstStyle/>
          <a:p>
            <a:pPr marL="12700">
              <a:lnSpc>
                <a:spcPct val="100000"/>
              </a:lnSpc>
              <a:spcBef>
                <a:spcPts val="135"/>
              </a:spcBef>
            </a:pPr>
            <a:r>
              <a:rPr sz="2700" b="1" u="sng" spc="-690" baseline="1543">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ExtraBold"/>
              </a:rPr>
              <a:t>後悔しない「</a:t>
            </a:r>
            <a:r>
              <a:rPr sz="2700" b="1" u="sng" spc="-150" baseline="1543">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ExtraBold"/>
              </a:rPr>
              <a:t>My Life Event &amp; My Choice</a:t>
            </a:r>
            <a:r>
              <a:rPr sz="2700" b="1" u="sng" spc="-419" baseline="1543">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ExtraBold"/>
              </a:rPr>
              <a:t>」</a:t>
            </a:r>
            <a:r>
              <a:rPr sz="1200" b="1" u="sng" spc="-585">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ExtraBold"/>
              </a:rPr>
              <a:t>～</a:t>
            </a:r>
            <a:r>
              <a:rPr sz="1200" b="1" u="sng" spc="-15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ExtraBold"/>
              </a:rPr>
              <a:t>「</a:t>
            </a:r>
            <a:r>
              <a:rPr sz="1200" b="1" u="sng" spc="-150" err="1">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ExtraBold"/>
              </a:rPr>
              <a:t>選択し自律的に生きる」ために</a:t>
            </a:r>
            <a:r>
              <a:rPr sz="1200" b="1" u="sng" spc="-150">
                <a:solidFill>
                  <a:srgbClr val="332C2A"/>
                </a:solidFill>
                <a:uFill>
                  <a:solidFill>
                    <a:srgbClr val="332C2A"/>
                  </a:solidFill>
                </a:uFill>
                <a:latin typeface="游ゴシック" panose="020B0400000000000000" pitchFamily="50" charset="-128"/>
                <a:ea typeface="游ゴシック" panose="020B0400000000000000" pitchFamily="50" charset="-128"/>
                <a:cs typeface="Adobe Clean Han ExtraBold"/>
              </a:rPr>
              <a:t>～</a:t>
            </a:r>
            <a:endParaRPr sz="1200" spc="-150">
              <a:latin typeface="游ゴシック" panose="020B0400000000000000" pitchFamily="50" charset="-128"/>
              <a:ea typeface="游ゴシック" panose="020B0400000000000000" pitchFamily="50" charset="-128"/>
              <a:cs typeface="Adobe Clean Han ExtraBold"/>
            </a:endParaRPr>
          </a:p>
        </p:txBody>
      </p:sp>
      <p:sp>
        <p:nvSpPr>
          <p:cNvPr id="16" name="object 16"/>
          <p:cNvSpPr txBox="1"/>
          <p:nvPr/>
        </p:nvSpPr>
        <p:spPr>
          <a:xfrm>
            <a:off x="1795647" y="1546572"/>
            <a:ext cx="4942581" cy="353302"/>
          </a:xfrm>
          <a:prstGeom prst="rect">
            <a:avLst/>
          </a:prstGeom>
        </p:spPr>
        <p:txBody>
          <a:bodyPr vert="horz" wrap="square" lIns="0" tIns="17145" rIns="0" bIns="0" rtlCol="0">
            <a:spAutoFit/>
          </a:bodyPr>
          <a:lstStyle/>
          <a:p>
            <a:pPr marL="12700">
              <a:spcBef>
                <a:spcPts val="135"/>
              </a:spcBef>
            </a:pPr>
            <a:r>
              <a:rPr lang="ja-JP" altLang="en-US" sz="1050" b="1">
                <a:solidFill>
                  <a:srgbClr val="332C2A"/>
                </a:solidFill>
                <a:latin typeface="游ゴシック" panose="020B0400000000000000" pitchFamily="50" charset="-128"/>
                <a:ea typeface="游ゴシック" panose="020B0400000000000000" pitchFamily="50" charset="-128"/>
                <a:cs typeface="Adobe Clean Han ExtraBold"/>
              </a:rPr>
              <a:t>ライフイベント</a:t>
            </a:r>
            <a:r>
              <a:rPr lang="ja-JP" altLang="en-US" sz="1050" b="1" spc="-515">
                <a:solidFill>
                  <a:srgbClr val="332C2A"/>
                </a:solidFill>
                <a:latin typeface="游ゴシック" panose="020B0400000000000000" pitchFamily="50" charset="-128"/>
                <a:ea typeface="游ゴシック" panose="020B0400000000000000" pitchFamily="50" charset="-128"/>
                <a:cs typeface="Adobe Clean Han ExtraBold"/>
              </a:rPr>
              <a:t>＝</a:t>
            </a:r>
            <a:r>
              <a:rPr lang="ja-JP" altLang="en-US" sz="1050" b="1" spc="-70">
                <a:solidFill>
                  <a:srgbClr val="332C2A"/>
                </a:solidFill>
                <a:latin typeface="游ゴシック" panose="020B0400000000000000" pitchFamily="50" charset="-128"/>
                <a:ea typeface="游ゴシック" panose="020B0400000000000000" pitchFamily="50" charset="-128"/>
                <a:cs typeface="Adobe Clean Han ExtraBold"/>
              </a:rPr>
              <a:t>「人生のいろいろな出来事」。いくつ答えられますか？</a:t>
            </a:r>
            <a:endParaRPr lang="ja-JP" altLang="en-US" sz="105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35"/>
              </a:spcBef>
            </a:pPr>
            <a:r>
              <a:rPr lang="en-US" sz="1050" b="1" spc="-5">
                <a:solidFill>
                  <a:srgbClr val="332C2A"/>
                </a:solidFill>
                <a:latin typeface="游ゴシック" panose="020B0400000000000000" pitchFamily="50" charset="-128"/>
                <a:ea typeface="游ゴシック" panose="020B0400000000000000" pitchFamily="50" charset="-128"/>
                <a:cs typeface="Adobe Clean Han ExtraBold"/>
              </a:rPr>
              <a:t>3</a:t>
            </a:r>
            <a:r>
              <a:rPr sz="1050" b="1" spc="-5">
                <a:solidFill>
                  <a:srgbClr val="332C2A"/>
                </a:solidFill>
                <a:latin typeface="游ゴシック" panose="020B0400000000000000" pitchFamily="50" charset="-128"/>
                <a:ea typeface="游ゴシック" panose="020B0400000000000000" pitchFamily="50" charset="-128"/>
                <a:cs typeface="Adobe Clean Han ExtraBold"/>
              </a:rPr>
              <a:t>分で書けるだけ書いてみよう！</a:t>
            </a:r>
            <a:endParaRPr sz="1050">
              <a:latin typeface="游ゴシック" panose="020B0400000000000000" pitchFamily="50" charset="-128"/>
              <a:ea typeface="游ゴシック" panose="020B0400000000000000" pitchFamily="50" charset="-128"/>
              <a:cs typeface="Adobe Clean Han ExtraBold"/>
            </a:endParaRPr>
          </a:p>
        </p:txBody>
      </p:sp>
      <p:sp>
        <p:nvSpPr>
          <p:cNvPr id="17" name="object 17"/>
          <p:cNvSpPr txBox="1"/>
          <p:nvPr/>
        </p:nvSpPr>
        <p:spPr>
          <a:xfrm>
            <a:off x="1786252" y="4738799"/>
            <a:ext cx="4854575" cy="381771"/>
          </a:xfrm>
          <a:prstGeom prst="rect">
            <a:avLst/>
          </a:prstGeom>
        </p:spPr>
        <p:txBody>
          <a:bodyPr vert="horz" wrap="square" lIns="0" tIns="11430" rIns="0" bIns="0" rtlCol="0">
            <a:spAutoFit/>
          </a:bodyPr>
          <a:lstStyle/>
          <a:p>
            <a:pPr marL="12700" marR="5080">
              <a:lnSpc>
                <a:spcPct val="113300"/>
              </a:lnSpc>
              <a:spcBef>
                <a:spcPts val="90"/>
              </a:spcBef>
            </a:pPr>
            <a:r>
              <a:rPr sz="1050" b="1" err="1">
                <a:solidFill>
                  <a:srgbClr val="332C2A"/>
                </a:solidFill>
                <a:latin typeface="游ゴシック" panose="020B0400000000000000" pitchFamily="50" charset="-128"/>
                <a:ea typeface="游ゴシック" panose="020B0400000000000000" pitchFamily="50" charset="-128"/>
                <a:cs typeface="Adobe Clean Han ExtraBold"/>
              </a:rPr>
              <a:t>就職は誰にでも訪れるライフイベント。後悔しない就職先ってどんな会社</a:t>
            </a:r>
            <a:r>
              <a:rPr sz="1050" b="1">
                <a:solidFill>
                  <a:srgbClr val="332C2A"/>
                </a:solidFill>
                <a:latin typeface="游ゴシック" panose="020B0400000000000000" pitchFamily="50" charset="-128"/>
                <a:ea typeface="游ゴシック" panose="020B0400000000000000" pitchFamily="50" charset="-128"/>
                <a:cs typeface="Adobe Clean Han ExtraBold"/>
              </a:rPr>
              <a:t>？</a:t>
            </a:r>
            <a:endParaRPr lang="en-US" sz="1050" b="1">
              <a:solidFill>
                <a:srgbClr val="332C2A"/>
              </a:solidFill>
              <a:latin typeface="游ゴシック" panose="020B0400000000000000" pitchFamily="50" charset="-128"/>
              <a:ea typeface="游ゴシック" panose="020B0400000000000000" pitchFamily="50" charset="-128"/>
              <a:cs typeface="Adobe Clean Han ExtraBold"/>
            </a:endParaRPr>
          </a:p>
          <a:p>
            <a:pPr marL="12700" marR="5080">
              <a:lnSpc>
                <a:spcPct val="113300"/>
              </a:lnSpc>
              <a:spcBef>
                <a:spcPts val="90"/>
              </a:spcBef>
            </a:pPr>
            <a:r>
              <a:rPr sz="1050" b="1" err="1">
                <a:solidFill>
                  <a:srgbClr val="332C2A"/>
                </a:solidFill>
                <a:latin typeface="游ゴシック" panose="020B0400000000000000" pitchFamily="50" charset="-128"/>
                <a:ea typeface="游ゴシック" panose="020B0400000000000000" pitchFamily="50" charset="-128"/>
                <a:cs typeface="Adobe Clean Han ExtraBold"/>
              </a:rPr>
              <a:t>下表の左右の項目のうち、後悔しないと思う方に○を付けよう</a:t>
            </a:r>
            <a:r>
              <a:rPr sz="1050" b="1">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graphicFrame>
        <p:nvGraphicFramePr>
          <p:cNvPr id="18" name="object 18"/>
          <p:cNvGraphicFramePr>
            <a:graphicFrameLocks noGrp="1"/>
          </p:cNvGraphicFramePr>
          <p:nvPr>
            <p:extLst>
              <p:ext uri="{D42A27DB-BD31-4B8C-83A1-F6EECF244321}">
                <p14:modId xmlns:p14="http://schemas.microsoft.com/office/powerpoint/2010/main" val="1720978556"/>
              </p:ext>
            </p:extLst>
          </p:nvPr>
        </p:nvGraphicFramePr>
        <p:xfrm>
          <a:off x="848525" y="2057273"/>
          <a:ext cx="5866763" cy="1398270"/>
        </p:xfrm>
        <a:graphic>
          <a:graphicData uri="http://schemas.openxmlformats.org/drawingml/2006/table">
            <a:tbl>
              <a:tblPr firstRow="1" bandRow="1">
                <a:tableStyleId>{2D5ABB26-0587-4C30-8999-92F81FD0307C}</a:tableStyleId>
              </a:tblPr>
              <a:tblGrid>
                <a:gridCol w="687070">
                  <a:extLst>
                    <a:ext uri="{9D8B030D-6E8A-4147-A177-3AD203B41FA5}">
                      <a16:colId xmlns:a16="http://schemas.microsoft.com/office/drawing/2014/main" val="20000"/>
                    </a:ext>
                  </a:extLst>
                </a:gridCol>
                <a:gridCol w="1296035">
                  <a:extLst>
                    <a:ext uri="{9D8B030D-6E8A-4147-A177-3AD203B41FA5}">
                      <a16:colId xmlns:a16="http://schemas.microsoft.com/office/drawing/2014/main" val="20001"/>
                    </a:ext>
                  </a:extLst>
                </a:gridCol>
                <a:gridCol w="1296034">
                  <a:extLst>
                    <a:ext uri="{9D8B030D-6E8A-4147-A177-3AD203B41FA5}">
                      <a16:colId xmlns:a16="http://schemas.microsoft.com/office/drawing/2014/main" val="20002"/>
                    </a:ext>
                  </a:extLst>
                </a:gridCol>
                <a:gridCol w="1296035">
                  <a:extLst>
                    <a:ext uri="{9D8B030D-6E8A-4147-A177-3AD203B41FA5}">
                      <a16:colId xmlns:a16="http://schemas.microsoft.com/office/drawing/2014/main" val="20003"/>
                    </a:ext>
                  </a:extLst>
                </a:gridCol>
                <a:gridCol w="1291589">
                  <a:extLst>
                    <a:ext uri="{9D8B030D-6E8A-4147-A177-3AD203B41FA5}">
                      <a16:colId xmlns:a16="http://schemas.microsoft.com/office/drawing/2014/main" val="20004"/>
                    </a:ext>
                  </a:extLst>
                </a:gridCol>
              </a:tblGrid>
              <a:tr h="292100">
                <a:tc>
                  <a:txBody>
                    <a:bodyPr/>
                    <a:lstStyle/>
                    <a:p>
                      <a:pPr marL="213360">
                        <a:lnSpc>
                          <a:spcPct val="100000"/>
                        </a:lnSpc>
                        <a:spcBef>
                          <a:spcPts val="570"/>
                        </a:spcBef>
                      </a:pPr>
                      <a:r>
                        <a:rPr sz="950" b="1" spc="-25">
                          <a:solidFill>
                            <a:srgbClr val="332C2A"/>
                          </a:solidFill>
                          <a:latin typeface="游ゴシック" panose="020B0400000000000000" pitchFamily="50" charset="-128"/>
                          <a:ea typeface="游ゴシック" panose="020B0400000000000000" pitchFamily="50" charset="-128"/>
                          <a:cs typeface="Adobe Clean Han ExtraBold"/>
                        </a:rPr>
                        <a:t>年代</a:t>
                      </a:r>
                      <a:endParaRPr sz="950">
                        <a:latin typeface="游ゴシック" panose="020B0400000000000000" pitchFamily="50" charset="-128"/>
                        <a:ea typeface="游ゴシック" panose="020B0400000000000000" pitchFamily="50" charset="-128"/>
                        <a:cs typeface="Adobe Clean Han ExtraBold"/>
                      </a:endParaRPr>
                    </a:p>
                  </a:txBody>
                  <a:tcPr marL="0" marR="0" marT="723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252095">
                        <a:lnSpc>
                          <a:spcPct val="100000"/>
                        </a:lnSpc>
                        <a:spcBef>
                          <a:spcPts val="570"/>
                        </a:spcBef>
                      </a:pPr>
                      <a:r>
                        <a:rPr sz="950" b="1" spc="-10">
                          <a:solidFill>
                            <a:srgbClr val="332C2A"/>
                          </a:solidFill>
                          <a:latin typeface="游ゴシック" panose="020B0400000000000000" pitchFamily="50" charset="-128"/>
                          <a:ea typeface="游ゴシック" panose="020B0400000000000000" pitchFamily="50" charset="-128"/>
                          <a:cs typeface="Adobe Clean Han ExtraBold"/>
                        </a:rPr>
                        <a:t>学校にいる間</a:t>
                      </a:r>
                      <a:endParaRPr sz="950">
                        <a:latin typeface="游ゴシック" panose="020B0400000000000000" pitchFamily="50" charset="-128"/>
                        <a:ea typeface="游ゴシック" panose="020B0400000000000000" pitchFamily="50" charset="-128"/>
                        <a:cs typeface="Adobe Clean Han ExtraBold"/>
                      </a:endParaRPr>
                    </a:p>
                  </a:txBody>
                  <a:tcPr marL="0" marR="0" marT="723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267335">
                        <a:lnSpc>
                          <a:spcPct val="100000"/>
                        </a:lnSpc>
                        <a:spcBef>
                          <a:spcPts val="570"/>
                        </a:spcBef>
                      </a:pPr>
                      <a:r>
                        <a:rPr sz="950" b="1">
                          <a:solidFill>
                            <a:srgbClr val="332C2A"/>
                          </a:solidFill>
                          <a:latin typeface="游ゴシック" panose="020B0400000000000000" pitchFamily="50" charset="-128"/>
                          <a:ea typeface="游ゴシック" panose="020B0400000000000000" pitchFamily="50" charset="-128"/>
                          <a:cs typeface="Adobe Clean Han ExtraBold"/>
                        </a:rPr>
                        <a:t>20代～30</a:t>
                      </a:r>
                      <a:r>
                        <a:rPr sz="950" b="1" spc="-50">
                          <a:solidFill>
                            <a:srgbClr val="332C2A"/>
                          </a:solidFill>
                          <a:latin typeface="游ゴシック" panose="020B0400000000000000" pitchFamily="50" charset="-128"/>
                          <a:ea typeface="游ゴシック" panose="020B0400000000000000" pitchFamily="50" charset="-128"/>
                          <a:cs typeface="Adobe Clean Han ExtraBold"/>
                        </a:rPr>
                        <a:t>代</a:t>
                      </a:r>
                      <a:endParaRPr sz="950">
                        <a:latin typeface="游ゴシック" panose="020B0400000000000000" pitchFamily="50" charset="-128"/>
                        <a:ea typeface="游ゴシック" panose="020B0400000000000000" pitchFamily="50" charset="-128"/>
                        <a:cs typeface="Adobe Clean Han ExtraBold"/>
                      </a:endParaRPr>
                    </a:p>
                  </a:txBody>
                  <a:tcPr marL="0" marR="0" marT="723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R="23495" algn="ctr">
                        <a:lnSpc>
                          <a:spcPct val="100000"/>
                        </a:lnSpc>
                        <a:spcBef>
                          <a:spcPts val="570"/>
                        </a:spcBef>
                      </a:pPr>
                      <a:r>
                        <a:rPr sz="950" b="1">
                          <a:solidFill>
                            <a:srgbClr val="332C2A"/>
                          </a:solidFill>
                          <a:latin typeface="游ゴシック" panose="020B0400000000000000" pitchFamily="50" charset="-128"/>
                          <a:ea typeface="游ゴシック" panose="020B0400000000000000" pitchFamily="50" charset="-128"/>
                          <a:cs typeface="Adobe Clean Han ExtraBold"/>
                        </a:rPr>
                        <a:t>40</a:t>
                      </a:r>
                      <a:r>
                        <a:rPr sz="950" b="1" spc="-50">
                          <a:solidFill>
                            <a:srgbClr val="332C2A"/>
                          </a:solidFill>
                          <a:latin typeface="游ゴシック" panose="020B0400000000000000" pitchFamily="50" charset="-128"/>
                          <a:ea typeface="游ゴシック" panose="020B0400000000000000" pitchFamily="50" charset="-128"/>
                          <a:cs typeface="Adobe Clean Han ExtraBold"/>
                        </a:rPr>
                        <a:t>代</a:t>
                      </a:r>
                      <a:endParaRPr sz="950">
                        <a:latin typeface="游ゴシック" panose="020B0400000000000000" pitchFamily="50" charset="-128"/>
                        <a:ea typeface="游ゴシック" panose="020B0400000000000000" pitchFamily="50" charset="-128"/>
                        <a:cs typeface="Adobe Clean Han ExtraBold"/>
                      </a:endParaRPr>
                    </a:p>
                  </a:txBody>
                  <a:tcPr marL="0" marR="0" marT="723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R="2540" algn="ctr">
                        <a:lnSpc>
                          <a:spcPct val="100000"/>
                        </a:lnSpc>
                        <a:spcBef>
                          <a:spcPts val="570"/>
                        </a:spcBef>
                      </a:pPr>
                      <a:r>
                        <a:rPr sz="950" b="1">
                          <a:solidFill>
                            <a:srgbClr val="332C2A"/>
                          </a:solidFill>
                          <a:latin typeface="游ゴシック" panose="020B0400000000000000" pitchFamily="50" charset="-128"/>
                          <a:ea typeface="游ゴシック" panose="020B0400000000000000" pitchFamily="50" charset="-128"/>
                          <a:cs typeface="Adobe Clean Han ExtraBold"/>
                        </a:rPr>
                        <a:t>50</a:t>
                      </a:r>
                      <a:r>
                        <a:rPr sz="950" b="1" spc="-50">
                          <a:solidFill>
                            <a:srgbClr val="332C2A"/>
                          </a:solidFill>
                          <a:latin typeface="游ゴシック" panose="020B0400000000000000" pitchFamily="50" charset="-128"/>
                          <a:ea typeface="游ゴシック" panose="020B0400000000000000" pitchFamily="50" charset="-128"/>
                          <a:cs typeface="Adobe Clean Han ExtraBold"/>
                        </a:rPr>
                        <a:t>代</a:t>
                      </a:r>
                      <a:endParaRPr sz="950">
                        <a:latin typeface="游ゴシック" panose="020B0400000000000000" pitchFamily="50" charset="-128"/>
                        <a:ea typeface="游ゴシック" panose="020B0400000000000000" pitchFamily="50" charset="-128"/>
                        <a:cs typeface="Adobe Clean Han ExtraBold"/>
                      </a:endParaRPr>
                    </a:p>
                  </a:txBody>
                  <a:tcPr marL="0" marR="0" marT="723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0"/>
                  </a:ext>
                </a:extLst>
              </a:tr>
              <a:tr h="1106170">
                <a:tc>
                  <a:txBody>
                    <a:bodyPr/>
                    <a:lstStyle/>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spcBef>
                          <a:spcPts val="395"/>
                        </a:spcBef>
                      </a:pPr>
                      <a:endParaRPr sz="950">
                        <a:latin typeface="游ゴシック" panose="020B0400000000000000" pitchFamily="50" charset="-128"/>
                        <a:ea typeface="游ゴシック" panose="020B0400000000000000" pitchFamily="50" charset="-128"/>
                        <a:cs typeface="Times New Roman"/>
                      </a:endParaRPr>
                    </a:p>
                    <a:p>
                      <a:pPr marL="92075" marR="87630" indent="14604">
                        <a:lnSpc>
                          <a:spcPct val="107400"/>
                        </a:lnSpc>
                      </a:pPr>
                      <a:r>
                        <a:rPr sz="950" b="1" spc="114">
                          <a:solidFill>
                            <a:srgbClr val="332C2A"/>
                          </a:solidFill>
                          <a:latin typeface="游ゴシック" panose="020B0400000000000000" pitchFamily="50" charset="-128"/>
                          <a:ea typeface="游ゴシック" panose="020B0400000000000000" pitchFamily="50" charset="-128"/>
                          <a:cs typeface="Adobe Clean Han ExtraBold"/>
                        </a:rPr>
                        <a:t>ライフ•</a:t>
                      </a:r>
                      <a:r>
                        <a:rPr sz="950" b="1" spc="-15">
                          <a:solidFill>
                            <a:srgbClr val="332C2A"/>
                          </a:solidFill>
                          <a:latin typeface="游ゴシック" panose="020B0400000000000000" pitchFamily="50" charset="-128"/>
                          <a:ea typeface="游ゴシック" panose="020B0400000000000000" pitchFamily="50" charset="-128"/>
                          <a:cs typeface="Adobe Clean Han ExtraBold"/>
                        </a:rPr>
                        <a:t>イベント</a:t>
                      </a:r>
                      <a:endParaRPr sz="950">
                        <a:latin typeface="游ゴシック" panose="020B0400000000000000" pitchFamily="50" charset="-128"/>
                        <a:ea typeface="游ゴシック" panose="020B0400000000000000" pitchFamily="50" charset="-128"/>
                        <a:cs typeface="Adobe Clean Han ExtraBold"/>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bl>
          </a:graphicData>
        </a:graphic>
      </p:graphicFrame>
      <p:graphicFrame>
        <p:nvGraphicFramePr>
          <p:cNvPr id="19" name="object 19"/>
          <p:cNvGraphicFramePr>
            <a:graphicFrameLocks noGrp="1"/>
          </p:cNvGraphicFramePr>
          <p:nvPr>
            <p:extLst>
              <p:ext uri="{D42A27DB-BD31-4B8C-83A1-F6EECF244321}">
                <p14:modId xmlns:p14="http://schemas.microsoft.com/office/powerpoint/2010/main" val="231561892"/>
              </p:ext>
            </p:extLst>
          </p:nvPr>
        </p:nvGraphicFramePr>
        <p:xfrm>
          <a:off x="848525" y="5220843"/>
          <a:ext cx="5866765" cy="1167765"/>
        </p:xfrm>
        <a:graphic>
          <a:graphicData uri="http://schemas.openxmlformats.org/drawingml/2006/table">
            <a:tbl>
              <a:tblPr firstRow="1" bandRow="1">
                <a:tableStyleId>{2D5ABB26-0587-4C30-8999-92F81FD0307C}</a:tableStyleId>
              </a:tblPr>
              <a:tblGrid>
                <a:gridCol w="403860">
                  <a:extLst>
                    <a:ext uri="{9D8B030D-6E8A-4147-A177-3AD203B41FA5}">
                      <a16:colId xmlns:a16="http://schemas.microsoft.com/office/drawing/2014/main" val="20000"/>
                    </a:ext>
                  </a:extLst>
                </a:gridCol>
                <a:gridCol w="1449705">
                  <a:extLst>
                    <a:ext uri="{9D8B030D-6E8A-4147-A177-3AD203B41FA5}">
                      <a16:colId xmlns:a16="http://schemas.microsoft.com/office/drawing/2014/main" val="20001"/>
                    </a:ext>
                  </a:extLst>
                </a:gridCol>
                <a:gridCol w="1693545">
                  <a:extLst>
                    <a:ext uri="{9D8B030D-6E8A-4147-A177-3AD203B41FA5}">
                      <a16:colId xmlns:a16="http://schemas.microsoft.com/office/drawing/2014/main" val="20002"/>
                    </a:ext>
                  </a:extLst>
                </a:gridCol>
                <a:gridCol w="473710">
                  <a:extLst>
                    <a:ext uri="{9D8B030D-6E8A-4147-A177-3AD203B41FA5}">
                      <a16:colId xmlns:a16="http://schemas.microsoft.com/office/drawing/2014/main" val="20003"/>
                    </a:ext>
                  </a:extLst>
                </a:gridCol>
                <a:gridCol w="1845945">
                  <a:extLst>
                    <a:ext uri="{9D8B030D-6E8A-4147-A177-3AD203B41FA5}">
                      <a16:colId xmlns:a16="http://schemas.microsoft.com/office/drawing/2014/main" val="20004"/>
                    </a:ext>
                  </a:extLst>
                </a:gridCol>
              </a:tblGrid>
              <a:tr h="287655">
                <a:tc>
                  <a:txBody>
                    <a:bodyPr/>
                    <a:lstStyle/>
                    <a:p>
                      <a:pPr marL="40640" algn="ctr">
                        <a:lnSpc>
                          <a:spcPct val="100000"/>
                        </a:lnSpc>
                        <a:spcBef>
                          <a:spcPts val="685"/>
                        </a:spcBef>
                      </a:pPr>
                      <a:r>
                        <a:rPr sz="950" b="1" spc="-25">
                          <a:solidFill>
                            <a:srgbClr val="332C2A"/>
                          </a:solidFill>
                          <a:latin typeface="游ゴシック" panose="020B0400000000000000" pitchFamily="50" charset="-128"/>
                          <a:ea typeface="游ゴシック" panose="020B0400000000000000" pitchFamily="50" charset="-128"/>
                          <a:cs typeface="Adobe Clean Han ExtraBold"/>
                        </a:rPr>
                        <a:t>Ｑ１</a:t>
                      </a:r>
                      <a:endParaRPr sz="950">
                        <a:latin typeface="游ゴシック" panose="020B0400000000000000" pitchFamily="50" charset="-128"/>
                        <a:ea typeface="游ゴシック" panose="020B0400000000000000" pitchFamily="50" charset="-128"/>
                        <a:cs typeface="Adobe Clean Han ExtraBold"/>
                      </a:endParaRPr>
                    </a:p>
                  </a:txBody>
                  <a:tcPr marL="0" marR="0" marT="86995" marB="0">
                    <a:lnL w="9525">
                      <a:solidFill>
                        <a:srgbClr val="332C2A"/>
                      </a:solidFill>
                      <a:prstDash val="solid"/>
                    </a:lnL>
                    <a:lnT w="9525">
                      <a:solidFill>
                        <a:srgbClr val="332C2A"/>
                      </a:solidFill>
                      <a:prstDash val="solid"/>
                    </a:lnT>
                    <a:lnB w="9525">
                      <a:solidFill>
                        <a:srgbClr val="332C2A"/>
                      </a:solidFill>
                      <a:prstDash val="solid"/>
                    </a:lnB>
                    <a:solidFill>
                      <a:srgbClr val="DDDDDD"/>
                    </a:solidFill>
                  </a:tcPr>
                </a:tc>
                <a:tc>
                  <a:txBody>
                    <a:bodyPr/>
                    <a:lstStyle/>
                    <a:p>
                      <a:pPr marL="60325">
                        <a:lnSpc>
                          <a:spcPct val="100000"/>
                        </a:lnSpc>
                        <a:spcBef>
                          <a:spcPts val="685"/>
                        </a:spcBef>
                      </a:pPr>
                      <a:r>
                        <a:rPr sz="950" b="1" spc="40">
                          <a:solidFill>
                            <a:srgbClr val="332C2A"/>
                          </a:solidFill>
                          <a:latin typeface="游ゴシック" panose="020B0400000000000000" pitchFamily="50" charset="-128"/>
                          <a:ea typeface="游ゴシック" panose="020B0400000000000000" pitchFamily="50" charset="-128"/>
                          <a:cs typeface="Adobe Clean Han ExtraBold"/>
                        </a:rPr>
                        <a:t>仕事のやり方•働き方</a:t>
                      </a:r>
                      <a:endParaRPr sz="950">
                        <a:latin typeface="游ゴシック" panose="020B0400000000000000" pitchFamily="50" charset="-128"/>
                        <a:ea typeface="游ゴシック" panose="020B0400000000000000" pitchFamily="50" charset="-128"/>
                        <a:cs typeface="Adobe Clean Han ExtraBold"/>
                      </a:endParaRPr>
                    </a:p>
                  </a:txBody>
                  <a:tcPr marL="0" marR="0" marT="86995" marB="0">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L="145415">
                        <a:lnSpc>
                          <a:spcPct val="100000"/>
                        </a:lnSpc>
                        <a:spcBef>
                          <a:spcPts val="685"/>
                        </a:spcBef>
                      </a:pPr>
                      <a:r>
                        <a:rPr sz="950" b="0" spc="-5">
                          <a:solidFill>
                            <a:srgbClr val="332C2A"/>
                          </a:solidFill>
                          <a:latin typeface="游ゴシック" panose="020B0400000000000000" pitchFamily="50" charset="-128"/>
                          <a:ea typeface="游ゴシック" panose="020B0400000000000000" pitchFamily="50" charset="-128"/>
                          <a:cs typeface="Adobe Clean Han"/>
                        </a:rPr>
                        <a:t>いろいろ教えてくれる</a:t>
                      </a:r>
                      <a:endParaRPr sz="950">
                        <a:latin typeface="游ゴシック" panose="020B0400000000000000" pitchFamily="50" charset="-128"/>
                        <a:ea typeface="游ゴシック" panose="020B0400000000000000" pitchFamily="50" charset="-128"/>
                        <a:cs typeface="Adobe Clean Han"/>
                      </a:endParaRPr>
                    </a:p>
                  </a:txBody>
                  <a:tcPr marL="0" marR="0" marT="8699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marL="137160">
                        <a:lnSpc>
                          <a:spcPct val="100000"/>
                        </a:lnSpc>
                        <a:spcBef>
                          <a:spcPts val="685"/>
                        </a:spcBef>
                      </a:pPr>
                      <a:r>
                        <a:rPr sz="950" b="0" spc="-25">
                          <a:solidFill>
                            <a:srgbClr val="332C2A"/>
                          </a:solidFill>
                          <a:latin typeface="游ゴシック" panose="020B0400000000000000" pitchFamily="50" charset="-128"/>
                          <a:ea typeface="游ゴシック" panose="020B0400000000000000" pitchFamily="50" charset="-128"/>
                          <a:cs typeface="Adobe Clean Han"/>
                        </a:rPr>
                        <a:t>vs</a:t>
                      </a:r>
                      <a:endParaRPr sz="950">
                        <a:latin typeface="游ゴシック" panose="020B0400000000000000" pitchFamily="50" charset="-128"/>
                        <a:ea typeface="游ゴシック" panose="020B0400000000000000" pitchFamily="50" charset="-128"/>
                        <a:cs typeface="Adobe Clean Han"/>
                      </a:endParaRPr>
                    </a:p>
                  </a:txBody>
                  <a:tcPr marL="0" marR="0" marT="86995" marB="0">
                    <a:lnT w="9525">
                      <a:solidFill>
                        <a:srgbClr val="332C2A"/>
                      </a:solidFill>
                      <a:prstDash val="solid"/>
                    </a:lnT>
                    <a:lnB w="9525">
                      <a:solidFill>
                        <a:srgbClr val="332C2A"/>
                      </a:solidFill>
                      <a:prstDash val="solid"/>
                    </a:lnB>
                  </a:tcPr>
                </a:tc>
                <a:tc>
                  <a:txBody>
                    <a:bodyPr/>
                    <a:lstStyle/>
                    <a:p>
                      <a:pPr marL="212725">
                        <a:lnSpc>
                          <a:spcPct val="100000"/>
                        </a:lnSpc>
                        <a:spcBef>
                          <a:spcPts val="685"/>
                        </a:spcBef>
                      </a:pPr>
                      <a:r>
                        <a:rPr sz="950" b="0" spc="-5">
                          <a:solidFill>
                            <a:srgbClr val="332C2A"/>
                          </a:solidFill>
                          <a:latin typeface="游ゴシック" panose="020B0400000000000000" pitchFamily="50" charset="-128"/>
                          <a:ea typeface="游ゴシック" panose="020B0400000000000000" pitchFamily="50" charset="-128"/>
                          <a:cs typeface="Adobe Clean Han"/>
                        </a:rPr>
                        <a:t>自由だけど自分で勉強</a:t>
                      </a:r>
                      <a:endParaRPr sz="950">
                        <a:latin typeface="游ゴシック" panose="020B0400000000000000" pitchFamily="50" charset="-128"/>
                        <a:ea typeface="游ゴシック" panose="020B0400000000000000" pitchFamily="50" charset="-128"/>
                        <a:cs typeface="Adobe Clean Han"/>
                      </a:endParaRPr>
                    </a:p>
                  </a:txBody>
                  <a:tcPr marL="0" marR="0" marT="86995"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0"/>
                  </a:ext>
                </a:extLst>
              </a:tr>
              <a:tr h="292100">
                <a:tc>
                  <a:txBody>
                    <a:bodyPr/>
                    <a:lstStyle/>
                    <a:p>
                      <a:pPr marL="40640" algn="ctr">
                        <a:lnSpc>
                          <a:spcPct val="100000"/>
                        </a:lnSpc>
                        <a:spcBef>
                          <a:spcPts val="665"/>
                        </a:spcBef>
                      </a:pPr>
                      <a:r>
                        <a:rPr sz="950" b="1" spc="-25">
                          <a:solidFill>
                            <a:srgbClr val="332C2A"/>
                          </a:solidFill>
                          <a:latin typeface="游ゴシック" panose="020B0400000000000000" pitchFamily="50" charset="-128"/>
                          <a:ea typeface="游ゴシック" panose="020B0400000000000000" pitchFamily="50" charset="-128"/>
                          <a:cs typeface="Adobe Clean Han ExtraBold"/>
                        </a:rPr>
                        <a:t>Ｑ２</a:t>
                      </a:r>
                      <a:endParaRPr sz="950">
                        <a:latin typeface="游ゴシック" panose="020B0400000000000000" pitchFamily="50" charset="-128"/>
                        <a:ea typeface="游ゴシック" panose="020B0400000000000000" pitchFamily="50" charset="-128"/>
                        <a:cs typeface="Adobe Clean Han ExtraBold"/>
                      </a:endParaRPr>
                    </a:p>
                  </a:txBody>
                  <a:tcPr marL="0" marR="0" marT="84455" marB="0">
                    <a:lnL w="9525">
                      <a:solidFill>
                        <a:srgbClr val="332C2A"/>
                      </a:solidFill>
                      <a:prstDash val="solid"/>
                    </a:lnL>
                    <a:lnT w="9525">
                      <a:solidFill>
                        <a:srgbClr val="332C2A"/>
                      </a:solidFill>
                      <a:prstDash val="solid"/>
                    </a:lnT>
                    <a:lnB w="9525">
                      <a:solidFill>
                        <a:srgbClr val="332C2A"/>
                      </a:solidFill>
                      <a:prstDash val="solid"/>
                    </a:lnB>
                    <a:solidFill>
                      <a:srgbClr val="DDDDDD"/>
                    </a:solidFill>
                  </a:tcPr>
                </a:tc>
                <a:tc>
                  <a:txBody>
                    <a:bodyPr/>
                    <a:lstStyle/>
                    <a:p>
                      <a:pPr marL="60325">
                        <a:lnSpc>
                          <a:spcPct val="100000"/>
                        </a:lnSpc>
                        <a:spcBef>
                          <a:spcPts val="665"/>
                        </a:spcBef>
                      </a:pPr>
                      <a:r>
                        <a:rPr sz="950" b="1" spc="-10">
                          <a:solidFill>
                            <a:srgbClr val="332C2A"/>
                          </a:solidFill>
                          <a:latin typeface="游ゴシック" panose="020B0400000000000000" pitchFamily="50" charset="-128"/>
                          <a:ea typeface="游ゴシック" panose="020B0400000000000000" pitchFamily="50" charset="-128"/>
                          <a:cs typeface="Adobe Clean Han ExtraBold"/>
                        </a:rPr>
                        <a:t>毎月の残業</a:t>
                      </a:r>
                      <a:endParaRPr sz="950">
                        <a:latin typeface="游ゴシック" panose="020B0400000000000000" pitchFamily="50" charset="-128"/>
                        <a:ea typeface="游ゴシック" panose="020B0400000000000000" pitchFamily="50" charset="-128"/>
                        <a:cs typeface="Adobe Clean Han ExtraBold"/>
                      </a:endParaRPr>
                    </a:p>
                  </a:txBody>
                  <a:tcPr marL="0" marR="0" marT="84455" marB="0">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L="145415">
                        <a:lnSpc>
                          <a:spcPct val="100000"/>
                        </a:lnSpc>
                        <a:spcBef>
                          <a:spcPts val="665"/>
                        </a:spcBef>
                      </a:pPr>
                      <a:r>
                        <a:rPr sz="950" b="0" spc="-10">
                          <a:solidFill>
                            <a:srgbClr val="332C2A"/>
                          </a:solidFill>
                          <a:latin typeface="游ゴシック" panose="020B0400000000000000" pitchFamily="50" charset="-128"/>
                          <a:ea typeface="游ゴシック" panose="020B0400000000000000" pitchFamily="50" charset="-128"/>
                          <a:cs typeface="Adobe Clean Han"/>
                        </a:rPr>
                        <a:t>働くまで分からない</a:t>
                      </a:r>
                      <a:endParaRPr sz="950">
                        <a:latin typeface="游ゴシック" panose="020B0400000000000000" pitchFamily="50" charset="-128"/>
                        <a:ea typeface="游ゴシック" panose="020B0400000000000000" pitchFamily="50" charset="-128"/>
                        <a:cs typeface="Adobe Clean Han"/>
                      </a:endParaRPr>
                    </a:p>
                  </a:txBody>
                  <a:tcPr marL="0" marR="0" marT="8445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marL="137160">
                        <a:lnSpc>
                          <a:spcPct val="100000"/>
                        </a:lnSpc>
                        <a:spcBef>
                          <a:spcPts val="665"/>
                        </a:spcBef>
                      </a:pPr>
                      <a:r>
                        <a:rPr sz="950" b="0" spc="-25">
                          <a:solidFill>
                            <a:srgbClr val="332C2A"/>
                          </a:solidFill>
                          <a:latin typeface="游ゴシック" panose="020B0400000000000000" pitchFamily="50" charset="-128"/>
                          <a:ea typeface="游ゴシック" panose="020B0400000000000000" pitchFamily="50" charset="-128"/>
                          <a:cs typeface="Adobe Clean Han"/>
                        </a:rPr>
                        <a:t>vs</a:t>
                      </a:r>
                      <a:endParaRPr sz="950">
                        <a:latin typeface="游ゴシック" panose="020B0400000000000000" pitchFamily="50" charset="-128"/>
                        <a:ea typeface="游ゴシック" panose="020B0400000000000000" pitchFamily="50" charset="-128"/>
                        <a:cs typeface="Adobe Clean Han"/>
                      </a:endParaRPr>
                    </a:p>
                  </a:txBody>
                  <a:tcPr marL="0" marR="0" marT="84455" marB="0">
                    <a:lnT w="9525">
                      <a:solidFill>
                        <a:srgbClr val="332C2A"/>
                      </a:solidFill>
                      <a:prstDash val="solid"/>
                    </a:lnT>
                    <a:lnB w="9525">
                      <a:solidFill>
                        <a:srgbClr val="332C2A"/>
                      </a:solidFill>
                      <a:prstDash val="solid"/>
                    </a:lnB>
                  </a:tcPr>
                </a:tc>
                <a:tc>
                  <a:txBody>
                    <a:bodyPr/>
                    <a:lstStyle/>
                    <a:p>
                      <a:pPr marL="212725">
                        <a:lnSpc>
                          <a:spcPct val="100000"/>
                        </a:lnSpc>
                        <a:spcBef>
                          <a:spcPts val="665"/>
                        </a:spcBef>
                      </a:pPr>
                      <a:r>
                        <a:rPr sz="950" b="0" spc="-5">
                          <a:solidFill>
                            <a:srgbClr val="332C2A"/>
                          </a:solidFill>
                          <a:latin typeface="游ゴシック" panose="020B0400000000000000" pitchFamily="50" charset="-128"/>
                          <a:ea typeface="游ゴシック" panose="020B0400000000000000" pitchFamily="50" charset="-128"/>
                          <a:cs typeface="Adobe Clean Han"/>
                        </a:rPr>
                        <a:t>大体の時間数が分かる</a:t>
                      </a:r>
                      <a:endParaRPr sz="950">
                        <a:latin typeface="游ゴシック" panose="020B0400000000000000" pitchFamily="50" charset="-128"/>
                        <a:ea typeface="游ゴシック" panose="020B0400000000000000" pitchFamily="50" charset="-128"/>
                        <a:cs typeface="Adobe Clean Han"/>
                      </a:endParaRPr>
                    </a:p>
                  </a:txBody>
                  <a:tcPr marL="0" marR="0" marT="84455"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292100">
                <a:tc>
                  <a:txBody>
                    <a:bodyPr/>
                    <a:lstStyle/>
                    <a:p>
                      <a:pPr marL="40640" algn="ctr">
                        <a:lnSpc>
                          <a:spcPct val="100000"/>
                        </a:lnSpc>
                        <a:spcBef>
                          <a:spcPts val="610"/>
                        </a:spcBef>
                      </a:pPr>
                      <a:r>
                        <a:rPr sz="950" b="1" spc="-25">
                          <a:solidFill>
                            <a:srgbClr val="332C2A"/>
                          </a:solidFill>
                          <a:latin typeface="游ゴシック" panose="020B0400000000000000" pitchFamily="50" charset="-128"/>
                          <a:ea typeface="游ゴシック" panose="020B0400000000000000" pitchFamily="50" charset="-128"/>
                          <a:cs typeface="Adobe Clean Han ExtraBold"/>
                        </a:rPr>
                        <a:t>Ｑ３</a:t>
                      </a:r>
                      <a:endParaRPr sz="950">
                        <a:latin typeface="游ゴシック" panose="020B0400000000000000" pitchFamily="50" charset="-128"/>
                        <a:ea typeface="游ゴシック" panose="020B0400000000000000" pitchFamily="50" charset="-128"/>
                        <a:cs typeface="Adobe Clean Han ExtraBold"/>
                      </a:endParaRPr>
                    </a:p>
                  </a:txBody>
                  <a:tcPr marL="0" marR="0" marT="77470" marB="0">
                    <a:lnL w="9525">
                      <a:solidFill>
                        <a:srgbClr val="332C2A"/>
                      </a:solidFill>
                      <a:prstDash val="solid"/>
                    </a:lnL>
                    <a:lnT w="9525">
                      <a:solidFill>
                        <a:srgbClr val="332C2A"/>
                      </a:solidFill>
                      <a:prstDash val="solid"/>
                    </a:lnT>
                    <a:lnB w="9525">
                      <a:solidFill>
                        <a:srgbClr val="332C2A"/>
                      </a:solidFill>
                      <a:prstDash val="solid"/>
                    </a:lnB>
                    <a:solidFill>
                      <a:srgbClr val="DDDDDD"/>
                    </a:solidFill>
                  </a:tcPr>
                </a:tc>
                <a:tc>
                  <a:txBody>
                    <a:bodyPr/>
                    <a:lstStyle/>
                    <a:p>
                      <a:pPr marL="60325">
                        <a:lnSpc>
                          <a:spcPct val="100000"/>
                        </a:lnSpc>
                        <a:spcBef>
                          <a:spcPts val="610"/>
                        </a:spcBef>
                      </a:pPr>
                      <a:r>
                        <a:rPr sz="950" b="1" spc="-15">
                          <a:solidFill>
                            <a:srgbClr val="332C2A"/>
                          </a:solidFill>
                          <a:latin typeface="游ゴシック" panose="020B0400000000000000" pitchFamily="50" charset="-128"/>
                          <a:ea typeface="游ゴシック" panose="020B0400000000000000" pitchFamily="50" charset="-128"/>
                          <a:cs typeface="Adobe Clean Han ExtraBold"/>
                        </a:rPr>
                        <a:t>有給休暇</a:t>
                      </a:r>
                      <a:endParaRPr sz="950">
                        <a:latin typeface="游ゴシック" panose="020B0400000000000000" pitchFamily="50" charset="-128"/>
                        <a:ea typeface="游ゴシック" panose="020B0400000000000000" pitchFamily="50" charset="-128"/>
                        <a:cs typeface="Adobe Clean Han ExtraBold"/>
                      </a:endParaRPr>
                    </a:p>
                  </a:txBody>
                  <a:tcPr marL="0" marR="0" marT="77470" marB="0">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L="145415">
                        <a:lnSpc>
                          <a:spcPct val="100000"/>
                        </a:lnSpc>
                        <a:spcBef>
                          <a:spcPts val="610"/>
                        </a:spcBef>
                      </a:pPr>
                      <a:r>
                        <a:rPr sz="950" b="0" spc="-10">
                          <a:solidFill>
                            <a:srgbClr val="332C2A"/>
                          </a:solidFill>
                          <a:latin typeface="游ゴシック" panose="020B0400000000000000" pitchFamily="50" charset="-128"/>
                          <a:ea typeface="游ゴシック" panose="020B0400000000000000" pitchFamily="50" charset="-128"/>
                          <a:cs typeface="Adobe Clean Han"/>
                        </a:rPr>
                        <a:t>全員ちゃんと取得</a:t>
                      </a:r>
                      <a:endParaRPr sz="950">
                        <a:latin typeface="游ゴシック" panose="020B0400000000000000" pitchFamily="50" charset="-128"/>
                        <a:ea typeface="游ゴシック" panose="020B0400000000000000" pitchFamily="50" charset="-128"/>
                        <a:cs typeface="Adobe Clean Han"/>
                      </a:endParaRPr>
                    </a:p>
                  </a:txBody>
                  <a:tcPr marL="0" marR="0" marT="7747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marL="137160">
                        <a:lnSpc>
                          <a:spcPct val="100000"/>
                        </a:lnSpc>
                        <a:spcBef>
                          <a:spcPts val="610"/>
                        </a:spcBef>
                      </a:pPr>
                      <a:r>
                        <a:rPr sz="950" b="0" spc="-25">
                          <a:solidFill>
                            <a:srgbClr val="332C2A"/>
                          </a:solidFill>
                          <a:latin typeface="游ゴシック" panose="020B0400000000000000" pitchFamily="50" charset="-128"/>
                          <a:ea typeface="游ゴシック" panose="020B0400000000000000" pitchFamily="50" charset="-128"/>
                          <a:cs typeface="Adobe Clean Han"/>
                        </a:rPr>
                        <a:t>vs</a:t>
                      </a:r>
                      <a:endParaRPr sz="950">
                        <a:latin typeface="游ゴシック" panose="020B0400000000000000" pitchFamily="50" charset="-128"/>
                        <a:ea typeface="游ゴシック" panose="020B0400000000000000" pitchFamily="50" charset="-128"/>
                        <a:cs typeface="Adobe Clean Han"/>
                      </a:endParaRPr>
                    </a:p>
                  </a:txBody>
                  <a:tcPr marL="0" marR="0" marT="77470" marB="0">
                    <a:lnT w="9525">
                      <a:solidFill>
                        <a:srgbClr val="332C2A"/>
                      </a:solidFill>
                      <a:prstDash val="solid"/>
                    </a:lnT>
                    <a:lnB w="9525">
                      <a:solidFill>
                        <a:srgbClr val="332C2A"/>
                      </a:solidFill>
                      <a:prstDash val="solid"/>
                    </a:lnB>
                  </a:tcPr>
                </a:tc>
                <a:tc>
                  <a:txBody>
                    <a:bodyPr/>
                    <a:lstStyle/>
                    <a:p>
                      <a:pPr marL="212725">
                        <a:lnSpc>
                          <a:spcPct val="100000"/>
                        </a:lnSpc>
                        <a:spcBef>
                          <a:spcPts val="610"/>
                        </a:spcBef>
                      </a:pPr>
                      <a:r>
                        <a:rPr sz="950" b="0" spc="-5">
                          <a:solidFill>
                            <a:srgbClr val="332C2A"/>
                          </a:solidFill>
                          <a:latin typeface="游ゴシック" panose="020B0400000000000000" pitchFamily="50" charset="-128"/>
                          <a:ea typeface="游ゴシック" panose="020B0400000000000000" pitchFamily="50" charset="-128"/>
                          <a:cs typeface="Adobe Clean Han"/>
                        </a:rPr>
                        <a:t>仕事が忙しくて皆とれない</a:t>
                      </a:r>
                      <a:endParaRPr sz="950">
                        <a:latin typeface="游ゴシック" panose="020B0400000000000000" pitchFamily="50" charset="-128"/>
                        <a:ea typeface="游ゴシック" panose="020B0400000000000000" pitchFamily="50" charset="-128"/>
                        <a:cs typeface="Adobe Clean Han"/>
                      </a:endParaRPr>
                    </a:p>
                  </a:txBody>
                  <a:tcPr marL="0" marR="0" marT="7747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r h="295910">
                <a:tc>
                  <a:txBody>
                    <a:bodyPr/>
                    <a:lstStyle/>
                    <a:p>
                      <a:pPr marL="40640" algn="ctr">
                        <a:lnSpc>
                          <a:spcPct val="100000"/>
                        </a:lnSpc>
                        <a:spcBef>
                          <a:spcPts val="555"/>
                        </a:spcBef>
                      </a:pPr>
                      <a:r>
                        <a:rPr sz="950" b="1" spc="-25">
                          <a:solidFill>
                            <a:srgbClr val="332C2A"/>
                          </a:solidFill>
                          <a:latin typeface="游ゴシック" panose="020B0400000000000000" pitchFamily="50" charset="-128"/>
                          <a:ea typeface="游ゴシック" panose="020B0400000000000000" pitchFamily="50" charset="-128"/>
                          <a:cs typeface="Adobe Clean Han ExtraBold"/>
                        </a:rPr>
                        <a:t>Ｑ４</a:t>
                      </a:r>
                      <a:endParaRPr sz="950">
                        <a:latin typeface="游ゴシック" panose="020B0400000000000000" pitchFamily="50" charset="-128"/>
                        <a:ea typeface="游ゴシック" panose="020B0400000000000000" pitchFamily="50" charset="-128"/>
                        <a:cs typeface="Adobe Clean Han ExtraBold"/>
                      </a:endParaRPr>
                    </a:p>
                  </a:txBody>
                  <a:tcPr marL="0" marR="0" marT="70485" marB="0">
                    <a:lnL w="9525">
                      <a:solidFill>
                        <a:srgbClr val="332C2A"/>
                      </a:solidFill>
                      <a:prstDash val="solid"/>
                    </a:lnL>
                    <a:lnT w="9525">
                      <a:solidFill>
                        <a:srgbClr val="332C2A"/>
                      </a:solidFill>
                      <a:prstDash val="solid"/>
                    </a:lnT>
                    <a:lnB w="9525">
                      <a:solidFill>
                        <a:srgbClr val="332C2A"/>
                      </a:solidFill>
                      <a:prstDash val="solid"/>
                    </a:lnB>
                    <a:solidFill>
                      <a:srgbClr val="DDDDDD"/>
                    </a:solidFill>
                  </a:tcPr>
                </a:tc>
                <a:tc>
                  <a:txBody>
                    <a:bodyPr/>
                    <a:lstStyle/>
                    <a:p>
                      <a:pPr marL="60325">
                        <a:lnSpc>
                          <a:spcPct val="100000"/>
                        </a:lnSpc>
                        <a:spcBef>
                          <a:spcPts val="555"/>
                        </a:spcBef>
                      </a:pPr>
                      <a:r>
                        <a:rPr sz="950" b="1" spc="-10">
                          <a:solidFill>
                            <a:srgbClr val="332C2A"/>
                          </a:solidFill>
                          <a:latin typeface="游ゴシック" panose="020B0400000000000000" pitchFamily="50" charset="-128"/>
                          <a:ea typeface="游ゴシック" panose="020B0400000000000000" pitchFamily="50" charset="-128"/>
                          <a:cs typeface="Adobe Clean Han ExtraBold"/>
                        </a:rPr>
                        <a:t>早期離職の状況など</a:t>
                      </a:r>
                      <a:endParaRPr sz="950">
                        <a:latin typeface="游ゴシック" panose="020B0400000000000000" pitchFamily="50" charset="-128"/>
                        <a:ea typeface="游ゴシック" panose="020B0400000000000000" pitchFamily="50" charset="-128"/>
                        <a:cs typeface="Adobe Clean Han ExtraBold"/>
                      </a:endParaRPr>
                    </a:p>
                  </a:txBody>
                  <a:tcPr marL="0" marR="0" marT="70485" marB="0">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L="145415">
                        <a:lnSpc>
                          <a:spcPct val="100000"/>
                        </a:lnSpc>
                        <a:spcBef>
                          <a:spcPts val="555"/>
                        </a:spcBef>
                      </a:pPr>
                      <a:r>
                        <a:rPr sz="950" b="0">
                          <a:solidFill>
                            <a:srgbClr val="332C2A"/>
                          </a:solidFill>
                          <a:latin typeface="游ゴシック" panose="020B0400000000000000" pitchFamily="50" charset="-128"/>
                          <a:ea typeface="游ゴシック" panose="020B0400000000000000" pitchFamily="50" charset="-128"/>
                          <a:cs typeface="Adobe Clean Han"/>
                        </a:rPr>
                        <a:t>3</a:t>
                      </a:r>
                      <a:r>
                        <a:rPr sz="950" b="0" spc="-5">
                          <a:solidFill>
                            <a:srgbClr val="332C2A"/>
                          </a:solidFill>
                          <a:latin typeface="游ゴシック" panose="020B0400000000000000" pitchFamily="50" charset="-128"/>
                          <a:ea typeface="游ゴシック" panose="020B0400000000000000" pitchFamily="50" charset="-128"/>
                          <a:cs typeface="Adobe Clean Han"/>
                        </a:rPr>
                        <a:t>年以内に辞める人が多い</a:t>
                      </a:r>
                      <a:endParaRPr sz="950">
                        <a:latin typeface="游ゴシック" panose="020B0400000000000000" pitchFamily="50" charset="-128"/>
                        <a:ea typeface="游ゴシック" panose="020B0400000000000000" pitchFamily="50" charset="-128"/>
                        <a:cs typeface="Adobe Clean Han"/>
                      </a:endParaRPr>
                    </a:p>
                  </a:txBody>
                  <a:tcPr marL="0" marR="0" marT="7048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marL="137160">
                        <a:lnSpc>
                          <a:spcPct val="100000"/>
                        </a:lnSpc>
                        <a:spcBef>
                          <a:spcPts val="555"/>
                        </a:spcBef>
                      </a:pPr>
                      <a:r>
                        <a:rPr sz="950" b="0" spc="-25">
                          <a:solidFill>
                            <a:srgbClr val="332C2A"/>
                          </a:solidFill>
                          <a:latin typeface="游ゴシック" panose="020B0400000000000000" pitchFamily="50" charset="-128"/>
                          <a:ea typeface="游ゴシック" panose="020B0400000000000000" pitchFamily="50" charset="-128"/>
                          <a:cs typeface="Adobe Clean Han"/>
                        </a:rPr>
                        <a:t>vs</a:t>
                      </a:r>
                      <a:endParaRPr sz="950">
                        <a:latin typeface="游ゴシック" panose="020B0400000000000000" pitchFamily="50" charset="-128"/>
                        <a:ea typeface="游ゴシック" panose="020B0400000000000000" pitchFamily="50" charset="-128"/>
                        <a:cs typeface="Adobe Clean Han"/>
                      </a:endParaRPr>
                    </a:p>
                  </a:txBody>
                  <a:tcPr marL="0" marR="0" marT="70485" marB="0">
                    <a:lnT w="9525">
                      <a:solidFill>
                        <a:srgbClr val="332C2A"/>
                      </a:solidFill>
                      <a:prstDash val="solid"/>
                    </a:lnT>
                    <a:lnB w="9525">
                      <a:solidFill>
                        <a:srgbClr val="332C2A"/>
                      </a:solidFill>
                      <a:prstDash val="solid"/>
                    </a:lnB>
                  </a:tcPr>
                </a:tc>
                <a:tc>
                  <a:txBody>
                    <a:bodyPr/>
                    <a:lstStyle/>
                    <a:p>
                      <a:pPr marL="212725">
                        <a:lnSpc>
                          <a:spcPct val="100000"/>
                        </a:lnSpc>
                        <a:spcBef>
                          <a:spcPts val="555"/>
                        </a:spcBef>
                      </a:pPr>
                      <a:r>
                        <a:rPr sz="950" b="0" spc="-70">
                          <a:solidFill>
                            <a:srgbClr val="332C2A"/>
                          </a:solidFill>
                          <a:latin typeface="游ゴシック" panose="020B0400000000000000" pitchFamily="50" charset="-128"/>
                          <a:ea typeface="游ゴシック" panose="020B0400000000000000" pitchFamily="50" charset="-128"/>
                          <a:cs typeface="Adobe Clean Han"/>
                        </a:rPr>
                        <a:t>皆、長く勤めている</a:t>
                      </a:r>
                      <a:endParaRPr sz="950">
                        <a:latin typeface="游ゴシック" panose="020B0400000000000000" pitchFamily="50" charset="-128"/>
                        <a:ea typeface="游ゴシック" panose="020B0400000000000000" pitchFamily="50" charset="-128"/>
                        <a:cs typeface="Adobe Clean Han"/>
                      </a:endParaRPr>
                    </a:p>
                  </a:txBody>
                  <a:tcPr marL="0" marR="0" marT="70485"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bl>
          </a:graphicData>
        </a:graphic>
      </p:graphicFrame>
      <p:sp>
        <p:nvSpPr>
          <p:cNvPr id="20" name="object 20"/>
          <p:cNvSpPr txBox="1"/>
          <p:nvPr/>
        </p:nvSpPr>
        <p:spPr>
          <a:xfrm>
            <a:off x="1786223" y="6550278"/>
            <a:ext cx="2928620" cy="368947"/>
          </a:xfrm>
          <a:prstGeom prst="rect">
            <a:avLst/>
          </a:prstGeom>
        </p:spPr>
        <p:txBody>
          <a:bodyPr vert="horz" wrap="square" lIns="0" tIns="11430" rIns="0" bIns="0" rtlCol="0">
            <a:spAutoFit/>
          </a:bodyPr>
          <a:lstStyle/>
          <a:p>
            <a:pPr marL="12700" marR="5080">
              <a:lnSpc>
                <a:spcPct val="113300"/>
              </a:lnSpc>
              <a:spcBef>
                <a:spcPts val="90"/>
              </a:spcBef>
            </a:pPr>
            <a:r>
              <a:rPr sz="1050" b="1">
                <a:solidFill>
                  <a:srgbClr val="332C2A"/>
                </a:solidFill>
                <a:latin typeface="游ゴシック" panose="020B0400000000000000" pitchFamily="50" charset="-128"/>
                <a:ea typeface="游ゴシック" panose="020B0400000000000000" pitchFamily="50" charset="-128"/>
                <a:cs typeface="Adobe Clean Han ExtraBold"/>
              </a:rPr>
              <a:t>Ｑ１～４</a:t>
            </a:r>
            <a:r>
              <a:rPr sz="1050" b="1" spc="-5">
                <a:solidFill>
                  <a:srgbClr val="332C2A"/>
                </a:solidFill>
                <a:latin typeface="游ゴシック" panose="020B0400000000000000" pitchFamily="50" charset="-128"/>
                <a:ea typeface="游ゴシック" panose="020B0400000000000000" pitchFamily="50" charset="-128"/>
                <a:cs typeface="Adobe Clean Han ExtraBold"/>
              </a:rPr>
              <a:t>についての会社情報はどこにあるの？</a:t>
            </a:r>
            <a:r>
              <a:rPr sz="1050" b="1" spc="-50">
                <a:solidFill>
                  <a:srgbClr val="332C2A"/>
                </a:solidFill>
                <a:latin typeface="游ゴシック" panose="020B0400000000000000" pitchFamily="50" charset="-128"/>
                <a:ea typeface="游ゴシック" panose="020B0400000000000000" pitchFamily="50" charset="-128"/>
                <a:cs typeface="Adobe Clean Han ExtraBold"/>
              </a:rPr>
              <a:t> </a:t>
            </a:r>
            <a:r>
              <a:rPr sz="1050" b="1" spc="-5">
                <a:solidFill>
                  <a:srgbClr val="332C2A"/>
                </a:solidFill>
                <a:latin typeface="游ゴシック" panose="020B0400000000000000" pitchFamily="50" charset="-128"/>
                <a:ea typeface="游ゴシック" panose="020B0400000000000000" pitchFamily="50" charset="-128"/>
                <a:cs typeface="Adobe Clean Han ExtraBold"/>
              </a:rPr>
              <a:t>ＱＲコードにアクセスして調べてみよう！</a:t>
            </a:r>
            <a:endParaRPr sz="1050">
              <a:latin typeface="游ゴシック" panose="020B0400000000000000" pitchFamily="50" charset="-128"/>
              <a:ea typeface="游ゴシック" panose="020B0400000000000000" pitchFamily="50" charset="-128"/>
              <a:cs typeface="Adobe Clean Han ExtraBold"/>
            </a:endParaRPr>
          </a:p>
        </p:txBody>
      </p:sp>
      <p:sp>
        <p:nvSpPr>
          <p:cNvPr id="21" name="object 21"/>
          <p:cNvSpPr txBox="1"/>
          <p:nvPr/>
        </p:nvSpPr>
        <p:spPr>
          <a:xfrm>
            <a:off x="968667" y="7052092"/>
            <a:ext cx="3343275" cy="178895"/>
          </a:xfrm>
          <a:prstGeom prst="rect">
            <a:avLst/>
          </a:prstGeom>
        </p:spPr>
        <p:txBody>
          <a:bodyPr vert="horz" wrap="square" lIns="0" tIns="17145" rIns="0" bIns="0" rtlCol="0">
            <a:spAutoFit/>
          </a:bodyPr>
          <a:lstStyle/>
          <a:p>
            <a:pPr marL="12700">
              <a:lnSpc>
                <a:spcPct val="100000"/>
              </a:lnSpc>
              <a:spcBef>
                <a:spcPts val="135"/>
              </a:spcBef>
            </a:pPr>
            <a:r>
              <a:rPr sz="1050" b="1" spc="-15">
                <a:solidFill>
                  <a:srgbClr val="332C2A"/>
                </a:solidFill>
                <a:latin typeface="游ゴシック" panose="020B0400000000000000" pitchFamily="50" charset="-128"/>
                <a:ea typeface="游ゴシック" panose="020B0400000000000000" pitchFamily="50" charset="-128"/>
                <a:cs typeface="Adobe Clean Han ExtraBold"/>
              </a:rPr>
              <a:t>テーマ①  「ユースエール認定企業」とはどんな会社？</a:t>
            </a:r>
            <a:endParaRPr sz="1050">
              <a:latin typeface="游ゴシック" panose="020B0400000000000000" pitchFamily="50" charset="-128"/>
              <a:ea typeface="游ゴシック" panose="020B0400000000000000" pitchFamily="50" charset="-128"/>
              <a:cs typeface="Adobe Clean Han ExtraBold"/>
            </a:endParaRPr>
          </a:p>
        </p:txBody>
      </p:sp>
      <p:sp>
        <p:nvSpPr>
          <p:cNvPr id="22" name="object 22"/>
          <p:cNvSpPr/>
          <p:nvPr/>
        </p:nvSpPr>
        <p:spPr>
          <a:xfrm>
            <a:off x="982690" y="7486960"/>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3" name="object 23"/>
          <p:cNvSpPr/>
          <p:nvPr/>
        </p:nvSpPr>
        <p:spPr>
          <a:xfrm>
            <a:off x="982690" y="7721048"/>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p:nvPr/>
        </p:nvSpPr>
        <p:spPr>
          <a:xfrm>
            <a:off x="982690" y="8331493"/>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5" name="object 25"/>
          <p:cNvSpPr/>
          <p:nvPr/>
        </p:nvSpPr>
        <p:spPr>
          <a:xfrm>
            <a:off x="982690" y="8565582"/>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6" name="object 26"/>
          <p:cNvSpPr/>
          <p:nvPr/>
        </p:nvSpPr>
        <p:spPr>
          <a:xfrm>
            <a:off x="982690" y="8804256"/>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7" name="object 27"/>
          <p:cNvSpPr/>
          <p:nvPr/>
        </p:nvSpPr>
        <p:spPr>
          <a:xfrm>
            <a:off x="982690" y="9038343"/>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txBox="1"/>
          <p:nvPr/>
        </p:nvSpPr>
        <p:spPr>
          <a:xfrm>
            <a:off x="968696" y="7844378"/>
            <a:ext cx="5071745" cy="1645285"/>
          </a:xfrm>
          <a:prstGeom prst="rect">
            <a:avLst/>
          </a:prstGeom>
        </p:spPr>
        <p:txBody>
          <a:bodyPr vert="horz" wrap="square" lIns="0" tIns="17145" rIns="0" bIns="0" rtlCol="0">
            <a:spAutoFit/>
          </a:bodyPr>
          <a:lstStyle/>
          <a:p>
            <a:pPr marL="12700">
              <a:lnSpc>
                <a:spcPct val="100000"/>
              </a:lnSpc>
              <a:spcBef>
                <a:spcPts val="135"/>
              </a:spcBef>
              <a:tabLst>
                <a:tab pos="703580" algn="l"/>
              </a:tabLst>
            </a:pPr>
            <a:r>
              <a:rPr sz="1050" b="1">
                <a:solidFill>
                  <a:srgbClr val="332C2A"/>
                </a:solidFill>
                <a:latin typeface="游ゴシック" panose="020B0400000000000000" pitchFamily="50" charset="-128"/>
                <a:ea typeface="游ゴシック" panose="020B0400000000000000" pitchFamily="50" charset="-128"/>
                <a:cs typeface="Adobe Clean Han ExtraBold"/>
              </a:rPr>
              <a:t>テーマ</a:t>
            </a:r>
            <a:r>
              <a:rPr sz="1050" b="1" spc="-50">
                <a:solidFill>
                  <a:srgbClr val="332C2A"/>
                </a:solidFill>
                <a:latin typeface="游ゴシック" panose="020B0400000000000000" pitchFamily="50" charset="-128"/>
                <a:ea typeface="游ゴシック" panose="020B0400000000000000" pitchFamily="50" charset="-128"/>
                <a:cs typeface="Adobe Clean Han ExtraBold"/>
              </a:rPr>
              <a:t>②</a:t>
            </a:r>
            <a:r>
              <a:rPr sz="1050" b="1">
                <a:solidFill>
                  <a:srgbClr val="332C2A"/>
                </a:solidFill>
                <a:latin typeface="游ゴシック" panose="020B0400000000000000" pitchFamily="50" charset="-128"/>
                <a:ea typeface="游ゴシック" panose="020B0400000000000000" pitchFamily="50" charset="-128"/>
                <a:cs typeface="Adobe Clean Han ExtraBold"/>
              </a:rPr>
              <a:t>	アクセスしたページの中で</a:t>
            </a:r>
            <a:r>
              <a:rPr sz="1050" b="1" spc="-515">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意味が分からない言葉について調べよう</a:t>
            </a:r>
            <a:r>
              <a:rPr sz="105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a:p>
            <a:pPr marL="24130">
              <a:lnSpc>
                <a:spcPct val="100000"/>
              </a:lnSpc>
              <a:spcBef>
                <a:spcPts val="1100"/>
              </a:spcBef>
              <a:tabLst>
                <a:tab pos="3108325" algn="l"/>
              </a:tabLst>
            </a:pPr>
            <a:r>
              <a:rPr sz="950" b="0">
                <a:solidFill>
                  <a:srgbClr val="332C2A"/>
                </a:solidFill>
                <a:latin typeface="游ゴシック" panose="020B0400000000000000" pitchFamily="50" charset="-128"/>
                <a:ea typeface="游ゴシック" panose="020B0400000000000000" pitchFamily="50" charset="-128"/>
                <a:cs typeface="Adobe Clean Han"/>
              </a:rPr>
              <a:t>◆意味が分からない言</a:t>
            </a:r>
            <a:r>
              <a:rPr sz="950" b="0" spc="-480">
                <a:solidFill>
                  <a:srgbClr val="332C2A"/>
                </a:solidFill>
                <a:latin typeface="游ゴシック" panose="020B0400000000000000" pitchFamily="50" charset="-128"/>
                <a:ea typeface="游ゴシック" panose="020B0400000000000000" pitchFamily="50" charset="-128"/>
                <a:cs typeface="Adobe Clean Han"/>
              </a:rPr>
              <a:t>葉</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6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144780">
              <a:lnSpc>
                <a:spcPct val="100000"/>
              </a:lnSpc>
              <a:spcBef>
                <a:spcPts val="630"/>
              </a:spcBef>
            </a:pPr>
            <a:r>
              <a:rPr sz="950" b="0" spc="-10">
                <a:solidFill>
                  <a:srgbClr val="332C2A"/>
                </a:solidFill>
                <a:latin typeface="游ゴシック" panose="020B0400000000000000" pitchFamily="50" charset="-128"/>
                <a:ea typeface="游ゴシック" panose="020B0400000000000000" pitchFamily="50" charset="-128"/>
                <a:cs typeface="Adobe Clean Han"/>
              </a:rPr>
              <a:t>調べた結果</a:t>
            </a:r>
            <a:endParaRPr sz="950">
              <a:latin typeface="游ゴシック" panose="020B0400000000000000" pitchFamily="50" charset="-128"/>
              <a:ea typeface="游ゴシック" panose="020B0400000000000000" pitchFamily="50" charset="-128"/>
              <a:cs typeface="Adobe Clean Han"/>
            </a:endParaRPr>
          </a:p>
          <a:p>
            <a:pPr marL="24130">
              <a:lnSpc>
                <a:spcPct val="100000"/>
              </a:lnSpc>
              <a:spcBef>
                <a:spcPts val="815"/>
              </a:spcBef>
              <a:tabLst>
                <a:tab pos="3108325" algn="l"/>
              </a:tabLst>
            </a:pPr>
            <a:r>
              <a:rPr sz="950" b="0">
                <a:solidFill>
                  <a:srgbClr val="332C2A"/>
                </a:solidFill>
                <a:latin typeface="游ゴシック" panose="020B0400000000000000" pitchFamily="50" charset="-128"/>
                <a:ea typeface="游ゴシック" panose="020B0400000000000000" pitchFamily="50" charset="-128"/>
                <a:cs typeface="Adobe Clean Han"/>
              </a:rPr>
              <a:t>◆意味が分からない言</a:t>
            </a:r>
            <a:r>
              <a:rPr sz="950" b="0" spc="-480">
                <a:solidFill>
                  <a:srgbClr val="332C2A"/>
                </a:solidFill>
                <a:latin typeface="游ゴシック" panose="020B0400000000000000" pitchFamily="50" charset="-128"/>
                <a:ea typeface="游ゴシック" panose="020B0400000000000000" pitchFamily="50" charset="-128"/>
                <a:cs typeface="Adobe Clean Han"/>
              </a:rPr>
              <a:t>葉</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6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144780">
              <a:lnSpc>
                <a:spcPct val="100000"/>
              </a:lnSpc>
              <a:spcBef>
                <a:spcPts val="625"/>
              </a:spcBef>
            </a:pPr>
            <a:r>
              <a:rPr sz="950" b="0" spc="-10">
                <a:solidFill>
                  <a:srgbClr val="332C2A"/>
                </a:solidFill>
                <a:latin typeface="游ゴシック" panose="020B0400000000000000" pitchFamily="50" charset="-128"/>
                <a:ea typeface="游ゴシック" panose="020B0400000000000000" pitchFamily="50" charset="-128"/>
                <a:cs typeface="Adobe Clean Han"/>
              </a:rPr>
              <a:t>調べた結果</a:t>
            </a:r>
            <a:endParaRPr sz="950">
              <a:latin typeface="游ゴシック" panose="020B0400000000000000" pitchFamily="50" charset="-128"/>
              <a:ea typeface="游ゴシック" panose="020B0400000000000000" pitchFamily="50" charset="-128"/>
              <a:cs typeface="Adobe Clean Han"/>
            </a:endParaRPr>
          </a:p>
          <a:p>
            <a:pPr marL="24130">
              <a:lnSpc>
                <a:spcPct val="100000"/>
              </a:lnSpc>
              <a:spcBef>
                <a:spcPts val="815"/>
              </a:spcBef>
              <a:tabLst>
                <a:tab pos="3108325" algn="l"/>
              </a:tabLst>
            </a:pPr>
            <a:r>
              <a:rPr sz="950" b="0">
                <a:solidFill>
                  <a:srgbClr val="332C2A"/>
                </a:solidFill>
                <a:latin typeface="游ゴシック" panose="020B0400000000000000" pitchFamily="50" charset="-128"/>
                <a:ea typeface="游ゴシック" panose="020B0400000000000000" pitchFamily="50" charset="-128"/>
                <a:cs typeface="Adobe Clean Han"/>
              </a:rPr>
              <a:t>◆意味が分からない言</a:t>
            </a:r>
            <a:r>
              <a:rPr sz="950" b="0" spc="-480">
                <a:solidFill>
                  <a:srgbClr val="332C2A"/>
                </a:solidFill>
                <a:latin typeface="游ゴシック" panose="020B0400000000000000" pitchFamily="50" charset="-128"/>
                <a:ea typeface="游ゴシック" panose="020B0400000000000000" pitchFamily="50" charset="-128"/>
                <a:cs typeface="Adobe Clean Han"/>
              </a:rPr>
              <a:t>葉</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6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144780">
              <a:lnSpc>
                <a:spcPct val="100000"/>
              </a:lnSpc>
              <a:spcBef>
                <a:spcPts val="630"/>
              </a:spcBef>
            </a:pPr>
            <a:r>
              <a:rPr sz="950" b="0" spc="-10">
                <a:solidFill>
                  <a:srgbClr val="332C2A"/>
                </a:solidFill>
                <a:latin typeface="游ゴシック" panose="020B0400000000000000" pitchFamily="50" charset="-128"/>
                <a:ea typeface="游ゴシック" panose="020B0400000000000000" pitchFamily="50" charset="-128"/>
                <a:cs typeface="Adobe Clean Han"/>
              </a:rPr>
              <a:t>調べた結果</a:t>
            </a:r>
            <a:endParaRPr sz="950">
              <a:latin typeface="游ゴシック" panose="020B0400000000000000" pitchFamily="50" charset="-128"/>
              <a:ea typeface="游ゴシック" panose="020B0400000000000000" pitchFamily="50" charset="-128"/>
              <a:cs typeface="Adobe Clean Han"/>
            </a:endParaRPr>
          </a:p>
        </p:txBody>
      </p:sp>
      <p:sp>
        <p:nvSpPr>
          <p:cNvPr id="29" name="object 29"/>
          <p:cNvSpPr/>
          <p:nvPr/>
        </p:nvSpPr>
        <p:spPr>
          <a:xfrm>
            <a:off x="982690" y="9277015"/>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0" name="object 30"/>
          <p:cNvSpPr/>
          <p:nvPr/>
        </p:nvSpPr>
        <p:spPr>
          <a:xfrm>
            <a:off x="982690" y="9511105"/>
            <a:ext cx="5732780" cy="0"/>
          </a:xfrm>
          <a:custGeom>
            <a:avLst/>
            <a:gdLst/>
            <a:ahLst/>
            <a:cxnLst/>
            <a:rect l="l" t="t" r="r" b="b"/>
            <a:pathLst>
              <a:path w="5732780">
                <a:moveTo>
                  <a:pt x="0" y="0"/>
                </a:moveTo>
                <a:lnTo>
                  <a:pt x="5732716"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1" name="object 31"/>
          <p:cNvSpPr txBox="1"/>
          <p:nvPr/>
        </p:nvSpPr>
        <p:spPr>
          <a:xfrm>
            <a:off x="2120949" y="9723690"/>
            <a:ext cx="146685" cy="159018"/>
          </a:xfrm>
          <a:prstGeom prst="rect">
            <a:avLst/>
          </a:prstGeom>
        </p:spPr>
        <p:txBody>
          <a:bodyPr vert="horz" wrap="square" lIns="0" tIns="12700" rIns="0" bIns="0" rtlCol="0">
            <a:spAutoFit/>
          </a:bodyPr>
          <a:lstStyle/>
          <a:p>
            <a:pPr marL="12700">
              <a:lnSpc>
                <a:spcPct val="100000"/>
              </a:lnSpc>
              <a:spcBef>
                <a:spcPts val="100"/>
              </a:spcBef>
            </a:pPr>
            <a:r>
              <a:rPr sz="950" b="0" spc="-50">
                <a:solidFill>
                  <a:srgbClr val="332C2A"/>
                </a:solidFill>
                <a:latin typeface="游ゴシック" panose="020B0400000000000000" pitchFamily="50" charset="-128"/>
                <a:ea typeface="游ゴシック" panose="020B0400000000000000" pitchFamily="50" charset="-128"/>
                <a:cs typeface="Adobe Clean Han"/>
              </a:rPr>
              <a:t>年</a:t>
            </a:r>
            <a:endParaRPr sz="950">
              <a:latin typeface="游ゴシック" panose="020B0400000000000000" pitchFamily="50" charset="-128"/>
              <a:ea typeface="游ゴシック" panose="020B0400000000000000" pitchFamily="50" charset="-128"/>
              <a:cs typeface="Adobe Clean Han"/>
            </a:endParaRPr>
          </a:p>
        </p:txBody>
      </p:sp>
      <p:sp>
        <p:nvSpPr>
          <p:cNvPr id="32" name="object 32"/>
          <p:cNvSpPr txBox="1"/>
          <p:nvPr/>
        </p:nvSpPr>
        <p:spPr>
          <a:xfrm>
            <a:off x="2604789" y="9723690"/>
            <a:ext cx="146685" cy="159018"/>
          </a:xfrm>
          <a:prstGeom prst="rect">
            <a:avLst/>
          </a:prstGeom>
        </p:spPr>
        <p:txBody>
          <a:bodyPr vert="horz" wrap="square" lIns="0" tIns="12700" rIns="0" bIns="0" rtlCol="0">
            <a:spAutoFit/>
          </a:bodyPr>
          <a:lstStyle/>
          <a:p>
            <a:pPr marL="12700">
              <a:lnSpc>
                <a:spcPct val="100000"/>
              </a:lnSpc>
              <a:spcBef>
                <a:spcPts val="100"/>
              </a:spcBef>
            </a:pPr>
            <a:r>
              <a:rPr sz="950" b="0" spc="-50">
                <a:solidFill>
                  <a:srgbClr val="332C2A"/>
                </a:solidFill>
                <a:latin typeface="游ゴシック" panose="020B0400000000000000" pitchFamily="50" charset="-128"/>
                <a:ea typeface="游ゴシック" panose="020B0400000000000000" pitchFamily="50" charset="-128"/>
                <a:cs typeface="Adobe Clean Han"/>
              </a:rPr>
              <a:t>月</a:t>
            </a:r>
            <a:endParaRPr sz="950">
              <a:latin typeface="游ゴシック" panose="020B0400000000000000" pitchFamily="50" charset="-128"/>
              <a:ea typeface="游ゴシック" panose="020B0400000000000000" pitchFamily="50" charset="-128"/>
              <a:cs typeface="Adobe Clean Han"/>
            </a:endParaRPr>
          </a:p>
        </p:txBody>
      </p:sp>
      <p:sp>
        <p:nvSpPr>
          <p:cNvPr id="33" name="object 33"/>
          <p:cNvSpPr txBox="1"/>
          <p:nvPr/>
        </p:nvSpPr>
        <p:spPr>
          <a:xfrm>
            <a:off x="3088628" y="9723690"/>
            <a:ext cx="146685" cy="159018"/>
          </a:xfrm>
          <a:prstGeom prst="rect">
            <a:avLst/>
          </a:prstGeom>
        </p:spPr>
        <p:txBody>
          <a:bodyPr vert="horz" wrap="square" lIns="0" tIns="12700" rIns="0" bIns="0" rtlCol="0">
            <a:spAutoFit/>
          </a:bodyPr>
          <a:lstStyle/>
          <a:p>
            <a:pPr marL="12700">
              <a:lnSpc>
                <a:spcPct val="100000"/>
              </a:lnSpc>
              <a:spcBef>
                <a:spcPts val="100"/>
              </a:spcBef>
            </a:pP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p:txBody>
      </p:sp>
      <p:sp>
        <p:nvSpPr>
          <p:cNvPr id="34" name="object 34"/>
          <p:cNvSpPr txBox="1"/>
          <p:nvPr/>
        </p:nvSpPr>
        <p:spPr>
          <a:xfrm>
            <a:off x="3935347" y="9723690"/>
            <a:ext cx="1114425" cy="159018"/>
          </a:xfrm>
          <a:prstGeom prst="rect">
            <a:avLst/>
          </a:prstGeom>
        </p:spPr>
        <p:txBody>
          <a:bodyPr vert="horz" wrap="square" lIns="0" tIns="12700" rIns="0" bIns="0" rtlCol="0">
            <a:spAutoFit/>
          </a:bodyPr>
          <a:lstStyle/>
          <a:p>
            <a:pPr marL="12700">
              <a:lnSpc>
                <a:spcPct val="100000"/>
              </a:lnSpc>
              <a:spcBef>
                <a:spcPts val="100"/>
              </a:spcBef>
              <a:tabLst>
                <a:tab pos="375285" algn="l"/>
                <a:tab pos="737870" algn="l"/>
              </a:tabLst>
            </a:pPr>
            <a:r>
              <a:rPr sz="950" b="0" spc="-50">
                <a:solidFill>
                  <a:srgbClr val="332C2A"/>
                </a:solidFill>
                <a:latin typeface="游ゴシック" panose="020B0400000000000000" pitchFamily="50" charset="-128"/>
                <a:ea typeface="游ゴシック" panose="020B0400000000000000" pitchFamily="50" charset="-128"/>
                <a:cs typeface="Adobe Clean Han"/>
              </a:rPr>
              <a:t>年</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50">
                <a:solidFill>
                  <a:srgbClr val="332C2A"/>
                </a:solidFill>
                <a:latin typeface="游ゴシック" panose="020B0400000000000000" pitchFamily="50" charset="-128"/>
                <a:ea typeface="游ゴシック" panose="020B0400000000000000" pitchFamily="50" charset="-128"/>
                <a:cs typeface="Adobe Clean Han"/>
              </a:rPr>
              <a:t>組</a:t>
            </a:r>
            <a:r>
              <a:rPr sz="950" b="0">
                <a:solidFill>
                  <a:srgbClr val="332C2A"/>
                </a:solidFill>
                <a:latin typeface="游ゴシック" panose="020B0400000000000000" pitchFamily="50" charset="-128"/>
                <a:ea typeface="游ゴシック" panose="020B0400000000000000" pitchFamily="50" charset="-128"/>
                <a:cs typeface="Adobe Clean Han"/>
              </a:rPr>
              <a:t>	名前</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p:txBody>
      </p:sp>
      <p:sp>
        <p:nvSpPr>
          <p:cNvPr id="35" name="object 35"/>
          <p:cNvSpPr/>
          <p:nvPr/>
        </p:nvSpPr>
        <p:spPr>
          <a:xfrm>
            <a:off x="1751703" y="9952956"/>
            <a:ext cx="4977130" cy="0"/>
          </a:xfrm>
          <a:custGeom>
            <a:avLst/>
            <a:gdLst/>
            <a:ahLst/>
            <a:cxnLst/>
            <a:rect l="l" t="t" r="r" b="b"/>
            <a:pathLst>
              <a:path w="4977130">
                <a:moveTo>
                  <a:pt x="0" y="0"/>
                </a:moveTo>
                <a:lnTo>
                  <a:pt x="4976698"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nvGrpSpPr>
          <p:cNvPr id="36" name="object 36"/>
          <p:cNvGrpSpPr/>
          <p:nvPr/>
        </p:nvGrpSpPr>
        <p:grpSpPr>
          <a:xfrm>
            <a:off x="1856275" y="3904292"/>
            <a:ext cx="4854575" cy="568960"/>
            <a:chOff x="1856275" y="3904292"/>
            <a:chExt cx="4854575" cy="568960"/>
          </a:xfrm>
        </p:grpSpPr>
        <p:sp>
          <p:nvSpPr>
            <p:cNvPr id="37" name="object 37"/>
            <p:cNvSpPr/>
            <p:nvPr/>
          </p:nvSpPr>
          <p:spPr>
            <a:xfrm>
              <a:off x="1856275" y="3904292"/>
              <a:ext cx="4854575" cy="568960"/>
            </a:xfrm>
            <a:custGeom>
              <a:avLst/>
              <a:gdLst/>
              <a:ahLst/>
              <a:cxnLst/>
              <a:rect l="l" t="t" r="r" b="b"/>
              <a:pathLst>
                <a:path w="4854575" h="568960">
                  <a:moveTo>
                    <a:pt x="4854257" y="0"/>
                  </a:moveTo>
                  <a:lnTo>
                    <a:pt x="0" y="5410"/>
                  </a:lnTo>
                  <a:lnTo>
                    <a:pt x="0" y="205854"/>
                  </a:lnTo>
                  <a:lnTo>
                    <a:pt x="834326" y="205854"/>
                  </a:lnTo>
                  <a:lnTo>
                    <a:pt x="834326" y="379234"/>
                  </a:lnTo>
                  <a:lnTo>
                    <a:pt x="1088948" y="379234"/>
                  </a:lnTo>
                  <a:lnTo>
                    <a:pt x="1088948" y="568845"/>
                  </a:lnTo>
                  <a:lnTo>
                    <a:pt x="4854257" y="568845"/>
                  </a:lnTo>
                  <a:lnTo>
                    <a:pt x="4854257"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8" name="object 38"/>
            <p:cNvSpPr/>
            <p:nvPr/>
          </p:nvSpPr>
          <p:spPr>
            <a:xfrm>
              <a:off x="3514090" y="4001795"/>
              <a:ext cx="677545" cy="374015"/>
            </a:xfrm>
            <a:custGeom>
              <a:avLst/>
              <a:gdLst/>
              <a:ahLst/>
              <a:cxnLst/>
              <a:rect l="l" t="t" r="r" b="b"/>
              <a:pathLst>
                <a:path w="677545" h="374014">
                  <a:moveTo>
                    <a:pt x="677214" y="0"/>
                  </a:moveTo>
                  <a:lnTo>
                    <a:pt x="0" y="0"/>
                  </a:lnTo>
                  <a:lnTo>
                    <a:pt x="0" y="373824"/>
                  </a:lnTo>
                  <a:lnTo>
                    <a:pt x="677214" y="373824"/>
                  </a:lnTo>
                  <a:lnTo>
                    <a:pt x="677214" y="0"/>
                  </a:lnTo>
                  <a:close/>
                </a:path>
              </a:pathLst>
            </a:custGeom>
            <a:solidFill>
              <a:srgbClr val="FFFFFF"/>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9" name="object 39"/>
            <p:cNvSpPr/>
            <p:nvPr/>
          </p:nvSpPr>
          <p:spPr>
            <a:xfrm>
              <a:off x="3514090" y="4001793"/>
              <a:ext cx="677545" cy="374015"/>
            </a:xfrm>
            <a:custGeom>
              <a:avLst/>
              <a:gdLst/>
              <a:ahLst/>
              <a:cxnLst/>
              <a:rect l="l" t="t" r="r" b="b"/>
              <a:pathLst>
                <a:path w="677545" h="374014">
                  <a:moveTo>
                    <a:pt x="677214" y="373824"/>
                  </a:moveTo>
                  <a:lnTo>
                    <a:pt x="0" y="373824"/>
                  </a:lnTo>
                  <a:lnTo>
                    <a:pt x="0" y="0"/>
                  </a:lnTo>
                  <a:lnTo>
                    <a:pt x="677214" y="0"/>
                  </a:lnTo>
                  <a:lnTo>
                    <a:pt x="677214" y="373824"/>
                  </a:lnTo>
                  <a:close/>
                </a:path>
              </a:pathLst>
            </a:custGeom>
            <a:ln w="12192">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0" name="object 40"/>
            <p:cNvSpPr/>
            <p:nvPr/>
          </p:nvSpPr>
          <p:spPr>
            <a:xfrm>
              <a:off x="4966030" y="4001795"/>
              <a:ext cx="677545" cy="374015"/>
            </a:xfrm>
            <a:custGeom>
              <a:avLst/>
              <a:gdLst/>
              <a:ahLst/>
              <a:cxnLst/>
              <a:rect l="l" t="t" r="r" b="b"/>
              <a:pathLst>
                <a:path w="677545" h="374014">
                  <a:moveTo>
                    <a:pt x="677214" y="0"/>
                  </a:moveTo>
                  <a:lnTo>
                    <a:pt x="0" y="0"/>
                  </a:lnTo>
                  <a:lnTo>
                    <a:pt x="0" y="373824"/>
                  </a:lnTo>
                  <a:lnTo>
                    <a:pt x="677214" y="373824"/>
                  </a:lnTo>
                  <a:lnTo>
                    <a:pt x="677214" y="0"/>
                  </a:lnTo>
                  <a:close/>
                </a:path>
              </a:pathLst>
            </a:custGeom>
            <a:solidFill>
              <a:srgbClr val="FFFFFF"/>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1" name="object 41"/>
            <p:cNvSpPr/>
            <p:nvPr/>
          </p:nvSpPr>
          <p:spPr>
            <a:xfrm>
              <a:off x="4966035" y="4001793"/>
              <a:ext cx="677545" cy="374015"/>
            </a:xfrm>
            <a:custGeom>
              <a:avLst/>
              <a:gdLst/>
              <a:ahLst/>
              <a:cxnLst/>
              <a:rect l="l" t="t" r="r" b="b"/>
              <a:pathLst>
                <a:path w="677545" h="374014">
                  <a:moveTo>
                    <a:pt x="677214" y="373824"/>
                  </a:moveTo>
                  <a:lnTo>
                    <a:pt x="0" y="373824"/>
                  </a:lnTo>
                  <a:lnTo>
                    <a:pt x="0" y="0"/>
                  </a:lnTo>
                  <a:lnTo>
                    <a:pt x="677214" y="0"/>
                  </a:lnTo>
                  <a:lnTo>
                    <a:pt x="677214" y="373824"/>
                  </a:lnTo>
                  <a:close/>
                </a:path>
              </a:pathLst>
            </a:custGeom>
            <a:ln w="12192">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pic>
        <p:nvPicPr>
          <p:cNvPr id="42" name="object 42"/>
          <p:cNvPicPr/>
          <p:nvPr/>
        </p:nvPicPr>
        <p:blipFill>
          <a:blip r:embed="rId2" cstate="print"/>
          <a:stretch>
            <a:fillRect/>
          </a:stretch>
        </p:blipFill>
        <p:spPr>
          <a:xfrm>
            <a:off x="6034158" y="6612511"/>
            <a:ext cx="664873" cy="661466"/>
          </a:xfrm>
          <a:prstGeom prst="rect">
            <a:avLst/>
          </a:prstGeom>
        </p:spPr>
      </p:pic>
      <p:sp>
        <p:nvSpPr>
          <p:cNvPr id="43" name="object 43"/>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48</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687B4-4186-61E6-9067-55361897B16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A469450-E6DD-0D38-AA39-731719E7F7A1}"/>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01C2C257-7CCB-799B-7BE8-A78EEC14FE78}"/>
              </a:ext>
            </a:extLst>
          </p:cNvPr>
          <p:cNvSpPr txBox="1"/>
          <p:nvPr/>
        </p:nvSpPr>
        <p:spPr>
          <a:xfrm>
            <a:off x="1959385" y="4730151"/>
            <a:ext cx="3637730" cy="407163"/>
          </a:xfrm>
          <a:prstGeom prst="rect">
            <a:avLst/>
          </a:prstGeom>
        </p:spPr>
        <p:txBody>
          <a:bodyPr vert="horz" wrap="square" lIns="0" tIns="37465" rIns="0" bIns="0" rtlCol="0">
            <a:spAutoFit/>
          </a:bodyPr>
          <a:lstStyle/>
          <a:p>
            <a:pPr marL="12700">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Source Han Sans JP"/>
              </a:rPr>
              <a:t>安心を支える制度とは？</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E28D1450-D54B-F078-AD87-73A921AF692C}"/>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3B4C1445-EF0E-E64A-795E-B043B74FD548}"/>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E14E4E93-D28D-62A5-26EF-02363121B83D}"/>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91703B61-B4AA-1C10-2717-F5CA74070F73}"/>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457E0A46-0691-D260-3505-347E4831203F}"/>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C804DA88-D0A3-EA06-176B-6599159EA16C}"/>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A595A746-1EAC-15F2-3CE5-FECED84E7DD5}"/>
              </a:ext>
            </a:extLst>
          </p:cNvPr>
          <p:cNvPicPr/>
          <p:nvPr/>
        </p:nvPicPr>
        <p:blipFill>
          <a:blip r:embed="rId2" cstate="print"/>
          <a:stretch>
            <a:fillRect/>
          </a:stretch>
        </p:blipFill>
        <p:spPr>
          <a:xfrm>
            <a:off x="1515083" y="4749552"/>
            <a:ext cx="368343" cy="368362"/>
          </a:xfrm>
          <a:prstGeom prst="rect">
            <a:avLst/>
          </a:prstGeom>
        </p:spPr>
      </p:pic>
      <p:sp>
        <p:nvSpPr>
          <p:cNvPr id="17" name="object 24">
            <a:extLst>
              <a:ext uri="{FF2B5EF4-FFF2-40B4-BE49-F238E27FC236}">
                <a16:creationId xmlns:a16="http://schemas.microsoft.com/office/drawing/2014/main" id="{E123B10D-491D-4548-FC11-542720FDB890}"/>
              </a:ext>
            </a:extLst>
          </p:cNvPr>
          <p:cNvSpPr txBox="1"/>
          <p:nvPr/>
        </p:nvSpPr>
        <p:spPr>
          <a:xfrm>
            <a:off x="1537475" y="4789142"/>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spc="350" dirty="0">
                <a:solidFill>
                  <a:srgbClr val="FFFFFF"/>
                </a:solidFill>
                <a:latin typeface="游ゴシック" panose="020B0400000000000000" pitchFamily="50" charset="-128"/>
                <a:ea typeface="游ゴシック" panose="020B0400000000000000" pitchFamily="50" charset="-128"/>
                <a:cs typeface="Adobe Clean Han"/>
              </a:rPr>
              <a:t>８</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152607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200910"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Source Han Sans JP"/>
              </a:rPr>
              <a:t>第3章：労働法クイズA・</a:t>
            </a:r>
            <a:r>
              <a:rPr sz="1400" b="1" spc="-50">
                <a:solidFill>
                  <a:srgbClr val="332C2A"/>
                </a:solidFill>
                <a:latin typeface="游ゴシック" panose="020B0400000000000000" pitchFamily="50" charset="-128"/>
                <a:ea typeface="游ゴシック" panose="020B0400000000000000" pitchFamily="50" charset="-128"/>
                <a:cs typeface="Source Han Sans JP"/>
              </a:rPr>
              <a:t>B</a:t>
            </a:r>
            <a:endParaRPr sz="1400">
              <a:latin typeface="游ゴシック" panose="020B0400000000000000" pitchFamily="50" charset="-128"/>
              <a:ea typeface="游ゴシック" panose="020B0400000000000000" pitchFamily="50" charset="-128"/>
              <a:cs typeface="Source Han Sans JP"/>
            </a:endParaRPr>
          </a:p>
        </p:txBody>
      </p:sp>
      <p:graphicFrame>
        <p:nvGraphicFramePr>
          <p:cNvPr id="6" name="object 6"/>
          <p:cNvGraphicFramePr>
            <a:graphicFrameLocks noGrp="1"/>
          </p:cNvGraphicFramePr>
          <p:nvPr>
            <p:extLst>
              <p:ext uri="{D42A27DB-BD31-4B8C-83A1-F6EECF244321}">
                <p14:modId xmlns:p14="http://schemas.microsoft.com/office/powerpoint/2010/main" val="860665533"/>
              </p:ext>
            </p:extLst>
          </p:nvPr>
        </p:nvGraphicFramePr>
        <p:xfrm>
          <a:off x="715361" y="2417852"/>
          <a:ext cx="6119496" cy="7441502"/>
        </p:xfrm>
        <a:graphic>
          <a:graphicData uri="http://schemas.openxmlformats.org/drawingml/2006/table">
            <a:tbl>
              <a:tblPr firstRow="1" bandRow="1">
                <a:tableStyleId>{2D5ABB26-0587-4C30-8999-92F81FD0307C}</a:tableStyleId>
              </a:tblPr>
              <a:tblGrid>
                <a:gridCol w="269377">
                  <a:extLst>
                    <a:ext uri="{9D8B030D-6E8A-4147-A177-3AD203B41FA5}">
                      <a16:colId xmlns:a16="http://schemas.microsoft.com/office/drawing/2014/main" val="20000"/>
                    </a:ext>
                  </a:extLst>
                </a:gridCol>
                <a:gridCol w="464234">
                  <a:extLst>
                    <a:ext uri="{9D8B030D-6E8A-4147-A177-3AD203B41FA5}">
                      <a16:colId xmlns:a16="http://schemas.microsoft.com/office/drawing/2014/main" val="1448868058"/>
                    </a:ext>
                  </a:extLst>
                </a:gridCol>
                <a:gridCol w="5385885">
                  <a:extLst>
                    <a:ext uri="{9D8B030D-6E8A-4147-A177-3AD203B41FA5}">
                      <a16:colId xmlns:a16="http://schemas.microsoft.com/office/drawing/2014/main" val="20001"/>
                    </a:ext>
                  </a:extLst>
                </a:gridCol>
              </a:tblGrid>
              <a:tr h="756285">
                <a:tc rowSpan="5">
                  <a:txBody>
                    <a:bodyPr/>
                    <a:lstStyle/>
                    <a:p>
                      <a:pPr marL="33020" algn="ctr">
                        <a:lnSpc>
                          <a:spcPct val="90000"/>
                        </a:lnSpc>
                      </a:pPr>
                      <a:r>
                        <a:rPr sz="1050" spc="-45">
                          <a:solidFill>
                            <a:srgbClr val="332C2A"/>
                          </a:solidFill>
                          <a:latin typeface="游ゴシック" panose="020B0400000000000000" pitchFamily="50" charset="-128"/>
                          <a:ea typeface="游ゴシック" panose="020B0400000000000000" pitchFamily="50" charset="-128"/>
                          <a:cs typeface="PMingLiU"/>
                        </a:rPr>
                        <a:t>アルバイト代関係</a:t>
                      </a:r>
                      <a:endParaRPr sz="1050">
                        <a:latin typeface="游ゴシック" panose="020B0400000000000000" pitchFamily="50" charset="-128"/>
                        <a:ea typeface="游ゴシック" panose="020B0400000000000000" pitchFamily="50" charset="-128"/>
                        <a:cs typeface="PMingLiU"/>
                      </a:endParaRPr>
                    </a:p>
                  </a:txBody>
                  <a:tcPr marL="0" marR="0" marT="0" marB="0" vert="eaVert" anchor="ctr">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7804" marR="76200" indent="-120014" algn="just">
                        <a:lnSpc>
                          <a:spcPct val="124000"/>
                        </a:lnSpc>
                        <a:spcBef>
                          <a:spcPts val="570"/>
                        </a:spcBef>
                      </a:pPr>
                      <a:endParaRPr sz="1000" dirty="0">
                        <a:latin typeface="游ゴシック" panose="020B0400000000000000" pitchFamily="50" charset="-128"/>
                        <a:ea typeface="游ゴシック" panose="020B0400000000000000" pitchFamily="50" charset="-128"/>
                        <a:cs typeface="Adobe Clean Han"/>
                      </a:endParaRPr>
                    </a:p>
                  </a:txBody>
                  <a:tcPr marL="0" marR="0" marT="72390" marB="0">
                    <a:lnL w="9525">
                      <a:solidFill>
                        <a:srgbClr val="8B8B8B"/>
                      </a:solidFill>
                      <a:prstDash val="solid"/>
                    </a:lnL>
                    <a:lnR w="9525" cap="flat" cmpd="sng" algn="ctr">
                      <a:solidFill>
                        <a:srgbClr val="8B8B8B"/>
                      </a:solidFill>
                      <a:prstDash val="solid"/>
                      <a:round/>
                      <a:headEnd type="none" w="med" len="med"/>
                      <a:tailEnd type="none" w="med" len="med"/>
                    </a:lnR>
                    <a:lnT w="9525">
                      <a:solidFill>
                        <a:srgbClr val="8B8B8B"/>
                      </a:solidFill>
                      <a:prstDash val="solid"/>
                    </a:lnT>
                    <a:lnB w="9525" cap="flat" cmpd="sng" algn="ctr">
                      <a:solidFill>
                        <a:srgbClr val="8B8B8B"/>
                      </a:solidFill>
                      <a:prstDash val="solid"/>
                      <a:round/>
                      <a:headEnd type="none" w="med" len="med"/>
                      <a:tailEnd type="none" w="med" len="med"/>
                    </a:lnB>
                  </a:tcPr>
                </a:tc>
                <a:tc>
                  <a:txBody>
                    <a:bodyPr/>
                    <a:lstStyle/>
                    <a:p>
                      <a:pPr marL="217804" marR="76200" indent="-120014" algn="just">
                        <a:lnSpc>
                          <a:spcPct val="124000"/>
                        </a:lnSpc>
                        <a:spcBef>
                          <a:spcPts val="570"/>
                        </a:spcBef>
                      </a:pPr>
                      <a:r>
                        <a:rPr sz="1000" b="0" spc="-120" dirty="0">
                          <a:solidFill>
                            <a:srgbClr val="332C2A"/>
                          </a:solidFill>
                          <a:latin typeface="游ゴシック" panose="020B0400000000000000" pitchFamily="50" charset="-128"/>
                          <a:ea typeface="游ゴシック" panose="020B0400000000000000" pitchFamily="50" charset="-128"/>
                          <a:cs typeface="Adobe Clean Han"/>
                        </a:rPr>
                        <a:t>①街でアルバイトの募集広告を見ました。このアルバイトの時給は</a:t>
                      </a:r>
                      <a:r>
                        <a:rPr sz="1000" b="0" dirty="0">
                          <a:solidFill>
                            <a:srgbClr val="332C2A"/>
                          </a:solidFill>
                          <a:latin typeface="游ゴシック" panose="020B0400000000000000" pitchFamily="50" charset="-128"/>
                          <a:ea typeface="游ゴシック" panose="020B0400000000000000" pitchFamily="50" charset="-128"/>
                          <a:cs typeface="Adobe Clean Han"/>
                        </a:rPr>
                        <a:t>920</a:t>
                      </a:r>
                      <a:r>
                        <a:rPr sz="1000" b="0" spc="-25" dirty="0">
                          <a:solidFill>
                            <a:srgbClr val="332C2A"/>
                          </a:solidFill>
                          <a:latin typeface="游ゴシック" panose="020B0400000000000000" pitchFamily="50" charset="-128"/>
                          <a:ea typeface="游ゴシック" panose="020B0400000000000000" pitchFamily="50" charset="-128"/>
                          <a:cs typeface="Adobe Clean Han"/>
                        </a:rPr>
                        <a:t>円で研修中は</a:t>
                      </a:r>
                      <a:r>
                        <a:rPr sz="1000" b="0" dirty="0">
                          <a:solidFill>
                            <a:srgbClr val="332C2A"/>
                          </a:solidFill>
                          <a:latin typeface="游ゴシック" panose="020B0400000000000000" pitchFamily="50" charset="-128"/>
                          <a:ea typeface="游ゴシック" panose="020B0400000000000000" pitchFamily="50" charset="-128"/>
                          <a:cs typeface="Adobe Clean Han"/>
                        </a:rPr>
                        <a:t>900</a:t>
                      </a:r>
                      <a:r>
                        <a:rPr sz="1000" b="0" spc="-100" dirty="0">
                          <a:solidFill>
                            <a:srgbClr val="332C2A"/>
                          </a:solidFill>
                          <a:latin typeface="游ゴシック" panose="020B0400000000000000" pitchFamily="50" charset="-128"/>
                          <a:ea typeface="游ゴシック" panose="020B0400000000000000" pitchFamily="50" charset="-128"/>
                          <a:cs typeface="Adobe Clean Han"/>
                        </a:rPr>
                        <a:t>円みたいです。こ</a:t>
                      </a:r>
                      <a:r>
                        <a:rPr sz="1000" b="0" spc="-30" dirty="0">
                          <a:solidFill>
                            <a:srgbClr val="332C2A"/>
                          </a:solidFill>
                          <a:latin typeface="游ゴシック" panose="020B0400000000000000" pitchFamily="50" charset="-128"/>
                          <a:ea typeface="游ゴシック" panose="020B0400000000000000" pitchFamily="50" charset="-128"/>
                          <a:cs typeface="Adobe Clean Han"/>
                        </a:rPr>
                        <a:t>のお店がある静岡県の最低賃金は</a:t>
                      </a:r>
                      <a:r>
                        <a:rPr lang="en-US" sz="1000" b="0" spc="70" dirty="0">
                          <a:solidFill>
                            <a:srgbClr val="332C2A"/>
                          </a:solidFill>
                          <a:latin typeface="游ゴシック" panose="020B0400000000000000" pitchFamily="50" charset="-128"/>
                          <a:ea typeface="游ゴシック" panose="020B0400000000000000" pitchFamily="50" charset="-128"/>
                          <a:cs typeface="Adobe Clean Han"/>
                        </a:rPr>
                        <a:t>1034</a:t>
                      </a:r>
                      <a:r>
                        <a:rPr sz="1000" b="0" spc="-520" dirty="0">
                          <a:solidFill>
                            <a:srgbClr val="332C2A"/>
                          </a:solidFill>
                          <a:latin typeface="游ゴシック" panose="020B0400000000000000" pitchFamily="50" charset="-128"/>
                          <a:ea typeface="游ゴシック" panose="020B0400000000000000" pitchFamily="50" charset="-128"/>
                          <a:cs typeface="Adobe Clean Han"/>
                        </a:rPr>
                        <a:t>円</a:t>
                      </a:r>
                      <a:r>
                        <a:rPr sz="1000" b="0" spc="-35" dirty="0">
                          <a:solidFill>
                            <a:srgbClr val="332C2A"/>
                          </a:solidFill>
                          <a:latin typeface="游ゴシック" panose="020B0400000000000000" pitchFamily="50" charset="-128"/>
                          <a:ea typeface="游ゴシック" panose="020B0400000000000000" pitchFamily="50" charset="-128"/>
                          <a:cs typeface="Adobe Clean Han"/>
                        </a:rPr>
                        <a:t>（</a:t>
                      </a:r>
                      <a:r>
                        <a:rPr sz="1000" b="0" spc="75" dirty="0">
                          <a:solidFill>
                            <a:srgbClr val="332C2A"/>
                          </a:solidFill>
                          <a:latin typeface="游ゴシック" panose="020B0400000000000000" pitchFamily="50" charset="-128"/>
                          <a:ea typeface="游ゴシック" panose="020B0400000000000000" pitchFamily="50" charset="-128"/>
                          <a:cs typeface="Adobe Clean Han"/>
                        </a:rPr>
                        <a:t>令和</a:t>
                      </a:r>
                      <a:r>
                        <a:rPr lang="en-US" sz="1000" b="0" spc="50" dirty="0">
                          <a:solidFill>
                            <a:srgbClr val="332C2A"/>
                          </a:solidFill>
                          <a:latin typeface="游ゴシック" panose="020B0400000000000000" pitchFamily="50" charset="-128"/>
                          <a:ea typeface="游ゴシック" panose="020B0400000000000000" pitchFamily="50" charset="-128"/>
                          <a:cs typeface="Adobe Clean Han"/>
                        </a:rPr>
                        <a:t>6</a:t>
                      </a:r>
                      <a:r>
                        <a:rPr sz="1000" b="0" spc="75" dirty="0">
                          <a:solidFill>
                            <a:srgbClr val="332C2A"/>
                          </a:solidFill>
                          <a:latin typeface="游ゴシック" panose="020B0400000000000000" pitchFamily="50" charset="-128"/>
                          <a:ea typeface="游ゴシック" panose="020B0400000000000000" pitchFamily="50" charset="-128"/>
                          <a:cs typeface="Adobe Clean Han"/>
                        </a:rPr>
                        <a:t>年</a:t>
                      </a:r>
                      <a:r>
                        <a:rPr lang="en-US" sz="1000" b="0" spc="75" dirty="0">
                          <a:solidFill>
                            <a:srgbClr val="332C2A"/>
                          </a:solidFill>
                          <a:latin typeface="游ゴシック" panose="020B0400000000000000" pitchFamily="50" charset="-128"/>
                          <a:ea typeface="游ゴシック" panose="020B0400000000000000" pitchFamily="50" charset="-128"/>
                          <a:cs typeface="Adobe Clean Han"/>
                        </a:rPr>
                        <a:t>10</a:t>
                      </a:r>
                      <a:r>
                        <a:rPr sz="1000" b="0" spc="-10" dirty="0">
                          <a:solidFill>
                            <a:srgbClr val="332C2A"/>
                          </a:solidFill>
                          <a:latin typeface="游ゴシック" panose="020B0400000000000000" pitchFamily="50" charset="-128"/>
                          <a:ea typeface="游ゴシック" panose="020B0400000000000000" pitchFamily="50" charset="-128"/>
                          <a:cs typeface="Adobe Clean Han"/>
                        </a:rPr>
                        <a:t>月改正</a:t>
                      </a:r>
                      <a:r>
                        <a:rPr sz="1000" b="0" spc="-550" dirty="0">
                          <a:solidFill>
                            <a:srgbClr val="332C2A"/>
                          </a:solidFill>
                          <a:latin typeface="游ゴシック" panose="020B0400000000000000" pitchFamily="50" charset="-128"/>
                          <a:ea typeface="游ゴシック" panose="020B0400000000000000" pitchFamily="50" charset="-128"/>
                          <a:cs typeface="Adobe Clean Han"/>
                        </a:rPr>
                        <a:t>）</a:t>
                      </a:r>
                      <a:r>
                        <a:rPr sz="1000" b="0" spc="-80" dirty="0">
                          <a:solidFill>
                            <a:srgbClr val="332C2A"/>
                          </a:solidFill>
                          <a:latin typeface="游ゴシック" panose="020B0400000000000000" pitchFamily="50" charset="-128"/>
                          <a:ea typeface="游ゴシック" panose="020B0400000000000000" pitchFamily="50" charset="-128"/>
                          <a:cs typeface="Adobe Clean Han"/>
                        </a:rPr>
                        <a:t>ですが、研修中はいろいろ教えてもらう</a:t>
                      </a:r>
                      <a:r>
                        <a:rPr sz="1000" b="0" spc="-105" dirty="0">
                          <a:solidFill>
                            <a:srgbClr val="332C2A"/>
                          </a:solidFill>
                          <a:latin typeface="游ゴシック" panose="020B0400000000000000" pitchFamily="50" charset="-128"/>
                          <a:ea typeface="游ゴシック" panose="020B0400000000000000" pitchFamily="50" charset="-128"/>
                          <a:cs typeface="Adobe Clean Han"/>
                        </a:rPr>
                        <a:t>んだから時給が低くてもしょうがないと思っています。 ○</a:t>
                      </a:r>
                      <a:r>
                        <a:rPr sz="1000" b="0" spc="-105"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105"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7239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0"/>
                  </a:ext>
                </a:extLst>
              </a:tr>
              <a:tr h="758190">
                <a:tc vMerge="1">
                  <a:txBody>
                    <a:bodyPr/>
                    <a:lstStyle/>
                    <a:p>
                      <a:endParaRPr/>
                    </a:p>
                  </a:txBody>
                  <a:tcPr marL="0" marR="0" marT="0" marB="0" vert="vert">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3360" marR="81280" indent="-116205" algn="just">
                        <a:lnSpc>
                          <a:spcPct val="124000"/>
                        </a:lnSpc>
                        <a:spcBef>
                          <a:spcPts val="565"/>
                        </a:spcBef>
                      </a:pPr>
                      <a:endParaRPr sz="1000" dirty="0">
                        <a:latin typeface="游ゴシック" panose="020B0400000000000000" pitchFamily="50" charset="-128"/>
                        <a:ea typeface="游ゴシック" panose="020B0400000000000000" pitchFamily="50" charset="-128"/>
                        <a:cs typeface="Adobe Clean Han"/>
                      </a:endParaRPr>
                    </a:p>
                  </a:txBody>
                  <a:tcPr marL="0" marR="0" marT="71755"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13360" marR="81280" indent="-116205" algn="just">
                        <a:lnSpc>
                          <a:spcPct val="124000"/>
                        </a:lnSpc>
                        <a:spcBef>
                          <a:spcPts val="565"/>
                        </a:spcBef>
                      </a:pPr>
                      <a:r>
                        <a:rPr sz="1000" b="0" spc="-130" dirty="0">
                          <a:solidFill>
                            <a:srgbClr val="332C2A"/>
                          </a:solidFill>
                          <a:latin typeface="游ゴシック" panose="020B0400000000000000" pitchFamily="50" charset="-128"/>
                          <a:ea typeface="游ゴシック" panose="020B0400000000000000" pitchFamily="50" charset="-128"/>
                          <a:cs typeface="Adobe Clean Han"/>
                        </a:rPr>
                        <a:t>②店長に言われて開店の準備や片付けをしていますが、お店と合意した仕事はあくまで「接客」なので、接</a:t>
                      </a:r>
                      <a:r>
                        <a:rPr sz="1000" b="0" spc="-125" dirty="0">
                          <a:solidFill>
                            <a:srgbClr val="332C2A"/>
                          </a:solidFill>
                          <a:latin typeface="游ゴシック" panose="020B0400000000000000" pitchFamily="50" charset="-128"/>
                          <a:ea typeface="游ゴシック" panose="020B0400000000000000" pitchFamily="50" charset="-128"/>
                          <a:cs typeface="Adobe Clean Han"/>
                        </a:rPr>
                        <a:t>客以外の業務については、時間も短いし、アルバイト代は払わないことになっていると言われました。で</a:t>
                      </a:r>
                      <a:r>
                        <a:rPr sz="1000" b="0" spc="-95" dirty="0">
                          <a:solidFill>
                            <a:srgbClr val="332C2A"/>
                          </a:solidFill>
                          <a:latin typeface="游ゴシック" panose="020B0400000000000000" pitchFamily="50" charset="-128"/>
                          <a:ea typeface="游ゴシック" panose="020B0400000000000000" pitchFamily="50" charset="-128"/>
                          <a:cs typeface="Adobe Clean Han"/>
                        </a:rPr>
                        <a:t>も実際にお店のために働いたんだからアルバイト代はもらえますよね。 ○</a:t>
                      </a:r>
                      <a:r>
                        <a:rPr sz="1000" b="0" spc="-95"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95"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7175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1"/>
                  </a:ext>
                </a:extLst>
              </a:tr>
              <a:tr h="562610">
                <a:tc vMerge="1">
                  <a:txBody>
                    <a:bodyPr/>
                    <a:lstStyle/>
                    <a:p>
                      <a:endParaRPr/>
                    </a:p>
                  </a:txBody>
                  <a:tcPr marL="0" marR="0" marT="0" marB="0" vert="vert">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5265" marR="77470" indent="-117475">
                        <a:lnSpc>
                          <a:spcPct val="124000"/>
                        </a:lnSpc>
                        <a:spcBef>
                          <a:spcPts val="545"/>
                        </a:spcBef>
                      </a:pPr>
                      <a:endParaRPr sz="1000" dirty="0">
                        <a:latin typeface="游ゴシック" panose="020B0400000000000000" pitchFamily="50" charset="-128"/>
                        <a:ea typeface="游ゴシック" panose="020B0400000000000000" pitchFamily="50" charset="-128"/>
                        <a:cs typeface="Adobe Clean Han"/>
                      </a:endParaRPr>
                    </a:p>
                  </a:txBody>
                  <a:tcPr marL="0" marR="0" marT="69215"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15265" marR="77470" indent="-117475">
                        <a:lnSpc>
                          <a:spcPct val="124000"/>
                        </a:lnSpc>
                        <a:spcBef>
                          <a:spcPts val="545"/>
                        </a:spcBef>
                      </a:pPr>
                      <a:r>
                        <a:rPr sz="1000" b="0" spc="-120" dirty="0">
                          <a:solidFill>
                            <a:srgbClr val="332C2A"/>
                          </a:solidFill>
                          <a:latin typeface="游ゴシック" panose="020B0400000000000000" pitchFamily="50" charset="-128"/>
                          <a:ea typeface="游ゴシック" panose="020B0400000000000000" pitchFamily="50" charset="-128"/>
                          <a:cs typeface="Adobe Clean Han"/>
                        </a:rPr>
                        <a:t>③仕事中に誤ってお皿を割ってしまいました。月末のアルバイト代から勝手に弁償金を差し引かれていまし</a:t>
                      </a:r>
                      <a:r>
                        <a:rPr sz="1000" b="0" spc="-140" dirty="0">
                          <a:solidFill>
                            <a:srgbClr val="332C2A"/>
                          </a:solidFill>
                          <a:latin typeface="游ゴシック" panose="020B0400000000000000" pitchFamily="50" charset="-128"/>
                          <a:ea typeface="游ゴシック" panose="020B0400000000000000" pitchFamily="50" charset="-128"/>
                          <a:cs typeface="Adobe Clean Han"/>
                        </a:rPr>
                        <a:t>たが、お皿を割ってしまった自分が悪いので、しょうがないですよね。 ○</a:t>
                      </a:r>
                      <a:r>
                        <a:rPr sz="1000" b="0" spc="-140"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140"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6921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2"/>
                  </a:ext>
                </a:extLst>
              </a:tr>
              <a:tr h="749935">
                <a:tc vMerge="1">
                  <a:txBody>
                    <a:bodyPr/>
                    <a:lstStyle/>
                    <a:p>
                      <a:endParaRPr/>
                    </a:p>
                  </a:txBody>
                  <a:tcPr marL="0" marR="0" marT="0" marB="0" vert="vert">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6535" marR="83185" indent="-119380" algn="just">
                        <a:lnSpc>
                          <a:spcPct val="124000"/>
                        </a:lnSpc>
                        <a:spcBef>
                          <a:spcPts val="575"/>
                        </a:spcBef>
                      </a:pPr>
                      <a:endParaRPr sz="1000" dirty="0">
                        <a:latin typeface="游ゴシック" panose="020B0400000000000000" pitchFamily="50" charset="-128"/>
                        <a:ea typeface="游ゴシック" panose="020B0400000000000000" pitchFamily="50" charset="-128"/>
                        <a:cs typeface="Adobe Clean Han"/>
                      </a:endParaRPr>
                    </a:p>
                  </a:txBody>
                  <a:tcPr marL="0" marR="0" marT="73025"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16535" marR="83185" indent="-119380" algn="just">
                        <a:lnSpc>
                          <a:spcPct val="124000"/>
                        </a:lnSpc>
                        <a:spcBef>
                          <a:spcPts val="575"/>
                        </a:spcBef>
                      </a:pPr>
                      <a:r>
                        <a:rPr sz="1000" b="0" spc="-100" dirty="0">
                          <a:solidFill>
                            <a:srgbClr val="332C2A"/>
                          </a:solidFill>
                          <a:latin typeface="游ゴシック" panose="020B0400000000000000" pitchFamily="50" charset="-128"/>
                          <a:ea typeface="游ゴシック" panose="020B0400000000000000" pitchFamily="50" charset="-128"/>
                          <a:cs typeface="Adobe Clean Han"/>
                        </a:rPr>
                        <a:t>④アルバイトで毎回タイムカードに記録された時間のうち、</a:t>
                      </a:r>
                      <a:r>
                        <a:rPr sz="1000" b="0" dirty="0">
                          <a:solidFill>
                            <a:srgbClr val="332C2A"/>
                          </a:solidFill>
                          <a:latin typeface="游ゴシック" panose="020B0400000000000000" pitchFamily="50" charset="-128"/>
                          <a:ea typeface="游ゴシック" panose="020B0400000000000000" pitchFamily="50" charset="-128"/>
                          <a:cs typeface="Adobe Clean Han"/>
                        </a:rPr>
                        <a:t>15</a:t>
                      </a:r>
                      <a:r>
                        <a:rPr sz="1000" b="0" spc="-55" dirty="0">
                          <a:solidFill>
                            <a:srgbClr val="332C2A"/>
                          </a:solidFill>
                          <a:latin typeface="游ゴシック" panose="020B0400000000000000" pitchFamily="50" charset="-128"/>
                          <a:ea typeface="游ゴシック" panose="020B0400000000000000" pitchFamily="50" charset="-128"/>
                          <a:cs typeface="Adobe Clean Han"/>
                        </a:rPr>
                        <a:t>分未満が切り捨てられてアルバイト代の計</a:t>
                      </a:r>
                      <a:r>
                        <a:rPr sz="1000" b="0" spc="-120" dirty="0">
                          <a:solidFill>
                            <a:srgbClr val="332C2A"/>
                          </a:solidFill>
                          <a:latin typeface="游ゴシック" panose="020B0400000000000000" pitchFamily="50" charset="-128"/>
                          <a:ea typeface="游ゴシック" panose="020B0400000000000000" pitchFamily="50" charset="-128"/>
                          <a:cs typeface="Adobe Clean Han"/>
                        </a:rPr>
                        <a:t>算がされています。短時間でもちゃんと働いていることに違いはないのだから、アルバイト代の計算に入</a:t>
                      </a:r>
                      <a:r>
                        <a:rPr sz="1000" b="0" spc="-50" dirty="0">
                          <a:solidFill>
                            <a:srgbClr val="332C2A"/>
                          </a:solidFill>
                          <a:latin typeface="游ゴシック" panose="020B0400000000000000" pitchFamily="50" charset="-128"/>
                          <a:ea typeface="游ゴシック" panose="020B0400000000000000" pitchFamily="50" charset="-128"/>
                          <a:cs typeface="Adobe Clean Han"/>
                        </a:rPr>
                        <a:t>れるべきですよね。 ○</a:t>
                      </a:r>
                      <a:r>
                        <a:rPr sz="1000" b="0" spc="-50"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50"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7302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3"/>
                  </a:ext>
                </a:extLst>
              </a:tr>
              <a:tr h="770890">
                <a:tc vMerge="1">
                  <a:txBody>
                    <a:bodyPr/>
                    <a:lstStyle/>
                    <a:p>
                      <a:endParaRPr/>
                    </a:p>
                  </a:txBody>
                  <a:tcPr marL="0" marR="0" marT="0" marB="0" vert="vert">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7804" marR="82550" indent="-120014" algn="just">
                        <a:lnSpc>
                          <a:spcPct val="124000"/>
                        </a:lnSpc>
                        <a:spcBef>
                          <a:spcPts val="620"/>
                        </a:spcBef>
                      </a:pPr>
                      <a:endParaRPr sz="1000" dirty="0">
                        <a:latin typeface="游ゴシック" panose="020B0400000000000000" pitchFamily="50" charset="-128"/>
                        <a:ea typeface="游ゴシック" panose="020B0400000000000000" pitchFamily="50" charset="-128"/>
                        <a:cs typeface="Adobe Clean Han"/>
                      </a:endParaRPr>
                    </a:p>
                  </a:txBody>
                  <a:tcPr marL="0" marR="0" marT="78740"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17804" marR="82550" indent="-120014" algn="just">
                        <a:lnSpc>
                          <a:spcPct val="124000"/>
                        </a:lnSpc>
                        <a:spcBef>
                          <a:spcPts val="620"/>
                        </a:spcBef>
                      </a:pPr>
                      <a:r>
                        <a:rPr sz="1000" b="0" spc="-114" dirty="0">
                          <a:solidFill>
                            <a:srgbClr val="332C2A"/>
                          </a:solidFill>
                          <a:latin typeface="游ゴシック" panose="020B0400000000000000" pitchFamily="50" charset="-128"/>
                          <a:ea typeface="游ゴシック" panose="020B0400000000000000" pitchFamily="50" charset="-128"/>
                          <a:cs typeface="Adobe Clean Han"/>
                        </a:rPr>
                        <a:t>⑤アルバイト先には「遅刻をしたら罰金</a:t>
                      </a:r>
                      <a:r>
                        <a:rPr sz="1000" b="0" dirty="0">
                          <a:solidFill>
                            <a:srgbClr val="332C2A"/>
                          </a:solidFill>
                          <a:latin typeface="游ゴシック" panose="020B0400000000000000" pitchFamily="50" charset="-128"/>
                          <a:ea typeface="游ゴシック" panose="020B0400000000000000" pitchFamily="50" charset="-128"/>
                          <a:cs typeface="Adobe Clean Han"/>
                        </a:rPr>
                        <a:t>3,000</a:t>
                      </a:r>
                      <a:r>
                        <a:rPr sz="1000" b="0" spc="-130" dirty="0">
                          <a:solidFill>
                            <a:srgbClr val="332C2A"/>
                          </a:solidFill>
                          <a:latin typeface="游ゴシック" panose="020B0400000000000000" pitchFamily="50" charset="-128"/>
                          <a:ea typeface="游ゴシック" panose="020B0400000000000000" pitchFamily="50" charset="-128"/>
                          <a:cs typeface="Adobe Clean Han"/>
                        </a:rPr>
                        <a:t>円」というルールがあります。遅刻をした分のアルバイト代が支払われないのは納得していますが、やっぱり遅刻した自分が悪いんで「罰金」も払わなければいけない</a:t>
                      </a:r>
                      <a:r>
                        <a:rPr sz="1000" b="0" spc="-40" dirty="0">
                          <a:solidFill>
                            <a:srgbClr val="332C2A"/>
                          </a:solidFill>
                          <a:latin typeface="游ゴシック" panose="020B0400000000000000" pitchFamily="50" charset="-128"/>
                          <a:ea typeface="游ゴシック" panose="020B0400000000000000" pitchFamily="50" charset="-128"/>
                          <a:cs typeface="Adobe Clean Han"/>
                        </a:rPr>
                        <a:t>んですよね。 ○</a:t>
                      </a:r>
                      <a:r>
                        <a:rPr sz="1000" b="0" spc="-40"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40"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7874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4"/>
                  </a:ext>
                </a:extLst>
              </a:tr>
              <a:tr h="566420">
                <a:tc rowSpan="3">
                  <a:txBody>
                    <a:bodyPr/>
                    <a:lstStyle/>
                    <a:p>
                      <a:pPr marL="84455" algn="ctr">
                        <a:lnSpc>
                          <a:spcPct val="90000"/>
                        </a:lnSpc>
                      </a:pPr>
                      <a:r>
                        <a:rPr sz="1050" spc="-15">
                          <a:solidFill>
                            <a:srgbClr val="332C2A"/>
                          </a:solidFill>
                          <a:latin typeface="游ゴシック" panose="020B0400000000000000" pitchFamily="50" charset="-128"/>
                          <a:ea typeface="游ゴシック" panose="020B0400000000000000" pitchFamily="50" charset="-128"/>
                          <a:cs typeface="PMingLiU"/>
                        </a:rPr>
                        <a:t>時間関係</a:t>
                      </a:r>
                      <a:endParaRPr sz="1050">
                        <a:latin typeface="游ゴシック" panose="020B0400000000000000" pitchFamily="50" charset="-128"/>
                        <a:ea typeface="游ゴシック" panose="020B0400000000000000" pitchFamily="50" charset="-128"/>
                        <a:cs typeface="PMingLiU"/>
                      </a:endParaRPr>
                    </a:p>
                  </a:txBody>
                  <a:tcPr marL="0" marR="0" marT="0" marB="0" vert="eaVert" anchor="ctr">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5900" marR="81915" indent="-118110">
                        <a:lnSpc>
                          <a:spcPct val="124000"/>
                        </a:lnSpc>
                        <a:spcBef>
                          <a:spcPts val="500"/>
                        </a:spcBef>
                      </a:pPr>
                      <a:endParaRPr sz="1000" dirty="0">
                        <a:latin typeface="游ゴシック" panose="020B0400000000000000" pitchFamily="50" charset="-128"/>
                        <a:ea typeface="游ゴシック" panose="020B0400000000000000" pitchFamily="50" charset="-128"/>
                        <a:cs typeface="Adobe Clean Han"/>
                      </a:endParaRPr>
                    </a:p>
                  </a:txBody>
                  <a:tcPr marL="0" marR="0" marT="63500"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15900" marR="81915" indent="-118110">
                        <a:lnSpc>
                          <a:spcPct val="124000"/>
                        </a:lnSpc>
                        <a:spcBef>
                          <a:spcPts val="500"/>
                        </a:spcBef>
                      </a:pPr>
                      <a:r>
                        <a:rPr sz="1000" b="0" spc="-125" dirty="0">
                          <a:solidFill>
                            <a:srgbClr val="332C2A"/>
                          </a:solidFill>
                          <a:latin typeface="游ゴシック" panose="020B0400000000000000" pitchFamily="50" charset="-128"/>
                          <a:ea typeface="游ゴシック" panose="020B0400000000000000" pitchFamily="50" charset="-128"/>
                          <a:cs typeface="Adobe Clean Han"/>
                        </a:rPr>
                        <a:t>⑥週末に</a:t>
                      </a:r>
                      <a:r>
                        <a:rPr lang="en-US" sz="1000" b="0" spc="-125" dirty="0">
                          <a:solidFill>
                            <a:srgbClr val="332C2A"/>
                          </a:solidFill>
                          <a:latin typeface="游ゴシック" panose="020B0400000000000000" pitchFamily="50" charset="-128"/>
                          <a:ea typeface="游ゴシック" panose="020B0400000000000000" pitchFamily="50" charset="-128"/>
                          <a:cs typeface="Adobe Clean Han"/>
                        </a:rPr>
                        <a:t>1</a:t>
                      </a:r>
                      <a:r>
                        <a:rPr sz="1000" b="0" spc="-125" dirty="0">
                          <a:solidFill>
                            <a:srgbClr val="332C2A"/>
                          </a:solidFill>
                          <a:latin typeface="游ゴシック" panose="020B0400000000000000" pitchFamily="50" charset="-128"/>
                          <a:ea typeface="游ゴシック" panose="020B0400000000000000" pitchFamily="50" charset="-128"/>
                          <a:cs typeface="Adobe Clean Han"/>
                        </a:rPr>
                        <a:t>日に</a:t>
                      </a:r>
                      <a:r>
                        <a:rPr lang="en-US" sz="1000" b="0" spc="-125" dirty="0">
                          <a:solidFill>
                            <a:srgbClr val="332C2A"/>
                          </a:solidFill>
                          <a:latin typeface="游ゴシック" panose="020B0400000000000000" pitchFamily="50" charset="-128"/>
                          <a:ea typeface="游ゴシック" panose="020B0400000000000000" pitchFamily="50" charset="-128"/>
                          <a:cs typeface="Adobe Clean Han"/>
                        </a:rPr>
                        <a:t>7</a:t>
                      </a:r>
                      <a:r>
                        <a:rPr sz="1000" b="0" spc="-125" dirty="0">
                          <a:solidFill>
                            <a:srgbClr val="332C2A"/>
                          </a:solidFill>
                          <a:latin typeface="游ゴシック" panose="020B0400000000000000" pitchFamily="50" charset="-128"/>
                          <a:ea typeface="游ゴシック" panose="020B0400000000000000" pitchFamily="50" charset="-128"/>
                          <a:cs typeface="Adobe Clean Han"/>
                        </a:rPr>
                        <a:t>時間働いています。いつも忙しくて、休憩が</a:t>
                      </a:r>
                      <a:r>
                        <a:rPr lang="en-US" sz="1000" b="0" spc="190" dirty="0">
                          <a:solidFill>
                            <a:srgbClr val="332C2A"/>
                          </a:solidFill>
                          <a:latin typeface="游ゴシック" panose="020B0400000000000000" pitchFamily="50" charset="-128"/>
                          <a:ea typeface="游ゴシック" panose="020B0400000000000000" pitchFamily="50" charset="-128"/>
                          <a:cs typeface="Adobe Clean Han"/>
                        </a:rPr>
                        <a:t>15</a:t>
                      </a:r>
                      <a:r>
                        <a:rPr sz="1000" b="0" spc="-85" dirty="0">
                          <a:solidFill>
                            <a:srgbClr val="332C2A"/>
                          </a:solidFill>
                          <a:latin typeface="游ゴシック" panose="020B0400000000000000" pitchFamily="50" charset="-128"/>
                          <a:ea typeface="游ゴシック" panose="020B0400000000000000" pitchFamily="50" charset="-128"/>
                          <a:cs typeface="Adobe Clean Han"/>
                        </a:rPr>
                        <a:t>分くらいしか取れていません。お店のみん</a:t>
                      </a:r>
                      <a:r>
                        <a:rPr sz="1000" b="0" spc="-120" dirty="0">
                          <a:solidFill>
                            <a:srgbClr val="332C2A"/>
                          </a:solidFill>
                          <a:latin typeface="游ゴシック" panose="020B0400000000000000" pitchFamily="50" charset="-128"/>
                          <a:ea typeface="游ゴシック" panose="020B0400000000000000" pitchFamily="50" charset="-128"/>
                          <a:cs typeface="Adobe Clean Han"/>
                        </a:rPr>
                        <a:t>なも忙しくて休憩を取れていないので、私も休憩が取れなくても仕方ないですよね。 ○</a:t>
                      </a:r>
                      <a:r>
                        <a:rPr sz="1000" b="0" spc="-120"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120"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6350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5"/>
                  </a:ext>
                </a:extLst>
              </a:tr>
              <a:tr h="931544">
                <a:tc vMerge="1">
                  <a:txBody>
                    <a:bodyPr/>
                    <a:lstStyle/>
                    <a:p>
                      <a:endParaRPr/>
                    </a:p>
                  </a:txBody>
                  <a:tcPr marL="0" marR="0" marT="0" marB="0" vert="vert">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07010" marR="76835" indent="-109855" algn="just">
                        <a:lnSpc>
                          <a:spcPct val="124000"/>
                        </a:lnSpc>
                        <a:spcBef>
                          <a:spcPts val="500"/>
                        </a:spcBef>
                      </a:pPr>
                      <a:endParaRPr sz="1000" dirty="0">
                        <a:latin typeface="游ゴシック" panose="020B0400000000000000" pitchFamily="50" charset="-128"/>
                        <a:ea typeface="游ゴシック" panose="020B0400000000000000" pitchFamily="50" charset="-128"/>
                        <a:cs typeface="Adobe Clean Han"/>
                      </a:endParaRPr>
                    </a:p>
                  </a:txBody>
                  <a:tcPr marL="0" marR="0" marT="63500"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07010" marR="76835" indent="-109855" algn="just">
                        <a:lnSpc>
                          <a:spcPct val="124000"/>
                        </a:lnSpc>
                        <a:spcBef>
                          <a:spcPts val="500"/>
                        </a:spcBef>
                      </a:pPr>
                      <a:r>
                        <a:rPr sz="1000" b="0" spc="-165" dirty="0">
                          <a:solidFill>
                            <a:srgbClr val="332C2A"/>
                          </a:solidFill>
                          <a:latin typeface="游ゴシック" panose="020B0400000000000000" pitchFamily="50" charset="-128"/>
                          <a:ea typeface="游ゴシック" panose="020B0400000000000000" pitchFamily="50" charset="-128"/>
                          <a:cs typeface="Adobe Clean Han"/>
                        </a:rPr>
                        <a:t>⑦「</a:t>
                      </a:r>
                      <a:r>
                        <a:rPr sz="1000" b="0" spc="-165" dirty="0" err="1">
                          <a:solidFill>
                            <a:srgbClr val="332C2A"/>
                          </a:solidFill>
                          <a:latin typeface="游ゴシック" panose="020B0400000000000000" pitchFamily="50" charset="-128"/>
                          <a:ea typeface="游ゴシック" panose="020B0400000000000000" pitchFamily="50" charset="-128"/>
                          <a:cs typeface="Adobe Clean Han"/>
                        </a:rPr>
                        <a:t>アルバイトの人が足りないんだから、店が困らないように協力するのは当たり前だ</a:t>
                      </a:r>
                      <a:r>
                        <a:rPr sz="1000" b="0" spc="-165" dirty="0">
                          <a:solidFill>
                            <a:srgbClr val="332C2A"/>
                          </a:solidFill>
                          <a:latin typeface="游ゴシック" panose="020B0400000000000000" pitchFamily="50" charset="-128"/>
                          <a:ea typeface="游ゴシック" panose="020B0400000000000000" pitchFamily="50" charset="-128"/>
                          <a:cs typeface="Adobe Clean Han"/>
                        </a:rPr>
                        <a:t>。」とお店から言われま</a:t>
                      </a:r>
                      <a:r>
                        <a:rPr sz="1000" b="0" spc="-160" dirty="0">
                          <a:solidFill>
                            <a:srgbClr val="332C2A"/>
                          </a:solidFill>
                          <a:latin typeface="游ゴシック" panose="020B0400000000000000" pitchFamily="50" charset="-128"/>
                          <a:ea typeface="游ゴシック" panose="020B0400000000000000" pitchFamily="50" charset="-128"/>
                          <a:cs typeface="Adobe Clean Han"/>
                        </a:rPr>
                        <a:t>した。その日はもともとシフトに入らないことになっている曜日なんですが、テストがあって絶対に休めない</a:t>
                      </a:r>
                      <a:r>
                        <a:rPr sz="1000" b="0" spc="-140" dirty="0">
                          <a:solidFill>
                            <a:srgbClr val="332C2A"/>
                          </a:solidFill>
                          <a:latin typeface="游ゴシック" panose="020B0400000000000000" pitchFamily="50" charset="-128"/>
                          <a:ea typeface="游ゴシック" panose="020B0400000000000000" pitchFamily="50" charset="-128"/>
                          <a:cs typeface="Adobe Clean Han"/>
                        </a:rPr>
                        <a:t>のに無理矢理シフトを入れられて困っています。お店は大変だろうけど、私もテストを受けないと進級でき</a:t>
                      </a:r>
                      <a:r>
                        <a:rPr sz="1000" b="0" spc="-160" dirty="0">
                          <a:solidFill>
                            <a:srgbClr val="332C2A"/>
                          </a:solidFill>
                          <a:latin typeface="游ゴシック" panose="020B0400000000000000" pitchFamily="50" charset="-128"/>
                          <a:ea typeface="游ゴシック" panose="020B0400000000000000" pitchFamily="50" charset="-128"/>
                          <a:cs typeface="Adobe Clean Han"/>
                        </a:rPr>
                        <a:t>なくなっちゃうかもしれないし、テストを休んでまでアルバイトに行くのはおかしいですよね。 ○</a:t>
                      </a:r>
                      <a:r>
                        <a:rPr sz="1000" b="0" spc="-160"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160"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6350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6"/>
                  </a:ext>
                </a:extLst>
              </a:tr>
              <a:tr h="570230">
                <a:tc vMerge="1">
                  <a:txBody>
                    <a:bodyPr/>
                    <a:lstStyle/>
                    <a:p>
                      <a:endParaRPr/>
                    </a:p>
                  </a:txBody>
                  <a:tcPr marL="0" marR="0" marT="0" marB="0" vert="vert">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0820" marR="81915" indent="-113030">
                        <a:lnSpc>
                          <a:spcPct val="124000"/>
                        </a:lnSpc>
                        <a:spcBef>
                          <a:spcPts val="605"/>
                        </a:spcBef>
                      </a:pPr>
                      <a:endParaRPr sz="1000" dirty="0">
                        <a:latin typeface="游ゴシック" panose="020B0400000000000000" pitchFamily="50" charset="-128"/>
                        <a:ea typeface="游ゴシック" panose="020B0400000000000000" pitchFamily="50" charset="-128"/>
                        <a:cs typeface="Adobe Clean Han"/>
                      </a:endParaRPr>
                    </a:p>
                  </a:txBody>
                  <a:tcPr marL="0" marR="0" marT="76835"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10820" marR="81915" indent="-113030">
                        <a:lnSpc>
                          <a:spcPct val="124000"/>
                        </a:lnSpc>
                        <a:spcBef>
                          <a:spcPts val="605"/>
                        </a:spcBef>
                      </a:pPr>
                      <a:r>
                        <a:rPr sz="1000" b="0" spc="-165" dirty="0">
                          <a:solidFill>
                            <a:srgbClr val="332C2A"/>
                          </a:solidFill>
                          <a:latin typeface="游ゴシック" panose="020B0400000000000000" pitchFamily="50" charset="-128"/>
                          <a:ea typeface="游ゴシック" panose="020B0400000000000000" pitchFamily="50" charset="-128"/>
                          <a:cs typeface="Adobe Clean Han"/>
                        </a:rPr>
                        <a:t>⑧高校１年生</a:t>
                      </a:r>
                      <a:r>
                        <a:rPr sz="1000" b="0" dirty="0">
                          <a:solidFill>
                            <a:srgbClr val="332C2A"/>
                          </a:solidFill>
                          <a:latin typeface="游ゴシック" panose="020B0400000000000000" pitchFamily="50" charset="-128"/>
                          <a:ea typeface="游ゴシック" panose="020B0400000000000000" pitchFamily="50" charset="-128"/>
                          <a:cs typeface="Adobe Clean Han"/>
                        </a:rPr>
                        <a:t>（16</a:t>
                      </a:r>
                      <a:r>
                        <a:rPr sz="1000" b="0" spc="114" dirty="0">
                          <a:solidFill>
                            <a:srgbClr val="332C2A"/>
                          </a:solidFill>
                          <a:latin typeface="游ゴシック" panose="020B0400000000000000" pitchFamily="50" charset="-128"/>
                          <a:ea typeface="游ゴシック" panose="020B0400000000000000" pitchFamily="50" charset="-128"/>
                          <a:cs typeface="Adobe Clean Han"/>
                        </a:rPr>
                        <a:t>歳</a:t>
                      </a:r>
                      <a:r>
                        <a:rPr sz="1000" b="0" spc="-565" dirty="0">
                          <a:solidFill>
                            <a:srgbClr val="332C2A"/>
                          </a:solidFill>
                          <a:latin typeface="游ゴシック" panose="020B0400000000000000" pitchFamily="50" charset="-128"/>
                          <a:ea typeface="游ゴシック" panose="020B0400000000000000" pitchFamily="50" charset="-128"/>
                          <a:cs typeface="Adobe Clean Han"/>
                        </a:rPr>
                        <a:t>）</a:t>
                      </a:r>
                      <a:r>
                        <a:rPr sz="1000" b="0" spc="-135" dirty="0">
                          <a:solidFill>
                            <a:srgbClr val="332C2A"/>
                          </a:solidFill>
                          <a:latin typeface="游ゴシック" panose="020B0400000000000000" pitchFamily="50" charset="-128"/>
                          <a:ea typeface="游ゴシック" panose="020B0400000000000000" pitchFamily="50" charset="-128"/>
                          <a:cs typeface="Adobe Clean Han"/>
                        </a:rPr>
                        <a:t>です。店長から「今日は忙しいから</a:t>
                      </a:r>
                      <a:r>
                        <a:rPr sz="1000" b="0" spc="0" dirty="0">
                          <a:solidFill>
                            <a:srgbClr val="332C2A"/>
                          </a:solidFill>
                          <a:latin typeface="游ゴシック" panose="020B0400000000000000" pitchFamily="50" charset="-128"/>
                          <a:ea typeface="游ゴシック" panose="020B0400000000000000" pitchFamily="50" charset="-128"/>
                          <a:cs typeface="Adobe Clean Han"/>
                        </a:rPr>
                        <a:t>閉店時間</a:t>
                      </a:r>
                      <a:r>
                        <a:rPr sz="1000" b="0" spc="-45" dirty="0">
                          <a:solidFill>
                            <a:srgbClr val="332C2A"/>
                          </a:solidFill>
                          <a:latin typeface="游ゴシック" panose="020B0400000000000000" pitchFamily="50" charset="-128"/>
                          <a:ea typeface="游ゴシック" panose="020B0400000000000000" pitchFamily="50" charset="-128"/>
                          <a:cs typeface="Adobe Clean Han"/>
                        </a:rPr>
                        <a:t>（</a:t>
                      </a:r>
                      <a:r>
                        <a:rPr sz="1000" b="0" spc="140" dirty="0">
                          <a:solidFill>
                            <a:srgbClr val="332C2A"/>
                          </a:solidFill>
                          <a:latin typeface="游ゴシック" panose="020B0400000000000000" pitchFamily="50" charset="-128"/>
                          <a:ea typeface="游ゴシック" panose="020B0400000000000000" pitchFamily="50" charset="-128"/>
                          <a:cs typeface="Adobe Clean Han"/>
                        </a:rPr>
                        <a:t>午後</a:t>
                      </a:r>
                      <a:r>
                        <a:rPr lang="en-US" sz="1000" b="0" spc="50" dirty="0">
                          <a:solidFill>
                            <a:srgbClr val="332C2A"/>
                          </a:solidFill>
                          <a:latin typeface="游ゴシック" panose="020B0400000000000000" pitchFamily="50" charset="-128"/>
                          <a:ea typeface="游ゴシック" panose="020B0400000000000000" pitchFamily="50" charset="-128"/>
                          <a:cs typeface="Adobe Clean Han"/>
                        </a:rPr>
                        <a:t>11</a:t>
                      </a:r>
                      <a:r>
                        <a:rPr sz="1000" b="0" spc="105" dirty="0">
                          <a:solidFill>
                            <a:srgbClr val="332C2A"/>
                          </a:solidFill>
                          <a:latin typeface="游ゴシック" panose="020B0400000000000000" pitchFamily="50" charset="-128"/>
                          <a:ea typeface="游ゴシック" panose="020B0400000000000000" pitchFamily="50" charset="-128"/>
                          <a:cs typeface="Adobe Clean Han"/>
                        </a:rPr>
                        <a:t>時</a:t>
                      </a:r>
                      <a:r>
                        <a:rPr sz="1000" b="0" spc="-600" dirty="0">
                          <a:solidFill>
                            <a:srgbClr val="332C2A"/>
                          </a:solidFill>
                          <a:latin typeface="游ゴシック" panose="020B0400000000000000" pitchFamily="50" charset="-128"/>
                          <a:ea typeface="游ゴシック" panose="020B0400000000000000" pitchFamily="50" charset="-128"/>
                          <a:cs typeface="Adobe Clean Han"/>
                        </a:rPr>
                        <a:t>）</a:t>
                      </a:r>
                      <a:r>
                        <a:rPr sz="1000" b="0" spc="-125" dirty="0">
                          <a:solidFill>
                            <a:srgbClr val="332C2A"/>
                          </a:solidFill>
                          <a:latin typeface="游ゴシック" panose="020B0400000000000000" pitchFamily="50" charset="-128"/>
                          <a:ea typeface="游ゴシック" panose="020B0400000000000000" pitchFamily="50" charset="-128"/>
                          <a:cs typeface="Adobe Clean Han"/>
                        </a:rPr>
                        <a:t>まで働いて欲しい。」</a:t>
                      </a:r>
                      <a:r>
                        <a:rPr sz="1000" b="0" spc="-125" dirty="0" err="1">
                          <a:solidFill>
                            <a:srgbClr val="332C2A"/>
                          </a:solidFill>
                          <a:latin typeface="游ゴシック" panose="020B0400000000000000" pitchFamily="50" charset="-128"/>
                          <a:ea typeface="游ゴシック" panose="020B0400000000000000" pitchFamily="50" charset="-128"/>
                          <a:cs typeface="Adobe Clean Han"/>
                        </a:rPr>
                        <a:t>と言われ</a:t>
                      </a:r>
                      <a:r>
                        <a:rPr sz="1000" b="0" spc="-114" dirty="0" err="1">
                          <a:solidFill>
                            <a:srgbClr val="332C2A"/>
                          </a:solidFill>
                          <a:latin typeface="游ゴシック" panose="020B0400000000000000" pitchFamily="50" charset="-128"/>
                          <a:ea typeface="游ゴシック" panose="020B0400000000000000" pitchFamily="50" charset="-128"/>
                          <a:cs typeface="Adobe Clean Han"/>
                        </a:rPr>
                        <a:t>ました。お店が困っているんだから、働いていいですよね</a:t>
                      </a:r>
                      <a:r>
                        <a:rPr sz="1000" b="0" spc="-114" dirty="0">
                          <a:solidFill>
                            <a:srgbClr val="332C2A"/>
                          </a:solidFill>
                          <a:latin typeface="游ゴシック" panose="020B0400000000000000" pitchFamily="50" charset="-128"/>
                          <a:ea typeface="游ゴシック" panose="020B0400000000000000" pitchFamily="50" charset="-128"/>
                          <a:cs typeface="Adobe Clean Han"/>
                        </a:rPr>
                        <a:t>。 ○</a:t>
                      </a:r>
                      <a:r>
                        <a:rPr sz="1000" b="0" spc="-114"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114"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7683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7"/>
                  </a:ext>
                </a:extLst>
              </a:tr>
              <a:tr h="951865">
                <a:tc>
                  <a:txBody>
                    <a:bodyPr/>
                    <a:lstStyle/>
                    <a:p>
                      <a:pPr marL="85090">
                        <a:lnSpc>
                          <a:spcPct val="90000"/>
                        </a:lnSpc>
                      </a:pPr>
                      <a:r>
                        <a:rPr sz="1050" spc="-180">
                          <a:solidFill>
                            <a:srgbClr val="332C2A"/>
                          </a:solidFill>
                          <a:latin typeface="游ゴシック" panose="020B0400000000000000" pitchFamily="50" charset="-128"/>
                          <a:ea typeface="游ゴシック" panose="020B0400000000000000" pitchFamily="50" charset="-128"/>
                          <a:cs typeface="PMingLiU"/>
                        </a:rPr>
                        <a:t>退職・解雇関係</a:t>
                      </a:r>
                      <a:endParaRPr sz="1050">
                        <a:latin typeface="游ゴシック" panose="020B0400000000000000" pitchFamily="50" charset="-128"/>
                        <a:ea typeface="游ゴシック" panose="020B0400000000000000" pitchFamily="50" charset="-128"/>
                        <a:cs typeface="PMingLiU"/>
                      </a:endParaRPr>
                    </a:p>
                  </a:txBody>
                  <a:tcPr marL="0" marR="0" marT="0" marB="0" vert="eaVert" anchor="ctr">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16535" marR="80010" indent="-119380" algn="just">
                        <a:lnSpc>
                          <a:spcPct val="124000"/>
                        </a:lnSpc>
                        <a:spcBef>
                          <a:spcPts val="575"/>
                        </a:spcBef>
                      </a:pPr>
                      <a:endParaRPr sz="1000" spc="-100" baseline="0" dirty="0">
                        <a:latin typeface="游ゴシック" panose="020B0400000000000000" pitchFamily="50" charset="-128"/>
                        <a:ea typeface="游ゴシック" panose="020B0400000000000000" pitchFamily="50" charset="-128"/>
                        <a:cs typeface="Adobe Clean Han"/>
                      </a:endParaRPr>
                    </a:p>
                  </a:txBody>
                  <a:tcPr marL="0" marR="0" marT="73025"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cap="flat" cmpd="sng" algn="ctr">
                      <a:solidFill>
                        <a:srgbClr val="8B8B8B"/>
                      </a:solidFill>
                      <a:prstDash val="solid"/>
                      <a:round/>
                      <a:headEnd type="none" w="med" len="med"/>
                      <a:tailEnd type="none" w="med" len="med"/>
                    </a:lnB>
                  </a:tcPr>
                </a:tc>
                <a:tc>
                  <a:txBody>
                    <a:bodyPr/>
                    <a:lstStyle/>
                    <a:p>
                      <a:pPr marL="216535" marR="80010" indent="-119380" algn="just">
                        <a:lnSpc>
                          <a:spcPct val="124000"/>
                        </a:lnSpc>
                        <a:spcBef>
                          <a:spcPts val="575"/>
                        </a:spcBef>
                      </a:pPr>
                      <a:r>
                        <a:rPr sz="1000" b="0" spc="-90" dirty="0">
                          <a:solidFill>
                            <a:srgbClr val="332C2A"/>
                          </a:solidFill>
                          <a:latin typeface="游ゴシック" panose="020B0400000000000000" pitchFamily="50" charset="-128"/>
                          <a:ea typeface="游ゴシック" panose="020B0400000000000000" pitchFamily="50" charset="-128"/>
                          <a:cs typeface="Adobe Clean Han"/>
                        </a:rPr>
                        <a:t>⑨</a:t>
                      </a:r>
                      <a:r>
                        <a:rPr lang="ja-JP" altLang="en-US" sz="1000" b="0" spc="-100" baseline="0" dirty="0">
                          <a:solidFill>
                            <a:srgbClr val="332C2A"/>
                          </a:solidFill>
                          <a:latin typeface="游ゴシック" panose="020B0400000000000000" pitchFamily="50" charset="-128"/>
                          <a:ea typeface="游ゴシック" panose="020B0400000000000000" pitchFamily="50" charset="-128"/>
                          <a:cs typeface="Adobe Clean Han"/>
                        </a:rPr>
                        <a:t>余りに忙しくて学校の勉強をする時間がとれなくなってきたので、「来月いっぱいでアルバイトを辞めたいです。」とお店に伝えたら、店長から「突然辞めると言い出すのは迷惑だ。代わりの人を見つけるまで辞めさせない。」と言われてしまいました。確かに代わりがいないとお店は困るかもしれないので、自分で代わりを見つけてから辞めるしかないですよね。 ○か</a:t>
                      </a:r>
                      <a:r>
                        <a:rPr lang="en-US" altLang="ja-JP" sz="1000" b="0" spc="-100" baseline="0" dirty="0">
                          <a:solidFill>
                            <a:srgbClr val="332C2A"/>
                          </a:solidFill>
                          <a:latin typeface="游ゴシック" panose="020B0400000000000000" pitchFamily="50" charset="-128"/>
                          <a:ea typeface="游ゴシック" panose="020B0400000000000000" pitchFamily="50" charset="-128"/>
                          <a:cs typeface="Adobe Clean Han"/>
                        </a:rPr>
                        <a:t>×</a:t>
                      </a:r>
                      <a:r>
                        <a:rPr lang="ja-JP" altLang="en-US" sz="1000" b="0" spc="-100" baseline="0" dirty="0">
                          <a:solidFill>
                            <a:srgbClr val="332C2A"/>
                          </a:solidFill>
                          <a:latin typeface="游ゴシック" panose="020B0400000000000000" pitchFamily="50" charset="-128"/>
                          <a:ea typeface="游ゴシック" panose="020B0400000000000000" pitchFamily="50" charset="-128"/>
                          <a:cs typeface="Adobe Clean Han"/>
                        </a:rPr>
                        <a:t>か。</a:t>
                      </a:r>
                      <a:endParaRPr sz="1000" spc="-100" baseline="0" dirty="0">
                        <a:latin typeface="游ゴシック" panose="020B0400000000000000" pitchFamily="50" charset="-128"/>
                        <a:ea typeface="游ゴシック" panose="020B0400000000000000" pitchFamily="50" charset="-128"/>
                        <a:cs typeface="Adobe Clean Han"/>
                      </a:endParaRPr>
                    </a:p>
                  </a:txBody>
                  <a:tcPr marL="0" marR="0" marT="7302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8"/>
                  </a:ext>
                </a:extLst>
              </a:tr>
              <a:tr h="758190">
                <a:tc>
                  <a:txBody>
                    <a:bodyPr/>
                    <a:lstStyle/>
                    <a:p>
                      <a:pPr marL="187960">
                        <a:lnSpc>
                          <a:spcPct val="90000"/>
                        </a:lnSpc>
                      </a:pPr>
                      <a:r>
                        <a:rPr sz="1050" spc="-50">
                          <a:solidFill>
                            <a:srgbClr val="332C2A"/>
                          </a:solidFill>
                          <a:latin typeface="游ゴシック" panose="020B0400000000000000" pitchFamily="50" charset="-128"/>
                          <a:ea typeface="游ゴシック" panose="020B0400000000000000" pitchFamily="50" charset="-128"/>
                          <a:cs typeface="PMingLiU"/>
                        </a:rPr>
                        <a:t>その他</a:t>
                      </a:r>
                      <a:endParaRPr sz="1050">
                        <a:latin typeface="游ゴシック" panose="020B0400000000000000" pitchFamily="50" charset="-128"/>
                        <a:ea typeface="游ゴシック" panose="020B0400000000000000" pitchFamily="50" charset="-128"/>
                        <a:cs typeface="PMingLiU"/>
                      </a:endParaRPr>
                    </a:p>
                  </a:txBody>
                  <a:tcPr marL="0" marR="0" marT="0" marB="0" vert="eaVert" anchor="ctr">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tc>
                  <a:txBody>
                    <a:bodyPr/>
                    <a:lstStyle/>
                    <a:p>
                      <a:pPr marL="207645" marR="76200" indent="-110489" algn="just">
                        <a:lnSpc>
                          <a:spcPct val="124000"/>
                        </a:lnSpc>
                        <a:spcBef>
                          <a:spcPts val="520"/>
                        </a:spcBef>
                      </a:pPr>
                      <a:endParaRPr sz="1000" dirty="0">
                        <a:latin typeface="游ゴシック" panose="020B0400000000000000" pitchFamily="50" charset="-128"/>
                        <a:ea typeface="游ゴシック" panose="020B0400000000000000" pitchFamily="50" charset="-128"/>
                        <a:cs typeface="Adobe Clean Han"/>
                      </a:endParaRPr>
                    </a:p>
                  </a:txBody>
                  <a:tcPr marL="0" marR="0" marT="66040" marB="0">
                    <a:lnL w="9525">
                      <a:solidFill>
                        <a:srgbClr val="8B8B8B"/>
                      </a:solidFill>
                      <a:prstDash val="solid"/>
                    </a:lnL>
                    <a:lnR w="9525" cap="flat" cmpd="sng" algn="ctr">
                      <a:solidFill>
                        <a:srgbClr val="8B8B8B"/>
                      </a:solidFill>
                      <a:prstDash val="solid"/>
                      <a:round/>
                      <a:headEnd type="none" w="med" len="med"/>
                      <a:tailEnd type="none" w="med" len="med"/>
                    </a:lnR>
                    <a:lnT w="9525" cap="flat" cmpd="sng" algn="ctr">
                      <a:solidFill>
                        <a:srgbClr val="8B8B8B"/>
                      </a:solidFill>
                      <a:prstDash val="solid"/>
                      <a:round/>
                      <a:headEnd type="none" w="med" len="med"/>
                      <a:tailEnd type="none" w="med" len="med"/>
                    </a:lnT>
                    <a:lnB w="9525">
                      <a:solidFill>
                        <a:srgbClr val="8B8B8B"/>
                      </a:solidFill>
                      <a:prstDash val="solid"/>
                    </a:lnB>
                  </a:tcPr>
                </a:tc>
                <a:tc>
                  <a:txBody>
                    <a:bodyPr/>
                    <a:lstStyle/>
                    <a:p>
                      <a:pPr marL="207645" marR="76200" indent="-110489" algn="just">
                        <a:lnSpc>
                          <a:spcPct val="124000"/>
                        </a:lnSpc>
                        <a:spcBef>
                          <a:spcPts val="520"/>
                        </a:spcBef>
                      </a:pPr>
                      <a:r>
                        <a:rPr sz="1000" b="0" spc="-130" dirty="0">
                          <a:solidFill>
                            <a:srgbClr val="332C2A"/>
                          </a:solidFill>
                          <a:latin typeface="游ゴシック" panose="020B0400000000000000" pitchFamily="50" charset="-128"/>
                          <a:ea typeface="游ゴシック" panose="020B0400000000000000" pitchFamily="50" charset="-128"/>
                          <a:cs typeface="Adobe Clean Han"/>
                        </a:rPr>
                        <a:t>⑩</a:t>
                      </a:r>
                      <a:r>
                        <a:rPr sz="1000" b="0" spc="-130" dirty="0" err="1">
                          <a:solidFill>
                            <a:srgbClr val="332C2A"/>
                          </a:solidFill>
                          <a:latin typeface="游ゴシック" panose="020B0400000000000000" pitchFamily="50" charset="-128"/>
                          <a:ea typeface="游ゴシック" panose="020B0400000000000000" pitchFamily="50" charset="-128"/>
                          <a:cs typeface="Adobe Clean Han"/>
                        </a:rPr>
                        <a:t>仕事中にケガをしてしまいました</a:t>
                      </a:r>
                      <a:r>
                        <a:rPr sz="1000" b="0" spc="-130" dirty="0">
                          <a:solidFill>
                            <a:srgbClr val="332C2A"/>
                          </a:solidFill>
                          <a:latin typeface="游ゴシック" panose="020B0400000000000000" pitchFamily="50" charset="-128"/>
                          <a:ea typeface="游ゴシック" panose="020B0400000000000000" pitchFamily="50" charset="-128"/>
                          <a:cs typeface="Adobe Clean Han"/>
                        </a:rPr>
                        <a:t>。 </a:t>
                      </a:r>
                      <a:r>
                        <a:rPr sz="1000" b="0" spc="-130" dirty="0" err="1">
                          <a:solidFill>
                            <a:srgbClr val="332C2A"/>
                          </a:solidFill>
                          <a:latin typeface="游ゴシック" panose="020B0400000000000000" pitchFamily="50" charset="-128"/>
                          <a:ea typeface="游ゴシック" panose="020B0400000000000000" pitchFamily="50" charset="-128"/>
                          <a:cs typeface="Adobe Clean Han"/>
                        </a:rPr>
                        <a:t>会社からは「キミの不注意が原因なので、治療費は自分で払ってもら</a:t>
                      </a:r>
                      <a:r>
                        <a:rPr sz="1000" b="0" spc="-140" dirty="0" err="1">
                          <a:solidFill>
                            <a:srgbClr val="332C2A"/>
                          </a:solidFill>
                          <a:latin typeface="游ゴシック" panose="020B0400000000000000" pitchFamily="50" charset="-128"/>
                          <a:ea typeface="游ゴシック" panose="020B0400000000000000" pitchFamily="50" charset="-128"/>
                          <a:cs typeface="Adobe Clean Han"/>
                        </a:rPr>
                        <a:t>います。健康保険に入ってるでしょ</a:t>
                      </a:r>
                      <a:r>
                        <a:rPr sz="1000" b="0" spc="-140" dirty="0">
                          <a:solidFill>
                            <a:srgbClr val="332C2A"/>
                          </a:solidFill>
                          <a:latin typeface="游ゴシック" panose="020B0400000000000000" pitchFamily="50" charset="-128"/>
                          <a:ea typeface="游ゴシック" panose="020B0400000000000000" pitchFamily="50" charset="-128"/>
                          <a:cs typeface="Adobe Clean Han"/>
                        </a:rPr>
                        <a:t>。」 </a:t>
                      </a:r>
                      <a:r>
                        <a:rPr sz="1000" b="0" spc="-140" dirty="0" err="1">
                          <a:solidFill>
                            <a:srgbClr val="332C2A"/>
                          </a:solidFill>
                          <a:latin typeface="游ゴシック" panose="020B0400000000000000" pitchFamily="50" charset="-128"/>
                          <a:ea typeface="游ゴシック" panose="020B0400000000000000" pitchFamily="50" charset="-128"/>
                          <a:cs typeface="Adobe Clean Han"/>
                        </a:rPr>
                        <a:t>と言われました。確かに健康保険があるから治療費はそんなに高</a:t>
                      </a:r>
                      <a:r>
                        <a:rPr sz="1000" b="0" spc="-100" dirty="0" err="1">
                          <a:solidFill>
                            <a:srgbClr val="332C2A"/>
                          </a:solidFill>
                          <a:latin typeface="游ゴシック" panose="020B0400000000000000" pitchFamily="50" charset="-128"/>
                          <a:ea typeface="游ゴシック" panose="020B0400000000000000" pitchFamily="50" charset="-128"/>
                          <a:cs typeface="Adobe Clean Han"/>
                        </a:rPr>
                        <a:t>くないし、自分のミスだから自分で治療費払うしかないですよね</a:t>
                      </a:r>
                      <a:r>
                        <a:rPr sz="1000" b="0" spc="-100" dirty="0">
                          <a:solidFill>
                            <a:srgbClr val="332C2A"/>
                          </a:solidFill>
                          <a:latin typeface="游ゴシック" panose="020B0400000000000000" pitchFamily="50" charset="-128"/>
                          <a:ea typeface="游ゴシック" panose="020B0400000000000000" pitchFamily="50" charset="-128"/>
                          <a:cs typeface="Adobe Clean Han"/>
                        </a:rPr>
                        <a:t>。 ○</a:t>
                      </a:r>
                      <a:r>
                        <a:rPr sz="1000" b="0" spc="-100" dirty="0" err="1">
                          <a:solidFill>
                            <a:srgbClr val="332C2A"/>
                          </a:solidFill>
                          <a:latin typeface="游ゴシック" panose="020B0400000000000000" pitchFamily="50" charset="-128"/>
                          <a:ea typeface="游ゴシック" panose="020B0400000000000000" pitchFamily="50" charset="-128"/>
                          <a:cs typeface="Adobe Clean Han"/>
                        </a:rPr>
                        <a:t>か×か</a:t>
                      </a:r>
                      <a:r>
                        <a:rPr sz="1000" b="0" spc="-100" dirty="0">
                          <a:solidFill>
                            <a:srgbClr val="332C2A"/>
                          </a:solidFill>
                          <a:latin typeface="游ゴシック" panose="020B0400000000000000" pitchFamily="50" charset="-128"/>
                          <a:ea typeface="游ゴシック" panose="020B0400000000000000" pitchFamily="50" charset="-128"/>
                          <a:cs typeface="Adobe Clean Han"/>
                        </a:rPr>
                        <a:t>。</a:t>
                      </a:r>
                      <a:endParaRPr sz="1000" dirty="0">
                        <a:latin typeface="游ゴシック" panose="020B0400000000000000" pitchFamily="50" charset="-128"/>
                        <a:ea typeface="游ゴシック" panose="020B0400000000000000" pitchFamily="50" charset="-128"/>
                        <a:cs typeface="Adobe Clean Han"/>
                      </a:endParaRPr>
                    </a:p>
                  </a:txBody>
                  <a:tcPr marL="0" marR="0" marT="6604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9"/>
                  </a:ext>
                </a:extLst>
              </a:tr>
            </a:tbl>
          </a:graphicData>
        </a:graphic>
      </p:graphicFrame>
      <p:sp>
        <p:nvSpPr>
          <p:cNvPr id="7" name="object 7"/>
          <p:cNvSpPr/>
          <p:nvPr/>
        </p:nvSpPr>
        <p:spPr>
          <a:xfrm>
            <a:off x="719998" y="1080004"/>
            <a:ext cx="6840220" cy="432434"/>
          </a:xfrm>
          <a:custGeom>
            <a:avLst/>
            <a:gdLst/>
            <a:ahLst/>
            <a:cxnLst/>
            <a:rect l="l" t="t" r="r" b="b"/>
            <a:pathLst>
              <a:path w="6840220" h="432434">
                <a:moveTo>
                  <a:pt x="6840006" y="0"/>
                </a:moveTo>
                <a:lnTo>
                  <a:pt x="108000" y="0"/>
                </a:lnTo>
                <a:lnTo>
                  <a:pt x="65960" y="8486"/>
                </a:lnTo>
                <a:lnTo>
                  <a:pt x="31630" y="31630"/>
                </a:lnTo>
                <a:lnTo>
                  <a:pt x="8486" y="65960"/>
                </a:lnTo>
                <a:lnTo>
                  <a:pt x="0" y="108000"/>
                </a:lnTo>
                <a:lnTo>
                  <a:pt x="0" y="324002"/>
                </a:lnTo>
                <a:lnTo>
                  <a:pt x="8486" y="366037"/>
                </a:lnTo>
                <a:lnTo>
                  <a:pt x="31630" y="400367"/>
                </a:lnTo>
                <a:lnTo>
                  <a:pt x="65960" y="423514"/>
                </a:lnTo>
                <a:lnTo>
                  <a:pt x="108000" y="432003"/>
                </a:lnTo>
                <a:lnTo>
                  <a:pt x="6840006" y="432003"/>
                </a:lnTo>
                <a:lnTo>
                  <a:pt x="6840006"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txBox="1"/>
          <p:nvPr/>
        </p:nvSpPr>
        <p:spPr>
          <a:xfrm>
            <a:off x="669199" y="1118601"/>
            <a:ext cx="6597015" cy="1256665"/>
          </a:xfrm>
          <a:prstGeom prst="rect">
            <a:avLst/>
          </a:prstGeom>
        </p:spPr>
        <p:txBody>
          <a:bodyPr vert="horz" wrap="square" lIns="0" tIns="12700" rIns="0" bIns="0" rtlCol="0">
            <a:spAutoFit/>
          </a:bodyPr>
          <a:lstStyle/>
          <a:p>
            <a:pPr marL="300990">
              <a:lnSpc>
                <a:spcPct val="100000"/>
              </a:lnSpc>
              <a:spcBef>
                <a:spcPts val="100"/>
              </a:spcBef>
            </a:pPr>
            <a:r>
              <a:rPr sz="1050" b="1" spc="-55">
                <a:solidFill>
                  <a:srgbClr val="FFFFFF"/>
                </a:solidFill>
                <a:latin typeface="游ゴシック" panose="020B0400000000000000" pitchFamily="50" charset="-128"/>
                <a:ea typeface="游ゴシック" panose="020B0400000000000000" pitchFamily="50" charset="-128"/>
                <a:cs typeface="Adobe Clean Han ExtraBold"/>
              </a:rPr>
              <a:t>アルバイト・就職後のサバイバル力アップ！</a:t>
            </a:r>
            <a:r>
              <a:rPr sz="2550" b="1" spc="-187" baseline="-8169">
                <a:solidFill>
                  <a:srgbClr val="FFFFFF"/>
                </a:solidFill>
                <a:latin typeface="游ゴシック" panose="020B0400000000000000" pitchFamily="50" charset="-128"/>
                <a:ea typeface="游ゴシック" panose="020B0400000000000000" pitchFamily="50" charset="-128"/>
                <a:cs typeface="Adobe Clean Han ExtraBold"/>
              </a:rPr>
              <a:t>“知ってて欲しい！”労働法クイズＡ・Ｂ</a:t>
            </a:r>
            <a:endParaRPr sz="2550" baseline="-8169">
              <a:latin typeface="游ゴシック" panose="020B0400000000000000" pitchFamily="50" charset="-128"/>
              <a:ea typeface="游ゴシック" panose="020B0400000000000000" pitchFamily="50" charset="-128"/>
              <a:cs typeface="Adobe Clean Han ExtraBold"/>
            </a:endParaRPr>
          </a:p>
          <a:p>
            <a:pPr marL="177800" marR="417195" indent="-127635">
              <a:lnSpc>
                <a:spcPct val="118100"/>
              </a:lnSpc>
              <a:spcBef>
                <a:spcPts val="2030"/>
              </a:spcBef>
            </a:pPr>
            <a:r>
              <a:rPr sz="1000" b="0" spc="-90">
                <a:solidFill>
                  <a:srgbClr val="332C2A"/>
                </a:solidFill>
                <a:latin typeface="游ゴシック" panose="020B0400000000000000" pitchFamily="50" charset="-128"/>
                <a:ea typeface="游ゴシック" panose="020B0400000000000000" pitchFamily="50" charset="-128"/>
                <a:cs typeface="Adobe Clean Han"/>
              </a:rPr>
              <a:t>※以下のクイズは、一度に全て実施すべきということではなく、授業の中の使える時間に応じて、いくつか取捨</a:t>
            </a:r>
            <a:r>
              <a:rPr sz="1000" b="0" spc="-100">
                <a:solidFill>
                  <a:srgbClr val="332C2A"/>
                </a:solidFill>
                <a:latin typeface="游ゴシック" panose="020B0400000000000000" pitchFamily="50" charset="-128"/>
                <a:ea typeface="游ゴシック" panose="020B0400000000000000" pitchFamily="50" charset="-128"/>
                <a:cs typeface="Adobe Clean Han"/>
              </a:rPr>
              <a:t>選択して使っていただくことを想定しています。</a:t>
            </a:r>
            <a:endParaRPr sz="1000">
              <a:latin typeface="游ゴシック" panose="020B0400000000000000" pitchFamily="50" charset="-128"/>
              <a:ea typeface="游ゴシック" panose="020B0400000000000000" pitchFamily="50" charset="-128"/>
              <a:cs typeface="Adobe Clean Han"/>
            </a:endParaRPr>
          </a:p>
          <a:p>
            <a:pPr marL="31115">
              <a:lnSpc>
                <a:spcPct val="100000"/>
              </a:lnSpc>
              <a:spcBef>
                <a:spcPts val="1105"/>
              </a:spcBef>
              <a:tabLst>
                <a:tab pos="371475" algn="l"/>
                <a:tab pos="1369695" algn="l"/>
              </a:tabLst>
            </a:pPr>
            <a:r>
              <a:rPr sz="1400" b="1" spc="-50">
                <a:solidFill>
                  <a:srgbClr val="332C2A"/>
                </a:solidFill>
                <a:latin typeface="游ゴシック" panose="020B0400000000000000" pitchFamily="50" charset="-128"/>
                <a:ea typeface="游ゴシック" panose="020B0400000000000000" pitchFamily="50" charset="-128"/>
                <a:cs typeface="Adobe Clean Han ExtraBold"/>
              </a:rPr>
              <a:t>Ａ</a:t>
            </a:r>
            <a:r>
              <a:rPr sz="1400" b="1">
                <a:solidFill>
                  <a:srgbClr val="332C2A"/>
                </a:solidFill>
                <a:latin typeface="游ゴシック" panose="020B0400000000000000" pitchFamily="50" charset="-128"/>
                <a:ea typeface="游ゴシック" panose="020B0400000000000000" pitchFamily="50" charset="-128"/>
                <a:cs typeface="Adobe Clean Han ExtraBold"/>
              </a:rPr>
              <a:t>	</a:t>
            </a:r>
            <a:r>
              <a:rPr sz="1400" b="1" spc="-200">
                <a:solidFill>
                  <a:srgbClr val="332C2A"/>
                </a:solidFill>
                <a:latin typeface="游ゴシック" panose="020B0400000000000000" pitchFamily="50" charset="-128"/>
                <a:ea typeface="游ゴシック" panose="020B0400000000000000" pitchFamily="50" charset="-128"/>
                <a:cs typeface="Adobe Clean Han ExtraBold"/>
              </a:rPr>
              <a:t>○×</a:t>
            </a:r>
            <a:r>
              <a:rPr sz="1400" b="1" spc="-120">
                <a:solidFill>
                  <a:srgbClr val="332C2A"/>
                </a:solidFill>
                <a:latin typeface="游ゴシック" panose="020B0400000000000000" pitchFamily="50" charset="-128"/>
                <a:ea typeface="游ゴシック" panose="020B0400000000000000" pitchFamily="50" charset="-128"/>
                <a:cs typeface="Adobe Clean Han ExtraBold"/>
              </a:rPr>
              <a:t>ク</a:t>
            </a:r>
            <a:r>
              <a:rPr sz="1400" b="1" spc="-90">
                <a:solidFill>
                  <a:srgbClr val="332C2A"/>
                </a:solidFill>
                <a:latin typeface="游ゴシック" panose="020B0400000000000000" pitchFamily="50" charset="-128"/>
                <a:ea typeface="游ゴシック" panose="020B0400000000000000" pitchFamily="50" charset="-128"/>
                <a:cs typeface="Adobe Clean Han ExtraBold"/>
              </a:rPr>
              <a:t>イ</a:t>
            </a:r>
            <a:r>
              <a:rPr sz="1400" b="1" spc="-50">
                <a:solidFill>
                  <a:srgbClr val="332C2A"/>
                </a:solidFill>
                <a:latin typeface="游ゴシック" panose="020B0400000000000000" pitchFamily="50" charset="-128"/>
                <a:ea typeface="游ゴシック" panose="020B0400000000000000" pitchFamily="50" charset="-128"/>
                <a:cs typeface="Adobe Clean Han ExtraBold"/>
              </a:rPr>
              <a:t>ズ</a:t>
            </a:r>
            <a:r>
              <a:rPr sz="1400" b="1">
                <a:solidFill>
                  <a:srgbClr val="332C2A"/>
                </a:solidFill>
                <a:latin typeface="游ゴシック" panose="020B0400000000000000" pitchFamily="50" charset="-128"/>
                <a:ea typeface="游ゴシック" panose="020B0400000000000000" pitchFamily="50" charset="-128"/>
                <a:cs typeface="Adobe Clean Han ExtraBold"/>
              </a:rPr>
              <a:t>	</a:t>
            </a:r>
            <a:r>
              <a:rPr sz="900" b="1" spc="-114">
                <a:solidFill>
                  <a:srgbClr val="332C2A"/>
                </a:solidFill>
                <a:latin typeface="游ゴシック" panose="020B0400000000000000" pitchFamily="50" charset="-128"/>
                <a:ea typeface="游ゴシック" panose="020B0400000000000000" pitchFamily="50" charset="-128"/>
                <a:cs typeface="Adobe Clean Han ExtraBold"/>
              </a:rPr>
              <a:t>ア</a:t>
            </a:r>
            <a:r>
              <a:rPr sz="900" b="1" spc="-75">
                <a:solidFill>
                  <a:srgbClr val="332C2A"/>
                </a:solidFill>
                <a:latin typeface="游ゴシック" panose="020B0400000000000000" pitchFamily="50" charset="-128"/>
                <a:ea typeface="游ゴシック" panose="020B0400000000000000" pitchFamily="50" charset="-128"/>
                <a:cs typeface="Adobe Clean Han ExtraBold"/>
              </a:rPr>
              <a:t>ル</a:t>
            </a:r>
            <a:r>
              <a:rPr sz="900" b="1" spc="-110">
                <a:solidFill>
                  <a:srgbClr val="332C2A"/>
                </a:solidFill>
                <a:latin typeface="游ゴシック" panose="020B0400000000000000" pitchFamily="50" charset="-128"/>
                <a:ea typeface="游ゴシック" panose="020B0400000000000000" pitchFamily="50" charset="-128"/>
                <a:cs typeface="Adobe Clean Han ExtraBold"/>
              </a:rPr>
              <a:t>バ</a:t>
            </a:r>
            <a:r>
              <a:rPr sz="900" b="1" spc="-260">
                <a:solidFill>
                  <a:srgbClr val="332C2A"/>
                </a:solidFill>
                <a:latin typeface="游ゴシック" panose="020B0400000000000000" pitchFamily="50" charset="-128"/>
                <a:ea typeface="游ゴシック" panose="020B0400000000000000" pitchFamily="50" charset="-128"/>
                <a:cs typeface="Adobe Clean Han ExtraBold"/>
              </a:rPr>
              <a:t>イ</a:t>
            </a:r>
            <a:r>
              <a:rPr sz="900" b="1" spc="-570">
                <a:solidFill>
                  <a:srgbClr val="332C2A"/>
                </a:solidFill>
                <a:latin typeface="游ゴシック" panose="020B0400000000000000" pitchFamily="50" charset="-128"/>
                <a:ea typeface="游ゴシック" panose="020B0400000000000000" pitchFamily="50" charset="-128"/>
                <a:cs typeface="Adobe Clean Han ExtraBold"/>
              </a:rPr>
              <a:t>ト</a:t>
            </a:r>
            <a:r>
              <a:rPr sz="900" b="1" spc="-170">
                <a:solidFill>
                  <a:srgbClr val="332C2A"/>
                </a:solidFill>
                <a:latin typeface="游ゴシック" panose="020B0400000000000000" pitchFamily="50" charset="-128"/>
                <a:ea typeface="游ゴシック" panose="020B0400000000000000" pitchFamily="50" charset="-128"/>
                <a:cs typeface="Adobe Clean Han ExtraBold"/>
              </a:rPr>
              <a:t>（</a:t>
            </a:r>
            <a:r>
              <a:rPr sz="900" b="1" spc="-120">
                <a:solidFill>
                  <a:srgbClr val="332C2A"/>
                </a:solidFill>
                <a:latin typeface="游ゴシック" panose="020B0400000000000000" pitchFamily="50" charset="-128"/>
                <a:ea typeface="游ゴシック" panose="020B0400000000000000" pitchFamily="50" charset="-128"/>
                <a:cs typeface="Adobe Clean Han ExtraBold"/>
              </a:rPr>
              <a:t>し</a:t>
            </a:r>
            <a:r>
              <a:rPr sz="900" b="1" spc="-135">
                <a:solidFill>
                  <a:srgbClr val="332C2A"/>
                </a:solidFill>
                <a:latin typeface="游ゴシック" panose="020B0400000000000000" pitchFamily="50" charset="-128"/>
                <a:ea typeface="游ゴシック" panose="020B0400000000000000" pitchFamily="50" charset="-128"/>
                <a:cs typeface="Adobe Clean Han ExtraBold"/>
              </a:rPr>
              <a:t>よ</a:t>
            </a:r>
            <a:r>
              <a:rPr sz="900" b="1" spc="-165">
                <a:solidFill>
                  <a:srgbClr val="332C2A"/>
                </a:solidFill>
                <a:latin typeface="游ゴシック" panose="020B0400000000000000" pitchFamily="50" charset="-128"/>
                <a:ea typeface="游ゴシック" panose="020B0400000000000000" pitchFamily="50" charset="-128"/>
                <a:cs typeface="Adobe Clean Han ExtraBold"/>
              </a:rPr>
              <a:t>う</a:t>
            </a:r>
            <a:r>
              <a:rPr sz="900" b="1" spc="-155">
                <a:solidFill>
                  <a:srgbClr val="332C2A"/>
                </a:solidFill>
                <a:latin typeface="游ゴシック" panose="020B0400000000000000" pitchFamily="50" charset="-128"/>
                <a:ea typeface="游ゴシック" panose="020B0400000000000000" pitchFamily="50" charset="-128"/>
                <a:cs typeface="Adobe Clean Han ExtraBold"/>
              </a:rPr>
              <a:t>と</a:t>
            </a:r>
            <a:r>
              <a:rPr sz="900" b="1" spc="-560">
                <a:solidFill>
                  <a:srgbClr val="332C2A"/>
                </a:solidFill>
                <a:latin typeface="游ゴシック" panose="020B0400000000000000" pitchFamily="50" charset="-128"/>
                <a:ea typeface="游ゴシック" panose="020B0400000000000000" pitchFamily="50" charset="-128"/>
                <a:cs typeface="Adobe Clean Han ExtraBold"/>
              </a:rPr>
              <a:t>）</a:t>
            </a:r>
            <a:r>
              <a:rPr sz="900" b="1" spc="-120">
                <a:solidFill>
                  <a:srgbClr val="332C2A"/>
                </a:solidFill>
                <a:latin typeface="游ゴシック" panose="020B0400000000000000" pitchFamily="50" charset="-128"/>
                <a:ea typeface="游ゴシック" panose="020B0400000000000000" pitchFamily="50" charset="-128"/>
                <a:cs typeface="Adobe Clean Han ExtraBold"/>
              </a:rPr>
              <a:t>し</a:t>
            </a:r>
            <a:r>
              <a:rPr sz="900" b="1" spc="-105">
                <a:solidFill>
                  <a:srgbClr val="332C2A"/>
                </a:solidFill>
                <a:latin typeface="游ゴシック" panose="020B0400000000000000" pitchFamily="50" charset="-128"/>
                <a:ea typeface="游ゴシック" panose="020B0400000000000000" pitchFamily="50" charset="-128"/>
                <a:cs typeface="Adobe Clean Han ExtraBold"/>
              </a:rPr>
              <a:t>ている</a:t>
            </a:r>
            <a:r>
              <a:rPr sz="900" b="1" spc="-70">
                <a:solidFill>
                  <a:srgbClr val="332C2A"/>
                </a:solidFill>
                <a:latin typeface="游ゴシック" panose="020B0400000000000000" pitchFamily="50" charset="-128"/>
                <a:ea typeface="游ゴシック" panose="020B0400000000000000" pitchFamily="50" charset="-128"/>
                <a:cs typeface="Adobe Clean Han ExtraBold"/>
              </a:rPr>
              <a:t>生</a:t>
            </a:r>
            <a:r>
              <a:rPr sz="900" b="1" spc="-75">
                <a:solidFill>
                  <a:srgbClr val="332C2A"/>
                </a:solidFill>
                <a:latin typeface="游ゴシック" panose="020B0400000000000000" pitchFamily="50" charset="-128"/>
                <a:ea typeface="游ゴシック" panose="020B0400000000000000" pitchFamily="50" charset="-128"/>
                <a:cs typeface="Adobe Clean Han ExtraBold"/>
              </a:rPr>
              <a:t>徒の</a:t>
            </a:r>
            <a:r>
              <a:rPr sz="900" b="1" spc="-100">
                <a:solidFill>
                  <a:srgbClr val="332C2A"/>
                </a:solidFill>
                <a:latin typeface="游ゴシック" panose="020B0400000000000000" pitchFamily="50" charset="-128"/>
                <a:ea typeface="游ゴシック" panose="020B0400000000000000" pitchFamily="50" charset="-128"/>
                <a:cs typeface="Adobe Clean Han ExtraBold"/>
              </a:rPr>
              <a:t>考</a:t>
            </a:r>
            <a:r>
              <a:rPr sz="900" b="1" spc="-90">
                <a:solidFill>
                  <a:srgbClr val="332C2A"/>
                </a:solidFill>
                <a:latin typeface="游ゴシック" panose="020B0400000000000000" pitchFamily="50" charset="-128"/>
                <a:ea typeface="游ゴシック" panose="020B0400000000000000" pitchFamily="50" charset="-128"/>
                <a:cs typeface="Adobe Clean Han ExtraBold"/>
              </a:rPr>
              <a:t>え</a:t>
            </a:r>
            <a:r>
              <a:rPr sz="900" b="1" spc="-70">
                <a:solidFill>
                  <a:srgbClr val="332C2A"/>
                </a:solidFill>
                <a:latin typeface="游ゴシック" panose="020B0400000000000000" pitchFamily="50" charset="-128"/>
                <a:ea typeface="游ゴシック" panose="020B0400000000000000" pitchFamily="50" charset="-128"/>
                <a:cs typeface="Adobe Clean Han ExtraBold"/>
              </a:rPr>
              <a:t>が法</a:t>
            </a:r>
            <a:r>
              <a:rPr sz="900" b="1" spc="-95">
                <a:solidFill>
                  <a:srgbClr val="332C2A"/>
                </a:solidFill>
                <a:latin typeface="游ゴシック" panose="020B0400000000000000" pitchFamily="50" charset="-128"/>
                <a:ea typeface="游ゴシック" panose="020B0400000000000000" pitchFamily="50" charset="-128"/>
                <a:cs typeface="Adobe Clean Han ExtraBold"/>
              </a:rPr>
              <a:t>律に</a:t>
            </a:r>
            <a:r>
              <a:rPr sz="900" b="1" spc="-125">
                <a:solidFill>
                  <a:srgbClr val="332C2A"/>
                </a:solidFill>
                <a:latin typeface="游ゴシック" panose="020B0400000000000000" pitchFamily="50" charset="-128"/>
                <a:ea typeface="游ゴシック" panose="020B0400000000000000" pitchFamily="50" charset="-128"/>
                <a:cs typeface="Adobe Clean Han ExtraBold"/>
              </a:rPr>
              <a:t>照</a:t>
            </a:r>
            <a:r>
              <a:rPr sz="900" b="1" spc="-185">
                <a:solidFill>
                  <a:srgbClr val="332C2A"/>
                </a:solidFill>
                <a:latin typeface="游ゴシック" panose="020B0400000000000000" pitchFamily="50" charset="-128"/>
                <a:ea typeface="游ゴシック" panose="020B0400000000000000" pitchFamily="50" charset="-128"/>
                <a:cs typeface="Adobe Clean Han ExtraBold"/>
              </a:rPr>
              <a:t>ら</a:t>
            </a:r>
            <a:r>
              <a:rPr sz="900" b="1" spc="-120">
                <a:solidFill>
                  <a:srgbClr val="332C2A"/>
                </a:solidFill>
                <a:latin typeface="游ゴシック" panose="020B0400000000000000" pitchFamily="50" charset="-128"/>
                <a:ea typeface="游ゴシック" panose="020B0400000000000000" pitchFamily="50" charset="-128"/>
                <a:cs typeface="Adobe Clean Han ExtraBold"/>
              </a:rPr>
              <a:t>し</a:t>
            </a:r>
            <a:r>
              <a:rPr sz="900" b="1" spc="-90">
                <a:solidFill>
                  <a:srgbClr val="332C2A"/>
                </a:solidFill>
                <a:latin typeface="游ゴシック" panose="020B0400000000000000" pitchFamily="50" charset="-128"/>
                <a:ea typeface="游ゴシック" panose="020B0400000000000000" pitchFamily="50" charset="-128"/>
                <a:cs typeface="Adobe Clean Han ExtraBold"/>
              </a:rPr>
              <a:t>て</a:t>
            </a:r>
            <a:r>
              <a:rPr sz="900" b="1" spc="-145">
                <a:solidFill>
                  <a:srgbClr val="332C2A"/>
                </a:solidFill>
                <a:latin typeface="游ゴシック" panose="020B0400000000000000" pitchFamily="50" charset="-128"/>
                <a:ea typeface="游ゴシック" panose="020B0400000000000000" pitchFamily="50" charset="-128"/>
                <a:cs typeface="Adobe Clean Han ExtraBold"/>
              </a:rPr>
              <a:t>正</a:t>
            </a:r>
            <a:r>
              <a:rPr sz="900" b="1" spc="-114">
                <a:solidFill>
                  <a:srgbClr val="332C2A"/>
                </a:solidFill>
                <a:latin typeface="游ゴシック" panose="020B0400000000000000" pitchFamily="50" charset="-128"/>
                <a:ea typeface="游ゴシック" panose="020B0400000000000000" pitchFamily="50" charset="-128"/>
                <a:cs typeface="Adobe Clean Han ExtraBold"/>
              </a:rPr>
              <a:t>し</a:t>
            </a:r>
            <a:r>
              <a:rPr sz="900" b="1" spc="-484">
                <a:solidFill>
                  <a:srgbClr val="332C2A"/>
                </a:solidFill>
                <a:latin typeface="游ゴシック" panose="020B0400000000000000" pitchFamily="50" charset="-128"/>
                <a:ea typeface="游ゴシック" panose="020B0400000000000000" pitchFamily="50" charset="-128"/>
                <a:cs typeface="Adobe Clean Han ExtraBold"/>
              </a:rPr>
              <a:t>い</a:t>
            </a:r>
            <a:r>
              <a:rPr sz="900" b="1" spc="-235">
                <a:solidFill>
                  <a:srgbClr val="332C2A"/>
                </a:solidFill>
                <a:latin typeface="游ゴシック" panose="020B0400000000000000" pitchFamily="50" charset="-128"/>
                <a:ea typeface="游ゴシック" panose="020B0400000000000000" pitchFamily="50" charset="-128"/>
                <a:cs typeface="Adobe Clean Han ExtraBold"/>
              </a:rPr>
              <a:t>（○）</a:t>
            </a:r>
            <a:r>
              <a:rPr sz="900" b="1" spc="-70">
                <a:solidFill>
                  <a:srgbClr val="332C2A"/>
                </a:solidFill>
                <a:latin typeface="游ゴシック" panose="020B0400000000000000" pitchFamily="50" charset="-128"/>
                <a:ea typeface="游ゴシック" panose="020B0400000000000000" pitchFamily="50" charset="-128"/>
                <a:cs typeface="Adobe Clean Han ExtraBold"/>
              </a:rPr>
              <a:t>か</a:t>
            </a:r>
            <a:r>
              <a:rPr sz="900" b="1" spc="-145">
                <a:solidFill>
                  <a:srgbClr val="332C2A"/>
                </a:solidFill>
                <a:latin typeface="游ゴシック" panose="020B0400000000000000" pitchFamily="50" charset="-128"/>
                <a:ea typeface="游ゴシック" panose="020B0400000000000000" pitchFamily="50" charset="-128"/>
                <a:cs typeface="Adobe Clean Han ExtraBold"/>
              </a:rPr>
              <a:t>正</a:t>
            </a:r>
            <a:r>
              <a:rPr sz="900" b="1" spc="-170">
                <a:solidFill>
                  <a:srgbClr val="332C2A"/>
                </a:solidFill>
                <a:latin typeface="游ゴシック" panose="020B0400000000000000" pitchFamily="50" charset="-128"/>
                <a:ea typeface="游ゴシック" panose="020B0400000000000000" pitchFamily="50" charset="-128"/>
                <a:cs typeface="Adobe Clean Han ExtraBold"/>
              </a:rPr>
              <a:t>し</a:t>
            </a:r>
            <a:r>
              <a:rPr sz="900" b="1" spc="-175">
                <a:solidFill>
                  <a:srgbClr val="332C2A"/>
                </a:solidFill>
                <a:latin typeface="游ゴシック" panose="020B0400000000000000" pitchFamily="50" charset="-128"/>
                <a:ea typeface="游ゴシック" panose="020B0400000000000000" pitchFamily="50" charset="-128"/>
                <a:cs typeface="Adobe Clean Han ExtraBold"/>
              </a:rPr>
              <a:t>く</a:t>
            </a:r>
            <a:r>
              <a:rPr sz="900" b="1" spc="-100">
                <a:solidFill>
                  <a:srgbClr val="332C2A"/>
                </a:solidFill>
                <a:latin typeface="游ゴシック" panose="020B0400000000000000" pitchFamily="50" charset="-128"/>
                <a:ea typeface="游ゴシック" panose="020B0400000000000000" pitchFamily="50" charset="-128"/>
                <a:cs typeface="Adobe Clean Han ExtraBold"/>
              </a:rPr>
              <a:t>な</a:t>
            </a:r>
            <a:r>
              <a:rPr sz="900" b="1" spc="-484">
                <a:solidFill>
                  <a:srgbClr val="332C2A"/>
                </a:solidFill>
                <a:latin typeface="游ゴシック" panose="020B0400000000000000" pitchFamily="50" charset="-128"/>
                <a:ea typeface="游ゴシック" panose="020B0400000000000000" pitchFamily="50" charset="-128"/>
                <a:cs typeface="Adobe Clean Han ExtraBold"/>
              </a:rPr>
              <a:t>い</a:t>
            </a:r>
            <a:r>
              <a:rPr sz="900" b="1" spc="-295">
                <a:solidFill>
                  <a:srgbClr val="332C2A"/>
                </a:solidFill>
                <a:latin typeface="游ゴシック" panose="020B0400000000000000" pitchFamily="50" charset="-128"/>
                <a:ea typeface="游ゴシック" panose="020B0400000000000000" pitchFamily="50" charset="-128"/>
                <a:cs typeface="Adobe Clean Han ExtraBold"/>
              </a:rPr>
              <a:t>（×）</a:t>
            </a:r>
            <a:r>
              <a:rPr sz="900" b="1" spc="-70">
                <a:solidFill>
                  <a:srgbClr val="332C2A"/>
                </a:solidFill>
                <a:latin typeface="游ゴシック" panose="020B0400000000000000" pitchFamily="50" charset="-128"/>
                <a:ea typeface="游ゴシック" panose="020B0400000000000000" pitchFamily="50" charset="-128"/>
                <a:cs typeface="Adobe Clean Han ExtraBold"/>
              </a:rPr>
              <a:t>か</a:t>
            </a:r>
            <a:r>
              <a:rPr sz="900" b="1" spc="-100">
                <a:solidFill>
                  <a:srgbClr val="332C2A"/>
                </a:solidFill>
                <a:latin typeface="游ゴシック" panose="020B0400000000000000" pitchFamily="50" charset="-128"/>
                <a:ea typeface="游ゴシック" panose="020B0400000000000000" pitchFamily="50" charset="-128"/>
                <a:cs typeface="Adobe Clean Han ExtraBold"/>
              </a:rPr>
              <a:t>考</a:t>
            </a:r>
            <a:r>
              <a:rPr sz="900" b="1" spc="-140">
                <a:solidFill>
                  <a:srgbClr val="332C2A"/>
                </a:solidFill>
                <a:latin typeface="游ゴシック" panose="020B0400000000000000" pitchFamily="50" charset="-128"/>
                <a:ea typeface="游ゴシック" panose="020B0400000000000000" pitchFamily="50" charset="-128"/>
                <a:cs typeface="Adobe Clean Han ExtraBold"/>
              </a:rPr>
              <a:t>え</a:t>
            </a:r>
            <a:r>
              <a:rPr sz="900" b="1" spc="-185">
                <a:solidFill>
                  <a:srgbClr val="332C2A"/>
                </a:solidFill>
                <a:latin typeface="游ゴシック" panose="020B0400000000000000" pitchFamily="50" charset="-128"/>
                <a:ea typeface="游ゴシック" panose="020B0400000000000000" pitchFamily="50" charset="-128"/>
                <a:cs typeface="Adobe Clean Han ExtraBold"/>
              </a:rPr>
              <a:t>ま</a:t>
            </a:r>
            <a:r>
              <a:rPr sz="900" b="1" spc="-190">
                <a:solidFill>
                  <a:srgbClr val="332C2A"/>
                </a:solidFill>
                <a:latin typeface="游ゴシック" panose="020B0400000000000000" pitchFamily="50" charset="-128"/>
                <a:ea typeface="游ゴシック" panose="020B0400000000000000" pitchFamily="50" charset="-128"/>
                <a:cs typeface="Adobe Clean Han ExtraBold"/>
              </a:rPr>
              <a:t>し</a:t>
            </a:r>
            <a:r>
              <a:rPr sz="900" b="1" spc="-200">
                <a:solidFill>
                  <a:srgbClr val="332C2A"/>
                </a:solidFill>
                <a:latin typeface="游ゴシック" panose="020B0400000000000000" pitchFamily="50" charset="-128"/>
                <a:ea typeface="游ゴシック" panose="020B0400000000000000" pitchFamily="50" charset="-128"/>
                <a:cs typeface="Adobe Clean Han ExtraBold"/>
              </a:rPr>
              <a:t>ょ</a:t>
            </a:r>
            <a:r>
              <a:rPr sz="900" b="1" spc="-114">
                <a:solidFill>
                  <a:srgbClr val="332C2A"/>
                </a:solidFill>
                <a:latin typeface="游ゴシック" panose="020B0400000000000000" pitchFamily="50" charset="-128"/>
                <a:ea typeface="游ゴシック" panose="020B0400000000000000" pitchFamily="50" charset="-128"/>
                <a:cs typeface="Adobe Clean Han ExtraBold"/>
              </a:rPr>
              <a:t>う</a:t>
            </a:r>
            <a:r>
              <a:rPr sz="90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900">
              <a:latin typeface="游ゴシック" panose="020B0400000000000000" pitchFamily="50" charset="-128"/>
              <a:ea typeface="游ゴシック" panose="020B0400000000000000" pitchFamily="50" charset="-128"/>
              <a:cs typeface="Adobe Clean Han ExtraBold"/>
            </a:endParaRPr>
          </a:p>
        </p:txBody>
      </p:sp>
      <p:sp>
        <p:nvSpPr>
          <p:cNvPr id="9" name="object 9"/>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14</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spc="-50">
                <a:solidFill>
                  <a:srgbClr val="00A3E8"/>
                </a:solidFill>
                <a:latin typeface="游ゴシック" panose="020B0400000000000000" pitchFamily="50" charset="-128"/>
                <a:ea typeface="游ゴシック" panose="020B0400000000000000" pitchFamily="50" charset="-128"/>
                <a:cs typeface="Adobe Clean Han Black"/>
              </a:rPr>
              <a:t>8</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p:nvPr/>
        </p:nvSpPr>
        <p:spPr>
          <a:xfrm>
            <a:off x="3277331" y="6745681"/>
            <a:ext cx="184150" cy="93345"/>
          </a:xfrm>
          <a:custGeom>
            <a:avLst/>
            <a:gdLst/>
            <a:ahLst/>
            <a:cxnLst/>
            <a:rect l="l" t="t" r="r" b="b"/>
            <a:pathLst>
              <a:path w="184150" h="93345">
                <a:moveTo>
                  <a:pt x="0" y="0"/>
                </a:moveTo>
                <a:lnTo>
                  <a:pt x="183794" y="93332"/>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9" name="object 19"/>
          <p:cNvSpPr/>
          <p:nvPr/>
        </p:nvSpPr>
        <p:spPr>
          <a:xfrm>
            <a:off x="3462883" y="7002082"/>
            <a:ext cx="37465" cy="97155"/>
          </a:xfrm>
          <a:custGeom>
            <a:avLst/>
            <a:gdLst/>
            <a:ahLst/>
            <a:cxnLst/>
            <a:rect l="l" t="t" r="r" b="b"/>
            <a:pathLst>
              <a:path w="37464" h="97154">
                <a:moveTo>
                  <a:pt x="0" y="0"/>
                </a:moveTo>
                <a:lnTo>
                  <a:pt x="37172" y="96659"/>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p:nvPr/>
        </p:nvSpPr>
        <p:spPr>
          <a:xfrm>
            <a:off x="3133907" y="7260484"/>
            <a:ext cx="366395" cy="96520"/>
          </a:xfrm>
          <a:custGeom>
            <a:avLst/>
            <a:gdLst/>
            <a:ahLst/>
            <a:cxnLst/>
            <a:rect l="l" t="t" r="r" b="b"/>
            <a:pathLst>
              <a:path w="366395" h="96520">
                <a:moveTo>
                  <a:pt x="366153" y="0"/>
                </a:moveTo>
                <a:lnTo>
                  <a:pt x="0" y="95973"/>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1" name="object 21"/>
          <p:cNvSpPr/>
          <p:nvPr/>
        </p:nvSpPr>
        <p:spPr>
          <a:xfrm>
            <a:off x="3133907" y="7518232"/>
            <a:ext cx="55244" cy="97155"/>
          </a:xfrm>
          <a:custGeom>
            <a:avLst/>
            <a:gdLst/>
            <a:ahLst/>
            <a:cxnLst/>
            <a:rect l="l" t="t" r="r" b="b"/>
            <a:pathLst>
              <a:path w="55244" h="97154">
                <a:moveTo>
                  <a:pt x="0" y="0"/>
                </a:moveTo>
                <a:lnTo>
                  <a:pt x="54724" y="96646"/>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2" name="object 22"/>
          <p:cNvSpPr/>
          <p:nvPr/>
        </p:nvSpPr>
        <p:spPr>
          <a:xfrm>
            <a:off x="3188629" y="7775289"/>
            <a:ext cx="536575" cy="96520"/>
          </a:xfrm>
          <a:custGeom>
            <a:avLst/>
            <a:gdLst/>
            <a:ahLst/>
            <a:cxnLst/>
            <a:rect l="l" t="t" r="r" b="b"/>
            <a:pathLst>
              <a:path w="536575" h="96520">
                <a:moveTo>
                  <a:pt x="0" y="0"/>
                </a:moveTo>
                <a:lnTo>
                  <a:pt x="536194" y="95973"/>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3" name="object 23"/>
          <p:cNvSpPr/>
          <p:nvPr/>
        </p:nvSpPr>
        <p:spPr>
          <a:xfrm>
            <a:off x="3226036" y="8033036"/>
            <a:ext cx="499109" cy="97155"/>
          </a:xfrm>
          <a:custGeom>
            <a:avLst/>
            <a:gdLst/>
            <a:ahLst/>
            <a:cxnLst/>
            <a:rect l="l" t="t" r="r" b="b"/>
            <a:pathLst>
              <a:path w="499110" h="97154">
                <a:moveTo>
                  <a:pt x="498779" y="0"/>
                </a:moveTo>
                <a:lnTo>
                  <a:pt x="0" y="96634"/>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p:nvPr/>
        </p:nvSpPr>
        <p:spPr>
          <a:xfrm>
            <a:off x="3226037" y="8287984"/>
            <a:ext cx="359410" cy="99695"/>
          </a:xfrm>
          <a:custGeom>
            <a:avLst/>
            <a:gdLst/>
            <a:ahLst/>
            <a:cxnLst/>
            <a:rect l="l" t="t" r="r" b="b"/>
            <a:pathLst>
              <a:path w="359410" h="99695">
                <a:moveTo>
                  <a:pt x="0" y="0"/>
                </a:moveTo>
                <a:lnTo>
                  <a:pt x="358990" y="99440"/>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5" name="object 25"/>
          <p:cNvSpPr/>
          <p:nvPr/>
        </p:nvSpPr>
        <p:spPr>
          <a:xfrm>
            <a:off x="3109752" y="8546815"/>
            <a:ext cx="475615" cy="99060"/>
          </a:xfrm>
          <a:custGeom>
            <a:avLst/>
            <a:gdLst/>
            <a:ahLst/>
            <a:cxnLst/>
            <a:rect l="l" t="t" r="r" b="b"/>
            <a:pathLst>
              <a:path w="475614" h="99059">
                <a:moveTo>
                  <a:pt x="475284" y="0"/>
                </a:moveTo>
                <a:lnTo>
                  <a:pt x="0" y="99009"/>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6" name="object 26"/>
          <p:cNvSpPr/>
          <p:nvPr/>
        </p:nvSpPr>
        <p:spPr>
          <a:xfrm>
            <a:off x="3109749" y="8806240"/>
            <a:ext cx="149225" cy="96520"/>
          </a:xfrm>
          <a:custGeom>
            <a:avLst/>
            <a:gdLst/>
            <a:ahLst/>
            <a:cxnLst/>
            <a:rect l="l" t="t" r="r" b="b"/>
            <a:pathLst>
              <a:path w="149225" h="96520">
                <a:moveTo>
                  <a:pt x="0" y="0"/>
                </a:moveTo>
                <a:lnTo>
                  <a:pt x="148666" y="95973"/>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7" name="object 27"/>
          <p:cNvSpPr/>
          <p:nvPr/>
        </p:nvSpPr>
        <p:spPr>
          <a:xfrm>
            <a:off x="3258417" y="9063987"/>
            <a:ext cx="107950" cy="97155"/>
          </a:xfrm>
          <a:custGeom>
            <a:avLst/>
            <a:gdLst/>
            <a:ahLst/>
            <a:cxnLst/>
            <a:rect l="l" t="t" r="r" b="b"/>
            <a:pathLst>
              <a:path w="107950" h="97154">
                <a:moveTo>
                  <a:pt x="0" y="0"/>
                </a:moveTo>
                <a:lnTo>
                  <a:pt x="107924" y="96634"/>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p:nvPr/>
        </p:nvSpPr>
        <p:spPr>
          <a:xfrm>
            <a:off x="3366336" y="9322390"/>
            <a:ext cx="38735" cy="96520"/>
          </a:xfrm>
          <a:custGeom>
            <a:avLst/>
            <a:gdLst/>
            <a:ahLst/>
            <a:cxnLst/>
            <a:rect l="l" t="t" r="r" b="b"/>
            <a:pathLst>
              <a:path w="38735" h="96520">
                <a:moveTo>
                  <a:pt x="0" y="0"/>
                </a:moveTo>
                <a:lnTo>
                  <a:pt x="38341" y="95986"/>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9" name="object 29"/>
          <p:cNvSpPr/>
          <p:nvPr/>
        </p:nvSpPr>
        <p:spPr>
          <a:xfrm>
            <a:off x="3404674" y="9578791"/>
            <a:ext cx="102235" cy="97155"/>
          </a:xfrm>
          <a:custGeom>
            <a:avLst/>
            <a:gdLst/>
            <a:ahLst/>
            <a:cxnLst/>
            <a:rect l="l" t="t" r="r" b="b"/>
            <a:pathLst>
              <a:path w="102235" h="97154">
                <a:moveTo>
                  <a:pt x="0" y="0"/>
                </a:moveTo>
                <a:lnTo>
                  <a:pt x="101727" y="96646"/>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0" name="object 30"/>
          <p:cNvSpPr/>
          <p:nvPr/>
        </p:nvSpPr>
        <p:spPr>
          <a:xfrm>
            <a:off x="4071348" y="6745681"/>
            <a:ext cx="743585" cy="93345"/>
          </a:xfrm>
          <a:custGeom>
            <a:avLst/>
            <a:gdLst/>
            <a:ahLst/>
            <a:cxnLst/>
            <a:rect l="l" t="t" r="r" b="b"/>
            <a:pathLst>
              <a:path w="743585" h="93345">
                <a:moveTo>
                  <a:pt x="0" y="0"/>
                </a:moveTo>
                <a:lnTo>
                  <a:pt x="743153" y="93332"/>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1" name="object 31"/>
          <p:cNvSpPr/>
          <p:nvPr/>
        </p:nvSpPr>
        <p:spPr>
          <a:xfrm>
            <a:off x="4752780" y="7000786"/>
            <a:ext cx="66040" cy="98425"/>
          </a:xfrm>
          <a:custGeom>
            <a:avLst/>
            <a:gdLst/>
            <a:ahLst/>
            <a:cxnLst/>
            <a:rect l="l" t="t" r="r" b="b"/>
            <a:pathLst>
              <a:path w="66039" h="98425">
                <a:moveTo>
                  <a:pt x="65900" y="0"/>
                </a:moveTo>
                <a:lnTo>
                  <a:pt x="0" y="97955"/>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2" name="object 32"/>
          <p:cNvSpPr/>
          <p:nvPr/>
        </p:nvSpPr>
        <p:spPr>
          <a:xfrm>
            <a:off x="4867389" y="6745681"/>
            <a:ext cx="589280" cy="93345"/>
          </a:xfrm>
          <a:custGeom>
            <a:avLst/>
            <a:gdLst/>
            <a:ahLst/>
            <a:cxnLst/>
            <a:rect l="l" t="t" r="r" b="b"/>
            <a:pathLst>
              <a:path w="589279" h="93345">
                <a:moveTo>
                  <a:pt x="0" y="0"/>
                </a:moveTo>
                <a:lnTo>
                  <a:pt x="588860" y="93332"/>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aphicFrame>
        <p:nvGraphicFramePr>
          <p:cNvPr id="33" name="object 33"/>
          <p:cNvGraphicFramePr>
            <a:graphicFrameLocks noGrp="1"/>
          </p:cNvGraphicFramePr>
          <p:nvPr/>
        </p:nvGraphicFramePr>
        <p:xfrm>
          <a:off x="2477300" y="6578574"/>
          <a:ext cx="3193408" cy="3243580"/>
        </p:xfrm>
        <a:graphic>
          <a:graphicData uri="http://schemas.openxmlformats.org/drawingml/2006/table">
            <a:tbl>
              <a:tblPr firstRow="1" bandRow="1">
                <a:tableStyleId>{2D5ABB26-0587-4C30-8999-92F81FD0307C}</a:tableStyleId>
              </a:tblPr>
              <a:tblGrid>
                <a:gridCol w="639445">
                  <a:extLst>
                    <a:ext uri="{9D8B030D-6E8A-4147-A177-3AD203B41FA5}">
                      <a16:colId xmlns:a16="http://schemas.microsoft.com/office/drawing/2014/main" val="20000"/>
                    </a:ext>
                  </a:extLst>
                </a:gridCol>
                <a:gridCol w="85725">
                  <a:extLst>
                    <a:ext uri="{9D8B030D-6E8A-4147-A177-3AD203B41FA5}">
                      <a16:colId xmlns:a16="http://schemas.microsoft.com/office/drawing/2014/main" val="20001"/>
                    </a:ext>
                  </a:extLst>
                </a:gridCol>
                <a:gridCol w="60959">
                  <a:extLst>
                    <a:ext uri="{9D8B030D-6E8A-4147-A177-3AD203B41FA5}">
                      <a16:colId xmlns:a16="http://schemas.microsoft.com/office/drawing/2014/main" val="20002"/>
                    </a:ext>
                  </a:extLst>
                </a:gridCol>
                <a:gridCol w="117475">
                  <a:extLst>
                    <a:ext uri="{9D8B030D-6E8A-4147-A177-3AD203B41FA5}">
                      <a16:colId xmlns:a16="http://schemas.microsoft.com/office/drawing/2014/main" val="20003"/>
                    </a:ext>
                  </a:extLst>
                </a:gridCol>
                <a:gridCol w="104775">
                  <a:extLst>
                    <a:ext uri="{9D8B030D-6E8A-4147-A177-3AD203B41FA5}">
                      <a16:colId xmlns:a16="http://schemas.microsoft.com/office/drawing/2014/main" val="20004"/>
                    </a:ext>
                  </a:extLst>
                </a:gridCol>
                <a:gridCol w="95884">
                  <a:extLst>
                    <a:ext uri="{9D8B030D-6E8A-4147-A177-3AD203B41FA5}">
                      <a16:colId xmlns:a16="http://schemas.microsoft.com/office/drawing/2014/main" val="20005"/>
                    </a:ext>
                  </a:extLst>
                </a:gridCol>
                <a:gridCol w="140334">
                  <a:extLst>
                    <a:ext uri="{9D8B030D-6E8A-4147-A177-3AD203B41FA5}">
                      <a16:colId xmlns:a16="http://schemas.microsoft.com/office/drawing/2014/main" val="20006"/>
                    </a:ext>
                  </a:extLst>
                </a:gridCol>
                <a:gridCol w="347980">
                  <a:extLst>
                    <a:ext uri="{9D8B030D-6E8A-4147-A177-3AD203B41FA5}">
                      <a16:colId xmlns:a16="http://schemas.microsoft.com/office/drawing/2014/main" val="20007"/>
                    </a:ext>
                  </a:extLst>
                </a:gridCol>
                <a:gridCol w="139700">
                  <a:extLst>
                    <a:ext uri="{9D8B030D-6E8A-4147-A177-3AD203B41FA5}">
                      <a16:colId xmlns:a16="http://schemas.microsoft.com/office/drawing/2014/main" val="20008"/>
                    </a:ext>
                  </a:extLst>
                </a:gridCol>
                <a:gridCol w="124460">
                  <a:extLst>
                    <a:ext uri="{9D8B030D-6E8A-4147-A177-3AD203B41FA5}">
                      <a16:colId xmlns:a16="http://schemas.microsoft.com/office/drawing/2014/main" val="20009"/>
                    </a:ext>
                  </a:extLst>
                </a:gridCol>
                <a:gridCol w="133350">
                  <a:extLst>
                    <a:ext uri="{9D8B030D-6E8A-4147-A177-3AD203B41FA5}">
                      <a16:colId xmlns:a16="http://schemas.microsoft.com/office/drawing/2014/main" val="20010"/>
                    </a:ext>
                  </a:extLst>
                </a:gridCol>
                <a:gridCol w="210819">
                  <a:extLst>
                    <a:ext uri="{9D8B030D-6E8A-4147-A177-3AD203B41FA5}">
                      <a16:colId xmlns:a16="http://schemas.microsoft.com/office/drawing/2014/main" val="20011"/>
                    </a:ext>
                  </a:extLst>
                </a:gridCol>
                <a:gridCol w="160019">
                  <a:extLst>
                    <a:ext uri="{9D8B030D-6E8A-4147-A177-3AD203B41FA5}">
                      <a16:colId xmlns:a16="http://schemas.microsoft.com/office/drawing/2014/main" val="20012"/>
                    </a:ext>
                  </a:extLst>
                </a:gridCol>
                <a:gridCol w="303530">
                  <a:extLst>
                    <a:ext uri="{9D8B030D-6E8A-4147-A177-3AD203B41FA5}">
                      <a16:colId xmlns:a16="http://schemas.microsoft.com/office/drawing/2014/main" val="20013"/>
                    </a:ext>
                  </a:extLst>
                </a:gridCol>
                <a:gridCol w="148589">
                  <a:extLst>
                    <a:ext uri="{9D8B030D-6E8A-4147-A177-3AD203B41FA5}">
                      <a16:colId xmlns:a16="http://schemas.microsoft.com/office/drawing/2014/main" val="20014"/>
                    </a:ext>
                  </a:extLst>
                </a:gridCol>
                <a:gridCol w="70485">
                  <a:extLst>
                    <a:ext uri="{9D8B030D-6E8A-4147-A177-3AD203B41FA5}">
                      <a16:colId xmlns:a16="http://schemas.microsoft.com/office/drawing/2014/main" val="20015"/>
                    </a:ext>
                  </a:extLst>
                </a:gridCol>
                <a:gridCol w="96519">
                  <a:extLst>
                    <a:ext uri="{9D8B030D-6E8A-4147-A177-3AD203B41FA5}">
                      <a16:colId xmlns:a16="http://schemas.microsoft.com/office/drawing/2014/main" val="20016"/>
                    </a:ext>
                  </a:extLst>
                </a:gridCol>
                <a:gridCol w="213360">
                  <a:extLst>
                    <a:ext uri="{9D8B030D-6E8A-4147-A177-3AD203B41FA5}">
                      <a16:colId xmlns:a16="http://schemas.microsoft.com/office/drawing/2014/main" val="20017"/>
                    </a:ext>
                  </a:extLst>
                </a:gridCol>
              </a:tblGrid>
              <a:tr h="161290">
                <a:tc gridSpan="3">
                  <a:txBody>
                    <a:bodyPr/>
                    <a:lstStyle/>
                    <a:p>
                      <a:pPr>
                        <a:lnSpc>
                          <a:spcPct val="100000"/>
                        </a:lnSpc>
                      </a:pPr>
                      <a:endParaRPr sz="800">
                        <a:latin typeface="Times New Roman"/>
                        <a:cs typeface="Times New Roman"/>
                      </a:endParaRPr>
                    </a:p>
                  </a:txBody>
                  <a:tcPr marL="0" marR="0" marT="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pPr>
                      <a:endParaRPr sz="800">
                        <a:latin typeface="Times New Roman"/>
                        <a:cs typeface="Times New Roman"/>
                      </a:endParaRPr>
                    </a:p>
                  </a:txBody>
                  <a:tcPr marL="0" marR="0" marT="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pPr>
                      <a:endParaRPr sz="800">
                        <a:latin typeface="Times New Roman"/>
                        <a:cs typeface="Times New Roman"/>
                      </a:endParaRPr>
                    </a:p>
                  </a:txBody>
                  <a:tcPr marL="0" marR="0" marT="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pPr>
                      <a:endParaRPr sz="800">
                        <a:latin typeface="Times New Roman"/>
                        <a:cs typeface="Times New Roman"/>
                      </a:endParaRPr>
                    </a:p>
                  </a:txBody>
                  <a:tcPr marL="0" marR="0" marT="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2710">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61290">
                <a:tc gridSpan="5">
                  <a:txBody>
                    <a:bodyPr/>
                    <a:lstStyle/>
                    <a:p>
                      <a:pPr marR="19050" algn="ctr">
                        <a:lnSpc>
                          <a:spcPct val="100000"/>
                        </a:lnSpc>
                        <a:spcBef>
                          <a:spcPts val="190"/>
                        </a:spcBef>
                      </a:pPr>
                      <a:r>
                        <a:rPr sz="700" spc="-20">
                          <a:solidFill>
                            <a:srgbClr val="332C2A"/>
                          </a:solidFill>
                          <a:latin typeface="Arial"/>
                          <a:cs typeface="Arial"/>
                        </a:rPr>
                        <a:t>30.8</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8">
                  <a:txBody>
                    <a:bodyPr/>
                    <a:lstStyle/>
                    <a:p>
                      <a:pPr marR="35560" algn="ctr">
                        <a:lnSpc>
                          <a:spcPct val="100000"/>
                        </a:lnSpc>
                        <a:spcBef>
                          <a:spcPts val="190"/>
                        </a:spcBef>
                      </a:pPr>
                      <a:r>
                        <a:rPr sz="700" spc="-20">
                          <a:solidFill>
                            <a:srgbClr val="332C2A"/>
                          </a:solidFill>
                          <a:latin typeface="Arial"/>
                          <a:cs typeface="Arial"/>
                        </a:rPr>
                        <a:t>42.6</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algn="ctr">
                        <a:lnSpc>
                          <a:spcPct val="100000"/>
                        </a:lnSpc>
                        <a:spcBef>
                          <a:spcPts val="190"/>
                        </a:spcBef>
                      </a:pPr>
                      <a:r>
                        <a:rPr sz="700" spc="-20">
                          <a:solidFill>
                            <a:srgbClr val="332C2A"/>
                          </a:solidFill>
                          <a:latin typeface="Arial"/>
                          <a:cs typeface="Arial"/>
                        </a:rPr>
                        <a:t>20.2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2065" algn="ctr">
                        <a:lnSpc>
                          <a:spcPct val="100000"/>
                        </a:lnSpc>
                        <a:spcBef>
                          <a:spcPts val="190"/>
                        </a:spcBef>
                      </a:pPr>
                      <a:r>
                        <a:rPr sz="700" spc="-25">
                          <a:solidFill>
                            <a:srgbClr val="332C2A"/>
                          </a:solidFill>
                          <a:latin typeface="Arial"/>
                          <a:cs typeface="Arial"/>
                        </a:rPr>
                        <a:t>6.3</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extLst>
                  <a:ext uri="{0D108BD9-81ED-4DB2-BD59-A6C34878D82A}">
                    <a16:rowId xmlns:a16="http://schemas.microsoft.com/office/drawing/2014/main" val="10002"/>
                  </a:ext>
                </a:extLst>
              </a:tr>
              <a:tr h="95250">
                <a:tc gridSpan="17">
                  <a:txBody>
                    <a:bodyPr/>
                    <a:lstStyle/>
                    <a:p>
                      <a:pPr>
                        <a:lnSpc>
                          <a:spcPct val="100000"/>
                        </a:lnSpc>
                      </a:pPr>
                      <a:endParaRPr sz="400">
                        <a:latin typeface="Times New Roman"/>
                        <a:cs typeface="Times New Roman"/>
                      </a:endParaRPr>
                    </a:p>
                  </a:txBody>
                  <a:tcPr marL="0" marR="0" marT="0" marB="0">
                    <a:lnR w="9525">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400">
                        <a:latin typeface="Times New Roman"/>
                        <a:cs typeface="Times New Roman"/>
                      </a:endParaRPr>
                    </a:p>
                  </a:txBody>
                  <a:tcPr marL="0" marR="0" marT="0" marB="0">
                    <a:lnL w="9525">
                      <a:solidFill>
                        <a:srgbClr val="332C2A"/>
                      </a:solidFill>
                      <a:prstDash val="solid"/>
                    </a:lnL>
                    <a:lnR w="6350">
                      <a:solidFill>
                        <a:srgbClr val="332C2A"/>
                      </a:solidFill>
                      <a:prstDash val="solid"/>
                    </a:lnR>
                    <a:lnT w="12700">
                      <a:solidFill>
                        <a:srgbClr val="332C2A"/>
                      </a:solidFill>
                      <a:prstDash val="solid"/>
                    </a:lnT>
                    <a:lnB w="12700">
                      <a:solidFill>
                        <a:srgbClr val="332C2A"/>
                      </a:solidFill>
                      <a:prstDash val="solid"/>
                    </a:lnB>
                  </a:tcPr>
                </a:tc>
                <a:extLst>
                  <a:ext uri="{0D108BD9-81ED-4DB2-BD59-A6C34878D82A}">
                    <a16:rowId xmlns:a16="http://schemas.microsoft.com/office/drawing/2014/main" val="10003"/>
                  </a:ext>
                </a:extLst>
              </a:tr>
              <a:tr h="161290">
                <a:tc gridSpan="5">
                  <a:txBody>
                    <a:bodyPr/>
                    <a:lstStyle/>
                    <a:p>
                      <a:pPr marL="10160" algn="ctr">
                        <a:lnSpc>
                          <a:spcPct val="100000"/>
                        </a:lnSpc>
                        <a:spcBef>
                          <a:spcPts val="190"/>
                        </a:spcBef>
                      </a:pPr>
                      <a:r>
                        <a:rPr sz="700" spc="-20">
                          <a:solidFill>
                            <a:srgbClr val="332C2A"/>
                          </a:solidFill>
                          <a:latin typeface="Arial"/>
                          <a:cs typeface="Arial"/>
                        </a:rPr>
                        <a:t>32.0</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8">
                  <a:txBody>
                    <a:bodyPr/>
                    <a:lstStyle/>
                    <a:p>
                      <a:pPr marR="64135" algn="ctr">
                        <a:lnSpc>
                          <a:spcPct val="100000"/>
                        </a:lnSpc>
                        <a:spcBef>
                          <a:spcPts val="190"/>
                        </a:spcBef>
                      </a:pPr>
                      <a:r>
                        <a:rPr sz="700" spc="-20">
                          <a:solidFill>
                            <a:srgbClr val="332C2A"/>
                          </a:solidFill>
                          <a:latin typeface="Arial"/>
                          <a:cs typeface="Arial"/>
                        </a:rPr>
                        <a:t>39.4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marL="183515">
                        <a:lnSpc>
                          <a:spcPct val="100000"/>
                        </a:lnSpc>
                        <a:spcBef>
                          <a:spcPts val="190"/>
                        </a:spcBef>
                      </a:pPr>
                      <a:r>
                        <a:rPr sz="700" spc="-20">
                          <a:solidFill>
                            <a:srgbClr val="332C2A"/>
                          </a:solidFill>
                          <a:latin typeface="Arial"/>
                          <a:cs typeface="Arial"/>
                        </a:rPr>
                        <a:t>22.2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8890" algn="ctr">
                        <a:lnSpc>
                          <a:spcPct val="100000"/>
                        </a:lnSpc>
                        <a:spcBef>
                          <a:spcPts val="190"/>
                        </a:spcBef>
                      </a:pPr>
                      <a:r>
                        <a:rPr sz="700" spc="-25">
                          <a:solidFill>
                            <a:srgbClr val="332C2A"/>
                          </a:solidFill>
                          <a:latin typeface="Arial"/>
                          <a:cs typeface="Arial"/>
                        </a:rPr>
                        <a:t>6.4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extLst>
                  <a:ext uri="{0D108BD9-81ED-4DB2-BD59-A6C34878D82A}">
                    <a16:rowId xmlns:a16="http://schemas.microsoft.com/office/drawing/2014/main" val="10004"/>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61290">
                <a:tc>
                  <a:txBody>
                    <a:bodyPr/>
                    <a:lstStyle/>
                    <a:p>
                      <a:pPr marL="11430" algn="ctr">
                        <a:lnSpc>
                          <a:spcPct val="100000"/>
                        </a:lnSpc>
                        <a:spcBef>
                          <a:spcPts val="190"/>
                        </a:spcBef>
                      </a:pPr>
                      <a:r>
                        <a:rPr sz="700" spc="-20">
                          <a:solidFill>
                            <a:srgbClr val="332C2A"/>
                          </a:solidFill>
                          <a:latin typeface="Arial"/>
                          <a:cs typeface="Arial"/>
                        </a:rPr>
                        <a:t>20.5</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gridSpan="9">
                  <a:txBody>
                    <a:bodyPr/>
                    <a:lstStyle/>
                    <a:p>
                      <a:pPr marL="8890" algn="ctr">
                        <a:lnSpc>
                          <a:spcPct val="100000"/>
                        </a:lnSpc>
                        <a:spcBef>
                          <a:spcPts val="190"/>
                        </a:spcBef>
                      </a:pPr>
                      <a:r>
                        <a:rPr sz="700" spc="-20">
                          <a:solidFill>
                            <a:srgbClr val="332C2A"/>
                          </a:solidFill>
                          <a:latin typeface="Arial"/>
                          <a:cs typeface="Arial"/>
                        </a:rPr>
                        <a:t>37.7</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marL="12065" algn="ctr">
                        <a:lnSpc>
                          <a:spcPct val="100000"/>
                        </a:lnSpc>
                        <a:spcBef>
                          <a:spcPts val="190"/>
                        </a:spcBef>
                      </a:pPr>
                      <a:r>
                        <a:rPr sz="700" spc="-20">
                          <a:solidFill>
                            <a:srgbClr val="332C2A"/>
                          </a:solidFill>
                          <a:latin typeface="Arial"/>
                          <a:cs typeface="Arial"/>
                        </a:rPr>
                        <a:t>30.5</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109220">
                        <a:lnSpc>
                          <a:spcPct val="100000"/>
                        </a:lnSpc>
                        <a:spcBef>
                          <a:spcPts val="190"/>
                        </a:spcBef>
                      </a:pPr>
                      <a:r>
                        <a:rPr sz="700" spc="-20">
                          <a:solidFill>
                            <a:srgbClr val="332C2A"/>
                          </a:solidFill>
                          <a:latin typeface="Arial"/>
                          <a:cs typeface="Arial"/>
                        </a:rPr>
                        <a:t>11.4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161290">
                <a:tc gridSpan="2">
                  <a:txBody>
                    <a:bodyPr/>
                    <a:lstStyle/>
                    <a:p>
                      <a:pPr marR="10795" algn="ctr">
                        <a:lnSpc>
                          <a:spcPct val="100000"/>
                        </a:lnSpc>
                        <a:spcBef>
                          <a:spcPts val="190"/>
                        </a:spcBef>
                      </a:pPr>
                      <a:r>
                        <a:rPr sz="700" spc="-20">
                          <a:solidFill>
                            <a:srgbClr val="332C2A"/>
                          </a:solidFill>
                          <a:latin typeface="Arial"/>
                          <a:cs typeface="Arial"/>
                        </a:rPr>
                        <a:t>22.2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gridSpan="9">
                  <a:txBody>
                    <a:bodyPr/>
                    <a:lstStyle/>
                    <a:p>
                      <a:pPr marR="10795" algn="ctr">
                        <a:lnSpc>
                          <a:spcPct val="100000"/>
                        </a:lnSpc>
                        <a:spcBef>
                          <a:spcPts val="190"/>
                        </a:spcBef>
                      </a:pPr>
                      <a:r>
                        <a:rPr sz="700" spc="-20">
                          <a:solidFill>
                            <a:srgbClr val="332C2A"/>
                          </a:solidFill>
                          <a:latin typeface="Arial"/>
                          <a:cs typeface="Arial"/>
                        </a:rPr>
                        <a:t>40.2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marL="6350" algn="ctr">
                        <a:lnSpc>
                          <a:spcPct val="100000"/>
                        </a:lnSpc>
                        <a:spcBef>
                          <a:spcPts val="190"/>
                        </a:spcBef>
                      </a:pPr>
                      <a:r>
                        <a:rPr sz="700" spc="-20">
                          <a:solidFill>
                            <a:srgbClr val="332C2A"/>
                          </a:solidFill>
                          <a:latin typeface="Arial"/>
                          <a:cs typeface="Arial"/>
                        </a:rPr>
                        <a:t>28.1</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95250">
                        <a:lnSpc>
                          <a:spcPct val="100000"/>
                        </a:lnSpc>
                        <a:spcBef>
                          <a:spcPts val="185"/>
                        </a:spcBef>
                      </a:pPr>
                      <a:r>
                        <a:rPr sz="700" spc="-25">
                          <a:solidFill>
                            <a:srgbClr val="332C2A"/>
                          </a:solidFill>
                          <a:latin typeface="Arial"/>
                          <a:cs typeface="Arial"/>
                        </a:rPr>
                        <a:t>9.5</a:t>
                      </a:r>
                      <a:endParaRPr sz="700">
                        <a:latin typeface="Arial"/>
                        <a:cs typeface="Arial"/>
                      </a:endParaRPr>
                    </a:p>
                  </a:txBody>
                  <a:tcPr marL="0" marR="0" marT="23495"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tc hMerge="1">
                  <a:txBody>
                    <a:bodyPr/>
                    <a:lstStyle/>
                    <a:p>
                      <a:endParaRPr/>
                    </a:p>
                  </a:txBody>
                  <a:tcPr marL="0" marR="0" marT="0" marB="0"/>
                </a:tc>
                <a:extLst>
                  <a:ext uri="{0D108BD9-81ED-4DB2-BD59-A6C34878D82A}">
                    <a16:rowId xmlns:a16="http://schemas.microsoft.com/office/drawing/2014/main" val="10008"/>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9"/>
                  </a:ext>
                </a:extLst>
              </a:tr>
              <a:tr h="161290">
                <a:tc gridSpan="7">
                  <a:txBody>
                    <a:bodyPr/>
                    <a:lstStyle/>
                    <a:p>
                      <a:pPr algn="ctr">
                        <a:lnSpc>
                          <a:spcPct val="100000"/>
                        </a:lnSpc>
                        <a:spcBef>
                          <a:spcPts val="190"/>
                        </a:spcBef>
                      </a:pPr>
                      <a:r>
                        <a:rPr sz="700" spc="-20">
                          <a:solidFill>
                            <a:srgbClr val="332C2A"/>
                          </a:solidFill>
                          <a:latin typeface="Arial"/>
                          <a:cs typeface="Arial"/>
                        </a:rPr>
                        <a:t>39.1</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6">
                  <a:txBody>
                    <a:bodyPr/>
                    <a:lstStyle/>
                    <a:p>
                      <a:pPr marL="42545" algn="ctr">
                        <a:lnSpc>
                          <a:spcPct val="100000"/>
                        </a:lnSpc>
                        <a:spcBef>
                          <a:spcPts val="190"/>
                        </a:spcBef>
                      </a:pPr>
                      <a:r>
                        <a:rPr sz="700" spc="-20">
                          <a:solidFill>
                            <a:srgbClr val="332C2A"/>
                          </a:solidFill>
                          <a:latin typeface="Arial"/>
                          <a:cs typeface="Arial"/>
                        </a:rPr>
                        <a:t>36.3</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marL="243204">
                        <a:lnSpc>
                          <a:spcPct val="100000"/>
                        </a:lnSpc>
                        <a:spcBef>
                          <a:spcPts val="190"/>
                        </a:spcBef>
                      </a:pPr>
                      <a:r>
                        <a:rPr sz="700" spc="-20">
                          <a:solidFill>
                            <a:srgbClr val="332C2A"/>
                          </a:solidFill>
                          <a:latin typeface="Arial"/>
                          <a:cs typeface="Arial"/>
                        </a:rPr>
                        <a:t>18.1</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3810" algn="ctr">
                        <a:lnSpc>
                          <a:spcPct val="100000"/>
                        </a:lnSpc>
                        <a:spcBef>
                          <a:spcPts val="190"/>
                        </a:spcBef>
                      </a:pPr>
                      <a:r>
                        <a:rPr sz="700" spc="-25">
                          <a:solidFill>
                            <a:srgbClr val="332C2A"/>
                          </a:solidFill>
                          <a:latin typeface="Arial"/>
                          <a:cs typeface="Arial"/>
                        </a:rPr>
                        <a:t>6.6</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extLst>
                  <a:ext uri="{0D108BD9-81ED-4DB2-BD59-A6C34878D82A}">
                    <a16:rowId xmlns:a16="http://schemas.microsoft.com/office/drawing/2014/main" val="10010"/>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1"/>
                  </a:ext>
                </a:extLst>
              </a:tr>
              <a:tr h="161290">
                <a:tc gridSpan="2">
                  <a:txBody>
                    <a:bodyPr/>
                    <a:lstStyle/>
                    <a:p>
                      <a:pPr marL="18415" algn="ctr">
                        <a:lnSpc>
                          <a:spcPct val="100000"/>
                        </a:lnSpc>
                        <a:spcBef>
                          <a:spcPts val="190"/>
                        </a:spcBef>
                      </a:pPr>
                      <a:r>
                        <a:rPr sz="700" spc="-20">
                          <a:solidFill>
                            <a:srgbClr val="332C2A"/>
                          </a:solidFill>
                          <a:latin typeface="Arial"/>
                          <a:cs typeface="Arial"/>
                        </a:rPr>
                        <a:t>23.4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gridSpan="8">
                  <a:txBody>
                    <a:bodyPr/>
                    <a:lstStyle/>
                    <a:p>
                      <a:pPr marL="21590" algn="ctr">
                        <a:lnSpc>
                          <a:spcPct val="100000"/>
                        </a:lnSpc>
                        <a:spcBef>
                          <a:spcPts val="190"/>
                        </a:spcBef>
                      </a:pPr>
                      <a:r>
                        <a:rPr sz="700" spc="-20">
                          <a:solidFill>
                            <a:srgbClr val="332C2A"/>
                          </a:solidFill>
                          <a:latin typeface="Arial"/>
                          <a:cs typeface="Arial"/>
                        </a:rPr>
                        <a:t>35.0</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marR="5080" algn="ctr">
                        <a:lnSpc>
                          <a:spcPct val="100000"/>
                        </a:lnSpc>
                        <a:spcBef>
                          <a:spcPts val="190"/>
                        </a:spcBef>
                      </a:pPr>
                      <a:r>
                        <a:rPr sz="700" spc="-20">
                          <a:solidFill>
                            <a:srgbClr val="332C2A"/>
                          </a:solidFill>
                          <a:latin typeface="Arial"/>
                          <a:cs typeface="Arial"/>
                        </a:rPr>
                        <a:t>29.3</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93980">
                        <a:lnSpc>
                          <a:spcPct val="100000"/>
                        </a:lnSpc>
                        <a:spcBef>
                          <a:spcPts val="220"/>
                        </a:spcBef>
                      </a:pPr>
                      <a:r>
                        <a:rPr sz="700" spc="-20">
                          <a:solidFill>
                            <a:srgbClr val="332C2A"/>
                          </a:solidFill>
                          <a:latin typeface="Arial"/>
                          <a:cs typeface="Arial"/>
                        </a:rPr>
                        <a:t>12.4</a:t>
                      </a:r>
                      <a:endParaRPr sz="700">
                        <a:latin typeface="Arial"/>
                        <a:cs typeface="Arial"/>
                      </a:endParaRPr>
                    </a:p>
                  </a:txBody>
                  <a:tcPr marL="0" marR="0" marT="2794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2"/>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3"/>
                  </a:ext>
                </a:extLst>
              </a:tr>
              <a:tr h="161290">
                <a:tc gridSpan="6">
                  <a:txBody>
                    <a:bodyPr/>
                    <a:lstStyle/>
                    <a:p>
                      <a:pPr algn="ctr">
                        <a:lnSpc>
                          <a:spcPct val="100000"/>
                        </a:lnSpc>
                        <a:spcBef>
                          <a:spcPts val="190"/>
                        </a:spcBef>
                      </a:pPr>
                      <a:r>
                        <a:rPr sz="700" spc="-20">
                          <a:solidFill>
                            <a:srgbClr val="332C2A"/>
                          </a:solidFill>
                          <a:latin typeface="Arial"/>
                          <a:cs typeface="Arial"/>
                        </a:rPr>
                        <a:t>34.7</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7">
                  <a:txBody>
                    <a:bodyPr/>
                    <a:lstStyle/>
                    <a:p>
                      <a:pPr marL="80645" algn="ctr">
                        <a:lnSpc>
                          <a:spcPct val="100000"/>
                        </a:lnSpc>
                        <a:spcBef>
                          <a:spcPts val="190"/>
                        </a:spcBef>
                      </a:pPr>
                      <a:r>
                        <a:rPr sz="700" spc="-20">
                          <a:solidFill>
                            <a:srgbClr val="332C2A"/>
                          </a:solidFill>
                          <a:latin typeface="Arial"/>
                          <a:cs typeface="Arial"/>
                        </a:rPr>
                        <a:t>41.9</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marL="282575">
                        <a:lnSpc>
                          <a:spcPct val="100000"/>
                        </a:lnSpc>
                        <a:spcBef>
                          <a:spcPts val="190"/>
                        </a:spcBef>
                      </a:pPr>
                      <a:r>
                        <a:rPr sz="700" spc="-20">
                          <a:solidFill>
                            <a:srgbClr val="332C2A"/>
                          </a:solidFill>
                          <a:latin typeface="Arial"/>
                          <a:cs typeface="Arial"/>
                        </a:rPr>
                        <a:t>18.1</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41910" algn="ctr">
                        <a:lnSpc>
                          <a:spcPct val="100000"/>
                        </a:lnSpc>
                        <a:spcBef>
                          <a:spcPts val="190"/>
                        </a:spcBef>
                      </a:pPr>
                      <a:r>
                        <a:rPr sz="700" spc="-25">
                          <a:solidFill>
                            <a:srgbClr val="332C2A"/>
                          </a:solidFill>
                          <a:latin typeface="Arial"/>
                          <a:cs typeface="Arial"/>
                        </a:rPr>
                        <a:t>5.4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extLst>
                  <a:ext uri="{0D108BD9-81ED-4DB2-BD59-A6C34878D82A}">
                    <a16:rowId xmlns:a16="http://schemas.microsoft.com/office/drawing/2014/main" val="10014"/>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5"/>
                  </a:ext>
                </a:extLst>
              </a:tr>
              <a:tr h="161290">
                <a:tc>
                  <a:txBody>
                    <a:bodyPr/>
                    <a:lstStyle/>
                    <a:p>
                      <a:pPr marR="4445" algn="ctr">
                        <a:lnSpc>
                          <a:spcPct val="100000"/>
                        </a:lnSpc>
                        <a:spcBef>
                          <a:spcPts val="190"/>
                        </a:spcBef>
                      </a:pPr>
                      <a:r>
                        <a:rPr sz="700" spc="-20">
                          <a:solidFill>
                            <a:srgbClr val="332C2A"/>
                          </a:solidFill>
                          <a:latin typeface="Arial"/>
                          <a:cs typeface="Arial"/>
                        </a:rPr>
                        <a:t>19.7</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gridSpan="8">
                  <a:txBody>
                    <a:bodyPr/>
                    <a:lstStyle/>
                    <a:p>
                      <a:pPr marR="4445" algn="ctr">
                        <a:lnSpc>
                          <a:spcPct val="100000"/>
                        </a:lnSpc>
                        <a:spcBef>
                          <a:spcPts val="190"/>
                        </a:spcBef>
                      </a:pPr>
                      <a:r>
                        <a:rPr sz="700" spc="-20">
                          <a:solidFill>
                            <a:srgbClr val="332C2A"/>
                          </a:solidFill>
                          <a:latin typeface="Arial"/>
                          <a:cs typeface="Arial"/>
                        </a:rPr>
                        <a:t>34.6</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algn="ctr">
                        <a:lnSpc>
                          <a:spcPct val="100000"/>
                        </a:lnSpc>
                        <a:spcBef>
                          <a:spcPts val="190"/>
                        </a:spcBef>
                      </a:pPr>
                      <a:r>
                        <a:rPr sz="700" spc="-20">
                          <a:solidFill>
                            <a:srgbClr val="332C2A"/>
                          </a:solidFill>
                          <a:latin typeface="Arial"/>
                          <a:cs typeface="Arial"/>
                        </a:rPr>
                        <a:t>29.1</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algn="ctr">
                        <a:lnSpc>
                          <a:spcPct val="100000"/>
                        </a:lnSpc>
                        <a:spcBef>
                          <a:spcPts val="185"/>
                        </a:spcBef>
                      </a:pPr>
                      <a:r>
                        <a:rPr sz="700" spc="-20">
                          <a:solidFill>
                            <a:srgbClr val="332C2A"/>
                          </a:solidFill>
                          <a:latin typeface="Arial"/>
                          <a:cs typeface="Arial"/>
                        </a:rPr>
                        <a:t>16.5</a:t>
                      </a:r>
                      <a:endParaRPr sz="700">
                        <a:latin typeface="Arial"/>
                        <a:cs typeface="Arial"/>
                      </a:endParaRPr>
                    </a:p>
                  </a:txBody>
                  <a:tcPr marL="0" marR="0" marT="23495"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6"/>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7"/>
                  </a:ext>
                </a:extLst>
              </a:tr>
              <a:tr h="161290">
                <a:tc gridSpan="3">
                  <a:txBody>
                    <a:bodyPr/>
                    <a:lstStyle/>
                    <a:p>
                      <a:pPr marR="1905" algn="ctr">
                        <a:lnSpc>
                          <a:spcPct val="100000"/>
                        </a:lnSpc>
                        <a:spcBef>
                          <a:spcPts val="190"/>
                        </a:spcBef>
                      </a:pPr>
                      <a:r>
                        <a:rPr sz="700" spc="-20">
                          <a:solidFill>
                            <a:srgbClr val="332C2A"/>
                          </a:solidFill>
                          <a:latin typeface="Arial"/>
                          <a:cs typeface="Arial"/>
                        </a:rPr>
                        <a:t>24.4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gridSpan="9">
                  <a:txBody>
                    <a:bodyPr/>
                    <a:lstStyle/>
                    <a:p>
                      <a:pPr marR="14604" algn="ctr">
                        <a:lnSpc>
                          <a:spcPct val="100000"/>
                        </a:lnSpc>
                        <a:spcBef>
                          <a:spcPts val="190"/>
                        </a:spcBef>
                      </a:pPr>
                      <a:r>
                        <a:rPr sz="700" spc="-20">
                          <a:solidFill>
                            <a:srgbClr val="332C2A"/>
                          </a:solidFill>
                          <a:latin typeface="Arial"/>
                          <a:cs typeface="Arial"/>
                        </a:rPr>
                        <a:t>44.2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marR="46990" algn="ctr">
                        <a:lnSpc>
                          <a:spcPct val="100000"/>
                        </a:lnSpc>
                        <a:spcBef>
                          <a:spcPts val="190"/>
                        </a:spcBef>
                      </a:pPr>
                      <a:r>
                        <a:rPr sz="700" spc="-20">
                          <a:solidFill>
                            <a:srgbClr val="332C2A"/>
                          </a:solidFill>
                          <a:latin typeface="Arial"/>
                          <a:cs typeface="Arial"/>
                        </a:rPr>
                        <a:t>23.4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R="33655" algn="ctr">
                        <a:lnSpc>
                          <a:spcPct val="100000"/>
                        </a:lnSpc>
                        <a:spcBef>
                          <a:spcPts val="190"/>
                        </a:spcBef>
                      </a:pPr>
                      <a:r>
                        <a:rPr sz="700" spc="-25">
                          <a:solidFill>
                            <a:srgbClr val="332C2A"/>
                          </a:solidFill>
                          <a:latin typeface="Arial"/>
                          <a:cs typeface="Arial"/>
                        </a:rPr>
                        <a:t>8.0</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extLst>
                  <a:ext uri="{0D108BD9-81ED-4DB2-BD59-A6C34878D82A}">
                    <a16:rowId xmlns:a16="http://schemas.microsoft.com/office/drawing/2014/main" val="10018"/>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9"/>
                  </a:ext>
                </a:extLst>
              </a:tr>
              <a:tr h="161290">
                <a:tc gridSpan="4">
                  <a:txBody>
                    <a:bodyPr/>
                    <a:lstStyle/>
                    <a:p>
                      <a:pPr marR="11430" algn="ctr">
                        <a:lnSpc>
                          <a:spcPct val="100000"/>
                        </a:lnSpc>
                        <a:spcBef>
                          <a:spcPts val="190"/>
                        </a:spcBef>
                      </a:pPr>
                      <a:r>
                        <a:rPr sz="700" spc="-20">
                          <a:solidFill>
                            <a:srgbClr val="332C2A"/>
                          </a:solidFill>
                          <a:latin typeface="Arial"/>
                          <a:cs typeface="Arial"/>
                        </a:rPr>
                        <a:t>27.8</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9">
                  <a:txBody>
                    <a:bodyPr/>
                    <a:lstStyle/>
                    <a:p>
                      <a:pPr marR="68580" algn="ctr">
                        <a:lnSpc>
                          <a:spcPct val="100000"/>
                        </a:lnSpc>
                        <a:spcBef>
                          <a:spcPts val="190"/>
                        </a:spcBef>
                      </a:pPr>
                      <a:r>
                        <a:rPr sz="700" spc="-20">
                          <a:solidFill>
                            <a:srgbClr val="332C2A"/>
                          </a:solidFill>
                          <a:latin typeface="Arial"/>
                          <a:cs typeface="Arial"/>
                        </a:rPr>
                        <a:t>44.4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marL="192405">
                        <a:lnSpc>
                          <a:spcPct val="100000"/>
                        </a:lnSpc>
                        <a:spcBef>
                          <a:spcPts val="190"/>
                        </a:spcBef>
                      </a:pPr>
                      <a:r>
                        <a:rPr sz="700" spc="-20">
                          <a:solidFill>
                            <a:srgbClr val="332C2A"/>
                          </a:solidFill>
                          <a:latin typeface="Arial"/>
                          <a:cs typeface="Arial"/>
                        </a:rPr>
                        <a:t>21.2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270" algn="ctr">
                        <a:lnSpc>
                          <a:spcPct val="100000"/>
                        </a:lnSpc>
                        <a:spcBef>
                          <a:spcPts val="190"/>
                        </a:spcBef>
                      </a:pPr>
                      <a:r>
                        <a:rPr sz="700" spc="-25">
                          <a:solidFill>
                            <a:srgbClr val="332C2A"/>
                          </a:solidFill>
                          <a:latin typeface="Arial"/>
                          <a:cs typeface="Arial"/>
                        </a:rPr>
                        <a:t>6.6</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extLst>
                  <a:ext uri="{0D108BD9-81ED-4DB2-BD59-A6C34878D82A}">
                    <a16:rowId xmlns:a16="http://schemas.microsoft.com/office/drawing/2014/main" val="10020"/>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21"/>
                  </a:ext>
                </a:extLst>
              </a:tr>
              <a:tr h="161290">
                <a:tc gridSpan="4">
                  <a:txBody>
                    <a:bodyPr/>
                    <a:lstStyle/>
                    <a:p>
                      <a:pPr marL="19050" algn="ctr">
                        <a:lnSpc>
                          <a:spcPct val="100000"/>
                        </a:lnSpc>
                        <a:spcBef>
                          <a:spcPts val="190"/>
                        </a:spcBef>
                      </a:pPr>
                      <a:r>
                        <a:rPr sz="700" spc="-20">
                          <a:solidFill>
                            <a:srgbClr val="332C2A"/>
                          </a:solidFill>
                          <a:latin typeface="Arial"/>
                          <a:cs typeface="Arial"/>
                        </a:rPr>
                        <a:t>29.0</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8">
                  <a:txBody>
                    <a:bodyPr/>
                    <a:lstStyle/>
                    <a:p>
                      <a:pPr marL="44450" algn="ctr">
                        <a:lnSpc>
                          <a:spcPct val="100000"/>
                        </a:lnSpc>
                        <a:spcBef>
                          <a:spcPts val="190"/>
                        </a:spcBef>
                      </a:pPr>
                      <a:r>
                        <a:rPr sz="700" spc="-20">
                          <a:solidFill>
                            <a:srgbClr val="332C2A"/>
                          </a:solidFill>
                          <a:latin typeface="Arial"/>
                          <a:cs typeface="Arial"/>
                        </a:rPr>
                        <a:t>40.8</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5">
                  <a:txBody>
                    <a:bodyPr/>
                    <a:lstStyle/>
                    <a:p>
                      <a:pPr marL="8255" algn="ctr">
                        <a:lnSpc>
                          <a:spcPct val="100000"/>
                        </a:lnSpc>
                        <a:spcBef>
                          <a:spcPts val="190"/>
                        </a:spcBef>
                      </a:pPr>
                      <a:r>
                        <a:rPr sz="700" spc="-20">
                          <a:solidFill>
                            <a:srgbClr val="332C2A"/>
                          </a:solidFill>
                          <a:latin typeface="Arial"/>
                          <a:cs typeface="Arial"/>
                        </a:rPr>
                        <a:t>23.0</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R="8255" algn="ctr">
                        <a:lnSpc>
                          <a:spcPct val="100000"/>
                        </a:lnSpc>
                        <a:spcBef>
                          <a:spcPts val="190"/>
                        </a:spcBef>
                      </a:pPr>
                      <a:r>
                        <a:rPr sz="700" spc="-25">
                          <a:solidFill>
                            <a:srgbClr val="332C2A"/>
                          </a:solidFill>
                          <a:latin typeface="Arial"/>
                          <a:cs typeface="Arial"/>
                        </a:rPr>
                        <a:t>7.2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extLst>
                  <a:ext uri="{0D108BD9-81ED-4DB2-BD59-A6C34878D82A}">
                    <a16:rowId xmlns:a16="http://schemas.microsoft.com/office/drawing/2014/main" val="10022"/>
                  </a:ext>
                </a:extLst>
              </a:tr>
              <a:tr h="95885">
                <a:tc gridSpan="18">
                  <a:txBody>
                    <a:bodyPr/>
                    <a:lstStyle/>
                    <a:p>
                      <a:pPr>
                        <a:lnSpc>
                          <a:spcPct val="100000"/>
                        </a:lnSpc>
                      </a:pPr>
                      <a:endParaRPr sz="400">
                        <a:latin typeface="Times New Roman"/>
                        <a:cs typeface="Times New Roman"/>
                      </a:endParaRPr>
                    </a:p>
                  </a:txBody>
                  <a:tcPr marL="0" marR="0" marT="0" marB="0">
                    <a:lnR w="6350">
                      <a:solidFill>
                        <a:srgbClr val="332C2A"/>
                      </a:solidFill>
                      <a:prstDash val="solid"/>
                    </a:lnR>
                    <a:lnT w="12700">
                      <a:solidFill>
                        <a:srgbClr val="332C2A"/>
                      </a:solidFill>
                      <a:prstDash val="solid"/>
                    </a:lnT>
                    <a:lnB w="12700">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23"/>
                  </a:ext>
                </a:extLst>
              </a:tr>
              <a:tr h="161290">
                <a:tc gridSpan="5">
                  <a:txBody>
                    <a:bodyPr/>
                    <a:lstStyle/>
                    <a:p>
                      <a:pPr marL="16510" algn="ctr">
                        <a:lnSpc>
                          <a:spcPct val="100000"/>
                        </a:lnSpc>
                        <a:spcBef>
                          <a:spcPts val="190"/>
                        </a:spcBef>
                      </a:pPr>
                      <a:r>
                        <a:rPr sz="700" spc="-20">
                          <a:solidFill>
                            <a:srgbClr val="332C2A"/>
                          </a:solidFill>
                          <a:latin typeface="Arial"/>
                          <a:cs typeface="Arial"/>
                        </a:rPr>
                        <a:t>32.2</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EFEFE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7">
                  <a:txBody>
                    <a:bodyPr/>
                    <a:lstStyle/>
                    <a:p>
                      <a:pPr marL="3810" algn="ctr">
                        <a:lnSpc>
                          <a:spcPct val="100000"/>
                        </a:lnSpc>
                        <a:spcBef>
                          <a:spcPts val="190"/>
                        </a:spcBef>
                      </a:pPr>
                      <a:r>
                        <a:rPr sz="700" spc="-20">
                          <a:solidFill>
                            <a:srgbClr val="332C2A"/>
                          </a:solidFill>
                          <a:latin typeface="Arial"/>
                          <a:cs typeface="Arial"/>
                        </a:rPr>
                        <a:t>36.4</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B5B7B8"/>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marR="11430" algn="ctr">
                        <a:lnSpc>
                          <a:spcPct val="100000"/>
                        </a:lnSpc>
                        <a:spcBef>
                          <a:spcPts val="185"/>
                        </a:spcBef>
                      </a:pPr>
                      <a:r>
                        <a:rPr sz="700" spc="-20">
                          <a:solidFill>
                            <a:srgbClr val="332C2A"/>
                          </a:solidFill>
                          <a:latin typeface="Arial"/>
                          <a:cs typeface="Arial"/>
                        </a:rPr>
                        <a:t>21.5</a:t>
                      </a:r>
                      <a:endParaRPr sz="700">
                        <a:latin typeface="Arial"/>
                        <a:cs typeface="Arial"/>
                      </a:endParaRPr>
                    </a:p>
                  </a:txBody>
                  <a:tcPr marL="0" marR="0" marT="23495"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88265">
                        <a:lnSpc>
                          <a:spcPct val="100000"/>
                        </a:lnSpc>
                        <a:spcBef>
                          <a:spcPts val="190"/>
                        </a:spcBef>
                      </a:pPr>
                      <a:r>
                        <a:rPr sz="700" spc="-25">
                          <a:solidFill>
                            <a:srgbClr val="332C2A"/>
                          </a:solidFill>
                          <a:latin typeface="Arial"/>
                          <a:cs typeface="Arial"/>
                        </a:rPr>
                        <a:t>9.9</a:t>
                      </a:r>
                      <a:endParaRPr sz="700">
                        <a:latin typeface="Arial"/>
                        <a:cs typeface="Arial"/>
                      </a:endParaRPr>
                    </a:p>
                  </a:txBody>
                  <a:tcPr marL="0" marR="0" marT="24130" marB="0">
                    <a:lnL w="12700">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solidFill>
                      <a:srgbClr val="8B8B8B"/>
                    </a:solidFill>
                  </a:tcPr>
                </a:tc>
                <a:tc hMerge="1">
                  <a:txBody>
                    <a:bodyPr/>
                    <a:lstStyle/>
                    <a:p>
                      <a:endParaRPr/>
                    </a:p>
                  </a:txBody>
                  <a:tcPr marL="0" marR="0" marT="0" marB="0"/>
                </a:tc>
                <a:extLst>
                  <a:ext uri="{0D108BD9-81ED-4DB2-BD59-A6C34878D82A}">
                    <a16:rowId xmlns:a16="http://schemas.microsoft.com/office/drawing/2014/main" val="10024"/>
                  </a:ext>
                </a:extLst>
              </a:tr>
            </a:tbl>
          </a:graphicData>
        </a:graphic>
      </p:graphicFrame>
      <p:sp>
        <p:nvSpPr>
          <p:cNvPr id="34" name="object 34"/>
          <p:cNvSpPr/>
          <p:nvPr/>
        </p:nvSpPr>
        <p:spPr>
          <a:xfrm>
            <a:off x="4331609" y="7258449"/>
            <a:ext cx="421640" cy="96520"/>
          </a:xfrm>
          <a:custGeom>
            <a:avLst/>
            <a:gdLst/>
            <a:ahLst/>
            <a:cxnLst/>
            <a:rect l="l" t="t" r="r" b="b"/>
            <a:pathLst>
              <a:path w="421639" h="96520">
                <a:moveTo>
                  <a:pt x="421170"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5" name="object 35"/>
          <p:cNvSpPr/>
          <p:nvPr/>
        </p:nvSpPr>
        <p:spPr>
          <a:xfrm>
            <a:off x="5300568" y="7258449"/>
            <a:ext cx="158115" cy="96520"/>
          </a:xfrm>
          <a:custGeom>
            <a:avLst/>
            <a:gdLst/>
            <a:ahLst/>
            <a:cxnLst/>
            <a:rect l="l" t="t" r="r" b="b"/>
            <a:pathLst>
              <a:path w="158114" h="96520">
                <a:moveTo>
                  <a:pt x="158051"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6" name="object 36"/>
          <p:cNvSpPr/>
          <p:nvPr/>
        </p:nvSpPr>
        <p:spPr>
          <a:xfrm>
            <a:off x="4331606" y="7516137"/>
            <a:ext cx="135890" cy="95885"/>
          </a:xfrm>
          <a:custGeom>
            <a:avLst/>
            <a:gdLst/>
            <a:ahLst/>
            <a:cxnLst/>
            <a:rect l="l" t="t" r="r" b="b"/>
            <a:pathLst>
              <a:path w="135889" h="95884">
                <a:moveTo>
                  <a:pt x="0" y="0"/>
                </a:moveTo>
                <a:lnTo>
                  <a:pt x="135420" y="95884"/>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7" name="object 37"/>
          <p:cNvSpPr/>
          <p:nvPr/>
        </p:nvSpPr>
        <p:spPr>
          <a:xfrm>
            <a:off x="5300563" y="7516137"/>
            <a:ext cx="60325" cy="95885"/>
          </a:xfrm>
          <a:custGeom>
            <a:avLst/>
            <a:gdLst/>
            <a:ahLst/>
            <a:cxnLst/>
            <a:rect l="l" t="t" r="r" b="b"/>
            <a:pathLst>
              <a:path w="60325" h="95884">
                <a:moveTo>
                  <a:pt x="0" y="0"/>
                </a:moveTo>
                <a:lnTo>
                  <a:pt x="60096" y="95884"/>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8" name="object 38"/>
          <p:cNvSpPr/>
          <p:nvPr/>
        </p:nvSpPr>
        <p:spPr>
          <a:xfrm>
            <a:off x="4467029" y="7773812"/>
            <a:ext cx="411480" cy="95885"/>
          </a:xfrm>
          <a:custGeom>
            <a:avLst/>
            <a:gdLst/>
            <a:ahLst/>
            <a:cxnLst/>
            <a:rect l="l" t="t" r="r" b="b"/>
            <a:pathLst>
              <a:path w="411479" h="95884">
                <a:moveTo>
                  <a:pt x="0" y="0"/>
                </a:moveTo>
                <a:lnTo>
                  <a:pt x="411010" y="95885"/>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9" name="object 39"/>
          <p:cNvSpPr/>
          <p:nvPr/>
        </p:nvSpPr>
        <p:spPr>
          <a:xfrm>
            <a:off x="5360654" y="7773812"/>
            <a:ext cx="92710" cy="95885"/>
          </a:xfrm>
          <a:custGeom>
            <a:avLst/>
            <a:gdLst/>
            <a:ahLst/>
            <a:cxnLst/>
            <a:rect l="l" t="t" r="r" b="b"/>
            <a:pathLst>
              <a:path w="92710" h="95884">
                <a:moveTo>
                  <a:pt x="0" y="0"/>
                </a:moveTo>
                <a:lnTo>
                  <a:pt x="92405" y="95885"/>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0" name="object 40"/>
          <p:cNvSpPr/>
          <p:nvPr/>
        </p:nvSpPr>
        <p:spPr>
          <a:xfrm>
            <a:off x="4337966" y="8031464"/>
            <a:ext cx="540385" cy="96520"/>
          </a:xfrm>
          <a:custGeom>
            <a:avLst/>
            <a:gdLst/>
            <a:ahLst/>
            <a:cxnLst/>
            <a:rect l="l" t="t" r="r" b="b"/>
            <a:pathLst>
              <a:path w="540385" h="96520">
                <a:moveTo>
                  <a:pt x="540067"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1" name="object 41"/>
          <p:cNvSpPr/>
          <p:nvPr/>
        </p:nvSpPr>
        <p:spPr>
          <a:xfrm>
            <a:off x="5268795" y="8031464"/>
            <a:ext cx="184785" cy="96520"/>
          </a:xfrm>
          <a:custGeom>
            <a:avLst/>
            <a:gdLst/>
            <a:ahLst/>
            <a:cxnLst/>
            <a:rect l="l" t="t" r="r" b="b"/>
            <a:pathLst>
              <a:path w="184785" h="96520">
                <a:moveTo>
                  <a:pt x="184264"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2" name="object 42"/>
          <p:cNvSpPr/>
          <p:nvPr/>
        </p:nvSpPr>
        <p:spPr>
          <a:xfrm>
            <a:off x="4337965" y="8289139"/>
            <a:ext cx="578485" cy="95885"/>
          </a:xfrm>
          <a:custGeom>
            <a:avLst/>
            <a:gdLst/>
            <a:ahLst/>
            <a:cxnLst/>
            <a:rect l="l" t="t" r="r" b="b"/>
            <a:pathLst>
              <a:path w="578485" h="95884">
                <a:moveTo>
                  <a:pt x="0" y="0"/>
                </a:moveTo>
                <a:lnTo>
                  <a:pt x="578192" y="95885"/>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3" name="object 43"/>
          <p:cNvSpPr/>
          <p:nvPr/>
        </p:nvSpPr>
        <p:spPr>
          <a:xfrm>
            <a:off x="5268799" y="8289139"/>
            <a:ext cx="222885" cy="95885"/>
          </a:xfrm>
          <a:custGeom>
            <a:avLst/>
            <a:gdLst/>
            <a:ahLst/>
            <a:cxnLst/>
            <a:rect l="l" t="t" r="r" b="b"/>
            <a:pathLst>
              <a:path w="222885" h="95884">
                <a:moveTo>
                  <a:pt x="0" y="0"/>
                </a:moveTo>
                <a:lnTo>
                  <a:pt x="222377" y="95885"/>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4" name="object 44"/>
          <p:cNvSpPr/>
          <p:nvPr/>
        </p:nvSpPr>
        <p:spPr>
          <a:xfrm>
            <a:off x="4211168" y="8546815"/>
            <a:ext cx="705485" cy="96520"/>
          </a:xfrm>
          <a:custGeom>
            <a:avLst/>
            <a:gdLst/>
            <a:ahLst/>
            <a:cxnLst/>
            <a:rect l="l" t="t" r="r" b="b"/>
            <a:pathLst>
              <a:path w="705485" h="96520">
                <a:moveTo>
                  <a:pt x="704989"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5" name="object 45"/>
          <p:cNvSpPr/>
          <p:nvPr/>
        </p:nvSpPr>
        <p:spPr>
          <a:xfrm>
            <a:off x="5137489" y="8546815"/>
            <a:ext cx="353695" cy="96520"/>
          </a:xfrm>
          <a:custGeom>
            <a:avLst/>
            <a:gdLst/>
            <a:ahLst/>
            <a:cxnLst/>
            <a:rect l="l" t="t" r="r" b="b"/>
            <a:pathLst>
              <a:path w="353695" h="96520">
                <a:moveTo>
                  <a:pt x="353695"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6" name="object 46"/>
          <p:cNvSpPr/>
          <p:nvPr/>
        </p:nvSpPr>
        <p:spPr>
          <a:xfrm>
            <a:off x="4211163" y="8804502"/>
            <a:ext cx="452755" cy="95885"/>
          </a:xfrm>
          <a:custGeom>
            <a:avLst/>
            <a:gdLst/>
            <a:ahLst/>
            <a:cxnLst/>
            <a:rect l="l" t="t" r="r" b="b"/>
            <a:pathLst>
              <a:path w="452754" h="95884">
                <a:moveTo>
                  <a:pt x="0" y="0"/>
                </a:moveTo>
                <a:lnTo>
                  <a:pt x="452577" y="95885"/>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7" name="object 47"/>
          <p:cNvSpPr/>
          <p:nvPr/>
        </p:nvSpPr>
        <p:spPr>
          <a:xfrm>
            <a:off x="5137495" y="8804502"/>
            <a:ext cx="270510" cy="95885"/>
          </a:xfrm>
          <a:custGeom>
            <a:avLst/>
            <a:gdLst/>
            <a:ahLst/>
            <a:cxnLst/>
            <a:rect l="l" t="t" r="r" b="b"/>
            <a:pathLst>
              <a:path w="270510" h="95884">
                <a:moveTo>
                  <a:pt x="0" y="0"/>
                </a:moveTo>
                <a:lnTo>
                  <a:pt x="270230" y="95885"/>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8" name="object 48"/>
          <p:cNvSpPr/>
          <p:nvPr/>
        </p:nvSpPr>
        <p:spPr>
          <a:xfrm>
            <a:off x="4663744" y="9062166"/>
            <a:ext cx="114300" cy="96520"/>
          </a:xfrm>
          <a:custGeom>
            <a:avLst/>
            <a:gdLst/>
            <a:ahLst/>
            <a:cxnLst/>
            <a:rect l="l" t="t" r="r" b="b"/>
            <a:pathLst>
              <a:path w="114300" h="96520">
                <a:moveTo>
                  <a:pt x="0" y="0"/>
                </a:moveTo>
                <a:lnTo>
                  <a:pt x="113982"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9" name="object 49"/>
          <p:cNvSpPr/>
          <p:nvPr/>
        </p:nvSpPr>
        <p:spPr>
          <a:xfrm>
            <a:off x="5407733" y="9062166"/>
            <a:ext cx="44450" cy="96520"/>
          </a:xfrm>
          <a:custGeom>
            <a:avLst/>
            <a:gdLst/>
            <a:ahLst/>
            <a:cxnLst/>
            <a:rect l="l" t="t" r="r" b="b"/>
            <a:pathLst>
              <a:path w="44450" h="96520">
                <a:moveTo>
                  <a:pt x="0" y="0"/>
                </a:moveTo>
                <a:lnTo>
                  <a:pt x="43878"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0" name="object 50"/>
          <p:cNvSpPr/>
          <p:nvPr/>
        </p:nvSpPr>
        <p:spPr>
          <a:xfrm>
            <a:off x="5433166" y="9319842"/>
            <a:ext cx="19050" cy="95885"/>
          </a:xfrm>
          <a:custGeom>
            <a:avLst/>
            <a:gdLst/>
            <a:ahLst/>
            <a:cxnLst/>
            <a:rect l="l" t="t" r="r" b="b"/>
            <a:pathLst>
              <a:path w="19050" h="95884">
                <a:moveTo>
                  <a:pt x="18440" y="0"/>
                </a:moveTo>
                <a:lnTo>
                  <a:pt x="0" y="95884"/>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1" name="object 51"/>
          <p:cNvSpPr/>
          <p:nvPr/>
        </p:nvSpPr>
        <p:spPr>
          <a:xfrm>
            <a:off x="4701891" y="9319842"/>
            <a:ext cx="76200" cy="95885"/>
          </a:xfrm>
          <a:custGeom>
            <a:avLst/>
            <a:gdLst/>
            <a:ahLst/>
            <a:cxnLst/>
            <a:rect l="l" t="t" r="r" b="b"/>
            <a:pathLst>
              <a:path w="76200" h="95884">
                <a:moveTo>
                  <a:pt x="75831" y="0"/>
                </a:moveTo>
                <a:lnTo>
                  <a:pt x="0" y="95884"/>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2" name="object 52"/>
          <p:cNvSpPr/>
          <p:nvPr/>
        </p:nvSpPr>
        <p:spPr>
          <a:xfrm>
            <a:off x="4663729" y="9577516"/>
            <a:ext cx="38735" cy="96520"/>
          </a:xfrm>
          <a:custGeom>
            <a:avLst/>
            <a:gdLst/>
            <a:ahLst/>
            <a:cxnLst/>
            <a:rect l="l" t="t" r="r" b="b"/>
            <a:pathLst>
              <a:path w="38735" h="96520">
                <a:moveTo>
                  <a:pt x="38163"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3" name="object 53"/>
          <p:cNvSpPr/>
          <p:nvPr/>
        </p:nvSpPr>
        <p:spPr>
          <a:xfrm>
            <a:off x="5347337" y="9577516"/>
            <a:ext cx="86360" cy="96520"/>
          </a:xfrm>
          <a:custGeom>
            <a:avLst/>
            <a:gdLst/>
            <a:ahLst/>
            <a:cxnLst/>
            <a:rect l="l" t="t" r="r" b="b"/>
            <a:pathLst>
              <a:path w="86360" h="96520">
                <a:moveTo>
                  <a:pt x="85826" y="0"/>
                </a:moveTo>
                <a:lnTo>
                  <a:pt x="0" y="95897"/>
                </a:lnTo>
              </a:path>
            </a:pathLst>
          </a:custGeom>
          <a:ln w="4140">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4" name="object 54"/>
          <p:cNvSpPr txBox="1"/>
          <p:nvPr/>
        </p:nvSpPr>
        <p:spPr>
          <a:xfrm>
            <a:off x="3220862" y="110574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55" name="object 55"/>
          <p:cNvSpPr txBox="1"/>
          <p:nvPr/>
        </p:nvSpPr>
        <p:spPr>
          <a:xfrm>
            <a:off x="4456383" y="110574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56" name="object 56"/>
          <p:cNvSpPr txBox="1"/>
          <p:nvPr/>
        </p:nvSpPr>
        <p:spPr>
          <a:xfrm>
            <a:off x="5242623" y="110574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57" name="object 57"/>
          <p:cNvSpPr/>
          <p:nvPr/>
        </p:nvSpPr>
        <p:spPr>
          <a:xfrm>
            <a:off x="3001878" y="1326379"/>
            <a:ext cx="3747770" cy="0"/>
          </a:xfrm>
          <a:custGeom>
            <a:avLst/>
            <a:gdLst/>
            <a:ahLst/>
            <a:cxnLst/>
            <a:rect l="l" t="t" r="r" b="b"/>
            <a:pathLst>
              <a:path w="3747770">
                <a:moveTo>
                  <a:pt x="0" y="0"/>
                </a:moveTo>
                <a:lnTo>
                  <a:pt x="3747274"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8" name="object 58"/>
          <p:cNvSpPr txBox="1"/>
          <p:nvPr/>
        </p:nvSpPr>
        <p:spPr>
          <a:xfrm>
            <a:off x="854223" y="1659629"/>
            <a:ext cx="1443355" cy="829944"/>
          </a:xfrm>
          <a:prstGeom prst="rect">
            <a:avLst/>
          </a:prstGeom>
        </p:spPr>
        <p:txBody>
          <a:bodyPr vert="horz" wrap="square" lIns="0" tIns="17145" rIns="0" bIns="0" rtlCol="0">
            <a:spAutoFit/>
          </a:bodyPr>
          <a:lstStyle/>
          <a:p>
            <a:pPr marL="12700">
              <a:lnSpc>
                <a:spcPct val="100000"/>
              </a:lnSpc>
              <a:spcBef>
                <a:spcPts val="135"/>
              </a:spcBef>
            </a:pPr>
            <a:r>
              <a:rPr sz="1800" b="1" spc="-100">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00">
              <a:latin typeface="游ゴシック" panose="020B0400000000000000" pitchFamily="50" charset="-128"/>
              <a:ea typeface="游ゴシック" panose="020B0400000000000000" pitchFamily="50" charset="-128"/>
              <a:cs typeface="Adobe Clean Han ExtraBold"/>
            </a:endParaRPr>
          </a:p>
          <a:p>
            <a:pPr marL="19685">
              <a:lnSpc>
                <a:spcPct val="100000"/>
              </a:lnSpc>
              <a:spcBef>
                <a:spcPts val="1095"/>
              </a:spcBef>
            </a:pPr>
            <a:r>
              <a:rPr sz="1050" b="1" spc="-25">
                <a:solidFill>
                  <a:srgbClr val="332C2A"/>
                </a:solidFill>
                <a:latin typeface="游ゴシック" panose="020B0400000000000000" pitchFamily="50" charset="-128"/>
                <a:ea typeface="游ゴシック" panose="020B0400000000000000" pitchFamily="50" charset="-128"/>
                <a:cs typeface="Adobe Clean Han ExtraBold"/>
              </a:rPr>
              <a:t>学習のねらい</a:t>
            </a:r>
            <a:endParaRPr sz="1050">
              <a:latin typeface="游ゴシック" panose="020B0400000000000000" pitchFamily="50" charset="-128"/>
              <a:ea typeface="游ゴシック" panose="020B0400000000000000" pitchFamily="50" charset="-128"/>
              <a:cs typeface="Adobe Clean Han ExtraBold"/>
            </a:endParaRPr>
          </a:p>
          <a:p>
            <a:pPr marL="19685">
              <a:lnSpc>
                <a:spcPct val="100000"/>
              </a:lnSpc>
              <a:spcBef>
                <a:spcPts val="509"/>
              </a:spcBef>
            </a:pPr>
            <a:r>
              <a:rPr sz="1050" b="0" spc="-85">
                <a:solidFill>
                  <a:srgbClr val="332C2A"/>
                </a:solidFill>
                <a:latin typeface="游ゴシック" panose="020B0400000000000000" pitchFamily="50" charset="-128"/>
                <a:ea typeface="游ゴシック" panose="020B0400000000000000" pitchFamily="50" charset="-128"/>
                <a:cs typeface="Adobe Clean Han"/>
              </a:rPr>
              <a:t>◆社会人になった後の</a:t>
            </a:r>
            <a:r>
              <a:rPr sz="1050" b="0" spc="-50">
                <a:solidFill>
                  <a:srgbClr val="332C2A"/>
                </a:solidFill>
                <a:latin typeface="游ゴシック" panose="020B0400000000000000" pitchFamily="50" charset="-128"/>
                <a:ea typeface="游ゴシック" panose="020B0400000000000000" pitchFamily="50" charset="-128"/>
                <a:cs typeface="Adobe Clean Han"/>
              </a:rPr>
              <a:t>（</a:t>
            </a:r>
            <a:endParaRPr sz="1050">
              <a:latin typeface="游ゴシック" panose="020B0400000000000000" pitchFamily="50" charset="-128"/>
              <a:ea typeface="游ゴシック" panose="020B0400000000000000" pitchFamily="50" charset="-128"/>
              <a:cs typeface="Adobe Clean Han"/>
            </a:endParaRPr>
          </a:p>
        </p:txBody>
      </p:sp>
      <p:sp>
        <p:nvSpPr>
          <p:cNvPr id="59" name="object 59"/>
          <p:cNvSpPr txBox="1"/>
          <p:nvPr/>
        </p:nvSpPr>
        <p:spPr>
          <a:xfrm>
            <a:off x="861223" y="2522327"/>
            <a:ext cx="4211320" cy="530860"/>
          </a:xfrm>
          <a:prstGeom prst="rect">
            <a:avLst/>
          </a:prstGeom>
        </p:spPr>
        <p:txBody>
          <a:bodyPr vert="horz" wrap="square" lIns="0" tIns="17145" rIns="0" bIns="0" rtlCol="0">
            <a:spAutoFit/>
          </a:bodyPr>
          <a:lstStyle/>
          <a:p>
            <a:pPr marL="147320" indent="-134620">
              <a:lnSpc>
                <a:spcPct val="100000"/>
              </a:lnSpc>
              <a:spcBef>
                <a:spcPts val="135"/>
              </a:spcBef>
              <a:buSzPct val="90476"/>
              <a:buChar char="◆"/>
              <a:tabLst>
                <a:tab pos="147320" algn="l"/>
                <a:tab pos="2998470" algn="l"/>
              </a:tabLst>
            </a:pPr>
            <a:r>
              <a:rPr sz="1050" b="0" spc="-45">
                <a:solidFill>
                  <a:srgbClr val="332C2A"/>
                </a:solidFill>
                <a:latin typeface="游ゴシック" panose="020B0400000000000000" pitchFamily="50" charset="-128"/>
                <a:ea typeface="游ゴシック" panose="020B0400000000000000" pitchFamily="50" charset="-128"/>
                <a:cs typeface="Adobe Clean Han"/>
              </a:rPr>
              <a:t>ラ</a:t>
            </a:r>
            <a:r>
              <a:rPr sz="1050" b="0" spc="-55">
                <a:solidFill>
                  <a:srgbClr val="332C2A"/>
                </a:solidFill>
                <a:latin typeface="游ゴシック" panose="020B0400000000000000" pitchFamily="50" charset="-128"/>
                <a:ea typeface="游ゴシック" panose="020B0400000000000000" pitchFamily="50" charset="-128"/>
                <a:cs typeface="Adobe Clean Han"/>
              </a:rPr>
              <a:t>イ</a:t>
            </a:r>
            <a:r>
              <a:rPr sz="1050" b="0" spc="-50">
                <a:solidFill>
                  <a:srgbClr val="332C2A"/>
                </a:solidFill>
                <a:latin typeface="游ゴシック" panose="020B0400000000000000" pitchFamily="50" charset="-128"/>
                <a:ea typeface="游ゴシック" panose="020B0400000000000000" pitchFamily="50" charset="-128"/>
                <a:cs typeface="Adobe Clean Han"/>
              </a:rPr>
              <a:t>フ</a:t>
            </a:r>
            <a:r>
              <a:rPr sz="1050" b="0">
                <a:solidFill>
                  <a:srgbClr val="332C2A"/>
                </a:solidFill>
                <a:latin typeface="游ゴシック" panose="020B0400000000000000" pitchFamily="50" charset="-128"/>
                <a:ea typeface="游ゴシック" panose="020B0400000000000000" pitchFamily="50" charset="-128"/>
                <a:cs typeface="Adobe Clean Han"/>
              </a:rPr>
              <a:t>イ</a:t>
            </a:r>
            <a:r>
              <a:rPr sz="1050" b="0" spc="-10">
                <a:solidFill>
                  <a:srgbClr val="332C2A"/>
                </a:solidFill>
                <a:latin typeface="游ゴシック" panose="020B0400000000000000" pitchFamily="50" charset="-128"/>
                <a:ea typeface="游ゴシック" panose="020B0400000000000000" pitchFamily="50" charset="-128"/>
                <a:cs typeface="Adobe Clean Han"/>
              </a:rPr>
              <a:t>ベ</a:t>
            </a:r>
            <a:r>
              <a:rPr sz="1050" b="0" spc="-204">
                <a:solidFill>
                  <a:srgbClr val="332C2A"/>
                </a:solidFill>
                <a:latin typeface="游ゴシック" panose="020B0400000000000000" pitchFamily="50" charset="-128"/>
                <a:ea typeface="游ゴシック" panose="020B0400000000000000" pitchFamily="50" charset="-128"/>
                <a:cs typeface="Adobe Clean Han"/>
              </a:rPr>
              <a:t>ン</a:t>
            </a:r>
            <a:r>
              <a:rPr sz="1050" b="0" spc="-80">
                <a:solidFill>
                  <a:srgbClr val="332C2A"/>
                </a:solidFill>
                <a:latin typeface="游ゴシック" panose="020B0400000000000000" pitchFamily="50" charset="-128"/>
                <a:ea typeface="游ゴシック" panose="020B0400000000000000" pitchFamily="50" charset="-128"/>
                <a:cs typeface="Adobe Clean Han"/>
              </a:rPr>
              <a:t>ト</a:t>
            </a:r>
            <a:r>
              <a:rPr sz="1050" b="0">
                <a:solidFill>
                  <a:srgbClr val="332C2A"/>
                </a:solidFill>
                <a:latin typeface="游ゴシック" panose="020B0400000000000000" pitchFamily="50" charset="-128"/>
                <a:ea typeface="游ゴシック" panose="020B0400000000000000" pitchFamily="50" charset="-128"/>
                <a:cs typeface="Adobe Clean Han"/>
              </a:rPr>
              <a:t>や</a:t>
            </a:r>
            <a:r>
              <a:rPr sz="1050" b="0" spc="-10">
                <a:solidFill>
                  <a:srgbClr val="332C2A"/>
                </a:solidFill>
                <a:latin typeface="游ゴシック" panose="020B0400000000000000" pitchFamily="50" charset="-128"/>
                <a:ea typeface="游ゴシック" panose="020B0400000000000000" pitchFamily="50" charset="-128"/>
                <a:cs typeface="Adobe Clean Han"/>
              </a:rPr>
              <a:t>困</a:t>
            </a:r>
            <a:r>
              <a:rPr sz="1050" b="0" spc="-25">
                <a:solidFill>
                  <a:srgbClr val="332C2A"/>
                </a:solidFill>
                <a:latin typeface="游ゴシック" panose="020B0400000000000000" pitchFamily="50" charset="-128"/>
                <a:ea typeface="游ゴシック" panose="020B0400000000000000" pitchFamily="50" charset="-128"/>
                <a:cs typeface="Adobe Clean Han"/>
              </a:rPr>
              <a:t>る</a:t>
            </a:r>
            <a:r>
              <a:rPr sz="1050" b="0">
                <a:solidFill>
                  <a:srgbClr val="332C2A"/>
                </a:solidFill>
                <a:latin typeface="游ゴシック" panose="020B0400000000000000" pitchFamily="50" charset="-128"/>
                <a:ea typeface="游ゴシック" panose="020B0400000000000000" pitchFamily="50" charset="-128"/>
                <a:cs typeface="Adobe Clean Han"/>
              </a:rPr>
              <a:t>事の助</a:t>
            </a:r>
            <a:r>
              <a:rPr sz="1050" b="0" spc="-55">
                <a:solidFill>
                  <a:srgbClr val="332C2A"/>
                </a:solidFill>
                <a:latin typeface="游ゴシック" panose="020B0400000000000000" pitchFamily="50" charset="-128"/>
                <a:ea typeface="游ゴシック" panose="020B0400000000000000" pitchFamily="50" charset="-128"/>
                <a:cs typeface="Adobe Clean Han"/>
              </a:rPr>
              <a:t>けと</a:t>
            </a:r>
            <a:r>
              <a:rPr sz="1050" b="0" spc="-20">
                <a:solidFill>
                  <a:srgbClr val="332C2A"/>
                </a:solidFill>
                <a:latin typeface="游ゴシック" panose="020B0400000000000000" pitchFamily="50" charset="-128"/>
                <a:ea typeface="游ゴシック" panose="020B0400000000000000" pitchFamily="50" charset="-128"/>
                <a:cs typeface="Adobe Clean Han"/>
              </a:rPr>
              <a:t>な</a:t>
            </a:r>
            <a:r>
              <a:rPr sz="1050" b="0" spc="-565">
                <a:solidFill>
                  <a:srgbClr val="332C2A"/>
                </a:solidFill>
                <a:latin typeface="游ゴシック" panose="020B0400000000000000" pitchFamily="50" charset="-128"/>
                <a:ea typeface="游ゴシック" panose="020B0400000000000000" pitchFamily="50" charset="-128"/>
                <a:cs typeface="Adobe Clean Han"/>
              </a:rPr>
              <a:t>る</a:t>
            </a:r>
            <a:r>
              <a:rPr sz="1050" b="0" spc="-50">
                <a:solidFill>
                  <a:srgbClr val="332C2A"/>
                </a:solidFill>
                <a:latin typeface="游ゴシック" panose="020B0400000000000000" pitchFamily="50" charset="-128"/>
                <a:ea typeface="游ゴシック" panose="020B0400000000000000" pitchFamily="50" charset="-128"/>
                <a:cs typeface="Adobe Clean Han"/>
              </a:rPr>
              <a:t>（</a:t>
            </a:r>
            <a:r>
              <a:rPr sz="1050" b="0">
                <a:solidFill>
                  <a:srgbClr val="332C2A"/>
                </a:solidFill>
                <a:latin typeface="游ゴシック" panose="020B0400000000000000" pitchFamily="50" charset="-128"/>
                <a:ea typeface="游ゴシック" panose="020B0400000000000000" pitchFamily="50" charset="-128"/>
                <a:cs typeface="Adobe Clean Han"/>
              </a:rPr>
              <a:t>	</a:t>
            </a:r>
            <a:r>
              <a:rPr sz="1050" b="0" spc="-515">
                <a:solidFill>
                  <a:srgbClr val="332C2A"/>
                </a:solidFill>
                <a:latin typeface="游ゴシック" panose="020B0400000000000000" pitchFamily="50" charset="-128"/>
                <a:ea typeface="游ゴシック" panose="020B0400000000000000" pitchFamily="50" charset="-128"/>
                <a:cs typeface="Adobe Clean Han"/>
              </a:rPr>
              <a:t>）</a:t>
            </a:r>
            <a:r>
              <a:rPr sz="1050" b="0">
                <a:solidFill>
                  <a:srgbClr val="332C2A"/>
                </a:solidFill>
                <a:latin typeface="游ゴシック" panose="020B0400000000000000" pitchFamily="50" charset="-128"/>
                <a:ea typeface="游ゴシック" panose="020B0400000000000000" pitchFamily="50" charset="-128"/>
                <a:cs typeface="Adobe Clean Han"/>
              </a:rPr>
              <a:t>が</a:t>
            </a:r>
            <a:r>
              <a:rPr sz="1050" b="0" spc="-10">
                <a:solidFill>
                  <a:srgbClr val="332C2A"/>
                </a:solidFill>
                <a:latin typeface="游ゴシック" panose="020B0400000000000000" pitchFamily="50" charset="-128"/>
                <a:ea typeface="游ゴシック" panose="020B0400000000000000" pitchFamily="50" charset="-128"/>
                <a:cs typeface="Adobe Clean Han"/>
              </a:rPr>
              <a:t>あ</a:t>
            </a:r>
            <a:r>
              <a:rPr sz="1050" b="0" spc="-85">
                <a:solidFill>
                  <a:srgbClr val="332C2A"/>
                </a:solidFill>
                <a:latin typeface="游ゴシック" panose="020B0400000000000000" pitchFamily="50" charset="-128"/>
                <a:ea typeface="游ゴシック" panose="020B0400000000000000" pitchFamily="50" charset="-128"/>
                <a:cs typeface="Adobe Clean Han"/>
              </a:rPr>
              <a:t>る</a:t>
            </a:r>
            <a:r>
              <a:rPr sz="1050" b="0" spc="-100">
                <a:solidFill>
                  <a:srgbClr val="332C2A"/>
                </a:solidFill>
                <a:latin typeface="游ゴシック" panose="020B0400000000000000" pitchFamily="50" charset="-128"/>
                <a:ea typeface="游ゴシック" panose="020B0400000000000000" pitchFamily="50" charset="-128"/>
                <a:cs typeface="Adobe Clean Han"/>
              </a:rPr>
              <a:t>こ</a:t>
            </a:r>
            <a:r>
              <a:rPr sz="1050" b="0" spc="-75">
                <a:solidFill>
                  <a:srgbClr val="332C2A"/>
                </a:solidFill>
                <a:latin typeface="游ゴシック" panose="020B0400000000000000" pitchFamily="50" charset="-128"/>
                <a:ea typeface="游ゴシック" panose="020B0400000000000000" pitchFamily="50" charset="-128"/>
                <a:cs typeface="Adobe Clean Han"/>
              </a:rPr>
              <a:t>と</a:t>
            </a:r>
            <a:r>
              <a:rPr sz="1050" b="0">
                <a:solidFill>
                  <a:srgbClr val="332C2A"/>
                </a:solidFill>
                <a:latin typeface="游ゴシック" panose="020B0400000000000000" pitchFamily="50" charset="-128"/>
                <a:ea typeface="游ゴシック" panose="020B0400000000000000" pitchFamily="50" charset="-128"/>
                <a:cs typeface="Adobe Clean Han"/>
              </a:rPr>
              <a:t>を</a:t>
            </a:r>
            <a:r>
              <a:rPr sz="1050" b="0" spc="-10">
                <a:solidFill>
                  <a:srgbClr val="332C2A"/>
                </a:solidFill>
                <a:latin typeface="游ゴシック" panose="020B0400000000000000" pitchFamily="50" charset="-128"/>
                <a:ea typeface="游ゴシック" panose="020B0400000000000000" pitchFamily="50" charset="-128"/>
                <a:cs typeface="Adobe Clean Han"/>
              </a:rPr>
              <a:t>知</a:t>
            </a:r>
            <a:r>
              <a:rPr sz="1050" b="0" spc="-50">
                <a:solidFill>
                  <a:srgbClr val="332C2A"/>
                </a:solidFill>
                <a:latin typeface="游ゴシック" panose="020B0400000000000000" pitchFamily="50" charset="-128"/>
                <a:ea typeface="游ゴシック" panose="020B0400000000000000" pitchFamily="50" charset="-128"/>
                <a:cs typeface="Adobe Clean Han"/>
              </a:rPr>
              <a:t>る</a:t>
            </a:r>
            <a:endParaRPr sz="1050">
              <a:latin typeface="游ゴシック" panose="020B0400000000000000" pitchFamily="50" charset="-128"/>
              <a:ea typeface="游ゴシック" panose="020B0400000000000000" pitchFamily="50" charset="-128"/>
              <a:cs typeface="Adobe Clean Han"/>
            </a:endParaRPr>
          </a:p>
          <a:p>
            <a:pPr marL="12700">
              <a:lnSpc>
                <a:spcPct val="100000"/>
              </a:lnSpc>
              <a:spcBef>
                <a:spcPts val="1235"/>
              </a:spcBef>
            </a:pPr>
            <a:r>
              <a:rPr sz="1200" b="1" spc="-60">
                <a:solidFill>
                  <a:srgbClr val="332C2A"/>
                </a:solidFill>
                <a:latin typeface="游ゴシック" panose="020B0400000000000000" pitchFamily="50" charset="-128"/>
                <a:ea typeface="游ゴシック" panose="020B0400000000000000" pitchFamily="50" charset="-128"/>
                <a:cs typeface="Adobe Clean Han ExtraBold"/>
              </a:rPr>
              <a:t>① 職業を持つ人として生きる「青年期</a:t>
            </a:r>
            <a:r>
              <a:rPr sz="1200" b="1" spc="-1200">
                <a:solidFill>
                  <a:srgbClr val="332C2A"/>
                </a:solidFill>
                <a:latin typeface="游ゴシック" panose="020B0400000000000000" pitchFamily="50" charset="-128"/>
                <a:ea typeface="游ゴシック" panose="020B0400000000000000" pitchFamily="50" charset="-128"/>
                <a:cs typeface="Adobe Clean Han ExtraBold"/>
              </a:rPr>
              <a:t>」</a:t>
            </a:r>
            <a:r>
              <a:rPr sz="1200" b="1" spc="100">
                <a:solidFill>
                  <a:srgbClr val="332C2A"/>
                </a:solidFill>
                <a:latin typeface="游ゴシック" panose="020B0400000000000000" pitchFamily="50" charset="-128"/>
                <a:ea typeface="游ゴシック" panose="020B0400000000000000" pitchFamily="50" charset="-128"/>
                <a:cs typeface="Adobe Clean Han ExtraBold"/>
              </a:rPr>
              <a:t>「成人•壮年期</a:t>
            </a:r>
            <a:r>
              <a:rPr sz="1200" b="1" spc="-165">
                <a:solidFill>
                  <a:srgbClr val="332C2A"/>
                </a:solidFill>
                <a:latin typeface="游ゴシック" panose="020B0400000000000000" pitchFamily="50" charset="-128"/>
                <a:ea typeface="游ゴシック" panose="020B0400000000000000" pitchFamily="50" charset="-128"/>
                <a:cs typeface="Adobe Clean Han ExtraBold"/>
              </a:rPr>
              <a:t>」の課題</a:t>
            </a:r>
            <a:endParaRPr sz="1200">
              <a:latin typeface="游ゴシック" panose="020B0400000000000000" pitchFamily="50" charset="-128"/>
              <a:ea typeface="游ゴシック" panose="020B0400000000000000" pitchFamily="50" charset="-128"/>
              <a:cs typeface="Adobe Clean Han ExtraBold"/>
            </a:endParaRPr>
          </a:p>
        </p:txBody>
      </p:sp>
      <p:sp>
        <p:nvSpPr>
          <p:cNvPr id="60" name="object 60"/>
          <p:cNvSpPr txBox="1"/>
          <p:nvPr/>
        </p:nvSpPr>
        <p:spPr>
          <a:xfrm>
            <a:off x="2824906" y="2297686"/>
            <a:ext cx="1845310" cy="178895"/>
          </a:xfrm>
          <a:prstGeom prst="rect">
            <a:avLst/>
          </a:prstGeom>
        </p:spPr>
        <p:txBody>
          <a:bodyPr vert="horz" wrap="square" lIns="0" tIns="17145" rIns="0" bIns="0" rtlCol="0">
            <a:spAutoFit/>
          </a:bodyPr>
          <a:lstStyle/>
          <a:p>
            <a:pPr marL="12700">
              <a:lnSpc>
                <a:spcPct val="100000"/>
              </a:lnSpc>
              <a:spcBef>
                <a:spcPts val="135"/>
              </a:spcBef>
            </a:pPr>
            <a:r>
              <a:rPr sz="1050" b="0" spc="-540">
                <a:solidFill>
                  <a:srgbClr val="332C2A"/>
                </a:solidFill>
                <a:latin typeface="游ゴシック" panose="020B0400000000000000" pitchFamily="50" charset="-128"/>
                <a:ea typeface="游ゴシック" panose="020B0400000000000000" pitchFamily="50" charset="-128"/>
                <a:cs typeface="Adobe Clean Han"/>
              </a:rPr>
              <a:t>）</a:t>
            </a:r>
            <a:r>
              <a:rPr sz="1050" b="0" spc="-105">
                <a:solidFill>
                  <a:srgbClr val="332C2A"/>
                </a:solidFill>
                <a:latin typeface="游ゴシック" panose="020B0400000000000000" pitchFamily="50" charset="-128"/>
                <a:ea typeface="游ゴシック" panose="020B0400000000000000" pitchFamily="50" charset="-128"/>
                <a:cs typeface="Adobe Clean Han"/>
              </a:rPr>
              <a:t>や、働いて生きていく上での</a:t>
            </a:r>
            <a:r>
              <a:rPr sz="1050" b="0" spc="-50">
                <a:solidFill>
                  <a:srgbClr val="332C2A"/>
                </a:solidFill>
                <a:latin typeface="游ゴシック" panose="020B0400000000000000" pitchFamily="50" charset="-128"/>
                <a:ea typeface="游ゴシック" panose="020B0400000000000000" pitchFamily="50" charset="-128"/>
                <a:cs typeface="Adobe Clean Han"/>
              </a:rPr>
              <a:t>（</a:t>
            </a:r>
            <a:endParaRPr sz="1050">
              <a:latin typeface="游ゴシック" panose="020B0400000000000000" pitchFamily="50" charset="-128"/>
              <a:ea typeface="游ゴシック" panose="020B0400000000000000" pitchFamily="50" charset="-128"/>
              <a:cs typeface="Adobe Clean Han"/>
            </a:endParaRPr>
          </a:p>
        </p:txBody>
      </p:sp>
      <p:sp>
        <p:nvSpPr>
          <p:cNvPr id="61" name="object 61"/>
          <p:cNvSpPr txBox="1"/>
          <p:nvPr/>
        </p:nvSpPr>
        <p:spPr>
          <a:xfrm>
            <a:off x="5197422" y="2297686"/>
            <a:ext cx="905510" cy="178895"/>
          </a:xfrm>
          <a:prstGeom prst="rect">
            <a:avLst/>
          </a:prstGeom>
        </p:spPr>
        <p:txBody>
          <a:bodyPr vert="horz" wrap="square" lIns="0" tIns="17145" rIns="0" bIns="0" rtlCol="0">
            <a:spAutoFit/>
          </a:bodyPr>
          <a:lstStyle/>
          <a:p>
            <a:pPr marL="12700">
              <a:lnSpc>
                <a:spcPct val="100000"/>
              </a:lnSpc>
              <a:spcBef>
                <a:spcPts val="135"/>
              </a:spcBef>
            </a:pPr>
            <a:r>
              <a:rPr sz="1050" b="0" spc="-550">
                <a:solidFill>
                  <a:srgbClr val="332C2A"/>
                </a:solidFill>
                <a:latin typeface="游ゴシック" panose="020B0400000000000000" pitchFamily="50" charset="-128"/>
                <a:ea typeface="游ゴシック" panose="020B0400000000000000" pitchFamily="50" charset="-128"/>
                <a:cs typeface="Adobe Clean Han"/>
              </a:rPr>
              <a:t>）</a:t>
            </a:r>
            <a:r>
              <a:rPr sz="1050" b="0" spc="-20">
                <a:solidFill>
                  <a:srgbClr val="332C2A"/>
                </a:solidFill>
                <a:latin typeface="游ゴシック" panose="020B0400000000000000" pitchFamily="50" charset="-128"/>
                <a:ea typeface="游ゴシック" panose="020B0400000000000000" pitchFamily="50" charset="-128"/>
                <a:cs typeface="Adobe Clean Han"/>
              </a:rPr>
              <a:t>について知る</a:t>
            </a:r>
            <a:endParaRPr sz="1050">
              <a:latin typeface="游ゴシック" panose="020B0400000000000000" pitchFamily="50" charset="-128"/>
              <a:ea typeface="游ゴシック" panose="020B0400000000000000" pitchFamily="50" charset="-128"/>
              <a:cs typeface="Adobe Clean Han"/>
            </a:endParaRPr>
          </a:p>
        </p:txBody>
      </p:sp>
      <p:pic>
        <p:nvPicPr>
          <p:cNvPr id="62" name="object 62"/>
          <p:cNvPicPr/>
          <p:nvPr/>
        </p:nvPicPr>
        <p:blipFill>
          <a:blip r:embed="rId3" cstate="print"/>
          <a:stretch>
            <a:fillRect/>
          </a:stretch>
        </p:blipFill>
        <p:spPr>
          <a:xfrm>
            <a:off x="1342000" y="6881411"/>
            <a:ext cx="994822" cy="91643"/>
          </a:xfrm>
          <a:prstGeom prst="rect">
            <a:avLst/>
          </a:prstGeom>
        </p:spPr>
      </p:pic>
      <p:sp>
        <p:nvSpPr>
          <p:cNvPr id="63" name="object 63"/>
          <p:cNvSpPr txBox="1"/>
          <p:nvPr/>
        </p:nvSpPr>
        <p:spPr>
          <a:xfrm>
            <a:off x="5900418" y="6850147"/>
            <a:ext cx="544195" cy="121187"/>
          </a:xfrm>
          <a:prstGeom prst="rect">
            <a:avLst/>
          </a:prstGeom>
        </p:spPr>
        <p:txBody>
          <a:bodyPr vert="horz" wrap="square" lIns="0" tIns="13335" rIns="0" bIns="0" rtlCol="0">
            <a:spAutoFit/>
          </a:bodyPr>
          <a:lstStyle/>
          <a:p>
            <a:pPr marL="12700">
              <a:lnSpc>
                <a:spcPct val="100000"/>
              </a:lnSpc>
              <a:spcBef>
                <a:spcPts val="105"/>
              </a:spcBef>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73.4</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26.5</a:t>
            </a:r>
            <a:endParaRPr sz="700">
              <a:latin typeface="游ゴシック" panose="020B0400000000000000" pitchFamily="50" charset="-128"/>
              <a:ea typeface="游ゴシック" panose="020B0400000000000000" pitchFamily="50" charset="-128"/>
              <a:cs typeface="Arial"/>
            </a:endParaRPr>
          </a:p>
        </p:txBody>
      </p:sp>
      <p:grpSp>
        <p:nvGrpSpPr>
          <p:cNvPr id="64" name="object 64"/>
          <p:cNvGrpSpPr/>
          <p:nvPr/>
        </p:nvGrpSpPr>
        <p:grpSpPr>
          <a:xfrm>
            <a:off x="1557331" y="7081450"/>
            <a:ext cx="784225" cy="206375"/>
            <a:chOff x="1557331" y="7081450"/>
            <a:chExt cx="784225" cy="206375"/>
          </a:xfrm>
        </p:grpSpPr>
        <p:sp>
          <p:nvSpPr>
            <p:cNvPr id="65" name="object 65"/>
            <p:cNvSpPr/>
            <p:nvPr/>
          </p:nvSpPr>
          <p:spPr>
            <a:xfrm>
              <a:off x="1874580" y="7198326"/>
              <a:ext cx="462915" cy="89535"/>
            </a:xfrm>
            <a:custGeom>
              <a:avLst/>
              <a:gdLst/>
              <a:ahLst/>
              <a:cxnLst/>
              <a:rect l="l" t="t" r="r" b="b"/>
              <a:pathLst>
                <a:path w="462914" h="89534">
                  <a:moveTo>
                    <a:pt x="440651" y="17627"/>
                  </a:moveTo>
                  <a:lnTo>
                    <a:pt x="433590" y="22732"/>
                  </a:lnTo>
                  <a:lnTo>
                    <a:pt x="439863" y="29795"/>
                  </a:lnTo>
                  <a:lnTo>
                    <a:pt x="445349" y="38482"/>
                  </a:lnTo>
                  <a:lnTo>
                    <a:pt x="450051" y="48791"/>
                  </a:lnTo>
                  <a:lnTo>
                    <a:pt x="453974" y="60718"/>
                  </a:lnTo>
                  <a:lnTo>
                    <a:pt x="462610" y="57175"/>
                  </a:lnTo>
                  <a:lnTo>
                    <a:pt x="459030" y="46038"/>
                  </a:lnTo>
                  <a:lnTo>
                    <a:pt x="454178" y="35734"/>
                  </a:lnTo>
                  <a:lnTo>
                    <a:pt x="448053" y="26264"/>
                  </a:lnTo>
                  <a:lnTo>
                    <a:pt x="440651" y="17627"/>
                  </a:lnTo>
                  <a:close/>
                </a:path>
                <a:path w="462914" h="89534">
                  <a:moveTo>
                    <a:pt x="403553" y="34480"/>
                  </a:moveTo>
                  <a:lnTo>
                    <a:pt x="395160" y="34480"/>
                  </a:lnTo>
                  <a:lnTo>
                    <a:pt x="390676" y="47910"/>
                  </a:lnTo>
                  <a:lnTo>
                    <a:pt x="385851" y="60023"/>
                  </a:lnTo>
                  <a:lnTo>
                    <a:pt x="380683" y="70817"/>
                  </a:lnTo>
                  <a:lnTo>
                    <a:pt x="375170" y="80289"/>
                  </a:lnTo>
                  <a:lnTo>
                    <a:pt x="384175" y="83426"/>
                  </a:lnTo>
                  <a:lnTo>
                    <a:pt x="389667" y="72535"/>
                  </a:lnTo>
                  <a:lnTo>
                    <a:pt x="394825" y="60464"/>
                  </a:lnTo>
                  <a:lnTo>
                    <a:pt x="399482" y="47662"/>
                  </a:lnTo>
                  <a:lnTo>
                    <a:pt x="403553" y="34480"/>
                  </a:lnTo>
                  <a:close/>
                </a:path>
                <a:path w="462914" h="89534">
                  <a:moveTo>
                    <a:pt x="403402" y="66586"/>
                  </a:moveTo>
                  <a:lnTo>
                    <a:pt x="398310" y="73634"/>
                  </a:lnTo>
                  <a:lnTo>
                    <a:pt x="403250" y="79400"/>
                  </a:lnTo>
                  <a:lnTo>
                    <a:pt x="408228" y="82257"/>
                  </a:lnTo>
                  <a:lnTo>
                    <a:pt x="416598" y="82257"/>
                  </a:lnTo>
                  <a:lnTo>
                    <a:pt x="419608" y="80949"/>
                  </a:lnTo>
                  <a:lnTo>
                    <a:pt x="422224" y="78346"/>
                  </a:lnTo>
                  <a:lnTo>
                    <a:pt x="425139" y="74002"/>
                  </a:lnTo>
                  <a:lnTo>
                    <a:pt x="425513" y="72859"/>
                  </a:lnTo>
                  <a:lnTo>
                    <a:pt x="410718" y="72859"/>
                  </a:lnTo>
                  <a:lnTo>
                    <a:pt x="407568" y="70764"/>
                  </a:lnTo>
                  <a:lnTo>
                    <a:pt x="403402" y="66586"/>
                  </a:lnTo>
                  <a:close/>
                </a:path>
                <a:path w="462914" h="89534">
                  <a:moveTo>
                    <a:pt x="427741" y="32905"/>
                  </a:moveTo>
                  <a:lnTo>
                    <a:pt x="415950" y="32905"/>
                  </a:lnTo>
                  <a:lnTo>
                    <a:pt x="417512" y="33299"/>
                  </a:lnTo>
                  <a:lnTo>
                    <a:pt x="419862" y="35623"/>
                  </a:lnTo>
                  <a:lnTo>
                    <a:pt x="420649" y="40106"/>
                  </a:lnTo>
                  <a:lnTo>
                    <a:pt x="420622" y="60612"/>
                  </a:lnTo>
                  <a:lnTo>
                    <a:pt x="419201" y="68414"/>
                  </a:lnTo>
                  <a:lnTo>
                    <a:pt x="415290" y="72339"/>
                  </a:lnTo>
                  <a:lnTo>
                    <a:pt x="414108" y="72859"/>
                  </a:lnTo>
                  <a:lnTo>
                    <a:pt x="425513" y="72859"/>
                  </a:lnTo>
                  <a:lnTo>
                    <a:pt x="427218" y="67657"/>
                  </a:lnTo>
                  <a:lnTo>
                    <a:pt x="428464" y="59309"/>
                  </a:lnTo>
                  <a:lnTo>
                    <a:pt x="428879" y="48958"/>
                  </a:lnTo>
                  <a:lnTo>
                    <a:pt x="428879" y="37998"/>
                  </a:lnTo>
                  <a:lnTo>
                    <a:pt x="427741" y="32905"/>
                  </a:lnTo>
                  <a:close/>
                </a:path>
                <a:path w="462914" h="89534">
                  <a:moveTo>
                    <a:pt x="402996" y="1955"/>
                  </a:moveTo>
                  <a:lnTo>
                    <a:pt x="382219" y="27812"/>
                  </a:lnTo>
                  <a:lnTo>
                    <a:pt x="377520" y="27812"/>
                  </a:lnTo>
                  <a:lnTo>
                    <a:pt x="378294" y="36423"/>
                  </a:lnTo>
                  <a:lnTo>
                    <a:pt x="383794" y="35890"/>
                  </a:lnTo>
                  <a:lnTo>
                    <a:pt x="389407" y="35242"/>
                  </a:lnTo>
                  <a:lnTo>
                    <a:pt x="395160" y="34480"/>
                  </a:lnTo>
                  <a:lnTo>
                    <a:pt x="403553" y="34480"/>
                  </a:lnTo>
                  <a:lnTo>
                    <a:pt x="403796" y="33693"/>
                  </a:lnTo>
                  <a:lnTo>
                    <a:pt x="407974" y="33159"/>
                  </a:lnTo>
                  <a:lnTo>
                    <a:pt x="411238" y="32905"/>
                  </a:lnTo>
                  <a:lnTo>
                    <a:pt x="427741" y="32905"/>
                  </a:lnTo>
                  <a:lnTo>
                    <a:pt x="427304" y="30949"/>
                  </a:lnTo>
                  <a:lnTo>
                    <a:pt x="422351" y="25971"/>
                  </a:lnTo>
                  <a:lnTo>
                    <a:pt x="421970" y="25844"/>
                  </a:lnTo>
                  <a:lnTo>
                    <a:pt x="406146" y="25844"/>
                  </a:lnTo>
                  <a:lnTo>
                    <a:pt x="407720" y="19570"/>
                  </a:lnTo>
                  <a:lnTo>
                    <a:pt x="409282" y="13703"/>
                  </a:lnTo>
                  <a:lnTo>
                    <a:pt x="410845" y="8204"/>
                  </a:lnTo>
                  <a:lnTo>
                    <a:pt x="414235" y="7188"/>
                  </a:lnTo>
                  <a:lnTo>
                    <a:pt x="414375" y="6007"/>
                  </a:lnTo>
                  <a:lnTo>
                    <a:pt x="411238" y="4698"/>
                  </a:lnTo>
                  <a:lnTo>
                    <a:pt x="402996" y="1955"/>
                  </a:lnTo>
                  <a:close/>
                </a:path>
                <a:path w="462914" h="89534">
                  <a:moveTo>
                    <a:pt x="419608" y="25057"/>
                  </a:moveTo>
                  <a:lnTo>
                    <a:pt x="412546" y="25057"/>
                  </a:lnTo>
                  <a:lnTo>
                    <a:pt x="409282" y="25323"/>
                  </a:lnTo>
                  <a:lnTo>
                    <a:pt x="406146" y="25844"/>
                  </a:lnTo>
                  <a:lnTo>
                    <a:pt x="421970" y="25844"/>
                  </a:lnTo>
                  <a:lnTo>
                    <a:pt x="419608" y="25057"/>
                  </a:lnTo>
                  <a:close/>
                </a:path>
                <a:path w="462914" h="89534">
                  <a:moveTo>
                    <a:pt x="353288" y="0"/>
                  </a:moveTo>
                  <a:lnTo>
                    <a:pt x="320357" y="36029"/>
                  </a:lnTo>
                  <a:lnTo>
                    <a:pt x="317474" y="38633"/>
                  </a:lnTo>
                  <a:lnTo>
                    <a:pt x="316039" y="41376"/>
                  </a:lnTo>
                  <a:lnTo>
                    <a:pt x="316129" y="46989"/>
                  </a:lnTo>
                  <a:lnTo>
                    <a:pt x="317995" y="49885"/>
                  </a:lnTo>
                  <a:lnTo>
                    <a:pt x="321919" y="53263"/>
                  </a:lnTo>
                  <a:lnTo>
                    <a:pt x="331528" y="61810"/>
                  </a:lnTo>
                  <a:lnTo>
                    <a:pt x="340352" y="70208"/>
                  </a:lnTo>
                  <a:lnTo>
                    <a:pt x="348392" y="78459"/>
                  </a:lnTo>
                  <a:lnTo>
                    <a:pt x="355650" y="86563"/>
                  </a:lnTo>
                  <a:lnTo>
                    <a:pt x="362699" y="79501"/>
                  </a:lnTo>
                  <a:lnTo>
                    <a:pt x="327406" y="46989"/>
                  </a:lnTo>
                  <a:lnTo>
                    <a:pt x="326377" y="46215"/>
                  </a:lnTo>
                  <a:lnTo>
                    <a:pt x="325843" y="45046"/>
                  </a:lnTo>
                  <a:lnTo>
                    <a:pt x="325843" y="42684"/>
                  </a:lnTo>
                  <a:lnTo>
                    <a:pt x="326377" y="41770"/>
                  </a:lnTo>
                  <a:lnTo>
                    <a:pt x="327406" y="40728"/>
                  </a:lnTo>
                  <a:lnTo>
                    <a:pt x="338750" y="29906"/>
                  </a:lnTo>
                  <a:lnTo>
                    <a:pt x="347695" y="20945"/>
                  </a:lnTo>
                  <a:lnTo>
                    <a:pt x="354243" y="13846"/>
                  </a:lnTo>
                  <a:lnTo>
                    <a:pt x="358394" y="8610"/>
                  </a:lnTo>
                  <a:lnTo>
                    <a:pt x="362375" y="8610"/>
                  </a:lnTo>
                  <a:lnTo>
                    <a:pt x="362699" y="8089"/>
                  </a:lnTo>
                  <a:lnTo>
                    <a:pt x="360349" y="5486"/>
                  </a:lnTo>
                  <a:lnTo>
                    <a:pt x="353288" y="0"/>
                  </a:lnTo>
                  <a:close/>
                </a:path>
                <a:path w="462914" h="89534">
                  <a:moveTo>
                    <a:pt x="362375" y="8610"/>
                  </a:moveTo>
                  <a:lnTo>
                    <a:pt x="358394" y="8610"/>
                  </a:lnTo>
                  <a:lnTo>
                    <a:pt x="362051" y="9131"/>
                  </a:lnTo>
                  <a:lnTo>
                    <a:pt x="362375" y="8610"/>
                  </a:lnTo>
                  <a:close/>
                </a:path>
                <a:path w="462914" h="89534">
                  <a:moveTo>
                    <a:pt x="281673" y="14871"/>
                  </a:moveTo>
                  <a:lnTo>
                    <a:pt x="273431" y="19570"/>
                  </a:lnTo>
                  <a:lnTo>
                    <a:pt x="280076" y="27976"/>
                  </a:lnTo>
                  <a:lnTo>
                    <a:pt x="285496" y="37895"/>
                  </a:lnTo>
                  <a:lnTo>
                    <a:pt x="289686" y="49326"/>
                  </a:lnTo>
                  <a:lnTo>
                    <a:pt x="292646" y="62268"/>
                  </a:lnTo>
                  <a:lnTo>
                    <a:pt x="303237" y="59537"/>
                  </a:lnTo>
                  <a:lnTo>
                    <a:pt x="300418" y="46902"/>
                  </a:lnTo>
                  <a:lnTo>
                    <a:pt x="295884" y="35247"/>
                  </a:lnTo>
                  <a:lnTo>
                    <a:pt x="289636" y="24570"/>
                  </a:lnTo>
                  <a:lnTo>
                    <a:pt x="281673" y="14871"/>
                  </a:lnTo>
                  <a:close/>
                </a:path>
                <a:path w="462914" h="89534">
                  <a:moveTo>
                    <a:pt x="224421" y="9385"/>
                  </a:moveTo>
                  <a:lnTo>
                    <a:pt x="223736" y="17392"/>
                  </a:lnTo>
                  <a:lnTo>
                    <a:pt x="223243" y="25353"/>
                  </a:lnTo>
                  <a:lnTo>
                    <a:pt x="222946" y="33265"/>
                  </a:lnTo>
                  <a:lnTo>
                    <a:pt x="222853" y="41516"/>
                  </a:lnTo>
                  <a:lnTo>
                    <a:pt x="223018" y="51138"/>
                  </a:lnTo>
                  <a:lnTo>
                    <a:pt x="233565" y="81076"/>
                  </a:lnTo>
                  <a:lnTo>
                    <a:pt x="243763" y="81076"/>
                  </a:lnTo>
                  <a:lnTo>
                    <a:pt x="247434" y="78866"/>
                  </a:lnTo>
                  <a:lnTo>
                    <a:pt x="251091" y="74409"/>
                  </a:lnTo>
                  <a:lnTo>
                    <a:pt x="253695" y="71285"/>
                  </a:lnTo>
                  <a:lnTo>
                    <a:pt x="253902" y="70904"/>
                  </a:lnTo>
                  <a:lnTo>
                    <a:pt x="236715" y="70904"/>
                  </a:lnTo>
                  <a:lnTo>
                    <a:pt x="234746" y="68694"/>
                  </a:lnTo>
                  <a:lnTo>
                    <a:pt x="232130" y="59804"/>
                  </a:lnTo>
                  <a:lnTo>
                    <a:pt x="231482" y="52247"/>
                  </a:lnTo>
                  <a:lnTo>
                    <a:pt x="231580" y="35471"/>
                  </a:lnTo>
                  <a:lnTo>
                    <a:pt x="231873" y="29076"/>
                  </a:lnTo>
                  <a:lnTo>
                    <a:pt x="232361" y="22338"/>
                  </a:lnTo>
                  <a:lnTo>
                    <a:pt x="233045" y="15265"/>
                  </a:lnTo>
                  <a:lnTo>
                    <a:pt x="235915" y="13461"/>
                  </a:lnTo>
                  <a:lnTo>
                    <a:pt x="235800" y="12141"/>
                  </a:lnTo>
                  <a:lnTo>
                    <a:pt x="232664" y="11353"/>
                  </a:lnTo>
                  <a:lnTo>
                    <a:pt x="224421" y="9385"/>
                  </a:lnTo>
                  <a:close/>
                </a:path>
                <a:path w="462914" h="89534">
                  <a:moveTo>
                    <a:pt x="250698" y="55232"/>
                  </a:moveTo>
                  <a:lnTo>
                    <a:pt x="249377" y="58889"/>
                  </a:lnTo>
                  <a:lnTo>
                    <a:pt x="248069" y="62026"/>
                  </a:lnTo>
                  <a:lnTo>
                    <a:pt x="244678" y="68795"/>
                  </a:lnTo>
                  <a:lnTo>
                    <a:pt x="242201" y="70904"/>
                  </a:lnTo>
                  <a:lnTo>
                    <a:pt x="253902" y="70904"/>
                  </a:lnTo>
                  <a:lnTo>
                    <a:pt x="256184" y="66713"/>
                  </a:lnTo>
                  <a:lnTo>
                    <a:pt x="258533" y="60718"/>
                  </a:lnTo>
                  <a:lnTo>
                    <a:pt x="250698" y="55232"/>
                  </a:lnTo>
                  <a:close/>
                </a:path>
                <a:path w="462914" h="89534">
                  <a:moveTo>
                    <a:pt x="199415" y="0"/>
                  </a:moveTo>
                  <a:lnTo>
                    <a:pt x="166471" y="36029"/>
                  </a:lnTo>
                  <a:lnTo>
                    <a:pt x="163601" y="38633"/>
                  </a:lnTo>
                  <a:lnTo>
                    <a:pt x="162153" y="41376"/>
                  </a:lnTo>
                  <a:lnTo>
                    <a:pt x="162244" y="46989"/>
                  </a:lnTo>
                  <a:lnTo>
                    <a:pt x="164134" y="49885"/>
                  </a:lnTo>
                  <a:lnTo>
                    <a:pt x="168046" y="53263"/>
                  </a:lnTo>
                  <a:lnTo>
                    <a:pt x="177647" y="61810"/>
                  </a:lnTo>
                  <a:lnTo>
                    <a:pt x="186466" y="70208"/>
                  </a:lnTo>
                  <a:lnTo>
                    <a:pt x="194501" y="78459"/>
                  </a:lnTo>
                  <a:lnTo>
                    <a:pt x="201752" y="86563"/>
                  </a:lnTo>
                  <a:lnTo>
                    <a:pt x="208826" y="79501"/>
                  </a:lnTo>
                  <a:lnTo>
                    <a:pt x="173545" y="46989"/>
                  </a:lnTo>
                  <a:lnTo>
                    <a:pt x="172478" y="46215"/>
                  </a:lnTo>
                  <a:lnTo>
                    <a:pt x="171970" y="45046"/>
                  </a:lnTo>
                  <a:lnTo>
                    <a:pt x="171970" y="42684"/>
                  </a:lnTo>
                  <a:lnTo>
                    <a:pt x="172478" y="41770"/>
                  </a:lnTo>
                  <a:lnTo>
                    <a:pt x="173545" y="40728"/>
                  </a:lnTo>
                  <a:lnTo>
                    <a:pt x="184882" y="29906"/>
                  </a:lnTo>
                  <a:lnTo>
                    <a:pt x="193822" y="20945"/>
                  </a:lnTo>
                  <a:lnTo>
                    <a:pt x="200364" y="13846"/>
                  </a:lnTo>
                  <a:lnTo>
                    <a:pt x="204508" y="8610"/>
                  </a:lnTo>
                  <a:lnTo>
                    <a:pt x="208495" y="8610"/>
                  </a:lnTo>
                  <a:lnTo>
                    <a:pt x="208826" y="8089"/>
                  </a:lnTo>
                  <a:lnTo>
                    <a:pt x="206476" y="5486"/>
                  </a:lnTo>
                  <a:lnTo>
                    <a:pt x="199415" y="0"/>
                  </a:lnTo>
                  <a:close/>
                </a:path>
                <a:path w="462914" h="89534">
                  <a:moveTo>
                    <a:pt x="208495" y="8610"/>
                  </a:moveTo>
                  <a:lnTo>
                    <a:pt x="204508" y="8610"/>
                  </a:lnTo>
                  <a:lnTo>
                    <a:pt x="208165" y="9131"/>
                  </a:lnTo>
                  <a:lnTo>
                    <a:pt x="208495" y="8610"/>
                  </a:lnTo>
                  <a:close/>
                </a:path>
                <a:path w="462914" h="89534">
                  <a:moveTo>
                    <a:pt x="101180" y="57175"/>
                  </a:moveTo>
                  <a:lnTo>
                    <a:pt x="92036" y="57175"/>
                  </a:lnTo>
                  <a:lnTo>
                    <a:pt x="86817" y="58889"/>
                  </a:lnTo>
                  <a:lnTo>
                    <a:pt x="80797" y="64884"/>
                  </a:lnTo>
                  <a:lnTo>
                    <a:pt x="79502" y="68033"/>
                  </a:lnTo>
                  <a:lnTo>
                    <a:pt x="79502" y="75857"/>
                  </a:lnTo>
                  <a:lnTo>
                    <a:pt x="80670" y="79120"/>
                  </a:lnTo>
                  <a:lnTo>
                    <a:pt x="86423" y="84861"/>
                  </a:lnTo>
                  <a:lnTo>
                    <a:pt x="90868" y="86563"/>
                  </a:lnTo>
                  <a:lnTo>
                    <a:pt x="103416" y="86563"/>
                  </a:lnTo>
                  <a:lnTo>
                    <a:pt x="108508" y="84988"/>
                  </a:lnTo>
                  <a:lnTo>
                    <a:pt x="114027" y="79501"/>
                  </a:lnTo>
                  <a:lnTo>
                    <a:pt x="93599" y="79501"/>
                  </a:lnTo>
                  <a:lnTo>
                    <a:pt x="90741" y="78612"/>
                  </a:lnTo>
                  <a:lnTo>
                    <a:pt x="87591" y="75463"/>
                  </a:lnTo>
                  <a:lnTo>
                    <a:pt x="86944" y="74015"/>
                  </a:lnTo>
                  <a:lnTo>
                    <a:pt x="87042" y="70116"/>
                  </a:lnTo>
                  <a:lnTo>
                    <a:pt x="87591" y="68694"/>
                  </a:lnTo>
                  <a:lnTo>
                    <a:pt x="90995" y="65277"/>
                  </a:lnTo>
                  <a:lnTo>
                    <a:pt x="94653" y="64223"/>
                  </a:lnTo>
                  <a:lnTo>
                    <a:pt x="134134" y="64223"/>
                  </a:lnTo>
                  <a:lnTo>
                    <a:pt x="132622" y="63644"/>
                  </a:lnTo>
                  <a:lnTo>
                    <a:pt x="124729" y="61149"/>
                  </a:lnTo>
                  <a:lnTo>
                    <a:pt x="116738" y="59143"/>
                  </a:lnTo>
                  <a:lnTo>
                    <a:pt x="116738" y="57569"/>
                  </a:lnTo>
                  <a:lnTo>
                    <a:pt x="108902" y="57569"/>
                  </a:lnTo>
                  <a:lnTo>
                    <a:pt x="101180" y="57175"/>
                  </a:lnTo>
                  <a:close/>
                </a:path>
                <a:path w="462914" h="89534">
                  <a:moveTo>
                    <a:pt x="134134" y="64223"/>
                  </a:moveTo>
                  <a:lnTo>
                    <a:pt x="102755" y="64223"/>
                  </a:lnTo>
                  <a:lnTo>
                    <a:pt x="105638" y="64503"/>
                  </a:lnTo>
                  <a:lnTo>
                    <a:pt x="108508" y="65023"/>
                  </a:lnTo>
                  <a:lnTo>
                    <a:pt x="108655" y="68033"/>
                  </a:lnTo>
                  <a:lnTo>
                    <a:pt x="108727" y="70370"/>
                  </a:lnTo>
                  <a:lnTo>
                    <a:pt x="107721" y="74015"/>
                  </a:lnTo>
                  <a:lnTo>
                    <a:pt x="105384" y="76390"/>
                  </a:lnTo>
                  <a:lnTo>
                    <a:pt x="103276" y="78485"/>
                  </a:lnTo>
                  <a:lnTo>
                    <a:pt x="100660" y="79501"/>
                  </a:lnTo>
                  <a:lnTo>
                    <a:pt x="114027" y="79501"/>
                  </a:lnTo>
                  <a:lnTo>
                    <a:pt x="115049" y="78485"/>
                  </a:lnTo>
                  <a:lnTo>
                    <a:pt x="116738" y="73380"/>
                  </a:lnTo>
                  <a:lnTo>
                    <a:pt x="116738" y="66586"/>
                  </a:lnTo>
                  <a:lnTo>
                    <a:pt x="140295" y="66586"/>
                  </a:lnTo>
                  <a:lnTo>
                    <a:pt x="134134" y="64223"/>
                  </a:lnTo>
                  <a:close/>
                </a:path>
                <a:path w="462914" h="89534">
                  <a:moveTo>
                    <a:pt x="140295" y="66586"/>
                  </a:moveTo>
                  <a:lnTo>
                    <a:pt x="116738" y="66586"/>
                  </a:lnTo>
                  <a:lnTo>
                    <a:pt x="123137" y="68529"/>
                  </a:lnTo>
                  <a:lnTo>
                    <a:pt x="129781" y="71202"/>
                  </a:lnTo>
                  <a:lnTo>
                    <a:pt x="136673" y="74608"/>
                  </a:lnTo>
                  <a:lnTo>
                    <a:pt x="143814" y="78752"/>
                  </a:lnTo>
                  <a:lnTo>
                    <a:pt x="148107" y="70116"/>
                  </a:lnTo>
                  <a:lnTo>
                    <a:pt x="140295" y="66586"/>
                  </a:lnTo>
                  <a:close/>
                </a:path>
                <a:path w="462914" h="89534">
                  <a:moveTo>
                    <a:pt x="116738" y="45440"/>
                  </a:moveTo>
                  <a:lnTo>
                    <a:pt x="108902" y="45440"/>
                  </a:lnTo>
                  <a:lnTo>
                    <a:pt x="108902" y="57569"/>
                  </a:lnTo>
                  <a:lnTo>
                    <a:pt x="116738" y="57569"/>
                  </a:lnTo>
                  <a:lnTo>
                    <a:pt x="116738" y="45440"/>
                  </a:lnTo>
                  <a:close/>
                </a:path>
                <a:path w="462914" h="89534">
                  <a:moveTo>
                    <a:pt x="116738" y="23888"/>
                  </a:moveTo>
                  <a:lnTo>
                    <a:pt x="108902" y="23888"/>
                  </a:lnTo>
                  <a:lnTo>
                    <a:pt x="108902" y="37604"/>
                  </a:lnTo>
                  <a:lnTo>
                    <a:pt x="79095" y="38379"/>
                  </a:lnTo>
                  <a:lnTo>
                    <a:pt x="79095" y="46215"/>
                  </a:lnTo>
                  <a:lnTo>
                    <a:pt x="108902" y="45440"/>
                  </a:lnTo>
                  <a:lnTo>
                    <a:pt x="116738" y="45440"/>
                  </a:lnTo>
                  <a:lnTo>
                    <a:pt x="116738" y="45046"/>
                  </a:lnTo>
                  <a:lnTo>
                    <a:pt x="142227" y="44259"/>
                  </a:lnTo>
                  <a:lnTo>
                    <a:pt x="142227" y="37198"/>
                  </a:lnTo>
                  <a:lnTo>
                    <a:pt x="116738" y="37198"/>
                  </a:lnTo>
                  <a:lnTo>
                    <a:pt x="116738" y="23888"/>
                  </a:lnTo>
                  <a:close/>
                </a:path>
                <a:path w="462914" h="89534">
                  <a:moveTo>
                    <a:pt x="142227" y="36423"/>
                  </a:moveTo>
                  <a:lnTo>
                    <a:pt x="116738" y="37198"/>
                  </a:lnTo>
                  <a:lnTo>
                    <a:pt x="142227" y="37198"/>
                  </a:lnTo>
                  <a:lnTo>
                    <a:pt x="142227" y="36423"/>
                  </a:lnTo>
                  <a:close/>
                </a:path>
                <a:path w="462914" h="89534">
                  <a:moveTo>
                    <a:pt x="115963" y="787"/>
                  </a:moveTo>
                  <a:lnTo>
                    <a:pt x="108902" y="787"/>
                  </a:lnTo>
                  <a:lnTo>
                    <a:pt x="108902" y="16065"/>
                  </a:lnTo>
                  <a:lnTo>
                    <a:pt x="72047" y="17246"/>
                  </a:lnTo>
                  <a:lnTo>
                    <a:pt x="72047" y="25057"/>
                  </a:lnTo>
                  <a:lnTo>
                    <a:pt x="108902" y="23888"/>
                  </a:lnTo>
                  <a:lnTo>
                    <a:pt x="116738" y="23888"/>
                  </a:lnTo>
                  <a:lnTo>
                    <a:pt x="116738" y="23113"/>
                  </a:lnTo>
                  <a:lnTo>
                    <a:pt x="148907" y="21932"/>
                  </a:lnTo>
                  <a:lnTo>
                    <a:pt x="148907" y="15265"/>
                  </a:lnTo>
                  <a:lnTo>
                    <a:pt x="116738" y="15265"/>
                  </a:lnTo>
                  <a:lnTo>
                    <a:pt x="116738" y="3911"/>
                  </a:lnTo>
                  <a:lnTo>
                    <a:pt x="119100" y="2336"/>
                  </a:lnTo>
                  <a:lnTo>
                    <a:pt x="118833" y="1308"/>
                  </a:lnTo>
                  <a:lnTo>
                    <a:pt x="115963" y="787"/>
                  </a:lnTo>
                  <a:close/>
                </a:path>
                <a:path w="462914" h="89534">
                  <a:moveTo>
                    <a:pt x="148907" y="14096"/>
                  </a:moveTo>
                  <a:lnTo>
                    <a:pt x="116738" y="15265"/>
                  </a:lnTo>
                  <a:lnTo>
                    <a:pt x="148907" y="15265"/>
                  </a:lnTo>
                  <a:lnTo>
                    <a:pt x="148907" y="14096"/>
                  </a:lnTo>
                  <a:close/>
                </a:path>
                <a:path w="462914" h="89534">
                  <a:moveTo>
                    <a:pt x="12941" y="0"/>
                  </a:moveTo>
                  <a:lnTo>
                    <a:pt x="48628" y="16065"/>
                  </a:lnTo>
                  <a:lnTo>
                    <a:pt x="50584" y="6654"/>
                  </a:lnTo>
                  <a:lnTo>
                    <a:pt x="42350" y="5652"/>
                  </a:lnTo>
                  <a:lnTo>
                    <a:pt x="33329" y="4208"/>
                  </a:lnTo>
                  <a:lnTo>
                    <a:pt x="23525" y="2323"/>
                  </a:lnTo>
                  <a:lnTo>
                    <a:pt x="12941" y="0"/>
                  </a:lnTo>
                  <a:close/>
                </a:path>
                <a:path w="462914" h="89534">
                  <a:moveTo>
                    <a:pt x="56209" y="35763"/>
                  </a:moveTo>
                  <a:lnTo>
                    <a:pt x="39344" y="35763"/>
                  </a:lnTo>
                  <a:lnTo>
                    <a:pt x="42341" y="36804"/>
                  </a:lnTo>
                  <a:lnTo>
                    <a:pt x="47307" y="41770"/>
                  </a:lnTo>
                  <a:lnTo>
                    <a:pt x="48628" y="45440"/>
                  </a:lnTo>
                  <a:lnTo>
                    <a:pt x="48552" y="57100"/>
                  </a:lnTo>
                  <a:lnTo>
                    <a:pt x="46139" y="62814"/>
                  </a:lnTo>
                  <a:lnTo>
                    <a:pt x="16078" y="80289"/>
                  </a:lnTo>
                  <a:lnTo>
                    <a:pt x="22352" y="89319"/>
                  </a:lnTo>
                  <a:lnTo>
                    <a:pt x="55783" y="63852"/>
                  </a:lnTo>
                  <a:lnTo>
                    <a:pt x="58432" y="49758"/>
                  </a:lnTo>
                  <a:lnTo>
                    <a:pt x="58384" y="41770"/>
                  </a:lnTo>
                  <a:lnTo>
                    <a:pt x="56337" y="35890"/>
                  </a:lnTo>
                  <a:lnTo>
                    <a:pt x="56209" y="35763"/>
                  </a:lnTo>
                  <a:close/>
                </a:path>
                <a:path w="462914" h="89534">
                  <a:moveTo>
                    <a:pt x="43789" y="26238"/>
                  </a:moveTo>
                  <a:lnTo>
                    <a:pt x="35674" y="26238"/>
                  </a:lnTo>
                  <a:lnTo>
                    <a:pt x="32283" y="26758"/>
                  </a:lnTo>
                  <a:lnTo>
                    <a:pt x="21249" y="29358"/>
                  </a:lnTo>
                  <a:lnTo>
                    <a:pt x="14414" y="30853"/>
                  </a:lnTo>
                  <a:lnTo>
                    <a:pt x="7332" y="32297"/>
                  </a:lnTo>
                  <a:lnTo>
                    <a:pt x="0" y="33693"/>
                  </a:lnTo>
                  <a:lnTo>
                    <a:pt x="4318" y="43865"/>
                  </a:lnTo>
                  <a:lnTo>
                    <a:pt x="39344" y="35763"/>
                  </a:lnTo>
                  <a:lnTo>
                    <a:pt x="56209" y="35763"/>
                  </a:lnTo>
                  <a:lnTo>
                    <a:pt x="48488" y="28066"/>
                  </a:lnTo>
                  <a:lnTo>
                    <a:pt x="43789" y="26238"/>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66" name="object 66"/>
            <p:cNvPicPr/>
            <p:nvPr/>
          </p:nvPicPr>
          <p:blipFill>
            <a:blip r:embed="rId4" cstate="print"/>
            <a:stretch>
              <a:fillRect/>
            </a:stretch>
          </p:blipFill>
          <p:spPr>
            <a:xfrm>
              <a:off x="1557331" y="7081450"/>
              <a:ext cx="783742" cy="92062"/>
            </a:xfrm>
            <a:prstGeom prst="rect">
              <a:avLst/>
            </a:prstGeom>
          </p:spPr>
        </p:pic>
      </p:grpSp>
      <p:sp>
        <p:nvSpPr>
          <p:cNvPr id="67" name="object 67"/>
          <p:cNvSpPr txBox="1"/>
          <p:nvPr/>
        </p:nvSpPr>
        <p:spPr>
          <a:xfrm>
            <a:off x="5900418" y="7107823"/>
            <a:ext cx="544195" cy="121187"/>
          </a:xfrm>
          <a:prstGeom prst="rect">
            <a:avLst/>
          </a:prstGeom>
        </p:spPr>
        <p:txBody>
          <a:bodyPr vert="horz" wrap="square" lIns="0" tIns="13335" rIns="0" bIns="0" rtlCol="0">
            <a:spAutoFit/>
          </a:bodyPr>
          <a:lstStyle/>
          <a:p>
            <a:pPr marL="12700">
              <a:lnSpc>
                <a:spcPct val="100000"/>
              </a:lnSpc>
              <a:spcBef>
                <a:spcPts val="105"/>
              </a:spcBef>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71.4</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28.6</a:t>
            </a:r>
            <a:endParaRPr sz="700">
              <a:latin typeface="游ゴシック" panose="020B0400000000000000" pitchFamily="50" charset="-128"/>
              <a:ea typeface="游ゴシック" panose="020B0400000000000000" pitchFamily="50" charset="-128"/>
              <a:cs typeface="Arial"/>
            </a:endParaRPr>
          </a:p>
        </p:txBody>
      </p:sp>
      <p:grpSp>
        <p:nvGrpSpPr>
          <p:cNvPr id="68" name="object 68"/>
          <p:cNvGrpSpPr/>
          <p:nvPr/>
        </p:nvGrpSpPr>
        <p:grpSpPr>
          <a:xfrm>
            <a:off x="1290474" y="7361899"/>
            <a:ext cx="1051560" cy="160655"/>
            <a:chOff x="1290474" y="7361899"/>
            <a:chExt cx="1051560" cy="160655"/>
          </a:xfrm>
        </p:grpSpPr>
        <p:pic>
          <p:nvPicPr>
            <p:cNvPr id="69" name="object 69"/>
            <p:cNvPicPr/>
            <p:nvPr/>
          </p:nvPicPr>
          <p:blipFill>
            <a:blip r:embed="rId5" cstate="print"/>
            <a:stretch>
              <a:fillRect/>
            </a:stretch>
          </p:blipFill>
          <p:spPr>
            <a:xfrm>
              <a:off x="1290474" y="7451280"/>
              <a:ext cx="1041349" cy="71183"/>
            </a:xfrm>
            <a:prstGeom prst="rect">
              <a:avLst/>
            </a:prstGeom>
          </p:spPr>
        </p:pic>
        <p:pic>
          <p:nvPicPr>
            <p:cNvPr id="70" name="object 70"/>
            <p:cNvPicPr/>
            <p:nvPr/>
          </p:nvPicPr>
          <p:blipFill>
            <a:blip r:embed="rId6" cstate="print"/>
            <a:stretch>
              <a:fillRect/>
            </a:stretch>
          </p:blipFill>
          <p:spPr>
            <a:xfrm>
              <a:off x="1763226" y="7361899"/>
              <a:ext cx="578205" cy="69976"/>
            </a:xfrm>
            <a:prstGeom prst="rect">
              <a:avLst/>
            </a:prstGeom>
          </p:spPr>
        </p:pic>
      </p:grpSp>
      <p:sp>
        <p:nvSpPr>
          <p:cNvPr id="71" name="object 71"/>
          <p:cNvSpPr txBox="1"/>
          <p:nvPr/>
        </p:nvSpPr>
        <p:spPr>
          <a:xfrm>
            <a:off x="5900418" y="7365486"/>
            <a:ext cx="544195" cy="121187"/>
          </a:xfrm>
          <a:prstGeom prst="rect">
            <a:avLst/>
          </a:prstGeom>
        </p:spPr>
        <p:txBody>
          <a:bodyPr vert="horz" wrap="square" lIns="0" tIns="13335" rIns="0" bIns="0" rtlCol="0">
            <a:spAutoFit/>
          </a:bodyPr>
          <a:lstStyle/>
          <a:p>
            <a:pPr marL="12700">
              <a:lnSpc>
                <a:spcPct val="100000"/>
              </a:lnSpc>
              <a:spcBef>
                <a:spcPts val="105"/>
              </a:spcBef>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58.2</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41.9</a:t>
            </a:r>
            <a:endParaRPr sz="700">
              <a:latin typeface="游ゴシック" panose="020B0400000000000000" pitchFamily="50" charset="-128"/>
              <a:ea typeface="游ゴシック" panose="020B0400000000000000" pitchFamily="50" charset="-128"/>
              <a:cs typeface="Arial"/>
            </a:endParaRPr>
          </a:p>
        </p:txBody>
      </p:sp>
      <p:pic>
        <p:nvPicPr>
          <p:cNvPr id="72" name="object 72"/>
          <p:cNvPicPr/>
          <p:nvPr/>
        </p:nvPicPr>
        <p:blipFill>
          <a:blip r:embed="rId7" cstate="print"/>
          <a:stretch>
            <a:fillRect/>
          </a:stretch>
        </p:blipFill>
        <p:spPr>
          <a:xfrm>
            <a:off x="1483410" y="7653263"/>
            <a:ext cx="853465" cy="90500"/>
          </a:xfrm>
          <a:prstGeom prst="rect">
            <a:avLst/>
          </a:prstGeom>
        </p:spPr>
      </p:pic>
      <p:sp>
        <p:nvSpPr>
          <p:cNvPr id="73" name="object 73"/>
          <p:cNvSpPr txBox="1"/>
          <p:nvPr/>
        </p:nvSpPr>
        <p:spPr>
          <a:xfrm>
            <a:off x="5900418" y="7623162"/>
            <a:ext cx="544830" cy="391160"/>
          </a:xfrm>
          <a:prstGeom prst="rect">
            <a:avLst/>
          </a:prstGeom>
        </p:spPr>
        <p:txBody>
          <a:bodyPr vert="horz" wrap="square" lIns="0" tIns="13335" rIns="0" bIns="0" rtlCol="0">
            <a:spAutoFit/>
          </a:bodyPr>
          <a:lstStyle/>
          <a:p>
            <a:pPr marL="12700">
              <a:lnSpc>
                <a:spcPct val="100000"/>
              </a:lnSpc>
              <a:spcBef>
                <a:spcPts val="105"/>
              </a:spcBef>
              <a:tabLst>
                <a:tab pos="358140" algn="l"/>
              </a:tabLst>
            </a:pPr>
            <a:r>
              <a:rPr sz="700" spc="-20">
                <a:solidFill>
                  <a:srgbClr val="332C2A"/>
                </a:solidFill>
                <a:latin typeface="游ゴシック" panose="020B0400000000000000" pitchFamily="50" charset="-128"/>
                <a:ea typeface="游ゴシック" panose="020B0400000000000000" pitchFamily="50" charset="-128"/>
                <a:cs typeface="Arial"/>
              </a:rPr>
              <a:t>62.4</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37.6</a:t>
            </a:r>
            <a:endParaRPr sz="700">
              <a:latin typeface="游ゴシック" panose="020B0400000000000000" pitchFamily="50" charset="-128"/>
              <a:ea typeface="游ゴシック" panose="020B0400000000000000" pitchFamily="50" charset="-128"/>
              <a:cs typeface="Arial"/>
            </a:endParaRPr>
          </a:p>
          <a:p>
            <a:pPr>
              <a:lnSpc>
                <a:spcPct val="100000"/>
              </a:lnSpc>
              <a:spcBef>
                <a:spcPts val="380"/>
              </a:spcBef>
            </a:pPr>
            <a:endParaRPr sz="700">
              <a:latin typeface="游ゴシック" panose="020B0400000000000000" pitchFamily="50" charset="-128"/>
              <a:ea typeface="游ゴシック" panose="020B0400000000000000" pitchFamily="50" charset="-128"/>
              <a:cs typeface="Arial"/>
            </a:endParaRPr>
          </a:p>
          <a:p>
            <a:pPr marL="12700">
              <a:lnSpc>
                <a:spcPct val="100000"/>
              </a:lnSpc>
              <a:spcBef>
                <a:spcPts val="5"/>
              </a:spcBef>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75.4</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24.7</a:t>
            </a:r>
            <a:endParaRPr sz="700">
              <a:latin typeface="游ゴシック" panose="020B0400000000000000" pitchFamily="50" charset="-128"/>
              <a:ea typeface="游ゴシック" panose="020B0400000000000000" pitchFamily="50" charset="-128"/>
              <a:cs typeface="Arial"/>
            </a:endParaRPr>
          </a:p>
        </p:txBody>
      </p:sp>
      <p:pic>
        <p:nvPicPr>
          <p:cNvPr id="74" name="object 74"/>
          <p:cNvPicPr/>
          <p:nvPr/>
        </p:nvPicPr>
        <p:blipFill>
          <a:blip r:embed="rId8" cstate="print"/>
          <a:stretch>
            <a:fillRect/>
          </a:stretch>
        </p:blipFill>
        <p:spPr>
          <a:xfrm>
            <a:off x="1311346" y="7908759"/>
            <a:ext cx="1025588" cy="91655"/>
          </a:xfrm>
          <a:prstGeom prst="rect">
            <a:avLst/>
          </a:prstGeom>
        </p:spPr>
      </p:pic>
      <p:sp>
        <p:nvSpPr>
          <p:cNvPr id="75" name="object 75"/>
          <p:cNvSpPr txBox="1"/>
          <p:nvPr/>
        </p:nvSpPr>
        <p:spPr>
          <a:xfrm>
            <a:off x="5900418" y="8138497"/>
            <a:ext cx="544195" cy="121187"/>
          </a:xfrm>
          <a:prstGeom prst="rect">
            <a:avLst/>
          </a:prstGeom>
        </p:spPr>
        <p:txBody>
          <a:bodyPr vert="horz" wrap="square" lIns="0" tIns="13335" rIns="0" bIns="0" rtlCol="0">
            <a:spAutoFit/>
          </a:bodyPr>
          <a:lstStyle/>
          <a:p>
            <a:pPr marL="12700">
              <a:lnSpc>
                <a:spcPct val="100000"/>
              </a:lnSpc>
              <a:spcBef>
                <a:spcPts val="105"/>
              </a:spcBef>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58.4</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41.7</a:t>
            </a:r>
            <a:endParaRPr sz="700">
              <a:latin typeface="游ゴシック" panose="020B0400000000000000" pitchFamily="50" charset="-128"/>
              <a:ea typeface="游ゴシック" panose="020B0400000000000000" pitchFamily="50" charset="-128"/>
              <a:cs typeface="Arial"/>
            </a:endParaRPr>
          </a:p>
        </p:txBody>
      </p:sp>
      <p:pic>
        <p:nvPicPr>
          <p:cNvPr id="76" name="object 76"/>
          <p:cNvPicPr/>
          <p:nvPr/>
        </p:nvPicPr>
        <p:blipFill>
          <a:blip r:embed="rId9" cstate="print"/>
          <a:stretch>
            <a:fillRect/>
          </a:stretch>
        </p:blipFill>
        <p:spPr>
          <a:xfrm>
            <a:off x="1290656" y="8421834"/>
            <a:ext cx="1046480" cy="92049"/>
          </a:xfrm>
          <a:prstGeom prst="rect">
            <a:avLst/>
          </a:prstGeom>
        </p:spPr>
      </p:pic>
      <p:sp>
        <p:nvSpPr>
          <p:cNvPr id="77" name="object 77"/>
          <p:cNvSpPr txBox="1"/>
          <p:nvPr/>
        </p:nvSpPr>
        <p:spPr>
          <a:xfrm>
            <a:off x="5900418" y="8396189"/>
            <a:ext cx="544195" cy="1454885"/>
          </a:xfrm>
          <a:prstGeom prst="rect">
            <a:avLst/>
          </a:prstGeom>
        </p:spPr>
        <p:txBody>
          <a:bodyPr vert="horz" wrap="square" lIns="0" tIns="13335" rIns="0" bIns="0" rtlCol="0">
            <a:spAutoFit/>
          </a:bodyPr>
          <a:lstStyle/>
          <a:p>
            <a:pPr marL="12700">
              <a:lnSpc>
                <a:spcPct val="100000"/>
              </a:lnSpc>
              <a:spcBef>
                <a:spcPts val="105"/>
              </a:spcBef>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76.6</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23.5</a:t>
            </a:r>
            <a:endParaRPr sz="700">
              <a:latin typeface="游ゴシック" panose="020B0400000000000000" pitchFamily="50" charset="-128"/>
              <a:ea typeface="游ゴシック" panose="020B0400000000000000" pitchFamily="50" charset="-128"/>
              <a:cs typeface="Arial"/>
            </a:endParaRPr>
          </a:p>
          <a:p>
            <a:pPr>
              <a:lnSpc>
                <a:spcPct val="100000"/>
              </a:lnSpc>
              <a:spcBef>
                <a:spcPts val="380"/>
              </a:spcBef>
            </a:pPr>
            <a:endParaRPr sz="700">
              <a:latin typeface="游ゴシック" panose="020B0400000000000000" pitchFamily="50" charset="-128"/>
              <a:ea typeface="游ゴシック" panose="020B0400000000000000" pitchFamily="50" charset="-128"/>
              <a:cs typeface="Arial"/>
            </a:endParaRPr>
          </a:p>
          <a:p>
            <a:pPr marL="12700">
              <a:lnSpc>
                <a:spcPct val="100000"/>
              </a:lnSpc>
              <a:spcBef>
                <a:spcPts val="5"/>
              </a:spcBef>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54.3</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45.6</a:t>
            </a:r>
            <a:endParaRPr sz="700">
              <a:latin typeface="游ゴシック" panose="020B0400000000000000" pitchFamily="50" charset="-128"/>
              <a:ea typeface="游ゴシック" panose="020B0400000000000000" pitchFamily="50" charset="-128"/>
              <a:cs typeface="Arial"/>
            </a:endParaRPr>
          </a:p>
          <a:p>
            <a:pPr>
              <a:lnSpc>
                <a:spcPct val="100000"/>
              </a:lnSpc>
              <a:spcBef>
                <a:spcPts val="380"/>
              </a:spcBef>
            </a:pPr>
            <a:endParaRPr sz="700">
              <a:latin typeface="游ゴシック" panose="020B0400000000000000" pitchFamily="50" charset="-128"/>
              <a:ea typeface="游ゴシック" panose="020B0400000000000000" pitchFamily="50" charset="-128"/>
              <a:cs typeface="Arial"/>
            </a:endParaRPr>
          </a:p>
          <a:p>
            <a:pPr marL="12700">
              <a:lnSpc>
                <a:spcPct val="100000"/>
              </a:lnSpc>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68.6</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31.4</a:t>
            </a:r>
            <a:endParaRPr sz="700">
              <a:latin typeface="游ゴシック" panose="020B0400000000000000" pitchFamily="50" charset="-128"/>
              <a:ea typeface="游ゴシック" panose="020B0400000000000000" pitchFamily="50" charset="-128"/>
              <a:cs typeface="Arial"/>
            </a:endParaRPr>
          </a:p>
          <a:p>
            <a:pPr>
              <a:lnSpc>
                <a:spcPct val="100000"/>
              </a:lnSpc>
              <a:spcBef>
                <a:spcPts val="385"/>
              </a:spcBef>
            </a:pPr>
            <a:endParaRPr sz="700">
              <a:latin typeface="游ゴシック" panose="020B0400000000000000" pitchFamily="50" charset="-128"/>
              <a:ea typeface="游ゴシック" panose="020B0400000000000000" pitchFamily="50" charset="-128"/>
              <a:cs typeface="Arial"/>
            </a:endParaRPr>
          </a:p>
          <a:p>
            <a:pPr marL="12700">
              <a:lnSpc>
                <a:spcPct val="100000"/>
              </a:lnSpc>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72.2</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27.8</a:t>
            </a:r>
            <a:endParaRPr sz="700">
              <a:latin typeface="游ゴシック" panose="020B0400000000000000" pitchFamily="50" charset="-128"/>
              <a:ea typeface="游ゴシック" panose="020B0400000000000000" pitchFamily="50" charset="-128"/>
              <a:cs typeface="Arial"/>
            </a:endParaRPr>
          </a:p>
          <a:p>
            <a:pPr>
              <a:lnSpc>
                <a:spcPct val="100000"/>
              </a:lnSpc>
              <a:spcBef>
                <a:spcPts val="385"/>
              </a:spcBef>
            </a:pPr>
            <a:endParaRPr sz="700">
              <a:latin typeface="游ゴシック" panose="020B0400000000000000" pitchFamily="50" charset="-128"/>
              <a:ea typeface="游ゴシック" panose="020B0400000000000000" pitchFamily="50" charset="-128"/>
              <a:cs typeface="Arial"/>
            </a:endParaRPr>
          </a:p>
          <a:p>
            <a:pPr marL="12700">
              <a:lnSpc>
                <a:spcPct val="100000"/>
              </a:lnSpc>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69.8</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30.2</a:t>
            </a:r>
            <a:endParaRPr sz="700">
              <a:latin typeface="游ゴシック" panose="020B0400000000000000" pitchFamily="50" charset="-128"/>
              <a:ea typeface="游ゴシック" panose="020B0400000000000000" pitchFamily="50" charset="-128"/>
              <a:cs typeface="Arial"/>
            </a:endParaRPr>
          </a:p>
          <a:p>
            <a:pPr>
              <a:lnSpc>
                <a:spcPct val="100000"/>
              </a:lnSpc>
              <a:spcBef>
                <a:spcPts val="385"/>
              </a:spcBef>
            </a:pPr>
            <a:endParaRPr sz="700">
              <a:latin typeface="游ゴシック" panose="020B0400000000000000" pitchFamily="50" charset="-128"/>
              <a:ea typeface="游ゴシック" panose="020B0400000000000000" pitchFamily="50" charset="-128"/>
              <a:cs typeface="Arial"/>
            </a:endParaRPr>
          </a:p>
          <a:p>
            <a:pPr marL="12700">
              <a:lnSpc>
                <a:spcPct val="100000"/>
              </a:lnSpc>
              <a:tabLst>
                <a:tab pos="357505" algn="l"/>
              </a:tabLst>
            </a:pPr>
            <a:r>
              <a:rPr sz="700" spc="-20">
                <a:solidFill>
                  <a:srgbClr val="332C2A"/>
                </a:solidFill>
                <a:latin typeface="游ゴシック" panose="020B0400000000000000" pitchFamily="50" charset="-128"/>
                <a:ea typeface="游ゴシック" panose="020B0400000000000000" pitchFamily="50" charset="-128"/>
                <a:cs typeface="Arial"/>
              </a:rPr>
              <a:t>68.6</a:t>
            </a:r>
            <a:r>
              <a:rPr sz="700">
                <a:solidFill>
                  <a:srgbClr val="332C2A"/>
                </a:solidFill>
                <a:latin typeface="游ゴシック" panose="020B0400000000000000" pitchFamily="50" charset="-128"/>
                <a:ea typeface="游ゴシック" panose="020B0400000000000000" pitchFamily="50" charset="-128"/>
                <a:cs typeface="Arial"/>
              </a:rPr>
              <a:t>	</a:t>
            </a:r>
            <a:r>
              <a:rPr sz="700" spc="-20">
                <a:solidFill>
                  <a:srgbClr val="332C2A"/>
                </a:solidFill>
                <a:latin typeface="游ゴシック" panose="020B0400000000000000" pitchFamily="50" charset="-128"/>
                <a:ea typeface="游ゴシック" panose="020B0400000000000000" pitchFamily="50" charset="-128"/>
                <a:cs typeface="Arial"/>
              </a:rPr>
              <a:t>31.4</a:t>
            </a:r>
            <a:endParaRPr sz="700">
              <a:latin typeface="游ゴシック" panose="020B0400000000000000" pitchFamily="50" charset="-128"/>
              <a:ea typeface="游ゴシック" panose="020B0400000000000000" pitchFamily="50" charset="-128"/>
              <a:cs typeface="Arial"/>
            </a:endParaRPr>
          </a:p>
        </p:txBody>
      </p:sp>
      <p:pic>
        <p:nvPicPr>
          <p:cNvPr id="78" name="object 78"/>
          <p:cNvPicPr/>
          <p:nvPr/>
        </p:nvPicPr>
        <p:blipFill>
          <a:blip r:embed="rId10" cstate="print"/>
          <a:stretch>
            <a:fillRect/>
          </a:stretch>
        </p:blipFill>
        <p:spPr>
          <a:xfrm>
            <a:off x="1765524" y="8679405"/>
            <a:ext cx="571576" cy="90868"/>
          </a:xfrm>
          <a:prstGeom prst="rect">
            <a:avLst/>
          </a:prstGeom>
        </p:spPr>
      </p:pic>
      <p:pic>
        <p:nvPicPr>
          <p:cNvPr id="79" name="object 79"/>
          <p:cNvPicPr/>
          <p:nvPr/>
        </p:nvPicPr>
        <p:blipFill>
          <a:blip r:embed="rId11" cstate="print"/>
          <a:stretch>
            <a:fillRect/>
          </a:stretch>
        </p:blipFill>
        <p:spPr>
          <a:xfrm>
            <a:off x="1285394" y="8936855"/>
            <a:ext cx="1051699" cy="91020"/>
          </a:xfrm>
          <a:prstGeom prst="rect">
            <a:avLst/>
          </a:prstGeom>
        </p:spPr>
      </p:pic>
      <p:pic>
        <p:nvPicPr>
          <p:cNvPr id="80" name="object 80"/>
          <p:cNvPicPr/>
          <p:nvPr/>
        </p:nvPicPr>
        <p:blipFill>
          <a:blip r:embed="rId12" cstate="print"/>
          <a:stretch>
            <a:fillRect/>
          </a:stretch>
        </p:blipFill>
        <p:spPr>
          <a:xfrm>
            <a:off x="1569420" y="9136096"/>
            <a:ext cx="767455" cy="205393"/>
          </a:xfrm>
          <a:prstGeom prst="rect">
            <a:avLst/>
          </a:prstGeom>
        </p:spPr>
      </p:pic>
      <p:pic>
        <p:nvPicPr>
          <p:cNvPr id="81" name="object 81"/>
          <p:cNvPicPr/>
          <p:nvPr/>
        </p:nvPicPr>
        <p:blipFill>
          <a:blip r:embed="rId13" cstate="print"/>
          <a:stretch>
            <a:fillRect/>
          </a:stretch>
        </p:blipFill>
        <p:spPr>
          <a:xfrm>
            <a:off x="1434287" y="9449537"/>
            <a:ext cx="902944" cy="91668"/>
          </a:xfrm>
          <a:prstGeom prst="rect">
            <a:avLst/>
          </a:prstGeom>
        </p:spPr>
      </p:pic>
      <p:pic>
        <p:nvPicPr>
          <p:cNvPr id="82" name="object 82"/>
          <p:cNvPicPr/>
          <p:nvPr/>
        </p:nvPicPr>
        <p:blipFill>
          <a:blip r:embed="rId14" cstate="print"/>
          <a:stretch>
            <a:fillRect/>
          </a:stretch>
        </p:blipFill>
        <p:spPr>
          <a:xfrm>
            <a:off x="1290434" y="9650336"/>
            <a:ext cx="1046429" cy="205004"/>
          </a:xfrm>
          <a:prstGeom prst="rect">
            <a:avLst/>
          </a:prstGeom>
        </p:spPr>
      </p:pic>
      <p:grpSp>
        <p:nvGrpSpPr>
          <p:cNvPr id="83" name="object 83"/>
          <p:cNvGrpSpPr/>
          <p:nvPr/>
        </p:nvGrpSpPr>
        <p:grpSpPr>
          <a:xfrm>
            <a:off x="5893499" y="6464231"/>
            <a:ext cx="145415" cy="161290"/>
            <a:chOff x="5893499" y="6464231"/>
            <a:chExt cx="145415" cy="161290"/>
          </a:xfrm>
        </p:grpSpPr>
        <p:pic>
          <p:nvPicPr>
            <p:cNvPr id="84" name="object 84"/>
            <p:cNvPicPr/>
            <p:nvPr/>
          </p:nvPicPr>
          <p:blipFill>
            <a:blip r:embed="rId15" cstate="print"/>
            <a:stretch>
              <a:fillRect/>
            </a:stretch>
          </p:blipFill>
          <p:spPr>
            <a:xfrm>
              <a:off x="5893499" y="6464231"/>
              <a:ext cx="144805" cy="69672"/>
            </a:xfrm>
            <a:prstGeom prst="rect">
              <a:avLst/>
            </a:prstGeom>
          </p:spPr>
        </p:pic>
        <p:pic>
          <p:nvPicPr>
            <p:cNvPr id="85" name="object 85"/>
            <p:cNvPicPr/>
            <p:nvPr/>
          </p:nvPicPr>
          <p:blipFill>
            <a:blip r:embed="rId16" cstate="print"/>
            <a:stretch>
              <a:fillRect/>
            </a:stretch>
          </p:blipFill>
          <p:spPr>
            <a:xfrm>
              <a:off x="5902895" y="6556715"/>
              <a:ext cx="126733" cy="68452"/>
            </a:xfrm>
            <a:prstGeom prst="rect">
              <a:avLst/>
            </a:prstGeom>
          </p:spPr>
        </p:pic>
      </p:grpSp>
      <p:pic>
        <p:nvPicPr>
          <p:cNvPr id="86" name="object 86"/>
          <p:cNvPicPr/>
          <p:nvPr/>
        </p:nvPicPr>
        <p:blipFill>
          <a:blip r:embed="rId17" cstate="print"/>
          <a:stretch>
            <a:fillRect/>
          </a:stretch>
        </p:blipFill>
        <p:spPr>
          <a:xfrm>
            <a:off x="6166036" y="6464230"/>
            <a:ext cx="293624" cy="160938"/>
          </a:xfrm>
          <a:prstGeom prst="rect">
            <a:avLst/>
          </a:prstGeom>
        </p:spPr>
      </p:pic>
      <p:sp>
        <p:nvSpPr>
          <p:cNvPr id="87" name="object 87"/>
          <p:cNvSpPr/>
          <p:nvPr/>
        </p:nvSpPr>
        <p:spPr>
          <a:xfrm>
            <a:off x="2687309" y="6620186"/>
            <a:ext cx="387350" cy="80645"/>
          </a:xfrm>
          <a:custGeom>
            <a:avLst/>
            <a:gdLst/>
            <a:ahLst/>
            <a:cxnLst/>
            <a:rect l="l" t="t" r="r" b="b"/>
            <a:pathLst>
              <a:path w="387350" h="80645">
                <a:moveTo>
                  <a:pt x="351053" y="56692"/>
                </a:moveTo>
                <a:lnTo>
                  <a:pt x="331444" y="56692"/>
                </a:lnTo>
                <a:lnTo>
                  <a:pt x="335876" y="58318"/>
                </a:lnTo>
                <a:lnTo>
                  <a:pt x="341122" y="60426"/>
                </a:lnTo>
                <a:lnTo>
                  <a:pt x="312521" y="72085"/>
                </a:lnTo>
                <a:lnTo>
                  <a:pt x="313931" y="80492"/>
                </a:lnTo>
                <a:lnTo>
                  <a:pt x="326583" y="78555"/>
                </a:lnTo>
                <a:lnTo>
                  <a:pt x="337569" y="75579"/>
                </a:lnTo>
                <a:lnTo>
                  <a:pt x="346892" y="71557"/>
                </a:lnTo>
                <a:lnTo>
                  <a:pt x="354558" y="66484"/>
                </a:lnTo>
                <a:lnTo>
                  <a:pt x="371519" y="66484"/>
                </a:lnTo>
                <a:lnTo>
                  <a:pt x="371111" y="66227"/>
                </a:lnTo>
                <a:lnTo>
                  <a:pt x="365526" y="63191"/>
                </a:lnTo>
                <a:lnTo>
                  <a:pt x="359803" y="60553"/>
                </a:lnTo>
                <a:lnTo>
                  <a:pt x="362358" y="57391"/>
                </a:lnTo>
                <a:lnTo>
                  <a:pt x="352806" y="57391"/>
                </a:lnTo>
                <a:lnTo>
                  <a:pt x="351053" y="56692"/>
                </a:lnTo>
                <a:close/>
              </a:path>
              <a:path w="387350" h="80645">
                <a:moveTo>
                  <a:pt x="371519" y="66484"/>
                </a:moveTo>
                <a:lnTo>
                  <a:pt x="354558" y="66484"/>
                </a:lnTo>
                <a:lnTo>
                  <a:pt x="361327" y="69761"/>
                </a:lnTo>
                <a:lnTo>
                  <a:pt x="368325" y="74307"/>
                </a:lnTo>
                <a:lnTo>
                  <a:pt x="375564" y="80137"/>
                </a:lnTo>
                <a:lnTo>
                  <a:pt x="381876" y="73482"/>
                </a:lnTo>
                <a:lnTo>
                  <a:pt x="376561" y="69658"/>
                </a:lnTo>
                <a:lnTo>
                  <a:pt x="371519" y="66484"/>
                </a:lnTo>
                <a:close/>
              </a:path>
              <a:path w="387350" h="80645">
                <a:moveTo>
                  <a:pt x="341604" y="40246"/>
                </a:moveTo>
                <a:lnTo>
                  <a:pt x="333184" y="40246"/>
                </a:lnTo>
                <a:lnTo>
                  <a:pt x="329209" y="46786"/>
                </a:lnTo>
                <a:lnTo>
                  <a:pt x="325602" y="52260"/>
                </a:lnTo>
                <a:lnTo>
                  <a:pt x="322326" y="56692"/>
                </a:lnTo>
                <a:lnTo>
                  <a:pt x="328282" y="60896"/>
                </a:lnTo>
                <a:lnTo>
                  <a:pt x="329450" y="59499"/>
                </a:lnTo>
                <a:lnTo>
                  <a:pt x="330504" y="58102"/>
                </a:lnTo>
                <a:lnTo>
                  <a:pt x="331444" y="56692"/>
                </a:lnTo>
                <a:lnTo>
                  <a:pt x="351053" y="56692"/>
                </a:lnTo>
                <a:lnTo>
                  <a:pt x="345795" y="54597"/>
                </a:lnTo>
                <a:lnTo>
                  <a:pt x="339852" y="52489"/>
                </a:lnTo>
                <a:lnTo>
                  <a:pt x="334949" y="51092"/>
                </a:lnTo>
                <a:lnTo>
                  <a:pt x="337972" y="46659"/>
                </a:lnTo>
                <a:lnTo>
                  <a:pt x="340182" y="43040"/>
                </a:lnTo>
                <a:lnTo>
                  <a:pt x="341604" y="40246"/>
                </a:lnTo>
                <a:close/>
              </a:path>
              <a:path w="387350" h="80645">
                <a:moveTo>
                  <a:pt x="369620" y="40246"/>
                </a:moveTo>
                <a:lnTo>
                  <a:pt x="361911" y="40246"/>
                </a:lnTo>
                <a:lnTo>
                  <a:pt x="360514" y="46075"/>
                </a:lnTo>
                <a:lnTo>
                  <a:pt x="357479" y="51790"/>
                </a:lnTo>
                <a:lnTo>
                  <a:pt x="352806" y="57391"/>
                </a:lnTo>
                <a:lnTo>
                  <a:pt x="362358" y="57391"/>
                </a:lnTo>
                <a:lnTo>
                  <a:pt x="364718" y="54470"/>
                </a:lnTo>
                <a:lnTo>
                  <a:pt x="367982" y="47713"/>
                </a:lnTo>
                <a:lnTo>
                  <a:pt x="369620" y="40246"/>
                </a:lnTo>
                <a:close/>
              </a:path>
              <a:path w="387350" h="80645">
                <a:moveTo>
                  <a:pt x="386791" y="33604"/>
                </a:moveTo>
                <a:lnTo>
                  <a:pt x="309714" y="33604"/>
                </a:lnTo>
                <a:lnTo>
                  <a:pt x="309714" y="40246"/>
                </a:lnTo>
                <a:lnTo>
                  <a:pt x="386791" y="40246"/>
                </a:lnTo>
                <a:lnTo>
                  <a:pt x="386791" y="33604"/>
                </a:lnTo>
                <a:close/>
              </a:path>
              <a:path w="387350" h="80645">
                <a:moveTo>
                  <a:pt x="342290" y="19596"/>
                </a:moveTo>
                <a:lnTo>
                  <a:pt x="341122" y="23101"/>
                </a:lnTo>
                <a:lnTo>
                  <a:pt x="339140" y="27762"/>
                </a:lnTo>
                <a:lnTo>
                  <a:pt x="336346" y="33604"/>
                </a:lnTo>
                <a:lnTo>
                  <a:pt x="344741" y="33604"/>
                </a:lnTo>
                <a:lnTo>
                  <a:pt x="346862" y="29400"/>
                </a:lnTo>
                <a:lnTo>
                  <a:pt x="348373" y="26136"/>
                </a:lnTo>
                <a:lnTo>
                  <a:pt x="349300" y="23787"/>
                </a:lnTo>
                <a:lnTo>
                  <a:pt x="350926" y="23329"/>
                </a:lnTo>
                <a:lnTo>
                  <a:pt x="351053" y="22745"/>
                </a:lnTo>
                <a:lnTo>
                  <a:pt x="349656" y="22047"/>
                </a:lnTo>
                <a:lnTo>
                  <a:pt x="342290" y="19596"/>
                </a:lnTo>
                <a:close/>
              </a:path>
              <a:path w="387350" h="80645">
                <a:moveTo>
                  <a:pt x="384670" y="10147"/>
                </a:moveTo>
                <a:lnTo>
                  <a:pt x="311823" y="10147"/>
                </a:lnTo>
                <a:lnTo>
                  <a:pt x="311823" y="27647"/>
                </a:lnTo>
                <a:lnTo>
                  <a:pt x="318820" y="27647"/>
                </a:lnTo>
                <a:lnTo>
                  <a:pt x="318820" y="16802"/>
                </a:lnTo>
                <a:lnTo>
                  <a:pt x="384670" y="16802"/>
                </a:lnTo>
                <a:lnTo>
                  <a:pt x="384670" y="10147"/>
                </a:lnTo>
                <a:close/>
              </a:path>
              <a:path w="387350" h="80645">
                <a:moveTo>
                  <a:pt x="384670" y="16802"/>
                </a:moveTo>
                <a:lnTo>
                  <a:pt x="377672" y="16802"/>
                </a:lnTo>
                <a:lnTo>
                  <a:pt x="377672" y="27647"/>
                </a:lnTo>
                <a:lnTo>
                  <a:pt x="384670" y="27647"/>
                </a:lnTo>
                <a:lnTo>
                  <a:pt x="384670" y="16802"/>
                </a:lnTo>
                <a:close/>
              </a:path>
              <a:path w="387350" h="80645">
                <a:moveTo>
                  <a:pt x="351053" y="0"/>
                </a:moveTo>
                <a:lnTo>
                  <a:pt x="344411" y="0"/>
                </a:lnTo>
                <a:lnTo>
                  <a:pt x="344411" y="10147"/>
                </a:lnTo>
                <a:lnTo>
                  <a:pt x="351409" y="10147"/>
                </a:lnTo>
                <a:lnTo>
                  <a:pt x="351409" y="2095"/>
                </a:lnTo>
                <a:lnTo>
                  <a:pt x="353034" y="939"/>
                </a:lnTo>
                <a:lnTo>
                  <a:pt x="352920" y="241"/>
                </a:lnTo>
                <a:lnTo>
                  <a:pt x="351053" y="0"/>
                </a:lnTo>
                <a:close/>
              </a:path>
              <a:path w="387350" h="80645">
                <a:moveTo>
                  <a:pt x="261823" y="34658"/>
                </a:moveTo>
                <a:lnTo>
                  <a:pt x="253758" y="34658"/>
                </a:lnTo>
                <a:lnTo>
                  <a:pt x="253758" y="79451"/>
                </a:lnTo>
                <a:lnTo>
                  <a:pt x="261823" y="79451"/>
                </a:lnTo>
                <a:lnTo>
                  <a:pt x="261823" y="34658"/>
                </a:lnTo>
                <a:close/>
              </a:path>
              <a:path w="387350" h="80645">
                <a:moveTo>
                  <a:pt x="264972" y="15405"/>
                </a:moveTo>
                <a:lnTo>
                  <a:pt x="256222" y="15405"/>
                </a:lnTo>
                <a:lnTo>
                  <a:pt x="249543" y="26334"/>
                </a:lnTo>
                <a:lnTo>
                  <a:pt x="241069" y="35691"/>
                </a:lnTo>
                <a:lnTo>
                  <a:pt x="230803" y="43474"/>
                </a:lnTo>
                <a:lnTo>
                  <a:pt x="218744" y="49682"/>
                </a:lnTo>
                <a:lnTo>
                  <a:pt x="223647" y="57746"/>
                </a:lnTo>
                <a:lnTo>
                  <a:pt x="232357" y="53276"/>
                </a:lnTo>
                <a:lnTo>
                  <a:pt x="240279" y="47940"/>
                </a:lnTo>
                <a:lnTo>
                  <a:pt x="247412" y="41735"/>
                </a:lnTo>
                <a:lnTo>
                  <a:pt x="253758" y="34658"/>
                </a:lnTo>
                <a:lnTo>
                  <a:pt x="261823" y="34658"/>
                </a:lnTo>
                <a:lnTo>
                  <a:pt x="261823" y="22745"/>
                </a:lnTo>
                <a:lnTo>
                  <a:pt x="263232" y="20180"/>
                </a:lnTo>
                <a:lnTo>
                  <a:pt x="264274" y="17729"/>
                </a:lnTo>
                <a:lnTo>
                  <a:pt x="264972" y="15405"/>
                </a:lnTo>
                <a:close/>
              </a:path>
              <a:path w="387350" h="80645">
                <a:moveTo>
                  <a:pt x="271272" y="29743"/>
                </a:moveTo>
                <a:lnTo>
                  <a:pt x="266382" y="36042"/>
                </a:lnTo>
                <a:lnTo>
                  <a:pt x="272771" y="40226"/>
                </a:lnTo>
                <a:lnTo>
                  <a:pt x="278985" y="45062"/>
                </a:lnTo>
                <a:lnTo>
                  <a:pt x="285025" y="50551"/>
                </a:lnTo>
                <a:lnTo>
                  <a:pt x="290893" y="56692"/>
                </a:lnTo>
                <a:lnTo>
                  <a:pt x="297192" y="50038"/>
                </a:lnTo>
                <a:lnTo>
                  <a:pt x="290979" y="43788"/>
                </a:lnTo>
                <a:lnTo>
                  <a:pt x="284589" y="38319"/>
                </a:lnTo>
                <a:lnTo>
                  <a:pt x="278020" y="33635"/>
                </a:lnTo>
                <a:lnTo>
                  <a:pt x="271272" y="29743"/>
                </a:lnTo>
                <a:close/>
              </a:path>
              <a:path w="387350" h="80645">
                <a:moveTo>
                  <a:pt x="295440" y="7696"/>
                </a:moveTo>
                <a:lnTo>
                  <a:pt x="221894" y="7696"/>
                </a:lnTo>
                <a:lnTo>
                  <a:pt x="221894" y="15405"/>
                </a:lnTo>
                <a:lnTo>
                  <a:pt x="295440" y="15405"/>
                </a:lnTo>
                <a:lnTo>
                  <a:pt x="295440" y="7696"/>
                </a:lnTo>
                <a:close/>
              </a:path>
              <a:path w="387350" h="80645">
                <a:moveTo>
                  <a:pt x="171424" y="47231"/>
                </a:moveTo>
                <a:lnTo>
                  <a:pt x="164071" y="47231"/>
                </a:lnTo>
                <a:lnTo>
                  <a:pt x="163115" y="61137"/>
                </a:lnTo>
                <a:lnTo>
                  <a:pt x="163008" y="64630"/>
                </a:lnTo>
                <a:lnTo>
                  <a:pt x="164541" y="69418"/>
                </a:lnTo>
                <a:lnTo>
                  <a:pt x="172237" y="77101"/>
                </a:lnTo>
                <a:lnTo>
                  <a:pt x="177609" y="79095"/>
                </a:lnTo>
                <a:lnTo>
                  <a:pt x="192786" y="79095"/>
                </a:lnTo>
                <a:lnTo>
                  <a:pt x="198856" y="77216"/>
                </a:lnTo>
                <a:lnTo>
                  <a:pt x="204685" y="71386"/>
                </a:lnTo>
                <a:lnTo>
                  <a:pt x="180060" y="71386"/>
                </a:lnTo>
                <a:lnTo>
                  <a:pt x="176453" y="70104"/>
                </a:lnTo>
                <a:lnTo>
                  <a:pt x="171297" y="64973"/>
                </a:lnTo>
                <a:lnTo>
                  <a:pt x="170256" y="61137"/>
                </a:lnTo>
                <a:lnTo>
                  <a:pt x="170857" y="54229"/>
                </a:lnTo>
                <a:lnTo>
                  <a:pt x="171424" y="47231"/>
                </a:lnTo>
                <a:close/>
              </a:path>
              <a:path w="387350" h="80645">
                <a:moveTo>
                  <a:pt x="205409" y="44094"/>
                </a:moveTo>
                <a:lnTo>
                  <a:pt x="198056" y="45135"/>
                </a:lnTo>
                <a:lnTo>
                  <a:pt x="199440" y="50038"/>
                </a:lnTo>
                <a:lnTo>
                  <a:pt x="200152" y="54229"/>
                </a:lnTo>
                <a:lnTo>
                  <a:pt x="200152" y="62649"/>
                </a:lnTo>
                <a:lnTo>
                  <a:pt x="199097" y="66128"/>
                </a:lnTo>
                <a:lnTo>
                  <a:pt x="194894" y="70345"/>
                </a:lnTo>
                <a:lnTo>
                  <a:pt x="190792" y="71386"/>
                </a:lnTo>
                <a:lnTo>
                  <a:pt x="204685" y="71386"/>
                </a:lnTo>
                <a:lnTo>
                  <a:pt x="206095" y="69977"/>
                </a:lnTo>
                <a:lnTo>
                  <a:pt x="207747" y="64973"/>
                </a:lnTo>
                <a:lnTo>
                  <a:pt x="207860" y="55067"/>
                </a:lnTo>
                <a:lnTo>
                  <a:pt x="207022" y="50609"/>
                </a:lnTo>
                <a:lnTo>
                  <a:pt x="205409" y="44094"/>
                </a:lnTo>
                <a:close/>
              </a:path>
              <a:path w="387350" h="80645">
                <a:moveTo>
                  <a:pt x="189280" y="40589"/>
                </a:moveTo>
                <a:lnTo>
                  <a:pt x="146202" y="40589"/>
                </a:lnTo>
                <a:lnTo>
                  <a:pt x="146202" y="47231"/>
                </a:lnTo>
                <a:lnTo>
                  <a:pt x="189280" y="47231"/>
                </a:lnTo>
                <a:lnTo>
                  <a:pt x="189280" y="40589"/>
                </a:lnTo>
                <a:close/>
              </a:path>
              <a:path w="387350" h="80645">
                <a:moveTo>
                  <a:pt x="173875" y="26936"/>
                </a:moveTo>
                <a:lnTo>
                  <a:pt x="166522" y="26936"/>
                </a:lnTo>
                <a:lnTo>
                  <a:pt x="165125" y="40589"/>
                </a:lnTo>
                <a:lnTo>
                  <a:pt x="172478" y="40589"/>
                </a:lnTo>
                <a:lnTo>
                  <a:pt x="173875" y="26936"/>
                </a:lnTo>
                <a:close/>
              </a:path>
              <a:path w="387350" h="80645">
                <a:moveTo>
                  <a:pt x="188595" y="20294"/>
                </a:moveTo>
                <a:lnTo>
                  <a:pt x="150063" y="20294"/>
                </a:lnTo>
                <a:lnTo>
                  <a:pt x="150063" y="26936"/>
                </a:lnTo>
                <a:lnTo>
                  <a:pt x="188595" y="26936"/>
                </a:lnTo>
                <a:lnTo>
                  <a:pt x="188595" y="20294"/>
                </a:lnTo>
                <a:close/>
              </a:path>
              <a:path w="387350" h="80645">
                <a:moveTo>
                  <a:pt x="169329" y="342"/>
                </a:moveTo>
                <a:lnTo>
                  <a:pt x="167576" y="20294"/>
                </a:lnTo>
                <a:lnTo>
                  <a:pt x="174942" y="20294"/>
                </a:lnTo>
                <a:lnTo>
                  <a:pt x="177723" y="4191"/>
                </a:lnTo>
                <a:lnTo>
                  <a:pt x="179819" y="3035"/>
                </a:lnTo>
                <a:lnTo>
                  <a:pt x="179590" y="2095"/>
                </a:lnTo>
                <a:lnTo>
                  <a:pt x="177038" y="1397"/>
                </a:lnTo>
                <a:lnTo>
                  <a:pt x="169329" y="342"/>
                </a:lnTo>
                <a:close/>
              </a:path>
              <a:path w="387350" h="80645">
                <a:moveTo>
                  <a:pt x="114689" y="21691"/>
                </a:moveTo>
                <a:lnTo>
                  <a:pt x="102133" y="21691"/>
                </a:lnTo>
                <a:lnTo>
                  <a:pt x="96466" y="26848"/>
                </a:lnTo>
                <a:lnTo>
                  <a:pt x="92417" y="32885"/>
                </a:lnTo>
                <a:lnTo>
                  <a:pt x="89989" y="39795"/>
                </a:lnTo>
                <a:lnTo>
                  <a:pt x="89179" y="47574"/>
                </a:lnTo>
                <a:lnTo>
                  <a:pt x="89179" y="55295"/>
                </a:lnTo>
                <a:lnTo>
                  <a:pt x="125958" y="76301"/>
                </a:lnTo>
                <a:lnTo>
                  <a:pt x="128765" y="68580"/>
                </a:lnTo>
                <a:lnTo>
                  <a:pt x="119590" y="67843"/>
                </a:lnTo>
                <a:lnTo>
                  <a:pt x="112033" y="66319"/>
                </a:lnTo>
                <a:lnTo>
                  <a:pt x="106094" y="64004"/>
                </a:lnTo>
                <a:lnTo>
                  <a:pt x="101777" y="60896"/>
                </a:lnTo>
                <a:lnTo>
                  <a:pt x="98285" y="57391"/>
                </a:lnTo>
                <a:lnTo>
                  <a:pt x="96532" y="52844"/>
                </a:lnTo>
                <a:lnTo>
                  <a:pt x="96532" y="40246"/>
                </a:lnTo>
                <a:lnTo>
                  <a:pt x="98742" y="34531"/>
                </a:lnTo>
                <a:lnTo>
                  <a:pt x="107619" y="25666"/>
                </a:lnTo>
                <a:lnTo>
                  <a:pt x="112420" y="22517"/>
                </a:lnTo>
                <a:lnTo>
                  <a:pt x="114689" y="21691"/>
                </a:lnTo>
                <a:close/>
              </a:path>
              <a:path w="387350" h="80645">
                <a:moveTo>
                  <a:pt x="135407" y="10147"/>
                </a:moveTo>
                <a:lnTo>
                  <a:pt x="118093" y="12902"/>
                </a:lnTo>
                <a:lnTo>
                  <a:pt x="100822" y="15220"/>
                </a:lnTo>
                <a:lnTo>
                  <a:pt x="83593" y="17101"/>
                </a:lnTo>
                <a:lnTo>
                  <a:pt x="66408" y="18542"/>
                </a:lnTo>
                <a:lnTo>
                  <a:pt x="68516" y="26593"/>
                </a:lnTo>
                <a:lnTo>
                  <a:pt x="102133" y="21691"/>
                </a:lnTo>
                <a:lnTo>
                  <a:pt x="114689" y="21691"/>
                </a:lnTo>
                <a:lnTo>
                  <a:pt x="117551" y="20650"/>
                </a:lnTo>
                <a:lnTo>
                  <a:pt x="122212" y="19024"/>
                </a:lnTo>
                <a:lnTo>
                  <a:pt x="128638" y="18199"/>
                </a:lnTo>
                <a:lnTo>
                  <a:pt x="136817" y="18199"/>
                </a:lnTo>
                <a:lnTo>
                  <a:pt x="135407" y="10147"/>
                </a:lnTo>
                <a:close/>
              </a:path>
              <a:path w="387350" h="80645">
                <a:moveTo>
                  <a:pt x="23139" y="3149"/>
                </a:moveTo>
                <a:lnTo>
                  <a:pt x="15773" y="3149"/>
                </a:lnTo>
                <a:lnTo>
                  <a:pt x="17399" y="30441"/>
                </a:lnTo>
                <a:lnTo>
                  <a:pt x="18237" y="34302"/>
                </a:lnTo>
                <a:lnTo>
                  <a:pt x="19621" y="37795"/>
                </a:lnTo>
                <a:lnTo>
                  <a:pt x="13081" y="41529"/>
                </a:lnTo>
                <a:lnTo>
                  <a:pt x="8420" y="44780"/>
                </a:lnTo>
                <a:lnTo>
                  <a:pt x="1866" y="51320"/>
                </a:lnTo>
                <a:lnTo>
                  <a:pt x="0" y="55753"/>
                </a:lnTo>
                <a:lnTo>
                  <a:pt x="0" y="64858"/>
                </a:lnTo>
                <a:lnTo>
                  <a:pt x="1524" y="68351"/>
                </a:lnTo>
                <a:lnTo>
                  <a:pt x="7594" y="74409"/>
                </a:lnTo>
                <a:lnTo>
                  <a:pt x="12966" y="75933"/>
                </a:lnTo>
                <a:lnTo>
                  <a:pt x="54648" y="75933"/>
                </a:lnTo>
                <a:lnTo>
                  <a:pt x="54648" y="68237"/>
                </a:lnTo>
                <a:lnTo>
                  <a:pt x="15887" y="68237"/>
                </a:lnTo>
                <a:lnTo>
                  <a:pt x="12496" y="67424"/>
                </a:lnTo>
                <a:lnTo>
                  <a:pt x="10871" y="65773"/>
                </a:lnTo>
                <a:lnTo>
                  <a:pt x="9232" y="64160"/>
                </a:lnTo>
                <a:lnTo>
                  <a:pt x="8420" y="62280"/>
                </a:lnTo>
                <a:lnTo>
                  <a:pt x="8420" y="57391"/>
                </a:lnTo>
                <a:lnTo>
                  <a:pt x="9702" y="54711"/>
                </a:lnTo>
                <a:lnTo>
                  <a:pt x="56756" y="34988"/>
                </a:lnTo>
                <a:lnTo>
                  <a:pt x="56629" y="34658"/>
                </a:lnTo>
                <a:lnTo>
                  <a:pt x="26974" y="34658"/>
                </a:lnTo>
                <a:lnTo>
                  <a:pt x="25577" y="31623"/>
                </a:lnTo>
                <a:lnTo>
                  <a:pt x="24752" y="27647"/>
                </a:lnTo>
                <a:lnTo>
                  <a:pt x="23825" y="5943"/>
                </a:lnTo>
                <a:lnTo>
                  <a:pt x="25920" y="4533"/>
                </a:lnTo>
                <a:lnTo>
                  <a:pt x="25692" y="3619"/>
                </a:lnTo>
                <a:lnTo>
                  <a:pt x="23139" y="3149"/>
                </a:lnTo>
                <a:close/>
              </a:path>
              <a:path w="387350" h="80645">
                <a:moveTo>
                  <a:pt x="53263" y="25882"/>
                </a:moveTo>
                <a:lnTo>
                  <a:pt x="45441" y="28137"/>
                </a:lnTo>
                <a:lnTo>
                  <a:pt x="38452" y="30351"/>
                </a:lnTo>
                <a:lnTo>
                  <a:pt x="32296" y="32524"/>
                </a:lnTo>
                <a:lnTo>
                  <a:pt x="26974" y="34658"/>
                </a:lnTo>
                <a:lnTo>
                  <a:pt x="56629" y="34658"/>
                </a:lnTo>
                <a:lnTo>
                  <a:pt x="53263" y="25882"/>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88" name="object 88"/>
          <p:cNvPicPr/>
          <p:nvPr/>
        </p:nvPicPr>
        <p:blipFill>
          <a:blip r:embed="rId18" cstate="print"/>
          <a:stretch>
            <a:fillRect/>
          </a:stretch>
        </p:blipFill>
        <p:spPr>
          <a:xfrm>
            <a:off x="3350379" y="6625287"/>
            <a:ext cx="651027" cy="66586"/>
          </a:xfrm>
          <a:prstGeom prst="rect">
            <a:avLst/>
          </a:prstGeom>
        </p:spPr>
      </p:pic>
      <p:pic>
        <p:nvPicPr>
          <p:cNvPr id="89" name="object 89"/>
          <p:cNvPicPr/>
          <p:nvPr/>
        </p:nvPicPr>
        <p:blipFill>
          <a:blip r:embed="rId19" cstate="print"/>
          <a:stretch>
            <a:fillRect/>
          </a:stretch>
        </p:blipFill>
        <p:spPr>
          <a:xfrm>
            <a:off x="4152584" y="6624645"/>
            <a:ext cx="634847" cy="70281"/>
          </a:xfrm>
          <a:prstGeom prst="rect">
            <a:avLst/>
          </a:prstGeom>
        </p:spPr>
      </p:pic>
      <p:pic>
        <p:nvPicPr>
          <p:cNvPr id="90" name="object 90"/>
          <p:cNvPicPr/>
          <p:nvPr/>
        </p:nvPicPr>
        <p:blipFill>
          <a:blip r:embed="rId20" cstate="print"/>
          <a:stretch>
            <a:fillRect/>
          </a:stretch>
        </p:blipFill>
        <p:spPr>
          <a:xfrm>
            <a:off x="4945440" y="6626997"/>
            <a:ext cx="638009" cy="64884"/>
          </a:xfrm>
          <a:prstGeom prst="rect">
            <a:avLst/>
          </a:prstGeom>
        </p:spPr>
      </p:pic>
      <p:sp>
        <p:nvSpPr>
          <p:cNvPr id="91" name="object 91"/>
          <p:cNvSpPr txBox="1"/>
          <p:nvPr/>
        </p:nvSpPr>
        <p:spPr>
          <a:xfrm>
            <a:off x="881862" y="5984535"/>
            <a:ext cx="2985770" cy="374650"/>
          </a:xfrm>
          <a:prstGeom prst="rect">
            <a:avLst/>
          </a:prstGeom>
        </p:spPr>
        <p:txBody>
          <a:bodyPr vert="horz" wrap="square" lIns="0" tIns="48260" rIns="0" bIns="0" rtlCol="0">
            <a:spAutoFit/>
          </a:bodyPr>
          <a:lstStyle/>
          <a:p>
            <a:pPr marL="12700">
              <a:lnSpc>
                <a:spcPct val="100000"/>
              </a:lnSpc>
              <a:spcBef>
                <a:spcPts val="380"/>
              </a:spcBef>
            </a:pPr>
            <a:r>
              <a:rPr sz="950" b="1" spc="-50">
                <a:solidFill>
                  <a:srgbClr val="332C2A"/>
                </a:solidFill>
                <a:latin typeface="游ゴシック" panose="020B0400000000000000" pitchFamily="50" charset="-128"/>
                <a:ea typeface="游ゴシック" panose="020B0400000000000000" pitchFamily="50" charset="-128"/>
                <a:cs typeface="Adobe Clean Han ExtraBold"/>
              </a:rPr>
              <a:t>「</a:t>
            </a:r>
            <a:r>
              <a:rPr sz="950" b="1" spc="-50" err="1">
                <a:solidFill>
                  <a:srgbClr val="332C2A"/>
                </a:solidFill>
                <a:latin typeface="游ゴシック" panose="020B0400000000000000" pitchFamily="50" charset="-128"/>
                <a:ea typeface="游ゴシック" panose="020B0400000000000000" pitchFamily="50" charset="-128"/>
                <a:cs typeface="Adobe Clean Han ExtraBold"/>
              </a:rPr>
              <a:t>働くことに関する不安</a:t>
            </a:r>
            <a:r>
              <a:rPr sz="950" b="1" spc="-50">
                <a:solidFill>
                  <a:srgbClr val="332C2A"/>
                </a:solidFill>
                <a:latin typeface="游ゴシック" panose="020B0400000000000000" pitchFamily="50" charset="-128"/>
                <a:ea typeface="游ゴシック" panose="020B0400000000000000" pitchFamily="50" charset="-128"/>
                <a:cs typeface="Adobe Clean Han ExtraBold"/>
              </a:rPr>
              <a:t>」</a:t>
            </a:r>
          </a:p>
          <a:p>
            <a:pPr marL="12700">
              <a:lnSpc>
                <a:spcPct val="100000"/>
              </a:lnSpc>
              <a:spcBef>
                <a:spcPts val="29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err="1">
                <a:solidFill>
                  <a:srgbClr val="332C2A"/>
                </a:solidFill>
                <a:latin typeface="游ゴシック" panose="020B0400000000000000" pitchFamily="50" charset="-128"/>
                <a:ea typeface="游ゴシック" panose="020B0400000000000000" pitchFamily="50" charset="-128"/>
                <a:cs typeface="Adobe Clean Han"/>
              </a:rPr>
              <a:t>子供・若者の意識</a:t>
            </a:r>
            <a:r>
              <a:rPr sz="850" b="0" err="1">
                <a:solidFill>
                  <a:srgbClr val="332C2A"/>
                </a:solidFill>
                <a:latin typeface="游ゴシック" panose="020B0400000000000000" pitchFamily="50" charset="-128"/>
                <a:ea typeface="游ゴシック" panose="020B0400000000000000" pitchFamily="50" charset="-128"/>
                <a:cs typeface="Adobe Clean Han"/>
              </a:rPr>
              <a:t>に関する調査</a:t>
            </a:r>
            <a:r>
              <a:rPr sz="850" b="0">
                <a:solidFill>
                  <a:srgbClr val="332C2A"/>
                </a:solidFill>
                <a:latin typeface="游ゴシック" panose="020B0400000000000000" pitchFamily="50" charset="-128"/>
                <a:ea typeface="游ゴシック" panose="020B0400000000000000" pitchFamily="50" charset="-128"/>
                <a:cs typeface="Adobe Clean Han"/>
              </a:rPr>
              <a:t>」（平成</a:t>
            </a:r>
            <a:r>
              <a:rPr lang="en-US" sz="850">
                <a:solidFill>
                  <a:srgbClr val="332C2A"/>
                </a:solidFill>
                <a:latin typeface="游ゴシック" panose="020B0400000000000000" pitchFamily="50" charset="-128"/>
                <a:ea typeface="游ゴシック" panose="020B0400000000000000" pitchFamily="50" charset="-128"/>
                <a:cs typeface="Adobe Clean Han"/>
              </a:rPr>
              <a:t>29</a:t>
            </a:r>
            <a:r>
              <a:rPr sz="850" b="0">
                <a:solidFill>
                  <a:srgbClr val="332C2A"/>
                </a:solidFill>
                <a:latin typeface="游ゴシック" panose="020B0400000000000000" pitchFamily="50" charset="-128"/>
                <a:ea typeface="游ゴシック" panose="020B0400000000000000" pitchFamily="50" charset="-128"/>
                <a:cs typeface="Adobe Clean Han"/>
              </a:rPr>
              <a:t>年度内閣府）</a:t>
            </a:r>
            <a:endParaRPr sz="850">
              <a:latin typeface="游ゴシック" panose="020B0400000000000000" pitchFamily="50" charset="-128"/>
              <a:ea typeface="游ゴシック" panose="020B0400000000000000" pitchFamily="50" charset="-128"/>
              <a:cs typeface="Adobe Clean Han"/>
            </a:endParaRPr>
          </a:p>
        </p:txBody>
      </p:sp>
      <p:graphicFrame>
        <p:nvGraphicFramePr>
          <p:cNvPr id="92" name="object 92"/>
          <p:cNvGraphicFramePr>
            <a:graphicFrameLocks noGrp="1"/>
          </p:cNvGraphicFramePr>
          <p:nvPr>
            <p:extLst>
              <p:ext uri="{D42A27DB-BD31-4B8C-83A1-F6EECF244321}">
                <p14:modId xmlns:p14="http://schemas.microsoft.com/office/powerpoint/2010/main" val="368994094"/>
              </p:ext>
            </p:extLst>
          </p:nvPr>
        </p:nvGraphicFramePr>
        <p:xfrm>
          <a:off x="873918" y="3149473"/>
          <a:ext cx="5865495" cy="610235"/>
        </p:xfrm>
        <a:graphic>
          <a:graphicData uri="http://schemas.openxmlformats.org/drawingml/2006/table">
            <a:tbl>
              <a:tblPr firstRow="1" bandRow="1">
                <a:tableStyleId>{2D5ABB26-0587-4C30-8999-92F81FD0307C}</a:tableStyleId>
              </a:tblPr>
              <a:tblGrid>
                <a:gridCol w="2933065">
                  <a:extLst>
                    <a:ext uri="{9D8B030D-6E8A-4147-A177-3AD203B41FA5}">
                      <a16:colId xmlns:a16="http://schemas.microsoft.com/office/drawing/2014/main" val="20000"/>
                    </a:ext>
                  </a:extLst>
                </a:gridCol>
                <a:gridCol w="2932430">
                  <a:extLst>
                    <a:ext uri="{9D8B030D-6E8A-4147-A177-3AD203B41FA5}">
                      <a16:colId xmlns:a16="http://schemas.microsoft.com/office/drawing/2014/main" val="20001"/>
                    </a:ext>
                  </a:extLst>
                </a:gridCol>
              </a:tblGrid>
              <a:tr h="219710">
                <a:tc>
                  <a:txBody>
                    <a:bodyPr/>
                    <a:lstStyle/>
                    <a:p>
                      <a:pPr marR="164465" algn="ctr">
                        <a:lnSpc>
                          <a:spcPct val="100000"/>
                        </a:lnSpc>
                        <a:spcBef>
                          <a:spcPts val="300"/>
                        </a:spcBef>
                      </a:pPr>
                      <a:r>
                        <a:rPr sz="850" b="1" spc="-10">
                          <a:solidFill>
                            <a:srgbClr val="332C2A"/>
                          </a:solidFill>
                          <a:latin typeface="游ゴシック" panose="020B0400000000000000" pitchFamily="50" charset="-128"/>
                          <a:ea typeface="游ゴシック" panose="020B0400000000000000" pitchFamily="50" charset="-128"/>
                          <a:cs typeface="Adobe Clean Han ExtraBold"/>
                        </a:rPr>
                        <a:t>「青年期」</a:t>
                      </a:r>
                      <a:endParaRPr sz="850">
                        <a:latin typeface="游ゴシック" panose="020B0400000000000000" pitchFamily="50" charset="-128"/>
                        <a:ea typeface="游ゴシック" panose="020B0400000000000000" pitchFamily="50" charset="-128"/>
                        <a:cs typeface="Adobe Clean Han ExtraBold"/>
                      </a:endParaRPr>
                    </a:p>
                  </a:txBody>
                  <a:tcPr marL="0" marR="0" marT="381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R="22225" algn="ctr">
                        <a:lnSpc>
                          <a:spcPct val="100000"/>
                        </a:lnSpc>
                        <a:spcBef>
                          <a:spcPts val="300"/>
                        </a:spcBef>
                      </a:pPr>
                      <a:r>
                        <a:rPr sz="850" b="1" spc="65">
                          <a:solidFill>
                            <a:srgbClr val="332C2A"/>
                          </a:solidFill>
                          <a:latin typeface="游ゴシック" panose="020B0400000000000000" pitchFamily="50" charset="-128"/>
                          <a:ea typeface="游ゴシック" panose="020B0400000000000000" pitchFamily="50" charset="-128"/>
                          <a:cs typeface="Adobe Clean Han ExtraBold"/>
                        </a:rPr>
                        <a:t>「成人•壮年期」</a:t>
                      </a:r>
                      <a:endParaRPr sz="850">
                        <a:latin typeface="游ゴシック" panose="020B0400000000000000" pitchFamily="50" charset="-128"/>
                        <a:ea typeface="游ゴシック" panose="020B0400000000000000" pitchFamily="50" charset="-128"/>
                        <a:cs typeface="Adobe Clean Han ExtraBold"/>
                      </a:endParaRPr>
                    </a:p>
                  </a:txBody>
                  <a:tcPr marL="0" marR="0" marT="381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0"/>
                  </a:ext>
                </a:extLst>
              </a:tr>
              <a:tr h="390525">
                <a:tc>
                  <a:txBody>
                    <a:bodyPr/>
                    <a:lstStyle/>
                    <a:p>
                      <a:pPr marL="114935">
                        <a:lnSpc>
                          <a:spcPct val="100000"/>
                        </a:lnSpc>
                        <a:spcBef>
                          <a:spcPts val="384"/>
                        </a:spcBef>
                        <a:tabLst>
                          <a:tab pos="732790" algn="l"/>
                        </a:tabLst>
                      </a:pPr>
                      <a:r>
                        <a:rPr sz="850" b="0" spc="4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80">
                          <a:solidFill>
                            <a:srgbClr val="332C2A"/>
                          </a:solidFill>
                          <a:latin typeface="游ゴシック" panose="020B0400000000000000" pitchFamily="50" charset="-128"/>
                          <a:ea typeface="游ゴシック" panose="020B0400000000000000" pitchFamily="50" charset="-128"/>
                          <a:cs typeface="Adobe Clean Han"/>
                        </a:rPr>
                        <a:t>、アルバイト経験、就職する</a:t>
                      </a:r>
                      <a:endParaRPr sz="850">
                        <a:latin typeface="游ゴシック" panose="020B0400000000000000" pitchFamily="50" charset="-128"/>
                        <a:ea typeface="游ゴシック" panose="020B0400000000000000" pitchFamily="50" charset="-128"/>
                        <a:cs typeface="Adobe Clean Han"/>
                      </a:endParaRPr>
                    </a:p>
                    <a:p>
                      <a:pPr marL="114935">
                        <a:lnSpc>
                          <a:spcPct val="100000"/>
                        </a:lnSpc>
                        <a:spcBef>
                          <a:spcPts val="135"/>
                        </a:spcBef>
                        <a:tabLst>
                          <a:tab pos="140652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lang="en-US" sz="850" b="0" spc="50">
                          <a:solidFill>
                            <a:srgbClr val="332C2A"/>
                          </a:solidFill>
                          <a:latin typeface="游ゴシック" panose="020B0400000000000000" pitchFamily="50" charset="-128"/>
                          <a:ea typeface="游ゴシック" panose="020B0400000000000000" pitchFamily="50" charset="-128"/>
                          <a:cs typeface="Adobe Clean Han"/>
                        </a:rPr>
                        <a:t> </a:t>
                      </a:r>
                      <a:r>
                        <a:rPr sz="850" b="0" spc="125" err="1">
                          <a:solidFill>
                            <a:srgbClr val="332C2A"/>
                          </a:solidFill>
                          <a:latin typeface="游ゴシック" panose="020B0400000000000000" pitchFamily="50" charset="-128"/>
                          <a:ea typeface="游ゴシック" panose="020B0400000000000000" pitchFamily="50" charset="-128"/>
                          <a:cs typeface="Adobe Clean Han"/>
                        </a:rPr>
                        <a:t>職業を通し</a:t>
                      </a:r>
                      <a:r>
                        <a:rPr sz="850" b="0" spc="-415" err="1">
                          <a:solidFill>
                            <a:srgbClr val="332C2A"/>
                          </a:solidFill>
                          <a:latin typeface="游ゴシック" panose="020B0400000000000000" pitchFamily="50" charset="-128"/>
                          <a:ea typeface="游ゴシック" panose="020B0400000000000000" pitchFamily="50" charset="-128"/>
                          <a:cs typeface="Adobe Clean Han"/>
                        </a:rPr>
                        <a:t>て</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をはか</a:t>
                      </a:r>
                      <a:r>
                        <a:rPr sz="850" b="0" spc="-50">
                          <a:solidFill>
                            <a:srgbClr val="332C2A"/>
                          </a:solidFill>
                          <a:latin typeface="游ゴシック" panose="020B0400000000000000" pitchFamily="50" charset="-128"/>
                          <a:ea typeface="游ゴシック" panose="020B0400000000000000" pitchFamily="50" charset="-128"/>
                          <a:cs typeface="Adobe Clean Han"/>
                        </a:rPr>
                        <a:t>る</a:t>
                      </a:r>
                      <a:endParaRPr sz="850">
                        <a:latin typeface="游ゴシック" panose="020B0400000000000000" pitchFamily="50" charset="-128"/>
                        <a:ea typeface="游ゴシック" panose="020B0400000000000000" pitchFamily="50" charset="-128"/>
                        <a:cs typeface="Adobe Clean Han"/>
                      </a:endParaRPr>
                    </a:p>
                  </a:txBody>
                  <a:tcPr marL="0" marR="0" marT="48894"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71755">
                        <a:lnSpc>
                          <a:spcPct val="100000"/>
                        </a:lnSpc>
                        <a:spcBef>
                          <a:spcPts val="384"/>
                        </a:spcBef>
                      </a:pPr>
                      <a:r>
                        <a:rPr sz="850" b="0" spc="65">
                          <a:solidFill>
                            <a:srgbClr val="332C2A"/>
                          </a:solidFill>
                          <a:latin typeface="游ゴシック" panose="020B0400000000000000" pitchFamily="50" charset="-128"/>
                          <a:ea typeface="游ゴシック" panose="020B0400000000000000" pitchFamily="50" charset="-128"/>
                          <a:cs typeface="Adobe Clean Han"/>
                        </a:rPr>
                        <a:t>•</a:t>
                      </a:r>
                      <a:r>
                        <a:rPr lang="en-US" sz="850" b="0" spc="65">
                          <a:solidFill>
                            <a:srgbClr val="332C2A"/>
                          </a:solidFill>
                          <a:latin typeface="游ゴシック" panose="020B0400000000000000" pitchFamily="50" charset="-128"/>
                          <a:ea typeface="游ゴシック" panose="020B0400000000000000" pitchFamily="50" charset="-128"/>
                          <a:cs typeface="Adobe Clean Han"/>
                        </a:rPr>
                        <a:t> </a:t>
                      </a:r>
                      <a:r>
                        <a:rPr sz="850" b="0" spc="65" err="1">
                          <a:solidFill>
                            <a:srgbClr val="332C2A"/>
                          </a:solidFill>
                          <a:latin typeface="游ゴシック" panose="020B0400000000000000" pitchFamily="50" charset="-128"/>
                          <a:ea typeface="游ゴシック" panose="020B0400000000000000" pitchFamily="50" charset="-128"/>
                          <a:cs typeface="Adobe Clean Han"/>
                        </a:rPr>
                        <a:t>職業上の責任の高まり</a:t>
                      </a:r>
                      <a:r>
                        <a:rPr sz="850" b="0" spc="15" err="1">
                          <a:solidFill>
                            <a:srgbClr val="332C2A"/>
                          </a:solidFill>
                          <a:latin typeface="游ゴシック" panose="020B0400000000000000" pitchFamily="50" charset="-128"/>
                          <a:ea typeface="游ゴシック" panose="020B0400000000000000" pitchFamily="50" charset="-128"/>
                          <a:cs typeface="Adobe Clean Han"/>
                        </a:rPr>
                        <a:t>、知識•技術の向上</a:t>
                      </a:r>
                      <a:endParaRPr sz="850">
                        <a:latin typeface="游ゴシック" panose="020B0400000000000000" pitchFamily="50" charset="-128"/>
                        <a:ea typeface="游ゴシック" panose="020B0400000000000000" pitchFamily="50" charset="-128"/>
                        <a:cs typeface="Adobe Clean Han"/>
                      </a:endParaRPr>
                    </a:p>
                    <a:p>
                      <a:pPr marL="71755">
                        <a:lnSpc>
                          <a:spcPct val="100000"/>
                        </a:lnSpc>
                        <a:spcBef>
                          <a:spcPts val="13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lang="en-US" sz="850" b="0" spc="50">
                          <a:solidFill>
                            <a:srgbClr val="332C2A"/>
                          </a:solidFill>
                          <a:latin typeface="游ゴシック" panose="020B0400000000000000" pitchFamily="50" charset="-128"/>
                          <a:ea typeface="游ゴシック" panose="020B0400000000000000" pitchFamily="50" charset="-128"/>
                          <a:cs typeface="Adobe Clean Han"/>
                        </a:rPr>
                        <a:t> </a:t>
                      </a:r>
                      <a:r>
                        <a:rPr sz="850" b="0" spc="50" err="1">
                          <a:solidFill>
                            <a:srgbClr val="332C2A"/>
                          </a:solidFill>
                          <a:latin typeface="游ゴシック" panose="020B0400000000000000" pitchFamily="50" charset="-128"/>
                          <a:ea typeface="游ゴシック" panose="020B0400000000000000" pitchFamily="50" charset="-128"/>
                          <a:cs typeface="Adobe Clean Han"/>
                        </a:rPr>
                        <a:t>職場環境の向上への参画</a:t>
                      </a:r>
                      <a:endParaRPr sz="850">
                        <a:latin typeface="游ゴシック" panose="020B0400000000000000" pitchFamily="50" charset="-128"/>
                        <a:ea typeface="游ゴシック" panose="020B0400000000000000" pitchFamily="50" charset="-128"/>
                        <a:cs typeface="Adobe Clean Han"/>
                      </a:endParaRPr>
                    </a:p>
                  </a:txBody>
                  <a:tcPr marL="0" marR="0" marT="48894"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bl>
          </a:graphicData>
        </a:graphic>
      </p:graphicFrame>
      <p:sp>
        <p:nvSpPr>
          <p:cNvPr id="93" name="object 93"/>
          <p:cNvSpPr txBox="1"/>
          <p:nvPr/>
        </p:nvSpPr>
        <p:spPr>
          <a:xfrm>
            <a:off x="861223" y="3948244"/>
            <a:ext cx="5901690" cy="200696"/>
          </a:xfrm>
          <a:prstGeom prst="rect">
            <a:avLst/>
          </a:prstGeom>
        </p:spPr>
        <p:txBody>
          <a:bodyPr vert="horz" wrap="square" lIns="0" tIns="15875" rIns="0" bIns="0" rtlCol="0">
            <a:spAutoFit/>
          </a:bodyPr>
          <a:lstStyle/>
          <a:p>
            <a:pPr marL="12700">
              <a:lnSpc>
                <a:spcPct val="100000"/>
              </a:lnSpc>
              <a:spcBef>
                <a:spcPts val="125"/>
              </a:spcBef>
            </a:pPr>
            <a:r>
              <a:rPr sz="1200" b="1" spc="-130">
                <a:solidFill>
                  <a:srgbClr val="332C2A"/>
                </a:solidFill>
                <a:latin typeface="游ゴシック" panose="020B0400000000000000" pitchFamily="50" charset="-128"/>
                <a:ea typeface="游ゴシック" panose="020B0400000000000000" pitchFamily="50" charset="-128"/>
                <a:cs typeface="Adobe Clean Han ExtraBold"/>
              </a:rPr>
              <a:t>② これから訪れるであろうライフイベントや、働いて生活していく上での不安、困る事は？</a:t>
            </a:r>
            <a:endParaRPr sz="1200">
              <a:latin typeface="游ゴシック" panose="020B0400000000000000" pitchFamily="50" charset="-128"/>
              <a:ea typeface="游ゴシック" panose="020B0400000000000000" pitchFamily="50" charset="-128"/>
              <a:cs typeface="Adobe Clean Han ExtraBold"/>
            </a:endParaRPr>
          </a:p>
        </p:txBody>
      </p:sp>
      <p:sp>
        <p:nvSpPr>
          <p:cNvPr id="94" name="object 94"/>
          <p:cNvSpPr txBox="1"/>
          <p:nvPr/>
        </p:nvSpPr>
        <p:spPr>
          <a:xfrm>
            <a:off x="878592" y="4261358"/>
            <a:ext cx="5866130" cy="1595437"/>
          </a:xfrm>
          <a:prstGeom prst="rect">
            <a:avLst/>
          </a:prstGeom>
          <a:ln w="9347">
            <a:solidFill>
              <a:srgbClr val="332C2A"/>
            </a:solidFill>
          </a:ln>
        </p:spPr>
        <p:txBody>
          <a:bodyPr vert="horz" wrap="square" lIns="0" tIns="77470" rIns="0" bIns="0" rtlCol="0">
            <a:spAutoFit/>
          </a:bodyPr>
          <a:lstStyle/>
          <a:p>
            <a:pPr marL="122555" marR="4387215">
              <a:lnSpc>
                <a:spcPct val="126800"/>
              </a:lnSpc>
              <a:spcBef>
                <a:spcPts val="610"/>
              </a:spcBef>
            </a:pPr>
            <a:r>
              <a:rPr sz="850" b="0" spc="-5">
                <a:solidFill>
                  <a:srgbClr val="332C2A"/>
                </a:solidFill>
                <a:latin typeface="游ゴシック" panose="020B0400000000000000" pitchFamily="50" charset="-128"/>
                <a:ea typeface="游ゴシック" panose="020B0400000000000000" pitchFamily="50" charset="-128"/>
                <a:cs typeface="Adobe Clean Han"/>
              </a:rPr>
              <a:t>働くことに影響を及ぼす</a:t>
            </a:r>
            <a:r>
              <a:rPr sz="850" b="0" spc="500">
                <a:solidFill>
                  <a:srgbClr val="332C2A"/>
                </a:solidFill>
                <a:latin typeface="游ゴシック" panose="020B0400000000000000" pitchFamily="50" charset="-128"/>
                <a:ea typeface="游ゴシック" panose="020B0400000000000000" pitchFamily="50" charset="-128"/>
                <a:cs typeface="Adobe Clean Han"/>
              </a:rPr>
              <a:t> </a:t>
            </a:r>
            <a:r>
              <a:rPr sz="850" b="0" spc="-5">
                <a:solidFill>
                  <a:srgbClr val="332C2A"/>
                </a:solidFill>
                <a:latin typeface="游ゴシック" panose="020B0400000000000000" pitchFamily="50" charset="-128"/>
                <a:ea typeface="游ゴシック" panose="020B0400000000000000" pitchFamily="50" charset="-128"/>
                <a:cs typeface="Adobe Clean Han"/>
              </a:rPr>
              <a:t>不安項目をあげてみよう。</a:t>
            </a:r>
            <a:endParaRPr sz="850">
              <a:latin typeface="游ゴシック" panose="020B0400000000000000" pitchFamily="50" charset="-128"/>
              <a:ea typeface="游ゴシック" panose="020B0400000000000000" pitchFamily="50" charset="-128"/>
              <a:cs typeface="Adobe Clean Han"/>
            </a:endParaRPr>
          </a:p>
          <a:p>
            <a:pPr marL="66040">
              <a:lnSpc>
                <a:spcPct val="100000"/>
              </a:lnSpc>
              <a:spcBef>
                <a:spcPts val="275"/>
              </a:spcBef>
            </a:pPr>
            <a:r>
              <a:rPr sz="850" b="0">
                <a:solidFill>
                  <a:srgbClr val="332C2A"/>
                </a:solidFill>
                <a:latin typeface="游ゴシック" panose="020B0400000000000000" pitchFamily="50" charset="-128"/>
                <a:ea typeface="游ゴシック" panose="020B0400000000000000" pitchFamily="50" charset="-128"/>
                <a:cs typeface="Adobe Clean Han"/>
              </a:rPr>
              <a:t>（例</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93980">
              <a:lnSpc>
                <a:spcPct val="100000"/>
              </a:lnSpc>
              <a:spcBef>
                <a:spcPts val="275"/>
              </a:spcBef>
            </a:pPr>
            <a:r>
              <a:rPr sz="850" b="0" spc="105">
                <a:solidFill>
                  <a:srgbClr val="332C2A"/>
                </a:solidFill>
                <a:latin typeface="游ゴシック" panose="020B0400000000000000" pitchFamily="50" charset="-128"/>
                <a:ea typeface="游ゴシック" panose="020B0400000000000000" pitchFamily="50" charset="-128"/>
                <a:cs typeface="Adobe Clean Han"/>
              </a:rPr>
              <a:t>•自分が会社</a:t>
            </a:r>
            <a:r>
              <a:rPr sz="850" b="0" spc="-120">
                <a:solidFill>
                  <a:srgbClr val="332C2A"/>
                </a:solidFill>
                <a:latin typeface="游ゴシック" panose="020B0400000000000000" pitchFamily="50" charset="-128"/>
                <a:ea typeface="游ゴシック" panose="020B0400000000000000" pitchFamily="50" charset="-128"/>
                <a:cs typeface="Adobe Clean Han"/>
              </a:rPr>
              <a:t>を「クビ」になる</a:t>
            </a:r>
            <a:endParaRPr sz="850">
              <a:latin typeface="游ゴシック" panose="020B0400000000000000" pitchFamily="50" charset="-128"/>
              <a:ea typeface="游ゴシック" panose="020B0400000000000000" pitchFamily="50" charset="-128"/>
              <a:cs typeface="Adobe Clean Han"/>
            </a:endParaRPr>
          </a:p>
          <a:p>
            <a:pPr marL="93980">
              <a:lnSpc>
                <a:spcPct val="100000"/>
              </a:lnSpc>
              <a:spcBef>
                <a:spcPts val="270"/>
              </a:spcBef>
            </a:pPr>
            <a:r>
              <a:rPr sz="850" b="0" spc="155">
                <a:solidFill>
                  <a:srgbClr val="332C2A"/>
                </a:solidFill>
                <a:latin typeface="游ゴシック" panose="020B0400000000000000" pitchFamily="50" charset="-128"/>
                <a:ea typeface="游ゴシック" panose="020B0400000000000000" pitchFamily="50" charset="-128"/>
                <a:cs typeface="Adobe Clean Han"/>
              </a:rPr>
              <a:t>•</a:t>
            </a:r>
            <a:r>
              <a:rPr sz="850" b="0" spc="155" err="1">
                <a:solidFill>
                  <a:srgbClr val="332C2A"/>
                </a:solidFill>
                <a:latin typeface="游ゴシック" panose="020B0400000000000000" pitchFamily="50" charset="-128"/>
                <a:ea typeface="游ゴシック" panose="020B0400000000000000" pitchFamily="50" charset="-128"/>
                <a:cs typeface="Adobe Clean Han"/>
              </a:rPr>
              <a:t>家族が</a:t>
            </a:r>
            <a:r>
              <a:rPr sz="850" b="0" spc="-295">
                <a:solidFill>
                  <a:srgbClr val="332C2A"/>
                </a:solidFill>
                <a:latin typeface="游ゴシック" panose="020B0400000000000000" pitchFamily="50" charset="-128"/>
                <a:ea typeface="游ゴシック" panose="020B0400000000000000" pitchFamily="50" charset="-128"/>
                <a:cs typeface="Adobe Clean Han"/>
              </a:rPr>
              <a:t>、、、</a:t>
            </a:r>
            <a:endParaRPr lang="en-US" sz="850" b="0" spc="-295">
              <a:solidFill>
                <a:srgbClr val="332C2A"/>
              </a:solidFill>
              <a:latin typeface="游ゴシック" panose="020B0400000000000000" pitchFamily="50" charset="-128"/>
              <a:ea typeface="游ゴシック" panose="020B0400000000000000" pitchFamily="50" charset="-128"/>
              <a:cs typeface="Adobe Clean Han"/>
            </a:endParaRPr>
          </a:p>
          <a:p>
            <a:pPr marL="93980">
              <a:lnSpc>
                <a:spcPct val="100000"/>
              </a:lnSpc>
              <a:spcBef>
                <a:spcPts val="270"/>
              </a:spcBef>
            </a:pPr>
            <a:endParaRPr lang="en-US" sz="850" spc="-295">
              <a:solidFill>
                <a:srgbClr val="332C2A"/>
              </a:solidFill>
              <a:latin typeface="游ゴシック" panose="020B0400000000000000" pitchFamily="50" charset="-128"/>
              <a:ea typeface="游ゴシック" panose="020B0400000000000000" pitchFamily="50" charset="-128"/>
              <a:cs typeface="Adobe Clean Han"/>
            </a:endParaRPr>
          </a:p>
          <a:p>
            <a:pPr marL="93980">
              <a:lnSpc>
                <a:spcPct val="100000"/>
              </a:lnSpc>
              <a:spcBef>
                <a:spcPts val="270"/>
              </a:spcBef>
            </a:pPr>
            <a:endParaRPr lang="en-US" sz="850" spc="-295">
              <a:solidFill>
                <a:srgbClr val="332C2A"/>
              </a:solidFill>
              <a:latin typeface="游ゴシック" panose="020B0400000000000000" pitchFamily="50" charset="-128"/>
              <a:ea typeface="游ゴシック" panose="020B0400000000000000" pitchFamily="50" charset="-128"/>
              <a:cs typeface="Adobe Clean Han"/>
            </a:endParaRPr>
          </a:p>
          <a:p>
            <a:pPr marL="93980">
              <a:lnSpc>
                <a:spcPct val="100000"/>
              </a:lnSpc>
              <a:spcBef>
                <a:spcPts val="270"/>
              </a:spcBef>
            </a:pPr>
            <a:endParaRPr lang="en-US" sz="850" spc="-295">
              <a:solidFill>
                <a:srgbClr val="332C2A"/>
              </a:solidFill>
              <a:latin typeface="游ゴシック" panose="020B0400000000000000" pitchFamily="50" charset="-128"/>
              <a:ea typeface="游ゴシック" panose="020B0400000000000000" pitchFamily="50" charset="-128"/>
              <a:cs typeface="Adobe Clean Han"/>
            </a:endParaRPr>
          </a:p>
          <a:p>
            <a:pPr marL="93980">
              <a:lnSpc>
                <a:spcPct val="100000"/>
              </a:lnSpc>
              <a:spcBef>
                <a:spcPts val="270"/>
              </a:spcBef>
            </a:pPr>
            <a:endParaRPr sz="850">
              <a:latin typeface="游ゴシック" panose="020B0400000000000000" pitchFamily="50" charset="-128"/>
              <a:ea typeface="游ゴシック" panose="020B0400000000000000" pitchFamily="50" charset="-128"/>
              <a:cs typeface="Adobe Clean Han"/>
            </a:endParaRPr>
          </a:p>
        </p:txBody>
      </p:sp>
      <p:sp>
        <p:nvSpPr>
          <p:cNvPr id="95" name="object 95"/>
          <p:cNvSpPr txBox="1"/>
          <p:nvPr/>
        </p:nvSpPr>
        <p:spPr>
          <a:xfrm>
            <a:off x="1357227" y="7059046"/>
            <a:ext cx="208279" cy="123111"/>
          </a:xfrm>
          <a:prstGeom prst="rect">
            <a:avLst/>
          </a:prstGeom>
        </p:spPr>
        <p:txBody>
          <a:bodyPr vert="horz" wrap="square" lIns="0" tIns="15240" rIns="0" bIns="0" rtlCol="0">
            <a:spAutoFit/>
          </a:bodyPr>
          <a:lstStyle/>
          <a:p>
            <a:pPr marL="12700">
              <a:lnSpc>
                <a:spcPct val="100000"/>
              </a:lnSpc>
              <a:spcBef>
                <a:spcPts val="120"/>
              </a:spcBef>
            </a:pPr>
            <a:r>
              <a:rPr sz="700" b="0" spc="-25">
                <a:solidFill>
                  <a:srgbClr val="332C2A"/>
                </a:solidFill>
                <a:latin typeface="游ゴシック" panose="020B0400000000000000" pitchFamily="50" charset="-128"/>
                <a:ea typeface="游ゴシック" panose="020B0400000000000000" pitchFamily="50" charset="-128"/>
                <a:cs typeface="Adobe Clean Han"/>
              </a:rPr>
              <a:t>勤務</a:t>
            </a:r>
            <a:endParaRPr sz="700">
              <a:latin typeface="游ゴシック" panose="020B0400000000000000" pitchFamily="50" charset="-128"/>
              <a:ea typeface="游ゴシック" panose="020B0400000000000000" pitchFamily="50" charset="-128"/>
              <a:cs typeface="Adobe Clean Han"/>
            </a:endParaRPr>
          </a:p>
        </p:txBody>
      </p:sp>
      <p:sp>
        <p:nvSpPr>
          <p:cNvPr id="96" name="object 96"/>
          <p:cNvSpPr txBox="1"/>
          <p:nvPr/>
        </p:nvSpPr>
        <p:spPr>
          <a:xfrm>
            <a:off x="1595633" y="7340128"/>
            <a:ext cx="172085" cy="100669"/>
          </a:xfrm>
          <a:prstGeom prst="rect">
            <a:avLst/>
          </a:prstGeom>
        </p:spPr>
        <p:txBody>
          <a:bodyPr vert="horz" wrap="square" lIns="0" tIns="15875" rIns="0" bIns="0" rtlCol="0">
            <a:spAutoFit/>
          </a:bodyPr>
          <a:lstStyle/>
          <a:p>
            <a:pPr marL="12700">
              <a:lnSpc>
                <a:spcPct val="100000"/>
              </a:lnSpc>
              <a:spcBef>
                <a:spcPts val="125"/>
              </a:spcBef>
            </a:pPr>
            <a:r>
              <a:rPr sz="550" b="0" spc="-25">
                <a:solidFill>
                  <a:srgbClr val="332C2A"/>
                </a:solidFill>
                <a:latin typeface="游ゴシック" panose="020B0400000000000000" pitchFamily="50" charset="-128"/>
                <a:ea typeface="游ゴシック" panose="020B0400000000000000" pitchFamily="50" charset="-128"/>
                <a:cs typeface="Adobe Clean Han"/>
              </a:rPr>
              <a:t>勤務</a:t>
            </a:r>
            <a:endParaRPr sz="550">
              <a:latin typeface="游ゴシック" panose="020B0400000000000000" pitchFamily="50" charset="-128"/>
              <a:ea typeface="游ゴシック" panose="020B0400000000000000" pitchFamily="50" charset="-128"/>
              <a:cs typeface="Adobe Clean Han"/>
            </a:endParaRPr>
          </a:p>
        </p:txBody>
      </p:sp>
      <p:sp>
        <p:nvSpPr>
          <p:cNvPr id="97" name="object 97"/>
          <p:cNvSpPr/>
          <p:nvPr/>
        </p:nvSpPr>
        <p:spPr>
          <a:xfrm>
            <a:off x="1886604" y="8167114"/>
            <a:ext cx="450850" cy="88265"/>
          </a:xfrm>
          <a:custGeom>
            <a:avLst/>
            <a:gdLst/>
            <a:ahLst/>
            <a:cxnLst/>
            <a:rect l="l" t="t" r="r" b="b"/>
            <a:pathLst>
              <a:path w="450850" h="88265">
                <a:moveTo>
                  <a:pt x="428764" y="18008"/>
                </a:moveTo>
                <a:lnTo>
                  <a:pt x="421716" y="23101"/>
                </a:lnTo>
                <a:lnTo>
                  <a:pt x="427983" y="30178"/>
                </a:lnTo>
                <a:lnTo>
                  <a:pt x="433470" y="38873"/>
                </a:lnTo>
                <a:lnTo>
                  <a:pt x="438175" y="49184"/>
                </a:lnTo>
                <a:lnTo>
                  <a:pt x="442099" y="61112"/>
                </a:lnTo>
                <a:lnTo>
                  <a:pt x="450735" y="57581"/>
                </a:lnTo>
                <a:lnTo>
                  <a:pt x="447156" y="46435"/>
                </a:lnTo>
                <a:lnTo>
                  <a:pt x="442302" y="36123"/>
                </a:lnTo>
                <a:lnTo>
                  <a:pt x="436173" y="26647"/>
                </a:lnTo>
                <a:lnTo>
                  <a:pt x="428764" y="18008"/>
                </a:lnTo>
                <a:close/>
              </a:path>
              <a:path w="450850" h="88265">
                <a:moveTo>
                  <a:pt x="391662" y="34861"/>
                </a:moveTo>
                <a:lnTo>
                  <a:pt x="383286" y="34861"/>
                </a:lnTo>
                <a:lnTo>
                  <a:pt x="378799" y="48304"/>
                </a:lnTo>
                <a:lnTo>
                  <a:pt x="373972" y="60421"/>
                </a:lnTo>
                <a:lnTo>
                  <a:pt x="368803" y="71217"/>
                </a:lnTo>
                <a:lnTo>
                  <a:pt x="363296" y="80695"/>
                </a:lnTo>
                <a:lnTo>
                  <a:pt x="372300" y="83820"/>
                </a:lnTo>
                <a:lnTo>
                  <a:pt x="377870" y="72745"/>
                </a:lnTo>
                <a:lnTo>
                  <a:pt x="382944" y="60858"/>
                </a:lnTo>
                <a:lnTo>
                  <a:pt x="387597" y="48051"/>
                </a:lnTo>
                <a:lnTo>
                  <a:pt x="391662" y="34861"/>
                </a:lnTo>
                <a:close/>
              </a:path>
              <a:path w="450850" h="88265">
                <a:moveTo>
                  <a:pt x="391515" y="66992"/>
                </a:moveTo>
                <a:lnTo>
                  <a:pt x="386422" y="74041"/>
                </a:lnTo>
                <a:lnTo>
                  <a:pt x="391375" y="79768"/>
                </a:lnTo>
                <a:lnTo>
                  <a:pt x="396354" y="82664"/>
                </a:lnTo>
                <a:lnTo>
                  <a:pt x="404723" y="82664"/>
                </a:lnTo>
                <a:lnTo>
                  <a:pt x="407720" y="81343"/>
                </a:lnTo>
                <a:lnTo>
                  <a:pt x="410337" y="78714"/>
                </a:lnTo>
                <a:lnTo>
                  <a:pt x="413252" y="74393"/>
                </a:lnTo>
                <a:lnTo>
                  <a:pt x="413630" y="73240"/>
                </a:lnTo>
                <a:lnTo>
                  <a:pt x="398830" y="73240"/>
                </a:lnTo>
                <a:lnTo>
                  <a:pt x="395693" y="71158"/>
                </a:lnTo>
                <a:lnTo>
                  <a:pt x="391515" y="66992"/>
                </a:lnTo>
                <a:close/>
              </a:path>
              <a:path w="450850" h="88265">
                <a:moveTo>
                  <a:pt x="415862" y="33299"/>
                </a:moveTo>
                <a:lnTo>
                  <a:pt x="404063" y="33299"/>
                </a:lnTo>
                <a:lnTo>
                  <a:pt x="405638" y="33693"/>
                </a:lnTo>
                <a:lnTo>
                  <a:pt x="406412" y="34442"/>
                </a:lnTo>
                <a:lnTo>
                  <a:pt x="407987" y="36029"/>
                </a:lnTo>
                <a:lnTo>
                  <a:pt x="408762" y="40474"/>
                </a:lnTo>
                <a:lnTo>
                  <a:pt x="408735" y="61007"/>
                </a:lnTo>
                <a:lnTo>
                  <a:pt x="407327" y="68808"/>
                </a:lnTo>
                <a:lnTo>
                  <a:pt x="403402" y="72745"/>
                </a:lnTo>
                <a:lnTo>
                  <a:pt x="402234" y="73240"/>
                </a:lnTo>
                <a:lnTo>
                  <a:pt x="413630" y="73240"/>
                </a:lnTo>
                <a:lnTo>
                  <a:pt x="415331" y="68059"/>
                </a:lnTo>
                <a:lnTo>
                  <a:pt x="416577" y="59715"/>
                </a:lnTo>
                <a:lnTo>
                  <a:pt x="416991" y="49364"/>
                </a:lnTo>
                <a:lnTo>
                  <a:pt x="416991" y="38404"/>
                </a:lnTo>
                <a:lnTo>
                  <a:pt x="415862" y="33299"/>
                </a:lnTo>
                <a:close/>
              </a:path>
              <a:path w="450850" h="88265">
                <a:moveTo>
                  <a:pt x="391121" y="2349"/>
                </a:moveTo>
                <a:lnTo>
                  <a:pt x="370344" y="28219"/>
                </a:lnTo>
                <a:lnTo>
                  <a:pt x="365645" y="28219"/>
                </a:lnTo>
                <a:lnTo>
                  <a:pt x="366420" y="36830"/>
                </a:lnTo>
                <a:lnTo>
                  <a:pt x="371906" y="36296"/>
                </a:lnTo>
                <a:lnTo>
                  <a:pt x="377532" y="35648"/>
                </a:lnTo>
                <a:lnTo>
                  <a:pt x="383286" y="34861"/>
                </a:lnTo>
                <a:lnTo>
                  <a:pt x="391662" y="34861"/>
                </a:lnTo>
                <a:lnTo>
                  <a:pt x="391909" y="34061"/>
                </a:lnTo>
                <a:lnTo>
                  <a:pt x="396087" y="33553"/>
                </a:lnTo>
                <a:lnTo>
                  <a:pt x="399364" y="33299"/>
                </a:lnTo>
                <a:lnTo>
                  <a:pt x="415862" y="33299"/>
                </a:lnTo>
                <a:lnTo>
                  <a:pt x="415429" y="31343"/>
                </a:lnTo>
                <a:lnTo>
                  <a:pt x="410476" y="26377"/>
                </a:lnTo>
                <a:lnTo>
                  <a:pt x="410061" y="26238"/>
                </a:lnTo>
                <a:lnTo>
                  <a:pt x="394258" y="26238"/>
                </a:lnTo>
                <a:lnTo>
                  <a:pt x="395833" y="19977"/>
                </a:lnTo>
                <a:lnTo>
                  <a:pt x="397395" y="14097"/>
                </a:lnTo>
                <a:lnTo>
                  <a:pt x="398970" y="8610"/>
                </a:lnTo>
                <a:lnTo>
                  <a:pt x="402361" y="7569"/>
                </a:lnTo>
                <a:lnTo>
                  <a:pt x="402488" y="6400"/>
                </a:lnTo>
                <a:lnTo>
                  <a:pt x="399364" y="5092"/>
                </a:lnTo>
                <a:lnTo>
                  <a:pt x="391121" y="2349"/>
                </a:lnTo>
                <a:close/>
              </a:path>
              <a:path w="450850" h="88265">
                <a:moveTo>
                  <a:pt x="407720" y="25450"/>
                </a:moveTo>
                <a:lnTo>
                  <a:pt x="400672" y="25450"/>
                </a:lnTo>
                <a:lnTo>
                  <a:pt x="397395" y="25717"/>
                </a:lnTo>
                <a:lnTo>
                  <a:pt x="394258" y="26238"/>
                </a:lnTo>
                <a:lnTo>
                  <a:pt x="410061" y="26238"/>
                </a:lnTo>
                <a:lnTo>
                  <a:pt x="407720" y="25450"/>
                </a:lnTo>
                <a:close/>
              </a:path>
              <a:path w="450850" h="88265">
                <a:moveTo>
                  <a:pt x="329107" y="15265"/>
                </a:moveTo>
                <a:lnTo>
                  <a:pt x="320878" y="19977"/>
                </a:lnTo>
                <a:lnTo>
                  <a:pt x="327514" y="28375"/>
                </a:lnTo>
                <a:lnTo>
                  <a:pt x="332927" y="38292"/>
                </a:lnTo>
                <a:lnTo>
                  <a:pt x="337115" y="49725"/>
                </a:lnTo>
                <a:lnTo>
                  <a:pt x="340080" y="62674"/>
                </a:lnTo>
                <a:lnTo>
                  <a:pt x="350672" y="59931"/>
                </a:lnTo>
                <a:lnTo>
                  <a:pt x="347853" y="47297"/>
                </a:lnTo>
                <a:lnTo>
                  <a:pt x="343319" y="35645"/>
                </a:lnTo>
                <a:lnTo>
                  <a:pt x="337070" y="24969"/>
                </a:lnTo>
                <a:lnTo>
                  <a:pt x="329107" y="15265"/>
                </a:lnTo>
                <a:close/>
              </a:path>
              <a:path w="450850" h="88265">
                <a:moveTo>
                  <a:pt x="271856" y="9791"/>
                </a:moveTo>
                <a:lnTo>
                  <a:pt x="271167" y="17797"/>
                </a:lnTo>
                <a:lnTo>
                  <a:pt x="270679" y="25754"/>
                </a:lnTo>
                <a:lnTo>
                  <a:pt x="270389" y="33660"/>
                </a:lnTo>
                <a:lnTo>
                  <a:pt x="270300" y="41910"/>
                </a:lnTo>
                <a:lnTo>
                  <a:pt x="270463" y="51539"/>
                </a:lnTo>
                <a:lnTo>
                  <a:pt x="281000" y="81483"/>
                </a:lnTo>
                <a:lnTo>
                  <a:pt x="291198" y="81483"/>
                </a:lnTo>
                <a:lnTo>
                  <a:pt x="294855" y="79248"/>
                </a:lnTo>
                <a:lnTo>
                  <a:pt x="301117" y="71678"/>
                </a:lnTo>
                <a:lnTo>
                  <a:pt x="301326" y="71297"/>
                </a:lnTo>
                <a:lnTo>
                  <a:pt x="284137" y="71297"/>
                </a:lnTo>
                <a:lnTo>
                  <a:pt x="282181" y="69062"/>
                </a:lnTo>
                <a:lnTo>
                  <a:pt x="279552" y="60198"/>
                </a:lnTo>
                <a:lnTo>
                  <a:pt x="278904" y="52616"/>
                </a:lnTo>
                <a:lnTo>
                  <a:pt x="279004" y="35854"/>
                </a:lnTo>
                <a:lnTo>
                  <a:pt x="279301" y="29460"/>
                </a:lnTo>
                <a:lnTo>
                  <a:pt x="279794" y="22729"/>
                </a:lnTo>
                <a:lnTo>
                  <a:pt x="280479" y="15659"/>
                </a:lnTo>
                <a:lnTo>
                  <a:pt x="283349" y="13830"/>
                </a:lnTo>
                <a:lnTo>
                  <a:pt x="283222" y="12522"/>
                </a:lnTo>
                <a:lnTo>
                  <a:pt x="271856" y="9791"/>
                </a:lnTo>
                <a:close/>
              </a:path>
              <a:path w="450850" h="88265">
                <a:moveTo>
                  <a:pt x="298119" y="55638"/>
                </a:moveTo>
                <a:lnTo>
                  <a:pt x="296824" y="59283"/>
                </a:lnTo>
                <a:lnTo>
                  <a:pt x="295516" y="62420"/>
                </a:lnTo>
                <a:lnTo>
                  <a:pt x="292112" y="69189"/>
                </a:lnTo>
                <a:lnTo>
                  <a:pt x="289623" y="71297"/>
                </a:lnTo>
                <a:lnTo>
                  <a:pt x="301326" y="71297"/>
                </a:lnTo>
                <a:lnTo>
                  <a:pt x="303618" y="67119"/>
                </a:lnTo>
                <a:lnTo>
                  <a:pt x="305968" y="61112"/>
                </a:lnTo>
                <a:lnTo>
                  <a:pt x="298119" y="55638"/>
                </a:lnTo>
                <a:close/>
              </a:path>
              <a:path w="450850" h="88265">
                <a:moveTo>
                  <a:pt x="230708" y="15265"/>
                </a:moveTo>
                <a:lnTo>
                  <a:pt x="227558" y="23101"/>
                </a:lnTo>
                <a:lnTo>
                  <a:pt x="232704" y="24745"/>
                </a:lnTo>
                <a:lnTo>
                  <a:pt x="238733" y="26933"/>
                </a:lnTo>
                <a:lnTo>
                  <a:pt x="245644" y="29659"/>
                </a:lnTo>
                <a:lnTo>
                  <a:pt x="253441" y="32918"/>
                </a:lnTo>
                <a:lnTo>
                  <a:pt x="256959" y="24676"/>
                </a:lnTo>
                <a:lnTo>
                  <a:pt x="249589" y="21882"/>
                </a:lnTo>
                <a:lnTo>
                  <a:pt x="242757" y="19384"/>
                </a:lnTo>
                <a:lnTo>
                  <a:pt x="236463" y="17180"/>
                </a:lnTo>
                <a:lnTo>
                  <a:pt x="230708" y="15265"/>
                </a:lnTo>
                <a:close/>
              </a:path>
              <a:path w="450850" h="88265">
                <a:moveTo>
                  <a:pt x="221818" y="59143"/>
                </a:moveTo>
                <a:lnTo>
                  <a:pt x="210832" y="59143"/>
                </a:lnTo>
                <a:lnTo>
                  <a:pt x="205867" y="60858"/>
                </a:lnTo>
                <a:lnTo>
                  <a:pt x="199859" y="66865"/>
                </a:lnTo>
                <a:lnTo>
                  <a:pt x="198595" y="69723"/>
                </a:lnTo>
                <a:lnTo>
                  <a:pt x="198539" y="77431"/>
                </a:lnTo>
                <a:lnTo>
                  <a:pt x="199859" y="80810"/>
                </a:lnTo>
                <a:lnTo>
                  <a:pt x="202463" y="83451"/>
                </a:lnTo>
                <a:lnTo>
                  <a:pt x="205346" y="86296"/>
                </a:lnTo>
                <a:lnTo>
                  <a:pt x="210439" y="87757"/>
                </a:lnTo>
                <a:lnTo>
                  <a:pt x="223253" y="87757"/>
                </a:lnTo>
                <a:lnTo>
                  <a:pt x="227558" y="86182"/>
                </a:lnTo>
                <a:lnTo>
                  <a:pt x="230708" y="83058"/>
                </a:lnTo>
                <a:lnTo>
                  <a:pt x="233311" y="80429"/>
                </a:lnTo>
                <a:lnTo>
                  <a:pt x="233536" y="79895"/>
                </a:lnTo>
                <a:lnTo>
                  <a:pt x="212661" y="79895"/>
                </a:lnTo>
                <a:lnTo>
                  <a:pt x="209931" y="79121"/>
                </a:lnTo>
                <a:lnTo>
                  <a:pt x="207302" y="76517"/>
                </a:lnTo>
                <a:lnTo>
                  <a:pt x="206827" y="75209"/>
                </a:lnTo>
                <a:lnTo>
                  <a:pt x="206781" y="71424"/>
                </a:lnTo>
                <a:lnTo>
                  <a:pt x="207429" y="69850"/>
                </a:lnTo>
                <a:lnTo>
                  <a:pt x="210312" y="66992"/>
                </a:lnTo>
                <a:lnTo>
                  <a:pt x="213182" y="66205"/>
                </a:lnTo>
                <a:lnTo>
                  <a:pt x="246634" y="66205"/>
                </a:lnTo>
                <a:lnTo>
                  <a:pt x="242316" y="64376"/>
                </a:lnTo>
                <a:lnTo>
                  <a:pt x="235800" y="62268"/>
                </a:lnTo>
                <a:lnTo>
                  <a:pt x="235800" y="60337"/>
                </a:lnTo>
                <a:lnTo>
                  <a:pt x="227965" y="60337"/>
                </a:lnTo>
                <a:lnTo>
                  <a:pt x="225336" y="59537"/>
                </a:lnTo>
                <a:lnTo>
                  <a:pt x="221818" y="59143"/>
                </a:lnTo>
                <a:close/>
              </a:path>
              <a:path w="450850" h="88265">
                <a:moveTo>
                  <a:pt x="246634" y="66205"/>
                </a:moveTo>
                <a:lnTo>
                  <a:pt x="221284" y="66205"/>
                </a:lnTo>
                <a:lnTo>
                  <a:pt x="224828" y="66738"/>
                </a:lnTo>
                <a:lnTo>
                  <a:pt x="227965" y="67754"/>
                </a:lnTo>
                <a:lnTo>
                  <a:pt x="227965" y="71945"/>
                </a:lnTo>
                <a:lnTo>
                  <a:pt x="226771" y="75209"/>
                </a:lnTo>
                <a:lnTo>
                  <a:pt x="222859" y="79121"/>
                </a:lnTo>
                <a:lnTo>
                  <a:pt x="220243" y="79895"/>
                </a:lnTo>
                <a:lnTo>
                  <a:pt x="233536" y="79895"/>
                </a:lnTo>
                <a:lnTo>
                  <a:pt x="235013" y="76390"/>
                </a:lnTo>
                <a:lnTo>
                  <a:pt x="235800" y="70904"/>
                </a:lnTo>
                <a:lnTo>
                  <a:pt x="256184" y="70904"/>
                </a:lnTo>
                <a:lnTo>
                  <a:pt x="249123" y="67259"/>
                </a:lnTo>
                <a:lnTo>
                  <a:pt x="246634" y="66205"/>
                </a:lnTo>
                <a:close/>
              </a:path>
              <a:path w="450850" h="88265">
                <a:moveTo>
                  <a:pt x="256184" y="70904"/>
                </a:moveTo>
                <a:lnTo>
                  <a:pt x="235800" y="70904"/>
                </a:lnTo>
                <a:lnTo>
                  <a:pt x="240499" y="72491"/>
                </a:lnTo>
                <a:lnTo>
                  <a:pt x="245732" y="74955"/>
                </a:lnTo>
                <a:lnTo>
                  <a:pt x="251472" y="78333"/>
                </a:lnTo>
                <a:lnTo>
                  <a:pt x="256184" y="70904"/>
                </a:lnTo>
                <a:close/>
              </a:path>
              <a:path w="450850" h="88265">
                <a:moveTo>
                  <a:pt x="201413" y="27038"/>
                </a:moveTo>
                <a:lnTo>
                  <a:pt x="193052" y="27038"/>
                </a:lnTo>
                <a:lnTo>
                  <a:pt x="189892" y="35922"/>
                </a:lnTo>
                <a:lnTo>
                  <a:pt x="185899" y="45350"/>
                </a:lnTo>
                <a:lnTo>
                  <a:pt x="181072" y="55318"/>
                </a:lnTo>
                <a:lnTo>
                  <a:pt x="175412" y="65824"/>
                </a:lnTo>
                <a:lnTo>
                  <a:pt x="183261" y="69723"/>
                </a:lnTo>
                <a:lnTo>
                  <a:pt x="188969" y="58193"/>
                </a:lnTo>
                <a:lnTo>
                  <a:pt x="193941" y="47099"/>
                </a:lnTo>
                <a:lnTo>
                  <a:pt x="198183" y="36436"/>
                </a:lnTo>
                <a:lnTo>
                  <a:pt x="201413" y="27038"/>
                </a:lnTo>
                <a:close/>
              </a:path>
              <a:path w="450850" h="88265">
                <a:moveTo>
                  <a:pt x="235013" y="36436"/>
                </a:moveTo>
                <a:lnTo>
                  <a:pt x="227965" y="36436"/>
                </a:lnTo>
                <a:lnTo>
                  <a:pt x="227965" y="60337"/>
                </a:lnTo>
                <a:lnTo>
                  <a:pt x="235800" y="60337"/>
                </a:lnTo>
                <a:lnTo>
                  <a:pt x="235800" y="39547"/>
                </a:lnTo>
                <a:lnTo>
                  <a:pt x="238150" y="37998"/>
                </a:lnTo>
                <a:lnTo>
                  <a:pt x="237883" y="36957"/>
                </a:lnTo>
                <a:lnTo>
                  <a:pt x="235013" y="36436"/>
                </a:lnTo>
                <a:close/>
              </a:path>
              <a:path w="450850" h="88265">
                <a:moveTo>
                  <a:pt x="200520" y="0"/>
                </a:moveTo>
                <a:lnTo>
                  <a:pt x="182727" y="19583"/>
                </a:lnTo>
                <a:lnTo>
                  <a:pt x="176187" y="19583"/>
                </a:lnTo>
                <a:lnTo>
                  <a:pt x="177368" y="27825"/>
                </a:lnTo>
                <a:lnTo>
                  <a:pt x="183642" y="27825"/>
                </a:lnTo>
                <a:lnTo>
                  <a:pt x="188874" y="27559"/>
                </a:lnTo>
                <a:lnTo>
                  <a:pt x="193052" y="27038"/>
                </a:lnTo>
                <a:lnTo>
                  <a:pt x="201413" y="27038"/>
                </a:lnTo>
                <a:lnTo>
                  <a:pt x="201688" y="26238"/>
                </a:lnTo>
                <a:lnTo>
                  <a:pt x="206387" y="25971"/>
                </a:lnTo>
                <a:lnTo>
                  <a:pt x="212407" y="25057"/>
                </a:lnTo>
                <a:lnTo>
                  <a:pt x="219722" y="23482"/>
                </a:lnTo>
                <a:lnTo>
                  <a:pt x="218419" y="18008"/>
                </a:lnTo>
                <a:lnTo>
                  <a:pt x="204038" y="18008"/>
                </a:lnTo>
                <a:lnTo>
                  <a:pt x="207556" y="5486"/>
                </a:lnTo>
                <a:lnTo>
                  <a:pt x="210185" y="4445"/>
                </a:lnTo>
                <a:lnTo>
                  <a:pt x="210185" y="3390"/>
                </a:lnTo>
                <a:lnTo>
                  <a:pt x="207556" y="2349"/>
                </a:lnTo>
                <a:lnTo>
                  <a:pt x="200520" y="0"/>
                </a:lnTo>
                <a:close/>
              </a:path>
              <a:path w="450850" h="88265">
                <a:moveTo>
                  <a:pt x="217766" y="15265"/>
                </a:moveTo>
                <a:lnTo>
                  <a:pt x="213042" y="16586"/>
                </a:lnTo>
                <a:lnTo>
                  <a:pt x="208470" y="17500"/>
                </a:lnTo>
                <a:lnTo>
                  <a:pt x="204038" y="18008"/>
                </a:lnTo>
                <a:lnTo>
                  <a:pt x="218419" y="18008"/>
                </a:lnTo>
                <a:lnTo>
                  <a:pt x="217766" y="15265"/>
                </a:lnTo>
                <a:close/>
              </a:path>
              <a:path w="450850" h="88265">
                <a:moveTo>
                  <a:pt x="106400" y="54851"/>
                </a:moveTo>
                <a:lnTo>
                  <a:pt x="98564" y="54851"/>
                </a:lnTo>
                <a:lnTo>
                  <a:pt x="98564" y="86956"/>
                </a:lnTo>
                <a:lnTo>
                  <a:pt x="106400" y="86956"/>
                </a:lnTo>
                <a:lnTo>
                  <a:pt x="106400" y="54851"/>
                </a:lnTo>
                <a:close/>
              </a:path>
              <a:path w="450850" h="88265">
                <a:moveTo>
                  <a:pt x="145362" y="28587"/>
                </a:moveTo>
                <a:lnTo>
                  <a:pt x="135420" y="28587"/>
                </a:lnTo>
                <a:lnTo>
                  <a:pt x="136762" y="30937"/>
                </a:lnTo>
                <a:lnTo>
                  <a:pt x="136723" y="33388"/>
                </a:lnTo>
                <a:lnTo>
                  <a:pt x="136510" y="37211"/>
                </a:lnTo>
                <a:lnTo>
                  <a:pt x="134598" y="66459"/>
                </a:lnTo>
                <a:lnTo>
                  <a:pt x="134099" y="75730"/>
                </a:lnTo>
                <a:lnTo>
                  <a:pt x="138684" y="80695"/>
                </a:lnTo>
                <a:lnTo>
                  <a:pt x="152793" y="80695"/>
                </a:lnTo>
                <a:lnTo>
                  <a:pt x="156718" y="78981"/>
                </a:lnTo>
                <a:lnTo>
                  <a:pt x="162471" y="73240"/>
                </a:lnTo>
                <a:lnTo>
                  <a:pt x="163266" y="72072"/>
                </a:lnTo>
                <a:lnTo>
                  <a:pt x="144170" y="72072"/>
                </a:lnTo>
                <a:lnTo>
                  <a:pt x="142694" y="70104"/>
                </a:lnTo>
                <a:lnTo>
                  <a:pt x="142651" y="69329"/>
                </a:lnTo>
                <a:lnTo>
                  <a:pt x="145001" y="33388"/>
                </a:lnTo>
                <a:lnTo>
                  <a:pt x="145362" y="28587"/>
                </a:lnTo>
                <a:close/>
              </a:path>
              <a:path w="450850" h="88265">
                <a:moveTo>
                  <a:pt x="108072" y="30937"/>
                </a:moveTo>
                <a:lnTo>
                  <a:pt x="98564" y="30937"/>
                </a:lnTo>
                <a:lnTo>
                  <a:pt x="98564" y="40335"/>
                </a:lnTo>
                <a:lnTo>
                  <a:pt x="96215" y="44259"/>
                </a:lnTo>
                <a:lnTo>
                  <a:pt x="93586" y="48056"/>
                </a:lnTo>
                <a:lnTo>
                  <a:pt x="90716" y="51701"/>
                </a:lnTo>
                <a:lnTo>
                  <a:pt x="75031" y="70104"/>
                </a:lnTo>
                <a:lnTo>
                  <a:pt x="81318" y="76390"/>
                </a:lnTo>
                <a:lnTo>
                  <a:pt x="98564" y="54851"/>
                </a:lnTo>
                <a:lnTo>
                  <a:pt x="106400" y="54851"/>
                </a:lnTo>
                <a:lnTo>
                  <a:pt x="106400" y="47790"/>
                </a:lnTo>
                <a:lnTo>
                  <a:pt x="115220" y="39389"/>
                </a:lnTo>
                <a:lnTo>
                  <a:pt x="117853" y="37211"/>
                </a:lnTo>
                <a:lnTo>
                  <a:pt x="106400" y="37211"/>
                </a:lnTo>
                <a:lnTo>
                  <a:pt x="106400" y="34442"/>
                </a:lnTo>
                <a:lnTo>
                  <a:pt x="108072" y="30937"/>
                </a:lnTo>
                <a:close/>
              </a:path>
              <a:path w="450850" h="88265">
                <a:moveTo>
                  <a:pt x="160909" y="59143"/>
                </a:moveTo>
                <a:lnTo>
                  <a:pt x="150977" y="72072"/>
                </a:lnTo>
                <a:lnTo>
                  <a:pt x="163266" y="72072"/>
                </a:lnTo>
                <a:lnTo>
                  <a:pt x="164960" y="69583"/>
                </a:lnTo>
                <a:lnTo>
                  <a:pt x="167576" y="64630"/>
                </a:lnTo>
                <a:lnTo>
                  <a:pt x="160909" y="59143"/>
                </a:lnTo>
                <a:close/>
              </a:path>
              <a:path w="450850" h="88265">
                <a:moveTo>
                  <a:pt x="142087" y="19977"/>
                </a:moveTo>
                <a:lnTo>
                  <a:pt x="134239" y="19977"/>
                </a:lnTo>
                <a:lnTo>
                  <a:pt x="128976" y="21053"/>
                </a:lnTo>
                <a:lnTo>
                  <a:pt x="122581" y="24283"/>
                </a:lnTo>
                <a:lnTo>
                  <a:pt x="115056" y="29669"/>
                </a:lnTo>
                <a:lnTo>
                  <a:pt x="106400" y="37211"/>
                </a:lnTo>
                <a:lnTo>
                  <a:pt x="117853" y="37211"/>
                </a:lnTo>
                <a:lnTo>
                  <a:pt x="122474" y="33388"/>
                </a:lnTo>
                <a:lnTo>
                  <a:pt x="128158" y="29787"/>
                </a:lnTo>
                <a:lnTo>
                  <a:pt x="132270" y="28587"/>
                </a:lnTo>
                <a:lnTo>
                  <a:pt x="145362" y="28587"/>
                </a:lnTo>
                <a:lnTo>
                  <a:pt x="145618" y="25196"/>
                </a:lnTo>
                <a:lnTo>
                  <a:pt x="142087" y="19977"/>
                </a:lnTo>
                <a:close/>
              </a:path>
              <a:path w="450850" h="88265">
                <a:moveTo>
                  <a:pt x="105613" y="406"/>
                </a:moveTo>
                <a:lnTo>
                  <a:pt x="98564" y="406"/>
                </a:lnTo>
                <a:lnTo>
                  <a:pt x="98564" y="23482"/>
                </a:lnTo>
                <a:lnTo>
                  <a:pt x="78955" y="28587"/>
                </a:lnTo>
                <a:lnTo>
                  <a:pt x="81318" y="36830"/>
                </a:lnTo>
                <a:lnTo>
                  <a:pt x="98564" y="30937"/>
                </a:lnTo>
                <a:lnTo>
                  <a:pt x="108072" y="30937"/>
                </a:lnTo>
                <a:lnTo>
                  <a:pt x="109931" y="27038"/>
                </a:lnTo>
                <a:lnTo>
                  <a:pt x="112801" y="25717"/>
                </a:lnTo>
                <a:lnTo>
                  <a:pt x="113068" y="24536"/>
                </a:lnTo>
                <a:lnTo>
                  <a:pt x="110718" y="23482"/>
                </a:lnTo>
                <a:lnTo>
                  <a:pt x="106400" y="21158"/>
                </a:lnTo>
                <a:lnTo>
                  <a:pt x="106400" y="3517"/>
                </a:lnTo>
                <a:lnTo>
                  <a:pt x="108229" y="1943"/>
                </a:lnTo>
                <a:lnTo>
                  <a:pt x="107975" y="914"/>
                </a:lnTo>
                <a:lnTo>
                  <a:pt x="105613" y="406"/>
                </a:lnTo>
                <a:close/>
              </a:path>
              <a:path w="450850" h="88265">
                <a:moveTo>
                  <a:pt x="39738" y="47002"/>
                </a:moveTo>
                <a:lnTo>
                  <a:pt x="19862" y="47002"/>
                </a:lnTo>
                <a:lnTo>
                  <a:pt x="12560" y="49364"/>
                </a:lnTo>
                <a:lnTo>
                  <a:pt x="4965" y="56946"/>
                </a:lnTo>
                <a:lnTo>
                  <a:pt x="3594" y="60718"/>
                </a:lnTo>
                <a:lnTo>
                  <a:pt x="3604" y="70904"/>
                </a:lnTo>
                <a:lnTo>
                  <a:pt x="38049" y="87350"/>
                </a:lnTo>
                <a:lnTo>
                  <a:pt x="52946" y="87350"/>
                </a:lnTo>
                <a:lnTo>
                  <a:pt x="54889" y="78714"/>
                </a:lnTo>
                <a:lnTo>
                  <a:pt x="41173" y="78714"/>
                </a:lnTo>
                <a:lnTo>
                  <a:pt x="31910" y="78375"/>
                </a:lnTo>
                <a:lnTo>
                  <a:pt x="11772" y="68414"/>
                </a:lnTo>
                <a:lnTo>
                  <a:pt x="11772" y="62928"/>
                </a:lnTo>
                <a:lnTo>
                  <a:pt x="12560" y="60718"/>
                </a:lnTo>
                <a:lnTo>
                  <a:pt x="17513" y="55778"/>
                </a:lnTo>
                <a:lnTo>
                  <a:pt x="23533" y="54063"/>
                </a:lnTo>
                <a:lnTo>
                  <a:pt x="66345" y="54063"/>
                </a:lnTo>
                <a:lnTo>
                  <a:pt x="66675" y="53670"/>
                </a:lnTo>
                <a:lnTo>
                  <a:pt x="59986" y="48577"/>
                </a:lnTo>
                <a:lnTo>
                  <a:pt x="47066" y="48577"/>
                </a:lnTo>
                <a:lnTo>
                  <a:pt x="45491" y="47536"/>
                </a:lnTo>
                <a:lnTo>
                  <a:pt x="39738" y="47002"/>
                </a:lnTo>
                <a:close/>
              </a:path>
              <a:path w="450850" h="88265">
                <a:moveTo>
                  <a:pt x="66345" y="54063"/>
                </a:moveTo>
                <a:lnTo>
                  <a:pt x="32156" y="54063"/>
                </a:lnTo>
                <a:lnTo>
                  <a:pt x="39238" y="54480"/>
                </a:lnTo>
                <a:lnTo>
                  <a:pt x="46369" y="55729"/>
                </a:lnTo>
                <a:lnTo>
                  <a:pt x="53550" y="57809"/>
                </a:lnTo>
                <a:lnTo>
                  <a:pt x="60782" y="60718"/>
                </a:lnTo>
                <a:lnTo>
                  <a:pt x="66345" y="54063"/>
                </a:lnTo>
                <a:close/>
              </a:path>
              <a:path w="450850" h="88265">
                <a:moveTo>
                  <a:pt x="43217" y="28587"/>
                </a:moveTo>
                <a:lnTo>
                  <a:pt x="34112" y="28587"/>
                </a:lnTo>
                <a:lnTo>
                  <a:pt x="36474" y="34061"/>
                </a:lnTo>
                <a:lnTo>
                  <a:pt x="40779" y="40728"/>
                </a:lnTo>
                <a:lnTo>
                  <a:pt x="47066" y="48577"/>
                </a:lnTo>
                <a:lnTo>
                  <a:pt x="59986" y="48577"/>
                </a:lnTo>
                <a:lnTo>
                  <a:pt x="59143" y="47935"/>
                </a:lnTo>
                <a:lnTo>
                  <a:pt x="52644" y="41719"/>
                </a:lnTo>
                <a:lnTo>
                  <a:pt x="47179" y="35017"/>
                </a:lnTo>
                <a:lnTo>
                  <a:pt x="43217" y="28587"/>
                </a:lnTo>
                <a:close/>
              </a:path>
              <a:path w="450850" h="88265">
                <a:moveTo>
                  <a:pt x="34112" y="774"/>
                </a:moveTo>
                <a:lnTo>
                  <a:pt x="25501" y="774"/>
                </a:lnTo>
                <a:lnTo>
                  <a:pt x="26530" y="7035"/>
                </a:lnTo>
                <a:lnTo>
                  <a:pt x="28359" y="13830"/>
                </a:lnTo>
                <a:lnTo>
                  <a:pt x="30975" y="21158"/>
                </a:lnTo>
                <a:lnTo>
                  <a:pt x="24631" y="21500"/>
                </a:lnTo>
                <a:lnTo>
                  <a:pt x="17354" y="21747"/>
                </a:lnTo>
                <a:lnTo>
                  <a:pt x="9144" y="21895"/>
                </a:lnTo>
                <a:lnTo>
                  <a:pt x="0" y="21945"/>
                </a:lnTo>
                <a:lnTo>
                  <a:pt x="2362" y="29768"/>
                </a:lnTo>
                <a:lnTo>
                  <a:pt x="10227" y="29693"/>
                </a:lnTo>
                <a:lnTo>
                  <a:pt x="18141" y="29468"/>
                </a:lnTo>
                <a:lnTo>
                  <a:pt x="26104" y="29099"/>
                </a:lnTo>
                <a:lnTo>
                  <a:pt x="34112" y="28587"/>
                </a:lnTo>
                <a:lnTo>
                  <a:pt x="43217" y="28587"/>
                </a:lnTo>
                <a:lnTo>
                  <a:pt x="42748" y="27825"/>
                </a:lnTo>
                <a:lnTo>
                  <a:pt x="50050" y="27305"/>
                </a:lnTo>
                <a:lnTo>
                  <a:pt x="57518" y="26504"/>
                </a:lnTo>
                <a:lnTo>
                  <a:pt x="65100" y="25450"/>
                </a:lnTo>
                <a:lnTo>
                  <a:pt x="63938" y="20370"/>
                </a:lnTo>
                <a:lnTo>
                  <a:pt x="39598" y="20370"/>
                </a:lnTo>
                <a:lnTo>
                  <a:pt x="37503" y="14351"/>
                </a:lnTo>
                <a:lnTo>
                  <a:pt x="35941" y="8877"/>
                </a:lnTo>
                <a:lnTo>
                  <a:pt x="34899" y="3924"/>
                </a:lnTo>
                <a:lnTo>
                  <a:pt x="36728" y="2349"/>
                </a:lnTo>
                <a:lnTo>
                  <a:pt x="36474" y="1320"/>
                </a:lnTo>
                <a:lnTo>
                  <a:pt x="34112" y="774"/>
                </a:lnTo>
                <a:close/>
              </a:path>
              <a:path w="450850" h="88265">
                <a:moveTo>
                  <a:pt x="63131" y="16840"/>
                </a:moveTo>
                <a:lnTo>
                  <a:pt x="56603" y="18402"/>
                </a:lnTo>
                <a:lnTo>
                  <a:pt x="48742" y="19583"/>
                </a:lnTo>
                <a:lnTo>
                  <a:pt x="39598" y="20370"/>
                </a:lnTo>
                <a:lnTo>
                  <a:pt x="63938" y="20370"/>
                </a:lnTo>
                <a:lnTo>
                  <a:pt x="63131" y="1684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98" name="object 98"/>
          <p:cNvSpPr txBox="1"/>
          <p:nvPr/>
        </p:nvSpPr>
        <p:spPr>
          <a:xfrm>
            <a:off x="1677565" y="8142327"/>
            <a:ext cx="208279" cy="123111"/>
          </a:xfrm>
          <a:prstGeom prst="rect">
            <a:avLst/>
          </a:prstGeom>
        </p:spPr>
        <p:txBody>
          <a:bodyPr vert="horz" wrap="square" lIns="0" tIns="15240" rIns="0" bIns="0" rtlCol="0">
            <a:spAutoFit/>
          </a:bodyPr>
          <a:lstStyle/>
          <a:p>
            <a:pPr marL="12700">
              <a:lnSpc>
                <a:spcPct val="100000"/>
              </a:lnSpc>
              <a:spcBef>
                <a:spcPts val="120"/>
              </a:spcBef>
            </a:pPr>
            <a:r>
              <a:rPr sz="700" b="0" spc="-25">
                <a:solidFill>
                  <a:srgbClr val="332C2A"/>
                </a:solidFill>
                <a:latin typeface="游ゴシック" panose="020B0400000000000000" pitchFamily="50" charset="-128"/>
                <a:ea typeface="游ゴシック" panose="020B0400000000000000" pitchFamily="50" charset="-128"/>
                <a:cs typeface="Adobe Clean Han"/>
              </a:rPr>
              <a:t>解雇</a:t>
            </a:r>
            <a:endParaRPr sz="700">
              <a:latin typeface="游ゴシック" panose="020B0400000000000000" pitchFamily="50" charset="-128"/>
              <a:ea typeface="游ゴシック" panose="020B0400000000000000" pitchFamily="50" charset="-128"/>
              <a:cs typeface="Adobe Clean Han"/>
            </a:endParaRPr>
          </a:p>
        </p:txBody>
      </p:sp>
      <p:sp>
        <p:nvSpPr>
          <p:cNvPr id="99" name="object 99"/>
          <p:cNvSpPr/>
          <p:nvPr/>
        </p:nvSpPr>
        <p:spPr>
          <a:xfrm>
            <a:off x="1993100" y="6638087"/>
            <a:ext cx="210185" cy="78740"/>
          </a:xfrm>
          <a:custGeom>
            <a:avLst/>
            <a:gdLst/>
            <a:ahLst/>
            <a:cxnLst/>
            <a:rect l="l" t="t" r="r" b="b"/>
            <a:pathLst>
              <a:path w="210185" h="78740">
                <a:moveTo>
                  <a:pt x="43129" y="30568"/>
                </a:moveTo>
                <a:lnTo>
                  <a:pt x="42633" y="22542"/>
                </a:lnTo>
                <a:lnTo>
                  <a:pt x="41160" y="15684"/>
                </a:lnTo>
                <a:lnTo>
                  <a:pt x="38709" y="9994"/>
                </a:lnTo>
                <a:lnTo>
                  <a:pt x="36779" y="7454"/>
                </a:lnTo>
                <a:lnTo>
                  <a:pt x="35293" y="5486"/>
                </a:lnTo>
                <a:lnTo>
                  <a:pt x="33718" y="3924"/>
                </a:lnTo>
                <a:lnTo>
                  <a:pt x="33718" y="20370"/>
                </a:lnTo>
                <a:lnTo>
                  <a:pt x="33718" y="48183"/>
                </a:lnTo>
                <a:lnTo>
                  <a:pt x="32029" y="54584"/>
                </a:lnTo>
                <a:lnTo>
                  <a:pt x="26543" y="60071"/>
                </a:lnTo>
                <a:lnTo>
                  <a:pt x="24168" y="61112"/>
                </a:lnTo>
                <a:lnTo>
                  <a:pt x="19215" y="61112"/>
                </a:lnTo>
                <a:lnTo>
                  <a:pt x="16992" y="60071"/>
                </a:lnTo>
                <a:lnTo>
                  <a:pt x="11239" y="54317"/>
                </a:lnTo>
                <a:lnTo>
                  <a:pt x="9474" y="48183"/>
                </a:lnTo>
                <a:lnTo>
                  <a:pt x="9410" y="20370"/>
                </a:lnTo>
                <a:lnTo>
                  <a:pt x="11099" y="13982"/>
                </a:lnTo>
                <a:lnTo>
                  <a:pt x="16598" y="8496"/>
                </a:lnTo>
                <a:lnTo>
                  <a:pt x="18948" y="7454"/>
                </a:lnTo>
                <a:lnTo>
                  <a:pt x="24168" y="7454"/>
                </a:lnTo>
                <a:lnTo>
                  <a:pt x="26543" y="8496"/>
                </a:lnTo>
                <a:lnTo>
                  <a:pt x="32029" y="13982"/>
                </a:lnTo>
                <a:lnTo>
                  <a:pt x="33718" y="20370"/>
                </a:lnTo>
                <a:lnTo>
                  <a:pt x="33718" y="3924"/>
                </a:lnTo>
                <a:lnTo>
                  <a:pt x="31635" y="1841"/>
                </a:lnTo>
                <a:lnTo>
                  <a:pt x="27063" y="0"/>
                </a:lnTo>
                <a:lnTo>
                  <a:pt x="16078" y="0"/>
                </a:lnTo>
                <a:lnTo>
                  <a:pt x="0" y="30568"/>
                </a:lnTo>
                <a:lnTo>
                  <a:pt x="25" y="38785"/>
                </a:lnTo>
                <a:lnTo>
                  <a:pt x="16078" y="68554"/>
                </a:lnTo>
                <a:lnTo>
                  <a:pt x="27063" y="68554"/>
                </a:lnTo>
                <a:lnTo>
                  <a:pt x="31635" y="66725"/>
                </a:lnTo>
                <a:lnTo>
                  <a:pt x="35293" y="63068"/>
                </a:lnTo>
                <a:lnTo>
                  <a:pt x="36779" y="61112"/>
                </a:lnTo>
                <a:lnTo>
                  <a:pt x="38709" y="58585"/>
                </a:lnTo>
                <a:lnTo>
                  <a:pt x="41160" y="52984"/>
                </a:lnTo>
                <a:lnTo>
                  <a:pt x="42633" y="46253"/>
                </a:lnTo>
                <a:lnTo>
                  <a:pt x="43103" y="38785"/>
                </a:lnTo>
                <a:lnTo>
                  <a:pt x="43129" y="30568"/>
                </a:lnTo>
                <a:close/>
              </a:path>
              <a:path w="210185" h="78740">
                <a:moveTo>
                  <a:pt x="56667" y="59550"/>
                </a:moveTo>
                <a:lnTo>
                  <a:pt x="47650" y="59550"/>
                </a:lnTo>
                <a:lnTo>
                  <a:pt x="47650" y="68173"/>
                </a:lnTo>
                <a:lnTo>
                  <a:pt x="51587" y="68173"/>
                </a:lnTo>
                <a:lnTo>
                  <a:pt x="47650" y="78740"/>
                </a:lnTo>
                <a:lnTo>
                  <a:pt x="51587" y="78740"/>
                </a:lnTo>
                <a:lnTo>
                  <a:pt x="56667" y="68173"/>
                </a:lnTo>
                <a:lnTo>
                  <a:pt x="56667" y="59550"/>
                </a:lnTo>
                <a:close/>
              </a:path>
              <a:path w="210185" h="78740">
                <a:moveTo>
                  <a:pt x="108534" y="30568"/>
                </a:moveTo>
                <a:lnTo>
                  <a:pt x="99123" y="3924"/>
                </a:lnTo>
                <a:lnTo>
                  <a:pt x="99123" y="20370"/>
                </a:lnTo>
                <a:lnTo>
                  <a:pt x="99123" y="48183"/>
                </a:lnTo>
                <a:lnTo>
                  <a:pt x="97434" y="54584"/>
                </a:lnTo>
                <a:lnTo>
                  <a:pt x="91948" y="60071"/>
                </a:lnTo>
                <a:lnTo>
                  <a:pt x="89573" y="61112"/>
                </a:lnTo>
                <a:lnTo>
                  <a:pt x="84620" y="61112"/>
                </a:lnTo>
                <a:lnTo>
                  <a:pt x="82397" y="60071"/>
                </a:lnTo>
                <a:lnTo>
                  <a:pt x="76644" y="54317"/>
                </a:lnTo>
                <a:lnTo>
                  <a:pt x="74879" y="48183"/>
                </a:lnTo>
                <a:lnTo>
                  <a:pt x="74815" y="20370"/>
                </a:lnTo>
                <a:lnTo>
                  <a:pt x="76504" y="13982"/>
                </a:lnTo>
                <a:lnTo>
                  <a:pt x="82003" y="8496"/>
                </a:lnTo>
                <a:lnTo>
                  <a:pt x="84353" y="7454"/>
                </a:lnTo>
                <a:lnTo>
                  <a:pt x="89573" y="7454"/>
                </a:lnTo>
                <a:lnTo>
                  <a:pt x="91948" y="8496"/>
                </a:lnTo>
                <a:lnTo>
                  <a:pt x="97434" y="13982"/>
                </a:lnTo>
                <a:lnTo>
                  <a:pt x="99123" y="20370"/>
                </a:lnTo>
                <a:lnTo>
                  <a:pt x="99123" y="3924"/>
                </a:lnTo>
                <a:lnTo>
                  <a:pt x="97040" y="1841"/>
                </a:lnTo>
                <a:lnTo>
                  <a:pt x="92468" y="0"/>
                </a:lnTo>
                <a:lnTo>
                  <a:pt x="81483" y="0"/>
                </a:lnTo>
                <a:lnTo>
                  <a:pt x="65405" y="30568"/>
                </a:lnTo>
                <a:lnTo>
                  <a:pt x="65430" y="38785"/>
                </a:lnTo>
                <a:lnTo>
                  <a:pt x="81483" y="68554"/>
                </a:lnTo>
                <a:lnTo>
                  <a:pt x="92468" y="68554"/>
                </a:lnTo>
                <a:lnTo>
                  <a:pt x="108508" y="38785"/>
                </a:lnTo>
                <a:lnTo>
                  <a:pt x="108534" y="30568"/>
                </a:lnTo>
                <a:close/>
              </a:path>
              <a:path w="210185" h="78740">
                <a:moveTo>
                  <a:pt x="158838" y="30568"/>
                </a:moveTo>
                <a:lnTo>
                  <a:pt x="149428" y="3924"/>
                </a:lnTo>
                <a:lnTo>
                  <a:pt x="149428" y="20370"/>
                </a:lnTo>
                <a:lnTo>
                  <a:pt x="149428" y="48183"/>
                </a:lnTo>
                <a:lnTo>
                  <a:pt x="147726" y="54584"/>
                </a:lnTo>
                <a:lnTo>
                  <a:pt x="142240" y="60071"/>
                </a:lnTo>
                <a:lnTo>
                  <a:pt x="139877" y="61112"/>
                </a:lnTo>
                <a:lnTo>
                  <a:pt x="134924" y="61112"/>
                </a:lnTo>
                <a:lnTo>
                  <a:pt x="132702" y="60071"/>
                </a:lnTo>
                <a:lnTo>
                  <a:pt x="126949" y="54317"/>
                </a:lnTo>
                <a:lnTo>
                  <a:pt x="125196" y="48183"/>
                </a:lnTo>
                <a:lnTo>
                  <a:pt x="125120" y="20370"/>
                </a:lnTo>
                <a:lnTo>
                  <a:pt x="126822" y="13982"/>
                </a:lnTo>
                <a:lnTo>
                  <a:pt x="132308" y="8496"/>
                </a:lnTo>
                <a:lnTo>
                  <a:pt x="134658" y="7454"/>
                </a:lnTo>
                <a:lnTo>
                  <a:pt x="139877" y="7454"/>
                </a:lnTo>
                <a:lnTo>
                  <a:pt x="142240" y="8496"/>
                </a:lnTo>
                <a:lnTo>
                  <a:pt x="147726" y="13982"/>
                </a:lnTo>
                <a:lnTo>
                  <a:pt x="149428" y="20370"/>
                </a:lnTo>
                <a:lnTo>
                  <a:pt x="149428" y="3924"/>
                </a:lnTo>
                <a:lnTo>
                  <a:pt x="147345" y="1841"/>
                </a:lnTo>
                <a:lnTo>
                  <a:pt x="142773" y="0"/>
                </a:lnTo>
                <a:lnTo>
                  <a:pt x="131787" y="0"/>
                </a:lnTo>
                <a:lnTo>
                  <a:pt x="115709" y="30568"/>
                </a:lnTo>
                <a:lnTo>
                  <a:pt x="115735" y="38785"/>
                </a:lnTo>
                <a:lnTo>
                  <a:pt x="131787" y="68554"/>
                </a:lnTo>
                <a:lnTo>
                  <a:pt x="142773" y="68554"/>
                </a:lnTo>
                <a:lnTo>
                  <a:pt x="158813" y="38785"/>
                </a:lnTo>
                <a:lnTo>
                  <a:pt x="158838" y="30568"/>
                </a:lnTo>
                <a:close/>
              </a:path>
              <a:path w="210185" h="78740">
                <a:moveTo>
                  <a:pt x="209854" y="30568"/>
                </a:moveTo>
                <a:lnTo>
                  <a:pt x="200444" y="3924"/>
                </a:lnTo>
                <a:lnTo>
                  <a:pt x="200444" y="20370"/>
                </a:lnTo>
                <a:lnTo>
                  <a:pt x="200444" y="48183"/>
                </a:lnTo>
                <a:lnTo>
                  <a:pt x="198742" y="54584"/>
                </a:lnTo>
                <a:lnTo>
                  <a:pt x="193255" y="60071"/>
                </a:lnTo>
                <a:lnTo>
                  <a:pt x="190893" y="61112"/>
                </a:lnTo>
                <a:lnTo>
                  <a:pt x="185940" y="61112"/>
                </a:lnTo>
                <a:lnTo>
                  <a:pt x="183718" y="60071"/>
                </a:lnTo>
                <a:lnTo>
                  <a:pt x="177965" y="54317"/>
                </a:lnTo>
                <a:lnTo>
                  <a:pt x="176199" y="48183"/>
                </a:lnTo>
                <a:lnTo>
                  <a:pt x="176136" y="20370"/>
                </a:lnTo>
                <a:lnTo>
                  <a:pt x="177838" y="13982"/>
                </a:lnTo>
                <a:lnTo>
                  <a:pt x="183324" y="8496"/>
                </a:lnTo>
                <a:lnTo>
                  <a:pt x="185674" y="7454"/>
                </a:lnTo>
                <a:lnTo>
                  <a:pt x="190893" y="7454"/>
                </a:lnTo>
                <a:lnTo>
                  <a:pt x="193255" y="8496"/>
                </a:lnTo>
                <a:lnTo>
                  <a:pt x="198742" y="13982"/>
                </a:lnTo>
                <a:lnTo>
                  <a:pt x="200444" y="20370"/>
                </a:lnTo>
                <a:lnTo>
                  <a:pt x="200444" y="3924"/>
                </a:lnTo>
                <a:lnTo>
                  <a:pt x="198361" y="1841"/>
                </a:lnTo>
                <a:lnTo>
                  <a:pt x="193789" y="0"/>
                </a:lnTo>
                <a:lnTo>
                  <a:pt x="182803" y="0"/>
                </a:lnTo>
                <a:lnTo>
                  <a:pt x="166725" y="30568"/>
                </a:lnTo>
                <a:lnTo>
                  <a:pt x="166751" y="38785"/>
                </a:lnTo>
                <a:lnTo>
                  <a:pt x="182803" y="68554"/>
                </a:lnTo>
                <a:lnTo>
                  <a:pt x="193789" y="68554"/>
                </a:lnTo>
                <a:lnTo>
                  <a:pt x="209829" y="38785"/>
                </a:lnTo>
                <a:lnTo>
                  <a:pt x="209854" y="30568"/>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100" name="object 100"/>
          <p:cNvPicPr/>
          <p:nvPr/>
        </p:nvPicPr>
        <p:blipFill>
          <a:blip r:embed="rId21" cstate="print"/>
          <a:stretch>
            <a:fillRect/>
          </a:stretch>
        </p:blipFill>
        <p:spPr>
          <a:xfrm>
            <a:off x="1795900" y="6629455"/>
            <a:ext cx="142868" cy="86194"/>
          </a:xfrm>
          <a:prstGeom prst="rect">
            <a:avLst/>
          </a:prstGeom>
        </p:spPr>
      </p:pic>
      <p:sp>
        <p:nvSpPr>
          <p:cNvPr id="101" name="object 101"/>
          <p:cNvSpPr/>
          <p:nvPr/>
        </p:nvSpPr>
        <p:spPr>
          <a:xfrm>
            <a:off x="2300499" y="6629471"/>
            <a:ext cx="24130" cy="86360"/>
          </a:xfrm>
          <a:custGeom>
            <a:avLst/>
            <a:gdLst/>
            <a:ahLst/>
            <a:cxnLst/>
            <a:rect l="l" t="t" r="r" b="b"/>
            <a:pathLst>
              <a:path w="24130" h="86359">
                <a:moveTo>
                  <a:pt x="4317" y="0"/>
                </a:moveTo>
                <a:lnTo>
                  <a:pt x="0" y="3911"/>
                </a:lnTo>
                <a:lnTo>
                  <a:pt x="6527" y="9918"/>
                </a:lnTo>
                <a:lnTo>
                  <a:pt x="11099" y="15659"/>
                </a:lnTo>
                <a:lnTo>
                  <a:pt x="16586" y="27165"/>
                </a:lnTo>
                <a:lnTo>
                  <a:pt x="18046" y="34328"/>
                </a:lnTo>
                <a:lnTo>
                  <a:pt x="18046" y="49745"/>
                </a:lnTo>
                <a:lnTo>
                  <a:pt x="16586" y="56413"/>
                </a:lnTo>
                <a:lnTo>
                  <a:pt x="11099" y="68414"/>
                </a:lnTo>
                <a:lnTo>
                  <a:pt x="6527" y="74815"/>
                </a:lnTo>
                <a:lnTo>
                  <a:pt x="0" y="81864"/>
                </a:lnTo>
                <a:lnTo>
                  <a:pt x="4317" y="86169"/>
                </a:lnTo>
                <a:lnTo>
                  <a:pt x="23914" y="50800"/>
                </a:lnTo>
                <a:lnTo>
                  <a:pt x="23914" y="33566"/>
                </a:lnTo>
                <a:lnTo>
                  <a:pt x="22212" y="25450"/>
                </a:lnTo>
                <a:lnTo>
                  <a:pt x="15938" y="12395"/>
                </a:lnTo>
                <a:lnTo>
                  <a:pt x="11099" y="6248"/>
                </a:lnTo>
                <a:lnTo>
                  <a:pt x="4317"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02" name="object 102"/>
          <p:cNvSpPr txBox="1"/>
          <p:nvPr/>
        </p:nvSpPr>
        <p:spPr>
          <a:xfrm>
            <a:off x="2201471" y="6622213"/>
            <a:ext cx="94615" cy="96821"/>
          </a:xfrm>
          <a:prstGeom prst="rect">
            <a:avLst/>
          </a:prstGeom>
        </p:spPr>
        <p:txBody>
          <a:bodyPr vert="horz" wrap="square" lIns="0" tIns="12065" rIns="0" bIns="0" rtlCol="0">
            <a:spAutoFit/>
          </a:bodyPr>
          <a:lstStyle/>
          <a:p>
            <a:pPr marL="12700">
              <a:lnSpc>
                <a:spcPct val="100000"/>
              </a:lnSpc>
              <a:spcBef>
                <a:spcPts val="95"/>
              </a:spcBef>
            </a:pPr>
            <a:r>
              <a:rPr sz="550" b="0" spc="-50">
                <a:solidFill>
                  <a:srgbClr val="332C2A"/>
                </a:solidFill>
                <a:latin typeface="游ゴシック" panose="020B0400000000000000" pitchFamily="50" charset="-128"/>
                <a:ea typeface="游ゴシック" panose="020B0400000000000000" pitchFamily="50" charset="-128"/>
                <a:cs typeface="Adobe Clean Han"/>
              </a:rPr>
              <a:t>人</a:t>
            </a:r>
            <a:endParaRPr sz="550">
              <a:latin typeface="游ゴシック" panose="020B0400000000000000" pitchFamily="50" charset="-128"/>
              <a:ea typeface="游ゴシック" panose="020B0400000000000000" pitchFamily="50" charset="-128"/>
              <a:cs typeface="Adobe Clean Han"/>
            </a:endParaRPr>
          </a:p>
        </p:txBody>
      </p:sp>
      <p:sp>
        <p:nvSpPr>
          <p:cNvPr id="105" name="object 105"/>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51</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103" name="object 103"/>
          <p:cNvSpPr txBox="1"/>
          <p:nvPr/>
        </p:nvSpPr>
        <p:spPr>
          <a:xfrm>
            <a:off x="1926079" y="6609452"/>
            <a:ext cx="81915" cy="115416"/>
          </a:xfrm>
          <a:prstGeom prst="rect">
            <a:avLst/>
          </a:prstGeom>
        </p:spPr>
        <p:txBody>
          <a:bodyPr vert="horz" wrap="square" lIns="0" tIns="15240" rIns="0" bIns="0" rtlCol="0">
            <a:spAutoFit/>
          </a:bodyPr>
          <a:lstStyle/>
          <a:p>
            <a:pPr marL="12700">
              <a:lnSpc>
                <a:spcPct val="100000"/>
              </a:lnSpc>
              <a:spcBef>
                <a:spcPts val="120"/>
              </a:spcBef>
            </a:pPr>
            <a:r>
              <a:rPr sz="650" b="0" spc="140">
                <a:solidFill>
                  <a:srgbClr val="332C2A"/>
                </a:solidFill>
                <a:latin typeface="游ゴシック" panose="020B0400000000000000" pitchFamily="50" charset="-128"/>
                <a:ea typeface="游ゴシック" panose="020B0400000000000000" pitchFamily="50" charset="-128"/>
                <a:cs typeface="Adobe Clean Han"/>
              </a:rPr>
              <a:t>1</a:t>
            </a:r>
            <a:endParaRPr sz="650">
              <a:latin typeface="游ゴシック" panose="020B0400000000000000" pitchFamily="50" charset="-128"/>
              <a:ea typeface="游ゴシック" panose="020B0400000000000000" pitchFamily="50" charset="-128"/>
              <a:cs typeface="Adobe Clean Han"/>
            </a:endParaRPr>
          </a:p>
        </p:txBody>
      </p:sp>
      <p:sp>
        <p:nvSpPr>
          <p:cNvPr id="104" name="object 104"/>
          <p:cNvSpPr txBox="1"/>
          <p:nvPr/>
        </p:nvSpPr>
        <p:spPr>
          <a:xfrm>
            <a:off x="6256916" y="6300080"/>
            <a:ext cx="245110" cy="106439"/>
          </a:xfrm>
          <a:prstGeom prst="rect">
            <a:avLst/>
          </a:prstGeom>
        </p:spPr>
        <p:txBody>
          <a:bodyPr vert="horz" wrap="square" lIns="0" tIns="13970" rIns="0" bIns="0" rtlCol="0">
            <a:spAutoFit/>
          </a:bodyPr>
          <a:lstStyle/>
          <a:p>
            <a:pPr marL="12700">
              <a:lnSpc>
                <a:spcPct val="100000"/>
              </a:lnSpc>
              <a:spcBef>
                <a:spcPts val="110"/>
              </a:spcBef>
            </a:pPr>
            <a:r>
              <a:rPr sz="600" b="0" spc="-25">
                <a:solidFill>
                  <a:srgbClr val="332C2A"/>
                </a:solidFill>
                <a:latin typeface="游ゴシック" panose="020B0400000000000000" pitchFamily="50" charset="-128"/>
                <a:ea typeface="游ゴシック" panose="020B0400000000000000" pitchFamily="50" charset="-128"/>
                <a:cs typeface="Adobe Clean Han"/>
              </a:rPr>
              <a:t>（％）</a:t>
            </a:r>
            <a:endParaRPr sz="600">
              <a:latin typeface="游ゴシック" panose="020B0400000000000000" pitchFamily="50" charset="-128"/>
              <a:ea typeface="游ゴシック" panose="020B0400000000000000" pitchFamily="50" charset="-128"/>
              <a:cs typeface="Adobe Clean H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spc="-50">
                <a:solidFill>
                  <a:srgbClr val="00A3E8"/>
                </a:solidFill>
                <a:latin typeface="游ゴシック" panose="020B0400000000000000" pitchFamily="50" charset="-128"/>
                <a:ea typeface="游ゴシック" panose="020B0400000000000000" pitchFamily="50" charset="-128"/>
                <a:cs typeface="Adobe Clean Han Black"/>
              </a:rPr>
              <a:t>8</a:t>
            </a:r>
            <a:endParaRPr sz="1100">
              <a:latin typeface="游ゴシック" panose="020B0400000000000000" pitchFamily="50" charset="-128"/>
              <a:ea typeface="游ゴシック" panose="020B0400000000000000" pitchFamily="50" charset="-128"/>
              <a:cs typeface="Adobe Clean Han Black"/>
            </a:endParaRPr>
          </a:p>
        </p:txBody>
      </p:sp>
      <p:graphicFrame>
        <p:nvGraphicFramePr>
          <p:cNvPr id="18" name="object 18"/>
          <p:cNvGraphicFramePr>
            <a:graphicFrameLocks noGrp="1"/>
          </p:cNvGraphicFramePr>
          <p:nvPr>
            <p:extLst>
              <p:ext uri="{D42A27DB-BD31-4B8C-83A1-F6EECF244321}">
                <p14:modId xmlns:p14="http://schemas.microsoft.com/office/powerpoint/2010/main" val="3663294494"/>
              </p:ext>
            </p:extLst>
          </p:nvPr>
        </p:nvGraphicFramePr>
        <p:xfrm>
          <a:off x="845978" y="6389878"/>
          <a:ext cx="5866764" cy="3560445"/>
        </p:xfrm>
        <a:graphic>
          <a:graphicData uri="http://schemas.openxmlformats.org/drawingml/2006/table">
            <a:tbl>
              <a:tblPr firstRow="1" bandRow="1">
                <a:tableStyleId>{2D5ABB26-0587-4C30-8999-92F81FD0307C}</a:tableStyleId>
              </a:tblPr>
              <a:tblGrid>
                <a:gridCol w="2416810">
                  <a:extLst>
                    <a:ext uri="{9D8B030D-6E8A-4147-A177-3AD203B41FA5}">
                      <a16:colId xmlns:a16="http://schemas.microsoft.com/office/drawing/2014/main" val="20000"/>
                    </a:ext>
                  </a:extLst>
                </a:gridCol>
                <a:gridCol w="3449954">
                  <a:extLst>
                    <a:ext uri="{9D8B030D-6E8A-4147-A177-3AD203B41FA5}">
                      <a16:colId xmlns:a16="http://schemas.microsoft.com/office/drawing/2014/main" val="20001"/>
                    </a:ext>
                  </a:extLst>
                </a:gridCol>
              </a:tblGrid>
              <a:tr h="324485">
                <a:tc>
                  <a:txBody>
                    <a:bodyPr/>
                    <a:lstStyle/>
                    <a:p>
                      <a:pPr marL="86360">
                        <a:lnSpc>
                          <a:spcPct val="100000"/>
                        </a:lnSpc>
                        <a:spcBef>
                          <a:spcPts val="710"/>
                        </a:spcBef>
                      </a:pPr>
                      <a:r>
                        <a:rPr sz="950" b="0" spc="-240">
                          <a:solidFill>
                            <a:srgbClr val="332C2A"/>
                          </a:solidFill>
                          <a:latin typeface="游ゴシック" panose="020B0400000000000000" pitchFamily="50" charset="-128"/>
                          <a:ea typeface="游ゴシック" panose="020B0400000000000000" pitchFamily="50" charset="-128"/>
                          <a:cs typeface="Adobe Clean Han"/>
                        </a:rPr>
                        <a:t>◆</a:t>
                      </a:r>
                      <a:r>
                        <a:rPr lang="ja-JP" altLang="en-US" sz="950" b="0" spc="0">
                          <a:solidFill>
                            <a:srgbClr val="332C2A"/>
                          </a:solidFill>
                          <a:latin typeface="游ゴシック" panose="020B0400000000000000" pitchFamily="50" charset="-128"/>
                          <a:ea typeface="游ゴシック" panose="020B0400000000000000" pitchFamily="50" charset="-128"/>
                          <a:cs typeface="Adobe Clean Han"/>
                        </a:rPr>
                        <a:t>（例）</a:t>
                      </a:r>
                      <a:r>
                        <a:rPr sz="950" b="0" spc="0" err="1">
                          <a:solidFill>
                            <a:srgbClr val="332C2A"/>
                          </a:solidFill>
                          <a:latin typeface="游ゴシック" panose="020B0400000000000000" pitchFamily="50" charset="-128"/>
                          <a:ea typeface="游ゴシック" panose="020B0400000000000000" pitchFamily="50" charset="-128"/>
                          <a:cs typeface="Adobe Clean Han"/>
                        </a:rPr>
                        <a:t>会社が倒産して失業してしまう</a:t>
                      </a:r>
                      <a:endParaRPr sz="950" spc="0">
                        <a:latin typeface="游ゴシック" panose="020B0400000000000000" pitchFamily="50" charset="-128"/>
                        <a:ea typeface="游ゴシック" panose="020B0400000000000000" pitchFamily="50" charset="-128"/>
                        <a:cs typeface="Adobe Clean Han"/>
                      </a:endParaRPr>
                    </a:p>
                  </a:txBody>
                  <a:tcPr marL="0" marR="0" marT="9017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145415">
                        <a:lnSpc>
                          <a:spcPct val="100000"/>
                        </a:lnSpc>
                        <a:spcBef>
                          <a:spcPts val="710"/>
                        </a:spcBef>
                      </a:pPr>
                      <a:r>
                        <a:rPr sz="950" b="0" spc="0">
                          <a:solidFill>
                            <a:srgbClr val="332C2A"/>
                          </a:solidFill>
                          <a:latin typeface="游ゴシック" panose="020B0400000000000000" pitchFamily="50" charset="-128"/>
                          <a:ea typeface="游ゴシック" panose="020B0400000000000000" pitchFamily="50" charset="-128"/>
                          <a:cs typeface="Adobe Clean Han"/>
                        </a:rPr>
                        <a:t>⇒雇用保険と失業給付</a:t>
                      </a:r>
                      <a:endParaRPr sz="950" spc="0">
                        <a:latin typeface="游ゴシック" panose="020B0400000000000000" pitchFamily="50" charset="-128"/>
                        <a:ea typeface="游ゴシック" panose="020B0400000000000000" pitchFamily="50" charset="-128"/>
                        <a:cs typeface="Adobe Clean Han"/>
                      </a:endParaRPr>
                    </a:p>
                  </a:txBody>
                  <a:tcPr marL="0" marR="0" marT="9017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0"/>
                  </a:ext>
                </a:extLst>
              </a:tr>
              <a:tr h="327660">
                <a:tc>
                  <a:txBody>
                    <a:bodyPr/>
                    <a:lstStyle/>
                    <a:p>
                      <a:pPr marL="86360">
                        <a:lnSpc>
                          <a:spcPct val="100000"/>
                        </a:lnSpc>
                        <a:spcBef>
                          <a:spcPts val="735"/>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9334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4"/>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5"/>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6"/>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7"/>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8"/>
                  </a:ext>
                </a:extLst>
              </a:tr>
              <a:tr h="321945">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9"/>
                  </a:ext>
                </a:extLst>
              </a:tr>
              <a:tr h="332740">
                <a:tc>
                  <a:txBody>
                    <a:bodyPr/>
                    <a:lstStyle/>
                    <a:p>
                      <a:pPr marL="86360">
                        <a:lnSpc>
                          <a:spcPct val="100000"/>
                        </a:lnSpc>
                        <a:spcBef>
                          <a:spcPts val="69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12700">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12700">
                      <a:solidFill>
                        <a:srgbClr val="332C2A"/>
                      </a:solidFill>
                      <a:prstDash val="solid"/>
                    </a:lnB>
                  </a:tcPr>
                </a:tc>
                <a:extLst>
                  <a:ext uri="{0D108BD9-81ED-4DB2-BD59-A6C34878D82A}">
                    <a16:rowId xmlns:a16="http://schemas.microsoft.com/office/drawing/2014/main" val="10010"/>
                  </a:ext>
                </a:extLst>
              </a:tr>
            </a:tbl>
          </a:graphicData>
        </a:graphic>
      </p:graphicFrame>
      <p:grpSp>
        <p:nvGrpSpPr>
          <p:cNvPr id="19" name="object 19"/>
          <p:cNvGrpSpPr/>
          <p:nvPr/>
        </p:nvGrpSpPr>
        <p:grpSpPr>
          <a:xfrm>
            <a:off x="1014443" y="2110332"/>
            <a:ext cx="2082800" cy="362585"/>
            <a:chOff x="1014443" y="2110332"/>
            <a:chExt cx="2082800" cy="362585"/>
          </a:xfrm>
        </p:grpSpPr>
        <p:sp>
          <p:nvSpPr>
            <p:cNvPr id="20" name="object 20"/>
            <p:cNvSpPr/>
            <p:nvPr/>
          </p:nvSpPr>
          <p:spPr>
            <a:xfrm>
              <a:off x="1018767" y="2114656"/>
              <a:ext cx="2073910" cy="353695"/>
            </a:xfrm>
            <a:custGeom>
              <a:avLst/>
              <a:gdLst/>
              <a:ahLst/>
              <a:cxnLst/>
              <a:rect l="l" t="t" r="r" b="b"/>
              <a:pathLst>
                <a:path w="2073910" h="353694">
                  <a:moveTo>
                    <a:pt x="2073605" y="249631"/>
                  </a:moveTo>
                  <a:lnTo>
                    <a:pt x="2065423" y="289888"/>
                  </a:lnTo>
                  <a:lnTo>
                    <a:pt x="2043147" y="322856"/>
                  </a:lnTo>
                  <a:lnTo>
                    <a:pt x="2010179" y="345132"/>
                  </a:lnTo>
                  <a:lnTo>
                    <a:pt x="1969922" y="353313"/>
                  </a:lnTo>
                  <a:lnTo>
                    <a:pt x="103682" y="353313"/>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21" name="object 21"/>
            <p:cNvPicPr/>
            <p:nvPr/>
          </p:nvPicPr>
          <p:blipFill>
            <a:blip r:embed="rId3" cstate="print"/>
            <a:stretch>
              <a:fillRect/>
            </a:stretch>
          </p:blipFill>
          <p:spPr>
            <a:xfrm>
              <a:off x="2940403" y="2256755"/>
              <a:ext cx="69113" cy="69126"/>
            </a:xfrm>
            <a:prstGeom prst="rect">
              <a:avLst/>
            </a:prstGeom>
          </p:spPr>
        </p:pic>
      </p:grpSp>
      <p:grpSp>
        <p:nvGrpSpPr>
          <p:cNvPr id="22" name="object 22"/>
          <p:cNvGrpSpPr/>
          <p:nvPr/>
        </p:nvGrpSpPr>
        <p:grpSpPr>
          <a:xfrm>
            <a:off x="1014443" y="2558530"/>
            <a:ext cx="2082800" cy="362585"/>
            <a:chOff x="1014443" y="2558530"/>
            <a:chExt cx="2082800" cy="362585"/>
          </a:xfrm>
        </p:grpSpPr>
        <p:sp>
          <p:nvSpPr>
            <p:cNvPr id="23" name="object 23"/>
            <p:cNvSpPr/>
            <p:nvPr/>
          </p:nvSpPr>
          <p:spPr>
            <a:xfrm>
              <a:off x="1018767" y="2562855"/>
              <a:ext cx="2073910" cy="353695"/>
            </a:xfrm>
            <a:custGeom>
              <a:avLst/>
              <a:gdLst/>
              <a:ahLst/>
              <a:cxnLst/>
              <a:rect l="l" t="t" r="r" b="b"/>
              <a:pathLst>
                <a:path w="2073910" h="353694">
                  <a:moveTo>
                    <a:pt x="2073605" y="249631"/>
                  </a:moveTo>
                  <a:lnTo>
                    <a:pt x="2065423" y="289888"/>
                  </a:lnTo>
                  <a:lnTo>
                    <a:pt x="2043147" y="322856"/>
                  </a:lnTo>
                  <a:lnTo>
                    <a:pt x="2010179" y="345132"/>
                  </a:lnTo>
                  <a:lnTo>
                    <a:pt x="1969922" y="353313"/>
                  </a:lnTo>
                  <a:lnTo>
                    <a:pt x="103682" y="353313"/>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24" name="object 24"/>
            <p:cNvPicPr/>
            <p:nvPr/>
          </p:nvPicPr>
          <p:blipFill>
            <a:blip r:embed="rId3" cstate="print"/>
            <a:stretch>
              <a:fillRect/>
            </a:stretch>
          </p:blipFill>
          <p:spPr>
            <a:xfrm>
              <a:off x="2940403" y="2704954"/>
              <a:ext cx="69113" cy="69126"/>
            </a:xfrm>
            <a:prstGeom prst="rect">
              <a:avLst/>
            </a:prstGeom>
          </p:spPr>
        </p:pic>
      </p:grpSp>
      <p:sp>
        <p:nvSpPr>
          <p:cNvPr id="25" name="object 25"/>
          <p:cNvSpPr/>
          <p:nvPr/>
        </p:nvSpPr>
        <p:spPr>
          <a:xfrm>
            <a:off x="1018767" y="3011054"/>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3"/>
                </a:lnTo>
                <a:lnTo>
                  <a:pt x="103682" y="353313"/>
                </a:lnTo>
                <a:lnTo>
                  <a:pt x="63425" y="345132"/>
                </a:lnTo>
                <a:lnTo>
                  <a:pt x="30457" y="322856"/>
                </a:lnTo>
                <a:lnTo>
                  <a:pt x="8181" y="289888"/>
                </a:lnTo>
                <a:lnTo>
                  <a:pt x="0" y="249631"/>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6" name="object 26"/>
          <p:cNvSpPr txBox="1"/>
          <p:nvPr/>
        </p:nvSpPr>
        <p:spPr>
          <a:xfrm>
            <a:off x="1095468" y="1874850"/>
            <a:ext cx="1815464" cy="1457325"/>
          </a:xfrm>
          <a:prstGeom prst="rect">
            <a:avLst/>
          </a:prstGeom>
        </p:spPr>
        <p:txBody>
          <a:bodyPr vert="horz" wrap="square" lIns="0" tIns="12700" rIns="0" bIns="0" rtlCol="0">
            <a:spAutoFit/>
          </a:bodyPr>
          <a:lstStyle/>
          <a:p>
            <a:pPr marL="161290">
              <a:lnSpc>
                <a:spcPct val="100000"/>
              </a:lnSpc>
              <a:spcBef>
                <a:spcPts val="100"/>
              </a:spcBef>
            </a:pPr>
            <a:r>
              <a:rPr sz="950" b="1" spc="-120">
                <a:solidFill>
                  <a:srgbClr val="332C2A"/>
                </a:solidFill>
                <a:latin typeface="游ゴシック" panose="020B0400000000000000" pitchFamily="50" charset="-128"/>
                <a:ea typeface="游ゴシック" panose="020B0400000000000000" pitchFamily="50" charset="-128"/>
                <a:cs typeface="Adobe Clean Han ExtraBold"/>
              </a:rPr>
              <a:t>＜働く上での「不安や困る事」＞</a:t>
            </a:r>
            <a:endParaRPr sz="950">
              <a:latin typeface="游ゴシック" panose="020B0400000000000000" pitchFamily="50" charset="-128"/>
              <a:ea typeface="游ゴシック" panose="020B0400000000000000" pitchFamily="50" charset="-128"/>
              <a:cs typeface="Adobe Clean Han ExtraBold"/>
            </a:endParaRPr>
          </a:p>
          <a:p>
            <a:pPr marL="68580">
              <a:lnSpc>
                <a:spcPct val="100000"/>
              </a:lnSpc>
              <a:spcBef>
                <a:spcPts val="955"/>
              </a:spcBef>
            </a:pPr>
            <a:r>
              <a:rPr sz="850" b="0" spc="-10">
                <a:solidFill>
                  <a:srgbClr val="332C2A"/>
                </a:solidFill>
                <a:latin typeface="游ゴシック" panose="020B0400000000000000" pitchFamily="50" charset="-128"/>
                <a:ea typeface="游ゴシック" panose="020B0400000000000000" pitchFamily="50" charset="-128"/>
                <a:cs typeface="Adobe Clean Han"/>
              </a:rPr>
              <a:t>働く先の将来</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70"/>
              </a:spcBef>
            </a:pPr>
            <a:r>
              <a:rPr sz="850" b="0">
                <a:solidFill>
                  <a:srgbClr val="332C2A"/>
                </a:solidFill>
                <a:latin typeface="游ゴシック" panose="020B0400000000000000" pitchFamily="50" charset="-128"/>
                <a:ea typeface="游ゴシック" panose="020B0400000000000000" pitchFamily="50" charset="-128"/>
                <a:cs typeface="Adobe Clean Han"/>
              </a:rPr>
              <a:t>（倒産したりしないか</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68580">
              <a:lnSpc>
                <a:spcPct val="100000"/>
              </a:lnSpc>
              <a:spcBef>
                <a:spcPts val="1420"/>
              </a:spcBef>
            </a:pPr>
            <a:r>
              <a:rPr sz="850" b="0" spc="-5">
                <a:solidFill>
                  <a:srgbClr val="332C2A"/>
                </a:solidFill>
                <a:latin typeface="游ゴシック" panose="020B0400000000000000" pitchFamily="50" charset="-128"/>
                <a:ea typeface="游ゴシック" panose="020B0400000000000000" pitchFamily="50" charset="-128"/>
                <a:cs typeface="Adobe Clean Han"/>
              </a:rPr>
              <a:t>突然リストラされないか</a:t>
            </a:r>
            <a:endParaRPr sz="850">
              <a:latin typeface="游ゴシック" panose="020B0400000000000000" pitchFamily="50" charset="-128"/>
              <a:ea typeface="游ゴシック" panose="020B0400000000000000" pitchFamily="50" charset="-128"/>
              <a:cs typeface="Adobe Clean Han"/>
            </a:endParaRPr>
          </a:p>
          <a:p>
            <a:pPr marL="23495">
              <a:lnSpc>
                <a:spcPct val="100000"/>
              </a:lnSpc>
              <a:spcBef>
                <a:spcPts val="70"/>
              </a:spcBef>
            </a:pPr>
            <a:r>
              <a:rPr sz="850" b="0" spc="-150">
                <a:solidFill>
                  <a:srgbClr val="332C2A"/>
                </a:solidFill>
                <a:latin typeface="游ゴシック" panose="020B0400000000000000" pitchFamily="50" charset="-128"/>
                <a:ea typeface="游ゴシック" panose="020B0400000000000000" pitchFamily="50" charset="-128"/>
                <a:cs typeface="Adobe Clean Han"/>
              </a:rPr>
              <a:t>（</a:t>
            </a:r>
            <a:r>
              <a:rPr sz="850" b="0" spc="-215">
                <a:solidFill>
                  <a:srgbClr val="332C2A"/>
                </a:solidFill>
                <a:latin typeface="游ゴシック" panose="020B0400000000000000" pitchFamily="50" charset="-128"/>
                <a:ea typeface="游ゴシック" panose="020B0400000000000000" pitchFamily="50" charset="-128"/>
                <a:cs typeface="Adobe Clean Han"/>
              </a:rPr>
              <a:t>勤め先をいきなり「クビ」にならないか</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68580">
              <a:lnSpc>
                <a:spcPct val="100000"/>
              </a:lnSpc>
              <a:spcBef>
                <a:spcPts val="1420"/>
              </a:spcBef>
            </a:pPr>
            <a:r>
              <a:rPr sz="850" b="0" spc="-5">
                <a:solidFill>
                  <a:srgbClr val="332C2A"/>
                </a:solidFill>
                <a:latin typeface="游ゴシック" panose="020B0400000000000000" pitchFamily="50" charset="-128"/>
                <a:ea typeface="游ゴシック" panose="020B0400000000000000" pitchFamily="50" charset="-128"/>
                <a:cs typeface="Adobe Clean Han"/>
              </a:rPr>
              <a:t>仕事と家庭生活の両立</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70"/>
              </a:spcBef>
            </a:pPr>
            <a:r>
              <a:rPr sz="850" b="0" spc="85">
                <a:solidFill>
                  <a:srgbClr val="332C2A"/>
                </a:solidFill>
                <a:latin typeface="游ゴシック" panose="020B0400000000000000" pitchFamily="50" charset="-128"/>
                <a:ea typeface="游ゴシック" panose="020B0400000000000000" pitchFamily="50" charset="-128"/>
                <a:cs typeface="Adobe Clean Han"/>
              </a:rPr>
              <a:t>（</a:t>
            </a:r>
            <a:r>
              <a:rPr sz="850" b="0" spc="65">
                <a:solidFill>
                  <a:srgbClr val="332C2A"/>
                </a:solidFill>
                <a:latin typeface="游ゴシック" panose="020B0400000000000000" pitchFamily="50" charset="-128"/>
                <a:ea typeface="游ゴシック" panose="020B0400000000000000" pitchFamily="50" charset="-128"/>
                <a:cs typeface="Adobe Clean Han"/>
              </a:rPr>
              <a:t>出産•子育てなど</a:t>
            </a:r>
            <a:r>
              <a:rPr sz="850" b="0" spc="35">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pic>
        <p:nvPicPr>
          <p:cNvPr id="27" name="object 27"/>
          <p:cNvPicPr/>
          <p:nvPr/>
        </p:nvPicPr>
        <p:blipFill>
          <a:blip r:embed="rId4" cstate="print"/>
          <a:stretch>
            <a:fillRect/>
          </a:stretch>
        </p:blipFill>
        <p:spPr>
          <a:xfrm>
            <a:off x="2940403" y="3153154"/>
            <a:ext cx="69113" cy="69126"/>
          </a:xfrm>
          <a:prstGeom prst="rect">
            <a:avLst/>
          </a:prstGeom>
        </p:spPr>
      </p:pic>
      <p:sp>
        <p:nvSpPr>
          <p:cNvPr id="28" name="object 28"/>
          <p:cNvSpPr/>
          <p:nvPr/>
        </p:nvSpPr>
        <p:spPr>
          <a:xfrm>
            <a:off x="1018767" y="3459252"/>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3"/>
                </a:lnTo>
                <a:lnTo>
                  <a:pt x="103682" y="353313"/>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9" name="object 29"/>
          <p:cNvSpPr txBox="1"/>
          <p:nvPr/>
        </p:nvSpPr>
        <p:spPr>
          <a:xfrm>
            <a:off x="1151628" y="3542601"/>
            <a:ext cx="1148715" cy="148117"/>
          </a:xfrm>
          <a:prstGeom prst="rect">
            <a:avLst/>
          </a:prstGeom>
        </p:spPr>
        <p:txBody>
          <a:bodyPr vert="horz" wrap="square" lIns="0" tIns="17145" rIns="0" bIns="0" rtlCol="0">
            <a:spAutoFit/>
          </a:bodyPr>
          <a:lstStyle/>
          <a:p>
            <a:pPr marL="12700">
              <a:lnSpc>
                <a:spcPct val="100000"/>
              </a:lnSpc>
              <a:spcBef>
                <a:spcPts val="135"/>
              </a:spcBef>
            </a:pPr>
            <a:r>
              <a:rPr sz="850" b="0" spc="-5">
                <a:solidFill>
                  <a:srgbClr val="332C2A"/>
                </a:solidFill>
                <a:latin typeface="游ゴシック" panose="020B0400000000000000" pitchFamily="50" charset="-128"/>
                <a:ea typeface="游ゴシック" panose="020B0400000000000000" pitchFamily="50" charset="-128"/>
                <a:cs typeface="Adobe Clean Han"/>
              </a:rPr>
              <a:t>仕事と親の介護の両立</a:t>
            </a:r>
            <a:endParaRPr sz="850">
              <a:latin typeface="游ゴシック" panose="020B0400000000000000" pitchFamily="50" charset="-128"/>
              <a:ea typeface="游ゴシック" panose="020B0400000000000000" pitchFamily="50" charset="-128"/>
              <a:cs typeface="Adobe Clean Han"/>
            </a:endParaRPr>
          </a:p>
        </p:txBody>
      </p:sp>
      <p:pic>
        <p:nvPicPr>
          <p:cNvPr id="30" name="object 30"/>
          <p:cNvPicPr/>
          <p:nvPr/>
        </p:nvPicPr>
        <p:blipFill>
          <a:blip r:embed="rId5" cstate="print"/>
          <a:stretch>
            <a:fillRect/>
          </a:stretch>
        </p:blipFill>
        <p:spPr>
          <a:xfrm>
            <a:off x="2940403" y="3601353"/>
            <a:ext cx="69113" cy="69126"/>
          </a:xfrm>
          <a:prstGeom prst="rect">
            <a:avLst/>
          </a:prstGeom>
        </p:spPr>
      </p:pic>
      <p:grpSp>
        <p:nvGrpSpPr>
          <p:cNvPr id="31" name="object 31"/>
          <p:cNvGrpSpPr/>
          <p:nvPr/>
        </p:nvGrpSpPr>
        <p:grpSpPr>
          <a:xfrm>
            <a:off x="1014443" y="3903128"/>
            <a:ext cx="2082800" cy="362585"/>
            <a:chOff x="1014443" y="3903128"/>
            <a:chExt cx="2082800" cy="362585"/>
          </a:xfrm>
        </p:grpSpPr>
        <p:sp>
          <p:nvSpPr>
            <p:cNvPr id="32" name="object 32"/>
            <p:cNvSpPr/>
            <p:nvPr/>
          </p:nvSpPr>
          <p:spPr>
            <a:xfrm>
              <a:off x="1018767" y="3907452"/>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3"/>
                  </a:lnTo>
                  <a:lnTo>
                    <a:pt x="103682" y="353313"/>
                  </a:lnTo>
                  <a:lnTo>
                    <a:pt x="63425" y="345132"/>
                  </a:lnTo>
                  <a:lnTo>
                    <a:pt x="30457" y="322856"/>
                  </a:lnTo>
                  <a:lnTo>
                    <a:pt x="8181" y="289888"/>
                  </a:lnTo>
                  <a:lnTo>
                    <a:pt x="0" y="249631"/>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33" name="object 33"/>
            <p:cNvPicPr/>
            <p:nvPr/>
          </p:nvPicPr>
          <p:blipFill>
            <a:blip r:embed="rId5" cstate="print"/>
            <a:stretch>
              <a:fillRect/>
            </a:stretch>
          </p:blipFill>
          <p:spPr>
            <a:xfrm>
              <a:off x="2940403" y="4049551"/>
              <a:ext cx="69113" cy="69126"/>
            </a:xfrm>
            <a:prstGeom prst="rect">
              <a:avLst/>
            </a:prstGeom>
          </p:spPr>
        </p:pic>
      </p:grpSp>
      <p:sp>
        <p:nvSpPr>
          <p:cNvPr id="34" name="object 34"/>
          <p:cNvSpPr/>
          <p:nvPr/>
        </p:nvSpPr>
        <p:spPr>
          <a:xfrm>
            <a:off x="1018767" y="4355650"/>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5" name="object 35"/>
          <p:cNvSpPr txBox="1"/>
          <p:nvPr/>
        </p:nvSpPr>
        <p:spPr>
          <a:xfrm>
            <a:off x="1095468" y="3929841"/>
            <a:ext cx="1710689" cy="746760"/>
          </a:xfrm>
          <a:prstGeom prst="rect">
            <a:avLst/>
          </a:prstGeom>
        </p:spPr>
        <p:txBody>
          <a:bodyPr vert="horz" wrap="square" lIns="0" tIns="17145" rIns="0" bIns="0" rtlCol="0">
            <a:spAutoFit/>
          </a:bodyPr>
          <a:lstStyle/>
          <a:p>
            <a:pPr marL="6858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自分の健康</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65"/>
              </a:spcBef>
            </a:pPr>
            <a:r>
              <a:rPr sz="850" b="0">
                <a:solidFill>
                  <a:srgbClr val="332C2A"/>
                </a:solidFill>
                <a:latin typeface="游ゴシック" panose="020B0400000000000000" pitchFamily="50" charset="-128"/>
                <a:ea typeface="游ゴシック" panose="020B0400000000000000" pitchFamily="50" charset="-128"/>
                <a:cs typeface="Adobe Clean Han"/>
              </a:rPr>
              <a:t>（仕事でケガや病気になったら</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68580">
              <a:lnSpc>
                <a:spcPct val="100000"/>
              </a:lnSpc>
              <a:spcBef>
                <a:spcPts val="1420"/>
              </a:spcBef>
            </a:pPr>
            <a:r>
              <a:rPr sz="850" b="0" spc="-5">
                <a:solidFill>
                  <a:srgbClr val="332C2A"/>
                </a:solidFill>
                <a:latin typeface="游ゴシック" panose="020B0400000000000000" pitchFamily="50" charset="-128"/>
                <a:ea typeface="游ゴシック" panose="020B0400000000000000" pitchFamily="50" charset="-128"/>
                <a:cs typeface="Adobe Clean Han"/>
              </a:rPr>
              <a:t>給料のカットや未払い</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70"/>
              </a:spcBef>
            </a:pPr>
            <a:r>
              <a:rPr sz="850" b="0">
                <a:solidFill>
                  <a:srgbClr val="332C2A"/>
                </a:solidFill>
                <a:latin typeface="游ゴシック" panose="020B0400000000000000" pitchFamily="50" charset="-128"/>
                <a:ea typeface="游ゴシック" panose="020B0400000000000000" pitchFamily="50" charset="-128"/>
                <a:cs typeface="Adobe Clean Han"/>
              </a:rPr>
              <a:t>（給料がまともにもらえない</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pic>
        <p:nvPicPr>
          <p:cNvPr id="36" name="object 36"/>
          <p:cNvPicPr/>
          <p:nvPr/>
        </p:nvPicPr>
        <p:blipFill>
          <a:blip r:embed="rId5" cstate="print"/>
          <a:stretch>
            <a:fillRect/>
          </a:stretch>
        </p:blipFill>
        <p:spPr>
          <a:xfrm>
            <a:off x="2940403" y="4497749"/>
            <a:ext cx="69113" cy="69126"/>
          </a:xfrm>
          <a:prstGeom prst="rect">
            <a:avLst/>
          </a:prstGeom>
        </p:spPr>
      </p:pic>
      <p:sp>
        <p:nvSpPr>
          <p:cNvPr id="37" name="object 37"/>
          <p:cNvSpPr/>
          <p:nvPr/>
        </p:nvSpPr>
        <p:spPr>
          <a:xfrm>
            <a:off x="1018767" y="4803850"/>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8" name="object 38"/>
          <p:cNvSpPr txBox="1"/>
          <p:nvPr/>
        </p:nvSpPr>
        <p:spPr>
          <a:xfrm>
            <a:off x="1151628" y="4887198"/>
            <a:ext cx="1036319" cy="148117"/>
          </a:xfrm>
          <a:prstGeom prst="rect">
            <a:avLst/>
          </a:prstGeom>
        </p:spPr>
        <p:txBody>
          <a:bodyPr vert="horz" wrap="square" lIns="0" tIns="17145" rIns="0" bIns="0" rtlCol="0">
            <a:spAutoFit/>
          </a:bodyPr>
          <a:lstStyle/>
          <a:p>
            <a:pPr marL="1270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自分は就職できるか</a:t>
            </a:r>
            <a:endParaRPr sz="850">
              <a:latin typeface="游ゴシック" panose="020B0400000000000000" pitchFamily="50" charset="-128"/>
              <a:ea typeface="游ゴシック" panose="020B0400000000000000" pitchFamily="50" charset="-128"/>
              <a:cs typeface="Adobe Clean Han"/>
            </a:endParaRPr>
          </a:p>
        </p:txBody>
      </p:sp>
      <p:pic>
        <p:nvPicPr>
          <p:cNvPr id="39" name="object 39"/>
          <p:cNvPicPr/>
          <p:nvPr/>
        </p:nvPicPr>
        <p:blipFill>
          <a:blip r:embed="rId5" cstate="print"/>
          <a:stretch>
            <a:fillRect/>
          </a:stretch>
        </p:blipFill>
        <p:spPr>
          <a:xfrm>
            <a:off x="2940403" y="4945949"/>
            <a:ext cx="69113" cy="69126"/>
          </a:xfrm>
          <a:prstGeom prst="rect">
            <a:avLst/>
          </a:prstGeom>
        </p:spPr>
      </p:pic>
      <p:sp>
        <p:nvSpPr>
          <p:cNvPr id="40" name="object 40"/>
          <p:cNvSpPr/>
          <p:nvPr/>
        </p:nvSpPr>
        <p:spPr>
          <a:xfrm>
            <a:off x="4630117" y="2114659"/>
            <a:ext cx="2073910" cy="276860"/>
          </a:xfrm>
          <a:custGeom>
            <a:avLst/>
            <a:gdLst/>
            <a:ahLst/>
            <a:cxnLst/>
            <a:rect l="l" t="t" r="r" b="b"/>
            <a:pathLst>
              <a:path w="2073909" h="276860">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1" name="object 41"/>
          <p:cNvSpPr txBox="1"/>
          <p:nvPr/>
        </p:nvSpPr>
        <p:spPr>
          <a:xfrm>
            <a:off x="4856121" y="1874850"/>
            <a:ext cx="1667510" cy="454025"/>
          </a:xfrm>
          <a:prstGeom prst="rect">
            <a:avLst/>
          </a:prstGeom>
        </p:spPr>
        <p:txBody>
          <a:bodyPr vert="horz" wrap="square" lIns="0" tIns="12700" rIns="0" bIns="0" rtlCol="0">
            <a:spAutoFit/>
          </a:bodyPr>
          <a:lstStyle/>
          <a:p>
            <a:pPr marL="12700">
              <a:lnSpc>
                <a:spcPct val="100000"/>
              </a:lnSpc>
              <a:spcBef>
                <a:spcPts val="100"/>
              </a:spcBef>
            </a:pPr>
            <a:r>
              <a:rPr sz="950" b="1" spc="-50">
                <a:solidFill>
                  <a:srgbClr val="332C2A"/>
                </a:solidFill>
                <a:latin typeface="游ゴシック" panose="020B0400000000000000" pitchFamily="50" charset="-128"/>
                <a:ea typeface="游ゴシック" panose="020B0400000000000000" pitchFamily="50" charset="-128"/>
                <a:cs typeface="Adobe Clean Han ExtraBold"/>
              </a:rPr>
              <a:t>＜労働に関連する法律と制度＞</a:t>
            </a:r>
            <a:endParaRPr sz="950">
              <a:latin typeface="游ゴシック" panose="020B0400000000000000" pitchFamily="50" charset="-128"/>
              <a:ea typeface="游ゴシック" panose="020B0400000000000000" pitchFamily="50" charset="-128"/>
              <a:cs typeface="Adobe Clean Han ExtraBold"/>
            </a:endParaRPr>
          </a:p>
          <a:p>
            <a:pPr marL="22225">
              <a:lnSpc>
                <a:spcPct val="100000"/>
              </a:lnSpc>
              <a:spcBef>
                <a:spcPts val="1205"/>
              </a:spcBef>
            </a:pPr>
            <a:r>
              <a:rPr sz="850" b="0" spc="-15">
                <a:solidFill>
                  <a:srgbClr val="332C2A"/>
                </a:solidFill>
                <a:latin typeface="游ゴシック" panose="020B0400000000000000" pitchFamily="50" charset="-128"/>
                <a:ea typeface="游ゴシック" panose="020B0400000000000000" pitchFamily="50" charset="-128"/>
                <a:cs typeface="Adobe Clean Han"/>
              </a:rPr>
              <a:t>育児休業</a:t>
            </a:r>
            <a:endParaRPr sz="850">
              <a:latin typeface="游ゴシック" panose="020B0400000000000000" pitchFamily="50" charset="-128"/>
              <a:ea typeface="游ゴシック" panose="020B0400000000000000" pitchFamily="50" charset="-128"/>
              <a:cs typeface="Adobe Clean Han"/>
            </a:endParaRPr>
          </a:p>
        </p:txBody>
      </p:sp>
      <p:pic>
        <p:nvPicPr>
          <p:cNvPr id="42" name="object 42"/>
          <p:cNvPicPr/>
          <p:nvPr/>
        </p:nvPicPr>
        <p:blipFill>
          <a:blip r:embed="rId6" cstate="print"/>
          <a:stretch>
            <a:fillRect/>
          </a:stretch>
        </p:blipFill>
        <p:spPr>
          <a:xfrm>
            <a:off x="4717727" y="2218345"/>
            <a:ext cx="69113" cy="69126"/>
          </a:xfrm>
          <a:prstGeom prst="rect">
            <a:avLst/>
          </a:prstGeom>
        </p:spPr>
      </p:pic>
      <p:sp>
        <p:nvSpPr>
          <p:cNvPr id="43" name="object 43"/>
          <p:cNvSpPr/>
          <p:nvPr/>
        </p:nvSpPr>
        <p:spPr>
          <a:xfrm>
            <a:off x="4630117" y="2575663"/>
            <a:ext cx="2073910" cy="276860"/>
          </a:xfrm>
          <a:custGeom>
            <a:avLst/>
            <a:gdLst/>
            <a:ahLst/>
            <a:cxnLst/>
            <a:rect l="l" t="t" r="r" b="b"/>
            <a:pathLst>
              <a:path w="2073909" h="276860">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4" name="object 44"/>
          <p:cNvSpPr txBox="1"/>
          <p:nvPr/>
        </p:nvSpPr>
        <p:spPr>
          <a:xfrm>
            <a:off x="4865700" y="2629297"/>
            <a:ext cx="587375" cy="148117"/>
          </a:xfrm>
          <a:prstGeom prst="rect">
            <a:avLst/>
          </a:prstGeom>
        </p:spPr>
        <p:txBody>
          <a:bodyPr vert="horz" wrap="square" lIns="0" tIns="17145" rIns="0" bIns="0" rtlCol="0">
            <a:spAutoFit/>
          </a:bodyPr>
          <a:lstStyle/>
          <a:p>
            <a:pPr marL="1270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労働基準法</a:t>
            </a:r>
            <a:endParaRPr sz="850">
              <a:latin typeface="游ゴシック" panose="020B0400000000000000" pitchFamily="50" charset="-128"/>
              <a:ea typeface="游ゴシック" panose="020B0400000000000000" pitchFamily="50" charset="-128"/>
              <a:cs typeface="Adobe Clean Han"/>
            </a:endParaRPr>
          </a:p>
        </p:txBody>
      </p:sp>
      <p:pic>
        <p:nvPicPr>
          <p:cNvPr id="45" name="object 45"/>
          <p:cNvPicPr/>
          <p:nvPr/>
        </p:nvPicPr>
        <p:blipFill>
          <a:blip r:embed="rId6" cstate="print"/>
          <a:stretch>
            <a:fillRect/>
          </a:stretch>
        </p:blipFill>
        <p:spPr>
          <a:xfrm>
            <a:off x="4717727" y="2679339"/>
            <a:ext cx="69113" cy="69138"/>
          </a:xfrm>
          <a:prstGeom prst="rect">
            <a:avLst/>
          </a:prstGeom>
        </p:spPr>
      </p:pic>
      <p:sp>
        <p:nvSpPr>
          <p:cNvPr id="46" name="object 46"/>
          <p:cNvSpPr/>
          <p:nvPr/>
        </p:nvSpPr>
        <p:spPr>
          <a:xfrm>
            <a:off x="4630117" y="3036661"/>
            <a:ext cx="2073910" cy="276860"/>
          </a:xfrm>
          <a:custGeom>
            <a:avLst/>
            <a:gdLst/>
            <a:ahLst/>
            <a:cxnLst/>
            <a:rect l="l" t="t" r="r" b="b"/>
            <a:pathLst>
              <a:path w="2073909" h="276860">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7" name="object 47"/>
          <p:cNvSpPr txBox="1"/>
          <p:nvPr/>
        </p:nvSpPr>
        <p:spPr>
          <a:xfrm>
            <a:off x="4865700" y="3090307"/>
            <a:ext cx="474980" cy="148117"/>
          </a:xfrm>
          <a:prstGeom prst="rect">
            <a:avLst/>
          </a:prstGeom>
        </p:spPr>
        <p:txBody>
          <a:bodyPr vert="horz" wrap="square" lIns="0" tIns="17145" rIns="0" bIns="0" rtlCol="0">
            <a:spAutoFit/>
          </a:bodyPr>
          <a:lstStyle/>
          <a:p>
            <a:pPr marL="12700">
              <a:lnSpc>
                <a:spcPct val="100000"/>
              </a:lnSpc>
              <a:spcBef>
                <a:spcPts val="135"/>
              </a:spcBef>
            </a:pPr>
            <a:r>
              <a:rPr sz="850" b="0" spc="-15">
                <a:solidFill>
                  <a:srgbClr val="332C2A"/>
                </a:solidFill>
                <a:latin typeface="游ゴシック" panose="020B0400000000000000" pitchFamily="50" charset="-128"/>
                <a:ea typeface="游ゴシック" panose="020B0400000000000000" pitchFamily="50" charset="-128"/>
                <a:cs typeface="Adobe Clean Han"/>
              </a:rPr>
              <a:t>労災保険</a:t>
            </a:r>
            <a:endParaRPr sz="850">
              <a:latin typeface="游ゴシック" panose="020B0400000000000000" pitchFamily="50" charset="-128"/>
              <a:ea typeface="游ゴシック" panose="020B0400000000000000" pitchFamily="50" charset="-128"/>
              <a:cs typeface="Adobe Clean Han"/>
            </a:endParaRPr>
          </a:p>
        </p:txBody>
      </p:sp>
      <p:pic>
        <p:nvPicPr>
          <p:cNvPr id="48" name="object 48"/>
          <p:cNvPicPr/>
          <p:nvPr/>
        </p:nvPicPr>
        <p:blipFill>
          <a:blip r:embed="rId7" cstate="print"/>
          <a:stretch>
            <a:fillRect/>
          </a:stretch>
        </p:blipFill>
        <p:spPr>
          <a:xfrm>
            <a:off x="4717727" y="3140349"/>
            <a:ext cx="69113" cy="69126"/>
          </a:xfrm>
          <a:prstGeom prst="rect">
            <a:avLst/>
          </a:prstGeom>
        </p:spPr>
      </p:pic>
      <p:sp>
        <p:nvSpPr>
          <p:cNvPr id="49" name="object 49"/>
          <p:cNvSpPr/>
          <p:nvPr/>
        </p:nvSpPr>
        <p:spPr>
          <a:xfrm>
            <a:off x="4630117" y="3497665"/>
            <a:ext cx="2073910" cy="276860"/>
          </a:xfrm>
          <a:custGeom>
            <a:avLst/>
            <a:gdLst/>
            <a:ahLst/>
            <a:cxnLst/>
            <a:rect l="l" t="t" r="r" b="b"/>
            <a:pathLst>
              <a:path w="2073909" h="276860">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0" name="object 50"/>
          <p:cNvSpPr txBox="1"/>
          <p:nvPr/>
        </p:nvSpPr>
        <p:spPr>
          <a:xfrm>
            <a:off x="4865700" y="3551317"/>
            <a:ext cx="474980" cy="148117"/>
          </a:xfrm>
          <a:prstGeom prst="rect">
            <a:avLst/>
          </a:prstGeom>
        </p:spPr>
        <p:txBody>
          <a:bodyPr vert="horz" wrap="square" lIns="0" tIns="17145" rIns="0" bIns="0" rtlCol="0">
            <a:spAutoFit/>
          </a:bodyPr>
          <a:lstStyle/>
          <a:p>
            <a:pPr marL="12700">
              <a:lnSpc>
                <a:spcPct val="100000"/>
              </a:lnSpc>
              <a:spcBef>
                <a:spcPts val="135"/>
              </a:spcBef>
            </a:pPr>
            <a:r>
              <a:rPr sz="850" b="0" spc="-15">
                <a:solidFill>
                  <a:srgbClr val="332C2A"/>
                </a:solidFill>
                <a:latin typeface="游ゴシック" panose="020B0400000000000000" pitchFamily="50" charset="-128"/>
                <a:ea typeface="游ゴシック" panose="020B0400000000000000" pitchFamily="50" charset="-128"/>
                <a:cs typeface="Adobe Clean Han"/>
              </a:rPr>
              <a:t>雇用保険</a:t>
            </a:r>
            <a:endParaRPr sz="850">
              <a:latin typeface="游ゴシック" panose="020B0400000000000000" pitchFamily="50" charset="-128"/>
              <a:ea typeface="游ゴシック" panose="020B0400000000000000" pitchFamily="50" charset="-128"/>
              <a:cs typeface="Adobe Clean Han"/>
            </a:endParaRPr>
          </a:p>
        </p:txBody>
      </p:sp>
      <p:pic>
        <p:nvPicPr>
          <p:cNvPr id="51" name="object 51"/>
          <p:cNvPicPr/>
          <p:nvPr/>
        </p:nvPicPr>
        <p:blipFill>
          <a:blip r:embed="rId8" cstate="print"/>
          <a:stretch>
            <a:fillRect/>
          </a:stretch>
        </p:blipFill>
        <p:spPr>
          <a:xfrm>
            <a:off x="4717727" y="3601364"/>
            <a:ext cx="69113" cy="69113"/>
          </a:xfrm>
          <a:prstGeom prst="rect">
            <a:avLst/>
          </a:prstGeom>
        </p:spPr>
      </p:pic>
      <p:sp>
        <p:nvSpPr>
          <p:cNvPr id="52" name="object 52"/>
          <p:cNvSpPr/>
          <p:nvPr/>
        </p:nvSpPr>
        <p:spPr>
          <a:xfrm>
            <a:off x="4630117" y="3958670"/>
            <a:ext cx="2073910" cy="276860"/>
          </a:xfrm>
          <a:custGeom>
            <a:avLst/>
            <a:gdLst/>
            <a:ahLst/>
            <a:cxnLst/>
            <a:rect l="l" t="t" r="r" b="b"/>
            <a:pathLst>
              <a:path w="2073909" h="276860">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3" name="object 53"/>
          <p:cNvSpPr txBox="1"/>
          <p:nvPr/>
        </p:nvSpPr>
        <p:spPr>
          <a:xfrm>
            <a:off x="4865700" y="4012316"/>
            <a:ext cx="699770" cy="148117"/>
          </a:xfrm>
          <a:prstGeom prst="rect">
            <a:avLst/>
          </a:prstGeom>
        </p:spPr>
        <p:txBody>
          <a:bodyPr vert="horz" wrap="square" lIns="0" tIns="17145" rIns="0" bIns="0" rtlCol="0">
            <a:spAutoFit/>
          </a:bodyPr>
          <a:lstStyle/>
          <a:p>
            <a:pPr marL="1270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ハローワーク</a:t>
            </a:r>
            <a:endParaRPr sz="850">
              <a:latin typeface="游ゴシック" panose="020B0400000000000000" pitchFamily="50" charset="-128"/>
              <a:ea typeface="游ゴシック" panose="020B0400000000000000" pitchFamily="50" charset="-128"/>
              <a:cs typeface="Adobe Clean Han"/>
            </a:endParaRPr>
          </a:p>
        </p:txBody>
      </p:sp>
      <p:pic>
        <p:nvPicPr>
          <p:cNvPr id="54" name="object 54"/>
          <p:cNvPicPr/>
          <p:nvPr/>
        </p:nvPicPr>
        <p:blipFill>
          <a:blip r:embed="rId6" cstate="print"/>
          <a:stretch>
            <a:fillRect/>
          </a:stretch>
        </p:blipFill>
        <p:spPr>
          <a:xfrm>
            <a:off x="4717727" y="4062356"/>
            <a:ext cx="69113" cy="69126"/>
          </a:xfrm>
          <a:prstGeom prst="rect">
            <a:avLst/>
          </a:prstGeom>
        </p:spPr>
      </p:pic>
      <p:sp>
        <p:nvSpPr>
          <p:cNvPr id="55" name="object 55"/>
          <p:cNvSpPr/>
          <p:nvPr/>
        </p:nvSpPr>
        <p:spPr>
          <a:xfrm>
            <a:off x="4630117" y="4419667"/>
            <a:ext cx="2073910" cy="276860"/>
          </a:xfrm>
          <a:custGeom>
            <a:avLst/>
            <a:gdLst/>
            <a:ahLst/>
            <a:cxnLst/>
            <a:rect l="l" t="t" r="r" b="b"/>
            <a:pathLst>
              <a:path w="2073909" h="276860">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6" name="object 56"/>
          <p:cNvSpPr txBox="1"/>
          <p:nvPr/>
        </p:nvSpPr>
        <p:spPr>
          <a:xfrm>
            <a:off x="4865700" y="4473313"/>
            <a:ext cx="868044" cy="148117"/>
          </a:xfrm>
          <a:prstGeom prst="rect">
            <a:avLst/>
          </a:prstGeom>
        </p:spPr>
        <p:txBody>
          <a:bodyPr vert="horz" wrap="square" lIns="0" tIns="17145" rIns="0" bIns="0" rtlCol="0">
            <a:spAutoFit/>
          </a:bodyPr>
          <a:lstStyle/>
          <a:p>
            <a:pPr marL="12700">
              <a:lnSpc>
                <a:spcPct val="100000"/>
              </a:lnSpc>
              <a:spcBef>
                <a:spcPts val="135"/>
              </a:spcBef>
            </a:pPr>
            <a:r>
              <a:rPr sz="850" b="0" spc="-105">
                <a:solidFill>
                  <a:srgbClr val="332C2A"/>
                </a:solidFill>
                <a:latin typeface="游ゴシック" panose="020B0400000000000000" pitchFamily="50" charset="-128"/>
                <a:ea typeface="游ゴシック" panose="020B0400000000000000" pitchFamily="50" charset="-128"/>
                <a:cs typeface="Adobe Clean Han"/>
              </a:rPr>
              <a:t>解雇予告</a:t>
            </a:r>
            <a:r>
              <a:rPr sz="850" b="0">
                <a:solidFill>
                  <a:srgbClr val="332C2A"/>
                </a:solidFill>
                <a:latin typeface="游ゴシック" panose="020B0400000000000000" pitchFamily="50" charset="-128"/>
                <a:ea typeface="游ゴシック" panose="020B0400000000000000" pitchFamily="50" charset="-128"/>
                <a:cs typeface="Adobe Clean Han"/>
              </a:rPr>
              <a:t>（手当</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pic>
        <p:nvPicPr>
          <p:cNvPr id="57" name="object 57"/>
          <p:cNvPicPr/>
          <p:nvPr/>
        </p:nvPicPr>
        <p:blipFill>
          <a:blip r:embed="rId6" cstate="print"/>
          <a:stretch>
            <a:fillRect/>
          </a:stretch>
        </p:blipFill>
        <p:spPr>
          <a:xfrm>
            <a:off x="4717727" y="4523342"/>
            <a:ext cx="69113" cy="69138"/>
          </a:xfrm>
          <a:prstGeom prst="rect">
            <a:avLst/>
          </a:prstGeom>
        </p:spPr>
      </p:pic>
      <p:sp>
        <p:nvSpPr>
          <p:cNvPr id="58" name="object 58"/>
          <p:cNvSpPr/>
          <p:nvPr/>
        </p:nvSpPr>
        <p:spPr>
          <a:xfrm>
            <a:off x="4630117" y="4880672"/>
            <a:ext cx="2073910" cy="276860"/>
          </a:xfrm>
          <a:custGeom>
            <a:avLst/>
            <a:gdLst/>
            <a:ahLst/>
            <a:cxnLst/>
            <a:rect l="l" t="t" r="r" b="b"/>
            <a:pathLst>
              <a:path w="2073909" h="276860">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9" name="object 59"/>
          <p:cNvSpPr txBox="1"/>
          <p:nvPr/>
        </p:nvSpPr>
        <p:spPr>
          <a:xfrm>
            <a:off x="4865700" y="4934323"/>
            <a:ext cx="474980" cy="148117"/>
          </a:xfrm>
          <a:prstGeom prst="rect">
            <a:avLst/>
          </a:prstGeom>
        </p:spPr>
        <p:txBody>
          <a:bodyPr vert="horz" wrap="square" lIns="0" tIns="17145" rIns="0" bIns="0" rtlCol="0">
            <a:spAutoFit/>
          </a:bodyPr>
          <a:lstStyle/>
          <a:p>
            <a:pPr marL="12700">
              <a:lnSpc>
                <a:spcPct val="100000"/>
              </a:lnSpc>
              <a:spcBef>
                <a:spcPts val="135"/>
              </a:spcBef>
            </a:pPr>
            <a:r>
              <a:rPr sz="850" b="0" spc="-15">
                <a:solidFill>
                  <a:srgbClr val="332C2A"/>
                </a:solidFill>
                <a:latin typeface="游ゴシック" panose="020B0400000000000000" pitchFamily="50" charset="-128"/>
                <a:ea typeface="游ゴシック" panose="020B0400000000000000" pitchFamily="50" charset="-128"/>
                <a:cs typeface="Adobe Clean Han"/>
              </a:rPr>
              <a:t>介護休業</a:t>
            </a:r>
            <a:endParaRPr sz="850">
              <a:latin typeface="游ゴシック" panose="020B0400000000000000" pitchFamily="50" charset="-128"/>
              <a:ea typeface="游ゴシック" panose="020B0400000000000000" pitchFamily="50" charset="-128"/>
              <a:cs typeface="Adobe Clean Han"/>
            </a:endParaRPr>
          </a:p>
        </p:txBody>
      </p:sp>
      <p:pic>
        <p:nvPicPr>
          <p:cNvPr id="60" name="object 60"/>
          <p:cNvPicPr/>
          <p:nvPr/>
        </p:nvPicPr>
        <p:blipFill>
          <a:blip r:embed="rId6" cstate="print"/>
          <a:stretch>
            <a:fillRect/>
          </a:stretch>
        </p:blipFill>
        <p:spPr>
          <a:xfrm>
            <a:off x="4717727" y="4984358"/>
            <a:ext cx="69113" cy="69126"/>
          </a:xfrm>
          <a:prstGeom prst="rect">
            <a:avLst/>
          </a:prstGeom>
        </p:spPr>
      </p:pic>
      <p:sp>
        <p:nvSpPr>
          <p:cNvPr id="61" name="object 61"/>
          <p:cNvSpPr txBox="1"/>
          <p:nvPr/>
        </p:nvSpPr>
        <p:spPr>
          <a:xfrm>
            <a:off x="833285" y="1070514"/>
            <a:ext cx="5821680" cy="667385"/>
          </a:xfrm>
          <a:prstGeom prst="rect">
            <a:avLst/>
          </a:prstGeom>
        </p:spPr>
        <p:txBody>
          <a:bodyPr vert="horz" wrap="square" lIns="0" tIns="8255" rIns="0" bIns="0" rtlCol="0">
            <a:spAutoFit/>
          </a:bodyPr>
          <a:lstStyle/>
          <a:p>
            <a:pPr marL="229235" marR="5080" indent="-217170">
              <a:lnSpc>
                <a:spcPct val="103899"/>
              </a:lnSpc>
              <a:spcBef>
                <a:spcPts val="65"/>
              </a:spcBef>
            </a:pPr>
            <a:r>
              <a:rPr sz="1200" b="1" spc="-100">
                <a:solidFill>
                  <a:srgbClr val="332C2A"/>
                </a:solidFill>
                <a:latin typeface="游ゴシック" panose="020B0400000000000000" pitchFamily="50" charset="-128"/>
                <a:ea typeface="游ゴシック" panose="020B0400000000000000" pitchFamily="50" charset="-128"/>
                <a:cs typeface="Adobe Clean Han ExtraBold"/>
              </a:rPr>
              <a:t>③ 働いて生活していく上での「不安や困る事」を防いだり助けたりする労働法と制度が</a:t>
            </a:r>
            <a:r>
              <a:rPr sz="1200" b="1" spc="-85">
                <a:solidFill>
                  <a:srgbClr val="332C2A"/>
                </a:solidFill>
                <a:latin typeface="游ゴシック" panose="020B0400000000000000" pitchFamily="50" charset="-128"/>
                <a:ea typeface="游ゴシック" panose="020B0400000000000000" pitchFamily="50" charset="-128"/>
                <a:cs typeface="Adobe Clean Han ExtraBold"/>
              </a:rPr>
              <a:t>あることを知っておこう</a:t>
            </a:r>
            <a:endParaRPr sz="1200">
              <a:latin typeface="游ゴシック" panose="020B0400000000000000" pitchFamily="50" charset="-128"/>
              <a:ea typeface="游ゴシック" panose="020B0400000000000000" pitchFamily="50" charset="-128"/>
              <a:cs typeface="Adobe Clean Han ExtraBold"/>
            </a:endParaRPr>
          </a:p>
          <a:p>
            <a:pPr marL="240029">
              <a:lnSpc>
                <a:spcPct val="100000"/>
              </a:lnSpc>
              <a:spcBef>
                <a:spcPts val="950"/>
              </a:spcBef>
            </a:pPr>
            <a:r>
              <a:rPr sz="950" b="0" spc="-240">
                <a:solidFill>
                  <a:srgbClr val="332C2A"/>
                </a:solidFill>
                <a:latin typeface="游ゴシック" panose="020B0400000000000000" pitchFamily="50" charset="-128"/>
                <a:ea typeface="游ゴシック" panose="020B0400000000000000" pitchFamily="50" charset="-128"/>
                <a:cs typeface="Adobe Clean Han"/>
              </a:rPr>
              <a:t>⇒「</a:t>
            </a:r>
            <a:r>
              <a:rPr lang="ja-JP" altLang="en-US" sz="950" b="0" spc="-240">
                <a:solidFill>
                  <a:srgbClr val="332C2A"/>
                </a:solidFill>
                <a:latin typeface="游ゴシック" panose="020B0400000000000000" pitchFamily="50" charset="-128"/>
                <a:ea typeface="游ゴシック" panose="020B0400000000000000" pitchFamily="50" charset="-128"/>
                <a:cs typeface="Adobe Clean Han"/>
              </a:rPr>
              <a:t>・</a:t>
            </a:r>
            <a:r>
              <a:rPr sz="950" b="0" spc="-75">
                <a:solidFill>
                  <a:srgbClr val="332C2A"/>
                </a:solidFill>
                <a:latin typeface="游ゴシック" panose="020B0400000000000000" pitchFamily="50" charset="-128"/>
                <a:ea typeface="游ゴシック" panose="020B0400000000000000" pitchFamily="50" charset="-128"/>
                <a:cs typeface="Adobe Clean Han"/>
              </a:rPr>
              <a:t>」についてそれぞれ対応するものを線で結ぶ</a:t>
            </a:r>
            <a:endParaRPr sz="950">
              <a:latin typeface="游ゴシック" panose="020B0400000000000000" pitchFamily="50" charset="-128"/>
              <a:ea typeface="游ゴシック" panose="020B0400000000000000" pitchFamily="50" charset="-128"/>
              <a:cs typeface="Adobe Clean Han"/>
            </a:endParaRPr>
          </a:p>
        </p:txBody>
      </p:sp>
      <p:sp>
        <p:nvSpPr>
          <p:cNvPr id="63" name="object 63"/>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53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62" name="object 62"/>
          <p:cNvSpPr txBox="1"/>
          <p:nvPr/>
        </p:nvSpPr>
        <p:spPr>
          <a:xfrm>
            <a:off x="833285" y="5429284"/>
            <a:ext cx="6025515" cy="840105"/>
          </a:xfrm>
          <a:prstGeom prst="rect">
            <a:avLst/>
          </a:prstGeom>
        </p:spPr>
        <p:txBody>
          <a:bodyPr vert="horz" wrap="square" lIns="0" tIns="15875" rIns="0" bIns="0" rtlCol="0">
            <a:spAutoFit/>
          </a:bodyPr>
          <a:lstStyle/>
          <a:p>
            <a:pPr marL="12700">
              <a:lnSpc>
                <a:spcPct val="100000"/>
              </a:lnSpc>
              <a:spcBef>
                <a:spcPts val="125"/>
              </a:spcBef>
            </a:pPr>
            <a:r>
              <a:rPr sz="1200" b="1" spc="-100">
                <a:solidFill>
                  <a:srgbClr val="332C2A"/>
                </a:solidFill>
                <a:latin typeface="游ゴシック" panose="020B0400000000000000" pitchFamily="50" charset="-128"/>
                <a:ea typeface="游ゴシック" panose="020B0400000000000000" pitchFamily="50" charset="-128"/>
                <a:cs typeface="Adobe Clean Han ExtraBold"/>
              </a:rPr>
              <a:t>④  働き生活していく上での「不安や困る事」を助ける労働法と制度を調べよう</a:t>
            </a:r>
            <a:endParaRPr sz="1200">
              <a:latin typeface="游ゴシック" panose="020B0400000000000000" pitchFamily="50" charset="-128"/>
              <a:ea typeface="游ゴシック" panose="020B0400000000000000" pitchFamily="50" charset="-128"/>
              <a:cs typeface="Adobe Clean Han ExtraBold"/>
            </a:endParaRPr>
          </a:p>
          <a:p>
            <a:pPr marL="240029">
              <a:lnSpc>
                <a:spcPct val="100000"/>
              </a:lnSpc>
              <a:spcBef>
                <a:spcPts val="810"/>
              </a:spcBef>
            </a:pPr>
            <a:r>
              <a:rPr sz="950" b="0" spc="-95">
                <a:solidFill>
                  <a:srgbClr val="332C2A"/>
                </a:solidFill>
                <a:latin typeface="游ゴシック" panose="020B0400000000000000" pitchFamily="50" charset="-128"/>
                <a:ea typeface="游ゴシック" panose="020B0400000000000000" pitchFamily="50" charset="-128"/>
                <a:cs typeface="Adobe Clean Han"/>
              </a:rPr>
              <a:t>①</a:t>
            </a:r>
            <a:r>
              <a:rPr sz="950" b="0">
                <a:solidFill>
                  <a:srgbClr val="332C2A"/>
                </a:solidFill>
                <a:latin typeface="游ゴシック" panose="020B0400000000000000" pitchFamily="50" charset="-128"/>
                <a:ea typeface="游ゴシック" panose="020B0400000000000000" pitchFamily="50" charset="-128"/>
                <a:cs typeface="Adobe Clean Han"/>
              </a:rPr>
              <a:t>左の空欄に資料から読み取った「不安や困る事」を書き出す</a:t>
            </a:r>
            <a:endParaRPr sz="950">
              <a:latin typeface="游ゴシック" panose="020B0400000000000000" pitchFamily="50" charset="-128"/>
              <a:ea typeface="游ゴシック" panose="020B0400000000000000" pitchFamily="50" charset="-128"/>
              <a:cs typeface="Adobe Clean Han"/>
            </a:endParaRPr>
          </a:p>
          <a:p>
            <a:pPr marL="359410" marR="5080" indent="-119380">
              <a:lnSpc>
                <a:spcPct val="131300"/>
              </a:lnSpc>
            </a:pPr>
            <a:r>
              <a:rPr sz="950" b="0" spc="-145">
                <a:solidFill>
                  <a:srgbClr val="332C2A"/>
                </a:solidFill>
                <a:latin typeface="游ゴシック" panose="020B0400000000000000" pitchFamily="50" charset="-128"/>
                <a:ea typeface="游ゴシック" panose="020B0400000000000000" pitchFamily="50" charset="-128"/>
                <a:cs typeface="Adobe Clean Han"/>
              </a:rPr>
              <a:t>②</a:t>
            </a:r>
            <a:r>
              <a:rPr sz="950" b="0">
                <a:solidFill>
                  <a:srgbClr val="332C2A"/>
                </a:solidFill>
                <a:latin typeface="游ゴシック" panose="020B0400000000000000" pitchFamily="50" charset="-128"/>
                <a:ea typeface="游ゴシック" panose="020B0400000000000000" pitchFamily="50" charset="-128"/>
                <a:cs typeface="Adobe Clean Han"/>
              </a:rPr>
              <a:t>それらの「不安や困る事」に対応すると考えられる法律と制度をテキスト『知って役立つ労働法』や『まんが知って役立つ労働法Ｑ＆Ａ』で調べ、右の空欄に書き込む</a:t>
            </a:r>
            <a:endParaRPr sz="950">
              <a:latin typeface="游ゴシック" panose="020B0400000000000000" pitchFamily="50" charset="-128"/>
              <a:ea typeface="游ゴシック" panose="020B0400000000000000" pitchFamily="50" charset="-128"/>
              <a:cs typeface="Adobe Clean H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570E6-9957-3132-471E-1480C9C8B31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DC96CE03-92AA-2E7B-A8CF-4B325F675838}"/>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A4F71922-CFAE-1F7C-64B2-963D252435D2}"/>
              </a:ext>
            </a:extLst>
          </p:cNvPr>
          <p:cNvSpPr txBox="1"/>
          <p:nvPr/>
        </p:nvSpPr>
        <p:spPr>
          <a:xfrm>
            <a:off x="1241019" y="4730151"/>
            <a:ext cx="5074461"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Heisei Mincho Std W7"/>
              </a:rPr>
              <a:t>働く上での幸せ・不幸せって何？</a:t>
            </a:r>
            <a:endParaRPr lang="ja-JP" altLang="en-US" sz="2400" dirty="0">
              <a:solidFill>
                <a:schemeClr val="bg1"/>
              </a:solidFill>
              <a:latin typeface="游ゴシック" panose="020B0400000000000000" pitchFamily="50" charset="-128"/>
              <a:ea typeface="游ゴシック" panose="020B0400000000000000" pitchFamily="50" charset="-128"/>
              <a:cs typeface="Heisei Mincho Std W7"/>
            </a:endParaRPr>
          </a:p>
        </p:txBody>
      </p:sp>
      <p:pic>
        <p:nvPicPr>
          <p:cNvPr id="44" name="object 44">
            <a:extLst>
              <a:ext uri="{FF2B5EF4-FFF2-40B4-BE49-F238E27FC236}">
                <a16:creationId xmlns:a16="http://schemas.microsoft.com/office/drawing/2014/main" id="{373B1980-6AC8-829E-AF9F-797D6C8F0F53}"/>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7380C386-DA13-C63C-CC7A-6A7EC0B1F007}"/>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C988D39E-C865-3DB5-5599-F30FB4CA1AAE}"/>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C6B292CB-5A23-6BA7-6869-F2B4A77256BC}"/>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BF877800-C642-57C8-A8DE-761387CA4811}"/>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468FD184-10A1-8B17-6EC9-F93A38121913}"/>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59D554C3-D527-3241-7077-223D10717645}"/>
              </a:ext>
            </a:extLst>
          </p:cNvPr>
          <p:cNvPicPr/>
          <p:nvPr/>
        </p:nvPicPr>
        <p:blipFill>
          <a:blip r:embed="rId2" cstate="print"/>
          <a:stretch>
            <a:fillRect/>
          </a:stretch>
        </p:blipFill>
        <p:spPr>
          <a:xfrm>
            <a:off x="1050850" y="4749552"/>
            <a:ext cx="368343" cy="368362"/>
          </a:xfrm>
          <a:prstGeom prst="rect">
            <a:avLst/>
          </a:prstGeom>
        </p:spPr>
      </p:pic>
      <p:sp>
        <p:nvSpPr>
          <p:cNvPr id="17" name="object 24">
            <a:extLst>
              <a:ext uri="{FF2B5EF4-FFF2-40B4-BE49-F238E27FC236}">
                <a16:creationId xmlns:a16="http://schemas.microsoft.com/office/drawing/2014/main" id="{62EB02D7-6820-12FE-BCA7-399AABBC7CC3}"/>
              </a:ext>
            </a:extLst>
          </p:cNvPr>
          <p:cNvSpPr txBox="1"/>
          <p:nvPr/>
        </p:nvSpPr>
        <p:spPr>
          <a:xfrm>
            <a:off x="1073242" y="4789142"/>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spc="350" dirty="0">
                <a:solidFill>
                  <a:srgbClr val="FFFFFF"/>
                </a:solidFill>
                <a:latin typeface="游ゴシック" panose="020B0400000000000000" pitchFamily="50" charset="-128"/>
                <a:ea typeface="游ゴシック" panose="020B0400000000000000" pitchFamily="50" charset="-128"/>
                <a:cs typeface="Adobe Clean Han"/>
              </a:rPr>
              <a:t>９</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1950532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1944370"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Heisei Mincho Std W7"/>
              </a:rPr>
              <a:t>第3</a:t>
            </a:r>
            <a:r>
              <a:rPr sz="1400" b="1" spc="-10">
                <a:solidFill>
                  <a:srgbClr val="332C2A"/>
                </a:solidFill>
                <a:latin typeface="游ゴシック" panose="020B0400000000000000" pitchFamily="50" charset="-128"/>
                <a:ea typeface="游ゴシック" panose="020B0400000000000000" pitchFamily="50" charset="-128"/>
                <a:cs typeface="Heisei Mincho Std W7"/>
              </a:rPr>
              <a:t>章：モデル授業案</a:t>
            </a:r>
            <a:r>
              <a:rPr lang="en-US" sz="1400" b="1" spc="-10">
                <a:solidFill>
                  <a:srgbClr val="332C2A"/>
                </a:solidFill>
                <a:latin typeface="游ゴシック" panose="020B0400000000000000" pitchFamily="50" charset="-128"/>
                <a:ea typeface="游ゴシック" panose="020B0400000000000000" pitchFamily="50" charset="-128"/>
                <a:cs typeface="Heisei Mincho Std W7"/>
              </a:rPr>
              <a:t> 9</a:t>
            </a:r>
            <a:endParaRPr sz="1400">
              <a:latin typeface="游ゴシック" panose="020B0400000000000000" pitchFamily="50" charset="-128"/>
              <a:ea typeface="游ゴシック" panose="020B0400000000000000" pitchFamily="50" charset="-128"/>
              <a:cs typeface="Heisei Mincho Std W7"/>
            </a:endParaRPr>
          </a:p>
        </p:txBody>
      </p:sp>
      <p:sp>
        <p:nvSpPr>
          <p:cNvPr id="6" name="object 6"/>
          <p:cNvSpPr txBox="1"/>
          <p:nvPr/>
        </p:nvSpPr>
        <p:spPr>
          <a:xfrm>
            <a:off x="3274095" y="325702"/>
            <a:ext cx="2725420" cy="230190"/>
          </a:xfrm>
          <a:prstGeom prst="rect">
            <a:avLst/>
          </a:prstGeom>
        </p:spPr>
        <p:txBody>
          <a:bodyPr vert="horz" wrap="square" lIns="0" tIns="14604" rIns="0" bIns="0" rtlCol="0">
            <a:spAutoFit/>
          </a:bodyPr>
          <a:lstStyle/>
          <a:p>
            <a:pPr marL="12700">
              <a:lnSpc>
                <a:spcPct val="100000"/>
              </a:lnSpc>
              <a:spcBef>
                <a:spcPts val="114"/>
              </a:spcBef>
            </a:pPr>
            <a:r>
              <a:rPr sz="1400" b="1" spc="-5" dirty="0" err="1">
                <a:solidFill>
                  <a:srgbClr val="332C2A"/>
                </a:solidFill>
                <a:latin typeface="游ゴシック" panose="020B0400000000000000" pitchFamily="50" charset="-128"/>
                <a:ea typeface="游ゴシック" panose="020B0400000000000000" pitchFamily="50" charset="-128"/>
                <a:cs typeface="Heisei Mincho Std W7"/>
              </a:rPr>
              <a:t>働く上での幸せ・不幸せって何</a:t>
            </a:r>
            <a:r>
              <a:rPr sz="1400" b="1" spc="-5" dirty="0">
                <a:solidFill>
                  <a:srgbClr val="332C2A"/>
                </a:solidFill>
                <a:latin typeface="游ゴシック" panose="020B0400000000000000" pitchFamily="50" charset="-128"/>
                <a:ea typeface="游ゴシック" panose="020B0400000000000000" pitchFamily="50" charset="-128"/>
                <a:cs typeface="Heisei Mincho Std W7"/>
              </a:rPr>
              <a:t>？</a:t>
            </a:r>
            <a:endParaRPr sz="1400" dirty="0">
              <a:latin typeface="游ゴシック" panose="020B0400000000000000" pitchFamily="50" charset="-128"/>
              <a:ea typeface="游ゴシック" panose="020B0400000000000000" pitchFamily="50" charset="-128"/>
              <a:cs typeface="Heisei Mincho Std W7"/>
            </a:endParaRPr>
          </a:p>
        </p:txBody>
      </p:sp>
      <p:sp>
        <p:nvSpPr>
          <p:cNvPr id="7" name="object 7"/>
          <p:cNvSpPr txBox="1"/>
          <p:nvPr/>
        </p:nvSpPr>
        <p:spPr>
          <a:xfrm>
            <a:off x="823407" y="1059809"/>
            <a:ext cx="1604645" cy="305435"/>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50">
                <a:solidFill>
                  <a:srgbClr val="332C2A"/>
                </a:solidFill>
                <a:latin typeface="游ゴシック" panose="020B0400000000000000" pitchFamily="50" charset="-128"/>
                <a:ea typeface="游ゴシック" panose="020B0400000000000000" pitchFamily="50" charset="-128"/>
                <a:cs typeface="Adobe Clean Han ExtraBold"/>
              </a:rPr>
              <a:t>A</a:t>
            </a:r>
            <a:endParaRPr sz="1800">
              <a:latin typeface="游ゴシック" panose="020B0400000000000000" pitchFamily="50" charset="-128"/>
              <a:ea typeface="游ゴシック" panose="020B0400000000000000" pitchFamily="50" charset="-128"/>
              <a:cs typeface="Adobe Clean Han ExtraBold"/>
            </a:endParaRPr>
          </a:p>
        </p:txBody>
      </p:sp>
      <p:sp>
        <p:nvSpPr>
          <p:cNvPr id="8" name="object 8"/>
          <p:cNvSpPr/>
          <p:nvPr/>
        </p:nvSpPr>
        <p:spPr>
          <a:xfrm>
            <a:off x="820171" y="5103205"/>
            <a:ext cx="3802379" cy="241935"/>
          </a:xfrm>
          <a:custGeom>
            <a:avLst/>
            <a:gdLst/>
            <a:ahLst/>
            <a:cxnLst/>
            <a:rect l="l" t="t" r="r" b="b"/>
            <a:pathLst>
              <a:path w="3802379" h="241935">
                <a:moveTo>
                  <a:pt x="3735832" y="0"/>
                </a:moveTo>
                <a:lnTo>
                  <a:pt x="65951" y="0"/>
                </a:lnTo>
                <a:lnTo>
                  <a:pt x="40338" y="5204"/>
                </a:lnTo>
                <a:lnTo>
                  <a:pt x="19369" y="19375"/>
                </a:lnTo>
                <a:lnTo>
                  <a:pt x="5202" y="40349"/>
                </a:lnTo>
                <a:lnTo>
                  <a:pt x="0" y="65963"/>
                </a:lnTo>
                <a:lnTo>
                  <a:pt x="0" y="175971"/>
                </a:lnTo>
                <a:lnTo>
                  <a:pt x="5202" y="201585"/>
                </a:lnTo>
                <a:lnTo>
                  <a:pt x="19369" y="222559"/>
                </a:lnTo>
                <a:lnTo>
                  <a:pt x="40338" y="236730"/>
                </a:lnTo>
                <a:lnTo>
                  <a:pt x="65951" y="241934"/>
                </a:lnTo>
                <a:lnTo>
                  <a:pt x="3735832" y="241934"/>
                </a:lnTo>
                <a:lnTo>
                  <a:pt x="3761433" y="236730"/>
                </a:lnTo>
                <a:lnTo>
                  <a:pt x="3782404" y="222559"/>
                </a:lnTo>
                <a:lnTo>
                  <a:pt x="3796577" y="201585"/>
                </a:lnTo>
                <a:lnTo>
                  <a:pt x="3801783" y="175971"/>
                </a:lnTo>
                <a:lnTo>
                  <a:pt x="3801783" y="65963"/>
                </a:lnTo>
                <a:lnTo>
                  <a:pt x="3796577" y="40349"/>
                </a:lnTo>
                <a:lnTo>
                  <a:pt x="3782404" y="19375"/>
                </a:lnTo>
                <a:lnTo>
                  <a:pt x="3761433" y="5204"/>
                </a:lnTo>
                <a:lnTo>
                  <a:pt x="3735832"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9" name="object 9"/>
          <p:cNvSpPr txBox="1"/>
          <p:nvPr/>
        </p:nvSpPr>
        <p:spPr>
          <a:xfrm>
            <a:off x="961080" y="5125579"/>
            <a:ext cx="3528060" cy="178895"/>
          </a:xfrm>
          <a:prstGeom prst="rect">
            <a:avLst/>
          </a:prstGeom>
        </p:spPr>
        <p:txBody>
          <a:bodyPr vert="horz" wrap="square" lIns="0" tIns="17145" rIns="0" bIns="0" rtlCol="0">
            <a:spAutoFit/>
          </a:bodyPr>
          <a:lstStyle/>
          <a:p>
            <a:pPr marL="12700">
              <a:lnSpc>
                <a:spcPct val="100000"/>
              </a:lnSpc>
              <a:spcBef>
                <a:spcPts val="135"/>
              </a:spcBef>
            </a:pPr>
            <a:r>
              <a:rPr sz="1050" b="1" spc="-65">
                <a:solidFill>
                  <a:srgbClr val="FFFFFF"/>
                </a:solidFill>
                <a:latin typeface="游ゴシック" panose="020B0400000000000000" pitchFamily="50" charset="-128"/>
                <a:ea typeface="游ゴシック" panose="020B0400000000000000" pitchFamily="50" charset="-128"/>
                <a:cs typeface="Adobe Clean Han ExtraBold"/>
              </a:rPr>
              <a:t>◆「幸せと不幸せって何？」→ふたりで話をしてみよう！</a:t>
            </a:r>
            <a:endParaRPr sz="1050">
              <a:latin typeface="游ゴシック" panose="020B0400000000000000" pitchFamily="50" charset="-128"/>
              <a:ea typeface="游ゴシック" panose="020B0400000000000000" pitchFamily="50" charset="-128"/>
              <a:cs typeface="Adobe Clean Han ExtraBold"/>
            </a:endParaRPr>
          </a:p>
        </p:txBody>
      </p:sp>
      <p:sp>
        <p:nvSpPr>
          <p:cNvPr id="10" name="object 10"/>
          <p:cNvSpPr/>
          <p:nvPr/>
        </p:nvSpPr>
        <p:spPr>
          <a:xfrm>
            <a:off x="820169" y="6711919"/>
            <a:ext cx="1378585" cy="241935"/>
          </a:xfrm>
          <a:custGeom>
            <a:avLst/>
            <a:gdLst/>
            <a:ahLst/>
            <a:cxnLst/>
            <a:rect l="l" t="t" r="r" b="b"/>
            <a:pathLst>
              <a:path w="1378585" h="241934">
                <a:moveTo>
                  <a:pt x="1334655" y="0"/>
                </a:moveTo>
                <a:lnTo>
                  <a:pt x="43878" y="0"/>
                </a:lnTo>
                <a:lnTo>
                  <a:pt x="26842" y="3460"/>
                </a:lnTo>
                <a:lnTo>
                  <a:pt x="12890" y="12884"/>
                </a:lnTo>
                <a:lnTo>
                  <a:pt x="3462" y="26831"/>
                </a:lnTo>
                <a:lnTo>
                  <a:pt x="0" y="43865"/>
                </a:lnTo>
                <a:lnTo>
                  <a:pt x="0" y="198043"/>
                </a:lnTo>
                <a:lnTo>
                  <a:pt x="3462" y="215079"/>
                </a:lnTo>
                <a:lnTo>
                  <a:pt x="12890" y="229031"/>
                </a:lnTo>
                <a:lnTo>
                  <a:pt x="26842" y="238459"/>
                </a:lnTo>
                <a:lnTo>
                  <a:pt x="43878" y="241922"/>
                </a:lnTo>
                <a:lnTo>
                  <a:pt x="1334655" y="241922"/>
                </a:lnTo>
                <a:lnTo>
                  <a:pt x="1351691" y="238459"/>
                </a:lnTo>
                <a:lnTo>
                  <a:pt x="1365643" y="229031"/>
                </a:lnTo>
                <a:lnTo>
                  <a:pt x="1375071" y="215079"/>
                </a:lnTo>
                <a:lnTo>
                  <a:pt x="1378534" y="198043"/>
                </a:lnTo>
                <a:lnTo>
                  <a:pt x="1378534" y="43865"/>
                </a:lnTo>
                <a:lnTo>
                  <a:pt x="1375071" y="26831"/>
                </a:lnTo>
                <a:lnTo>
                  <a:pt x="1365643" y="12884"/>
                </a:lnTo>
                <a:lnTo>
                  <a:pt x="1351691" y="3460"/>
                </a:lnTo>
                <a:lnTo>
                  <a:pt x="1334655"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1" name="object 11"/>
          <p:cNvSpPr txBox="1"/>
          <p:nvPr/>
        </p:nvSpPr>
        <p:spPr>
          <a:xfrm>
            <a:off x="824490" y="5448808"/>
            <a:ext cx="5866765" cy="1132360"/>
          </a:xfrm>
          <a:prstGeom prst="rect">
            <a:avLst/>
          </a:prstGeom>
          <a:ln w="8635">
            <a:solidFill>
              <a:srgbClr val="332C2A"/>
            </a:solidFill>
          </a:ln>
        </p:spPr>
        <p:txBody>
          <a:bodyPr vert="horz" wrap="square" lIns="0" tIns="39369" rIns="0" bIns="0" rtlCol="0">
            <a:spAutoFit/>
          </a:bodyPr>
          <a:lstStyle/>
          <a:p>
            <a:pPr marL="85725">
              <a:lnSpc>
                <a:spcPct val="100000"/>
              </a:lnSpc>
              <a:spcBef>
                <a:spcPts val="309"/>
              </a:spcBef>
            </a:pPr>
            <a:r>
              <a:rPr sz="800" b="0" spc="-35" err="1">
                <a:solidFill>
                  <a:srgbClr val="332C2A"/>
                </a:solidFill>
                <a:latin typeface="游ゴシック" panose="020B0400000000000000" pitchFamily="50" charset="-128"/>
                <a:ea typeface="游ゴシック" panose="020B0400000000000000" pitchFamily="50" charset="-128"/>
                <a:cs typeface="Adobe Clean Han"/>
              </a:rPr>
              <a:t>ワンセンテンスでまとめる</a:t>
            </a:r>
            <a:r>
              <a:rPr sz="800" b="0" err="1">
                <a:solidFill>
                  <a:srgbClr val="332C2A"/>
                </a:solidFill>
                <a:latin typeface="游ゴシック" panose="020B0400000000000000" pitchFamily="50" charset="-128"/>
                <a:ea typeface="游ゴシック" panose="020B0400000000000000" pitchFamily="50" charset="-128"/>
                <a:cs typeface="Adobe Clean Han"/>
              </a:rPr>
              <a:t>（</a:t>
            </a:r>
            <a:r>
              <a:rPr sz="800" b="0" spc="-55" err="1">
                <a:solidFill>
                  <a:srgbClr val="332C2A"/>
                </a:solidFill>
                <a:latin typeface="游ゴシック" panose="020B0400000000000000" pitchFamily="50" charset="-128"/>
                <a:ea typeface="游ゴシック" panose="020B0400000000000000" pitchFamily="50" charset="-128"/>
                <a:cs typeface="Adobe Clean Han"/>
              </a:rPr>
              <a:t>ふたりで話をして、重要な事を一文で書き残そう</a:t>
            </a:r>
            <a:r>
              <a:rPr sz="800" b="0" spc="-25">
                <a:solidFill>
                  <a:srgbClr val="332C2A"/>
                </a:solidFill>
                <a:latin typeface="游ゴシック" panose="020B0400000000000000" pitchFamily="50" charset="-128"/>
                <a:ea typeface="游ゴシック" panose="020B0400000000000000" pitchFamily="50" charset="-128"/>
                <a:cs typeface="Adobe Clean Han"/>
              </a:rPr>
              <a:t>！）</a:t>
            </a:r>
            <a:endParaRPr lang="en-US" altLang="ja-JP" sz="800" b="0" spc="-25">
              <a:solidFill>
                <a:srgbClr val="332C2A"/>
              </a:solidFill>
              <a:latin typeface="游ゴシック" panose="020B0400000000000000" pitchFamily="50" charset="-128"/>
              <a:ea typeface="游ゴシック" panose="020B0400000000000000" pitchFamily="50" charset="-128"/>
              <a:cs typeface="Adobe Clean Han"/>
            </a:endParaRPr>
          </a:p>
          <a:p>
            <a:pPr marL="85725">
              <a:lnSpc>
                <a:spcPct val="100000"/>
              </a:lnSpc>
              <a:spcBef>
                <a:spcPts val="309"/>
              </a:spcBef>
            </a:pPr>
            <a:endParaRPr lang="en-US" altLang="ja-JP" sz="800" spc="-25">
              <a:solidFill>
                <a:srgbClr val="332C2A"/>
              </a:solidFill>
              <a:latin typeface="游ゴシック" panose="020B0400000000000000" pitchFamily="50" charset="-128"/>
              <a:ea typeface="游ゴシック" panose="020B0400000000000000" pitchFamily="50" charset="-128"/>
              <a:cs typeface="Adobe Clean Han"/>
            </a:endParaRPr>
          </a:p>
          <a:p>
            <a:pPr marL="85725">
              <a:lnSpc>
                <a:spcPct val="100000"/>
              </a:lnSpc>
              <a:spcBef>
                <a:spcPts val="309"/>
              </a:spcBef>
            </a:pPr>
            <a:endParaRPr lang="en-US" altLang="ja-JP" sz="800" spc="-25">
              <a:solidFill>
                <a:srgbClr val="332C2A"/>
              </a:solidFill>
              <a:latin typeface="游ゴシック" panose="020B0400000000000000" pitchFamily="50" charset="-128"/>
              <a:ea typeface="游ゴシック" panose="020B0400000000000000" pitchFamily="50" charset="-128"/>
              <a:cs typeface="Adobe Clean Han"/>
            </a:endParaRPr>
          </a:p>
          <a:p>
            <a:pPr marL="85725">
              <a:lnSpc>
                <a:spcPct val="100000"/>
              </a:lnSpc>
              <a:spcBef>
                <a:spcPts val="309"/>
              </a:spcBef>
            </a:pPr>
            <a:endParaRPr lang="en-US" altLang="ja-JP" sz="800" spc="-25">
              <a:solidFill>
                <a:srgbClr val="332C2A"/>
              </a:solidFill>
              <a:latin typeface="游ゴシック" panose="020B0400000000000000" pitchFamily="50" charset="-128"/>
              <a:ea typeface="游ゴシック" panose="020B0400000000000000" pitchFamily="50" charset="-128"/>
              <a:cs typeface="Adobe Clean Han"/>
            </a:endParaRPr>
          </a:p>
          <a:p>
            <a:pPr marL="85725">
              <a:lnSpc>
                <a:spcPct val="100000"/>
              </a:lnSpc>
              <a:spcBef>
                <a:spcPts val="309"/>
              </a:spcBef>
            </a:pPr>
            <a:endParaRPr lang="en-US" altLang="ja-JP" sz="800" spc="-25">
              <a:solidFill>
                <a:srgbClr val="332C2A"/>
              </a:solidFill>
              <a:latin typeface="游ゴシック" panose="020B0400000000000000" pitchFamily="50" charset="-128"/>
              <a:ea typeface="游ゴシック" panose="020B0400000000000000" pitchFamily="50" charset="-128"/>
              <a:cs typeface="Adobe Clean Han"/>
            </a:endParaRPr>
          </a:p>
          <a:p>
            <a:pPr marL="85725">
              <a:lnSpc>
                <a:spcPct val="100000"/>
              </a:lnSpc>
              <a:spcBef>
                <a:spcPts val="309"/>
              </a:spcBef>
            </a:pPr>
            <a:endParaRPr lang="en-US" altLang="ja-JP" sz="800" spc="-25">
              <a:solidFill>
                <a:srgbClr val="332C2A"/>
              </a:solidFill>
              <a:latin typeface="游ゴシック" panose="020B0400000000000000" pitchFamily="50" charset="-128"/>
              <a:ea typeface="游ゴシック" panose="020B0400000000000000" pitchFamily="50" charset="-128"/>
              <a:cs typeface="Adobe Clean Han"/>
            </a:endParaRPr>
          </a:p>
          <a:p>
            <a:pPr marL="85725">
              <a:lnSpc>
                <a:spcPct val="100000"/>
              </a:lnSpc>
              <a:spcBef>
                <a:spcPts val="309"/>
              </a:spcBef>
            </a:pPr>
            <a:endParaRPr sz="800">
              <a:latin typeface="游ゴシック" panose="020B0400000000000000" pitchFamily="50" charset="-128"/>
              <a:ea typeface="游ゴシック" panose="020B0400000000000000" pitchFamily="50" charset="-128"/>
              <a:cs typeface="Adobe Clean Han"/>
            </a:endParaRPr>
          </a:p>
        </p:txBody>
      </p:sp>
      <p:pic>
        <p:nvPicPr>
          <p:cNvPr id="12" name="object 12"/>
          <p:cNvPicPr/>
          <p:nvPr/>
        </p:nvPicPr>
        <p:blipFill>
          <a:blip r:embed="rId2" cstate="print"/>
          <a:stretch>
            <a:fillRect/>
          </a:stretch>
        </p:blipFill>
        <p:spPr>
          <a:xfrm>
            <a:off x="820163" y="1785983"/>
            <a:ext cx="5875248" cy="691210"/>
          </a:xfrm>
          <a:prstGeom prst="rect">
            <a:avLst/>
          </a:prstGeom>
        </p:spPr>
      </p:pic>
      <p:sp>
        <p:nvSpPr>
          <p:cNvPr id="13" name="object 13"/>
          <p:cNvSpPr txBox="1"/>
          <p:nvPr/>
        </p:nvSpPr>
        <p:spPr>
          <a:xfrm>
            <a:off x="1049395" y="1768072"/>
            <a:ext cx="3524885" cy="561975"/>
          </a:xfrm>
          <a:prstGeom prst="rect">
            <a:avLst/>
          </a:prstGeom>
        </p:spPr>
        <p:txBody>
          <a:bodyPr vert="horz" wrap="square" lIns="0" tIns="113030" rIns="0" bIns="0" rtlCol="0">
            <a:spAutoFit/>
          </a:bodyPr>
          <a:lstStyle/>
          <a:p>
            <a:pPr marL="12700">
              <a:lnSpc>
                <a:spcPct val="100000"/>
              </a:lnSpc>
              <a:spcBef>
                <a:spcPts val="890"/>
              </a:spcBef>
            </a:pPr>
            <a:r>
              <a:rPr sz="1350" b="1" spc="-10">
                <a:solidFill>
                  <a:srgbClr val="332C2A"/>
                </a:solidFill>
                <a:latin typeface="游ゴシック" panose="020B0400000000000000" pitchFamily="50" charset="-128"/>
                <a:ea typeface="游ゴシック" panose="020B0400000000000000" pitchFamily="50" charset="-128"/>
                <a:cs typeface="Adobe Clean Han ExtraBold"/>
              </a:rPr>
              <a:t>★ベン図とは★</a:t>
            </a:r>
            <a:endParaRPr sz="135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605"/>
              </a:spcBef>
            </a:pPr>
            <a:r>
              <a:rPr sz="1000" b="1" spc="-5">
                <a:solidFill>
                  <a:srgbClr val="332C2A"/>
                </a:solidFill>
                <a:latin typeface="游ゴシック" panose="020B0400000000000000" pitchFamily="50" charset="-128"/>
                <a:ea typeface="游ゴシック" panose="020B0400000000000000" pitchFamily="50" charset="-128"/>
                <a:cs typeface="Adobe Clean Han ExtraBold"/>
              </a:rPr>
              <a:t>集合の関係を視覚的に分かりやすく表した図のことである。</a:t>
            </a:r>
            <a:endParaRPr sz="1000">
              <a:latin typeface="游ゴシック" panose="020B0400000000000000" pitchFamily="50" charset="-128"/>
              <a:ea typeface="游ゴシック" panose="020B0400000000000000" pitchFamily="50" charset="-128"/>
              <a:cs typeface="Adobe Clean Han ExtraBold"/>
            </a:endParaRPr>
          </a:p>
        </p:txBody>
      </p:sp>
      <p:sp>
        <p:nvSpPr>
          <p:cNvPr id="14" name="object 14"/>
          <p:cNvSpPr/>
          <p:nvPr/>
        </p:nvSpPr>
        <p:spPr>
          <a:xfrm>
            <a:off x="820153" y="2684652"/>
            <a:ext cx="5875655" cy="955040"/>
          </a:xfrm>
          <a:custGeom>
            <a:avLst/>
            <a:gdLst/>
            <a:ahLst/>
            <a:cxnLst/>
            <a:rect l="l" t="t" r="r" b="b"/>
            <a:pathLst>
              <a:path w="5875655" h="955039">
                <a:moveTo>
                  <a:pt x="5875261" y="0"/>
                </a:moveTo>
                <a:lnTo>
                  <a:pt x="5866625" y="0"/>
                </a:lnTo>
                <a:lnTo>
                  <a:pt x="5866625" y="8890"/>
                </a:lnTo>
                <a:lnTo>
                  <a:pt x="5866625" y="946150"/>
                </a:lnTo>
                <a:lnTo>
                  <a:pt x="8661" y="946150"/>
                </a:lnTo>
                <a:lnTo>
                  <a:pt x="8661" y="8890"/>
                </a:lnTo>
                <a:lnTo>
                  <a:pt x="5866625" y="8890"/>
                </a:lnTo>
                <a:lnTo>
                  <a:pt x="5866625" y="0"/>
                </a:lnTo>
                <a:lnTo>
                  <a:pt x="0" y="0"/>
                </a:lnTo>
                <a:lnTo>
                  <a:pt x="0" y="8890"/>
                </a:lnTo>
                <a:lnTo>
                  <a:pt x="0" y="946150"/>
                </a:lnTo>
                <a:lnTo>
                  <a:pt x="0" y="955040"/>
                </a:lnTo>
                <a:lnTo>
                  <a:pt x="5875261" y="955040"/>
                </a:lnTo>
                <a:lnTo>
                  <a:pt x="5875261" y="946734"/>
                </a:lnTo>
                <a:lnTo>
                  <a:pt x="5875261" y="946150"/>
                </a:lnTo>
                <a:lnTo>
                  <a:pt x="5875261" y="8890"/>
                </a:lnTo>
                <a:lnTo>
                  <a:pt x="5875261" y="8521"/>
                </a:lnTo>
                <a:lnTo>
                  <a:pt x="5875261"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5" name="object 15"/>
          <p:cNvSpPr txBox="1"/>
          <p:nvPr/>
        </p:nvSpPr>
        <p:spPr>
          <a:xfrm>
            <a:off x="820166" y="2684551"/>
            <a:ext cx="5875655" cy="443006"/>
          </a:xfrm>
          <a:prstGeom prst="rect">
            <a:avLst/>
          </a:prstGeom>
          <a:solidFill>
            <a:srgbClr val="DDDDDD"/>
          </a:solidFill>
        </p:spPr>
        <p:txBody>
          <a:bodyPr vert="horz" wrap="square" lIns="0" tIns="67945" rIns="0" bIns="0" rtlCol="0">
            <a:spAutoFit/>
          </a:bodyPr>
          <a:lstStyle/>
          <a:p>
            <a:pPr marL="1243965" marR="1097915" indent="-138430">
              <a:lnSpc>
                <a:spcPct val="118800"/>
              </a:lnSpc>
              <a:spcBef>
                <a:spcPts val="535"/>
              </a:spcBef>
            </a:pPr>
            <a:r>
              <a:rPr sz="1050" b="1" spc="-85">
                <a:solidFill>
                  <a:srgbClr val="332C2A"/>
                </a:solidFill>
                <a:latin typeface="游ゴシック" panose="020B0400000000000000" pitchFamily="50" charset="-128"/>
                <a:ea typeface="游ゴシック" panose="020B0400000000000000" pitchFamily="50" charset="-128"/>
                <a:cs typeface="Adobe Clean Han ExtraBold"/>
              </a:rPr>
              <a:t>【目標】授業の主役であるわたしたち</a:t>
            </a:r>
            <a:r>
              <a:rPr sz="1050" b="1">
                <a:solidFill>
                  <a:srgbClr val="332C2A"/>
                </a:solidFill>
                <a:latin typeface="游ゴシック" panose="020B0400000000000000" pitchFamily="50" charset="-128"/>
                <a:ea typeface="游ゴシック" panose="020B0400000000000000" pitchFamily="50" charset="-128"/>
                <a:cs typeface="Adobe Clean Han ExtraBold"/>
              </a:rPr>
              <a:t>（生徒</a:t>
            </a:r>
            <a:r>
              <a:rPr sz="1050" b="1" spc="-515">
                <a:solidFill>
                  <a:srgbClr val="332C2A"/>
                </a:solidFill>
                <a:latin typeface="游ゴシック" panose="020B0400000000000000" pitchFamily="50" charset="-128"/>
                <a:ea typeface="游ゴシック" panose="020B0400000000000000" pitchFamily="50" charset="-128"/>
                <a:cs typeface="Adobe Clean Han ExtraBold"/>
              </a:rPr>
              <a:t>）</a:t>
            </a:r>
            <a:r>
              <a:rPr sz="1050" b="1" spc="-10">
                <a:solidFill>
                  <a:srgbClr val="332C2A"/>
                </a:solidFill>
                <a:latin typeface="游ゴシック" panose="020B0400000000000000" pitchFamily="50" charset="-128"/>
                <a:ea typeface="游ゴシック" panose="020B0400000000000000" pitchFamily="50" charset="-128"/>
                <a:cs typeface="Adobe Clean Han ExtraBold"/>
              </a:rPr>
              <a:t>が主体となり、</a:t>
            </a:r>
            <a:r>
              <a:rPr sz="1050" b="1" spc="60">
                <a:solidFill>
                  <a:srgbClr val="332C2A"/>
                </a:solidFill>
                <a:latin typeface="游ゴシック" panose="020B0400000000000000" pitchFamily="50" charset="-128"/>
                <a:ea typeface="游ゴシック" panose="020B0400000000000000" pitchFamily="50" charset="-128"/>
                <a:cs typeface="Adobe Clean Han ExtraBold"/>
              </a:rPr>
              <a:t>協働性•社会性を身につけ</a:t>
            </a:r>
            <a:r>
              <a:rPr sz="1050" b="1" spc="-55">
                <a:solidFill>
                  <a:srgbClr val="332C2A"/>
                </a:solidFill>
                <a:latin typeface="游ゴシック" panose="020B0400000000000000" pitchFamily="50" charset="-128"/>
                <a:ea typeface="游ゴシック" panose="020B0400000000000000" pitchFamily="50" charset="-128"/>
                <a:cs typeface="Adobe Clean Han ExtraBold"/>
              </a:rPr>
              <a:t>、一人一人が学び高め合う！</a:t>
            </a:r>
            <a:endParaRPr sz="1050">
              <a:latin typeface="游ゴシック" panose="020B0400000000000000" pitchFamily="50" charset="-128"/>
              <a:ea typeface="游ゴシック" panose="020B0400000000000000" pitchFamily="50" charset="-128"/>
              <a:cs typeface="Adobe Clean Han ExtraBold"/>
            </a:endParaRPr>
          </a:p>
        </p:txBody>
      </p:sp>
      <p:sp>
        <p:nvSpPr>
          <p:cNvPr id="16" name="object 16"/>
          <p:cNvSpPr txBox="1"/>
          <p:nvPr/>
        </p:nvSpPr>
        <p:spPr>
          <a:xfrm>
            <a:off x="828814" y="3325868"/>
            <a:ext cx="5858510" cy="159018"/>
          </a:xfrm>
          <a:prstGeom prst="rect">
            <a:avLst/>
          </a:prstGeom>
        </p:spPr>
        <p:txBody>
          <a:bodyPr vert="horz" wrap="square" lIns="0" tIns="12700" rIns="0" bIns="0" rtlCol="0">
            <a:spAutoFit/>
          </a:bodyPr>
          <a:lstStyle/>
          <a:p>
            <a:pPr marL="220345">
              <a:lnSpc>
                <a:spcPct val="100000"/>
              </a:lnSpc>
              <a:spcBef>
                <a:spcPts val="100"/>
              </a:spcBef>
            </a:pPr>
            <a:r>
              <a:rPr sz="950" b="1" spc="-110">
                <a:solidFill>
                  <a:srgbClr val="332C2A"/>
                </a:solidFill>
                <a:latin typeface="游ゴシック" panose="020B0400000000000000" pitchFamily="50" charset="-128"/>
                <a:ea typeface="游ゴシック" panose="020B0400000000000000" pitchFamily="50" charset="-128"/>
                <a:cs typeface="Adobe Clean Han ExtraBold"/>
              </a:rPr>
              <a:t>学び合い、高め合い、みんな成長！／アクティブラーナーになろう！／傾聴のスペシャリストになろう！</a:t>
            </a:r>
            <a:endParaRPr sz="950">
              <a:latin typeface="游ゴシック" panose="020B0400000000000000" pitchFamily="50" charset="-128"/>
              <a:ea typeface="游ゴシック" panose="020B0400000000000000" pitchFamily="50" charset="-128"/>
              <a:cs typeface="Adobe Clean Han ExtraBold"/>
            </a:endParaRPr>
          </a:p>
        </p:txBody>
      </p:sp>
      <p:sp>
        <p:nvSpPr>
          <p:cNvPr id="17" name="object 17"/>
          <p:cNvSpPr/>
          <p:nvPr/>
        </p:nvSpPr>
        <p:spPr>
          <a:xfrm>
            <a:off x="816672" y="7046058"/>
            <a:ext cx="5881370" cy="553085"/>
          </a:xfrm>
          <a:custGeom>
            <a:avLst/>
            <a:gdLst/>
            <a:ahLst/>
            <a:cxnLst/>
            <a:rect l="l" t="t" r="r" b="b"/>
            <a:pathLst>
              <a:path w="5881370" h="553084">
                <a:moveTo>
                  <a:pt x="5788190" y="0"/>
                </a:moveTo>
                <a:lnTo>
                  <a:pt x="92735" y="0"/>
                </a:lnTo>
                <a:lnTo>
                  <a:pt x="56723" y="7317"/>
                </a:lnTo>
                <a:lnTo>
                  <a:pt x="27236" y="27239"/>
                </a:lnTo>
                <a:lnTo>
                  <a:pt x="7315" y="56723"/>
                </a:lnTo>
                <a:lnTo>
                  <a:pt x="0" y="92722"/>
                </a:lnTo>
                <a:lnTo>
                  <a:pt x="0" y="460222"/>
                </a:lnTo>
                <a:lnTo>
                  <a:pt x="7315" y="496234"/>
                </a:lnTo>
                <a:lnTo>
                  <a:pt x="27236" y="525721"/>
                </a:lnTo>
                <a:lnTo>
                  <a:pt x="56723" y="545642"/>
                </a:lnTo>
                <a:lnTo>
                  <a:pt x="92735" y="552958"/>
                </a:lnTo>
                <a:lnTo>
                  <a:pt x="5788190" y="552958"/>
                </a:lnTo>
                <a:lnTo>
                  <a:pt x="5824196" y="545642"/>
                </a:lnTo>
                <a:lnTo>
                  <a:pt x="5853684" y="525721"/>
                </a:lnTo>
                <a:lnTo>
                  <a:pt x="5873607" y="496234"/>
                </a:lnTo>
                <a:lnTo>
                  <a:pt x="5880925" y="460222"/>
                </a:lnTo>
                <a:lnTo>
                  <a:pt x="5880925" y="92722"/>
                </a:lnTo>
                <a:lnTo>
                  <a:pt x="5873607" y="56723"/>
                </a:lnTo>
                <a:lnTo>
                  <a:pt x="5853684" y="27239"/>
                </a:lnTo>
                <a:lnTo>
                  <a:pt x="5824196" y="7317"/>
                </a:lnTo>
                <a:lnTo>
                  <a:pt x="5788190"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8" name="object 18"/>
          <p:cNvSpPr txBox="1"/>
          <p:nvPr/>
        </p:nvSpPr>
        <p:spPr>
          <a:xfrm>
            <a:off x="961080" y="6734333"/>
            <a:ext cx="4261485" cy="775335"/>
          </a:xfrm>
          <a:prstGeom prst="rect">
            <a:avLst/>
          </a:prstGeom>
        </p:spPr>
        <p:txBody>
          <a:bodyPr vert="horz" wrap="square" lIns="0" tIns="17145" rIns="0" bIns="0" rtlCol="0">
            <a:spAutoFit/>
          </a:bodyPr>
          <a:lstStyle/>
          <a:p>
            <a:pPr marL="195580" indent="-182880">
              <a:lnSpc>
                <a:spcPct val="100000"/>
              </a:lnSpc>
              <a:spcBef>
                <a:spcPts val="135"/>
              </a:spcBef>
              <a:buChar char="◆"/>
              <a:tabLst>
                <a:tab pos="195580" algn="l"/>
              </a:tabLst>
            </a:pPr>
            <a:r>
              <a:rPr sz="1050" b="1" spc="-10">
                <a:solidFill>
                  <a:srgbClr val="FFFFFF"/>
                </a:solidFill>
                <a:latin typeface="游ゴシック" panose="020B0400000000000000" pitchFamily="50" charset="-128"/>
                <a:ea typeface="游ゴシック" panose="020B0400000000000000" pitchFamily="50" charset="-128"/>
                <a:cs typeface="Adobe Clean Han ExtraBold"/>
              </a:rPr>
              <a:t>本日のテーマ</a:t>
            </a:r>
            <a:endParaRPr sz="1050">
              <a:latin typeface="游ゴシック" panose="020B0400000000000000" pitchFamily="50" charset="-128"/>
              <a:ea typeface="游ゴシック" panose="020B0400000000000000" pitchFamily="50" charset="-128"/>
              <a:cs typeface="Adobe Clean Han ExtraBold"/>
            </a:endParaRPr>
          </a:p>
          <a:p>
            <a:pPr marL="1621155">
              <a:lnSpc>
                <a:spcPct val="100000"/>
              </a:lnSpc>
              <a:spcBef>
                <a:spcPts val="1839"/>
              </a:spcBef>
            </a:pPr>
            <a:r>
              <a:rPr sz="1050" b="1" spc="-65">
                <a:solidFill>
                  <a:srgbClr val="332C2A"/>
                </a:solidFill>
                <a:latin typeface="游ゴシック" panose="020B0400000000000000" pitchFamily="50" charset="-128"/>
                <a:ea typeface="游ゴシック" panose="020B0400000000000000" pitchFamily="50" charset="-128"/>
                <a:cs typeface="Adobe Clean Han ExtraBold"/>
              </a:rPr>
              <a:t>「働く」と「幸せ•不幸せ」の関係は？</a:t>
            </a:r>
            <a:endParaRPr sz="1050">
              <a:latin typeface="游ゴシック" panose="020B0400000000000000" pitchFamily="50" charset="-128"/>
              <a:ea typeface="游ゴシック" panose="020B0400000000000000" pitchFamily="50" charset="-128"/>
              <a:cs typeface="Adobe Clean Han ExtraBold"/>
            </a:endParaRPr>
          </a:p>
          <a:p>
            <a:pPr marL="1344930">
              <a:lnSpc>
                <a:spcPct val="100000"/>
              </a:lnSpc>
              <a:spcBef>
                <a:spcPts val="240"/>
              </a:spcBef>
            </a:pPr>
            <a:r>
              <a:rPr sz="1050" b="1" spc="-515">
                <a:solidFill>
                  <a:srgbClr val="332C2A"/>
                </a:solidFill>
                <a:latin typeface="游ゴシック" panose="020B0400000000000000" pitchFamily="50" charset="-128"/>
                <a:ea typeface="游ゴシック" panose="020B0400000000000000" pitchFamily="50" charset="-128"/>
                <a:cs typeface="Adobe Clean Han ExtraBold"/>
              </a:rPr>
              <a:t>～</a:t>
            </a:r>
            <a:r>
              <a:rPr sz="1050" b="1" spc="-15">
                <a:solidFill>
                  <a:srgbClr val="332C2A"/>
                </a:solidFill>
                <a:latin typeface="游ゴシック" panose="020B0400000000000000" pitchFamily="50" charset="-128"/>
                <a:ea typeface="游ゴシック" panose="020B0400000000000000" pitchFamily="50" charset="-128"/>
                <a:cs typeface="Adobe Clean Han ExtraBold"/>
              </a:rPr>
              <a:t>「働く」って何？  「幸せ•不幸せ」って何</a:t>
            </a:r>
            <a:r>
              <a:rPr sz="1050" b="1" spc="-25">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graphicFrame>
        <p:nvGraphicFramePr>
          <p:cNvPr id="19" name="object 19"/>
          <p:cNvGraphicFramePr>
            <a:graphicFrameLocks noGrp="1"/>
          </p:cNvGraphicFramePr>
          <p:nvPr/>
        </p:nvGraphicFramePr>
        <p:xfrm>
          <a:off x="820166" y="3851783"/>
          <a:ext cx="4139564" cy="1028065"/>
        </p:xfrm>
        <a:graphic>
          <a:graphicData uri="http://schemas.openxmlformats.org/drawingml/2006/table">
            <a:tbl>
              <a:tblPr firstRow="1" bandRow="1">
                <a:tableStyleId>{2D5ABB26-0587-4C30-8999-92F81FD0307C}</a:tableStyleId>
              </a:tblPr>
              <a:tblGrid>
                <a:gridCol w="1378585">
                  <a:extLst>
                    <a:ext uri="{9D8B030D-6E8A-4147-A177-3AD203B41FA5}">
                      <a16:colId xmlns:a16="http://schemas.microsoft.com/office/drawing/2014/main" val="20000"/>
                    </a:ext>
                  </a:extLst>
                </a:gridCol>
                <a:gridCol w="1382394">
                  <a:extLst>
                    <a:ext uri="{9D8B030D-6E8A-4147-A177-3AD203B41FA5}">
                      <a16:colId xmlns:a16="http://schemas.microsoft.com/office/drawing/2014/main" val="20001"/>
                    </a:ext>
                  </a:extLst>
                </a:gridCol>
                <a:gridCol w="1378585">
                  <a:extLst>
                    <a:ext uri="{9D8B030D-6E8A-4147-A177-3AD203B41FA5}">
                      <a16:colId xmlns:a16="http://schemas.microsoft.com/office/drawing/2014/main" val="20002"/>
                    </a:ext>
                  </a:extLst>
                </a:gridCol>
              </a:tblGrid>
              <a:tr h="186690">
                <a:tc gridSpan="3">
                  <a:txBody>
                    <a:bodyPr/>
                    <a:lstStyle/>
                    <a:p>
                      <a:pPr marL="1112520">
                        <a:lnSpc>
                          <a:spcPct val="100000"/>
                        </a:lnSpc>
                        <a:spcBef>
                          <a:spcPts val="165"/>
                        </a:spcBef>
                      </a:pPr>
                      <a:r>
                        <a:rPr sz="950" b="1" spc="-70">
                          <a:solidFill>
                            <a:srgbClr val="332C2A"/>
                          </a:solidFill>
                          <a:latin typeface="游ゴシック" panose="020B0400000000000000" pitchFamily="50" charset="-128"/>
                          <a:ea typeface="游ゴシック" panose="020B0400000000000000" pitchFamily="50" charset="-128"/>
                          <a:cs typeface="Adobe Clean Han ExtraBold"/>
                        </a:rPr>
                        <a:t>本日の評価基準</a:t>
                      </a:r>
                      <a:r>
                        <a:rPr sz="950" b="1">
                          <a:solidFill>
                            <a:srgbClr val="332C2A"/>
                          </a:solidFill>
                          <a:latin typeface="游ゴシック" panose="020B0400000000000000" pitchFamily="50" charset="-128"/>
                          <a:ea typeface="游ゴシック" panose="020B0400000000000000" pitchFamily="50" charset="-128"/>
                          <a:cs typeface="Adobe Clean Han ExtraBold"/>
                        </a:rPr>
                        <a:t>（ルーブリック評価</a:t>
                      </a:r>
                      <a:r>
                        <a:rPr sz="95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950">
                        <a:latin typeface="游ゴシック" panose="020B0400000000000000" pitchFamily="50" charset="-128"/>
                        <a:ea typeface="游ゴシック" panose="020B0400000000000000" pitchFamily="50" charset="-128"/>
                        <a:cs typeface="Adobe Clean Han ExtraBold"/>
                      </a:endParaRPr>
                    </a:p>
                  </a:txBody>
                  <a:tcPr marL="0" marR="0" marT="209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68910">
                <a:tc>
                  <a:txBody>
                    <a:bodyPr/>
                    <a:lstStyle/>
                    <a:p>
                      <a:pPr algn="ctr">
                        <a:lnSpc>
                          <a:spcPct val="100000"/>
                        </a:lnSpc>
                        <a:spcBef>
                          <a:spcPts val="200"/>
                        </a:spcBef>
                      </a:pPr>
                      <a:r>
                        <a:rPr sz="800" b="0" spc="15">
                          <a:solidFill>
                            <a:srgbClr val="332C2A"/>
                          </a:solidFill>
                          <a:latin typeface="游ゴシック" panose="020B0400000000000000" pitchFamily="50" charset="-128"/>
                          <a:ea typeface="游ゴシック" panose="020B0400000000000000" pitchFamily="50" charset="-128"/>
                          <a:cs typeface="Adobe Clean Han"/>
                        </a:rPr>
                        <a:t>A</a:t>
                      </a:r>
                      <a:endParaRPr sz="800">
                        <a:latin typeface="游ゴシック" panose="020B0400000000000000" pitchFamily="50" charset="-128"/>
                        <a:ea typeface="游ゴシック" panose="020B0400000000000000" pitchFamily="50" charset="-128"/>
                        <a:cs typeface="Adobe Clean Han"/>
                      </a:endParaRPr>
                    </a:p>
                  </a:txBody>
                  <a:tcPr marL="0" marR="0" marT="254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gn="ctr">
                        <a:lnSpc>
                          <a:spcPct val="100000"/>
                        </a:lnSpc>
                        <a:spcBef>
                          <a:spcPts val="200"/>
                        </a:spcBef>
                      </a:pPr>
                      <a:r>
                        <a:rPr sz="800" b="0" spc="-50">
                          <a:solidFill>
                            <a:srgbClr val="332C2A"/>
                          </a:solidFill>
                          <a:latin typeface="游ゴシック" panose="020B0400000000000000" pitchFamily="50" charset="-128"/>
                          <a:ea typeface="游ゴシック" panose="020B0400000000000000" pitchFamily="50" charset="-128"/>
                          <a:cs typeface="Adobe Clean Han"/>
                        </a:rPr>
                        <a:t>B</a:t>
                      </a:r>
                      <a:endParaRPr sz="800">
                        <a:latin typeface="游ゴシック" panose="020B0400000000000000" pitchFamily="50" charset="-128"/>
                        <a:ea typeface="游ゴシック" panose="020B0400000000000000" pitchFamily="50" charset="-128"/>
                        <a:cs typeface="Adobe Clean Han"/>
                      </a:endParaRPr>
                    </a:p>
                  </a:txBody>
                  <a:tcPr marL="0" marR="0" marT="254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gn="ctr">
                        <a:lnSpc>
                          <a:spcPct val="100000"/>
                        </a:lnSpc>
                        <a:spcBef>
                          <a:spcPts val="200"/>
                        </a:spcBef>
                      </a:pPr>
                      <a:r>
                        <a:rPr sz="800" b="0" spc="60">
                          <a:solidFill>
                            <a:srgbClr val="332C2A"/>
                          </a:solidFill>
                          <a:latin typeface="游ゴシック" panose="020B0400000000000000" pitchFamily="50" charset="-128"/>
                          <a:ea typeface="游ゴシック" panose="020B0400000000000000" pitchFamily="50" charset="-128"/>
                          <a:cs typeface="Adobe Clean Han"/>
                        </a:rPr>
                        <a:t>C</a:t>
                      </a:r>
                      <a:endParaRPr sz="800">
                        <a:latin typeface="游ゴシック" panose="020B0400000000000000" pitchFamily="50" charset="-128"/>
                        <a:ea typeface="游ゴシック" panose="020B0400000000000000" pitchFamily="50" charset="-128"/>
                        <a:cs typeface="Adobe Clean Han"/>
                      </a:endParaRPr>
                    </a:p>
                  </a:txBody>
                  <a:tcPr marL="0" marR="0" marT="254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672465">
                <a:tc>
                  <a:txBody>
                    <a:bodyPr/>
                    <a:lstStyle/>
                    <a:p>
                      <a:pPr marL="94615" marR="53340" indent="-47625">
                        <a:lnSpc>
                          <a:spcPct val="121000"/>
                        </a:lnSpc>
                        <a:spcBef>
                          <a:spcPts val="240"/>
                        </a:spcBef>
                      </a:pPr>
                      <a:r>
                        <a:rPr sz="750" b="0" spc="-50">
                          <a:solidFill>
                            <a:srgbClr val="332C2A"/>
                          </a:solidFill>
                          <a:latin typeface="游ゴシック" panose="020B0400000000000000" pitchFamily="50" charset="-128"/>
                          <a:ea typeface="游ゴシック" panose="020B0400000000000000" pitchFamily="50" charset="-128"/>
                          <a:cs typeface="Adobe Clean Han"/>
                        </a:rPr>
                        <a:t>「働く」と「幸せ•不幸せ」の</a:t>
                      </a:r>
                      <a:r>
                        <a:rPr sz="750" b="0" spc="5">
                          <a:solidFill>
                            <a:srgbClr val="332C2A"/>
                          </a:solidFill>
                          <a:latin typeface="游ゴシック" panose="020B0400000000000000" pitchFamily="50" charset="-128"/>
                          <a:ea typeface="游ゴシック" panose="020B0400000000000000" pitchFamily="50" charset="-128"/>
                          <a:cs typeface="Adobe Clean Han"/>
                        </a:rPr>
                        <a:t>関係について、自らの意見</a:t>
                      </a:r>
                      <a:r>
                        <a:rPr sz="750" b="0" spc="35">
                          <a:solidFill>
                            <a:srgbClr val="332C2A"/>
                          </a:solidFill>
                          <a:latin typeface="游ゴシック" panose="020B0400000000000000" pitchFamily="50" charset="-128"/>
                          <a:ea typeface="游ゴシック" panose="020B0400000000000000" pitchFamily="50" charset="-128"/>
                          <a:cs typeface="Adobe Clean Han"/>
                        </a:rPr>
                        <a:t>をもとに他者と学び合い、</a:t>
                      </a:r>
                      <a:r>
                        <a:rPr sz="750" b="0" spc="-20">
                          <a:solidFill>
                            <a:srgbClr val="332C2A"/>
                          </a:solidFill>
                          <a:latin typeface="游ゴシック" panose="020B0400000000000000" pitchFamily="50" charset="-128"/>
                          <a:ea typeface="游ゴシック" panose="020B0400000000000000" pitchFamily="50" charset="-128"/>
                          <a:cs typeface="Adobe Clean Han"/>
                        </a:rPr>
                        <a:t>高め合うことができる。</a:t>
                      </a:r>
                      <a:endParaRPr sz="750">
                        <a:latin typeface="游ゴシック" panose="020B0400000000000000" pitchFamily="50" charset="-128"/>
                        <a:ea typeface="游ゴシック" panose="020B0400000000000000" pitchFamily="50" charset="-128"/>
                        <a:cs typeface="Adobe Clean Han"/>
                      </a:endParaRPr>
                    </a:p>
                  </a:txBody>
                  <a:tcPr marL="0" marR="0" marT="304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101600" marR="87630" indent="-47625" algn="just">
                        <a:lnSpc>
                          <a:spcPct val="121000"/>
                        </a:lnSpc>
                        <a:spcBef>
                          <a:spcPts val="240"/>
                        </a:spcBef>
                      </a:pPr>
                      <a:r>
                        <a:rPr sz="750" b="0" spc="-50">
                          <a:solidFill>
                            <a:srgbClr val="332C2A"/>
                          </a:solidFill>
                          <a:latin typeface="游ゴシック" panose="020B0400000000000000" pitchFamily="50" charset="-128"/>
                          <a:ea typeface="游ゴシック" panose="020B0400000000000000" pitchFamily="50" charset="-128"/>
                          <a:cs typeface="Adobe Clean Han"/>
                        </a:rPr>
                        <a:t>「働く」と「幸せ•不幸せ」の</a:t>
                      </a:r>
                      <a:r>
                        <a:rPr sz="750" b="0" spc="5">
                          <a:solidFill>
                            <a:srgbClr val="332C2A"/>
                          </a:solidFill>
                          <a:latin typeface="游ゴシック" panose="020B0400000000000000" pitchFamily="50" charset="-128"/>
                          <a:ea typeface="游ゴシック" panose="020B0400000000000000" pitchFamily="50" charset="-128"/>
                          <a:cs typeface="Adobe Clean Han"/>
                        </a:rPr>
                        <a:t>関係について、他者との対</a:t>
                      </a:r>
                      <a:r>
                        <a:rPr sz="750" b="0" spc="-5">
                          <a:solidFill>
                            <a:srgbClr val="332C2A"/>
                          </a:solidFill>
                          <a:latin typeface="游ゴシック" panose="020B0400000000000000" pitchFamily="50" charset="-128"/>
                          <a:ea typeface="游ゴシック" panose="020B0400000000000000" pitchFamily="50" charset="-128"/>
                          <a:cs typeface="Adobe Clean Han"/>
                        </a:rPr>
                        <a:t>話を通じて自らの意見を持</a:t>
                      </a:r>
                      <a:r>
                        <a:rPr sz="750" b="0" spc="-20">
                          <a:solidFill>
                            <a:srgbClr val="332C2A"/>
                          </a:solidFill>
                          <a:latin typeface="游ゴシック" panose="020B0400000000000000" pitchFamily="50" charset="-128"/>
                          <a:ea typeface="游ゴシック" panose="020B0400000000000000" pitchFamily="50" charset="-128"/>
                          <a:cs typeface="Adobe Clean Han"/>
                        </a:rPr>
                        <a:t>つことができる。</a:t>
                      </a:r>
                      <a:endParaRPr sz="750">
                        <a:latin typeface="游ゴシック" panose="020B0400000000000000" pitchFamily="50" charset="-128"/>
                        <a:ea typeface="游ゴシック" panose="020B0400000000000000" pitchFamily="50" charset="-128"/>
                        <a:cs typeface="Adobe Clean Han"/>
                      </a:endParaRPr>
                    </a:p>
                  </a:txBody>
                  <a:tcPr marL="0" marR="0" marT="304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104139" marR="81280" indent="-47625" algn="just">
                        <a:lnSpc>
                          <a:spcPct val="121000"/>
                        </a:lnSpc>
                        <a:spcBef>
                          <a:spcPts val="240"/>
                        </a:spcBef>
                      </a:pPr>
                      <a:r>
                        <a:rPr sz="750" b="0" spc="-50">
                          <a:solidFill>
                            <a:srgbClr val="332C2A"/>
                          </a:solidFill>
                          <a:latin typeface="游ゴシック" panose="020B0400000000000000" pitchFamily="50" charset="-128"/>
                          <a:ea typeface="游ゴシック" panose="020B0400000000000000" pitchFamily="50" charset="-128"/>
                          <a:cs typeface="Adobe Clean Han"/>
                        </a:rPr>
                        <a:t>「働く」と「幸せ•不幸せ」の</a:t>
                      </a:r>
                      <a:r>
                        <a:rPr sz="750" b="0" spc="5">
                          <a:solidFill>
                            <a:srgbClr val="332C2A"/>
                          </a:solidFill>
                          <a:latin typeface="游ゴシック" panose="020B0400000000000000" pitchFamily="50" charset="-128"/>
                          <a:ea typeface="游ゴシック" panose="020B0400000000000000" pitchFamily="50" charset="-128"/>
                          <a:cs typeface="Adobe Clean Han"/>
                        </a:rPr>
                        <a:t>関係について、ある程度理解し、自らの意見を持つこ</a:t>
                      </a:r>
                      <a:r>
                        <a:rPr sz="750" b="0" spc="-25">
                          <a:solidFill>
                            <a:srgbClr val="332C2A"/>
                          </a:solidFill>
                          <a:latin typeface="游ゴシック" panose="020B0400000000000000" pitchFamily="50" charset="-128"/>
                          <a:ea typeface="游ゴシック" panose="020B0400000000000000" pitchFamily="50" charset="-128"/>
                          <a:cs typeface="Adobe Clean Han"/>
                        </a:rPr>
                        <a:t>とができる。</a:t>
                      </a:r>
                      <a:endParaRPr sz="750">
                        <a:latin typeface="游ゴシック" panose="020B0400000000000000" pitchFamily="50" charset="-128"/>
                        <a:ea typeface="游ゴシック" panose="020B0400000000000000" pitchFamily="50" charset="-128"/>
                        <a:cs typeface="Adobe Clean Han"/>
                      </a:endParaRPr>
                    </a:p>
                  </a:txBody>
                  <a:tcPr marL="0" marR="0" marT="304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bl>
          </a:graphicData>
        </a:graphic>
      </p:graphicFrame>
      <p:sp>
        <p:nvSpPr>
          <p:cNvPr id="20" name="object 20"/>
          <p:cNvSpPr txBox="1"/>
          <p:nvPr/>
        </p:nvSpPr>
        <p:spPr>
          <a:xfrm>
            <a:off x="3155877" y="1242862"/>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4391412" y="1242862"/>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5177661" y="1242862"/>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2936885" y="1463492"/>
            <a:ext cx="3747770" cy="0"/>
          </a:xfrm>
          <a:custGeom>
            <a:avLst/>
            <a:gdLst/>
            <a:ahLst/>
            <a:cxnLst/>
            <a:rect l="l" t="t" r="r" b="b"/>
            <a:pathLst>
              <a:path w="3747770">
                <a:moveTo>
                  <a:pt x="0" y="0"/>
                </a:moveTo>
                <a:lnTo>
                  <a:pt x="3747287"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p:nvPr/>
        </p:nvSpPr>
        <p:spPr>
          <a:xfrm>
            <a:off x="5201834" y="3825049"/>
            <a:ext cx="1449070" cy="972185"/>
          </a:xfrm>
          <a:custGeom>
            <a:avLst/>
            <a:gdLst/>
            <a:ahLst/>
            <a:cxnLst/>
            <a:rect l="l" t="t" r="r" b="b"/>
            <a:pathLst>
              <a:path w="1449070" h="972185">
                <a:moveTo>
                  <a:pt x="1448625" y="868108"/>
                </a:moveTo>
                <a:lnTo>
                  <a:pt x="1440443" y="908365"/>
                </a:lnTo>
                <a:lnTo>
                  <a:pt x="1418167" y="941333"/>
                </a:lnTo>
                <a:lnTo>
                  <a:pt x="1385199" y="963609"/>
                </a:lnTo>
                <a:lnTo>
                  <a:pt x="1344942" y="971791"/>
                </a:lnTo>
                <a:lnTo>
                  <a:pt x="103670" y="971791"/>
                </a:lnTo>
                <a:lnTo>
                  <a:pt x="63420" y="963609"/>
                </a:lnTo>
                <a:lnTo>
                  <a:pt x="30456" y="941333"/>
                </a:lnTo>
                <a:lnTo>
                  <a:pt x="8181" y="908365"/>
                </a:lnTo>
                <a:lnTo>
                  <a:pt x="0" y="868108"/>
                </a:lnTo>
                <a:lnTo>
                  <a:pt x="0" y="103682"/>
                </a:lnTo>
                <a:lnTo>
                  <a:pt x="8181" y="63420"/>
                </a:lnTo>
                <a:lnTo>
                  <a:pt x="30456" y="30453"/>
                </a:lnTo>
                <a:lnTo>
                  <a:pt x="63420" y="8179"/>
                </a:lnTo>
                <a:lnTo>
                  <a:pt x="103670" y="0"/>
                </a:lnTo>
                <a:lnTo>
                  <a:pt x="1344942" y="0"/>
                </a:lnTo>
                <a:lnTo>
                  <a:pt x="1385199" y="8179"/>
                </a:lnTo>
                <a:lnTo>
                  <a:pt x="1418167" y="30453"/>
                </a:lnTo>
                <a:lnTo>
                  <a:pt x="1440443" y="63420"/>
                </a:lnTo>
                <a:lnTo>
                  <a:pt x="1448625" y="103682"/>
                </a:lnTo>
                <a:lnTo>
                  <a:pt x="1448625" y="8681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5" name="object 25"/>
          <p:cNvSpPr txBox="1"/>
          <p:nvPr/>
        </p:nvSpPr>
        <p:spPr>
          <a:xfrm>
            <a:off x="5276538" y="4028573"/>
            <a:ext cx="1340485" cy="596900"/>
          </a:xfrm>
          <a:prstGeom prst="rect">
            <a:avLst/>
          </a:prstGeom>
        </p:spPr>
        <p:txBody>
          <a:bodyPr vert="horz" wrap="square" lIns="0" tIns="15240" rIns="0" bIns="0" rtlCol="0">
            <a:spAutoFit/>
          </a:bodyPr>
          <a:lstStyle/>
          <a:p>
            <a:pPr marL="108585">
              <a:lnSpc>
                <a:spcPct val="100000"/>
              </a:lnSpc>
              <a:spcBef>
                <a:spcPts val="120"/>
              </a:spcBef>
            </a:pPr>
            <a:r>
              <a:rPr sz="1000" b="1" spc="270">
                <a:solidFill>
                  <a:srgbClr val="332C2A"/>
                </a:solidFill>
                <a:latin typeface="游ゴシック" panose="020B0400000000000000" pitchFamily="50" charset="-128"/>
                <a:ea typeface="游ゴシック" panose="020B0400000000000000" pitchFamily="50" charset="-128"/>
                <a:cs typeface="Adobe Clean Han ExtraBold"/>
              </a:rPr>
              <a:t>1</a:t>
            </a:r>
            <a:r>
              <a:rPr sz="1000" b="1">
                <a:solidFill>
                  <a:srgbClr val="332C2A"/>
                </a:solidFill>
                <a:latin typeface="游ゴシック" panose="020B0400000000000000" pitchFamily="50" charset="-128"/>
                <a:ea typeface="游ゴシック" panose="020B0400000000000000" pitchFamily="50" charset="-128"/>
                <a:cs typeface="Adobe Clean Han ExtraBold"/>
              </a:rPr>
              <a:t> チーム </a:t>
            </a:r>
            <a:r>
              <a:rPr sz="1000" b="1" spc="80">
                <a:solidFill>
                  <a:srgbClr val="332C2A"/>
                </a:solidFill>
                <a:latin typeface="游ゴシック" panose="020B0400000000000000" pitchFamily="50" charset="-128"/>
                <a:ea typeface="游ゴシック" panose="020B0400000000000000" pitchFamily="50" charset="-128"/>
                <a:cs typeface="Adobe Clean Han ExtraBold"/>
              </a:rPr>
              <a:t>2</a:t>
            </a:r>
            <a:r>
              <a:rPr sz="1000" b="1" spc="20">
                <a:solidFill>
                  <a:srgbClr val="332C2A"/>
                </a:solidFill>
                <a:latin typeface="游ゴシック" panose="020B0400000000000000" pitchFamily="50" charset="-128"/>
                <a:ea typeface="游ゴシック" panose="020B0400000000000000" pitchFamily="50" charset="-128"/>
                <a:cs typeface="Adobe Clean Han ExtraBold"/>
              </a:rPr>
              <a:t> </a:t>
            </a:r>
            <a:r>
              <a:rPr sz="1000" b="1">
                <a:solidFill>
                  <a:srgbClr val="332C2A"/>
                </a:solidFill>
                <a:latin typeface="游ゴシック" panose="020B0400000000000000" pitchFamily="50" charset="-128"/>
                <a:ea typeface="游ゴシック" panose="020B0400000000000000" pitchFamily="50" charset="-128"/>
                <a:cs typeface="Adobe Clean Han ExtraBold"/>
              </a:rPr>
              <a:t>～∞</a:t>
            </a:r>
            <a:r>
              <a:rPr sz="1000" b="1" spc="-50">
                <a:solidFill>
                  <a:srgbClr val="332C2A"/>
                </a:solidFill>
                <a:latin typeface="游ゴシック" panose="020B0400000000000000" pitchFamily="50" charset="-128"/>
                <a:ea typeface="游ゴシック" panose="020B0400000000000000" pitchFamily="50" charset="-128"/>
                <a:cs typeface="Adobe Clean Han ExtraBold"/>
              </a:rPr>
              <a:t>人</a:t>
            </a:r>
            <a:endParaRPr sz="100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220"/>
              </a:spcBef>
            </a:pPr>
            <a:r>
              <a:rPr sz="750" b="0" spc="-10">
                <a:solidFill>
                  <a:srgbClr val="332C2A"/>
                </a:solidFill>
                <a:latin typeface="游ゴシック" panose="020B0400000000000000" pitchFamily="50" charset="-128"/>
                <a:ea typeface="游ゴシック" panose="020B0400000000000000" pitchFamily="50" charset="-128"/>
                <a:cs typeface="Adobe Clean Han"/>
              </a:rPr>
              <a:t>※教え合い•質問を積極的に！</a:t>
            </a:r>
            <a:endParaRPr sz="750">
              <a:latin typeface="游ゴシック" panose="020B0400000000000000" pitchFamily="50" charset="-128"/>
              <a:ea typeface="游ゴシック" panose="020B0400000000000000" pitchFamily="50" charset="-128"/>
              <a:cs typeface="Adobe Clean Han"/>
            </a:endParaRPr>
          </a:p>
          <a:p>
            <a:pPr marL="12700">
              <a:lnSpc>
                <a:spcPct val="100000"/>
              </a:lnSpc>
              <a:spcBef>
                <a:spcPts val="254"/>
              </a:spcBef>
            </a:pPr>
            <a:r>
              <a:rPr sz="750" b="0">
                <a:solidFill>
                  <a:srgbClr val="332C2A"/>
                </a:solidFill>
                <a:latin typeface="游ゴシック" panose="020B0400000000000000" pitchFamily="50" charset="-128"/>
                <a:ea typeface="游ゴシック" panose="020B0400000000000000" pitchFamily="50" charset="-128"/>
                <a:cs typeface="Adobe Clean Han"/>
              </a:rPr>
              <a:t>※時には</a:t>
            </a:r>
            <a:r>
              <a:rPr sz="750" b="0" spc="50">
                <a:solidFill>
                  <a:srgbClr val="332C2A"/>
                </a:solidFill>
                <a:latin typeface="游ゴシック" panose="020B0400000000000000" pitchFamily="50" charset="-128"/>
                <a:ea typeface="游ゴシック" panose="020B0400000000000000" pitchFamily="50" charset="-128"/>
                <a:cs typeface="Adobe Clean Han"/>
              </a:rPr>
              <a:t>1</a:t>
            </a:r>
            <a:r>
              <a:rPr sz="750" b="0" spc="-40">
                <a:solidFill>
                  <a:srgbClr val="332C2A"/>
                </a:solidFill>
                <a:latin typeface="游ゴシック" panose="020B0400000000000000" pitchFamily="50" charset="-128"/>
                <a:ea typeface="游ゴシック" panose="020B0400000000000000" pitchFamily="50" charset="-128"/>
                <a:cs typeface="Adobe Clean Han"/>
              </a:rPr>
              <a:t>人でもＯＫ！</a:t>
            </a:r>
            <a:endParaRPr sz="750">
              <a:latin typeface="游ゴシック" panose="020B0400000000000000" pitchFamily="50" charset="-128"/>
              <a:ea typeface="游ゴシック" panose="020B0400000000000000" pitchFamily="50" charset="-128"/>
              <a:cs typeface="Adobe Clean Han"/>
            </a:endParaRPr>
          </a:p>
        </p:txBody>
      </p:sp>
      <p:sp>
        <p:nvSpPr>
          <p:cNvPr id="26" name="object 26"/>
          <p:cNvSpPr/>
          <p:nvPr/>
        </p:nvSpPr>
        <p:spPr>
          <a:xfrm>
            <a:off x="5123652" y="8358762"/>
            <a:ext cx="1455420" cy="721995"/>
          </a:xfrm>
          <a:custGeom>
            <a:avLst/>
            <a:gdLst/>
            <a:ahLst/>
            <a:cxnLst/>
            <a:rect l="l" t="t" r="r" b="b"/>
            <a:pathLst>
              <a:path w="1455420" h="721995">
                <a:moveTo>
                  <a:pt x="727595" y="0"/>
                </a:moveTo>
                <a:lnTo>
                  <a:pt x="661369" y="1313"/>
                </a:lnTo>
                <a:lnTo>
                  <a:pt x="596809" y="5177"/>
                </a:lnTo>
                <a:lnTo>
                  <a:pt x="534171" y="11479"/>
                </a:lnTo>
                <a:lnTo>
                  <a:pt x="473713" y="20105"/>
                </a:lnTo>
                <a:lnTo>
                  <a:pt x="415692" y="30941"/>
                </a:lnTo>
                <a:lnTo>
                  <a:pt x="360363" y="43874"/>
                </a:lnTo>
                <a:lnTo>
                  <a:pt x="307985" y="58791"/>
                </a:lnTo>
                <a:lnTo>
                  <a:pt x="258814" y="75578"/>
                </a:lnTo>
                <a:lnTo>
                  <a:pt x="213107" y="94122"/>
                </a:lnTo>
                <a:lnTo>
                  <a:pt x="171121" y="114310"/>
                </a:lnTo>
                <a:lnTo>
                  <a:pt x="133112" y="136026"/>
                </a:lnTo>
                <a:lnTo>
                  <a:pt x="99337" y="159160"/>
                </a:lnTo>
                <a:lnTo>
                  <a:pt x="70054" y="183596"/>
                </a:lnTo>
                <a:lnTo>
                  <a:pt x="25990" y="235923"/>
                </a:lnTo>
                <a:lnTo>
                  <a:pt x="2973" y="292099"/>
                </a:lnTo>
                <a:lnTo>
                  <a:pt x="0" y="321348"/>
                </a:lnTo>
                <a:lnTo>
                  <a:pt x="4624" y="357766"/>
                </a:lnTo>
                <a:lnTo>
                  <a:pt x="40113" y="426794"/>
                </a:lnTo>
                <a:lnTo>
                  <a:pt x="69973" y="458965"/>
                </a:lnTo>
                <a:lnTo>
                  <a:pt x="107240" y="489281"/>
                </a:lnTo>
                <a:lnTo>
                  <a:pt x="151411" y="517522"/>
                </a:lnTo>
                <a:lnTo>
                  <a:pt x="201984" y="543469"/>
                </a:lnTo>
                <a:lnTo>
                  <a:pt x="258457" y="566902"/>
                </a:lnTo>
                <a:lnTo>
                  <a:pt x="90944" y="721537"/>
                </a:lnTo>
                <a:lnTo>
                  <a:pt x="404964" y="609384"/>
                </a:lnTo>
                <a:lnTo>
                  <a:pt x="454580" y="619247"/>
                </a:lnTo>
                <a:lnTo>
                  <a:pt x="506073" y="627489"/>
                </a:lnTo>
                <a:lnTo>
                  <a:pt x="559284" y="634033"/>
                </a:lnTo>
                <a:lnTo>
                  <a:pt x="614049" y="638802"/>
                </a:lnTo>
                <a:lnTo>
                  <a:pt x="670207" y="641719"/>
                </a:lnTo>
                <a:lnTo>
                  <a:pt x="727595" y="642708"/>
                </a:lnTo>
                <a:lnTo>
                  <a:pt x="793821" y="641395"/>
                </a:lnTo>
                <a:lnTo>
                  <a:pt x="858382" y="637531"/>
                </a:lnTo>
                <a:lnTo>
                  <a:pt x="921019" y="631229"/>
                </a:lnTo>
                <a:lnTo>
                  <a:pt x="981477" y="622603"/>
                </a:lnTo>
                <a:lnTo>
                  <a:pt x="1039499" y="611767"/>
                </a:lnTo>
                <a:lnTo>
                  <a:pt x="1094827" y="598833"/>
                </a:lnTo>
                <a:lnTo>
                  <a:pt x="1147205" y="583916"/>
                </a:lnTo>
                <a:lnTo>
                  <a:pt x="1196376" y="567128"/>
                </a:lnTo>
                <a:lnTo>
                  <a:pt x="1242083" y="548584"/>
                </a:lnTo>
                <a:lnTo>
                  <a:pt x="1284070" y="528396"/>
                </a:lnTo>
                <a:lnTo>
                  <a:pt x="1322079" y="506679"/>
                </a:lnTo>
                <a:lnTo>
                  <a:pt x="1355853" y="483544"/>
                </a:lnTo>
                <a:lnTo>
                  <a:pt x="1385136" y="459107"/>
                </a:lnTo>
                <a:lnTo>
                  <a:pt x="1429201" y="406778"/>
                </a:lnTo>
                <a:lnTo>
                  <a:pt x="1452217" y="350598"/>
                </a:lnTo>
                <a:lnTo>
                  <a:pt x="1455191" y="321348"/>
                </a:lnTo>
                <a:lnTo>
                  <a:pt x="1452217" y="292099"/>
                </a:lnTo>
                <a:lnTo>
                  <a:pt x="1429201" y="235923"/>
                </a:lnTo>
                <a:lnTo>
                  <a:pt x="1385136" y="183596"/>
                </a:lnTo>
                <a:lnTo>
                  <a:pt x="1355853" y="159160"/>
                </a:lnTo>
                <a:lnTo>
                  <a:pt x="1322079" y="136026"/>
                </a:lnTo>
                <a:lnTo>
                  <a:pt x="1284070" y="114310"/>
                </a:lnTo>
                <a:lnTo>
                  <a:pt x="1242083" y="94122"/>
                </a:lnTo>
                <a:lnTo>
                  <a:pt x="1196376" y="75578"/>
                </a:lnTo>
                <a:lnTo>
                  <a:pt x="1147205" y="58791"/>
                </a:lnTo>
                <a:lnTo>
                  <a:pt x="1094827" y="43874"/>
                </a:lnTo>
                <a:lnTo>
                  <a:pt x="1039499" y="30941"/>
                </a:lnTo>
                <a:lnTo>
                  <a:pt x="981477" y="20105"/>
                </a:lnTo>
                <a:lnTo>
                  <a:pt x="921019" y="11479"/>
                </a:lnTo>
                <a:lnTo>
                  <a:pt x="858382" y="5177"/>
                </a:lnTo>
                <a:lnTo>
                  <a:pt x="793821" y="1313"/>
                </a:lnTo>
                <a:lnTo>
                  <a:pt x="727595" y="0"/>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7" name="object 27"/>
          <p:cNvSpPr/>
          <p:nvPr/>
        </p:nvSpPr>
        <p:spPr>
          <a:xfrm>
            <a:off x="820168" y="7810991"/>
            <a:ext cx="3486785" cy="241935"/>
          </a:xfrm>
          <a:custGeom>
            <a:avLst/>
            <a:gdLst/>
            <a:ahLst/>
            <a:cxnLst/>
            <a:rect l="l" t="t" r="r" b="b"/>
            <a:pathLst>
              <a:path w="3486785" h="241934">
                <a:moveTo>
                  <a:pt x="3422662" y="0"/>
                </a:moveTo>
                <a:lnTo>
                  <a:pt x="64033" y="0"/>
                </a:lnTo>
                <a:lnTo>
                  <a:pt x="39170" y="5051"/>
                </a:lnTo>
                <a:lnTo>
                  <a:pt x="18810" y="18805"/>
                </a:lnTo>
                <a:lnTo>
                  <a:pt x="5052" y="39165"/>
                </a:lnTo>
                <a:lnTo>
                  <a:pt x="0" y="64033"/>
                </a:lnTo>
                <a:lnTo>
                  <a:pt x="0" y="177888"/>
                </a:lnTo>
                <a:lnTo>
                  <a:pt x="5052" y="202751"/>
                </a:lnTo>
                <a:lnTo>
                  <a:pt x="18810" y="223112"/>
                </a:lnTo>
                <a:lnTo>
                  <a:pt x="39170" y="236869"/>
                </a:lnTo>
                <a:lnTo>
                  <a:pt x="64033" y="241922"/>
                </a:lnTo>
                <a:lnTo>
                  <a:pt x="3422662" y="241922"/>
                </a:lnTo>
                <a:lnTo>
                  <a:pt x="3447530" y="236869"/>
                </a:lnTo>
                <a:lnTo>
                  <a:pt x="3467890" y="223112"/>
                </a:lnTo>
                <a:lnTo>
                  <a:pt x="3481645" y="202751"/>
                </a:lnTo>
                <a:lnTo>
                  <a:pt x="3486696" y="177888"/>
                </a:lnTo>
                <a:lnTo>
                  <a:pt x="3486696" y="64033"/>
                </a:lnTo>
                <a:lnTo>
                  <a:pt x="3481645" y="39165"/>
                </a:lnTo>
                <a:lnTo>
                  <a:pt x="3467890" y="18805"/>
                </a:lnTo>
                <a:lnTo>
                  <a:pt x="3447530" y="5051"/>
                </a:lnTo>
                <a:lnTo>
                  <a:pt x="3422662"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p:nvPr/>
        </p:nvSpPr>
        <p:spPr>
          <a:xfrm>
            <a:off x="820182" y="8714425"/>
            <a:ext cx="1791335" cy="241935"/>
          </a:xfrm>
          <a:custGeom>
            <a:avLst/>
            <a:gdLst/>
            <a:ahLst/>
            <a:cxnLst/>
            <a:rect l="l" t="t" r="r" b="b"/>
            <a:pathLst>
              <a:path w="1791335" h="241934">
                <a:moveTo>
                  <a:pt x="1742338" y="0"/>
                </a:moveTo>
                <a:lnTo>
                  <a:pt x="48856" y="0"/>
                </a:lnTo>
                <a:lnTo>
                  <a:pt x="29885" y="3857"/>
                </a:lnTo>
                <a:lnTo>
                  <a:pt x="14350" y="14358"/>
                </a:lnTo>
                <a:lnTo>
                  <a:pt x="3854" y="29901"/>
                </a:lnTo>
                <a:lnTo>
                  <a:pt x="0" y="48882"/>
                </a:lnTo>
                <a:lnTo>
                  <a:pt x="0" y="193052"/>
                </a:lnTo>
                <a:lnTo>
                  <a:pt x="3854" y="212033"/>
                </a:lnTo>
                <a:lnTo>
                  <a:pt x="14350" y="227576"/>
                </a:lnTo>
                <a:lnTo>
                  <a:pt x="29885" y="238077"/>
                </a:lnTo>
                <a:lnTo>
                  <a:pt x="48856" y="241934"/>
                </a:lnTo>
                <a:lnTo>
                  <a:pt x="1742338" y="241934"/>
                </a:lnTo>
                <a:lnTo>
                  <a:pt x="1761318" y="238077"/>
                </a:lnTo>
                <a:lnTo>
                  <a:pt x="1776861" y="227576"/>
                </a:lnTo>
                <a:lnTo>
                  <a:pt x="1787363" y="212033"/>
                </a:lnTo>
                <a:lnTo>
                  <a:pt x="1791220" y="193052"/>
                </a:lnTo>
                <a:lnTo>
                  <a:pt x="1791220" y="48882"/>
                </a:lnTo>
                <a:lnTo>
                  <a:pt x="1787363" y="29901"/>
                </a:lnTo>
                <a:lnTo>
                  <a:pt x="1776861" y="14358"/>
                </a:lnTo>
                <a:lnTo>
                  <a:pt x="1761318" y="3857"/>
                </a:lnTo>
                <a:lnTo>
                  <a:pt x="1742338"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9" name="object 29"/>
          <p:cNvSpPr txBox="1"/>
          <p:nvPr/>
        </p:nvSpPr>
        <p:spPr>
          <a:xfrm>
            <a:off x="807471" y="7833437"/>
            <a:ext cx="5908040" cy="1500505"/>
          </a:xfrm>
          <a:prstGeom prst="rect">
            <a:avLst/>
          </a:prstGeom>
        </p:spPr>
        <p:txBody>
          <a:bodyPr vert="horz" wrap="square" lIns="0" tIns="17145" rIns="0" bIns="0" rtlCol="0">
            <a:spAutoFit/>
          </a:bodyPr>
          <a:lstStyle/>
          <a:p>
            <a:pPr marL="348615" indent="-182880">
              <a:lnSpc>
                <a:spcPct val="100000"/>
              </a:lnSpc>
              <a:spcBef>
                <a:spcPts val="135"/>
              </a:spcBef>
              <a:buChar char="◆"/>
              <a:tabLst>
                <a:tab pos="348615" algn="l"/>
              </a:tabLst>
            </a:pPr>
            <a:r>
              <a:rPr sz="1050" b="1" spc="-5">
                <a:solidFill>
                  <a:srgbClr val="FFFFFF"/>
                </a:solidFill>
                <a:latin typeface="游ゴシック" panose="020B0400000000000000" pitchFamily="50" charset="-128"/>
                <a:ea typeface="游ゴシック" panose="020B0400000000000000" pitchFamily="50" charset="-128"/>
                <a:cs typeface="Adobe Clean Han ExtraBold"/>
              </a:rPr>
              <a:t>シンキングツールによるブレインストーミング</a:t>
            </a:r>
            <a:endParaRPr sz="1050">
              <a:latin typeface="游ゴシック" panose="020B0400000000000000" pitchFamily="50" charset="-128"/>
              <a:ea typeface="游ゴシック" panose="020B0400000000000000" pitchFamily="50" charset="-128"/>
              <a:cs typeface="Adobe Clean Han ExtraBold"/>
            </a:endParaRPr>
          </a:p>
          <a:p>
            <a:pPr marL="129539" marR="5080" indent="-117475">
              <a:lnSpc>
                <a:spcPct val="126800"/>
              </a:lnSpc>
              <a:spcBef>
                <a:spcPts val="605"/>
              </a:spcBef>
            </a:pPr>
            <a:r>
              <a:rPr sz="850" b="0" spc="-15">
                <a:solidFill>
                  <a:srgbClr val="332C2A"/>
                </a:solidFill>
                <a:latin typeface="游ゴシック" panose="020B0400000000000000" pitchFamily="50" charset="-128"/>
                <a:ea typeface="游ゴシック" panose="020B0400000000000000" pitchFamily="50" charset="-128"/>
                <a:cs typeface="Adobe Clean Han"/>
              </a:rPr>
              <a:t>★シンキングツール</a:t>
            </a:r>
            <a:r>
              <a:rPr sz="850" b="0" spc="25">
                <a:solidFill>
                  <a:srgbClr val="332C2A"/>
                </a:solidFill>
                <a:latin typeface="游ゴシック" panose="020B0400000000000000" pitchFamily="50" charset="-128"/>
                <a:ea typeface="游ゴシック" panose="020B0400000000000000" pitchFamily="50" charset="-128"/>
                <a:cs typeface="Adobe Clean Han"/>
              </a:rPr>
              <a:t>（</a:t>
            </a:r>
            <a:r>
              <a:rPr sz="850" b="0" spc="40">
                <a:solidFill>
                  <a:srgbClr val="332C2A"/>
                </a:solidFill>
                <a:latin typeface="游ゴシック" panose="020B0400000000000000" pitchFamily="50" charset="-128"/>
                <a:ea typeface="游ゴシック" panose="020B0400000000000000" pitchFamily="50" charset="-128"/>
                <a:cs typeface="Adobe Clean Han"/>
              </a:rPr>
              <a:t>ベン図</a:t>
            </a:r>
            <a:r>
              <a:rPr sz="850" b="0" spc="-405">
                <a:solidFill>
                  <a:srgbClr val="332C2A"/>
                </a:solidFill>
                <a:latin typeface="游ゴシック" panose="020B0400000000000000" pitchFamily="50" charset="-128"/>
                <a:ea typeface="游ゴシック" panose="020B0400000000000000" pitchFamily="50" charset="-128"/>
                <a:cs typeface="Adobe Clean Han"/>
              </a:rPr>
              <a:t>）</a:t>
            </a:r>
            <a:r>
              <a:rPr sz="850" b="0" spc="40">
                <a:solidFill>
                  <a:srgbClr val="332C2A"/>
                </a:solidFill>
                <a:latin typeface="游ゴシック" panose="020B0400000000000000" pitchFamily="50" charset="-128"/>
                <a:ea typeface="游ゴシック" panose="020B0400000000000000" pitchFamily="50" charset="-128"/>
                <a:cs typeface="Adobe Clean Han"/>
              </a:rPr>
              <a:t>を活用して</a:t>
            </a:r>
            <a:r>
              <a:rPr sz="850" b="0" spc="-850">
                <a:solidFill>
                  <a:srgbClr val="332C2A"/>
                </a:solidFill>
                <a:latin typeface="游ゴシック" panose="020B0400000000000000" pitchFamily="50" charset="-128"/>
                <a:ea typeface="游ゴシック" panose="020B0400000000000000" pitchFamily="50" charset="-128"/>
                <a:cs typeface="Adobe Clean Han"/>
              </a:rPr>
              <a:t>、</a:t>
            </a:r>
            <a:r>
              <a:rPr sz="850" b="0" spc="-65">
                <a:solidFill>
                  <a:srgbClr val="332C2A"/>
                </a:solidFill>
                <a:latin typeface="游ゴシック" panose="020B0400000000000000" pitchFamily="50" charset="-128"/>
                <a:ea typeface="游ゴシック" panose="020B0400000000000000" pitchFamily="50" charset="-128"/>
                <a:cs typeface="Adobe Clean Han"/>
              </a:rPr>
              <a:t>「働く」と「幸せ」について自分たちが持っているイメージを</a:t>
            </a:r>
            <a:r>
              <a:rPr sz="850" b="0" spc="110">
                <a:solidFill>
                  <a:srgbClr val="332C2A"/>
                </a:solidFill>
                <a:latin typeface="游ゴシック" panose="020B0400000000000000" pitchFamily="50" charset="-128"/>
                <a:ea typeface="游ゴシック" panose="020B0400000000000000" pitchFamily="50" charset="-128"/>
                <a:cs typeface="Adobe Clean Han"/>
              </a:rPr>
              <a:t>“みえる化”して</a:t>
            </a:r>
            <a:r>
              <a:rPr sz="850" b="0" spc="-15">
                <a:solidFill>
                  <a:srgbClr val="332C2A"/>
                </a:solidFill>
                <a:latin typeface="游ゴシック" panose="020B0400000000000000" pitchFamily="50" charset="-128"/>
                <a:ea typeface="游ゴシック" panose="020B0400000000000000" pitchFamily="50" charset="-128"/>
                <a:cs typeface="Adobe Clean Han"/>
              </a:rPr>
              <a:t>みよう！</a:t>
            </a:r>
            <a:endParaRPr sz="850">
              <a:latin typeface="游ゴシック" panose="020B0400000000000000" pitchFamily="50" charset="-128"/>
              <a:ea typeface="游ゴシック" panose="020B0400000000000000" pitchFamily="50" charset="-128"/>
              <a:cs typeface="Adobe Clean Han"/>
            </a:endParaRPr>
          </a:p>
          <a:p>
            <a:pPr marR="426720" algn="r">
              <a:lnSpc>
                <a:spcPct val="100000"/>
              </a:lnSpc>
              <a:spcBef>
                <a:spcPts val="1565"/>
              </a:spcBef>
            </a:pPr>
            <a:r>
              <a:rPr sz="800" b="0" spc="-10">
                <a:solidFill>
                  <a:srgbClr val="332C2A"/>
                </a:solidFill>
                <a:latin typeface="游ゴシック" panose="020B0400000000000000" pitchFamily="50" charset="-128"/>
                <a:ea typeface="游ゴシック" panose="020B0400000000000000" pitchFamily="50" charset="-128"/>
                <a:cs typeface="Adobe Clean Han"/>
              </a:rPr>
              <a:t>どんどん追記して</a:t>
            </a:r>
            <a:endParaRPr sz="800">
              <a:latin typeface="游ゴシック" panose="020B0400000000000000" pitchFamily="50" charset="-128"/>
              <a:ea typeface="游ゴシック" panose="020B0400000000000000" pitchFamily="50" charset="-128"/>
              <a:cs typeface="Adobe Clean Han"/>
            </a:endParaRPr>
          </a:p>
          <a:p>
            <a:pPr marL="348615" indent="-182880">
              <a:lnSpc>
                <a:spcPct val="100000"/>
              </a:lnSpc>
              <a:spcBef>
                <a:spcPts val="140"/>
              </a:spcBef>
              <a:buChar char="◆"/>
              <a:tabLst>
                <a:tab pos="348615" algn="l"/>
              </a:tabLst>
            </a:pPr>
            <a:r>
              <a:rPr sz="1050" b="1" spc="-10">
                <a:solidFill>
                  <a:srgbClr val="FFFFFF"/>
                </a:solidFill>
                <a:latin typeface="游ゴシック" panose="020B0400000000000000" pitchFamily="50" charset="-128"/>
                <a:ea typeface="游ゴシック" panose="020B0400000000000000" pitchFamily="50" charset="-128"/>
                <a:cs typeface="Adobe Clean Han ExtraBold"/>
              </a:rPr>
              <a:t>資料読解＆思考整理</a:t>
            </a:r>
            <a:endParaRPr sz="105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880"/>
              </a:spcBef>
            </a:pPr>
            <a:r>
              <a:rPr sz="850" b="0" spc="-50">
                <a:solidFill>
                  <a:srgbClr val="332C2A"/>
                </a:solidFill>
                <a:latin typeface="游ゴシック" panose="020B0400000000000000" pitchFamily="50" charset="-128"/>
                <a:ea typeface="游ゴシック" panose="020B0400000000000000" pitchFamily="50" charset="-128"/>
                <a:cs typeface="Adobe Clean Han"/>
              </a:rPr>
              <a:t>★別紙資料を参照して、ベン図をさらに深化させてみよう！</a:t>
            </a:r>
            <a:endParaRPr sz="850">
              <a:latin typeface="游ゴシック" panose="020B0400000000000000" pitchFamily="50" charset="-128"/>
              <a:ea typeface="游ゴシック" panose="020B0400000000000000" pitchFamily="50" charset="-128"/>
              <a:cs typeface="Adobe Clean Han"/>
            </a:endParaRPr>
          </a:p>
          <a:p>
            <a:pPr marL="124460">
              <a:lnSpc>
                <a:spcPct val="100000"/>
              </a:lnSpc>
              <a:spcBef>
                <a:spcPts val="270"/>
              </a:spcBef>
            </a:pPr>
            <a:r>
              <a:rPr sz="850" b="0" spc="-25">
                <a:solidFill>
                  <a:srgbClr val="332C2A"/>
                </a:solidFill>
                <a:latin typeface="游ゴシック" panose="020B0400000000000000" pitchFamily="50" charset="-128"/>
                <a:ea typeface="游ゴシック" panose="020B0400000000000000" pitchFamily="50" charset="-128"/>
                <a:cs typeface="Adobe Clean Han"/>
              </a:rPr>
              <a:t>※参考資料：国民生活選好度調査結果＆「労働時間や働き方のニーズに関する調査</a:t>
            </a:r>
            <a:r>
              <a:rPr sz="850" b="0" spc="-8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（労働者調査</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
        <p:nvSpPr>
          <p:cNvPr id="30" name="object 30"/>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58</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spc="55">
                <a:solidFill>
                  <a:srgbClr val="00A3E8"/>
                </a:solidFill>
                <a:latin typeface="游ゴシック" panose="020B0400000000000000" pitchFamily="50" charset="-128"/>
                <a:ea typeface="游ゴシック" panose="020B0400000000000000" pitchFamily="50" charset="-128"/>
                <a:cs typeface="Source Han Serif JP"/>
              </a:rPr>
              <a:t>9</a:t>
            </a:r>
            <a:endParaRPr sz="1100">
              <a:latin typeface="游ゴシック" panose="020B0400000000000000" pitchFamily="50" charset="-128"/>
              <a:ea typeface="游ゴシック" panose="020B0400000000000000" pitchFamily="50" charset="-128"/>
              <a:cs typeface="Source Han Serif JP"/>
            </a:endParaRPr>
          </a:p>
        </p:txBody>
      </p:sp>
      <p:sp>
        <p:nvSpPr>
          <p:cNvPr id="18" name="object 18"/>
          <p:cNvSpPr/>
          <p:nvPr/>
        </p:nvSpPr>
        <p:spPr>
          <a:xfrm>
            <a:off x="829362" y="5943014"/>
            <a:ext cx="2623185" cy="241935"/>
          </a:xfrm>
          <a:custGeom>
            <a:avLst/>
            <a:gdLst/>
            <a:ahLst/>
            <a:cxnLst/>
            <a:rect l="l" t="t" r="r" b="b"/>
            <a:pathLst>
              <a:path w="2623185" h="241935">
                <a:moveTo>
                  <a:pt x="2566022" y="0"/>
                </a:moveTo>
                <a:lnTo>
                  <a:pt x="56641" y="0"/>
                </a:lnTo>
                <a:lnTo>
                  <a:pt x="34648" y="4469"/>
                </a:lnTo>
                <a:lnTo>
                  <a:pt x="16638" y="16638"/>
                </a:lnTo>
                <a:lnTo>
                  <a:pt x="4469" y="34648"/>
                </a:lnTo>
                <a:lnTo>
                  <a:pt x="0" y="56641"/>
                </a:lnTo>
                <a:lnTo>
                  <a:pt x="0" y="185280"/>
                </a:lnTo>
                <a:lnTo>
                  <a:pt x="4469" y="207280"/>
                </a:lnTo>
                <a:lnTo>
                  <a:pt x="16638" y="225294"/>
                </a:lnTo>
                <a:lnTo>
                  <a:pt x="34648" y="237465"/>
                </a:lnTo>
                <a:lnTo>
                  <a:pt x="56641" y="241934"/>
                </a:lnTo>
                <a:lnTo>
                  <a:pt x="2566022" y="241934"/>
                </a:lnTo>
                <a:lnTo>
                  <a:pt x="2588015" y="237465"/>
                </a:lnTo>
                <a:lnTo>
                  <a:pt x="2606025" y="225294"/>
                </a:lnTo>
                <a:lnTo>
                  <a:pt x="2618194" y="207280"/>
                </a:lnTo>
                <a:lnTo>
                  <a:pt x="2622664" y="185280"/>
                </a:lnTo>
                <a:lnTo>
                  <a:pt x="2622664" y="56641"/>
                </a:lnTo>
                <a:lnTo>
                  <a:pt x="2618194" y="34648"/>
                </a:lnTo>
                <a:lnTo>
                  <a:pt x="2606025" y="16638"/>
                </a:lnTo>
                <a:lnTo>
                  <a:pt x="2588015" y="4469"/>
                </a:lnTo>
                <a:lnTo>
                  <a:pt x="2566022"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9" name="object 19"/>
          <p:cNvSpPr txBox="1"/>
          <p:nvPr/>
        </p:nvSpPr>
        <p:spPr>
          <a:xfrm>
            <a:off x="816660" y="5965388"/>
            <a:ext cx="4873625" cy="630555"/>
          </a:xfrm>
          <a:prstGeom prst="rect">
            <a:avLst/>
          </a:prstGeom>
        </p:spPr>
        <p:txBody>
          <a:bodyPr vert="horz" wrap="square" lIns="0" tIns="17145" rIns="0" bIns="0" rtlCol="0">
            <a:spAutoFit/>
          </a:bodyPr>
          <a:lstStyle/>
          <a:p>
            <a:pPr marL="348615" indent="-182880">
              <a:lnSpc>
                <a:spcPct val="100000"/>
              </a:lnSpc>
              <a:spcBef>
                <a:spcPts val="135"/>
              </a:spcBef>
              <a:buChar char="◆"/>
              <a:tabLst>
                <a:tab pos="348615" algn="l"/>
              </a:tabLst>
            </a:pPr>
            <a:r>
              <a:rPr sz="1050" b="1" err="1">
                <a:solidFill>
                  <a:srgbClr val="FFFFFF"/>
                </a:solidFill>
                <a:latin typeface="游ゴシック" panose="020B0400000000000000" pitchFamily="50" charset="-128"/>
                <a:ea typeface="游ゴシック" panose="020B0400000000000000" pitchFamily="50" charset="-128"/>
                <a:cs typeface="Adobe Clean Han ExtraBold"/>
              </a:rPr>
              <a:t>ペアによる対話ワーク</a:t>
            </a:r>
            <a:r>
              <a:rPr sz="1050" b="1">
                <a:solidFill>
                  <a:srgbClr val="FFFFFF"/>
                </a:solidFill>
                <a:latin typeface="游ゴシック" panose="020B0400000000000000" pitchFamily="50" charset="-128"/>
                <a:ea typeface="游ゴシック" panose="020B0400000000000000" pitchFamily="50" charset="-128"/>
                <a:cs typeface="Adobe Clean Han ExtraBold"/>
              </a:rPr>
              <a:t>（</a:t>
            </a:r>
            <a:r>
              <a:rPr lang="en-US" sz="1050" b="1">
                <a:solidFill>
                  <a:srgbClr val="FFFFFF"/>
                </a:solidFill>
                <a:latin typeface="游ゴシック" panose="020B0400000000000000" pitchFamily="50" charset="-128"/>
                <a:ea typeface="游ゴシック" panose="020B0400000000000000" pitchFamily="50" charset="-128"/>
                <a:cs typeface="Adobe Clean Han ExtraBold"/>
              </a:rPr>
              <a:t> </a:t>
            </a:r>
            <a:r>
              <a:rPr sz="1050" b="1">
                <a:solidFill>
                  <a:srgbClr val="FFFFFF"/>
                </a:solidFill>
                <a:latin typeface="游ゴシック" panose="020B0400000000000000" pitchFamily="50" charset="-128"/>
                <a:ea typeface="游ゴシック" panose="020B0400000000000000" pitchFamily="50" charset="-128"/>
                <a:cs typeface="Adobe Clean Han ExtraBold"/>
              </a:rPr>
              <a:t>2</a:t>
            </a:r>
            <a:r>
              <a:rPr sz="1050" b="1" spc="55">
                <a:solidFill>
                  <a:srgbClr val="FFFFFF"/>
                </a:solidFill>
                <a:latin typeface="游ゴシック" panose="020B0400000000000000" pitchFamily="50" charset="-128"/>
                <a:ea typeface="游ゴシック" panose="020B0400000000000000" pitchFamily="50" charset="-128"/>
                <a:cs typeface="Adobe Clean Han ExtraBold"/>
              </a:rPr>
              <a:t> </a:t>
            </a:r>
            <a:r>
              <a:rPr sz="1050" b="1" spc="55" err="1">
                <a:solidFill>
                  <a:srgbClr val="FFFFFF"/>
                </a:solidFill>
                <a:latin typeface="游ゴシック" panose="020B0400000000000000" pitchFamily="50" charset="-128"/>
                <a:ea typeface="游ゴシック" panose="020B0400000000000000" pitchFamily="50" charset="-128"/>
                <a:cs typeface="Adobe Clean Han ExtraBold"/>
              </a:rPr>
              <a:t>セット</a:t>
            </a:r>
            <a:r>
              <a:rPr sz="1050" b="1" spc="-50">
                <a:solidFill>
                  <a:srgbClr val="FFFFFF"/>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145"/>
              </a:spcBef>
            </a:pPr>
            <a:r>
              <a:rPr sz="850" b="0">
                <a:solidFill>
                  <a:srgbClr val="332C2A"/>
                </a:solidFill>
                <a:latin typeface="游ゴシック" panose="020B0400000000000000" pitchFamily="50" charset="-128"/>
                <a:ea typeface="游ゴシック" panose="020B0400000000000000" pitchFamily="50" charset="-128"/>
                <a:cs typeface="Adobe Clean Han"/>
              </a:rPr>
              <a:t>★一人</a:t>
            </a:r>
            <a:r>
              <a:rPr lang="en-US" sz="850" b="0">
                <a:solidFill>
                  <a:srgbClr val="332C2A"/>
                </a:solidFill>
                <a:latin typeface="游ゴシック" panose="020B0400000000000000" pitchFamily="50" charset="-128"/>
                <a:ea typeface="游ゴシック" panose="020B0400000000000000" pitchFamily="50" charset="-128"/>
                <a:cs typeface="Adobe Clean Han"/>
              </a:rPr>
              <a:t>2</a:t>
            </a:r>
            <a:r>
              <a:rPr sz="850" b="0" spc="-90">
                <a:solidFill>
                  <a:srgbClr val="332C2A"/>
                </a:solidFill>
                <a:latin typeface="游ゴシック" panose="020B0400000000000000" pitchFamily="50" charset="-128"/>
                <a:ea typeface="游ゴシック" panose="020B0400000000000000" pitchFamily="50" charset="-128"/>
                <a:cs typeface="Adobe Clean Han"/>
              </a:rPr>
              <a:t>分間で、話し手は「働く」における「</a:t>
            </a:r>
            <a:r>
              <a:rPr sz="850" b="0">
                <a:solidFill>
                  <a:srgbClr val="332C2A"/>
                </a:solidFill>
                <a:latin typeface="游ゴシック" panose="020B0400000000000000" pitchFamily="50" charset="-128"/>
                <a:ea typeface="游ゴシック" panose="020B0400000000000000" pitchFamily="50" charset="-128"/>
                <a:cs typeface="Adobe Clean Han"/>
              </a:rPr>
              <a:t>幸せ•不幸せ</a:t>
            </a:r>
            <a:r>
              <a:rPr sz="850" b="0" spc="-90">
                <a:solidFill>
                  <a:srgbClr val="332C2A"/>
                </a:solidFill>
                <a:latin typeface="游ゴシック" panose="020B0400000000000000" pitchFamily="50" charset="-128"/>
                <a:ea typeface="游ゴシック" panose="020B0400000000000000" pitchFamily="50" charset="-128"/>
                <a:cs typeface="Adobe Clean Han"/>
              </a:rPr>
              <a:t>」についてベン図をもとに話してみよう！</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270"/>
              </a:spcBef>
            </a:pPr>
            <a:r>
              <a:rPr sz="850" b="0" spc="-30">
                <a:solidFill>
                  <a:srgbClr val="332C2A"/>
                </a:solidFill>
                <a:latin typeface="游ゴシック" panose="020B0400000000000000" pitchFamily="50" charset="-128"/>
                <a:ea typeface="游ゴシック" panose="020B0400000000000000" pitchFamily="50" charset="-128"/>
                <a:cs typeface="Adobe Clean Han"/>
              </a:rPr>
              <a:t>★聴き手は傾聴姿勢を意識しましょう。気づいたことを下の欄に書き残そう。</a:t>
            </a:r>
            <a:endParaRPr sz="850">
              <a:latin typeface="游ゴシック" panose="020B0400000000000000" pitchFamily="50" charset="-128"/>
              <a:ea typeface="游ゴシック" panose="020B0400000000000000" pitchFamily="50" charset="-128"/>
              <a:cs typeface="Adobe Clean Han"/>
            </a:endParaRPr>
          </a:p>
        </p:txBody>
      </p:sp>
      <p:sp>
        <p:nvSpPr>
          <p:cNvPr id="20" name="object 20"/>
          <p:cNvSpPr txBox="1"/>
          <p:nvPr/>
        </p:nvSpPr>
        <p:spPr>
          <a:xfrm>
            <a:off x="833685" y="6723888"/>
            <a:ext cx="5866765" cy="1128306"/>
          </a:xfrm>
          <a:prstGeom prst="rect">
            <a:avLst/>
          </a:prstGeom>
          <a:ln w="8648">
            <a:solidFill>
              <a:srgbClr val="332C2A"/>
            </a:solidFill>
          </a:ln>
        </p:spPr>
        <p:txBody>
          <a:bodyPr vert="horz" wrap="square" lIns="0" tIns="38735" rIns="0" bIns="0" rtlCol="0">
            <a:noAutofit/>
          </a:bodyPr>
          <a:lstStyle/>
          <a:p>
            <a:pPr marL="85725">
              <a:lnSpc>
                <a:spcPct val="100000"/>
              </a:lnSpc>
              <a:spcBef>
                <a:spcPts val="305"/>
              </a:spcBef>
            </a:pPr>
            <a:r>
              <a:rPr sz="800" b="0">
                <a:solidFill>
                  <a:srgbClr val="332C2A"/>
                </a:solidFill>
                <a:latin typeface="游ゴシック" panose="020B0400000000000000" pitchFamily="50" charset="-128"/>
                <a:ea typeface="游ゴシック" panose="020B0400000000000000" pitchFamily="50" charset="-128"/>
                <a:cs typeface="Adobe Clean Han"/>
              </a:rPr>
              <a:t>MEMO</a:t>
            </a:r>
            <a:r>
              <a:rPr sz="800" b="0" spc="5">
                <a:solidFill>
                  <a:srgbClr val="332C2A"/>
                </a:solidFill>
                <a:latin typeface="游ゴシック" panose="020B0400000000000000" pitchFamily="50" charset="-128"/>
                <a:ea typeface="游ゴシック" panose="020B0400000000000000" pitchFamily="50" charset="-128"/>
                <a:cs typeface="Adobe Clean Han"/>
              </a:rPr>
              <a:t>欄</a:t>
            </a:r>
            <a:endParaRPr sz="80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807980" y="960592"/>
            <a:ext cx="5408669" cy="792525"/>
          </a:xfrm>
          <a:prstGeom prst="rect">
            <a:avLst/>
          </a:prstGeom>
        </p:spPr>
        <p:txBody>
          <a:bodyPr vert="horz" wrap="square" lIns="0" tIns="114300" rIns="0" bIns="0" rtlCol="0">
            <a:spAutoFit/>
          </a:bodyPr>
          <a:lstStyle/>
          <a:p>
            <a:pPr marL="12700">
              <a:lnSpc>
                <a:spcPct val="100000"/>
              </a:lnSpc>
              <a:spcBef>
                <a:spcPts val="900"/>
              </a:spcBef>
            </a:pPr>
            <a:r>
              <a:rPr sz="1350" b="1">
                <a:solidFill>
                  <a:srgbClr val="332C2A"/>
                </a:solidFill>
                <a:latin typeface="游ゴシック" panose="020B0400000000000000" pitchFamily="50" charset="-128"/>
                <a:ea typeface="游ゴシック" panose="020B0400000000000000" pitchFamily="50" charset="-128"/>
                <a:cs typeface="Adobe Clean Han ExtraBold"/>
              </a:rPr>
              <a:t>＜「働く」における「幸せ•不幸せ」のベン図（シンキングツール）＞</a:t>
            </a:r>
            <a:endParaRPr sz="1350">
              <a:latin typeface="游ゴシック" panose="020B0400000000000000" pitchFamily="50" charset="-128"/>
              <a:ea typeface="游ゴシック" panose="020B0400000000000000" pitchFamily="50" charset="-128"/>
              <a:cs typeface="Adobe Clean Han ExtraBold"/>
            </a:endParaRPr>
          </a:p>
          <a:p>
            <a:pPr marL="889635" algn="ctr">
              <a:lnSpc>
                <a:spcPct val="100000"/>
              </a:lnSpc>
              <a:spcBef>
                <a:spcPts val="1180"/>
              </a:spcBef>
            </a:pPr>
            <a:r>
              <a:rPr sz="2050" b="1" spc="-40">
                <a:solidFill>
                  <a:srgbClr val="8B8B8B"/>
                </a:solidFill>
                <a:latin typeface="游ゴシック" panose="020B0400000000000000" pitchFamily="50" charset="-128"/>
                <a:ea typeface="游ゴシック" panose="020B0400000000000000" pitchFamily="50" charset="-128"/>
                <a:cs typeface="Adobe Clean Han ExtraBold"/>
              </a:rPr>
              <a:t>働く</a:t>
            </a:r>
            <a:endParaRPr sz="2050">
              <a:latin typeface="游ゴシック" panose="020B0400000000000000" pitchFamily="50" charset="-128"/>
              <a:ea typeface="游ゴシック" panose="020B0400000000000000" pitchFamily="50" charset="-128"/>
              <a:cs typeface="Adobe Clean Han ExtraBold"/>
            </a:endParaRPr>
          </a:p>
        </p:txBody>
      </p:sp>
      <p:sp>
        <p:nvSpPr>
          <p:cNvPr id="22" name="object 22"/>
          <p:cNvSpPr/>
          <p:nvPr/>
        </p:nvSpPr>
        <p:spPr>
          <a:xfrm>
            <a:off x="829357" y="8063465"/>
            <a:ext cx="844550" cy="241935"/>
          </a:xfrm>
          <a:custGeom>
            <a:avLst/>
            <a:gdLst/>
            <a:ahLst/>
            <a:cxnLst/>
            <a:rect l="l" t="t" r="r" b="b"/>
            <a:pathLst>
              <a:path w="844550" h="241934">
                <a:moveTo>
                  <a:pt x="803033" y="0"/>
                </a:moveTo>
                <a:lnTo>
                  <a:pt x="40944" y="0"/>
                </a:lnTo>
                <a:lnTo>
                  <a:pt x="25042" y="3229"/>
                </a:lnTo>
                <a:lnTo>
                  <a:pt x="12023" y="12022"/>
                </a:lnTo>
                <a:lnTo>
                  <a:pt x="3229" y="25037"/>
                </a:lnTo>
                <a:lnTo>
                  <a:pt x="0" y="40932"/>
                </a:lnTo>
                <a:lnTo>
                  <a:pt x="0" y="200990"/>
                </a:lnTo>
                <a:lnTo>
                  <a:pt x="3229" y="216885"/>
                </a:lnTo>
                <a:lnTo>
                  <a:pt x="12023" y="229900"/>
                </a:lnTo>
                <a:lnTo>
                  <a:pt x="25042" y="238693"/>
                </a:lnTo>
                <a:lnTo>
                  <a:pt x="40944" y="241922"/>
                </a:lnTo>
                <a:lnTo>
                  <a:pt x="803033" y="241922"/>
                </a:lnTo>
                <a:lnTo>
                  <a:pt x="818923" y="238693"/>
                </a:lnTo>
                <a:lnTo>
                  <a:pt x="831938" y="229900"/>
                </a:lnTo>
                <a:lnTo>
                  <a:pt x="840734" y="216885"/>
                </a:lnTo>
                <a:lnTo>
                  <a:pt x="843965" y="200990"/>
                </a:lnTo>
                <a:lnTo>
                  <a:pt x="843965" y="40932"/>
                </a:lnTo>
                <a:lnTo>
                  <a:pt x="840734" y="25037"/>
                </a:lnTo>
                <a:lnTo>
                  <a:pt x="831938" y="12022"/>
                </a:lnTo>
                <a:lnTo>
                  <a:pt x="818923" y="3229"/>
                </a:lnTo>
                <a:lnTo>
                  <a:pt x="803033"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3" name="object 23"/>
          <p:cNvSpPr txBox="1"/>
          <p:nvPr/>
        </p:nvSpPr>
        <p:spPr>
          <a:xfrm>
            <a:off x="816660" y="8085843"/>
            <a:ext cx="4574540" cy="630555"/>
          </a:xfrm>
          <a:prstGeom prst="rect">
            <a:avLst/>
          </a:prstGeom>
        </p:spPr>
        <p:txBody>
          <a:bodyPr vert="horz" wrap="square" lIns="0" tIns="17145" rIns="0" bIns="0" rtlCol="0">
            <a:spAutoFit/>
          </a:bodyPr>
          <a:lstStyle/>
          <a:p>
            <a:pPr marL="348615" indent="-182880">
              <a:lnSpc>
                <a:spcPct val="100000"/>
              </a:lnSpc>
              <a:spcBef>
                <a:spcPts val="135"/>
              </a:spcBef>
              <a:buChar char="◆"/>
              <a:tabLst>
                <a:tab pos="348615" algn="l"/>
              </a:tabLst>
            </a:pPr>
            <a:r>
              <a:rPr sz="1050" b="1" spc="-25">
                <a:solidFill>
                  <a:srgbClr val="FFFFFF"/>
                </a:solidFill>
                <a:latin typeface="游ゴシック" panose="020B0400000000000000" pitchFamily="50" charset="-128"/>
                <a:ea typeface="游ゴシック" panose="020B0400000000000000" pitchFamily="50" charset="-128"/>
                <a:cs typeface="Adobe Clean Han ExtraBold"/>
              </a:rPr>
              <a:t>学習</a:t>
            </a:r>
            <a:endParaRPr sz="105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145"/>
              </a:spcBef>
            </a:pPr>
            <a:r>
              <a:rPr sz="850" b="0" spc="-85">
                <a:solidFill>
                  <a:srgbClr val="332C2A"/>
                </a:solidFill>
                <a:latin typeface="游ゴシック" panose="020B0400000000000000" pitchFamily="50" charset="-128"/>
                <a:ea typeface="游ゴシック" panose="020B0400000000000000" pitchFamily="50" charset="-128"/>
                <a:cs typeface="Adobe Clean Han"/>
              </a:rPr>
              <a:t>★働いていて「不幸せ」にならないために、労働に関する法と制度があることを理解しよう。</a:t>
            </a:r>
            <a:endParaRPr sz="850">
              <a:latin typeface="游ゴシック" panose="020B0400000000000000" pitchFamily="50" charset="-128"/>
              <a:ea typeface="游ゴシック" panose="020B0400000000000000" pitchFamily="50" charset="-128"/>
              <a:cs typeface="Adobe Clean Han"/>
            </a:endParaRPr>
          </a:p>
          <a:p>
            <a:pPr marL="124460">
              <a:lnSpc>
                <a:spcPct val="100000"/>
              </a:lnSpc>
              <a:spcBef>
                <a:spcPts val="270"/>
              </a:spcBef>
            </a:pPr>
            <a:r>
              <a:rPr sz="850" b="0" spc="-85">
                <a:solidFill>
                  <a:srgbClr val="332C2A"/>
                </a:solidFill>
                <a:latin typeface="游ゴシック" panose="020B0400000000000000" pitchFamily="50" charset="-128"/>
                <a:ea typeface="游ゴシック" panose="020B0400000000000000" pitchFamily="50" charset="-128"/>
                <a:cs typeface="Adobe Clean Han"/>
              </a:rPr>
              <a:t>※参考資料：『知って役立つ労働法』＆『</a:t>
            </a:r>
            <a:r>
              <a:rPr sz="850" b="0" spc="-85" err="1">
                <a:solidFill>
                  <a:srgbClr val="332C2A"/>
                </a:solidFill>
                <a:latin typeface="游ゴシック" panose="020B0400000000000000" pitchFamily="50" charset="-128"/>
                <a:ea typeface="游ゴシック" panose="020B0400000000000000" pitchFamily="50" charset="-128"/>
                <a:cs typeface="Adobe Clean Han"/>
              </a:rPr>
              <a:t>まんが知って役立つ労働法Ｑ＆Ａ</a:t>
            </a:r>
            <a:r>
              <a:rPr sz="850" b="0" spc="-85">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
        <p:nvSpPr>
          <p:cNvPr id="24" name="object 24"/>
          <p:cNvSpPr txBox="1"/>
          <p:nvPr/>
        </p:nvSpPr>
        <p:spPr>
          <a:xfrm>
            <a:off x="833678" y="8844153"/>
            <a:ext cx="5866765" cy="1128306"/>
          </a:xfrm>
          <a:prstGeom prst="rect">
            <a:avLst/>
          </a:prstGeom>
          <a:ln w="8623">
            <a:solidFill>
              <a:srgbClr val="332C2A"/>
            </a:solidFill>
          </a:ln>
        </p:spPr>
        <p:txBody>
          <a:bodyPr vert="horz" wrap="square" lIns="0" tIns="38735" rIns="0" bIns="0" rtlCol="0">
            <a:noAutofit/>
          </a:bodyPr>
          <a:lstStyle/>
          <a:p>
            <a:pPr marL="85725">
              <a:lnSpc>
                <a:spcPct val="100000"/>
              </a:lnSpc>
              <a:spcBef>
                <a:spcPts val="305"/>
              </a:spcBef>
            </a:pPr>
            <a:r>
              <a:rPr sz="800" b="0">
                <a:solidFill>
                  <a:srgbClr val="332C2A"/>
                </a:solidFill>
                <a:latin typeface="游ゴシック" panose="020B0400000000000000" pitchFamily="50" charset="-128"/>
                <a:ea typeface="游ゴシック" panose="020B0400000000000000" pitchFamily="50" charset="-128"/>
                <a:cs typeface="Adobe Clean Han"/>
              </a:rPr>
              <a:t>MEMO</a:t>
            </a:r>
            <a:r>
              <a:rPr sz="800" b="0" spc="5">
                <a:solidFill>
                  <a:srgbClr val="332C2A"/>
                </a:solidFill>
                <a:latin typeface="游ゴシック" panose="020B0400000000000000" pitchFamily="50" charset="-128"/>
                <a:ea typeface="游ゴシック" panose="020B0400000000000000" pitchFamily="50" charset="-128"/>
                <a:cs typeface="Adobe Clean Han"/>
              </a:rPr>
              <a:t>欄</a:t>
            </a:r>
            <a:endParaRPr sz="800">
              <a:latin typeface="游ゴシック" panose="020B0400000000000000" pitchFamily="50" charset="-128"/>
              <a:ea typeface="游ゴシック" panose="020B0400000000000000" pitchFamily="50" charset="-128"/>
              <a:cs typeface="Adobe Clean Han"/>
            </a:endParaRPr>
          </a:p>
        </p:txBody>
      </p:sp>
      <p:grpSp>
        <p:nvGrpSpPr>
          <p:cNvPr id="25" name="object 25"/>
          <p:cNvGrpSpPr/>
          <p:nvPr/>
        </p:nvGrpSpPr>
        <p:grpSpPr>
          <a:xfrm>
            <a:off x="1695419" y="1790493"/>
            <a:ext cx="4144645" cy="3890645"/>
            <a:chOff x="1695419" y="1790493"/>
            <a:chExt cx="4144645" cy="3890645"/>
          </a:xfrm>
        </p:grpSpPr>
        <p:sp>
          <p:nvSpPr>
            <p:cNvPr id="26" name="object 26"/>
            <p:cNvSpPr/>
            <p:nvPr/>
          </p:nvSpPr>
          <p:spPr>
            <a:xfrm>
              <a:off x="2583003" y="1795681"/>
              <a:ext cx="2363470" cy="2363470"/>
            </a:xfrm>
            <a:custGeom>
              <a:avLst/>
              <a:gdLst/>
              <a:ahLst/>
              <a:cxnLst/>
              <a:rect l="l" t="t" r="r" b="b"/>
              <a:pathLst>
                <a:path w="2363470" h="2363470">
                  <a:moveTo>
                    <a:pt x="2363139" y="1181569"/>
                  </a:moveTo>
                  <a:lnTo>
                    <a:pt x="2362154" y="1230274"/>
                  </a:lnTo>
                  <a:lnTo>
                    <a:pt x="2359223" y="1278477"/>
                  </a:lnTo>
                  <a:lnTo>
                    <a:pt x="2354384" y="1326140"/>
                  </a:lnTo>
                  <a:lnTo>
                    <a:pt x="2347675" y="1373226"/>
                  </a:lnTo>
                  <a:lnTo>
                    <a:pt x="2339135" y="1419697"/>
                  </a:lnTo>
                  <a:lnTo>
                    <a:pt x="2328801" y="1465514"/>
                  </a:lnTo>
                  <a:lnTo>
                    <a:pt x="2316711" y="1510640"/>
                  </a:lnTo>
                  <a:lnTo>
                    <a:pt x="2302903" y="1555036"/>
                  </a:lnTo>
                  <a:lnTo>
                    <a:pt x="2287416" y="1598665"/>
                  </a:lnTo>
                  <a:lnTo>
                    <a:pt x="2270288" y="1641488"/>
                  </a:lnTo>
                  <a:lnTo>
                    <a:pt x="2251555" y="1683468"/>
                  </a:lnTo>
                  <a:lnTo>
                    <a:pt x="2231257" y="1724567"/>
                  </a:lnTo>
                  <a:lnTo>
                    <a:pt x="2209432" y="1764745"/>
                  </a:lnTo>
                  <a:lnTo>
                    <a:pt x="2186116" y="1803967"/>
                  </a:lnTo>
                  <a:lnTo>
                    <a:pt x="2161349" y="1842193"/>
                  </a:lnTo>
                  <a:lnTo>
                    <a:pt x="2135169" y="1879385"/>
                  </a:lnTo>
                  <a:lnTo>
                    <a:pt x="2107613" y="1915506"/>
                  </a:lnTo>
                  <a:lnTo>
                    <a:pt x="2078719" y="1950517"/>
                  </a:lnTo>
                  <a:lnTo>
                    <a:pt x="2048526" y="1984381"/>
                  </a:lnTo>
                  <a:lnTo>
                    <a:pt x="2017071" y="2017060"/>
                  </a:lnTo>
                  <a:lnTo>
                    <a:pt x="1984392" y="2048514"/>
                  </a:lnTo>
                  <a:lnTo>
                    <a:pt x="1950528" y="2078707"/>
                  </a:lnTo>
                  <a:lnTo>
                    <a:pt x="1915516" y="2107601"/>
                  </a:lnTo>
                  <a:lnTo>
                    <a:pt x="1879395" y="2135157"/>
                  </a:lnTo>
                  <a:lnTo>
                    <a:pt x="1842202" y="2161337"/>
                  </a:lnTo>
                  <a:lnTo>
                    <a:pt x="1803976" y="2186104"/>
                  </a:lnTo>
                  <a:lnTo>
                    <a:pt x="1764754" y="2209419"/>
                  </a:lnTo>
                  <a:lnTo>
                    <a:pt x="1724575" y="2231245"/>
                  </a:lnTo>
                  <a:lnTo>
                    <a:pt x="1683476" y="2251543"/>
                  </a:lnTo>
                  <a:lnTo>
                    <a:pt x="1641496" y="2270275"/>
                  </a:lnTo>
                  <a:lnTo>
                    <a:pt x="1598672" y="2287404"/>
                  </a:lnTo>
                  <a:lnTo>
                    <a:pt x="1555042" y="2302891"/>
                  </a:lnTo>
                  <a:lnTo>
                    <a:pt x="1510645" y="2316698"/>
                  </a:lnTo>
                  <a:lnTo>
                    <a:pt x="1465519" y="2328788"/>
                  </a:lnTo>
                  <a:lnTo>
                    <a:pt x="1419701" y="2339122"/>
                  </a:lnTo>
                  <a:lnTo>
                    <a:pt x="1373230" y="2347662"/>
                  </a:lnTo>
                  <a:lnTo>
                    <a:pt x="1326143" y="2354371"/>
                  </a:lnTo>
                  <a:lnTo>
                    <a:pt x="1278478" y="2359210"/>
                  </a:lnTo>
                  <a:lnTo>
                    <a:pt x="1230275" y="2362141"/>
                  </a:lnTo>
                  <a:lnTo>
                    <a:pt x="1181569" y="2363127"/>
                  </a:lnTo>
                  <a:lnTo>
                    <a:pt x="1132865" y="2362141"/>
                  </a:lnTo>
                  <a:lnTo>
                    <a:pt x="1084662" y="2359210"/>
                  </a:lnTo>
                  <a:lnTo>
                    <a:pt x="1036999" y="2354371"/>
                  </a:lnTo>
                  <a:lnTo>
                    <a:pt x="989912" y="2347662"/>
                  </a:lnTo>
                  <a:lnTo>
                    <a:pt x="943442" y="2339122"/>
                  </a:lnTo>
                  <a:lnTo>
                    <a:pt x="897624" y="2328788"/>
                  </a:lnTo>
                  <a:lnTo>
                    <a:pt x="852498" y="2316698"/>
                  </a:lnTo>
                  <a:lnTo>
                    <a:pt x="808102" y="2302891"/>
                  </a:lnTo>
                  <a:lnTo>
                    <a:pt x="764472" y="2287404"/>
                  </a:lnTo>
                  <a:lnTo>
                    <a:pt x="721649" y="2270275"/>
                  </a:lnTo>
                  <a:lnTo>
                    <a:pt x="679668" y="2251543"/>
                  </a:lnTo>
                  <a:lnTo>
                    <a:pt x="638570" y="2231245"/>
                  </a:lnTo>
                  <a:lnTo>
                    <a:pt x="598390" y="2209419"/>
                  </a:lnTo>
                  <a:lnTo>
                    <a:pt x="559168" y="2186104"/>
                  </a:lnTo>
                  <a:lnTo>
                    <a:pt x="520942" y="2161337"/>
                  </a:lnTo>
                  <a:lnTo>
                    <a:pt x="483749" y="2135157"/>
                  </a:lnTo>
                  <a:lnTo>
                    <a:pt x="447628" y="2107601"/>
                  </a:lnTo>
                  <a:lnTo>
                    <a:pt x="412616" y="2078707"/>
                  </a:lnTo>
                  <a:lnTo>
                    <a:pt x="378752" y="2048514"/>
                  </a:lnTo>
                  <a:lnTo>
                    <a:pt x="346073" y="2017060"/>
                  </a:lnTo>
                  <a:lnTo>
                    <a:pt x="314618" y="1984381"/>
                  </a:lnTo>
                  <a:lnTo>
                    <a:pt x="284424" y="1950517"/>
                  </a:lnTo>
                  <a:lnTo>
                    <a:pt x="255530" y="1915506"/>
                  </a:lnTo>
                  <a:lnTo>
                    <a:pt x="227974" y="1879385"/>
                  </a:lnTo>
                  <a:lnTo>
                    <a:pt x="201793" y="1842193"/>
                  </a:lnTo>
                  <a:lnTo>
                    <a:pt x="177026" y="1803967"/>
                  </a:lnTo>
                  <a:lnTo>
                    <a:pt x="153710" y="1764745"/>
                  </a:lnTo>
                  <a:lnTo>
                    <a:pt x="131884" y="1724567"/>
                  </a:lnTo>
                  <a:lnTo>
                    <a:pt x="111586" y="1683468"/>
                  </a:lnTo>
                  <a:lnTo>
                    <a:pt x="92853" y="1641488"/>
                  </a:lnTo>
                  <a:lnTo>
                    <a:pt x="75724" y="1598665"/>
                  </a:lnTo>
                  <a:lnTo>
                    <a:pt x="60237" y="1555036"/>
                  </a:lnTo>
                  <a:lnTo>
                    <a:pt x="46429" y="1510640"/>
                  </a:lnTo>
                  <a:lnTo>
                    <a:pt x="34339" y="1465514"/>
                  </a:lnTo>
                  <a:lnTo>
                    <a:pt x="24005" y="1419697"/>
                  </a:lnTo>
                  <a:lnTo>
                    <a:pt x="15464" y="1373226"/>
                  </a:lnTo>
                  <a:lnTo>
                    <a:pt x="8755" y="1326140"/>
                  </a:lnTo>
                  <a:lnTo>
                    <a:pt x="3916" y="1278477"/>
                  </a:lnTo>
                  <a:lnTo>
                    <a:pt x="985" y="1230274"/>
                  </a:lnTo>
                  <a:lnTo>
                    <a:pt x="0" y="1181569"/>
                  </a:lnTo>
                  <a:lnTo>
                    <a:pt x="985" y="1132865"/>
                  </a:lnTo>
                  <a:lnTo>
                    <a:pt x="3916" y="1084662"/>
                  </a:lnTo>
                  <a:lnTo>
                    <a:pt x="8755" y="1036999"/>
                  </a:lnTo>
                  <a:lnTo>
                    <a:pt x="15464" y="989912"/>
                  </a:lnTo>
                  <a:lnTo>
                    <a:pt x="24005" y="943442"/>
                  </a:lnTo>
                  <a:lnTo>
                    <a:pt x="34339" y="897624"/>
                  </a:lnTo>
                  <a:lnTo>
                    <a:pt x="46429" y="852498"/>
                  </a:lnTo>
                  <a:lnTo>
                    <a:pt x="60237" y="808102"/>
                  </a:lnTo>
                  <a:lnTo>
                    <a:pt x="75724" y="764472"/>
                  </a:lnTo>
                  <a:lnTo>
                    <a:pt x="92853" y="721649"/>
                  </a:lnTo>
                  <a:lnTo>
                    <a:pt x="111586" y="679668"/>
                  </a:lnTo>
                  <a:lnTo>
                    <a:pt x="131884" y="638570"/>
                  </a:lnTo>
                  <a:lnTo>
                    <a:pt x="153710" y="598390"/>
                  </a:lnTo>
                  <a:lnTo>
                    <a:pt x="177026" y="559168"/>
                  </a:lnTo>
                  <a:lnTo>
                    <a:pt x="201793" y="520942"/>
                  </a:lnTo>
                  <a:lnTo>
                    <a:pt x="227974" y="483749"/>
                  </a:lnTo>
                  <a:lnTo>
                    <a:pt x="255530" y="447628"/>
                  </a:lnTo>
                  <a:lnTo>
                    <a:pt x="284424" y="412616"/>
                  </a:lnTo>
                  <a:lnTo>
                    <a:pt x="314618" y="378752"/>
                  </a:lnTo>
                  <a:lnTo>
                    <a:pt x="346073" y="346073"/>
                  </a:lnTo>
                  <a:lnTo>
                    <a:pt x="378752" y="314618"/>
                  </a:lnTo>
                  <a:lnTo>
                    <a:pt x="412616" y="284424"/>
                  </a:lnTo>
                  <a:lnTo>
                    <a:pt x="447628" y="255530"/>
                  </a:lnTo>
                  <a:lnTo>
                    <a:pt x="483749" y="227974"/>
                  </a:lnTo>
                  <a:lnTo>
                    <a:pt x="520942" y="201793"/>
                  </a:lnTo>
                  <a:lnTo>
                    <a:pt x="559168" y="177026"/>
                  </a:lnTo>
                  <a:lnTo>
                    <a:pt x="598390" y="153710"/>
                  </a:lnTo>
                  <a:lnTo>
                    <a:pt x="638570" y="131884"/>
                  </a:lnTo>
                  <a:lnTo>
                    <a:pt x="679668" y="111586"/>
                  </a:lnTo>
                  <a:lnTo>
                    <a:pt x="721649" y="92853"/>
                  </a:lnTo>
                  <a:lnTo>
                    <a:pt x="764472" y="75724"/>
                  </a:lnTo>
                  <a:lnTo>
                    <a:pt x="808102" y="60237"/>
                  </a:lnTo>
                  <a:lnTo>
                    <a:pt x="852498" y="46429"/>
                  </a:lnTo>
                  <a:lnTo>
                    <a:pt x="897624" y="34339"/>
                  </a:lnTo>
                  <a:lnTo>
                    <a:pt x="943442" y="24005"/>
                  </a:lnTo>
                  <a:lnTo>
                    <a:pt x="989912" y="15464"/>
                  </a:lnTo>
                  <a:lnTo>
                    <a:pt x="1036999" y="8755"/>
                  </a:lnTo>
                  <a:lnTo>
                    <a:pt x="1084662" y="3916"/>
                  </a:lnTo>
                  <a:lnTo>
                    <a:pt x="1132865" y="985"/>
                  </a:lnTo>
                  <a:lnTo>
                    <a:pt x="1181569" y="0"/>
                  </a:lnTo>
                  <a:lnTo>
                    <a:pt x="1230275" y="985"/>
                  </a:lnTo>
                  <a:lnTo>
                    <a:pt x="1278478" y="3916"/>
                  </a:lnTo>
                  <a:lnTo>
                    <a:pt x="1326143" y="8755"/>
                  </a:lnTo>
                  <a:lnTo>
                    <a:pt x="1373230" y="15464"/>
                  </a:lnTo>
                  <a:lnTo>
                    <a:pt x="1419701" y="24005"/>
                  </a:lnTo>
                  <a:lnTo>
                    <a:pt x="1465519" y="34339"/>
                  </a:lnTo>
                  <a:lnTo>
                    <a:pt x="1510645" y="46429"/>
                  </a:lnTo>
                  <a:lnTo>
                    <a:pt x="1555042" y="60237"/>
                  </a:lnTo>
                  <a:lnTo>
                    <a:pt x="1598672" y="75724"/>
                  </a:lnTo>
                  <a:lnTo>
                    <a:pt x="1641496" y="92853"/>
                  </a:lnTo>
                  <a:lnTo>
                    <a:pt x="1683476" y="111586"/>
                  </a:lnTo>
                  <a:lnTo>
                    <a:pt x="1724575" y="131884"/>
                  </a:lnTo>
                  <a:lnTo>
                    <a:pt x="1764754" y="153710"/>
                  </a:lnTo>
                  <a:lnTo>
                    <a:pt x="1803976" y="177026"/>
                  </a:lnTo>
                  <a:lnTo>
                    <a:pt x="1842202" y="201793"/>
                  </a:lnTo>
                  <a:lnTo>
                    <a:pt x="1879395" y="227974"/>
                  </a:lnTo>
                  <a:lnTo>
                    <a:pt x="1915516" y="255530"/>
                  </a:lnTo>
                  <a:lnTo>
                    <a:pt x="1950528" y="284424"/>
                  </a:lnTo>
                  <a:lnTo>
                    <a:pt x="1984392" y="314618"/>
                  </a:lnTo>
                  <a:lnTo>
                    <a:pt x="2017071" y="346073"/>
                  </a:lnTo>
                  <a:lnTo>
                    <a:pt x="2048526" y="378752"/>
                  </a:lnTo>
                  <a:lnTo>
                    <a:pt x="2078719" y="412616"/>
                  </a:lnTo>
                  <a:lnTo>
                    <a:pt x="2107613" y="447628"/>
                  </a:lnTo>
                  <a:lnTo>
                    <a:pt x="2135169" y="483749"/>
                  </a:lnTo>
                  <a:lnTo>
                    <a:pt x="2161349" y="520942"/>
                  </a:lnTo>
                  <a:lnTo>
                    <a:pt x="2186116" y="559168"/>
                  </a:lnTo>
                  <a:lnTo>
                    <a:pt x="2209432" y="598390"/>
                  </a:lnTo>
                  <a:lnTo>
                    <a:pt x="2231257" y="638570"/>
                  </a:lnTo>
                  <a:lnTo>
                    <a:pt x="2251555" y="679668"/>
                  </a:lnTo>
                  <a:lnTo>
                    <a:pt x="2270288" y="721649"/>
                  </a:lnTo>
                  <a:lnTo>
                    <a:pt x="2287416" y="764472"/>
                  </a:lnTo>
                  <a:lnTo>
                    <a:pt x="2302903" y="808102"/>
                  </a:lnTo>
                  <a:lnTo>
                    <a:pt x="2316711" y="852498"/>
                  </a:lnTo>
                  <a:lnTo>
                    <a:pt x="2328801" y="897624"/>
                  </a:lnTo>
                  <a:lnTo>
                    <a:pt x="2339135" y="943442"/>
                  </a:lnTo>
                  <a:lnTo>
                    <a:pt x="2347675" y="989912"/>
                  </a:lnTo>
                  <a:lnTo>
                    <a:pt x="2354384" y="1036999"/>
                  </a:lnTo>
                  <a:lnTo>
                    <a:pt x="2359223" y="1084662"/>
                  </a:lnTo>
                  <a:lnTo>
                    <a:pt x="2362154" y="1132865"/>
                  </a:lnTo>
                  <a:lnTo>
                    <a:pt x="2363139" y="1181569"/>
                  </a:lnTo>
                  <a:close/>
                </a:path>
              </a:pathLst>
            </a:custGeom>
            <a:ln w="10375">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7" name="object 27"/>
            <p:cNvSpPr/>
            <p:nvPr/>
          </p:nvSpPr>
          <p:spPr>
            <a:xfrm>
              <a:off x="1700607" y="3312680"/>
              <a:ext cx="2363470" cy="2363470"/>
            </a:xfrm>
            <a:custGeom>
              <a:avLst/>
              <a:gdLst/>
              <a:ahLst/>
              <a:cxnLst/>
              <a:rect l="l" t="t" r="r" b="b"/>
              <a:pathLst>
                <a:path w="2363470" h="2363470">
                  <a:moveTo>
                    <a:pt x="2363139" y="1181569"/>
                  </a:moveTo>
                  <a:lnTo>
                    <a:pt x="2362154" y="1230274"/>
                  </a:lnTo>
                  <a:lnTo>
                    <a:pt x="2359223" y="1278477"/>
                  </a:lnTo>
                  <a:lnTo>
                    <a:pt x="2354384" y="1326140"/>
                  </a:lnTo>
                  <a:lnTo>
                    <a:pt x="2347675" y="1373227"/>
                  </a:lnTo>
                  <a:lnTo>
                    <a:pt x="2339135" y="1419698"/>
                  </a:lnTo>
                  <a:lnTo>
                    <a:pt x="2328801" y="1465515"/>
                  </a:lnTo>
                  <a:lnTo>
                    <a:pt x="2316711" y="1510642"/>
                  </a:lnTo>
                  <a:lnTo>
                    <a:pt x="2302903" y="1555039"/>
                  </a:lnTo>
                  <a:lnTo>
                    <a:pt x="2287416" y="1598668"/>
                  </a:lnTo>
                  <a:lnTo>
                    <a:pt x="2270288" y="1641492"/>
                  </a:lnTo>
                  <a:lnTo>
                    <a:pt x="2251555" y="1683473"/>
                  </a:lnTo>
                  <a:lnTo>
                    <a:pt x="2231257" y="1724572"/>
                  </a:lnTo>
                  <a:lnTo>
                    <a:pt x="2209432" y="1764752"/>
                  </a:lnTo>
                  <a:lnTo>
                    <a:pt x="2186116" y="1803974"/>
                  </a:lnTo>
                  <a:lnTo>
                    <a:pt x="2161349" y="1842201"/>
                  </a:lnTo>
                  <a:lnTo>
                    <a:pt x="2135169" y="1879394"/>
                  </a:lnTo>
                  <a:lnTo>
                    <a:pt x="2107613" y="1915516"/>
                  </a:lnTo>
                  <a:lnTo>
                    <a:pt x="2078719" y="1950528"/>
                  </a:lnTo>
                  <a:lnTo>
                    <a:pt x="2048526" y="1984393"/>
                  </a:lnTo>
                  <a:lnTo>
                    <a:pt x="2017071" y="2017072"/>
                  </a:lnTo>
                  <a:lnTo>
                    <a:pt x="1984392" y="2048528"/>
                  </a:lnTo>
                  <a:lnTo>
                    <a:pt x="1950528" y="2078722"/>
                  </a:lnTo>
                  <a:lnTo>
                    <a:pt x="1915516" y="2107616"/>
                  </a:lnTo>
                  <a:lnTo>
                    <a:pt x="1879395" y="2135173"/>
                  </a:lnTo>
                  <a:lnTo>
                    <a:pt x="1842202" y="2161355"/>
                  </a:lnTo>
                  <a:lnTo>
                    <a:pt x="1803976" y="2186122"/>
                  </a:lnTo>
                  <a:lnTo>
                    <a:pt x="1764754" y="2209438"/>
                  </a:lnTo>
                  <a:lnTo>
                    <a:pt x="1724575" y="2231265"/>
                  </a:lnTo>
                  <a:lnTo>
                    <a:pt x="1683476" y="2251563"/>
                  </a:lnTo>
                  <a:lnTo>
                    <a:pt x="1641496" y="2270297"/>
                  </a:lnTo>
                  <a:lnTo>
                    <a:pt x="1598672" y="2287426"/>
                  </a:lnTo>
                  <a:lnTo>
                    <a:pt x="1555042" y="2302914"/>
                  </a:lnTo>
                  <a:lnTo>
                    <a:pt x="1510645" y="2316722"/>
                  </a:lnTo>
                  <a:lnTo>
                    <a:pt x="1465519" y="2328812"/>
                  </a:lnTo>
                  <a:lnTo>
                    <a:pt x="1419701" y="2339146"/>
                  </a:lnTo>
                  <a:lnTo>
                    <a:pt x="1373230" y="2347687"/>
                  </a:lnTo>
                  <a:lnTo>
                    <a:pt x="1326143" y="2354396"/>
                  </a:lnTo>
                  <a:lnTo>
                    <a:pt x="1278478" y="2359235"/>
                  </a:lnTo>
                  <a:lnTo>
                    <a:pt x="1230275" y="2362166"/>
                  </a:lnTo>
                  <a:lnTo>
                    <a:pt x="1181569" y="2363152"/>
                  </a:lnTo>
                  <a:lnTo>
                    <a:pt x="1132865" y="2362166"/>
                  </a:lnTo>
                  <a:lnTo>
                    <a:pt x="1084662" y="2359235"/>
                  </a:lnTo>
                  <a:lnTo>
                    <a:pt x="1036999" y="2354396"/>
                  </a:lnTo>
                  <a:lnTo>
                    <a:pt x="989912" y="2347687"/>
                  </a:lnTo>
                  <a:lnTo>
                    <a:pt x="943442" y="2339146"/>
                  </a:lnTo>
                  <a:lnTo>
                    <a:pt x="897624" y="2328812"/>
                  </a:lnTo>
                  <a:lnTo>
                    <a:pt x="852498" y="2316722"/>
                  </a:lnTo>
                  <a:lnTo>
                    <a:pt x="808102" y="2302914"/>
                  </a:lnTo>
                  <a:lnTo>
                    <a:pt x="764472" y="2287426"/>
                  </a:lnTo>
                  <a:lnTo>
                    <a:pt x="721649" y="2270297"/>
                  </a:lnTo>
                  <a:lnTo>
                    <a:pt x="679668" y="2251563"/>
                  </a:lnTo>
                  <a:lnTo>
                    <a:pt x="638570" y="2231265"/>
                  </a:lnTo>
                  <a:lnTo>
                    <a:pt x="598390" y="2209438"/>
                  </a:lnTo>
                  <a:lnTo>
                    <a:pt x="559168" y="2186122"/>
                  </a:lnTo>
                  <a:lnTo>
                    <a:pt x="520942" y="2161355"/>
                  </a:lnTo>
                  <a:lnTo>
                    <a:pt x="483749" y="2135173"/>
                  </a:lnTo>
                  <a:lnTo>
                    <a:pt x="447628" y="2107616"/>
                  </a:lnTo>
                  <a:lnTo>
                    <a:pt x="412616" y="2078722"/>
                  </a:lnTo>
                  <a:lnTo>
                    <a:pt x="378752" y="2048528"/>
                  </a:lnTo>
                  <a:lnTo>
                    <a:pt x="346073" y="2017072"/>
                  </a:lnTo>
                  <a:lnTo>
                    <a:pt x="314618" y="1984393"/>
                  </a:lnTo>
                  <a:lnTo>
                    <a:pt x="284424" y="1950528"/>
                  </a:lnTo>
                  <a:lnTo>
                    <a:pt x="255530" y="1915516"/>
                  </a:lnTo>
                  <a:lnTo>
                    <a:pt x="227974" y="1879394"/>
                  </a:lnTo>
                  <a:lnTo>
                    <a:pt x="201793" y="1842201"/>
                  </a:lnTo>
                  <a:lnTo>
                    <a:pt x="177026" y="1803974"/>
                  </a:lnTo>
                  <a:lnTo>
                    <a:pt x="153710" y="1764752"/>
                  </a:lnTo>
                  <a:lnTo>
                    <a:pt x="131884" y="1724572"/>
                  </a:lnTo>
                  <a:lnTo>
                    <a:pt x="111586" y="1683473"/>
                  </a:lnTo>
                  <a:lnTo>
                    <a:pt x="92853" y="1641492"/>
                  </a:lnTo>
                  <a:lnTo>
                    <a:pt x="75724" y="1598668"/>
                  </a:lnTo>
                  <a:lnTo>
                    <a:pt x="60237" y="1555039"/>
                  </a:lnTo>
                  <a:lnTo>
                    <a:pt x="46429" y="1510642"/>
                  </a:lnTo>
                  <a:lnTo>
                    <a:pt x="34339" y="1465515"/>
                  </a:lnTo>
                  <a:lnTo>
                    <a:pt x="24005" y="1419698"/>
                  </a:lnTo>
                  <a:lnTo>
                    <a:pt x="15464" y="1373227"/>
                  </a:lnTo>
                  <a:lnTo>
                    <a:pt x="8755" y="1326140"/>
                  </a:lnTo>
                  <a:lnTo>
                    <a:pt x="3916" y="1278477"/>
                  </a:lnTo>
                  <a:lnTo>
                    <a:pt x="985" y="1230274"/>
                  </a:lnTo>
                  <a:lnTo>
                    <a:pt x="0" y="1181569"/>
                  </a:lnTo>
                  <a:lnTo>
                    <a:pt x="985" y="1132865"/>
                  </a:lnTo>
                  <a:lnTo>
                    <a:pt x="3916" y="1084662"/>
                  </a:lnTo>
                  <a:lnTo>
                    <a:pt x="8755" y="1036999"/>
                  </a:lnTo>
                  <a:lnTo>
                    <a:pt x="15464" y="989912"/>
                  </a:lnTo>
                  <a:lnTo>
                    <a:pt x="24005" y="943442"/>
                  </a:lnTo>
                  <a:lnTo>
                    <a:pt x="34339" y="897624"/>
                  </a:lnTo>
                  <a:lnTo>
                    <a:pt x="46429" y="852498"/>
                  </a:lnTo>
                  <a:lnTo>
                    <a:pt x="60237" y="808102"/>
                  </a:lnTo>
                  <a:lnTo>
                    <a:pt x="75724" y="764472"/>
                  </a:lnTo>
                  <a:lnTo>
                    <a:pt x="92853" y="721649"/>
                  </a:lnTo>
                  <a:lnTo>
                    <a:pt x="111586" y="679668"/>
                  </a:lnTo>
                  <a:lnTo>
                    <a:pt x="131884" y="638570"/>
                  </a:lnTo>
                  <a:lnTo>
                    <a:pt x="153710" y="598390"/>
                  </a:lnTo>
                  <a:lnTo>
                    <a:pt x="177026" y="559168"/>
                  </a:lnTo>
                  <a:lnTo>
                    <a:pt x="201793" y="520942"/>
                  </a:lnTo>
                  <a:lnTo>
                    <a:pt x="227974" y="483749"/>
                  </a:lnTo>
                  <a:lnTo>
                    <a:pt x="255530" y="447628"/>
                  </a:lnTo>
                  <a:lnTo>
                    <a:pt x="284424" y="412616"/>
                  </a:lnTo>
                  <a:lnTo>
                    <a:pt x="314618" y="378752"/>
                  </a:lnTo>
                  <a:lnTo>
                    <a:pt x="346073" y="346073"/>
                  </a:lnTo>
                  <a:lnTo>
                    <a:pt x="378752" y="314618"/>
                  </a:lnTo>
                  <a:lnTo>
                    <a:pt x="412616" y="284424"/>
                  </a:lnTo>
                  <a:lnTo>
                    <a:pt x="447628" y="255530"/>
                  </a:lnTo>
                  <a:lnTo>
                    <a:pt x="483749" y="227974"/>
                  </a:lnTo>
                  <a:lnTo>
                    <a:pt x="520942" y="201793"/>
                  </a:lnTo>
                  <a:lnTo>
                    <a:pt x="559168" y="177026"/>
                  </a:lnTo>
                  <a:lnTo>
                    <a:pt x="598390" y="153710"/>
                  </a:lnTo>
                  <a:lnTo>
                    <a:pt x="638570" y="131884"/>
                  </a:lnTo>
                  <a:lnTo>
                    <a:pt x="679668" y="111586"/>
                  </a:lnTo>
                  <a:lnTo>
                    <a:pt x="721649" y="92853"/>
                  </a:lnTo>
                  <a:lnTo>
                    <a:pt x="764472" y="75724"/>
                  </a:lnTo>
                  <a:lnTo>
                    <a:pt x="808102" y="60237"/>
                  </a:lnTo>
                  <a:lnTo>
                    <a:pt x="852498" y="46429"/>
                  </a:lnTo>
                  <a:lnTo>
                    <a:pt x="897624" y="34339"/>
                  </a:lnTo>
                  <a:lnTo>
                    <a:pt x="943442" y="24005"/>
                  </a:lnTo>
                  <a:lnTo>
                    <a:pt x="989912" y="15464"/>
                  </a:lnTo>
                  <a:lnTo>
                    <a:pt x="1036999" y="8755"/>
                  </a:lnTo>
                  <a:lnTo>
                    <a:pt x="1084662" y="3916"/>
                  </a:lnTo>
                  <a:lnTo>
                    <a:pt x="1132865" y="985"/>
                  </a:lnTo>
                  <a:lnTo>
                    <a:pt x="1181569" y="0"/>
                  </a:lnTo>
                  <a:lnTo>
                    <a:pt x="1230275" y="985"/>
                  </a:lnTo>
                  <a:lnTo>
                    <a:pt x="1278478" y="3916"/>
                  </a:lnTo>
                  <a:lnTo>
                    <a:pt x="1326143" y="8755"/>
                  </a:lnTo>
                  <a:lnTo>
                    <a:pt x="1373230" y="15464"/>
                  </a:lnTo>
                  <a:lnTo>
                    <a:pt x="1419701" y="24005"/>
                  </a:lnTo>
                  <a:lnTo>
                    <a:pt x="1465519" y="34339"/>
                  </a:lnTo>
                  <a:lnTo>
                    <a:pt x="1510645" y="46429"/>
                  </a:lnTo>
                  <a:lnTo>
                    <a:pt x="1555042" y="60237"/>
                  </a:lnTo>
                  <a:lnTo>
                    <a:pt x="1598672" y="75724"/>
                  </a:lnTo>
                  <a:lnTo>
                    <a:pt x="1641496" y="92853"/>
                  </a:lnTo>
                  <a:lnTo>
                    <a:pt x="1683476" y="111586"/>
                  </a:lnTo>
                  <a:lnTo>
                    <a:pt x="1724575" y="131884"/>
                  </a:lnTo>
                  <a:lnTo>
                    <a:pt x="1764754" y="153710"/>
                  </a:lnTo>
                  <a:lnTo>
                    <a:pt x="1803976" y="177026"/>
                  </a:lnTo>
                  <a:lnTo>
                    <a:pt x="1842202" y="201793"/>
                  </a:lnTo>
                  <a:lnTo>
                    <a:pt x="1879395" y="227974"/>
                  </a:lnTo>
                  <a:lnTo>
                    <a:pt x="1915516" y="255530"/>
                  </a:lnTo>
                  <a:lnTo>
                    <a:pt x="1950528" y="284424"/>
                  </a:lnTo>
                  <a:lnTo>
                    <a:pt x="1984392" y="314618"/>
                  </a:lnTo>
                  <a:lnTo>
                    <a:pt x="2017071" y="346073"/>
                  </a:lnTo>
                  <a:lnTo>
                    <a:pt x="2048526" y="378752"/>
                  </a:lnTo>
                  <a:lnTo>
                    <a:pt x="2078719" y="412616"/>
                  </a:lnTo>
                  <a:lnTo>
                    <a:pt x="2107613" y="447628"/>
                  </a:lnTo>
                  <a:lnTo>
                    <a:pt x="2135169" y="483749"/>
                  </a:lnTo>
                  <a:lnTo>
                    <a:pt x="2161349" y="520942"/>
                  </a:lnTo>
                  <a:lnTo>
                    <a:pt x="2186116" y="559168"/>
                  </a:lnTo>
                  <a:lnTo>
                    <a:pt x="2209432" y="598390"/>
                  </a:lnTo>
                  <a:lnTo>
                    <a:pt x="2231257" y="638570"/>
                  </a:lnTo>
                  <a:lnTo>
                    <a:pt x="2251555" y="679668"/>
                  </a:lnTo>
                  <a:lnTo>
                    <a:pt x="2270288" y="721649"/>
                  </a:lnTo>
                  <a:lnTo>
                    <a:pt x="2287416" y="764472"/>
                  </a:lnTo>
                  <a:lnTo>
                    <a:pt x="2302903" y="808102"/>
                  </a:lnTo>
                  <a:lnTo>
                    <a:pt x="2316711" y="852498"/>
                  </a:lnTo>
                  <a:lnTo>
                    <a:pt x="2328801" y="897624"/>
                  </a:lnTo>
                  <a:lnTo>
                    <a:pt x="2339135" y="943442"/>
                  </a:lnTo>
                  <a:lnTo>
                    <a:pt x="2347675" y="989912"/>
                  </a:lnTo>
                  <a:lnTo>
                    <a:pt x="2354384" y="1036999"/>
                  </a:lnTo>
                  <a:lnTo>
                    <a:pt x="2359223" y="1084662"/>
                  </a:lnTo>
                  <a:lnTo>
                    <a:pt x="2362154" y="1132865"/>
                  </a:lnTo>
                  <a:lnTo>
                    <a:pt x="2363139" y="1181569"/>
                  </a:lnTo>
                  <a:close/>
                </a:path>
              </a:pathLst>
            </a:custGeom>
            <a:ln w="10375">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p:nvPr/>
          </p:nvSpPr>
          <p:spPr>
            <a:xfrm>
              <a:off x="3471446" y="3312680"/>
              <a:ext cx="2363470" cy="2363470"/>
            </a:xfrm>
            <a:custGeom>
              <a:avLst/>
              <a:gdLst/>
              <a:ahLst/>
              <a:cxnLst/>
              <a:rect l="l" t="t" r="r" b="b"/>
              <a:pathLst>
                <a:path w="2363470" h="2363470">
                  <a:moveTo>
                    <a:pt x="2363152" y="1181569"/>
                  </a:moveTo>
                  <a:lnTo>
                    <a:pt x="2362166" y="1230274"/>
                  </a:lnTo>
                  <a:lnTo>
                    <a:pt x="2359235" y="1278477"/>
                  </a:lnTo>
                  <a:lnTo>
                    <a:pt x="2354396" y="1326140"/>
                  </a:lnTo>
                  <a:lnTo>
                    <a:pt x="2347687" y="1373227"/>
                  </a:lnTo>
                  <a:lnTo>
                    <a:pt x="2339147" y="1419698"/>
                  </a:lnTo>
                  <a:lnTo>
                    <a:pt x="2328812" y="1465515"/>
                  </a:lnTo>
                  <a:lnTo>
                    <a:pt x="2316723" y="1510642"/>
                  </a:lnTo>
                  <a:lnTo>
                    <a:pt x="2302915" y="1555039"/>
                  </a:lnTo>
                  <a:lnTo>
                    <a:pt x="2287428" y="1598668"/>
                  </a:lnTo>
                  <a:lnTo>
                    <a:pt x="2270299" y="1641492"/>
                  </a:lnTo>
                  <a:lnTo>
                    <a:pt x="2251566" y="1683473"/>
                  </a:lnTo>
                  <a:lnTo>
                    <a:pt x="2231268" y="1724572"/>
                  </a:lnTo>
                  <a:lnTo>
                    <a:pt x="2209442" y="1764752"/>
                  </a:lnTo>
                  <a:lnTo>
                    <a:pt x="2186126" y="1803974"/>
                  </a:lnTo>
                  <a:lnTo>
                    <a:pt x="2161359" y="1842201"/>
                  </a:lnTo>
                  <a:lnTo>
                    <a:pt x="2135178" y="1879394"/>
                  </a:lnTo>
                  <a:lnTo>
                    <a:pt x="2107621" y="1915516"/>
                  </a:lnTo>
                  <a:lnTo>
                    <a:pt x="2078727" y="1950528"/>
                  </a:lnTo>
                  <a:lnTo>
                    <a:pt x="2048534" y="1984393"/>
                  </a:lnTo>
                  <a:lnTo>
                    <a:pt x="2017079" y="2017072"/>
                  </a:lnTo>
                  <a:lnTo>
                    <a:pt x="1984400" y="2048528"/>
                  </a:lnTo>
                  <a:lnTo>
                    <a:pt x="1950536" y="2078722"/>
                  </a:lnTo>
                  <a:lnTo>
                    <a:pt x="1915524" y="2107616"/>
                  </a:lnTo>
                  <a:lnTo>
                    <a:pt x="1879402" y="2135173"/>
                  </a:lnTo>
                  <a:lnTo>
                    <a:pt x="1842210" y="2161355"/>
                  </a:lnTo>
                  <a:lnTo>
                    <a:pt x="1803983" y="2186122"/>
                  </a:lnTo>
                  <a:lnTo>
                    <a:pt x="1764761" y="2209438"/>
                  </a:lnTo>
                  <a:lnTo>
                    <a:pt x="1724582" y="2231265"/>
                  </a:lnTo>
                  <a:lnTo>
                    <a:pt x="1683483" y="2251563"/>
                  </a:lnTo>
                  <a:lnTo>
                    <a:pt x="1641503" y="2270297"/>
                  </a:lnTo>
                  <a:lnTo>
                    <a:pt x="1598679" y="2287426"/>
                  </a:lnTo>
                  <a:lnTo>
                    <a:pt x="1555050" y="2302914"/>
                  </a:lnTo>
                  <a:lnTo>
                    <a:pt x="1510653" y="2316722"/>
                  </a:lnTo>
                  <a:lnTo>
                    <a:pt x="1465527" y="2328812"/>
                  </a:lnTo>
                  <a:lnTo>
                    <a:pt x="1419710" y="2339146"/>
                  </a:lnTo>
                  <a:lnTo>
                    <a:pt x="1373239" y="2347687"/>
                  </a:lnTo>
                  <a:lnTo>
                    <a:pt x="1326153" y="2354396"/>
                  </a:lnTo>
                  <a:lnTo>
                    <a:pt x="1278489" y="2359235"/>
                  </a:lnTo>
                  <a:lnTo>
                    <a:pt x="1230286" y="2362166"/>
                  </a:lnTo>
                  <a:lnTo>
                    <a:pt x="1181582" y="2363152"/>
                  </a:lnTo>
                  <a:lnTo>
                    <a:pt x="1132877" y="2362166"/>
                  </a:lnTo>
                  <a:lnTo>
                    <a:pt x="1084673" y="2359235"/>
                  </a:lnTo>
                  <a:lnTo>
                    <a:pt x="1037009" y="2354396"/>
                  </a:lnTo>
                  <a:lnTo>
                    <a:pt x="989922" y="2347687"/>
                  </a:lnTo>
                  <a:lnTo>
                    <a:pt x="943450" y="2339146"/>
                  </a:lnTo>
                  <a:lnTo>
                    <a:pt x="897632" y="2328812"/>
                  </a:lnTo>
                  <a:lnTo>
                    <a:pt x="852505" y="2316722"/>
                  </a:lnTo>
                  <a:lnTo>
                    <a:pt x="808108" y="2302914"/>
                  </a:lnTo>
                  <a:lnTo>
                    <a:pt x="764478" y="2287426"/>
                  </a:lnTo>
                  <a:lnTo>
                    <a:pt x="721654" y="2270297"/>
                  </a:lnTo>
                  <a:lnTo>
                    <a:pt x="679673" y="2251563"/>
                  </a:lnTo>
                  <a:lnTo>
                    <a:pt x="638574" y="2231265"/>
                  </a:lnTo>
                  <a:lnTo>
                    <a:pt x="598394" y="2209438"/>
                  </a:lnTo>
                  <a:lnTo>
                    <a:pt x="559172" y="2186122"/>
                  </a:lnTo>
                  <a:lnTo>
                    <a:pt x="520945" y="2161355"/>
                  </a:lnTo>
                  <a:lnTo>
                    <a:pt x="483752" y="2135173"/>
                  </a:lnTo>
                  <a:lnTo>
                    <a:pt x="447630" y="2107616"/>
                  </a:lnTo>
                  <a:lnTo>
                    <a:pt x="412618" y="2078722"/>
                  </a:lnTo>
                  <a:lnTo>
                    <a:pt x="378753" y="2048528"/>
                  </a:lnTo>
                  <a:lnTo>
                    <a:pt x="346074" y="2017072"/>
                  </a:lnTo>
                  <a:lnTo>
                    <a:pt x="314619" y="1984393"/>
                  </a:lnTo>
                  <a:lnTo>
                    <a:pt x="284425" y="1950528"/>
                  </a:lnTo>
                  <a:lnTo>
                    <a:pt x="255531" y="1915516"/>
                  </a:lnTo>
                  <a:lnTo>
                    <a:pt x="227974" y="1879394"/>
                  </a:lnTo>
                  <a:lnTo>
                    <a:pt x="201793" y="1842201"/>
                  </a:lnTo>
                  <a:lnTo>
                    <a:pt x="177026" y="1803974"/>
                  </a:lnTo>
                  <a:lnTo>
                    <a:pt x="153710" y="1764752"/>
                  </a:lnTo>
                  <a:lnTo>
                    <a:pt x="131884" y="1724572"/>
                  </a:lnTo>
                  <a:lnTo>
                    <a:pt x="111586" y="1683473"/>
                  </a:lnTo>
                  <a:lnTo>
                    <a:pt x="92853" y="1641492"/>
                  </a:lnTo>
                  <a:lnTo>
                    <a:pt x="75724" y="1598668"/>
                  </a:lnTo>
                  <a:lnTo>
                    <a:pt x="60237" y="1555039"/>
                  </a:lnTo>
                  <a:lnTo>
                    <a:pt x="46429" y="1510642"/>
                  </a:lnTo>
                  <a:lnTo>
                    <a:pt x="34339" y="1465515"/>
                  </a:lnTo>
                  <a:lnTo>
                    <a:pt x="24005" y="1419698"/>
                  </a:lnTo>
                  <a:lnTo>
                    <a:pt x="15464" y="1373227"/>
                  </a:lnTo>
                  <a:lnTo>
                    <a:pt x="8755" y="1326140"/>
                  </a:lnTo>
                  <a:lnTo>
                    <a:pt x="3916" y="1278477"/>
                  </a:lnTo>
                  <a:lnTo>
                    <a:pt x="985" y="1230274"/>
                  </a:lnTo>
                  <a:lnTo>
                    <a:pt x="0" y="1181569"/>
                  </a:lnTo>
                  <a:lnTo>
                    <a:pt x="985" y="1132865"/>
                  </a:lnTo>
                  <a:lnTo>
                    <a:pt x="3916" y="1084662"/>
                  </a:lnTo>
                  <a:lnTo>
                    <a:pt x="8755" y="1036999"/>
                  </a:lnTo>
                  <a:lnTo>
                    <a:pt x="15464" y="989912"/>
                  </a:lnTo>
                  <a:lnTo>
                    <a:pt x="24005" y="943442"/>
                  </a:lnTo>
                  <a:lnTo>
                    <a:pt x="34339" y="897624"/>
                  </a:lnTo>
                  <a:lnTo>
                    <a:pt x="46429" y="852498"/>
                  </a:lnTo>
                  <a:lnTo>
                    <a:pt x="60237" y="808102"/>
                  </a:lnTo>
                  <a:lnTo>
                    <a:pt x="75724" y="764472"/>
                  </a:lnTo>
                  <a:lnTo>
                    <a:pt x="92853" y="721649"/>
                  </a:lnTo>
                  <a:lnTo>
                    <a:pt x="111586" y="679668"/>
                  </a:lnTo>
                  <a:lnTo>
                    <a:pt x="131884" y="638570"/>
                  </a:lnTo>
                  <a:lnTo>
                    <a:pt x="153710" y="598390"/>
                  </a:lnTo>
                  <a:lnTo>
                    <a:pt x="177026" y="559168"/>
                  </a:lnTo>
                  <a:lnTo>
                    <a:pt x="201793" y="520942"/>
                  </a:lnTo>
                  <a:lnTo>
                    <a:pt x="227974" y="483749"/>
                  </a:lnTo>
                  <a:lnTo>
                    <a:pt x="255531" y="447628"/>
                  </a:lnTo>
                  <a:lnTo>
                    <a:pt x="284425" y="412616"/>
                  </a:lnTo>
                  <a:lnTo>
                    <a:pt x="314619" y="378752"/>
                  </a:lnTo>
                  <a:lnTo>
                    <a:pt x="346074" y="346073"/>
                  </a:lnTo>
                  <a:lnTo>
                    <a:pt x="378753" y="314618"/>
                  </a:lnTo>
                  <a:lnTo>
                    <a:pt x="412618" y="284424"/>
                  </a:lnTo>
                  <a:lnTo>
                    <a:pt x="447630" y="255530"/>
                  </a:lnTo>
                  <a:lnTo>
                    <a:pt x="483752" y="227974"/>
                  </a:lnTo>
                  <a:lnTo>
                    <a:pt x="520945" y="201793"/>
                  </a:lnTo>
                  <a:lnTo>
                    <a:pt x="559172" y="177026"/>
                  </a:lnTo>
                  <a:lnTo>
                    <a:pt x="598394" y="153710"/>
                  </a:lnTo>
                  <a:lnTo>
                    <a:pt x="638574" y="131884"/>
                  </a:lnTo>
                  <a:lnTo>
                    <a:pt x="679673" y="111586"/>
                  </a:lnTo>
                  <a:lnTo>
                    <a:pt x="721654" y="92853"/>
                  </a:lnTo>
                  <a:lnTo>
                    <a:pt x="764478" y="75724"/>
                  </a:lnTo>
                  <a:lnTo>
                    <a:pt x="808108" y="60237"/>
                  </a:lnTo>
                  <a:lnTo>
                    <a:pt x="852505" y="46429"/>
                  </a:lnTo>
                  <a:lnTo>
                    <a:pt x="897632" y="34339"/>
                  </a:lnTo>
                  <a:lnTo>
                    <a:pt x="943450" y="24005"/>
                  </a:lnTo>
                  <a:lnTo>
                    <a:pt x="989922" y="15464"/>
                  </a:lnTo>
                  <a:lnTo>
                    <a:pt x="1037009" y="8755"/>
                  </a:lnTo>
                  <a:lnTo>
                    <a:pt x="1084673" y="3916"/>
                  </a:lnTo>
                  <a:lnTo>
                    <a:pt x="1132877" y="985"/>
                  </a:lnTo>
                  <a:lnTo>
                    <a:pt x="1181582" y="0"/>
                  </a:lnTo>
                  <a:lnTo>
                    <a:pt x="1230286" y="985"/>
                  </a:lnTo>
                  <a:lnTo>
                    <a:pt x="1278489" y="3916"/>
                  </a:lnTo>
                  <a:lnTo>
                    <a:pt x="1326153" y="8755"/>
                  </a:lnTo>
                  <a:lnTo>
                    <a:pt x="1373239" y="15464"/>
                  </a:lnTo>
                  <a:lnTo>
                    <a:pt x="1419710" y="24005"/>
                  </a:lnTo>
                  <a:lnTo>
                    <a:pt x="1465527" y="34339"/>
                  </a:lnTo>
                  <a:lnTo>
                    <a:pt x="1510653" y="46429"/>
                  </a:lnTo>
                  <a:lnTo>
                    <a:pt x="1555050" y="60237"/>
                  </a:lnTo>
                  <a:lnTo>
                    <a:pt x="1598679" y="75724"/>
                  </a:lnTo>
                  <a:lnTo>
                    <a:pt x="1641503" y="92853"/>
                  </a:lnTo>
                  <a:lnTo>
                    <a:pt x="1683483" y="111586"/>
                  </a:lnTo>
                  <a:lnTo>
                    <a:pt x="1724582" y="131884"/>
                  </a:lnTo>
                  <a:lnTo>
                    <a:pt x="1764761" y="153710"/>
                  </a:lnTo>
                  <a:lnTo>
                    <a:pt x="1803983" y="177026"/>
                  </a:lnTo>
                  <a:lnTo>
                    <a:pt x="1842210" y="201793"/>
                  </a:lnTo>
                  <a:lnTo>
                    <a:pt x="1879402" y="227974"/>
                  </a:lnTo>
                  <a:lnTo>
                    <a:pt x="1915524" y="255530"/>
                  </a:lnTo>
                  <a:lnTo>
                    <a:pt x="1950536" y="284424"/>
                  </a:lnTo>
                  <a:lnTo>
                    <a:pt x="1984400" y="314618"/>
                  </a:lnTo>
                  <a:lnTo>
                    <a:pt x="2017079" y="346073"/>
                  </a:lnTo>
                  <a:lnTo>
                    <a:pt x="2048534" y="378752"/>
                  </a:lnTo>
                  <a:lnTo>
                    <a:pt x="2078727" y="412616"/>
                  </a:lnTo>
                  <a:lnTo>
                    <a:pt x="2107621" y="447628"/>
                  </a:lnTo>
                  <a:lnTo>
                    <a:pt x="2135178" y="483749"/>
                  </a:lnTo>
                  <a:lnTo>
                    <a:pt x="2161359" y="520942"/>
                  </a:lnTo>
                  <a:lnTo>
                    <a:pt x="2186126" y="559168"/>
                  </a:lnTo>
                  <a:lnTo>
                    <a:pt x="2209442" y="598390"/>
                  </a:lnTo>
                  <a:lnTo>
                    <a:pt x="2231268" y="638570"/>
                  </a:lnTo>
                  <a:lnTo>
                    <a:pt x="2251566" y="679668"/>
                  </a:lnTo>
                  <a:lnTo>
                    <a:pt x="2270299" y="721649"/>
                  </a:lnTo>
                  <a:lnTo>
                    <a:pt x="2287428" y="764472"/>
                  </a:lnTo>
                  <a:lnTo>
                    <a:pt x="2302915" y="808102"/>
                  </a:lnTo>
                  <a:lnTo>
                    <a:pt x="2316723" y="852498"/>
                  </a:lnTo>
                  <a:lnTo>
                    <a:pt x="2328812" y="897624"/>
                  </a:lnTo>
                  <a:lnTo>
                    <a:pt x="2339147" y="943442"/>
                  </a:lnTo>
                  <a:lnTo>
                    <a:pt x="2347687" y="989912"/>
                  </a:lnTo>
                  <a:lnTo>
                    <a:pt x="2354396" y="1036999"/>
                  </a:lnTo>
                  <a:lnTo>
                    <a:pt x="2359235" y="1084662"/>
                  </a:lnTo>
                  <a:lnTo>
                    <a:pt x="2362166" y="1132865"/>
                  </a:lnTo>
                  <a:lnTo>
                    <a:pt x="2363152" y="1181569"/>
                  </a:lnTo>
                  <a:close/>
                </a:path>
              </a:pathLst>
            </a:custGeom>
            <a:ln w="10375">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29" name="object 29"/>
          <p:cNvSpPr txBox="1"/>
          <p:nvPr/>
        </p:nvSpPr>
        <p:spPr>
          <a:xfrm>
            <a:off x="1069764" y="4277311"/>
            <a:ext cx="544195" cy="336550"/>
          </a:xfrm>
          <a:prstGeom prst="rect">
            <a:avLst/>
          </a:prstGeom>
        </p:spPr>
        <p:txBody>
          <a:bodyPr vert="horz" wrap="square" lIns="0" tIns="11430" rIns="0" bIns="0" rtlCol="0">
            <a:spAutoFit/>
          </a:bodyPr>
          <a:lstStyle/>
          <a:p>
            <a:pPr marL="12700">
              <a:lnSpc>
                <a:spcPct val="100000"/>
              </a:lnSpc>
              <a:spcBef>
                <a:spcPts val="90"/>
              </a:spcBef>
            </a:pPr>
            <a:r>
              <a:rPr sz="2050" b="1" spc="-40">
                <a:solidFill>
                  <a:srgbClr val="8B8B8B"/>
                </a:solidFill>
                <a:latin typeface="游ゴシック" panose="020B0400000000000000" pitchFamily="50" charset="-128"/>
                <a:ea typeface="游ゴシック" panose="020B0400000000000000" pitchFamily="50" charset="-128"/>
                <a:cs typeface="Adobe Clean Han ExtraBold"/>
              </a:rPr>
              <a:t>幸せ</a:t>
            </a:r>
            <a:endParaRPr sz="2050">
              <a:latin typeface="游ゴシック" panose="020B0400000000000000" pitchFamily="50" charset="-128"/>
              <a:ea typeface="游ゴシック" panose="020B0400000000000000" pitchFamily="50" charset="-128"/>
              <a:cs typeface="Adobe Clean Han ExtraBold"/>
            </a:endParaRPr>
          </a:p>
        </p:txBody>
      </p:sp>
      <p:sp>
        <p:nvSpPr>
          <p:cNvPr id="31" name="object 31"/>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59</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30" name="object 30"/>
          <p:cNvSpPr txBox="1"/>
          <p:nvPr/>
        </p:nvSpPr>
        <p:spPr>
          <a:xfrm>
            <a:off x="5916014" y="4277311"/>
            <a:ext cx="803275" cy="336550"/>
          </a:xfrm>
          <a:prstGeom prst="rect">
            <a:avLst/>
          </a:prstGeom>
        </p:spPr>
        <p:txBody>
          <a:bodyPr vert="horz" wrap="square" lIns="0" tIns="11430" rIns="0" bIns="0" rtlCol="0">
            <a:spAutoFit/>
          </a:bodyPr>
          <a:lstStyle/>
          <a:p>
            <a:pPr marL="12700">
              <a:lnSpc>
                <a:spcPct val="100000"/>
              </a:lnSpc>
              <a:spcBef>
                <a:spcPts val="90"/>
              </a:spcBef>
            </a:pPr>
            <a:r>
              <a:rPr sz="2050" b="1" spc="-40">
                <a:solidFill>
                  <a:srgbClr val="8B8B8B"/>
                </a:solidFill>
                <a:latin typeface="游ゴシック" panose="020B0400000000000000" pitchFamily="50" charset="-128"/>
                <a:ea typeface="游ゴシック" panose="020B0400000000000000" pitchFamily="50" charset="-128"/>
                <a:cs typeface="Adobe Clean Han ExtraBold"/>
              </a:rPr>
              <a:t>不幸せ</a:t>
            </a:r>
            <a:endParaRPr sz="2050">
              <a:latin typeface="游ゴシック" panose="020B0400000000000000" pitchFamily="50" charset="-128"/>
              <a:ea typeface="游ゴシック" panose="020B0400000000000000" pitchFamily="50" charset="-128"/>
              <a:cs typeface="Adobe Clean Han ExtraBo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txBox="1"/>
          <p:nvPr/>
        </p:nvSpPr>
        <p:spPr>
          <a:xfrm>
            <a:off x="854439" y="4282560"/>
            <a:ext cx="5876290" cy="1855470"/>
          </a:xfrm>
          <a:prstGeom prst="rect">
            <a:avLst/>
          </a:prstGeom>
        </p:spPr>
        <p:txBody>
          <a:bodyPr vert="horz" wrap="square" lIns="0" tIns="17145" rIns="0" bIns="0" rtlCol="0">
            <a:spAutoFit/>
          </a:bodyPr>
          <a:lstStyle/>
          <a:p>
            <a:pPr marL="12700">
              <a:lnSpc>
                <a:spcPct val="100000"/>
              </a:lnSpc>
              <a:spcBef>
                <a:spcPts val="135"/>
              </a:spcBef>
            </a:pPr>
            <a:r>
              <a:rPr sz="1050" b="0" spc="-5">
                <a:solidFill>
                  <a:srgbClr val="332C2A"/>
                </a:solidFill>
                <a:latin typeface="游ゴシック" panose="020B0400000000000000" pitchFamily="50" charset="-128"/>
                <a:ea typeface="游ゴシック" panose="020B0400000000000000" pitchFamily="50" charset="-128"/>
                <a:cs typeface="Adobe Clean Han"/>
              </a:rPr>
              <a:t>◎  授業全体を通じて、感じたことを率直に振り返ってみましょう！</a:t>
            </a:r>
            <a:endParaRPr sz="1050">
              <a:latin typeface="游ゴシック" panose="020B0400000000000000" pitchFamily="50" charset="-128"/>
              <a:ea typeface="游ゴシック" panose="020B0400000000000000" pitchFamily="50" charset="-128"/>
              <a:cs typeface="Adobe Clean Han"/>
            </a:endParaRPr>
          </a:p>
          <a:p>
            <a:pPr marL="80645">
              <a:lnSpc>
                <a:spcPct val="100000"/>
              </a:lnSpc>
              <a:spcBef>
                <a:spcPts val="1375"/>
              </a:spcBef>
            </a:pPr>
            <a:r>
              <a:rPr sz="950" b="0">
                <a:solidFill>
                  <a:srgbClr val="332C2A"/>
                </a:solidFill>
                <a:latin typeface="游ゴシック" panose="020B0400000000000000" pitchFamily="50" charset="-128"/>
                <a:ea typeface="游ゴシック" panose="020B0400000000000000" pitchFamily="50" charset="-128"/>
                <a:cs typeface="Adobe Clean Han"/>
              </a:rPr>
              <a:t>［本日の自己評価</a:t>
            </a:r>
            <a:r>
              <a:rPr sz="950" b="0" spc="-16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を付けてみよう</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74295" algn="ctr">
              <a:lnSpc>
                <a:spcPct val="100000"/>
              </a:lnSpc>
              <a:spcBef>
                <a:spcPts val="455"/>
              </a:spcBef>
              <a:tabLst>
                <a:tab pos="1110615" algn="l"/>
                <a:tab pos="2147570" algn="l"/>
                <a:tab pos="3184525" algn="l"/>
                <a:tab pos="4117340" algn="l"/>
              </a:tabLst>
            </a:pPr>
            <a:r>
              <a:rPr lang="en-US" sz="800">
                <a:solidFill>
                  <a:srgbClr val="332C2A"/>
                </a:solidFill>
                <a:latin typeface="游ゴシック" panose="020B0400000000000000" pitchFamily="50" charset="-128"/>
                <a:ea typeface="游ゴシック" panose="020B0400000000000000" pitchFamily="50" charset="-128"/>
                <a:cs typeface="Adobe Clean Han"/>
              </a:rPr>
              <a:t>5</a:t>
            </a:r>
            <a:r>
              <a:rPr sz="800" b="0">
                <a:solidFill>
                  <a:srgbClr val="332C2A"/>
                </a:solidFill>
                <a:latin typeface="游ゴシック" panose="020B0400000000000000" pitchFamily="50" charset="-128"/>
                <a:ea typeface="游ゴシック" panose="020B0400000000000000" pitchFamily="50" charset="-128"/>
                <a:cs typeface="Adobe Clean Han"/>
              </a:rPr>
              <a:t>．完璧です</a:t>
            </a:r>
            <a:r>
              <a:rPr sz="800" b="0" spc="-50">
                <a:solidFill>
                  <a:srgbClr val="332C2A"/>
                </a:solidFill>
                <a:latin typeface="游ゴシック" panose="020B0400000000000000" pitchFamily="50" charset="-128"/>
                <a:ea typeface="游ゴシック" panose="020B0400000000000000" pitchFamily="50" charset="-128"/>
                <a:cs typeface="Adobe Clean Han"/>
              </a:rPr>
              <a:t>！</a:t>
            </a:r>
            <a:r>
              <a:rPr sz="800" b="0">
                <a:solidFill>
                  <a:srgbClr val="332C2A"/>
                </a:solidFill>
                <a:latin typeface="游ゴシック" panose="020B0400000000000000" pitchFamily="50" charset="-128"/>
                <a:ea typeface="游ゴシック" panose="020B0400000000000000" pitchFamily="50" charset="-128"/>
                <a:cs typeface="Adobe Clean Han"/>
              </a:rPr>
              <a:t>	</a:t>
            </a:r>
            <a:r>
              <a:rPr lang="en-US" sz="800" b="0">
                <a:solidFill>
                  <a:srgbClr val="332C2A"/>
                </a:solidFill>
                <a:latin typeface="游ゴシック" panose="020B0400000000000000" pitchFamily="50" charset="-128"/>
                <a:ea typeface="游ゴシック" panose="020B0400000000000000" pitchFamily="50" charset="-128"/>
                <a:cs typeface="Adobe Clean Han"/>
              </a:rPr>
              <a:t>4</a:t>
            </a:r>
            <a:r>
              <a:rPr sz="800" b="0">
                <a:solidFill>
                  <a:srgbClr val="332C2A"/>
                </a:solidFill>
                <a:latin typeface="游ゴシック" panose="020B0400000000000000" pitchFamily="50" charset="-128"/>
                <a:ea typeface="游ゴシック" panose="020B0400000000000000" pitchFamily="50" charset="-128"/>
                <a:cs typeface="Adobe Clean Han"/>
              </a:rPr>
              <a:t>．ほぼ</a:t>
            </a:r>
            <a:r>
              <a:rPr sz="800" b="0" spc="-25">
                <a:solidFill>
                  <a:srgbClr val="332C2A"/>
                </a:solidFill>
                <a:latin typeface="游ゴシック" panose="020B0400000000000000" pitchFamily="50" charset="-128"/>
                <a:ea typeface="游ゴシック" panose="020B0400000000000000" pitchFamily="50" charset="-128"/>
                <a:cs typeface="Adobe Clean Han"/>
              </a:rPr>
              <a:t>ＯＫ！</a:t>
            </a:r>
            <a:r>
              <a:rPr sz="800" b="0">
                <a:solidFill>
                  <a:srgbClr val="332C2A"/>
                </a:solidFill>
                <a:latin typeface="游ゴシック" panose="020B0400000000000000" pitchFamily="50" charset="-128"/>
                <a:ea typeface="游ゴシック" panose="020B0400000000000000" pitchFamily="50" charset="-128"/>
                <a:cs typeface="Adobe Clean Han"/>
              </a:rPr>
              <a:t>	</a:t>
            </a:r>
            <a:r>
              <a:rPr lang="en-US" sz="800" b="0">
                <a:solidFill>
                  <a:srgbClr val="332C2A"/>
                </a:solidFill>
                <a:latin typeface="游ゴシック" panose="020B0400000000000000" pitchFamily="50" charset="-128"/>
                <a:ea typeface="游ゴシック" panose="020B0400000000000000" pitchFamily="50" charset="-128"/>
                <a:cs typeface="Adobe Clean Han"/>
              </a:rPr>
              <a:t>3</a:t>
            </a:r>
            <a:r>
              <a:rPr sz="800" b="0">
                <a:solidFill>
                  <a:srgbClr val="332C2A"/>
                </a:solidFill>
                <a:latin typeface="游ゴシック" panose="020B0400000000000000" pitchFamily="50" charset="-128"/>
                <a:ea typeface="游ゴシック" panose="020B0400000000000000" pitchFamily="50" charset="-128"/>
                <a:cs typeface="Adobe Clean Han"/>
              </a:rPr>
              <a:t>．できたか</a:t>
            </a:r>
            <a:r>
              <a:rPr sz="800" b="0" spc="-50">
                <a:solidFill>
                  <a:srgbClr val="332C2A"/>
                </a:solidFill>
                <a:latin typeface="游ゴシック" panose="020B0400000000000000" pitchFamily="50" charset="-128"/>
                <a:ea typeface="游ゴシック" panose="020B0400000000000000" pitchFamily="50" charset="-128"/>
                <a:cs typeface="Adobe Clean Han"/>
              </a:rPr>
              <a:t>な</a:t>
            </a:r>
            <a:r>
              <a:rPr sz="800" b="0">
                <a:solidFill>
                  <a:srgbClr val="332C2A"/>
                </a:solidFill>
                <a:latin typeface="游ゴシック" panose="020B0400000000000000" pitchFamily="50" charset="-128"/>
                <a:ea typeface="游ゴシック" panose="020B0400000000000000" pitchFamily="50" charset="-128"/>
                <a:cs typeface="Adobe Clean Han"/>
              </a:rPr>
              <a:t>	</a:t>
            </a:r>
            <a:r>
              <a:rPr lang="en-US" sz="800" b="0">
                <a:solidFill>
                  <a:srgbClr val="332C2A"/>
                </a:solidFill>
                <a:latin typeface="游ゴシック" panose="020B0400000000000000" pitchFamily="50" charset="-128"/>
                <a:ea typeface="游ゴシック" panose="020B0400000000000000" pitchFamily="50" charset="-128"/>
                <a:cs typeface="Adobe Clean Han"/>
              </a:rPr>
              <a:t>2</a:t>
            </a:r>
            <a:r>
              <a:rPr sz="800" b="0">
                <a:solidFill>
                  <a:srgbClr val="332C2A"/>
                </a:solidFill>
                <a:latin typeface="游ゴシック" panose="020B0400000000000000" pitchFamily="50" charset="-128"/>
                <a:ea typeface="游ゴシック" panose="020B0400000000000000" pitchFamily="50" charset="-128"/>
                <a:cs typeface="Adobe Clean Han"/>
              </a:rPr>
              <a:t>．まあま</a:t>
            </a:r>
            <a:r>
              <a:rPr sz="800" b="0" spc="-50">
                <a:solidFill>
                  <a:srgbClr val="332C2A"/>
                </a:solidFill>
                <a:latin typeface="游ゴシック" panose="020B0400000000000000" pitchFamily="50" charset="-128"/>
                <a:ea typeface="游ゴシック" panose="020B0400000000000000" pitchFamily="50" charset="-128"/>
                <a:cs typeface="Adobe Clean Han"/>
              </a:rPr>
              <a:t>あ</a:t>
            </a:r>
            <a:r>
              <a:rPr sz="800" b="0">
                <a:solidFill>
                  <a:srgbClr val="332C2A"/>
                </a:solidFill>
                <a:latin typeface="游ゴシック" panose="020B0400000000000000" pitchFamily="50" charset="-128"/>
                <a:ea typeface="游ゴシック" panose="020B0400000000000000" pitchFamily="50" charset="-128"/>
                <a:cs typeface="Adobe Clean Han"/>
              </a:rPr>
              <a:t>	</a:t>
            </a:r>
            <a:r>
              <a:rPr lang="en-US" sz="800" b="0">
                <a:solidFill>
                  <a:srgbClr val="332C2A"/>
                </a:solidFill>
                <a:latin typeface="游ゴシック" panose="020B0400000000000000" pitchFamily="50" charset="-128"/>
                <a:ea typeface="游ゴシック" panose="020B0400000000000000" pitchFamily="50" charset="-128"/>
                <a:cs typeface="Adobe Clean Han"/>
              </a:rPr>
              <a:t>1</a:t>
            </a:r>
            <a:r>
              <a:rPr sz="800" b="0">
                <a:solidFill>
                  <a:srgbClr val="332C2A"/>
                </a:solidFill>
                <a:latin typeface="游ゴシック" panose="020B0400000000000000" pitchFamily="50" charset="-128"/>
                <a:ea typeface="游ゴシック" panose="020B0400000000000000" pitchFamily="50" charset="-128"/>
                <a:cs typeface="Adobe Clean Han"/>
              </a:rPr>
              <a:t>．少し</a:t>
            </a:r>
            <a:r>
              <a:rPr sz="800" b="0" spc="-50">
                <a:solidFill>
                  <a:srgbClr val="332C2A"/>
                </a:solidFill>
                <a:latin typeface="游ゴシック" panose="020B0400000000000000" pitchFamily="50" charset="-128"/>
                <a:ea typeface="游ゴシック" panose="020B0400000000000000" pitchFamily="50" charset="-128"/>
                <a:cs typeface="Adobe Clean Han"/>
              </a:rPr>
              <a:t>ね</a:t>
            </a:r>
            <a:endParaRPr sz="800">
              <a:latin typeface="游ゴシック" panose="020B0400000000000000" pitchFamily="50" charset="-128"/>
              <a:ea typeface="游ゴシック" panose="020B0400000000000000" pitchFamily="50" charset="-128"/>
              <a:cs typeface="Adobe Clean Han"/>
            </a:endParaRPr>
          </a:p>
          <a:p>
            <a:pPr>
              <a:lnSpc>
                <a:spcPct val="100000"/>
              </a:lnSpc>
              <a:spcBef>
                <a:spcPts val="80"/>
              </a:spcBef>
            </a:pPr>
            <a:endParaRPr sz="800">
              <a:latin typeface="游ゴシック" panose="020B0400000000000000" pitchFamily="50" charset="-128"/>
              <a:ea typeface="游ゴシック" panose="020B0400000000000000" pitchFamily="50" charset="-128"/>
              <a:cs typeface="Adobe Clean Han"/>
            </a:endParaRPr>
          </a:p>
          <a:p>
            <a:pPr marL="80645">
              <a:lnSpc>
                <a:spcPct val="100000"/>
              </a:lnSpc>
            </a:pPr>
            <a:r>
              <a:rPr sz="950" b="0">
                <a:solidFill>
                  <a:srgbClr val="332C2A"/>
                </a:solidFill>
                <a:latin typeface="游ゴシック" panose="020B0400000000000000" pitchFamily="50" charset="-128"/>
                <a:ea typeface="游ゴシック" panose="020B0400000000000000" pitchFamily="50" charset="-128"/>
                <a:cs typeface="Adobe Clean Han"/>
              </a:rPr>
              <a:t>［本日の授業内で自分ができたこと</a:t>
            </a:r>
            <a:r>
              <a:rPr sz="950" b="0" spc="-160">
                <a:solidFill>
                  <a:srgbClr val="332C2A"/>
                </a:solidFill>
                <a:latin typeface="游ゴシック" panose="020B0400000000000000" pitchFamily="50" charset="-128"/>
                <a:ea typeface="游ゴシック" panose="020B0400000000000000" pitchFamily="50" charset="-128"/>
                <a:cs typeface="Adobe Clean Han"/>
              </a:rPr>
              <a:t>］（</a:t>
            </a:r>
            <a:r>
              <a:rPr sz="950" spc="-160">
                <a:solidFill>
                  <a:srgbClr val="332C2A"/>
                </a:solidFill>
                <a:latin typeface="游ゴシック" panose="020B0400000000000000" pitchFamily="50" charset="-128"/>
                <a:ea typeface="游ゴシック" panose="020B0400000000000000" pitchFamily="50" charset="-128"/>
                <a:cs typeface="Kozuka Gothic Pr6N R"/>
              </a:rPr>
              <a:t>□</a:t>
            </a:r>
            <a:r>
              <a:rPr sz="950" b="0">
                <a:solidFill>
                  <a:srgbClr val="332C2A"/>
                </a:solidFill>
                <a:latin typeface="游ゴシック" panose="020B0400000000000000" pitchFamily="50" charset="-128"/>
                <a:ea typeface="游ゴシック" panose="020B0400000000000000" pitchFamily="50" charset="-128"/>
                <a:cs typeface="Adobe Clean Han"/>
              </a:rPr>
              <a:t>を入れてみよう</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140970">
              <a:lnSpc>
                <a:spcPct val="100000"/>
              </a:lnSpc>
              <a:spcBef>
                <a:spcPts val="455"/>
              </a:spcBef>
            </a:pPr>
            <a:r>
              <a:rPr sz="800" b="0" spc="-5">
                <a:solidFill>
                  <a:srgbClr val="332C2A"/>
                </a:solidFill>
                <a:latin typeface="游ゴシック" panose="020B0400000000000000" pitchFamily="50" charset="-128"/>
                <a:ea typeface="游ゴシック" panose="020B0400000000000000" pitchFamily="50" charset="-128"/>
                <a:cs typeface="Adobe Clean Han"/>
              </a:rPr>
              <a:t>□会話する  □質問する  □教える  □教わる  □状況を把握する  □傾聴する  □場を活性化させる</a:t>
            </a:r>
            <a:endParaRPr sz="800">
              <a:latin typeface="游ゴシック" panose="020B0400000000000000" pitchFamily="50" charset="-128"/>
              <a:ea typeface="游ゴシック" panose="020B0400000000000000" pitchFamily="50" charset="-128"/>
              <a:cs typeface="Adobe Clean Han"/>
            </a:endParaRPr>
          </a:p>
          <a:p>
            <a:pPr marL="140970">
              <a:lnSpc>
                <a:spcPct val="100000"/>
              </a:lnSpc>
              <a:spcBef>
                <a:spcPts val="605"/>
              </a:spcBef>
              <a:tabLst>
                <a:tab pos="4288155" algn="l"/>
              </a:tabLst>
            </a:pPr>
            <a:r>
              <a:rPr sz="800" b="0">
                <a:solidFill>
                  <a:srgbClr val="332C2A"/>
                </a:solidFill>
                <a:latin typeface="游ゴシック" panose="020B0400000000000000" pitchFamily="50" charset="-128"/>
                <a:ea typeface="游ゴシック" panose="020B0400000000000000" pitchFamily="50" charset="-128"/>
                <a:cs typeface="Adobe Clean Han"/>
              </a:rPr>
              <a:t>□リーダーシップを発揮する</a:t>
            </a:r>
            <a:r>
              <a:rPr sz="800" b="0" spc="285">
                <a:solidFill>
                  <a:srgbClr val="332C2A"/>
                </a:solidFill>
                <a:latin typeface="游ゴシック" panose="020B0400000000000000" pitchFamily="50" charset="-128"/>
                <a:ea typeface="游ゴシック" panose="020B0400000000000000" pitchFamily="50" charset="-128"/>
                <a:cs typeface="Adobe Clean Han"/>
              </a:rPr>
              <a:t>  </a:t>
            </a:r>
            <a:r>
              <a:rPr sz="800" b="0">
                <a:solidFill>
                  <a:srgbClr val="332C2A"/>
                </a:solidFill>
                <a:latin typeface="游ゴシック" panose="020B0400000000000000" pitchFamily="50" charset="-128"/>
                <a:ea typeface="游ゴシック" panose="020B0400000000000000" pitchFamily="50" charset="-128"/>
                <a:cs typeface="Adobe Clean Han"/>
              </a:rPr>
              <a:t>□他者をサポートする</a:t>
            </a:r>
            <a:r>
              <a:rPr sz="800" b="0" spc="290">
                <a:solidFill>
                  <a:srgbClr val="332C2A"/>
                </a:solidFill>
                <a:latin typeface="游ゴシック" panose="020B0400000000000000" pitchFamily="50" charset="-128"/>
                <a:ea typeface="游ゴシック" panose="020B0400000000000000" pitchFamily="50" charset="-128"/>
                <a:cs typeface="Adobe Clean Han"/>
              </a:rPr>
              <a:t>  </a:t>
            </a:r>
            <a:r>
              <a:rPr sz="800" b="0">
                <a:solidFill>
                  <a:srgbClr val="332C2A"/>
                </a:solidFill>
                <a:latin typeface="游ゴシック" panose="020B0400000000000000" pitchFamily="50" charset="-128"/>
                <a:ea typeface="游ゴシック" panose="020B0400000000000000" pitchFamily="50" charset="-128"/>
                <a:cs typeface="Adobe Clean Han"/>
              </a:rPr>
              <a:t>□場を読む</a:t>
            </a:r>
            <a:r>
              <a:rPr sz="800" b="0" spc="290">
                <a:solidFill>
                  <a:srgbClr val="332C2A"/>
                </a:solidFill>
                <a:latin typeface="游ゴシック" panose="020B0400000000000000" pitchFamily="50" charset="-128"/>
                <a:ea typeface="游ゴシック" panose="020B0400000000000000" pitchFamily="50" charset="-128"/>
                <a:cs typeface="Adobe Clean Han"/>
              </a:rPr>
              <a:t>  </a:t>
            </a:r>
            <a:r>
              <a:rPr sz="800" b="0">
                <a:solidFill>
                  <a:srgbClr val="332C2A"/>
                </a:solidFill>
                <a:latin typeface="游ゴシック" panose="020B0400000000000000" pitchFamily="50" charset="-128"/>
                <a:ea typeface="游ゴシック" panose="020B0400000000000000" pitchFamily="50" charset="-128"/>
                <a:cs typeface="Adobe Clean Han"/>
              </a:rPr>
              <a:t>□メタ認知す</a:t>
            </a:r>
            <a:r>
              <a:rPr sz="800" b="0" spc="-50">
                <a:solidFill>
                  <a:srgbClr val="332C2A"/>
                </a:solidFill>
                <a:latin typeface="游ゴシック" panose="020B0400000000000000" pitchFamily="50" charset="-128"/>
                <a:ea typeface="游ゴシック" panose="020B0400000000000000" pitchFamily="50" charset="-128"/>
                <a:cs typeface="Adobe Clean Han"/>
              </a:rPr>
              <a:t>る</a:t>
            </a:r>
            <a:r>
              <a:rPr sz="800" b="0">
                <a:solidFill>
                  <a:srgbClr val="332C2A"/>
                </a:solidFill>
                <a:latin typeface="游ゴシック" panose="020B0400000000000000" pitchFamily="50" charset="-128"/>
                <a:ea typeface="游ゴシック" panose="020B0400000000000000" pitchFamily="50" charset="-128"/>
                <a:cs typeface="Adobe Clean Han"/>
              </a:rPr>
              <a:t>	□</a:t>
            </a:r>
            <a:r>
              <a:rPr sz="800" b="0" err="1">
                <a:solidFill>
                  <a:srgbClr val="332C2A"/>
                </a:solidFill>
                <a:latin typeface="游ゴシック" panose="020B0400000000000000" pitchFamily="50" charset="-128"/>
                <a:ea typeface="游ゴシック" panose="020B0400000000000000" pitchFamily="50" charset="-128"/>
                <a:cs typeface="Adobe Clean Han"/>
              </a:rPr>
              <a:t>フリーライダーにならな</a:t>
            </a:r>
            <a:r>
              <a:rPr sz="800" b="0" spc="-50" err="1">
                <a:solidFill>
                  <a:srgbClr val="332C2A"/>
                </a:solidFill>
                <a:latin typeface="游ゴシック" panose="020B0400000000000000" pitchFamily="50" charset="-128"/>
                <a:ea typeface="游ゴシック" panose="020B0400000000000000" pitchFamily="50" charset="-128"/>
                <a:cs typeface="Adobe Clean Han"/>
              </a:rPr>
              <a:t>い</a:t>
            </a:r>
            <a:endParaRPr lang="ja-JP" altLang="en-US" sz="800">
              <a:latin typeface="游ゴシック" panose="020B0400000000000000" pitchFamily="50" charset="-128"/>
              <a:ea typeface="游ゴシック" panose="020B0400000000000000" pitchFamily="50" charset="-128"/>
              <a:cs typeface="Adobe Clean Han"/>
            </a:endParaRPr>
          </a:p>
          <a:p>
            <a:pPr marL="1398270">
              <a:lnSpc>
                <a:spcPct val="100000"/>
              </a:lnSpc>
              <a:spcBef>
                <a:spcPts val="1480"/>
              </a:spcBef>
            </a:pPr>
            <a:r>
              <a:rPr sz="800">
                <a:solidFill>
                  <a:srgbClr val="221714"/>
                </a:solidFill>
                <a:latin typeface="游ゴシック" panose="020B0400000000000000" pitchFamily="50" charset="-128"/>
                <a:ea typeface="游ゴシック" panose="020B0400000000000000" pitchFamily="50" charset="-128"/>
                <a:cs typeface="Adobe Clean Han"/>
              </a:rPr>
              <a:t>※メタ認知・・・・・自分の認知活動を客観的にとらえること＝</a:t>
            </a:r>
            <a:r>
              <a:rPr sz="800" spc="-5">
                <a:solidFill>
                  <a:srgbClr val="221714"/>
                </a:solidFill>
                <a:latin typeface="游ゴシック" panose="020B0400000000000000" pitchFamily="50" charset="-128"/>
                <a:ea typeface="游ゴシック" panose="020B0400000000000000" pitchFamily="50" charset="-128"/>
                <a:cs typeface="Adobe Clean Han"/>
              </a:rPr>
              <a:t>自らの認知を認知すること</a:t>
            </a:r>
            <a:endParaRPr sz="800">
              <a:latin typeface="游ゴシック" panose="020B0400000000000000" pitchFamily="50" charset="-128"/>
              <a:ea typeface="游ゴシック" panose="020B0400000000000000" pitchFamily="50" charset="-128"/>
              <a:cs typeface="Adobe Clean Han"/>
            </a:endParaRPr>
          </a:p>
          <a:p>
            <a:pPr marL="1398270">
              <a:lnSpc>
                <a:spcPct val="100000"/>
              </a:lnSpc>
            </a:pPr>
            <a:r>
              <a:rPr sz="800" spc="-25">
                <a:solidFill>
                  <a:srgbClr val="221714"/>
                </a:solidFill>
                <a:latin typeface="游ゴシック" panose="020B0400000000000000" pitchFamily="50" charset="-128"/>
                <a:ea typeface="游ゴシック" panose="020B0400000000000000" pitchFamily="50" charset="-128"/>
                <a:cs typeface="Adobe Clean Han"/>
              </a:rPr>
              <a:t>※フリーライダー・・対価を支払わず利益を得る” ただ乗りする人” のこと</a:t>
            </a:r>
            <a:endParaRPr sz="800">
              <a:latin typeface="游ゴシック" panose="020B0400000000000000" pitchFamily="50" charset="-128"/>
              <a:ea typeface="游ゴシック" panose="020B0400000000000000" pitchFamily="50" charset="-128"/>
              <a:cs typeface="Adobe Clean Han"/>
            </a:endParaRPr>
          </a:p>
        </p:txBody>
      </p:sp>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1944370"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Heisei Mincho Std W7"/>
              </a:rPr>
              <a:t>第3</a:t>
            </a:r>
            <a:r>
              <a:rPr sz="1400" b="1" spc="-10">
                <a:solidFill>
                  <a:srgbClr val="332C2A"/>
                </a:solidFill>
                <a:latin typeface="游ゴシック" panose="020B0400000000000000" pitchFamily="50" charset="-128"/>
                <a:ea typeface="游ゴシック" panose="020B0400000000000000" pitchFamily="50" charset="-128"/>
                <a:cs typeface="Heisei Mincho Std W7"/>
              </a:rPr>
              <a:t>章：モデル授業案</a:t>
            </a:r>
            <a:r>
              <a:rPr lang="en-US" sz="1400" b="1" spc="-10">
                <a:solidFill>
                  <a:srgbClr val="332C2A"/>
                </a:solidFill>
                <a:latin typeface="游ゴシック" panose="020B0400000000000000" pitchFamily="50" charset="-128"/>
                <a:ea typeface="游ゴシック" panose="020B0400000000000000" pitchFamily="50" charset="-128"/>
                <a:cs typeface="Heisei Mincho Std W7"/>
              </a:rPr>
              <a:t> 9</a:t>
            </a:r>
            <a:endParaRPr sz="1400">
              <a:latin typeface="游ゴシック" panose="020B0400000000000000" pitchFamily="50" charset="-128"/>
              <a:ea typeface="游ゴシック" panose="020B0400000000000000" pitchFamily="50" charset="-128"/>
              <a:cs typeface="Heisei Mincho Std W7"/>
            </a:endParaRPr>
          </a:p>
        </p:txBody>
      </p:sp>
      <p:sp>
        <p:nvSpPr>
          <p:cNvPr id="6" name="object 6"/>
          <p:cNvSpPr txBox="1"/>
          <p:nvPr/>
        </p:nvSpPr>
        <p:spPr>
          <a:xfrm>
            <a:off x="3274095" y="325702"/>
            <a:ext cx="2725420" cy="230190"/>
          </a:xfrm>
          <a:prstGeom prst="rect">
            <a:avLst/>
          </a:prstGeom>
        </p:spPr>
        <p:txBody>
          <a:bodyPr vert="horz" wrap="square" lIns="0" tIns="14604" rIns="0" bIns="0" rtlCol="0">
            <a:spAutoFit/>
          </a:bodyPr>
          <a:lstStyle/>
          <a:p>
            <a:pPr marL="12700">
              <a:lnSpc>
                <a:spcPct val="100000"/>
              </a:lnSpc>
              <a:spcBef>
                <a:spcPts val="114"/>
              </a:spcBef>
            </a:pPr>
            <a:r>
              <a:rPr sz="1400" b="1" spc="-5">
                <a:solidFill>
                  <a:srgbClr val="332C2A"/>
                </a:solidFill>
                <a:latin typeface="游ゴシック" panose="020B0400000000000000" pitchFamily="50" charset="-128"/>
                <a:ea typeface="游ゴシック" panose="020B0400000000000000" pitchFamily="50" charset="-128"/>
                <a:cs typeface="Heisei Mincho Std W7"/>
              </a:rPr>
              <a:t>働く上での幸せ・不幸せって何？</a:t>
            </a:r>
            <a:endParaRPr sz="1400">
              <a:latin typeface="游ゴシック" panose="020B0400000000000000" pitchFamily="50" charset="-128"/>
              <a:ea typeface="游ゴシック" panose="020B0400000000000000" pitchFamily="50" charset="-128"/>
              <a:cs typeface="Heisei Mincho Std W7"/>
            </a:endParaRPr>
          </a:p>
        </p:txBody>
      </p:sp>
      <p:sp>
        <p:nvSpPr>
          <p:cNvPr id="7" name="object 7"/>
          <p:cNvSpPr/>
          <p:nvPr/>
        </p:nvSpPr>
        <p:spPr>
          <a:xfrm>
            <a:off x="875449" y="8358911"/>
            <a:ext cx="5875655" cy="863600"/>
          </a:xfrm>
          <a:custGeom>
            <a:avLst/>
            <a:gdLst/>
            <a:ahLst/>
            <a:cxnLst/>
            <a:rect l="l" t="t" r="r" b="b"/>
            <a:pathLst>
              <a:path w="5875655" h="863600">
                <a:moveTo>
                  <a:pt x="5875198" y="0"/>
                </a:moveTo>
                <a:lnTo>
                  <a:pt x="0" y="0"/>
                </a:lnTo>
                <a:lnTo>
                  <a:pt x="0" y="8890"/>
                </a:lnTo>
                <a:lnTo>
                  <a:pt x="0" y="855980"/>
                </a:lnTo>
                <a:lnTo>
                  <a:pt x="0" y="863600"/>
                </a:lnTo>
                <a:lnTo>
                  <a:pt x="5875198" y="863600"/>
                </a:lnTo>
                <a:lnTo>
                  <a:pt x="5875198" y="855980"/>
                </a:lnTo>
                <a:lnTo>
                  <a:pt x="8636" y="855980"/>
                </a:lnTo>
                <a:lnTo>
                  <a:pt x="8636" y="8890"/>
                </a:lnTo>
                <a:lnTo>
                  <a:pt x="5866562" y="8890"/>
                </a:lnTo>
                <a:lnTo>
                  <a:pt x="5866562" y="855433"/>
                </a:lnTo>
                <a:lnTo>
                  <a:pt x="5875198" y="855433"/>
                </a:lnTo>
                <a:lnTo>
                  <a:pt x="5875198" y="8890"/>
                </a:lnTo>
                <a:lnTo>
                  <a:pt x="5875198" y="8724"/>
                </a:lnTo>
                <a:lnTo>
                  <a:pt x="5875198"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txBox="1"/>
          <p:nvPr/>
        </p:nvSpPr>
        <p:spPr>
          <a:xfrm>
            <a:off x="854439" y="1059810"/>
            <a:ext cx="5831840" cy="715645"/>
          </a:xfrm>
          <a:prstGeom prst="rect">
            <a:avLst/>
          </a:prstGeom>
        </p:spPr>
        <p:txBody>
          <a:bodyPr vert="horz" wrap="square" lIns="0" tIns="17145" rIns="0" bIns="0" rtlCol="0">
            <a:spAutoFit/>
          </a:bodyPr>
          <a:lstStyle/>
          <a:p>
            <a:pPr marL="28575">
              <a:lnSpc>
                <a:spcPct val="100000"/>
              </a:lnSpc>
              <a:spcBef>
                <a:spcPts val="135"/>
              </a:spcBef>
            </a:pPr>
            <a:r>
              <a:rPr sz="1800" b="1" spc="-130">
                <a:solidFill>
                  <a:srgbClr val="332C2A"/>
                </a:solidFill>
                <a:latin typeface="游ゴシック" panose="020B0400000000000000" pitchFamily="50" charset="-128"/>
                <a:ea typeface="游ゴシック" panose="020B0400000000000000" pitchFamily="50" charset="-128"/>
                <a:cs typeface="Adobe Clean Han ExtraBold"/>
              </a:rPr>
              <a:t>ワークシートＡ</a:t>
            </a:r>
            <a:r>
              <a:rPr sz="1800" b="1" spc="20">
                <a:solidFill>
                  <a:srgbClr val="332C2A"/>
                </a:solidFill>
                <a:latin typeface="游ゴシック" panose="020B0400000000000000" pitchFamily="50" charset="-128"/>
                <a:ea typeface="游ゴシック" panose="020B0400000000000000" pitchFamily="50" charset="-128"/>
                <a:cs typeface="Adobe Clean Han ExtraBold"/>
              </a:rPr>
              <a:t>（</a:t>
            </a:r>
            <a:r>
              <a:rPr sz="1800" b="1">
                <a:solidFill>
                  <a:srgbClr val="332C2A"/>
                </a:solidFill>
                <a:latin typeface="游ゴシック" panose="020B0400000000000000" pitchFamily="50" charset="-128"/>
                <a:ea typeface="游ゴシック" panose="020B0400000000000000" pitchFamily="50" charset="-128"/>
                <a:cs typeface="Adobe Clean Han ExtraBold"/>
              </a:rPr>
              <a:t>まとめ</a:t>
            </a:r>
            <a:r>
              <a:rPr sz="180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80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970"/>
              </a:spcBef>
            </a:pPr>
            <a:r>
              <a:rPr sz="1050" b="0" spc="40">
                <a:solidFill>
                  <a:srgbClr val="332C2A"/>
                </a:solidFill>
                <a:latin typeface="游ゴシック" panose="020B0400000000000000" pitchFamily="50" charset="-128"/>
                <a:ea typeface="游ゴシック" panose="020B0400000000000000" pitchFamily="50" charset="-128"/>
                <a:cs typeface="Adobe Clean Han"/>
              </a:rPr>
              <a:t>◎あなたが考えた「働く」と「幸せ•不幸せ」について、ワンセンテンスでまとめてみよう！</a:t>
            </a:r>
            <a:endParaRPr sz="1050">
              <a:latin typeface="游ゴシック" panose="020B0400000000000000" pitchFamily="50" charset="-128"/>
              <a:ea typeface="游ゴシック" panose="020B0400000000000000" pitchFamily="50" charset="-128"/>
              <a:cs typeface="Adobe Clean Han"/>
            </a:endParaRPr>
          </a:p>
        </p:txBody>
      </p:sp>
      <p:sp>
        <p:nvSpPr>
          <p:cNvPr id="9" name="object 9"/>
          <p:cNvSpPr/>
          <p:nvPr/>
        </p:nvSpPr>
        <p:spPr>
          <a:xfrm>
            <a:off x="867143" y="1848992"/>
            <a:ext cx="5875655" cy="690880"/>
          </a:xfrm>
          <a:custGeom>
            <a:avLst/>
            <a:gdLst/>
            <a:ahLst/>
            <a:cxnLst/>
            <a:rect l="l" t="t" r="r" b="b"/>
            <a:pathLst>
              <a:path w="5875655" h="690880">
                <a:moveTo>
                  <a:pt x="5875198" y="0"/>
                </a:moveTo>
                <a:lnTo>
                  <a:pt x="5866562" y="0"/>
                </a:lnTo>
                <a:lnTo>
                  <a:pt x="5866562" y="8890"/>
                </a:lnTo>
                <a:lnTo>
                  <a:pt x="5866562" y="681990"/>
                </a:lnTo>
                <a:lnTo>
                  <a:pt x="8623" y="681990"/>
                </a:lnTo>
                <a:lnTo>
                  <a:pt x="8623" y="8890"/>
                </a:lnTo>
                <a:lnTo>
                  <a:pt x="5866562" y="8890"/>
                </a:lnTo>
                <a:lnTo>
                  <a:pt x="5866562" y="0"/>
                </a:lnTo>
                <a:lnTo>
                  <a:pt x="0" y="0"/>
                </a:lnTo>
                <a:lnTo>
                  <a:pt x="0" y="8890"/>
                </a:lnTo>
                <a:lnTo>
                  <a:pt x="0" y="681990"/>
                </a:lnTo>
                <a:lnTo>
                  <a:pt x="0" y="690880"/>
                </a:lnTo>
                <a:lnTo>
                  <a:pt x="5875198" y="690880"/>
                </a:lnTo>
                <a:lnTo>
                  <a:pt x="5875198" y="682447"/>
                </a:lnTo>
                <a:lnTo>
                  <a:pt x="5875198" y="681990"/>
                </a:lnTo>
                <a:lnTo>
                  <a:pt x="5875198" y="8890"/>
                </a:lnTo>
                <a:lnTo>
                  <a:pt x="5875198" y="8534"/>
                </a:lnTo>
                <a:lnTo>
                  <a:pt x="5875198"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0" name="object 10"/>
          <p:cNvSpPr txBox="1"/>
          <p:nvPr/>
        </p:nvSpPr>
        <p:spPr>
          <a:xfrm>
            <a:off x="853401" y="7783994"/>
            <a:ext cx="5826134" cy="418128"/>
          </a:xfrm>
          <a:prstGeom prst="rect">
            <a:avLst/>
          </a:prstGeom>
        </p:spPr>
        <p:txBody>
          <a:bodyPr vert="horz" wrap="square" lIns="0" tIns="11430" rIns="0" bIns="0" rtlCol="0">
            <a:spAutoFit/>
          </a:bodyPr>
          <a:lstStyle/>
          <a:p>
            <a:pPr marL="195580" marR="5080" indent="-183515">
              <a:lnSpc>
                <a:spcPct val="103699"/>
              </a:lnSpc>
              <a:spcBef>
                <a:spcPts val="90"/>
              </a:spcBef>
              <a:buChar char="♦"/>
              <a:tabLst>
                <a:tab pos="196850" algn="l"/>
              </a:tabLst>
            </a:pPr>
            <a:r>
              <a:rPr sz="1050" b="0" spc="-45" err="1">
                <a:solidFill>
                  <a:srgbClr val="332C2A"/>
                </a:solidFill>
                <a:latin typeface="游ゴシック" panose="020B0400000000000000" pitchFamily="50" charset="-128"/>
                <a:ea typeface="游ゴシック" panose="020B0400000000000000" pitchFamily="50" charset="-128"/>
                <a:cs typeface="Adobe Clean Han"/>
              </a:rPr>
              <a:t>本日学んだことを、他の人に説明できるように</a:t>
            </a:r>
            <a:r>
              <a:rPr sz="1050" b="0" spc="-45">
                <a:solidFill>
                  <a:srgbClr val="332C2A"/>
                </a:solidFill>
                <a:latin typeface="游ゴシック" panose="020B0400000000000000" pitchFamily="50" charset="-128"/>
                <a:ea typeface="游ゴシック" panose="020B0400000000000000" pitchFamily="50" charset="-128"/>
                <a:cs typeface="Adobe Clean Han"/>
              </a:rPr>
              <a:t> </a:t>
            </a:r>
            <a:r>
              <a:rPr sz="1050" b="0" spc="75">
                <a:solidFill>
                  <a:srgbClr val="332C2A"/>
                </a:solidFill>
                <a:latin typeface="游ゴシック" panose="020B0400000000000000" pitchFamily="50" charset="-128"/>
                <a:ea typeface="游ゴシック" panose="020B0400000000000000" pitchFamily="50" charset="-128"/>
                <a:cs typeface="Adobe Clean Han"/>
              </a:rPr>
              <a:t>60</a:t>
            </a:r>
            <a:r>
              <a:rPr sz="1050" b="0" spc="25">
                <a:solidFill>
                  <a:srgbClr val="332C2A"/>
                </a:solidFill>
                <a:latin typeface="游ゴシック" panose="020B0400000000000000" pitchFamily="50" charset="-128"/>
                <a:ea typeface="游ゴシック" panose="020B0400000000000000" pitchFamily="50" charset="-128"/>
                <a:cs typeface="Adobe Clean Han"/>
              </a:rPr>
              <a:t> 字以上 </a:t>
            </a:r>
            <a:r>
              <a:rPr sz="1050" b="0" spc="80">
                <a:solidFill>
                  <a:srgbClr val="332C2A"/>
                </a:solidFill>
                <a:latin typeface="游ゴシック" panose="020B0400000000000000" pitchFamily="50" charset="-128"/>
                <a:ea typeface="游ゴシック" panose="020B0400000000000000" pitchFamily="50" charset="-128"/>
                <a:cs typeface="Adobe Clean Han"/>
              </a:rPr>
              <a:t>80</a:t>
            </a:r>
            <a:r>
              <a:rPr sz="1050" b="0" spc="-45">
                <a:solidFill>
                  <a:srgbClr val="332C2A"/>
                </a:solidFill>
                <a:latin typeface="游ゴシック" panose="020B0400000000000000" pitchFamily="50" charset="-128"/>
                <a:ea typeface="游ゴシック" panose="020B0400000000000000" pitchFamily="50" charset="-128"/>
                <a:cs typeface="Adobe Clean Han"/>
              </a:rPr>
              <a:t> </a:t>
            </a:r>
            <a:r>
              <a:rPr sz="1050" b="0" spc="-45" err="1">
                <a:solidFill>
                  <a:srgbClr val="332C2A"/>
                </a:solidFill>
                <a:latin typeface="游ゴシック" panose="020B0400000000000000" pitchFamily="50" charset="-128"/>
                <a:ea typeface="游ゴシック" panose="020B0400000000000000" pitchFamily="50" charset="-128"/>
                <a:cs typeface="Adobe Clean Han"/>
              </a:rPr>
              <a:t>字以内でまとめてみましょ</a:t>
            </a:r>
            <a:r>
              <a:rPr sz="1050" b="0" spc="-65" err="1">
                <a:solidFill>
                  <a:srgbClr val="332C2A"/>
                </a:solidFill>
                <a:latin typeface="游ゴシック" panose="020B0400000000000000" pitchFamily="50" charset="-128"/>
                <a:ea typeface="游ゴシック" panose="020B0400000000000000" pitchFamily="50" charset="-128"/>
                <a:cs typeface="Adobe Clean Han"/>
              </a:rPr>
              <a:t>う</a:t>
            </a:r>
            <a:r>
              <a:rPr sz="1050" b="0" spc="-65">
                <a:solidFill>
                  <a:srgbClr val="332C2A"/>
                </a:solidFill>
                <a:latin typeface="游ゴシック" panose="020B0400000000000000" pitchFamily="50" charset="-128"/>
                <a:ea typeface="游ゴシック" panose="020B0400000000000000" pitchFamily="50" charset="-128"/>
                <a:cs typeface="Adobe Clean Han"/>
              </a:rPr>
              <a:t>！</a:t>
            </a:r>
            <a:endParaRPr sz="1050">
              <a:latin typeface="游ゴシック" panose="020B0400000000000000" pitchFamily="50" charset="-128"/>
              <a:ea typeface="游ゴシック" panose="020B0400000000000000" pitchFamily="50" charset="-128"/>
              <a:cs typeface="Adobe Clean Han"/>
            </a:endParaRPr>
          </a:p>
          <a:p>
            <a:pPr marL="196850">
              <a:lnSpc>
                <a:spcPct val="100000"/>
              </a:lnSpc>
              <a:spcBef>
                <a:spcPts val="645"/>
              </a:spcBef>
            </a:pPr>
            <a:r>
              <a:rPr sz="1050" b="0" spc="30">
                <a:solidFill>
                  <a:srgbClr val="332C2A"/>
                </a:solidFill>
                <a:latin typeface="游ゴシック" panose="020B0400000000000000" pitchFamily="50" charset="-128"/>
                <a:ea typeface="游ゴシック" panose="020B0400000000000000" pitchFamily="50" charset="-128"/>
                <a:cs typeface="Adobe Clean Han"/>
              </a:rPr>
              <a:t>⇒記入後、先生 </a:t>
            </a:r>
            <a:r>
              <a:rPr sz="1050" b="0" spc="50">
                <a:solidFill>
                  <a:srgbClr val="332C2A"/>
                </a:solidFill>
                <a:latin typeface="游ゴシック" panose="020B0400000000000000" pitchFamily="50" charset="-128"/>
                <a:ea typeface="游ゴシック" panose="020B0400000000000000" pitchFamily="50" charset="-128"/>
                <a:cs typeface="Adobe Clean Han"/>
              </a:rPr>
              <a:t>or</a:t>
            </a:r>
            <a:r>
              <a:rPr sz="1050" b="0" spc="-30">
                <a:solidFill>
                  <a:srgbClr val="332C2A"/>
                </a:solidFill>
                <a:latin typeface="游ゴシック" panose="020B0400000000000000" pitchFamily="50" charset="-128"/>
                <a:ea typeface="游ゴシック" panose="020B0400000000000000" pitchFamily="50" charset="-128"/>
                <a:cs typeface="Adobe Clean Han"/>
              </a:rPr>
              <a:t> クラスメートへ！</a:t>
            </a:r>
            <a:endParaRPr sz="1050">
              <a:latin typeface="游ゴシック" panose="020B0400000000000000" pitchFamily="50" charset="-128"/>
              <a:ea typeface="游ゴシック" panose="020B0400000000000000" pitchFamily="50" charset="-128"/>
              <a:cs typeface="Adobe Clean Han"/>
            </a:endParaRPr>
          </a:p>
        </p:txBody>
      </p:sp>
      <p:sp>
        <p:nvSpPr>
          <p:cNvPr id="11" name="object 11"/>
          <p:cNvSpPr txBox="1"/>
          <p:nvPr/>
        </p:nvSpPr>
        <p:spPr>
          <a:xfrm>
            <a:off x="854439" y="2748096"/>
            <a:ext cx="5002530" cy="178895"/>
          </a:xfrm>
          <a:prstGeom prst="rect">
            <a:avLst/>
          </a:prstGeom>
        </p:spPr>
        <p:txBody>
          <a:bodyPr vert="horz" wrap="square" lIns="0" tIns="17145" rIns="0" bIns="0" rtlCol="0">
            <a:spAutoFit/>
          </a:bodyPr>
          <a:lstStyle/>
          <a:p>
            <a:pPr marL="12700">
              <a:lnSpc>
                <a:spcPct val="100000"/>
              </a:lnSpc>
              <a:spcBef>
                <a:spcPts val="135"/>
              </a:spcBef>
            </a:pPr>
            <a:r>
              <a:rPr sz="1050" b="0">
                <a:solidFill>
                  <a:srgbClr val="332C2A"/>
                </a:solidFill>
                <a:latin typeface="游ゴシック" panose="020B0400000000000000" pitchFamily="50" charset="-128"/>
                <a:ea typeface="游ゴシック" panose="020B0400000000000000" pitchFamily="50" charset="-128"/>
                <a:cs typeface="Adobe Clean Han"/>
              </a:rPr>
              <a:t>◎本日の授業で、気になったことを質問形式で書いてみよう！（最低</a:t>
            </a:r>
            <a:r>
              <a:rPr lang="en-US" sz="1050" b="0">
                <a:solidFill>
                  <a:srgbClr val="332C2A"/>
                </a:solidFill>
                <a:latin typeface="游ゴシック" panose="020B0400000000000000" pitchFamily="50" charset="-128"/>
                <a:ea typeface="游ゴシック" panose="020B0400000000000000" pitchFamily="50" charset="-128"/>
                <a:cs typeface="Adobe Clean Han"/>
              </a:rPr>
              <a:t>1</a:t>
            </a:r>
            <a:r>
              <a:rPr sz="1050" b="0">
                <a:solidFill>
                  <a:srgbClr val="332C2A"/>
                </a:solidFill>
                <a:latin typeface="游ゴシック" panose="020B0400000000000000" pitchFamily="50" charset="-128"/>
                <a:ea typeface="游ゴシック" panose="020B0400000000000000" pitchFamily="50" charset="-128"/>
                <a:cs typeface="Adobe Clean Han"/>
              </a:rPr>
              <a:t>つ以上</a:t>
            </a:r>
            <a:r>
              <a:rPr sz="1050" b="0" spc="-50">
                <a:solidFill>
                  <a:srgbClr val="332C2A"/>
                </a:solidFill>
                <a:latin typeface="游ゴシック" panose="020B0400000000000000" pitchFamily="50" charset="-128"/>
                <a:ea typeface="游ゴシック" panose="020B0400000000000000" pitchFamily="50" charset="-128"/>
                <a:cs typeface="Adobe Clean Han"/>
              </a:rPr>
              <a:t>）</a:t>
            </a:r>
            <a:endParaRPr sz="1050">
              <a:latin typeface="游ゴシック" panose="020B0400000000000000" pitchFamily="50" charset="-128"/>
              <a:ea typeface="游ゴシック" panose="020B0400000000000000" pitchFamily="50" charset="-128"/>
              <a:cs typeface="Adobe Clean Han"/>
            </a:endParaRPr>
          </a:p>
        </p:txBody>
      </p:sp>
      <p:graphicFrame>
        <p:nvGraphicFramePr>
          <p:cNvPr id="12" name="object 12"/>
          <p:cNvGraphicFramePr>
            <a:graphicFrameLocks noGrp="1"/>
          </p:cNvGraphicFramePr>
          <p:nvPr/>
        </p:nvGraphicFramePr>
        <p:xfrm>
          <a:off x="867136" y="3013583"/>
          <a:ext cx="5862955" cy="1040765"/>
        </p:xfrm>
        <a:graphic>
          <a:graphicData uri="http://schemas.openxmlformats.org/drawingml/2006/table">
            <a:tbl>
              <a:tblPr firstRow="1" bandRow="1">
                <a:tableStyleId>{2D5ABB26-0587-4C30-8999-92F81FD0307C}</a:tableStyleId>
              </a:tblPr>
              <a:tblGrid>
                <a:gridCol w="5862955">
                  <a:extLst>
                    <a:ext uri="{9D8B030D-6E8A-4147-A177-3AD203B41FA5}">
                      <a16:colId xmlns:a16="http://schemas.microsoft.com/office/drawing/2014/main" val="20000"/>
                    </a:ext>
                  </a:extLst>
                </a:gridCol>
              </a:tblGrid>
              <a:tr h="350520">
                <a:tc>
                  <a:txBody>
                    <a:bodyPr/>
                    <a:lstStyle/>
                    <a:p>
                      <a:pPr marL="52069">
                        <a:lnSpc>
                          <a:spcPct val="100000"/>
                        </a:lnSpc>
                        <a:spcBef>
                          <a:spcPts val="785"/>
                        </a:spcBef>
                      </a:pPr>
                      <a:r>
                        <a:rPr sz="950" b="0">
                          <a:solidFill>
                            <a:srgbClr val="332C2A"/>
                          </a:solidFill>
                          <a:latin typeface="Adobe Clean Han"/>
                          <a:cs typeface="Adobe Clean Han"/>
                        </a:rPr>
                        <a:t>（例</a:t>
                      </a:r>
                      <a:r>
                        <a:rPr sz="950" b="0" spc="-150">
                          <a:solidFill>
                            <a:srgbClr val="332C2A"/>
                          </a:solidFill>
                          <a:latin typeface="Adobe Clean Han"/>
                          <a:cs typeface="Adobe Clean Han"/>
                        </a:rPr>
                        <a:t>）</a:t>
                      </a:r>
                      <a:r>
                        <a:rPr sz="950" b="0" spc="-45">
                          <a:solidFill>
                            <a:srgbClr val="332C2A"/>
                          </a:solidFill>
                          <a:latin typeface="Adobe Clean Han"/>
                          <a:cs typeface="Adobe Clean Han"/>
                        </a:rPr>
                        <a:t>Ｑ. なぜ人は働くのか？</a:t>
                      </a:r>
                      <a:endParaRPr sz="950">
                        <a:latin typeface="Adobe Clean Han"/>
                        <a:cs typeface="Adobe Clean Han"/>
                      </a:endParaRPr>
                    </a:p>
                  </a:txBody>
                  <a:tcPr marL="0" marR="0" marT="99695" marB="0">
                    <a:lnL w="12700">
                      <a:solidFill>
                        <a:srgbClr val="332C2A"/>
                      </a:solidFill>
                      <a:prstDash val="solid"/>
                    </a:lnL>
                    <a:lnR w="12700">
                      <a:solidFill>
                        <a:srgbClr val="332C2A"/>
                      </a:solidFill>
                      <a:prstDash val="solid"/>
                    </a:lnR>
                    <a:lnT w="12700">
                      <a:solidFill>
                        <a:srgbClr val="332C2A"/>
                      </a:solidFill>
                      <a:prstDash val="solid"/>
                    </a:lnT>
                    <a:lnB w="9525">
                      <a:solidFill>
                        <a:srgbClr val="332C2A"/>
                      </a:solidFill>
                      <a:prstDash val="solid"/>
                    </a:lnB>
                  </a:tcPr>
                </a:tc>
                <a:extLst>
                  <a:ext uri="{0D108BD9-81ED-4DB2-BD59-A6C34878D82A}">
                    <a16:rowId xmlns:a16="http://schemas.microsoft.com/office/drawing/2014/main" val="10000"/>
                  </a:ext>
                </a:extLst>
              </a:tr>
              <a:tr h="347980">
                <a:tc>
                  <a:txBody>
                    <a:bodyPr/>
                    <a:lstStyle/>
                    <a:p>
                      <a:pPr marL="112395">
                        <a:lnSpc>
                          <a:spcPct val="100000"/>
                        </a:lnSpc>
                        <a:spcBef>
                          <a:spcPts val="745"/>
                        </a:spcBef>
                      </a:pPr>
                      <a:r>
                        <a:rPr sz="950" b="0" spc="-25">
                          <a:solidFill>
                            <a:srgbClr val="332C2A"/>
                          </a:solidFill>
                          <a:latin typeface="Adobe Clean Han"/>
                          <a:cs typeface="Adobe Clean Han"/>
                        </a:rPr>
                        <a:t>Ｑ.</a:t>
                      </a:r>
                      <a:endParaRPr sz="950">
                        <a:latin typeface="Adobe Clean Han"/>
                        <a:cs typeface="Adobe Clean Han"/>
                      </a:endParaRPr>
                    </a:p>
                  </a:txBody>
                  <a:tcPr marL="0" marR="0" marT="94615" marB="0">
                    <a:lnL w="12700">
                      <a:solidFill>
                        <a:srgbClr val="332C2A"/>
                      </a:solidFill>
                      <a:prstDash val="solid"/>
                    </a:lnL>
                    <a:lnR w="1270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342265">
                <a:tc>
                  <a:txBody>
                    <a:bodyPr/>
                    <a:lstStyle/>
                    <a:p>
                      <a:pPr marL="112395">
                        <a:lnSpc>
                          <a:spcPct val="100000"/>
                        </a:lnSpc>
                        <a:spcBef>
                          <a:spcPts val="725"/>
                        </a:spcBef>
                      </a:pPr>
                      <a:r>
                        <a:rPr sz="950" b="0" spc="-25">
                          <a:solidFill>
                            <a:srgbClr val="332C2A"/>
                          </a:solidFill>
                          <a:latin typeface="Adobe Clean Han"/>
                          <a:cs typeface="Adobe Clean Han"/>
                        </a:rPr>
                        <a:t>Ｑ.</a:t>
                      </a:r>
                      <a:endParaRPr sz="950">
                        <a:latin typeface="Adobe Clean Han"/>
                        <a:cs typeface="Adobe Clean Han"/>
                      </a:endParaRPr>
                    </a:p>
                  </a:txBody>
                  <a:tcPr marL="0" marR="0" marT="92075" marB="0">
                    <a:lnL w="12700">
                      <a:solidFill>
                        <a:srgbClr val="332C2A"/>
                      </a:solidFill>
                      <a:prstDash val="solid"/>
                    </a:lnL>
                    <a:lnR w="12700">
                      <a:solidFill>
                        <a:srgbClr val="332C2A"/>
                      </a:solidFill>
                      <a:prstDash val="solid"/>
                    </a:lnR>
                    <a:lnT w="9525">
                      <a:solidFill>
                        <a:srgbClr val="332C2A"/>
                      </a:solidFill>
                      <a:prstDash val="solid"/>
                    </a:lnT>
                    <a:lnB w="12700">
                      <a:solidFill>
                        <a:srgbClr val="332C2A"/>
                      </a:solidFill>
                      <a:prstDash val="solid"/>
                    </a:lnB>
                  </a:tcPr>
                </a:tc>
                <a:extLst>
                  <a:ext uri="{0D108BD9-81ED-4DB2-BD59-A6C34878D82A}">
                    <a16:rowId xmlns:a16="http://schemas.microsoft.com/office/drawing/2014/main" val="10002"/>
                  </a:ext>
                </a:extLst>
              </a:tr>
            </a:tbl>
          </a:graphicData>
        </a:graphic>
      </p:graphicFrame>
      <p:sp>
        <p:nvSpPr>
          <p:cNvPr id="13" name="object 13"/>
          <p:cNvSpPr/>
          <p:nvPr/>
        </p:nvSpPr>
        <p:spPr>
          <a:xfrm>
            <a:off x="1770319" y="9954217"/>
            <a:ext cx="4977130" cy="0"/>
          </a:xfrm>
          <a:custGeom>
            <a:avLst/>
            <a:gdLst/>
            <a:ahLst/>
            <a:cxnLst/>
            <a:rect l="l" t="t" r="r" b="b"/>
            <a:pathLst>
              <a:path w="4977130">
                <a:moveTo>
                  <a:pt x="0" y="0"/>
                </a:moveTo>
                <a:lnTo>
                  <a:pt x="4976698"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nvGrpSpPr>
          <p:cNvPr id="14" name="object 14"/>
          <p:cNvGrpSpPr/>
          <p:nvPr/>
        </p:nvGrpSpPr>
        <p:grpSpPr>
          <a:xfrm>
            <a:off x="867143" y="4547743"/>
            <a:ext cx="5877721" cy="1282700"/>
            <a:chOff x="867143" y="4547743"/>
            <a:chExt cx="5877721" cy="1282700"/>
          </a:xfrm>
        </p:grpSpPr>
        <p:sp>
          <p:nvSpPr>
            <p:cNvPr id="15" name="object 15"/>
            <p:cNvSpPr/>
            <p:nvPr/>
          </p:nvSpPr>
          <p:spPr>
            <a:xfrm>
              <a:off x="867143" y="4547743"/>
              <a:ext cx="5875655" cy="1282700"/>
            </a:xfrm>
            <a:custGeom>
              <a:avLst/>
              <a:gdLst/>
              <a:ahLst/>
              <a:cxnLst/>
              <a:rect l="l" t="t" r="r" b="b"/>
              <a:pathLst>
                <a:path w="5875655" h="1282700">
                  <a:moveTo>
                    <a:pt x="5875198" y="12014"/>
                  </a:moveTo>
                  <a:lnTo>
                    <a:pt x="5862980" y="12014"/>
                  </a:lnTo>
                  <a:lnTo>
                    <a:pt x="5862980" y="1270990"/>
                  </a:lnTo>
                  <a:lnTo>
                    <a:pt x="5875198" y="1270990"/>
                  </a:lnTo>
                  <a:lnTo>
                    <a:pt x="5875198" y="12014"/>
                  </a:lnTo>
                  <a:close/>
                </a:path>
                <a:path w="5875655" h="1282700">
                  <a:moveTo>
                    <a:pt x="5875198" y="0"/>
                  </a:moveTo>
                  <a:lnTo>
                    <a:pt x="0" y="0"/>
                  </a:lnTo>
                  <a:lnTo>
                    <a:pt x="0" y="11430"/>
                  </a:lnTo>
                  <a:lnTo>
                    <a:pt x="0" y="1271270"/>
                  </a:lnTo>
                  <a:lnTo>
                    <a:pt x="0" y="1282700"/>
                  </a:lnTo>
                  <a:lnTo>
                    <a:pt x="5875198" y="1282700"/>
                  </a:lnTo>
                  <a:lnTo>
                    <a:pt x="5875198" y="1271270"/>
                  </a:lnTo>
                  <a:lnTo>
                    <a:pt x="12204" y="1271270"/>
                  </a:lnTo>
                  <a:lnTo>
                    <a:pt x="12204" y="11430"/>
                  </a:lnTo>
                  <a:lnTo>
                    <a:pt x="5875198" y="11430"/>
                  </a:lnTo>
                  <a:lnTo>
                    <a:pt x="5875198"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6" name="object 16"/>
            <p:cNvSpPr/>
            <p:nvPr/>
          </p:nvSpPr>
          <p:spPr>
            <a:xfrm>
              <a:off x="881909" y="5059653"/>
              <a:ext cx="5862955" cy="0"/>
            </a:xfrm>
            <a:custGeom>
              <a:avLst/>
              <a:gdLst/>
              <a:ahLst/>
              <a:cxnLst/>
              <a:rect l="l" t="t" r="r" b="b"/>
              <a:pathLst>
                <a:path w="5862955">
                  <a:moveTo>
                    <a:pt x="0" y="0"/>
                  </a:moveTo>
                  <a:lnTo>
                    <a:pt x="5862612"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7" name="object 17"/>
            <p:cNvSpPr/>
            <p:nvPr/>
          </p:nvSpPr>
          <p:spPr>
            <a:xfrm>
              <a:off x="3092450" y="5143500"/>
              <a:ext cx="62865" cy="50800"/>
            </a:xfrm>
            <a:custGeom>
              <a:avLst/>
              <a:gdLst/>
              <a:ahLst/>
              <a:cxnLst/>
              <a:rect l="l" t="t" r="r" b="b"/>
              <a:pathLst>
                <a:path w="62864" h="50800">
                  <a:moveTo>
                    <a:pt x="0" y="21589"/>
                  </a:moveTo>
                  <a:lnTo>
                    <a:pt x="22783" y="50380"/>
                  </a:lnTo>
                  <a:lnTo>
                    <a:pt x="62357"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19" name="object 19"/>
          <p:cNvSpPr txBox="1"/>
          <p:nvPr/>
        </p:nvSpPr>
        <p:spPr>
          <a:xfrm>
            <a:off x="2139565" y="9702087"/>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年</a:t>
            </a:r>
            <a:endParaRPr sz="950">
              <a:latin typeface="游ゴシック" panose="020B0400000000000000" pitchFamily="50" charset="-128"/>
              <a:ea typeface="游ゴシック" panose="020B0400000000000000" pitchFamily="50" charset="-128"/>
              <a:cs typeface="Adobe Clean Han"/>
            </a:endParaRPr>
          </a:p>
        </p:txBody>
      </p:sp>
      <p:sp>
        <p:nvSpPr>
          <p:cNvPr id="20" name="object 20"/>
          <p:cNvSpPr txBox="1"/>
          <p:nvPr/>
        </p:nvSpPr>
        <p:spPr>
          <a:xfrm>
            <a:off x="2623404" y="9702087"/>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月</a:t>
            </a:r>
            <a:endParaRPr sz="9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3107244" y="9702087"/>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3953963" y="9702087"/>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年</a:t>
            </a:r>
            <a:endParaRPr sz="950">
              <a:latin typeface="游ゴシック" panose="020B0400000000000000" pitchFamily="50" charset="-128"/>
              <a:ea typeface="游ゴシック" panose="020B0400000000000000" pitchFamily="50" charset="-128"/>
              <a:cs typeface="Adobe Clean Han"/>
            </a:endParaRPr>
          </a:p>
        </p:txBody>
      </p:sp>
      <p:sp>
        <p:nvSpPr>
          <p:cNvPr id="23" name="object 23"/>
          <p:cNvSpPr txBox="1"/>
          <p:nvPr/>
        </p:nvSpPr>
        <p:spPr>
          <a:xfrm>
            <a:off x="4316843" y="9702087"/>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組</a:t>
            </a:r>
            <a:endParaRPr sz="950">
              <a:latin typeface="游ゴシック" panose="020B0400000000000000" pitchFamily="50" charset="-128"/>
              <a:ea typeface="游ゴシック" panose="020B0400000000000000" pitchFamily="50" charset="-128"/>
              <a:cs typeface="Adobe Clean Han"/>
            </a:endParaRPr>
          </a:p>
        </p:txBody>
      </p:sp>
      <p:sp>
        <p:nvSpPr>
          <p:cNvPr id="24" name="object 24"/>
          <p:cNvSpPr txBox="1"/>
          <p:nvPr/>
        </p:nvSpPr>
        <p:spPr>
          <a:xfrm>
            <a:off x="4679722" y="9702087"/>
            <a:ext cx="388620" cy="182101"/>
          </a:xfrm>
          <a:prstGeom prst="rect">
            <a:avLst/>
          </a:prstGeom>
        </p:spPr>
        <p:txBody>
          <a:bodyPr vert="horz" wrap="square" lIns="0" tIns="35560" rIns="0" bIns="0" rtlCol="0">
            <a:spAutoFit/>
          </a:bodyPr>
          <a:lstStyle/>
          <a:p>
            <a:pPr marL="12700">
              <a:lnSpc>
                <a:spcPct val="100000"/>
              </a:lnSpc>
              <a:spcBef>
                <a:spcPts val="280"/>
              </a:spcBef>
            </a:pPr>
            <a:r>
              <a:rPr sz="950" b="0" spc="-20">
                <a:solidFill>
                  <a:srgbClr val="332C2A"/>
                </a:solidFill>
                <a:latin typeface="游ゴシック" panose="020B0400000000000000" pitchFamily="50" charset="-128"/>
                <a:ea typeface="游ゴシック" panose="020B0400000000000000" pitchFamily="50" charset="-128"/>
                <a:cs typeface="Adobe Clean Han"/>
              </a:rPr>
              <a:t>名前：</a:t>
            </a:r>
            <a:endParaRPr sz="950">
              <a:latin typeface="游ゴシック" panose="020B0400000000000000" pitchFamily="50" charset="-128"/>
              <a:ea typeface="游ゴシック" panose="020B0400000000000000" pitchFamily="50" charset="-128"/>
              <a:cs typeface="Adobe Clean Han"/>
            </a:endParaRPr>
          </a:p>
        </p:txBody>
      </p:sp>
      <p:sp>
        <p:nvSpPr>
          <p:cNvPr id="25" name="object 25"/>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62</a:t>
            </a:r>
            <a:r>
              <a:rPr spc="65">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1944370"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Heisei Mincho Std W7"/>
              </a:rPr>
              <a:t>第3</a:t>
            </a:r>
            <a:r>
              <a:rPr sz="1400" b="1" spc="-10">
                <a:solidFill>
                  <a:srgbClr val="332C2A"/>
                </a:solidFill>
                <a:latin typeface="游ゴシック" panose="020B0400000000000000" pitchFamily="50" charset="-128"/>
                <a:ea typeface="游ゴシック" panose="020B0400000000000000" pitchFamily="50" charset="-128"/>
                <a:cs typeface="Heisei Mincho Std W7"/>
              </a:rPr>
              <a:t>章：モデル授業案</a:t>
            </a:r>
            <a:r>
              <a:rPr lang="ja-JP" altLang="en-US" sz="1400" b="1" spc="-10">
                <a:solidFill>
                  <a:srgbClr val="332C2A"/>
                </a:solidFill>
                <a:latin typeface="游ゴシック" panose="020B0400000000000000" pitchFamily="50" charset="-128"/>
                <a:ea typeface="游ゴシック" panose="020B0400000000000000" pitchFamily="50" charset="-128"/>
                <a:cs typeface="Heisei Mincho Std W7"/>
              </a:rPr>
              <a:t> </a:t>
            </a:r>
            <a:r>
              <a:rPr lang="en-US" altLang="ja-JP" sz="1400" b="1" spc="-10">
                <a:solidFill>
                  <a:srgbClr val="332C2A"/>
                </a:solidFill>
                <a:latin typeface="游ゴシック" panose="020B0400000000000000" pitchFamily="50" charset="-128"/>
                <a:ea typeface="游ゴシック" panose="020B0400000000000000" pitchFamily="50" charset="-128"/>
                <a:cs typeface="Heisei Mincho Std W7"/>
              </a:rPr>
              <a:t>9</a:t>
            </a:r>
            <a:endParaRPr sz="1400">
              <a:latin typeface="游ゴシック" panose="020B0400000000000000" pitchFamily="50" charset="-128"/>
              <a:ea typeface="游ゴシック" panose="020B0400000000000000" pitchFamily="50" charset="-128"/>
              <a:cs typeface="Heisei Mincho Std W7"/>
            </a:endParaRPr>
          </a:p>
        </p:txBody>
      </p:sp>
      <p:sp>
        <p:nvSpPr>
          <p:cNvPr id="6" name="object 6"/>
          <p:cNvSpPr txBox="1"/>
          <p:nvPr/>
        </p:nvSpPr>
        <p:spPr>
          <a:xfrm>
            <a:off x="3274095" y="325702"/>
            <a:ext cx="2725420" cy="230190"/>
          </a:xfrm>
          <a:prstGeom prst="rect">
            <a:avLst/>
          </a:prstGeom>
        </p:spPr>
        <p:txBody>
          <a:bodyPr vert="horz" wrap="square" lIns="0" tIns="14604" rIns="0" bIns="0" rtlCol="0">
            <a:spAutoFit/>
          </a:bodyPr>
          <a:lstStyle/>
          <a:p>
            <a:pPr marL="12700">
              <a:lnSpc>
                <a:spcPct val="100000"/>
              </a:lnSpc>
              <a:spcBef>
                <a:spcPts val="114"/>
              </a:spcBef>
            </a:pPr>
            <a:r>
              <a:rPr sz="1400" b="1" spc="-5">
                <a:solidFill>
                  <a:srgbClr val="332C2A"/>
                </a:solidFill>
                <a:latin typeface="游ゴシック" panose="020B0400000000000000" pitchFamily="50" charset="-128"/>
                <a:ea typeface="游ゴシック" panose="020B0400000000000000" pitchFamily="50" charset="-128"/>
                <a:cs typeface="Heisei Mincho Std W7"/>
              </a:rPr>
              <a:t>働く上での幸せ・不幸せって何？</a:t>
            </a:r>
            <a:endParaRPr sz="1400">
              <a:latin typeface="游ゴシック" panose="020B0400000000000000" pitchFamily="50" charset="-128"/>
              <a:ea typeface="游ゴシック" panose="020B0400000000000000" pitchFamily="50" charset="-128"/>
              <a:cs typeface="Heisei Mincho Std W7"/>
            </a:endParaRPr>
          </a:p>
        </p:txBody>
      </p:sp>
      <p:sp>
        <p:nvSpPr>
          <p:cNvPr id="7" name="object 7"/>
          <p:cNvSpPr/>
          <p:nvPr/>
        </p:nvSpPr>
        <p:spPr>
          <a:xfrm>
            <a:off x="838174" y="4277765"/>
            <a:ext cx="1228090" cy="241935"/>
          </a:xfrm>
          <a:custGeom>
            <a:avLst/>
            <a:gdLst/>
            <a:ahLst/>
            <a:cxnLst/>
            <a:rect l="l" t="t" r="r" b="b"/>
            <a:pathLst>
              <a:path w="1228089" h="241935">
                <a:moveTo>
                  <a:pt x="1185862" y="0"/>
                </a:moveTo>
                <a:lnTo>
                  <a:pt x="42214" y="0"/>
                </a:lnTo>
                <a:lnTo>
                  <a:pt x="25824" y="3333"/>
                </a:lnTo>
                <a:lnTo>
                  <a:pt x="12401" y="12407"/>
                </a:lnTo>
                <a:lnTo>
                  <a:pt x="3331" y="25835"/>
                </a:lnTo>
                <a:lnTo>
                  <a:pt x="0" y="42227"/>
                </a:lnTo>
                <a:lnTo>
                  <a:pt x="0" y="199707"/>
                </a:lnTo>
                <a:lnTo>
                  <a:pt x="3331" y="216097"/>
                </a:lnTo>
                <a:lnTo>
                  <a:pt x="12401" y="229520"/>
                </a:lnTo>
                <a:lnTo>
                  <a:pt x="25824" y="238590"/>
                </a:lnTo>
                <a:lnTo>
                  <a:pt x="42214" y="241922"/>
                </a:lnTo>
                <a:lnTo>
                  <a:pt x="1185862" y="241922"/>
                </a:lnTo>
                <a:lnTo>
                  <a:pt x="1202247" y="238590"/>
                </a:lnTo>
                <a:lnTo>
                  <a:pt x="1215670" y="229520"/>
                </a:lnTo>
                <a:lnTo>
                  <a:pt x="1224744" y="216097"/>
                </a:lnTo>
                <a:lnTo>
                  <a:pt x="1228077" y="199707"/>
                </a:lnTo>
                <a:lnTo>
                  <a:pt x="1228077" y="42227"/>
                </a:lnTo>
                <a:lnTo>
                  <a:pt x="1224744" y="25835"/>
                </a:lnTo>
                <a:lnTo>
                  <a:pt x="1215670" y="12407"/>
                </a:lnTo>
                <a:lnTo>
                  <a:pt x="1202247" y="3333"/>
                </a:lnTo>
                <a:lnTo>
                  <a:pt x="1185862"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txBox="1"/>
          <p:nvPr/>
        </p:nvSpPr>
        <p:spPr>
          <a:xfrm>
            <a:off x="825470" y="4300159"/>
            <a:ext cx="2272030" cy="455295"/>
          </a:xfrm>
          <a:prstGeom prst="rect">
            <a:avLst/>
          </a:prstGeom>
        </p:spPr>
        <p:txBody>
          <a:bodyPr vert="horz" wrap="square" lIns="0" tIns="17145" rIns="0" bIns="0" rtlCol="0">
            <a:spAutoFit/>
          </a:bodyPr>
          <a:lstStyle/>
          <a:p>
            <a:pPr marL="348615" indent="-182880">
              <a:lnSpc>
                <a:spcPct val="100000"/>
              </a:lnSpc>
              <a:spcBef>
                <a:spcPts val="135"/>
              </a:spcBef>
              <a:buChar char="◆"/>
              <a:tabLst>
                <a:tab pos="348615" algn="l"/>
              </a:tabLst>
            </a:pPr>
            <a:r>
              <a:rPr sz="1050" b="1" spc="-10">
                <a:solidFill>
                  <a:srgbClr val="FFFFFF"/>
                </a:solidFill>
                <a:latin typeface="游ゴシック" panose="020B0400000000000000" pitchFamily="50" charset="-128"/>
                <a:ea typeface="游ゴシック" panose="020B0400000000000000" pitchFamily="50" charset="-128"/>
                <a:cs typeface="Adobe Clean Han ExtraBold"/>
              </a:rPr>
              <a:t>ゲスト紹介</a:t>
            </a:r>
            <a:endParaRPr sz="105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060"/>
              </a:spcBef>
            </a:pPr>
            <a:r>
              <a:rPr sz="850" b="0" spc="-5">
                <a:solidFill>
                  <a:srgbClr val="332C2A"/>
                </a:solidFill>
                <a:latin typeface="游ゴシック" panose="020B0400000000000000" pitchFamily="50" charset="-128"/>
                <a:ea typeface="游ゴシック" panose="020B0400000000000000" pitchFamily="50" charset="-128"/>
                <a:cs typeface="Adobe Clean Han"/>
              </a:rPr>
              <a:t>★本日お越しのゲストの方はどんな方かな？</a:t>
            </a:r>
            <a:endParaRPr sz="850">
              <a:latin typeface="游ゴシック" panose="020B0400000000000000" pitchFamily="50" charset="-128"/>
              <a:ea typeface="游ゴシック" panose="020B0400000000000000" pitchFamily="50" charset="-128"/>
              <a:cs typeface="Adobe Clean Han"/>
            </a:endParaRPr>
          </a:p>
        </p:txBody>
      </p:sp>
      <p:sp>
        <p:nvSpPr>
          <p:cNvPr id="9" name="object 9"/>
          <p:cNvSpPr/>
          <p:nvPr/>
        </p:nvSpPr>
        <p:spPr>
          <a:xfrm>
            <a:off x="838179" y="6643016"/>
            <a:ext cx="4168140" cy="241935"/>
          </a:xfrm>
          <a:custGeom>
            <a:avLst/>
            <a:gdLst/>
            <a:ahLst/>
            <a:cxnLst/>
            <a:rect l="l" t="t" r="r" b="b"/>
            <a:pathLst>
              <a:path w="4168140" h="241934">
                <a:moveTo>
                  <a:pt x="4098582" y="0"/>
                </a:moveTo>
                <a:lnTo>
                  <a:pt x="69113" y="0"/>
                </a:lnTo>
                <a:lnTo>
                  <a:pt x="42278" y="5453"/>
                </a:lnTo>
                <a:lnTo>
                  <a:pt x="20302" y="20302"/>
                </a:lnTo>
                <a:lnTo>
                  <a:pt x="5453" y="42278"/>
                </a:lnTo>
                <a:lnTo>
                  <a:pt x="0" y="69113"/>
                </a:lnTo>
                <a:lnTo>
                  <a:pt x="0" y="172808"/>
                </a:lnTo>
                <a:lnTo>
                  <a:pt x="5453" y="199643"/>
                </a:lnTo>
                <a:lnTo>
                  <a:pt x="20302" y="221619"/>
                </a:lnTo>
                <a:lnTo>
                  <a:pt x="42278" y="236468"/>
                </a:lnTo>
                <a:lnTo>
                  <a:pt x="69113" y="241922"/>
                </a:lnTo>
                <a:lnTo>
                  <a:pt x="4098582" y="241922"/>
                </a:lnTo>
                <a:lnTo>
                  <a:pt x="4125417" y="236468"/>
                </a:lnTo>
                <a:lnTo>
                  <a:pt x="4147392" y="221619"/>
                </a:lnTo>
                <a:lnTo>
                  <a:pt x="4162241" y="199643"/>
                </a:lnTo>
                <a:lnTo>
                  <a:pt x="4167695" y="172808"/>
                </a:lnTo>
                <a:lnTo>
                  <a:pt x="4167695" y="69113"/>
                </a:lnTo>
                <a:lnTo>
                  <a:pt x="4162241" y="42278"/>
                </a:lnTo>
                <a:lnTo>
                  <a:pt x="4147392" y="20302"/>
                </a:lnTo>
                <a:lnTo>
                  <a:pt x="4125417" y="5453"/>
                </a:lnTo>
                <a:lnTo>
                  <a:pt x="4098582"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0" name="object 10"/>
          <p:cNvSpPr txBox="1"/>
          <p:nvPr/>
        </p:nvSpPr>
        <p:spPr>
          <a:xfrm>
            <a:off x="979078" y="6665436"/>
            <a:ext cx="3942715" cy="178895"/>
          </a:xfrm>
          <a:prstGeom prst="rect">
            <a:avLst/>
          </a:prstGeom>
        </p:spPr>
        <p:txBody>
          <a:bodyPr vert="horz" wrap="square" lIns="0" tIns="17145" rIns="0" bIns="0" rtlCol="0">
            <a:spAutoFit/>
          </a:bodyPr>
          <a:lstStyle/>
          <a:p>
            <a:pPr marL="195580" indent="-182880">
              <a:lnSpc>
                <a:spcPct val="100000"/>
              </a:lnSpc>
              <a:spcBef>
                <a:spcPts val="135"/>
              </a:spcBef>
              <a:buChar char="◆"/>
              <a:tabLst>
                <a:tab pos="195580" algn="l"/>
              </a:tabLst>
            </a:pPr>
            <a:r>
              <a:rPr sz="1050" b="1">
                <a:solidFill>
                  <a:srgbClr val="FFFFFF"/>
                </a:solidFill>
                <a:latin typeface="游ゴシック" panose="020B0400000000000000" pitchFamily="50" charset="-128"/>
                <a:ea typeface="游ゴシック" panose="020B0400000000000000" pitchFamily="50" charset="-128"/>
                <a:cs typeface="Adobe Clean Han ExtraBold"/>
              </a:rPr>
              <a:t>本日のテーマ＆インタビューのルール（グラウンドルール</a:t>
            </a:r>
            <a:r>
              <a:rPr sz="1050" b="1" spc="-50">
                <a:solidFill>
                  <a:srgbClr val="FFFFFF"/>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11" name="object 11"/>
          <p:cNvSpPr txBox="1"/>
          <p:nvPr/>
        </p:nvSpPr>
        <p:spPr>
          <a:xfrm>
            <a:off x="842492" y="4845557"/>
            <a:ext cx="5866765" cy="1518637"/>
          </a:xfrm>
          <a:prstGeom prst="rect">
            <a:avLst/>
          </a:prstGeom>
          <a:ln w="8635">
            <a:solidFill>
              <a:srgbClr val="332C2A"/>
            </a:solidFill>
          </a:ln>
        </p:spPr>
        <p:txBody>
          <a:bodyPr vert="horz" wrap="square" lIns="0" tIns="38735" rIns="0" bIns="0" rtlCol="0">
            <a:noAutofit/>
          </a:bodyPr>
          <a:lstStyle/>
          <a:p>
            <a:pPr marL="33655">
              <a:lnSpc>
                <a:spcPct val="100000"/>
              </a:lnSpc>
              <a:spcBef>
                <a:spcPts val="305"/>
              </a:spcBef>
            </a:pPr>
            <a:r>
              <a:rPr sz="800" b="0">
                <a:solidFill>
                  <a:srgbClr val="332C2A"/>
                </a:solidFill>
                <a:latin typeface="游ゴシック" panose="020B0400000000000000" pitchFamily="50" charset="-128"/>
                <a:ea typeface="游ゴシック" panose="020B0400000000000000" pitchFamily="50" charset="-128"/>
                <a:cs typeface="Adobe Clean Han"/>
              </a:rPr>
              <a:t>（メモ</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p:txBody>
      </p:sp>
      <p:sp>
        <p:nvSpPr>
          <p:cNvPr id="13" name="object 13"/>
          <p:cNvSpPr txBox="1"/>
          <p:nvPr/>
        </p:nvSpPr>
        <p:spPr>
          <a:xfrm>
            <a:off x="838174" y="1785975"/>
            <a:ext cx="5875655" cy="507127"/>
          </a:xfrm>
          <a:prstGeom prst="rect">
            <a:avLst/>
          </a:prstGeom>
          <a:solidFill>
            <a:srgbClr val="DDDDDD"/>
          </a:solidFill>
        </p:spPr>
        <p:txBody>
          <a:bodyPr vert="horz" wrap="square" lIns="0" tIns="67945" rIns="0" bIns="0" rtlCol="0">
            <a:spAutoFit/>
          </a:bodyPr>
          <a:lstStyle/>
          <a:p>
            <a:pPr marL="1243965" marR="1097915" indent="-138430">
              <a:lnSpc>
                <a:spcPct val="118800"/>
              </a:lnSpc>
              <a:spcBef>
                <a:spcPts val="535"/>
              </a:spcBef>
            </a:pPr>
            <a:r>
              <a:rPr sz="1050" b="1" spc="-85">
                <a:solidFill>
                  <a:srgbClr val="332C2A"/>
                </a:solidFill>
                <a:latin typeface="游ゴシック" panose="020B0400000000000000" pitchFamily="50" charset="-128"/>
                <a:ea typeface="游ゴシック" panose="020B0400000000000000" pitchFamily="50" charset="-128"/>
                <a:cs typeface="Adobe Clean Han ExtraBold"/>
              </a:rPr>
              <a:t>【</a:t>
            </a:r>
            <a:r>
              <a:rPr sz="1050" b="1" spc="-85" err="1">
                <a:solidFill>
                  <a:srgbClr val="332C2A"/>
                </a:solidFill>
                <a:latin typeface="游ゴシック" panose="020B0400000000000000" pitchFamily="50" charset="-128"/>
                <a:ea typeface="游ゴシック" panose="020B0400000000000000" pitchFamily="50" charset="-128"/>
                <a:cs typeface="Adobe Clean Han ExtraBold"/>
              </a:rPr>
              <a:t>目標】授業の主役であるわたしたち</a:t>
            </a:r>
            <a:r>
              <a:rPr sz="1050" b="1" err="1">
                <a:solidFill>
                  <a:srgbClr val="332C2A"/>
                </a:solidFill>
                <a:latin typeface="游ゴシック" panose="020B0400000000000000" pitchFamily="50" charset="-128"/>
                <a:ea typeface="游ゴシック" panose="020B0400000000000000" pitchFamily="50" charset="-128"/>
                <a:cs typeface="Adobe Clean Han ExtraBold"/>
              </a:rPr>
              <a:t>（生徒</a:t>
            </a:r>
            <a:r>
              <a:rPr sz="1050" b="1" spc="-515" err="1">
                <a:solidFill>
                  <a:srgbClr val="332C2A"/>
                </a:solidFill>
                <a:latin typeface="游ゴシック" panose="020B0400000000000000" pitchFamily="50" charset="-128"/>
                <a:ea typeface="游ゴシック" panose="020B0400000000000000" pitchFamily="50" charset="-128"/>
                <a:cs typeface="Adobe Clean Han ExtraBold"/>
              </a:rPr>
              <a:t>）</a:t>
            </a:r>
            <a:r>
              <a:rPr sz="1050" b="1" spc="-10" err="1">
                <a:solidFill>
                  <a:srgbClr val="332C2A"/>
                </a:solidFill>
                <a:latin typeface="游ゴシック" panose="020B0400000000000000" pitchFamily="50" charset="-128"/>
                <a:ea typeface="游ゴシック" panose="020B0400000000000000" pitchFamily="50" charset="-128"/>
                <a:cs typeface="Adobe Clean Han ExtraBold"/>
              </a:rPr>
              <a:t>が主体となり</a:t>
            </a:r>
            <a:r>
              <a:rPr sz="1050" b="1" spc="-10">
                <a:solidFill>
                  <a:srgbClr val="332C2A"/>
                </a:solidFill>
                <a:latin typeface="游ゴシック" panose="020B0400000000000000" pitchFamily="50" charset="-128"/>
                <a:ea typeface="游ゴシック" panose="020B0400000000000000" pitchFamily="50" charset="-128"/>
                <a:cs typeface="Adobe Clean Han ExtraBold"/>
              </a:rPr>
              <a:t>、</a:t>
            </a:r>
            <a:endParaRPr lang="en-US" sz="1050" b="1" spc="-10">
              <a:solidFill>
                <a:srgbClr val="332C2A"/>
              </a:solidFill>
              <a:latin typeface="游ゴシック" panose="020B0400000000000000" pitchFamily="50" charset="-128"/>
              <a:ea typeface="游ゴシック" panose="020B0400000000000000" pitchFamily="50" charset="-128"/>
              <a:cs typeface="Adobe Clean Han ExtraBold"/>
            </a:endParaRPr>
          </a:p>
          <a:p>
            <a:pPr marL="1243965" marR="1097915" indent="-138430">
              <a:lnSpc>
                <a:spcPct val="118800"/>
              </a:lnSpc>
              <a:spcBef>
                <a:spcPts val="535"/>
              </a:spcBef>
            </a:pPr>
            <a:r>
              <a:rPr lang="en-US" sz="1050" b="1" spc="60">
                <a:solidFill>
                  <a:srgbClr val="332C2A"/>
                </a:solidFill>
                <a:latin typeface="游ゴシック" panose="020B0400000000000000" pitchFamily="50" charset="-128"/>
                <a:ea typeface="游ゴシック" panose="020B0400000000000000" pitchFamily="50" charset="-128"/>
                <a:cs typeface="Adobe Clean Han ExtraBold"/>
              </a:rPr>
              <a:t>   </a:t>
            </a:r>
            <a:r>
              <a:rPr sz="1050" b="1" spc="60" err="1">
                <a:solidFill>
                  <a:srgbClr val="332C2A"/>
                </a:solidFill>
                <a:latin typeface="游ゴシック" panose="020B0400000000000000" pitchFamily="50" charset="-128"/>
                <a:ea typeface="游ゴシック" panose="020B0400000000000000" pitchFamily="50" charset="-128"/>
                <a:cs typeface="Adobe Clean Han ExtraBold"/>
              </a:rPr>
              <a:t>協働性•社会性を身に付け</a:t>
            </a:r>
            <a:r>
              <a:rPr sz="1050" b="1" spc="-55" err="1">
                <a:solidFill>
                  <a:srgbClr val="332C2A"/>
                </a:solidFill>
                <a:latin typeface="游ゴシック" panose="020B0400000000000000" pitchFamily="50" charset="-128"/>
                <a:ea typeface="游ゴシック" panose="020B0400000000000000" pitchFamily="50" charset="-128"/>
                <a:cs typeface="Adobe Clean Han ExtraBold"/>
              </a:rPr>
              <a:t>、一人一人が学び高め合う</a:t>
            </a:r>
            <a:r>
              <a:rPr sz="1050" b="1" spc="-55">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14" name="object 14"/>
          <p:cNvSpPr txBox="1"/>
          <p:nvPr/>
        </p:nvSpPr>
        <p:spPr>
          <a:xfrm>
            <a:off x="846810" y="2427299"/>
            <a:ext cx="5858510" cy="159018"/>
          </a:xfrm>
          <a:prstGeom prst="rect">
            <a:avLst/>
          </a:prstGeom>
        </p:spPr>
        <p:txBody>
          <a:bodyPr vert="horz" wrap="square" lIns="0" tIns="12700" rIns="0" bIns="0" rtlCol="0">
            <a:spAutoFit/>
          </a:bodyPr>
          <a:lstStyle/>
          <a:p>
            <a:pPr marL="220345">
              <a:lnSpc>
                <a:spcPct val="100000"/>
              </a:lnSpc>
              <a:spcBef>
                <a:spcPts val="100"/>
              </a:spcBef>
            </a:pPr>
            <a:r>
              <a:rPr sz="950" b="1" spc="-110">
                <a:solidFill>
                  <a:srgbClr val="332C2A"/>
                </a:solidFill>
                <a:latin typeface="游ゴシック" panose="020B0400000000000000" pitchFamily="50" charset="-128"/>
                <a:ea typeface="游ゴシック" panose="020B0400000000000000" pitchFamily="50" charset="-128"/>
                <a:cs typeface="Adobe Clean Han ExtraBold"/>
              </a:rPr>
              <a:t>学び合い、高め合い、みんな成長！／アクティブラーナーになろう！／傾聴のスペシャリストになろう！</a:t>
            </a:r>
            <a:endParaRPr sz="950">
              <a:latin typeface="游ゴシック" panose="020B0400000000000000" pitchFamily="50" charset="-128"/>
              <a:ea typeface="游ゴシック" panose="020B0400000000000000" pitchFamily="50" charset="-128"/>
              <a:cs typeface="Adobe Clean Han ExtraBold"/>
            </a:endParaRPr>
          </a:p>
        </p:txBody>
      </p:sp>
      <p:graphicFrame>
        <p:nvGraphicFramePr>
          <p:cNvPr id="15" name="object 15"/>
          <p:cNvGraphicFramePr>
            <a:graphicFrameLocks noGrp="1"/>
          </p:cNvGraphicFramePr>
          <p:nvPr/>
        </p:nvGraphicFramePr>
        <p:xfrm>
          <a:off x="838161" y="2953893"/>
          <a:ext cx="4139564" cy="1027430"/>
        </p:xfrm>
        <a:graphic>
          <a:graphicData uri="http://schemas.openxmlformats.org/drawingml/2006/table">
            <a:tbl>
              <a:tblPr firstRow="1" bandRow="1">
                <a:tableStyleId>{2D5ABB26-0587-4C30-8999-92F81FD0307C}</a:tableStyleId>
              </a:tblPr>
              <a:tblGrid>
                <a:gridCol w="1378585">
                  <a:extLst>
                    <a:ext uri="{9D8B030D-6E8A-4147-A177-3AD203B41FA5}">
                      <a16:colId xmlns:a16="http://schemas.microsoft.com/office/drawing/2014/main" val="20000"/>
                    </a:ext>
                  </a:extLst>
                </a:gridCol>
                <a:gridCol w="1382394">
                  <a:extLst>
                    <a:ext uri="{9D8B030D-6E8A-4147-A177-3AD203B41FA5}">
                      <a16:colId xmlns:a16="http://schemas.microsoft.com/office/drawing/2014/main" val="20001"/>
                    </a:ext>
                  </a:extLst>
                </a:gridCol>
                <a:gridCol w="1378585">
                  <a:extLst>
                    <a:ext uri="{9D8B030D-6E8A-4147-A177-3AD203B41FA5}">
                      <a16:colId xmlns:a16="http://schemas.microsoft.com/office/drawing/2014/main" val="20002"/>
                    </a:ext>
                  </a:extLst>
                </a:gridCol>
              </a:tblGrid>
              <a:tr h="186690">
                <a:tc gridSpan="3">
                  <a:txBody>
                    <a:bodyPr/>
                    <a:lstStyle/>
                    <a:p>
                      <a:pPr marL="1112520">
                        <a:lnSpc>
                          <a:spcPct val="100000"/>
                        </a:lnSpc>
                        <a:spcBef>
                          <a:spcPts val="165"/>
                        </a:spcBef>
                      </a:pPr>
                      <a:r>
                        <a:rPr sz="950" b="1" spc="-70">
                          <a:solidFill>
                            <a:srgbClr val="332C2A"/>
                          </a:solidFill>
                          <a:latin typeface="游ゴシック" panose="020B0400000000000000" pitchFamily="50" charset="-128"/>
                          <a:ea typeface="游ゴシック" panose="020B0400000000000000" pitchFamily="50" charset="-128"/>
                          <a:cs typeface="Adobe Clean Han ExtraBold"/>
                        </a:rPr>
                        <a:t>本日の評価基準</a:t>
                      </a:r>
                      <a:r>
                        <a:rPr sz="950" b="1">
                          <a:solidFill>
                            <a:srgbClr val="332C2A"/>
                          </a:solidFill>
                          <a:latin typeface="游ゴシック" panose="020B0400000000000000" pitchFamily="50" charset="-128"/>
                          <a:ea typeface="游ゴシック" panose="020B0400000000000000" pitchFamily="50" charset="-128"/>
                          <a:cs typeface="Adobe Clean Han ExtraBold"/>
                        </a:rPr>
                        <a:t>（ルーブリック評価</a:t>
                      </a:r>
                      <a:r>
                        <a:rPr sz="95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950">
                        <a:latin typeface="游ゴシック" panose="020B0400000000000000" pitchFamily="50" charset="-128"/>
                        <a:ea typeface="游ゴシック" panose="020B0400000000000000" pitchFamily="50" charset="-128"/>
                        <a:cs typeface="Adobe Clean Han ExtraBold"/>
                      </a:endParaRPr>
                    </a:p>
                  </a:txBody>
                  <a:tcPr marL="0" marR="0" marT="209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68910">
                <a:tc>
                  <a:txBody>
                    <a:bodyPr/>
                    <a:lstStyle/>
                    <a:p>
                      <a:pPr algn="ctr">
                        <a:lnSpc>
                          <a:spcPct val="100000"/>
                        </a:lnSpc>
                        <a:spcBef>
                          <a:spcPts val="200"/>
                        </a:spcBef>
                      </a:pPr>
                      <a:r>
                        <a:rPr sz="800" b="0" spc="15">
                          <a:solidFill>
                            <a:srgbClr val="332C2A"/>
                          </a:solidFill>
                          <a:latin typeface="游ゴシック" panose="020B0400000000000000" pitchFamily="50" charset="-128"/>
                          <a:ea typeface="游ゴシック" panose="020B0400000000000000" pitchFamily="50" charset="-128"/>
                          <a:cs typeface="Adobe Clean Han"/>
                        </a:rPr>
                        <a:t>A</a:t>
                      </a:r>
                      <a:endParaRPr sz="800">
                        <a:latin typeface="游ゴシック" panose="020B0400000000000000" pitchFamily="50" charset="-128"/>
                        <a:ea typeface="游ゴシック" panose="020B0400000000000000" pitchFamily="50" charset="-128"/>
                        <a:cs typeface="Adobe Clean Han"/>
                      </a:endParaRPr>
                    </a:p>
                  </a:txBody>
                  <a:tcPr marL="0" marR="0" marT="254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gn="ctr">
                        <a:lnSpc>
                          <a:spcPct val="100000"/>
                        </a:lnSpc>
                        <a:spcBef>
                          <a:spcPts val="200"/>
                        </a:spcBef>
                      </a:pPr>
                      <a:r>
                        <a:rPr sz="800" b="0" spc="-50">
                          <a:solidFill>
                            <a:srgbClr val="332C2A"/>
                          </a:solidFill>
                          <a:latin typeface="游ゴシック" panose="020B0400000000000000" pitchFamily="50" charset="-128"/>
                          <a:ea typeface="游ゴシック" panose="020B0400000000000000" pitchFamily="50" charset="-128"/>
                          <a:cs typeface="Adobe Clean Han"/>
                        </a:rPr>
                        <a:t>B</a:t>
                      </a:r>
                      <a:endParaRPr sz="800">
                        <a:latin typeface="游ゴシック" panose="020B0400000000000000" pitchFamily="50" charset="-128"/>
                        <a:ea typeface="游ゴシック" panose="020B0400000000000000" pitchFamily="50" charset="-128"/>
                        <a:cs typeface="Adobe Clean Han"/>
                      </a:endParaRPr>
                    </a:p>
                  </a:txBody>
                  <a:tcPr marL="0" marR="0" marT="254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gn="ctr">
                        <a:lnSpc>
                          <a:spcPct val="100000"/>
                        </a:lnSpc>
                        <a:spcBef>
                          <a:spcPts val="200"/>
                        </a:spcBef>
                      </a:pPr>
                      <a:r>
                        <a:rPr sz="800" b="0" spc="60">
                          <a:solidFill>
                            <a:srgbClr val="332C2A"/>
                          </a:solidFill>
                          <a:latin typeface="游ゴシック" panose="020B0400000000000000" pitchFamily="50" charset="-128"/>
                          <a:ea typeface="游ゴシック" panose="020B0400000000000000" pitchFamily="50" charset="-128"/>
                          <a:cs typeface="Adobe Clean Han"/>
                        </a:rPr>
                        <a:t>C</a:t>
                      </a:r>
                      <a:endParaRPr sz="800">
                        <a:latin typeface="游ゴシック" panose="020B0400000000000000" pitchFamily="50" charset="-128"/>
                        <a:ea typeface="游ゴシック" panose="020B0400000000000000" pitchFamily="50" charset="-128"/>
                        <a:cs typeface="Adobe Clean Han"/>
                      </a:endParaRPr>
                    </a:p>
                  </a:txBody>
                  <a:tcPr marL="0" marR="0" marT="2540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671830">
                <a:tc>
                  <a:txBody>
                    <a:bodyPr/>
                    <a:lstStyle/>
                    <a:p>
                      <a:pPr marL="94615" marR="53340" indent="-47625">
                        <a:lnSpc>
                          <a:spcPct val="121000"/>
                        </a:lnSpc>
                        <a:spcBef>
                          <a:spcPts val="240"/>
                        </a:spcBef>
                      </a:pPr>
                      <a:r>
                        <a:rPr sz="750" b="0" spc="-50">
                          <a:solidFill>
                            <a:srgbClr val="332C2A"/>
                          </a:solidFill>
                          <a:latin typeface="游ゴシック" panose="020B0400000000000000" pitchFamily="50" charset="-128"/>
                          <a:ea typeface="游ゴシック" panose="020B0400000000000000" pitchFamily="50" charset="-128"/>
                          <a:cs typeface="Adobe Clean Han"/>
                        </a:rPr>
                        <a:t>「働く」と「幸せ•不幸せ」の</a:t>
                      </a:r>
                      <a:r>
                        <a:rPr sz="750" b="0" spc="5">
                          <a:solidFill>
                            <a:srgbClr val="332C2A"/>
                          </a:solidFill>
                          <a:latin typeface="游ゴシック" panose="020B0400000000000000" pitchFamily="50" charset="-128"/>
                          <a:ea typeface="游ゴシック" panose="020B0400000000000000" pitchFamily="50" charset="-128"/>
                          <a:cs typeface="Adobe Clean Han"/>
                        </a:rPr>
                        <a:t>関係について、自らの意見</a:t>
                      </a:r>
                      <a:r>
                        <a:rPr sz="750" b="0" spc="35">
                          <a:solidFill>
                            <a:srgbClr val="332C2A"/>
                          </a:solidFill>
                          <a:latin typeface="游ゴシック" panose="020B0400000000000000" pitchFamily="50" charset="-128"/>
                          <a:ea typeface="游ゴシック" panose="020B0400000000000000" pitchFamily="50" charset="-128"/>
                          <a:cs typeface="Adobe Clean Han"/>
                        </a:rPr>
                        <a:t>をもとに他者と学び合い、</a:t>
                      </a:r>
                      <a:r>
                        <a:rPr sz="750" b="0" spc="-20">
                          <a:solidFill>
                            <a:srgbClr val="332C2A"/>
                          </a:solidFill>
                          <a:latin typeface="游ゴシック" panose="020B0400000000000000" pitchFamily="50" charset="-128"/>
                          <a:ea typeface="游ゴシック" panose="020B0400000000000000" pitchFamily="50" charset="-128"/>
                          <a:cs typeface="Adobe Clean Han"/>
                        </a:rPr>
                        <a:t>高め合うことができる。</a:t>
                      </a:r>
                      <a:endParaRPr sz="750">
                        <a:latin typeface="游ゴシック" panose="020B0400000000000000" pitchFamily="50" charset="-128"/>
                        <a:ea typeface="游ゴシック" panose="020B0400000000000000" pitchFamily="50" charset="-128"/>
                        <a:cs typeface="Adobe Clean Han"/>
                      </a:endParaRPr>
                    </a:p>
                  </a:txBody>
                  <a:tcPr marL="0" marR="0" marT="304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101600" marR="87630" indent="-47625" algn="just">
                        <a:lnSpc>
                          <a:spcPct val="121000"/>
                        </a:lnSpc>
                        <a:spcBef>
                          <a:spcPts val="240"/>
                        </a:spcBef>
                      </a:pPr>
                      <a:r>
                        <a:rPr sz="750" b="0" spc="-90">
                          <a:solidFill>
                            <a:srgbClr val="332C2A"/>
                          </a:solidFill>
                          <a:latin typeface="游ゴシック" panose="020B0400000000000000" pitchFamily="50" charset="-128"/>
                          <a:ea typeface="游ゴシック" panose="020B0400000000000000" pitchFamily="50" charset="-128"/>
                          <a:cs typeface="Adobe Clean Han"/>
                        </a:rPr>
                        <a:t>「働く」と「幸せ</a:t>
                      </a:r>
                      <a:r>
                        <a:rPr sz="750" b="0" spc="130">
                          <a:solidFill>
                            <a:srgbClr val="332C2A"/>
                          </a:solidFill>
                          <a:latin typeface="游ゴシック" panose="020B0400000000000000" pitchFamily="50" charset="-128"/>
                          <a:ea typeface="游ゴシック" panose="020B0400000000000000" pitchFamily="50" charset="-128"/>
                          <a:cs typeface="Adobe Clean Han"/>
                        </a:rPr>
                        <a:t>•不幸せ</a:t>
                      </a:r>
                      <a:r>
                        <a:rPr sz="750" b="0" spc="-204">
                          <a:solidFill>
                            <a:srgbClr val="332C2A"/>
                          </a:solidFill>
                          <a:latin typeface="游ゴシック" panose="020B0400000000000000" pitchFamily="50" charset="-128"/>
                          <a:ea typeface="游ゴシック" panose="020B0400000000000000" pitchFamily="50" charset="-128"/>
                          <a:cs typeface="Adobe Clean Han"/>
                        </a:rPr>
                        <a:t>」の</a:t>
                      </a:r>
                      <a:r>
                        <a:rPr sz="750" b="0" spc="5">
                          <a:solidFill>
                            <a:srgbClr val="332C2A"/>
                          </a:solidFill>
                          <a:latin typeface="游ゴシック" panose="020B0400000000000000" pitchFamily="50" charset="-128"/>
                          <a:ea typeface="游ゴシック" panose="020B0400000000000000" pitchFamily="50" charset="-128"/>
                          <a:cs typeface="Adobe Clean Han"/>
                        </a:rPr>
                        <a:t>関係について、他者との対</a:t>
                      </a:r>
                      <a:r>
                        <a:rPr sz="750" b="0" spc="-5">
                          <a:solidFill>
                            <a:srgbClr val="332C2A"/>
                          </a:solidFill>
                          <a:latin typeface="游ゴシック" panose="020B0400000000000000" pitchFamily="50" charset="-128"/>
                          <a:ea typeface="游ゴシック" panose="020B0400000000000000" pitchFamily="50" charset="-128"/>
                          <a:cs typeface="Adobe Clean Han"/>
                        </a:rPr>
                        <a:t>話を通じて自らの意見を持</a:t>
                      </a:r>
                      <a:r>
                        <a:rPr sz="750" b="0" spc="-20">
                          <a:solidFill>
                            <a:srgbClr val="332C2A"/>
                          </a:solidFill>
                          <a:latin typeface="游ゴシック" panose="020B0400000000000000" pitchFamily="50" charset="-128"/>
                          <a:ea typeface="游ゴシック" panose="020B0400000000000000" pitchFamily="50" charset="-128"/>
                          <a:cs typeface="Adobe Clean Han"/>
                        </a:rPr>
                        <a:t>つことができる。</a:t>
                      </a:r>
                      <a:endParaRPr sz="750">
                        <a:latin typeface="游ゴシック" panose="020B0400000000000000" pitchFamily="50" charset="-128"/>
                        <a:ea typeface="游ゴシック" panose="020B0400000000000000" pitchFamily="50" charset="-128"/>
                        <a:cs typeface="Adobe Clean Han"/>
                      </a:endParaRPr>
                    </a:p>
                  </a:txBody>
                  <a:tcPr marL="0" marR="0" marT="304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104139" marR="81280" indent="-47625" algn="just">
                        <a:lnSpc>
                          <a:spcPct val="121000"/>
                        </a:lnSpc>
                        <a:spcBef>
                          <a:spcPts val="240"/>
                        </a:spcBef>
                      </a:pPr>
                      <a:r>
                        <a:rPr sz="750" b="0" spc="-90">
                          <a:solidFill>
                            <a:srgbClr val="332C2A"/>
                          </a:solidFill>
                          <a:latin typeface="游ゴシック" panose="020B0400000000000000" pitchFamily="50" charset="-128"/>
                          <a:ea typeface="游ゴシック" panose="020B0400000000000000" pitchFamily="50" charset="-128"/>
                          <a:cs typeface="Adobe Clean Han"/>
                        </a:rPr>
                        <a:t>「働く」と「幸せ</a:t>
                      </a:r>
                      <a:r>
                        <a:rPr sz="750" b="0" spc="130">
                          <a:solidFill>
                            <a:srgbClr val="332C2A"/>
                          </a:solidFill>
                          <a:latin typeface="游ゴシック" panose="020B0400000000000000" pitchFamily="50" charset="-128"/>
                          <a:ea typeface="游ゴシック" panose="020B0400000000000000" pitchFamily="50" charset="-128"/>
                          <a:cs typeface="Adobe Clean Han"/>
                        </a:rPr>
                        <a:t>•不幸せ</a:t>
                      </a:r>
                      <a:r>
                        <a:rPr sz="750" b="0" spc="-204">
                          <a:solidFill>
                            <a:srgbClr val="332C2A"/>
                          </a:solidFill>
                          <a:latin typeface="游ゴシック" panose="020B0400000000000000" pitchFamily="50" charset="-128"/>
                          <a:ea typeface="游ゴシック" panose="020B0400000000000000" pitchFamily="50" charset="-128"/>
                          <a:cs typeface="Adobe Clean Han"/>
                        </a:rPr>
                        <a:t>」の</a:t>
                      </a:r>
                      <a:r>
                        <a:rPr sz="750" b="0" spc="5">
                          <a:solidFill>
                            <a:srgbClr val="332C2A"/>
                          </a:solidFill>
                          <a:latin typeface="游ゴシック" panose="020B0400000000000000" pitchFamily="50" charset="-128"/>
                          <a:ea typeface="游ゴシック" panose="020B0400000000000000" pitchFamily="50" charset="-128"/>
                          <a:cs typeface="Adobe Clean Han"/>
                        </a:rPr>
                        <a:t>関係について、ある程度理解し、自らの意見を持つこ</a:t>
                      </a:r>
                      <a:r>
                        <a:rPr sz="750" b="0" spc="-25">
                          <a:solidFill>
                            <a:srgbClr val="332C2A"/>
                          </a:solidFill>
                          <a:latin typeface="游ゴシック" panose="020B0400000000000000" pitchFamily="50" charset="-128"/>
                          <a:ea typeface="游ゴシック" panose="020B0400000000000000" pitchFamily="50" charset="-128"/>
                          <a:cs typeface="Adobe Clean Han"/>
                        </a:rPr>
                        <a:t>とができる。</a:t>
                      </a:r>
                      <a:endParaRPr sz="750">
                        <a:latin typeface="游ゴシック" panose="020B0400000000000000" pitchFamily="50" charset="-128"/>
                        <a:ea typeface="游ゴシック" panose="020B0400000000000000" pitchFamily="50" charset="-128"/>
                        <a:cs typeface="Adobe Clean Han"/>
                      </a:endParaRPr>
                    </a:p>
                  </a:txBody>
                  <a:tcPr marL="0" marR="0" marT="304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bl>
          </a:graphicData>
        </a:graphic>
      </p:graphicFrame>
      <p:sp>
        <p:nvSpPr>
          <p:cNvPr id="16" name="object 16"/>
          <p:cNvSpPr txBox="1"/>
          <p:nvPr/>
        </p:nvSpPr>
        <p:spPr>
          <a:xfrm>
            <a:off x="3173859" y="1120941"/>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17" name="object 17"/>
          <p:cNvSpPr txBox="1"/>
          <p:nvPr/>
        </p:nvSpPr>
        <p:spPr>
          <a:xfrm>
            <a:off x="4409380" y="1120941"/>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18" name="object 18"/>
          <p:cNvSpPr txBox="1"/>
          <p:nvPr/>
        </p:nvSpPr>
        <p:spPr>
          <a:xfrm>
            <a:off x="5195620" y="1120941"/>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9" name="object 19"/>
          <p:cNvSpPr/>
          <p:nvPr/>
        </p:nvSpPr>
        <p:spPr>
          <a:xfrm>
            <a:off x="2954868" y="1341557"/>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p:nvPr/>
        </p:nvSpPr>
        <p:spPr>
          <a:xfrm>
            <a:off x="5219804" y="2926462"/>
            <a:ext cx="1449070" cy="972185"/>
          </a:xfrm>
          <a:custGeom>
            <a:avLst/>
            <a:gdLst/>
            <a:ahLst/>
            <a:cxnLst/>
            <a:rect l="l" t="t" r="r" b="b"/>
            <a:pathLst>
              <a:path w="1449070" h="972185">
                <a:moveTo>
                  <a:pt x="1448612" y="868108"/>
                </a:moveTo>
                <a:lnTo>
                  <a:pt x="1440431" y="908365"/>
                </a:lnTo>
                <a:lnTo>
                  <a:pt x="1418155" y="941333"/>
                </a:lnTo>
                <a:lnTo>
                  <a:pt x="1385187" y="963609"/>
                </a:lnTo>
                <a:lnTo>
                  <a:pt x="1344929" y="971791"/>
                </a:lnTo>
                <a:lnTo>
                  <a:pt x="103670" y="971791"/>
                </a:lnTo>
                <a:lnTo>
                  <a:pt x="63420" y="963609"/>
                </a:lnTo>
                <a:lnTo>
                  <a:pt x="30456" y="941333"/>
                </a:lnTo>
                <a:lnTo>
                  <a:pt x="8181" y="908365"/>
                </a:lnTo>
                <a:lnTo>
                  <a:pt x="0" y="868108"/>
                </a:lnTo>
                <a:lnTo>
                  <a:pt x="0" y="103682"/>
                </a:lnTo>
                <a:lnTo>
                  <a:pt x="8181" y="63425"/>
                </a:lnTo>
                <a:lnTo>
                  <a:pt x="30456" y="30457"/>
                </a:lnTo>
                <a:lnTo>
                  <a:pt x="63420" y="8181"/>
                </a:lnTo>
                <a:lnTo>
                  <a:pt x="103670" y="0"/>
                </a:lnTo>
                <a:lnTo>
                  <a:pt x="1344929" y="0"/>
                </a:lnTo>
                <a:lnTo>
                  <a:pt x="1385187" y="8181"/>
                </a:lnTo>
                <a:lnTo>
                  <a:pt x="1418155" y="30457"/>
                </a:lnTo>
                <a:lnTo>
                  <a:pt x="1440431" y="63425"/>
                </a:lnTo>
                <a:lnTo>
                  <a:pt x="1448612" y="103682"/>
                </a:lnTo>
                <a:lnTo>
                  <a:pt x="1448612" y="8681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1" name="object 21"/>
          <p:cNvSpPr txBox="1"/>
          <p:nvPr/>
        </p:nvSpPr>
        <p:spPr>
          <a:xfrm>
            <a:off x="5306697" y="3105602"/>
            <a:ext cx="1340485" cy="596900"/>
          </a:xfrm>
          <a:prstGeom prst="rect">
            <a:avLst/>
          </a:prstGeom>
        </p:spPr>
        <p:txBody>
          <a:bodyPr vert="horz" wrap="square" lIns="0" tIns="15240" rIns="0" bIns="0" rtlCol="0">
            <a:spAutoFit/>
          </a:bodyPr>
          <a:lstStyle/>
          <a:p>
            <a:pPr marL="108585">
              <a:lnSpc>
                <a:spcPct val="100000"/>
              </a:lnSpc>
              <a:spcBef>
                <a:spcPts val="120"/>
              </a:spcBef>
            </a:pPr>
            <a:r>
              <a:rPr sz="1000" b="1" spc="270">
                <a:solidFill>
                  <a:srgbClr val="332C2A"/>
                </a:solidFill>
                <a:latin typeface="游ゴシック" panose="020B0400000000000000" pitchFamily="50" charset="-128"/>
                <a:ea typeface="游ゴシック" panose="020B0400000000000000" pitchFamily="50" charset="-128"/>
                <a:cs typeface="Adobe Clean Han ExtraBold"/>
              </a:rPr>
              <a:t>1</a:t>
            </a:r>
            <a:r>
              <a:rPr sz="1000" b="1">
                <a:solidFill>
                  <a:srgbClr val="332C2A"/>
                </a:solidFill>
                <a:latin typeface="游ゴシック" panose="020B0400000000000000" pitchFamily="50" charset="-128"/>
                <a:ea typeface="游ゴシック" panose="020B0400000000000000" pitchFamily="50" charset="-128"/>
                <a:cs typeface="Adobe Clean Han ExtraBold"/>
              </a:rPr>
              <a:t> チーム </a:t>
            </a:r>
            <a:r>
              <a:rPr sz="1000" b="1" spc="80">
                <a:solidFill>
                  <a:srgbClr val="332C2A"/>
                </a:solidFill>
                <a:latin typeface="游ゴシック" panose="020B0400000000000000" pitchFamily="50" charset="-128"/>
                <a:ea typeface="游ゴシック" panose="020B0400000000000000" pitchFamily="50" charset="-128"/>
                <a:cs typeface="Adobe Clean Han ExtraBold"/>
              </a:rPr>
              <a:t>2</a:t>
            </a:r>
            <a:r>
              <a:rPr sz="1000" b="1" spc="20">
                <a:solidFill>
                  <a:srgbClr val="332C2A"/>
                </a:solidFill>
                <a:latin typeface="游ゴシック" panose="020B0400000000000000" pitchFamily="50" charset="-128"/>
                <a:ea typeface="游ゴシック" panose="020B0400000000000000" pitchFamily="50" charset="-128"/>
                <a:cs typeface="Adobe Clean Han ExtraBold"/>
              </a:rPr>
              <a:t> </a:t>
            </a:r>
            <a:r>
              <a:rPr sz="1000" b="1">
                <a:solidFill>
                  <a:srgbClr val="332C2A"/>
                </a:solidFill>
                <a:latin typeface="游ゴシック" panose="020B0400000000000000" pitchFamily="50" charset="-128"/>
                <a:ea typeface="游ゴシック" panose="020B0400000000000000" pitchFamily="50" charset="-128"/>
                <a:cs typeface="Adobe Clean Han ExtraBold"/>
              </a:rPr>
              <a:t>～∞</a:t>
            </a:r>
            <a:r>
              <a:rPr sz="1000" b="1" spc="-50">
                <a:solidFill>
                  <a:srgbClr val="332C2A"/>
                </a:solidFill>
                <a:latin typeface="游ゴシック" panose="020B0400000000000000" pitchFamily="50" charset="-128"/>
                <a:ea typeface="游ゴシック" panose="020B0400000000000000" pitchFamily="50" charset="-128"/>
                <a:cs typeface="Adobe Clean Han ExtraBold"/>
              </a:rPr>
              <a:t>人</a:t>
            </a:r>
            <a:endParaRPr sz="100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220"/>
              </a:spcBef>
            </a:pPr>
            <a:r>
              <a:rPr sz="750" b="0" spc="-10">
                <a:solidFill>
                  <a:srgbClr val="332C2A"/>
                </a:solidFill>
                <a:latin typeface="游ゴシック" panose="020B0400000000000000" pitchFamily="50" charset="-128"/>
                <a:ea typeface="游ゴシック" panose="020B0400000000000000" pitchFamily="50" charset="-128"/>
                <a:cs typeface="Adobe Clean Han"/>
              </a:rPr>
              <a:t>※教え合い•質問を積極的に！</a:t>
            </a:r>
            <a:endParaRPr sz="750">
              <a:latin typeface="游ゴシック" panose="020B0400000000000000" pitchFamily="50" charset="-128"/>
              <a:ea typeface="游ゴシック" panose="020B0400000000000000" pitchFamily="50" charset="-128"/>
              <a:cs typeface="Adobe Clean Han"/>
            </a:endParaRPr>
          </a:p>
          <a:p>
            <a:pPr marL="12700">
              <a:lnSpc>
                <a:spcPct val="100000"/>
              </a:lnSpc>
              <a:spcBef>
                <a:spcPts val="254"/>
              </a:spcBef>
            </a:pPr>
            <a:r>
              <a:rPr sz="750" b="0">
                <a:solidFill>
                  <a:srgbClr val="332C2A"/>
                </a:solidFill>
                <a:latin typeface="游ゴシック" panose="020B0400000000000000" pitchFamily="50" charset="-128"/>
                <a:ea typeface="游ゴシック" panose="020B0400000000000000" pitchFamily="50" charset="-128"/>
                <a:cs typeface="Adobe Clean Han"/>
              </a:rPr>
              <a:t>※時には</a:t>
            </a:r>
            <a:r>
              <a:rPr sz="750" b="0" spc="50">
                <a:solidFill>
                  <a:srgbClr val="332C2A"/>
                </a:solidFill>
                <a:latin typeface="游ゴシック" panose="020B0400000000000000" pitchFamily="50" charset="-128"/>
                <a:ea typeface="游ゴシック" panose="020B0400000000000000" pitchFamily="50" charset="-128"/>
                <a:cs typeface="Adobe Clean Han"/>
              </a:rPr>
              <a:t>1</a:t>
            </a:r>
            <a:r>
              <a:rPr sz="750" b="0" spc="-40">
                <a:solidFill>
                  <a:srgbClr val="332C2A"/>
                </a:solidFill>
                <a:latin typeface="游ゴシック" panose="020B0400000000000000" pitchFamily="50" charset="-128"/>
                <a:ea typeface="游ゴシック" panose="020B0400000000000000" pitchFamily="50" charset="-128"/>
                <a:cs typeface="Adobe Clean Han"/>
              </a:rPr>
              <a:t>人でもＯＫ！</a:t>
            </a:r>
            <a:endParaRPr sz="750">
              <a:latin typeface="游ゴシック" panose="020B0400000000000000" pitchFamily="50" charset="-128"/>
              <a:ea typeface="游ゴシック" panose="020B0400000000000000" pitchFamily="50" charset="-128"/>
              <a:cs typeface="Adobe Clean Han"/>
            </a:endParaRPr>
          </a:p>
        </p:txBody>
      </p:sp>
      <p:sp>
        <p:nvSpPr>
          <p:cNvPr id="22" name="object 22"/>
          <p:cNvSpPr/>
          <p:nvPr/>
        </p:nvSpPr>
        <p:spPr>
          <a:xfrm>
            <a:off x="838168" y="8756787"/>
            <a:ext cx="1887220" cy="241935"/>
          </a:xfrm>
          <a:custGeom>
            <a:avLst/>
            <a:gdLst/>
            <a:ahLst/>
            <a:cxnLst/>
            <a:rect l="l" t="t" r="r" b="b"/>
            <a:pathLst>
              <a:path w="1887220" h="241934">
                <a:moveTo>
                  <a:pt x="1837512" y="0"/>
                </a:moveTo>
                <a:lnTo>
                  <a:pt x="49250" y="0"/>
                </a:lnTo>
                <a:lnTo>
                  <a:pt x="30126" y="3886"/>
                </a:lnTo>
                <a:lnTo>
                  <a:pt x="14466" y="14466"/>
                </a:lnTo>
                <a:lnTo>
                  <a:pt x="3886" y="30126"/>
                </a:lnTo>
                <a:lnTo>
                  <a:pt x="0" y="49250"/>
                </a:lnTo>
                <a:lnTo>
                  <a:pt x="0" y="192697"/>
                </a:lnTo>
                <a:lnTo>
                  <a:pt x="3886" y="211811"/>
                </a:lnTo>
                <a:lnTo>
                  <a:pt x="14466" y="227463"/>
                </a:lnTo>
                <a:lnTo>
                  <a:pt x="30126" y="238038"/>
                </a:lnTo>
                <a:lnTo>
                  <a:pt x="49250" y="241922"/>
                </a:lnTo>
                <a:lnTo>
                  <a:pt x="1837512" y="241922"/>
                </a:lnTo>
                <a:lnTo>
                  <a:pt x="1856626" y="238038"/>
                </a:lnTo>
                <a:lnTo>
                  <a:pt x="1872278" y="227463"/>
                </a:lnTo>
                <a:lnTo>
                  <a:pt x="1882853" y="211811"/>
                </a:lnTo>
                <a:lnTo>
                  <a:pt x="1886737" y="192697"/>
                </a:lnTo>
                <a:lnTo>
                  <a:pt x="1886737" y="49250"/>
                </a:lnTo>
                <a:lnTo>
                  <a:pt x="1882853" y="30126"/>
                </a:lnTo>
                <a:lnTo>
                  <a:pt x="1872278" y="14466"/>
                </a:lnTo>
                <a:lnTo>
                  <a:pt x="1856626" y="3886"/>
                </a:lnTo>
                <a:lnTo>
                  <a:pt x="1837512"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3" name="object 23"/>
          <p:cNvSpPr txBox="1"/>
          <p:nvPr/>
        </p:nvSpPr>
        <p:spPr>
          <a:xfrm>
            <a:off x="825470" y="8779218"/>
            <a:ext cx="4508500" cy="1170305"/>
          </a:xfrm>
          <a:prstGeom prst="rect">
            <a:avLst/>
          </a:prstGeom>
        </p:spPr>
        <p:txBody>
          <a:bodyPr vert="horz" wrap="square" lIns="0" tIns="17145" rIns="0" bIns="0" rtlCol="0">
            <a:spAutoFit/>
          </a:bodyPr>
          <a:lstStyle/>
          <a:p>
            <a:pPr marL="348615" indent="-182880">
              <a:lnSpc>
                <a:spcPct val="100000"/>
              </a:lnSpc>
              <a:spcBef>
                <a:spcPts val="135"/>
              </a:spcBef>
              <a:buChar char="◆"/>
              <a:tabLst>
                <a:tab pos="348615" algn="l"/>
              </a:tabLst>
            </a:pPr>
            <a:r>
              <a:rPr sz="1050" b="1" spc="-5">
                <a:solidFill>
                  <a:srgbClr val="FFFFFF"/>
                </a:solidFill>
                <a:latin typeface="游ゴシック" panose="020B0400000000000000" pitchFamily="50" charset="-128"/>
                <a:ea typeface="游ゴシック" panose="020B0400000000000000" pitchFamily="50" charset="-128"/>
                <a:cs typeface="Adobe Clean Han ExtraBold"/>
              </a:rPr>
              <a:t>ゲストにインタビュー</a:t>
            </a:r>
            <a:endParaRPr sz="105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515"/>
              </a:spcBef>
            </a:pPr>
            <a:r>
              <a:rPr sz="850" b="0" spc="-50">
                <a:solidFill>
                  <a:srgbClr val="332C2A"/>
                </a:solidFill>
                <a:latin typeface="游ゴシック" panose="020B0400000000000000" pitchFamily="50" charset="-128"/>
                <a:ea typeface="游ゴシック" panose="020B0400000000000000" pitchFamily="50" charset="-128"/>
                <a:cs typeface="Adobe Clean Han"/>
              </a:rPr>
              <a:t>★本日のゲストに、各チームからペアを派遣してインタビューをします。</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275"/>
              </a:spcBef>
            </a:pPr>
            <a:r>
              <a:rPr sz="850" b="0" spc="-35">
                <a:solidFill>
                  <a:srgbClr val="332C2A"/>
                </a:solidFill>
                <a:latin typeface="游ゴシック" panose="020B0400000000000000" pitchFamily="50" charset="-128"/>
                <a:ea typeface="游ゴシック" panose="020B0400000000000000" pitchFamily="50" charset="-128"/>
                <a:cs typeface="Adobe Clean Han"/>
              </a:rPr>
              <a:t>★ペアでは「幸せ•不幸せ」の視点に分かれて質問をします。</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275"/>
              </a:spcBef>
            </a:pPr>
            <a:r>
              <a:rPr sz="850" b="0" spc="-80">
                <a:solidFill>
                  <a:srgbClr val="332C2A"/>
                </a:solidFill>
                <a:latin typeface="游ゴシック" panose="020B0400000000000000" pitchFamily="50" charset="-128"/>
                <a:ea typeface="游ゴシック" panose="020B0400000000000000" pitchFamily="50" charset="-128"/>
                <a:cs typeface="Adobe Clean Han"/>
              </a:rPr>
              <a:t>★質問の回答をメモにとり、ゲストの「解体新書」を作るのが目標です。</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270"/>
              </a:spcBef>
            </a:pPr>
            <a:r>
              <a:rPr sz="850" b="0" spc="-60">
                <a:solidFill>
                  <a:srgbClr val="332C2A"/>
                </a:solidFill>
                <a:latin typeface="游ゴシック" panose="020B0400000000000000" pitchFamily="50" charset="-128"/>
                <a:ea typeface="游ゴシック" panose="020B0400000000000000" pitchFamily="50" charset="-128"/>
                <a:cs typeface="Adobe Clean Han"/>
              </a:rPr>
              <a:t>※質問が重要です。オープンクエスチョンとクローズドクエスチョンを使い分けましょう！</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275"/>
              </a:spcBef>
            </a:pPr>
            <a:r>
              <a:rPr sz="850" b="0" spc="-50">
                <a:solidFill>
                  <a:srgbClr val="332C2A"/>
                </a:solidFill>
                <a:latin typeface="游ゴシック" panose="020B0400000000000000" pitchFamily="50" charset="-128"/>
                <a:ea typeface="游ゴシック" panose="020B0400000000000000" pitchFamily="50" charset="-128"/>
                <a:cs typeface="Adobe Clean Han"/>
              </a:rPr>
              <a:t>※インタビューをする際には、ゲストに対し誠意を持って傾聴姿勢で臨みましょう！</a:t>
            </a:r>
            <a:endParaRPr sz="850">
              <a:latin typeface="游ゴシック" panose="020B0400000000000000" pitchFamily="50" charset="-128"/>
              <a:ea typeface="游ゴシック" panose="020B0400000000000000" pitchFamily="50" charset="-128"/>
              <a:cs typeface="Adobe Clean Han"/>
            </a:endParaRPr>
          </a:p>
        </p:txBody>
      </p:sp>
      <p:sp>
        <p:nvSpPr>
          <p:cNvPr id="26" name="object 26"/>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105">
                <a:latin typeface="游ゴシック" panose="020B0400000000000000" pitchFamily="50" charset="-128"/>
                <a:ea typeface="游ゴシック" panose="020B0400000000000000" pitchFamily="50" charset="-128"/>
              </a:rPr>
              <a:t> </a:t>
            </a:r>
            <a:r>
              <a:rPr>
                <a:latin typeface="游ゴシック" panose="020B0400000000000000" pitchFamily="50" charset="-128"/>
                <a:ea typeface="游ゴシック" panose="020B0400000000000000" pitchFamily="50" charset="-128"/>
              </a:rPr>
              <a:t>70</a:t>
            </a:r>
            <a:r>
              <a:rPr spc="105">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graphicFrame>
        <p:nvGraphicFramePr>
          <p:cNvPr id="24" name="object 24"/>
          <p:cNvGraphicFramePr>
            <a:graphicFrameLocks noGrp="1"/>
          </p:cNvGraphicFramePr>
          <p:nvPr/>
        </p:nvGraphicFramePr>
        <p:xfrm>
          <a:off x="838174" y="7048372"/>
          <a:ext cx="5848985" cy="1387470"/>
        </p:xfrm>
        <a:graphic>
          <a:graphicData uri="http://schemas.openxmlformats.org/drawingml/2006/table">
            <a:tbl>
              <a:tblPr firstRow="1" bandRow="1">
                <a:tableStyleId>{2D5ABB26-0587-4C30-8999-92F81FD0307C}</a:tableStyleId>
              </a:tblPr>
              <a:tblGrid>
                <a:gridCol w="5848985">
                  <a:extLst>
                    <a:ext uri="{9D8B030D-6E8A-4147-A177-3AD203B41FA5}">
                      <a16:colId xmlns:a16="http://schemas.microsoft.com/office/drawing/2014/main" val="20000"/>
                    </a:ext>
                  </a:extLst>
                </a:gridCol>
              </a:tblGrid>
              <a:tr h="224154">
                <a:tc>
                  <a:txBody>
                    <a:bodyPr/>
                    <a:lstStyle/>
                    <a:p>
                      <a:pPr marR="34925" algn="ctr">
                        <a:lnSpc>
                          <a:spcPct val="100000"/>
                        </a:lnSpc>
                        <a:spcBef>
                          <a:spcPts val="370"/>
                        </a:spcBef>
                      </a:pPr>
                      <a:r>
                        <a:rPr sz="850" b="0" spc="-10">
                          <a:solidFill>
                            <a:srgbClr val="332C2A"/>
                          </a:solidFill>
                          <a:latin typeface="Adobe Clean Han"/>
                          <a:cs typeface="Adobe Clean Han"/>
                        </a:rPr>
                        <a:t>＠本日のテーマ＠</a:t>
                      </a:r>
                      <a:endParaRPr sz="850">
                        <a:latin typeface="Adobe Clean Han"/>
                        <a:cs typeface="Adobe Clean Han"/>
                      </a:endParaRPr>
                    </a:p>
                  </a:txBody>
                  <a:tcPr marL="0" marR="0" marT="46990" marB="0">
                    <a:lnL w="28575">
                      <a:solidFill>
                        <a:srgbClr val="332C2A"/>
                      </a:solidFill>
                      <a:prstDash val="solid"/>
                    </a:lnL>
                    <a:lnR w="28575">
                      <a:solidFill>
                        <a:srgbClr val="332C2A"/>
                      </a:solidFill>
                      <a:prstDash val="solid"/>
                    </a:lnR>
                    <a:lnT w="28575">
                      <a:solidFill>
                        <a:srgbClr val="332C2A"/>
                      </a:solidFill>
                      <a:prstDash val="solid"/>
                    </a:lnT>
                    <a:lnB w="19050">
                      <a:solidFill>
                        <a:srgbClr val="332C2A"/>
                      </a:solidFill>
                      <a:prstDash val="solid"/>
                    </a:lnB>
                  </a:tcPr>
                </a:tc>
                <a:extLst>
                  <a:ext uri="{0D108BD9-81ED-4DB2-BD59-A6C34878D82A}">
                    <a16:rowId xmlns:a16="http://schemas.microsoft.com/office/drawing/2014/main" val="10000"/>
                  </a:ext>
                </a:extLst>
              </a:tr>
              <a:tr h="233679">
                <a:tc>
                  <a:txBody>
                    <a:bodyPr/>
                    <a:lstStyle/>
                    <a:p>
                      <a:pPr marR="860425" algn="r">
                        <a:lnSpc>
                          <a:spcPct val="100000"/>
                        </a:lnSpc>
                        <a:spcBef>
                          <a:spcPts val="440"/>
                        </a:spcBef>
                      </a:pPr>
                      <a:r>
                        <a:rPr sz="850" b="0" spc="0">
                          <a:solidFill>
                            <a:srgbClr val="332C2A"/>
                          </a:solidFill>
                          <a:latin typeface="Adobe Clean Han"/>
                          <a:cs typeface="Adobe Clean Han"/>
                        </a:rPr>
                        <a:t>「働く」と「幸せ•不幸せ」の関係は？～「働く」って何？  「幸せ•不幸せ」って何？～</a:t>
                      </a:r>
                      <a:endParaRPr sz="850" spc="0">
                        <a:latin typeface="Adobe Clean Han"/>
                        <a:cs typeface="Adobe Clean Han"/>
                      </a:endParaRPr>
                    </a:p>
                  </a:txBody>
                  <a:tcPr marL="0" marR="0" marT="55880" marB="0">
                    <a:lnL w="28575">
                      <a:solidFill>
                        <a:srgbClr val="332C2A"/>
                      </a:solidFill>
                      <a:prstDash val="solid"/>
                    </a:lnL>
                    <a:lnR w="28575">
                      <a:solidFill>
                        <a:srgbClr val="332C2A"/>
                      </a:solidFill>
                      <a:prstDash val="solid"/>
                    </a:lnR>
                    <a:lnT w="19050">
                      <a:solidFill>
                        <a:srgbClr val="332C2A"/>
                      </a:solidFill>
                      <a:prstDash val="solid"/>
                    </a:lnT>
                    <a:lnB w="28575">
                      <a:solidFill>
                        <a:srgbClr val="332C2A"/>
                      </a:solidFill>
                      <a:prstDash val="solid"/>
                    </a:lnB>
                  </a:tcPr>
                </a:tc>
                <a:extLst>
                  <a:ext uri="{0D108BD9-81ED-4DB2-BD59-A6C34878D82A}">
                    <a16:rowId xmlns:a16="http://schemas.microsoft.com/office/drawing/2014/main" val="10001"/>
                  </a:ext>
                </a:extLst>
              </a:tr>
              <a:tr h="233679">
                <a:tc>
                  <a:txBody>
                    <a:bodyPr/>
                    <a:lstStyle/>
                    <a:p>
                      <a:pPr marL="52069" algn="ctr">
                        <a:lnSpc>
                          <a:spcPct val="100000"/>
                        </a:lnSpc>
                        <a:spcBef>
                          <a:spcPts val="430"/>
                        </a:spcBef>
                      </a:pPr>
                      <a:r>
                        <a:rPr sz="850" b="0" spc="-40">
                          <a:solidFill>
                            <a:srgbClr val="332C2A"/>
                          </a:solidFill>
                          <a:latin typeface="Adobe Clean Han"/>
                          <a:cs typeface="Adobe Clean Han"/>
                        </a:rPr>
                        <a:t>＠インタビューのルール</a:t>
                      </a:r>
                      <a:r>
                        <a:rPr sz="850" b="0">
                          <a:solidFill>
                            <a:srgbClr val="332C2A"/>
                          </a:solidFill>
                          <a:latin typeface="Adobe Clean Han"/>
                          <a:cs typeface="Adobe Clean Han"/>
                        </a:rPr>
                        <a:t>（グラウンドルール</a:t>
                      </a:r>
                      <a:r>
                        <a:rPr sz="850" b="0" spc="-25">
                          <a:solidFill>
                            <a:srgbClr val="332C2A"/>
                          </a:solidFill>
                          <a:latin typeface="Adobe Clean Han"/>
                          <a:cs typeface="Adobe Clean Han"/>
                        </a:rPr>
                        <a:t>）＠</a:t>
                      </a:r>
                      <a:endParaRPr sz="850">
                        <a:latin typeface="Adobe Clean Han"/>
                        <a:cs typeface="Adobe Clean Han"/>
                      </a:endParaRPr>
                    </a:p>
                  </a:txBody>
                  <a:tcPr marL="0" marR="0" marT="54610" marB="0">
                    <a:lnL w="28575">
                      <a:solidFill>
                        <a:srgbClr val="332C2A"/>
                      </a:solidFill>
                      <a:prstDash val="solid"/>
                    </a:lnL>
                    <a:lnR w="28575">
                      <a:solidFill>
                        <a:srgbClr val="332C2A"/>
                      </a:solidFill>
                      <a:prstDash val="solid"/>
                    </a:lnR>
                    <a:lnT w="28575">
                      <a:solidFill>
                        <a:srgbClr val="332C2A"/>
                      </a:solidFill>
                      <a:prstDash val="solid"/>
                    </a:lnT>
                    <a:lnB w="19050">
                      <a:solidFill>
                        <a:srgbClr val="332C2A"/>
                      </a:solidFill>
                      <a:prstDash val="solid"/>
                    </a:lnB>
                  </a:tcPr>
                </a:tc>
                <a:extLst>
                  <a:ext uri="{0D108BD9-81ED-4DB2-BD59-A6C34878D82A}">
                    <a16:rowId xmlns:a16="http://schemas.microsoft.com/office/drawing/2014/main" val="10002"/>
                  </a:ext>
                </a:extLst>
              </a:tr>
              <a:tr h="233679">
                <a:tc>
                  <a:txBody>
                    <a:bodyPr/>
                    <a:lstStyle/>
                    <a:p>
                      <a:pPr marR="861060" algn="r">
                        <a:lnSpc>
                          <a:spcPct val="100000"/>
                        </a:lnSpc>
                        <a:spcBef>
                          <a:spcPts val="425"/>
                        </a:spcBef>
                      </a:pPr>
                      <a:r>
                        <a:rPr sz="850" b="0" spc="35">
                          <a:solidFill>
                            <a:srgbClr val="332C2A"/>
                          </a:solidFill>
                          <a:latin typeface="Adobe Clean Han"/>
                          <a:cs typeface="Adobe Clean Han"/>
                        </a:rPr>
                        <a:t>①この場にいるみなさんの安全•安心を大切に！</a:t>
                      </a:r>
                      <a:r>
                        <a:rPr sz="850" b="0" spc="-195">
                          <a:solidFill>
                            <a:srgbClr val="332C2A"/>
                          </a:solidFill>
                          <a:latin typeface="Adobe Clean Han"/>
                          <a:cs typeface="Adobe Clean Han"/>
                        </a:rPr>
                        <a:t>（</a:t>
                      </a:r>
                      <a:r>
                        <a:rPr sz="850" b="0">
                          <a:solidFill>
                            <a:srgbClr val="332C2A"/>
                          </a:solidFill>
                          <a:latin typeface="Adobe Clean Han"/>
                          <a:cs typeface="Adobe Clean Han"/>
                        </a:rPr>
                        <a:t>みんな緊張しているんですよ</a:t>
                      </a:r>
                      <a:r>
                        <a:rPr sz="850" b="0" spc="-50">
                          <a:solidFill>
                            <a:srgbClr val="332C2A"/>
                          </a:solidFill>
                          <a:latin typeface="Adobe Clean Han"/>
                          <a:cs typeface="Adobe Clean Han"/>
                        </a:rPr>
                        <a:t>）</a:t>
                      </a:r>
                      <a:endParaRPr sz="850">
                        <a:latin typeface="Adobe Clean Han"/>
                        <a:cs typeface="Adobe Clean Han"/>
                      </a:endParaRPr>
                    </a:p>
                  </a:txBody>
                  <a:tcPr marL="0" marR="0" marT="53975" marB="0">
                    <a:lnL w="28575">
                      <a:solidFill>
                        <a:srgbClr val="332C2A"/>
                      </a:solidFill>
                      <a:prstDash val="solid"/>
                    </a:lnL>
                    <a:lnR w="28575">
                      <a:solidFill>
                        <a:srgbClr val="332C2A"/>
                      </a:solidFill>
                      <a:prstDash val="solid"/>
                    </a:lnR>
                    <a:lnT w="19050">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r h="233679">
                <a:tc>
                  <a:txBody>
                    <a:bodyPr/>
                    <a:lstStyle/>
                    <a:p>
                      <a:pPr marL="13335" algn="ctr">
                        <a:lnSpc>
                          <a:spcPct val="100000"/>
                        </a:lnSpc>
                        <a:spcBef>
                          <a:spcPts val="415"/>
                        </a:spcBef>
                      </a:pPr>
                      <a:r>
                        <a:rPr sz="850" b="0" spc="35">
                          <a:solidFill>
                            <a:srgbClr val="332C2A"/>
                          </a:solidFill>
                          <a:latin typeface="Adobe Clean Han"/>
                          <a:cs typeface="Adobe Clean Han"/>
                        </a:rPr>
                        <a:t>②本日の授業では立場•年齢差は関係なし！</a:t>
                      </a:r>
                      <a:r>
                        <a:rPr sz="850" b="0" spc="-195">
                          <a:solidFill>
                            <a:srgbClr val="332C2A"/>
                          </a:solidFill>
                          <a:latin typeface="Adobe Clean Han"/>
                          <a:cs typeface="Adobe Clean Han"/>
                        </a:rPr>
                        <a:t>（</a:t>
                      </a:r>
                      <a:r>
                        <a:rPr sz="850" b="0">
                          <a:solidFill>
                            <a:srgbClr val="332C2A"/>
                          </a:solidFill>
                          <a:latin typeface="Adobe Clean Han"/>
                          <a:cs typeface="Adobe Clean Han"/>
                        </a:rPr>
                        <a:t>大人も生徒も一緒です</a:t>
                      </a:r>
                      <a:r>
                        <a:rPr sz="850" b="0" spc="-50">
                          <a:solidFill>
                            <a:srgbClr val="332C2A"/>
                          </a:solidFill>
                          <a:latin typeface="Adobe Clean Han"/>
                          <a:cs typeface="Adobe Clean Han"/>
                        </a:rPr>
                        <a:t>）</a:t>
                      </a:r>
                      <a:endParaRPr sz="850">
                        <a:latin typeface="Adobe Clean Han"/>
                        <a:cs typeface="Adobe Clean Han"/>
                      </a:endParaRPr>
                    </a:p>
                  </a:txBody>
                  <a:tcPr marL="0" marR="0" marT="52705" marB="0">
                    <a:lnL w="28575">
                      <a:solidFill>
                        <a:srgbClr val="332C2A"/>
                      </a:solidFill>
                      <a:prstDash val="solid"/>
                    </a:lnL>
                    <a:lnR w="2857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4"/>
                  </a:ext>
                </a:extLst>
              </a:tr>
              <a:tr h="228600">
                <a:tc>
                  <a:txBody>
                    <a:bodyPr/>
                    <a:lstStyle/>
                    <a:p>
                      <a:pPr marL="13335" algn="ctr">
                        <a:lnSpc>
                          <a:spcPct val="100000"/>
                        </a:lnSpc>
                        <a:spcBef>
                          <a:spcPts val="409"/>
                        </a:spcBef>
                      </a:pPr>
                      <a:r>
                        <a:rPr sz="850" b="0" spc="-10">
                          <a:solidFill>
                            <a:srgbClr val="332C2A"/>
                          </a:solidFill>
                          <a:latin typeface="Adobe Clean Han"/>
                          <a:cs typeface="Adobe Clean Han"/>
                        </a:rPr>
                        <a:t>③一人一人が責任を持って授業に臨もう！</a:t>
                      </a:r>
                      <a:r>
                        <a:rPr sz="850" b="0" spc="-190">
                          <a:solidFill>
                            <a:srgbClr val="332C2A"/>
                          </a:solidFill>
                          <a:latin typeface="Adobe Clean Han"/>
                          <a:cs typeface="Adobe Clean Han"/>
                        </a:rPr>
                        <a:t>（</a:t>
                      </a:r>
                      <a:r>
                        <a:rPr sz="850" b="0">
                          <a:solidFill>
                            <a:srgbClr val="332C2A"/>
                          </a:solidFill>
                          <a:latin typeface="Adobe Clean Han"/>
                          <a:cs typeface="Adobe Clean Han"/>
                        </a:rPr>
                        <a:t>無責任な態度はNGです</a:t>
                      </a:r>
                      <a:r>
                        <a:rPr sz="850" b="0" spc="-50">
                          <a:solidFill>
                            <a:srgbClr val="332C2A"/>
                          </a:solidFill>
                          <a:latin typeface="Adobe Clean Han"/>
                          <a:cs typeface="Adobe Clean Han"/>
                        </a:rPr>
                        <a:t>）</a:t>
                      </a:r>
                      <a:endParaRPr sz="850">
                        <a:latin typeface="Adobe Clean Han"/>
                        <a:cs typeface="Adobe Clean Han"/>
                      </a:endParaRPr>
                    </a:p>
                  </a:txBody>
                  <a:tcPr marL="0" marR="0" marT="52069" marB="0">
                    <a:lnL w="28575">
                      <a:solidFill>
                        <a:srgbClr val="332C2A"/>
                      </a:solidFill>
                      <a:prstDash val="solid"/>
                    </a:lnL>
                    <a:lnR w="28575">
                      <a:solidFill>
                        <a:srgbClr val="332C2A"/>
                      </a:solidFill>
                      <a:prstDash val="solid"/>
                    </a:lnR>
                    <a:lnT w="9525">
                      <a:solidFill>
                        <a:srgbClr val="332C2A"/>
                      </a:solidFill>
                      <a:prstDash val="solid"/>
                    </a:lnT>
                    <a:lnB w="28575">
                      <a:solidFill>
                        <a:srgbClr val="332C2A"/>
                      </a:solidFill>
                      <a:prstDash val="solid"/>
                    </a:lnB>
                  </a:tcPr>
                </a:tc>
                <a:extLst>
                  <a:ext uri="{0D108BD9-81ED-4DB2-BD59-A6C34878D82A}">
                    <a16:rowId xmlns:a16="http://schemas.microsoft.com/office/drawing/2014/main" val="10005"/>
                  </a:ext>
                </a:extLst>
              </a:tr>
            </a:tbl>
          </a:graphicData>
        </a:graphic>
      </p:graphicFrame>
      <p:sp>
        <p:nvSpPr>
          <p:cNvPr id="25" name="object 25"/>
          <p:cNvSpPr txBox="1"/>
          <p:nvPr/>
        </p:nvSpPr>
        <p:spPr>
          <a:xfrm>
            <a:off x="841406" y="1059810"/>
            <a:ext cx="1578610" cy="294311"/>
          </a:xfrm>
          <a:prstGeom prst="rect">
            <a:avLst/>
          </a:prstGeom>
        </p:spPr>
        <p:txBody>
          <a:bodyPr vert="horz" wrap="square" lIns="0" tIns="17145" rIns="0" bIns="0" rtlCol="0">
            <a:spAutoFit/>
          </a:bodyPr>
          <a:lstStyle/>
          <a:p>
            <a:pPr marL="12700">
              <a:lnSpc>
                <a:spcPct val="100000"/>
              </a:lnSpc>
              <a:spcBef>
                <a:spcPts val="135"/>
              </a:spcBef>
            </a:pPr>
            <a:r>
              <a:rPr sz="1800" b="1" err="1">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50" err="1">
                <a:solidFill>
                  <a:srgbClr val="332C2A"/>
                </a:solidFill>
                <a:latin typeface="游ゴシック" panose="020B0400000000000000" pitchFamily="50" charset="-128"/>
                <a:ea typeface="游ゴシック" panose="020B0400000000000000" pitchFamily="50" charset="-128"/>
                <a:cs typeface="Adobe Clean Han ExtraBold"/>
              </a:rPr>
              <a:t>B</a:t>
            </a:r>
            <a:endParaRPr sz="1800">
              <a:latin typeface="游ゴシック" panose="020B0400000000000000" pitchFamily="50" charset="-128"/>
              <a:ea typeface="游ゴシック" panose="020B0400000000000000" pitchFamily="50" charset="-128"/>
              <a:cs typeface="Adobe Clean Han ExtraBold"/>
            </a:endParaRPr>
          </a:p>
        </p:txBody>
      </p:sp>
      <p:sp>
        <p:nvSpPr>
          <p:cNvPr id="12" name="object 12"/>
          <p:cNvSpPr/>
          <p:nvPr/>
        </p:nvSpPr>
        <p:spPr>
          <a:xfrm>
            <a:off x="838161" y="1785492"/>
            <a:ext cx="5875655" cy="956310"/>
          </a:xfrm>
          <a:custGeom>
            <a:avLst/>
            <a:gdLst/>
            <a:ahLst/>
            <a:cxnLst/>
            <a:rect l="l" t="t" r="r" b="b"/>
            <a:pathLst>
              <a:path w="5875655" h="956310">
                <a:moveTo>
                  <a:pt x="5875210" y="9118"/>
                </a:moveTo>
                <a:lnTo>
                  <a:pt x="5866574" y="9118"/>
                </a:lnTo>
                <a:lnTo>
                  <a:pt x="5866574" y="947318"/>
                </a:lnTo>
                <a:lnTo>
                  <a:pt x="5875210" y="947318"/>
                </a:lnTo>
                <a:lnTo>
                  <a:pt x="5875210" y="9118"/>
                </a:lnTo>
                <a:close/>
              </a:path>
              <a:path w="5875655" h="956310">
                <a:moveTo>
                  <a:pt x="5875210" y="0"/>
                </a:moveTo>
                <a:lnTo>
                  <a:pt x="0" y="0"/>
                </a:lnTo>
                <a:lnTo>
                  <a:pt x="0" y="8890"/>
                </a:lnTo>
                <a:lnTo>
                  <a:pt x="0" y="947420"/>
                </a:lnTo>
                <a:lnTo>
                  <a:pt x="0" y="956310"/>
                </a:lnTo>
                <a:lnTo>
                  <a:pt x="5875210" y="956310"/>
                </a:lnTo>
                <a:lnTo>
                  <a:pt x="5875210" y="947420"/>
                </a:lnTo>
                <a:lnTo>
                  <a:pt x="8648" y="947420"/>
                </a:lnTo>
                <a:lnTo>
                  <a:pt x="8648" y="8890"/>
                </a:lnTo>
                <a:lnTo>
                  <a:pt x="5875210" y="8890"/>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spc="55">
                <a:solidFill>
                  <a:srgbClr val="00A3E8"/>
                </a:solidFill>
                <a:latin typeface="游ゴシック" panose="020B0400000000000000" pitchFamily="50" charset="-128"/>
                <a:ea typeface="游ゴシック" panose="020B0400000000000000" pitchFamily="50" charset="-128"/>
                <a:cs typeface="Source Han Serif JP"/>
              </a:rPr>
              <a:t>9</a:t>
            </a:r>
            <a:endParaRPr sz="1100">
              <a:latin typeface="游ゴシック" panose="020B0400000000000000" pitchFamily="50" charset="-128"/>
              <a:ea typeface="游ゴシック" panose="020B0400000000000000" pitchFamily="50" charset="-128"/>
              <a:cs typeface="Source Han Serif JP"/>
            </a:endParaRPr>
          </a:p>
        </p:txBody>
      </p:sp>
      <p:graphicFrame>
        <p:nvGraphicFramePr>
          <p:cNvPr id="18" name="object 18"/>
          <p:cNvGraphicFramePr>
            <a:graphicFrameLocks noGrp="1"/>
          </p:cNvGraphicFramePr>
          <p:nvPr/>
        </p:nvGraphicFramePr>
        <p:xfrm>
          <a:off x="868133" y="1131443"/>
          <a:ext cx="5884545" cy="2560955"/>
        </p:xfrm>
        <a:graphic>
          <a:graphicData uri="http://schemas.openxmlformats.org/drawingml/2006/table">
            <a:tbl>
              <a:tblPr firstRow="1" bandRow="1">
                <a:tableStyleId>{2D5ABB26-0587-4C30-8999-92F81FD0307C}</a:tableStyleId>
              </a:tblPr>
              <a:tblGrid>
                <a:gridCol w="2935605">
                  <a:extLst>
                    <a:ext uri="{9D8B030D-6E8A-4147-A177-3AD203B41FA5}">
                      <a16:colId xmlns:a16="http://schemas.microsoft.com/office/drawing/2014/main" val="20000"/>
                    </a:ext>
                  </a:extLst>
                </a:gridCol>
                <a:gridCol w="2948940">
                  <a:extLst>
                    <a:ext uri="{9D8B030D-6E8A-4147-A177-3AD203B41FA5}">
                      <a16:colId xmlns:a16="http://schemas.microsoft.com/office/drawing/2014/main" val="20001"/>
                    </a:ext>
                  </a:extLst>
                </a:gridCol>
              </a:tblGrid>
              <a:tr h="329565">
                <a:tc>
                  <a:txBody>
                    <a:bodyPr/>
                    <a:lstStyle/>
                    <a:p>
                      <a:pPr marR="163830" algn="ctr">
                        <a:lnSpc>
                          <a:spcPct val="100000"/>
                        </a:lnSpc>
                        <a:spcBef>
                          <a:spcPts val="735"/>
                        </a:spcBef>
                      </a:pPr>
                      <a:r>
                        <a:rPr sz="950" b="1" spc="-95">
                          <a:solidFill>
                            <a:srgbClr val="332C2A"/>
                          </a:solidFill>
                          <a:latin typeface="游ゴシック" panose="020B0400000000000000" pitchFamily="50" charset="-128"/>
                          <a:ea typeface="游ゴシック" panose="020B0400000000000000" pitchFamily="50" charset="-128"/>
                          <a:cs typeface="Adobe Clean Han ExtraBold"/>
                        </a:rPr>
                        <a:t>「幸せ」視点</a:t>
                      </a:r>
                      <a:endParaRPr sz="950">
                        <a:latin typeface="游ゴシック" panose="020B0400000000000000" pitchFamily="50" charset="-128"/>
                        <a:ea typeface="游ゴシック" panose="020B0400000000000000" pitchFamily="50" charset="-128"/>
                        <a:cs typeface="Adobe Clean Han ExtraBold"/>
                      </a:endParaRPr>
                    </a:p>
                  </a:txBody>
                  <a:tcPr marL="0" marR="0" marT="9334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L="59690" algn="ctr">
                        <a:lnSpc>
                          <a:spcPct val="100000"/>
                        </a:lnSpc>
                        <a:spcBef>
                          <a:spcPts val="735"/>
                        </a:spcBef>
                      </a:pPr>
                      <a:r>
                        <a:rPr sz="950" b="1" spc="-80">
                          <a:solidFill>
                            <a:srgbClr val="332C2A"/>
                          </a:solidFill>
                          <a:latin typeface="游ゴシック" panose="020B0400000000000000" pitchFamily="50" charset="-128"/>
                          <a:ea typeface="游ゴシック" panose="020B0400000000000000" pitchFamily="50" charset="-128"/>
                          <a:cs typeface="Adobe Clean Han ExtraBold"/>
                        </a:rPr>
                        <a:t>「不幸せ」視点</a:t>
                      </a:r>
                      <a:endParaRPr sz="950">
                        <a:latin typeface="游ゴシック" panose="020B0400000000000000" pitchFamily="50" charset="-128"/>
                        <a:ea typeface="游ゴシック" panose="020B0400000000000000" pitchFamily="50" charset="-128"/>
                        <a:cs typeface="Adobe Clean Han ExtraBold"/>
                      </a:endParaRPr>
                    </a:p>
                  </a:txBody>
                  <a:tcPr marL="0" marR="0" marT="9334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extLst>
                  <a:ext uri="{0D108BD9-81ED-4DB2-BD59-A6C34878D82A}">
                    <a16:rowId xmlns:a16="http://schemas.microsoft.com/office/drawing/2014/main" val="10000"/>
                  </a:ext>
                </a:extLst>
              </a:tr>
              <a:tr h="2231390">
                <a:tc>
                  <a:txBody>
                    <a:bodyPr/>
                    <a:lstStyle/>
                    <a:p>
                      <a:pPr marL="144145" marR="243840">
                        <a:lnSpc>
                          <a:spcPct val="113700"/>
                        </a:lnSpc>
                        <a:spcBef>
                          <a:spcPts val="685"/>
                        </a:spcBef>
                      </a:pPr>
                      <a:r>
                        <a:rPr sz="800" b="0" spc="-45">
                          <a:solidFill>
                            <a:srgbClr val="332C2A"/>
                          </a:solidFill>
                          <a:latin typeface="游ゴシック" panose="020B0400000000000000" pitchFamily="50" charset="-128"/>
                          <a:ea typeface="游ゴシック" panose="020B0400000000000000" pitchFamily="50" charset="-128"/>
                          <a:cs typeface="Adobe Clean Han"/>
                        </a:rPr>
                        <a:t>例：働いていて「幸せ」だと感じることはありますか？</a:t>
                      </a:r>
                      <a:r>
                        <a:rPr sz="800" b="0" spc="15">
                          <a:solidFill>
                            <a:srgbClr val="332C2A"/>
                          </a:solidFill>
                          <a:latin typeface="游ゴシック" panose="020B0400000000000000" pitchFamily="50" charset="-128"/>
                          <a:ea typeface="游ゴシック" panose="020B0400000000000000" pitchFamily="50" charset="-128"/>
                          <a:cs typeface="Adobe Clean Han"/>
                        </a:rPr>
                        <a:t>あるとしたらどのような時ですか？</a:t>
                      </a:r>
                      <a:endParaRPr sz="800">
                        <a:latin typeface="游ゴシック" panose="020B0400000000000000" pitchFamily="50" charset="-128"/>
                        <a:ea typeface="游ゴシック" panose="020B0400000000000000" pitchFamily="50" charset="-128"/>
                        <a:cs typeface="Adobe Clean Han"/>
                      </a:endParaRPr>
                    </a:p>
                  </a:txBody>
                  <a:tcPr marL="0" marR="0" marT="8699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148590" marR="158750" algn="just">
                        <a:lnSpc>
                          <a:spcPct val="113700"/>
                        </a:lnSpc>
                        <a:spcBef>
                          <a:spcPts val="685"/>
                        </a:spcBef>
                      </a:pPr>
                      <a:r>
                        <a:rPr sz="800" b="0" spc="-45">
                          <a:solidFill>
                            <a:srgbClr val="332C2A"/>
                          </a:solidFill>
                          <a:latin typeface="游ゴシック" panose="020B0400000000000000" pitchFamily="50" charset="-128"/>
                          <a:ea typeface="游ゴシック" panose="020B0400000000000000" pitchFamily="50" charset="-128"/>
                          <a:cs typeface="Adobe Clean Han"/>
                        </a:rPr>
                        <a:t>例：働いて、どのようなことが起こったら「不幸せ」だと</a:t>
                      </a:r>
                      <a:r>
                        <a:rPr sz="800" b="0" spc="25">
                          <a:solidFill>
                            <a:srgbClr val="332C2A"/>
                          </a:solidFill>
                          <a:latin typeface="游ゴシック" panose="020B0400000000000000" pitchFamily="50" charset="-128"/>
                          <a:ea typeface="游ゴシック" panose="020B0400000000000000" pitchFamily="50" charset="-128"/>
                          <a:cs typeface="Adobe Clean Han"/>
                        </a:rPr>
                        <a:t>思いますか？ この先どのようなことが起こってしまっ</a:t>
                      </a:r>
                      <a:r>
                        <a:rPr sz="800" b="0" spc="-55">
                          <a:solidFill>
                            <a:srgbClr val="332C2A"/>
                          </a:solidFill>
                          <a:latin typeface="游ゴシック" panose="020B0400000000000000" pitchFamily="50" charset="-128"/>
                          <a:ea typeface="游ゴシック" panose="020B0400000000000000" pitchFamily="50" charset="-128"/>
                          <a:cs typeface="Adobe Clean Han"/>
                        </a:rPr>
                        <a:t>たら「不幸せ」になると思いますか？</a:t>
                      </a:r>
                      <a:endParaRPr sz="800">
                        <a:latin typeface="游ゴシック" panose="020B0400000000000000" pitchFamily="50" charset="-128"/>
                        <a:ea typeface="游ゴシック" panose="020B0400000000000000" pitchFamily="50" charset="-128"/>
                        <a:cs typeface="Adobe Clean Han"/>
                      </a:endParaRPr>
                    </a:p>
                  </a:txBody>
                  <a:tcPr marL="0" marR="0" marT="8699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bl>
          </a:graphicData>
        </a:graphic>
      </p:graphicFrame>
      <p:sp>
        <p:nvSpPr>
          <p:cNvPr id="19" name="object 19"/>
          <p:cNvSpPr/>
          <p:nvPr/>
        </p:nvSpPr>
        <p:spPr>
          <a:xfrm>
            <a:off x="868136" y="8404381"/>
            <a:ext cx="2145665" cy="243204"/>
          </a:xfrm>
          <a:custGeom>
            <a:avLst/>
            <a:gdLst/>
            <a:ahLst/>
            <a:cxnLst/>
            <a:rect l="l" t="t" r="r" b="b"/>
            <a:pathLst>
              <a:path w="2145665" h="243204">
                <a:moveTo>
                  <a:pt x="2093061" y="0"/>
                </a:moveTo>
                <a:lnTo>
                  <a:pt x="52209" y="0"/>
                </a:lnTo>
                <a:lnTo>
                  <a:pt x="31937" y="4117"/>
                </a:lnTo>
                <a:lnTo>
                  <a:pt x="15336" y="15330"/>
                </a:lnTo>
                <a:lnTo>
                  <a:pt x="4119" y="31927"/>
                </a:lnTo>
                <a:lnTo>
                  <a:pt x="0" y="52196"/>
                </a:lnTo>
                <a:lnTo>
                  <a:pt x="0" y="190423"/>
                </a:lnTo>
                <a:lnTo>
                  <a:pt x="4119" y="210702"/>
                </a:lnTo>
                <a:lnTo>
                  <a:pt x="15336" y="227307"/>
                </a:lnTo>
                <a:lnTo>
                  <a:pt x="31937" y="238526"/>
                </a:lnTo>
                <a:lnTo>
                  <a:pt x="52209" y="242646"/>
                </a:lnTo>
                <a:lnTo>
                  <a:pt x="2093061" y="242646"/>
                </a:lnTo>
                <a:lnTo>
                  <a:pt x="2113340" y="238526"/>
                </a:lnTo>
                <a:lnTo>
                  <a:pt x="2129945" y="227307"/>
                </a:lnTo>
                <a:lnTo>
                  <a:pt x="2141164" y="210702"/>
                </a:lnTo>
                <a:lnTo>
                  <a:pt x="2145284" y="190423"/>
                </a:lnTo>
                <a:lnTo>
                  <a:pt x="2145284" y="52196"/>
                </a:lnTo>
                <a:lnTo>
                  <a:pt x="2141164" y="31927"/>
                </a:lnTo>
                <a:lnTo>
                  <a:pt x="2129945" y="15330"/>
                </a:lnTo>
                <a:lnTo>
                  <a:pt x="2113340" y="4117"/>
                </a:lnTo>
                <a:lnTo>
                  <a:pt x="2093061"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txBox="1"/>
          <p:nvPr/>
        </p:nvSpPr>
        <p:spPr>
          <a:xfrm>
            <a:off x="873588" y="6479413"/>
            <a:ext cx="5882005" cy="1643383"/>
          </a:xfrm>
          <a:prstGeom prst="rect">
            <a:avLst/>
          </a:prstGeom>
          <a:ln w="10934">
            <a:solidFill>
              <a:srgbClr val="332C2A"/>
            </a:solidFill>
          </a:ln>
        </p:spPr>
        <p:txBody>
          <a:bodyPr vert="horz" wrap="square" lIns="0" tIns="38100" rIns="0" bIns="0" rtlCol="0">
            <a:noAutofit/>
          </a:bodyPr>
          <a:lstStyle/>
          <a:p>
            <a:pPr marL="84455">
              <a:lnSpc>
                <a:spcPct val="100000"/>
              </a:lnSpc>
              <a:spcBef>
                <a:spcPts val="300"/>
              </a:spcBef>
            </a:pPr>
            <a:r>
              <a:rPr sz="800" b="0">
                <a:solidFill>
                  <a:srgbClr val="332C2A"/>
                </a:solidFill>
                <a:latin typeface="游ゴシック" panose="020B0400000000000000" pitchFamily="50" charset="-128"/>
                <a:ea typeface="游ゴシック" panose="020B0400000000000000" pitchFamily="50" charset="-128"/>
                <a:cs typeface="Adobe Clean Han"/>
              </a:rPr>
              <a:t>MEMO</a:t>
            </a:r>
            <a:r>
              <a:rPr sz="800" b="0" spc="5">
                <a:solidFill>
                  <a:srgbClr val="332C2A"/>
                </a:solidFill>
                <a:latin typeface="游ゴシック" panose="020B0400000000000000" pitchFamily="50" charset="-128"/>
                <a:ea typeface="游ゴシック" panose="020B0400000000000000" pitchFamily="50" charset="-128"/>
                <a:cs typeface="Adobe Clean Han"/>
              </a:rPr>
              <a:t>欄</a:t>
            </a:r>
            <a:endParaRPr sz="800">
              <a:latin typeface="游ゴシック" panose="020B0400000000000000" pitchFamily="50" charset="-128"/>
              <a:ea typeface="游ゴシック" panose="020B0400000000000000" pitchFamily="50" charset="-128"/>
              <a:cs typeface="Adobe Clean Han"/>
            </a:endParaRPr>
          </a:p>
        </p:txBody>
      </p:sp>
      <p:sp>
        <p:nvSpPr>
          <p:cNvPr id="21" name="object 21"/>
          <p:cNvSpPr/>
          <p:nvPr/>
        </p:nvSpPr>
        <p:spPr>
          <a:xfrm>
            <a:off x="868137" y="5891626"/>
            <a:ext cx="1939925" cy="243204"/>
          </a:xfrm>
          <a:custGeom>
            <a:avLst/>
            <a:gdLst/>
            <a:ahLst/>
            <a:cxnLst/>
            <a:rect l="l" t="t" r="r" b="b"/>
            <a:pathLst>
              <a:path w="1939925" h="243204">
                <a:moveTo>
                  <a:pt x="1889582" y="0"/>
                </a:moveTo>
                <a:lnTo>
                  <a:pt x="49745" y="0"/>
                </a:lnTo>
                <a:lnTo>
                  <a:pt x="30427" y="3925"/>
                </a:lnTo>
                <a:lnTo>
                  <a:pt x="14609" y="14614"/>
                </a:lnTo>
                <a:lnTo>
                  <a:pt x="3924" y="30432"/>
                </a:lnTo>
                <a:lnTo>
                  <a:pt x="0" y="49745"/>
                </a:lnTo>
                <a:lnTo>
                  <a:pt x="0" y="192887"/>
                </a:lnTo>
                <a:lnTo>
                  <a:pt x="3924" y="212201"/>
                </a:lnTo>
                <a:lnTo>
                  <a:pt x="14609" y="228018"/>
                </a:lnTo>
                <a:lnTo>
                  <a:pt x="30427" y="238707"/>
                </a:lnTo>
                <a:lnTo>
                  <a:pt x="49745" y="242633"/>
                </a:lnTo>
                <a:lnTo>
                  <a:pt x="1889582" y="242633"/>
                </a:lnTo>
                <a:lnTo>
                  <a:pt x="1908895" y="238707"/>
                </a:lnTo>
                <a:lnTo>
                  <a:pt x="1924713" y="228018"/>
                </a:lnTo>
                <a:lnTo>
                  <a:pt x="1935402" y="212201"/>
                </a:lnTo>
                <a:lnTo>
                  <a:pt x="1939328" y="192887"/>
                </a:lnTo>
                <a:lnTo>
                  <a:pt x="1939328" y="49745"/>
                </a:lnTo>
                <a:lnTo>
                  <a:pt x="1935402" y="30432"/>
                </a:lnTo>
                <a:lnTo>
                  <a:pt x="1924713" y="14614"/>
                </a:lnTo>
                <a:lnTo>
                  <a:pt x="1908895" y="3925"/>
                </a:lnTo>
                <a:lnTo>
                  <a:pt x="1889582"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2" name="object 22"/>
          <p:cNvSpPr txBox="1"/>
          <p:nvPr/>
        </p:nvSpPr>
        <p:spPr>
          <a:xfrm>
            <a:off x="855435" y="5914095"/>
            <a:ext cx="3687445" cy="456565"/>
          </a:xfrm>
          <a:prstGeom prst="rect">
            <a:avLst/>
          </a:prstGeom>
        </p:spPr>
        <p:txBody>
          <a:bodyPr vert="horz" wrap="square" lIns="0" tIns="11430" rIns="0" bIns="0" rtlCol="0">
            <a:spAutoFit/>
          </a:bodyPr>
          <a:lstStyle/>
          <a:p>
            <a:pPr marL="349250" indent="-182880">
              <a:lnSpc>
                <a:spcPct val="100000"/>
              </a:lnSpc>
              <a:spcBef>
                <a:spcPts val="90"/>
              </a:spcBef>
              <a:buChar char="◆"/>
              <a:tabLst>
                <a:tab pos="349250" algn="l"/>
              </a:tabLst>
            </a:pPr>
            <a:r>
              <a:rPr sz="1100" b="1" spc="-25">
                <a:solidFill>
                  <a:srgbClr val="FFFFFF"/>
                </a:solidFill>
                <a:latin typeface="游ゴシック" panose="020B0400000000000000" pitchFamily="50" charset="-128"/>
                <a:ea typeface="游ゴシック" panose="020B0400000000000000" pitchFamily="50" charset="-128"/>
                <a:cs typeface="Adobe Clean Han ExtraBold"/>
              </a:rPr>
              <a:t>労働法と制度について</a:t>
            </a:r>
            <a:endParaRPr sz="110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055"/>
              </a:spcBef>
            </a:pPr>
            <a:r>
              <a:rPr sz="850" b="0" spc="-45">
                <a:solidFill>
                  <a:srgbClr val="332C2A"/>
                </a:solidFill>
                <a:latin typeface="游ゴシック" panose="020B0400000000000000" pitchFamily="50" charset="-128"/>
                <a:ea typeface="游ゴシック" panose="020B0400000000000000" pitchFamily="50" charset="-128"/>
                <a:cs typeface="Adobe Clean Han"/>
              </a:rPr>
              <a:t>※参考資料：『知って役立つ労働法</a:t>
            </a:r>
            <a:r>
              <a:rPr sz="850" b="0" spc="-65">
                <a:solidFill>
                  <a:srgbClr val="332C2A"/>
                </a:solidFill>
                <a:latin typeface="游ゴシック" panose="020B0400000000000000" pitchFamily="50" charset="-128"/>
                <a:ea typeface="游ゴシック" panose="020B0400000000000000" pitchFamily="50" charset="-128"/>
                <a:cs typeface="Adobe Clean Han"/>
              </a:rPr>
              <a:t>』『まんが知って役立つ労働法Ｑ＆Ａ』</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868121" y="4554092"/>
            <a:ext cx="5893435" cy="1090930"/>
          </a:xfrm>
          <a:custGeom>
            <a:avLst/>
            <a:gdLst/>
            <a:ahLst/>
            <a:cxnLst/>
            <a:rect l="l" t="t" r="r" b="b"/>
            <a:pathLst>
              <a:path w="5893434" h="1090929">
                <a:moveTo>
                  <a:pt x="5892939" y="0"/>
                </a:moveTo>
                <a:lnTo>
                  <a:pt x="0" y="0"/>
                </a:lnTo>
                <a:lnTo>
                  <a:pt x="0" y="8890"/>
                </a:lnTo>
                <a:lnTo>
                  <a:pt x="0" y="1083310"/>
                </a:lnTo>
                <a:lnTo>
                  <a:pt x="0" y="1090930"/>
                </a:lnTo>
                <a:lnTo>
                  <a:pt x="5892939" y="1090930"/>
                </a:lnTo>
                <a:lnTo>
                  <a:pt x="5892939" y="1083310"/>
                </a:lnTo>
                <a:lnTo>
                  <a:pt x="8661" y="1083310"/>
                </a:lnTo>
                <a:lnTo>
                  <a:pt x="8661" y="8890"/>
                </a:lnTo>
                <a:lnTo>
                  <a:pt x="5884278" y="8890"/>
                </a:lnTo>
                <a:lnTo>
                  <a:pt x="5884278" y="1082751"/>
                </a:lnTo>
                <a:lnTo>
                  <a:pt x="5892939" y="1082751"/>
                </a:lnTo>
                <a:lnTo>
                  <a:pt x="5892939" y="8890"/>
                </a:lnTo>
                <a:lnTo>
                  <a:pt x="5892939" y="8699"/>
                </a:lnTo>
                <a:lnTo>
                  <a:pt x="5892939"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p:nvPr/>
        </p:nvSpPr>
        <p:spPr>
          <a:xfrm>
            <a:off x="868136" y="3971702"/>
            <a:ext cx="1397635" cy="243204"/>
          </a:xfrm>
          <a:custGeom>
            <a:avLst/>
            <a:gdLst/>
            <a:ahLst/>
            <a:cxnLst/>
            <a:rect l="l" t="t" r="r" b="b"/>
            <a:pathLst>
              <a:path w="1397635" h="243204">
                <a:moveTo>
                  <a:pt x="1348803" y="0"/>
                </a:moveTo>
                <a:lnTo>
                  <a:pt x="48285" y="0"/>
                </a:lnTo>
                <a:lnTo>
                  <a:pt x="29537" y="3810"/>
                </a:lnTo>
                <a:lnTo>
                  <a:pt x="14184" y="14184"/>
                </a:lnTo>
                <a:lnTo>
                  <a:pt x="3810" y="29537"/>
                </a:lnTo>
                <a:lnTo>
                  <a:pt x="0" y="48285"/>
                </a:lnTo>
                <a:lnTo>
                  <a:pt x="0" y="194360"/>
                </a:lnTo>
                <a:lnTo>
                  <a:pt x="3810" y="213108"/>
                </a:lnTo>
                <a:lnTo>
                  <a:pt x="14184" y="228461"/>
                </a:lnTo>
                <a:lnTo>
                  <a:pt x="29537" y="238836"/>
                </a:lnTo>
                <a:lnTo>
                  <a:pt x="48285" y="242646"/>
                </a:lnTo>
                <a:lnTo>
                  <a:pt x="1348803" y="242646"/>
                </a:lnTo>
                <a:lnTo>
                  <a:pt x="1367551" y="238836"/>
                </a:lnTo>
                <a:lnTo>
                  <a:pt x="1382904" y="228461"/>
                </a:lnTo>
                <a:lnTo>
                  <a:pt x="1393278" y="213108"/>
                </a:lnTo>
                <a:lnTo>
                  <a:pt x="1397088" y="194360"/>
                </a:lnTo>
                <a:lnTo>
                  <a:pt x="1397088" y="48285"/>
                </a:lnTo>
                <a:lnTo>
                  <a:pt x="1393278" y="29537"/>
                </a:lnTo>
                <a:lnTo>
                  <a:pt x="1382904" y="14184"/>
                </a:lnTo>
                <a:lnTo>
                  <a:pt x="1367551" y="3810"/>
                </a:lnTo>
                <a:lnTo>
                  <a:pt x="1348803"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5" name="object 25"/>
          <p:cNvSpPr txBox="1"/>
          <p:nvPr/>
        </p:nvSpPr>
        <p:spPr>
          <a:xfrm>
            <a:off x="855435" y="3994177"/>
            <a:ext cx="4306570" cy="456565"/>
          </a:xfrm>
          <a:prstGeom prst="rect">
            <a:avLst/>
          </a:prstGeom>
        </p:spPr>
        <p:txBody>
          <a:bodyPr vert="horz" wrap="square" lIns="0" tIns="11430" rIns="0" bIns="0" rtlCol="0">
            <a:spAutoFit/>
          </a:bodyPr>
          <a:lstStyle/>
          <a:p>
            <a:pPr marL="349250" indent="-182880">
              <a:lnSpc>
                <a:spcPct val="100000"/>
              </a:lnSpc>
              <a:spcBef>
                <a:spcPts val="90"/>
              </a:spcBef>
              <a:buChar char="◆"/>
              <a:tabLst>
                <a:tab pos="349250" algn="l"/>
              </a:tabLst>
            </a:pPr>
            <a:r>
              <a:rPr sz="1100" b="1" spc="-25">
                <a:solidFill>
                  <a:srgbClr val="FFFFFF"/>
                </a:solidFill>
                <a:latin typeface="游ゴシック" panose="020B0400000000000000" pitchFamily="50" charset="-128"/>
                <a:ea typeface="游ゴシック" panose="020B0400000000000000" pitchFamily="50" charset="-128"/>
                <a:cs typeface="Adobe Clean Han ExtraBold"/>
              </a:rPr>
              <a:t>ペアでの共有</a:t>
            </a:r>
            <a:endParaRPr sz="110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055"/>
              </a:spcBef>
            </a:pPr>
            <a:r>
              <a:rPr sz="850" b="0" spc="-100">
                <a:solidFill>
                  <a:srgbClr val="332C2A"/>
                </a:solidFill>
                <a:latin typeface="游ゴシック" panose="020B0400000000000000" pitchFamily="50" charset="-128"/>
                <a:ea typeface="游ゴシック" panose="020B0400000000000000" pitchFamily="50" charset="-128"/>
                <a:cs typeface="Adobe Clean Han"/>
              </a:rPr>
              <a:t>★「幸せ」と「不幸せ」それぞれの視点でのインタビュー内容をペアで共有しましょう！</a:t>
            </a:r>
            <a:endParaRPr sz="850">
              <a:latin typeface="游ゴシック" panose="020B0400000000000000" pitchFamily="50" charset="-128"/>
              <a:ea typeface="游ゴシック" panose="020B0400000000000000" pitchFamily="50" charset="-128"/>
              <a:cs typeface="Adobe Clean Han"/>
            </a:endParaRPr>
          </a:p>
        </p:txBody>
      </p:sp>
      <p:pic>
        <p:nvPicPr>
          <p:cNvPr id="26" name="object 26"/>
          <p:cNvPicPr/>
          <p:nvPr/>
        </p:nvPicPr>
        <p:blipFill>
          <a:blip r:embed="rId3" cstate="print"/>
          <a:stretch>
            <a:fillRect/>
          </a:stretch>
        </p:blipFill>
        <p:spPr>
          <a:xfrm>
            <a:off x="868121" y="9063055"/>
            <a:ext cx="5892927" cy="831938"/>
          </a:xfrm>
          <a:prstGeom prst="rect">
            <a:avLst/>
          </a:prstGeom>
        </p:spPr>
      </p:pic>
      <p:sp>
        <p:nvSpPr>
          <p:cNvPr id="27" name="object 27"/>
          <p:cNvSpPr txBox="1"/>
          <p:nvPr/>
        </p:nvSpPr>
        <p:spPr>
          <a:xfrm>
            <a:off x="855435" y="8426853"/>
            <a:ext cx="5922645" cy="1374222"/>
          </a:xfrm>
          <a:prstGeom prst="rect">
            <a:avLst/>
          </a:prstGeom>
        </p:spPr>
        <p:txBody>
          <a:bodyPr vert="horz" wrap="square" lIns="0" tIns="11430" rIns="0" bIns="0" rtlCol="0">
            <a:spAutoFit/>
          </a:bodyPr>
          <a:lstStyle/>
          <a:p>
            <a:pPr marL="349250" indent="-182880">
              <a:lnSpc>
                <a:spcPct val="100000"/>
              </a:lnSpc>
              <a:spcBef>
                <a:spcPts val="90"/>
              </a:spcBef>
              <a:buChar char="◆"/>
              <a:tabLst>
                <a:tab pos="349250" algn="l"/>
              </a:tabLst>
            </a:pPr>
            <a:r>
              <a:rPr sz="1100" b="1" spc="-15">
                <a:solidFill>
                  <a:srgbClr val="FFFFFF"/>
                </a:solidFill>
                <a:latin typeface="游ゴシック" panose="020B0400000000000000" pitchFamily="50" charset="-128"/>
                <a:ea typeface="游ゴシック" panose="020B0400000000000000" pitchFamily="50" charset="-128"/>
                <a:cs typeface="Adobe Clean Han ExtraBold"/>
              </a:rPr>
              <a:t>KP</a:t>
            </a:r>
            <a:r>
              <a:rPr sz="1100" b="1" spc="-35">
                <a:solidFill>
                  <a:srgbClr val="FFFFFF"/>
                </a:solidFill>
                <a:latin typeface="游ゴシック" panose="020B0400000000000000" pitchFamily="50" charset="-128"/>
                <a:ea typeface="游ゴシック" panose="020B0400000000000000" pitchFamily="50" charset="-128"/>
                <a:cs typeface="Adobe Clean Han ExtraBold"/>
              </a:rPr>
              <a:t>法によるプレゼン準備</a:t>
            </a:r>
            <a:endParaRPr sz="1100">
              <a:latin typeface="游ゴシック" panose="020B0400000000000000" pitchFamily="50" charset="-128"/>
              <a:ea typeface="游ゴシック" panose="020B0400000000000000" pitchFamily="50" charset="-128"/>
              <a:cs typeface="Adobe Clean Han ExtraBold"/>
            </a:endParaRPr>
          </a:p>
          <a:p>
            <a:pPr marL="126364" marR="5080" indent="-114300">
              <a:lnSpc>
                <a:spcPct val="127099"/>
              </a:lnSpc>
              <a:spcBef>
                <a:spcPts val="780"/>
              </a:spcBef>
            </a:pPr>
            <a:r>
              <a:rPr sz="850" b="0" spc="60">
                <a:solidFill>
                  <a:srgbClr val="332C2A"/>
                </a:solidFill>
                <a:latin typeface="游ゴシック" panose="020B0400000000000000" pitchFamily="50" charset="-128"/>
                <a:ea typeface="游ゴシック" panose="020B0400000000000000" pitchFamily="50" charset="-128"/>
                <a:cs typeface="Adobe Clean Han"/>
              </a:rPr>
              <a:t>※8</a:t>
            </a:r>
            <a:r>
              <a:rPr sz="850" b="0">
                <a:solidFill>
                  <a:srgbClr val="332C2A"/>
                </a:solidFill>
                <a:latin typeface="游ゴシック" panose="020B0400000000000000" pitchFamily="50" charset="-128"/>
                <a:ea typeface="游ゴシック" panose="020B0400000000000000" pitchFamily="50" charset="-128"/>
                <a:cs typeface="Adobe Clean Han"/>
              </a:rPr>
              <a:t>～12</a:t>
            </a:r>
            <a:r>
              <a:rPr sz="850" b="0" spc="55">
                <a:solidFill>
                  <a:srgbClr val="332C2A"/>
                </a:solidFill>
                <a:latin typeface="游ゴシック" panose="020B0400000000000000" pitchFamily="50" charset="-128"/>
                <a:ea typeface="游ゴシック" panose="020B0400000000000000" pitchFamily="50" charset="-128"/>
                <a:cs typeface="Adobe Clean Han"/>
              </a:rPr>
              <a:t>枚を想定／縦横の使い方は自由／横置き</a:t>
            </a:r>
            <a:r>
              <a:rPr sz="850" b="0">
                <a:solidFill>
                  <a:srgbClr val="332C2A"/>
                </a:solidFill>
                <a:latin typeface="游ゴシック" panose="020B0400000000000000" pitchFamily="50" charset="-128"/>
                <a:ea typeface="游ゴシック" panose="020B0400000000000000" pitchFamily="50" charset="-128"/>
                <a:cs typeface="Adobe Clean Han"/>
              </a:rPr>
              <a:t>1</a:t>
            </a:r>
            <a:r>
              <a:rPr sz="850" b="0" spc="-40">
                <a:solidFill>
                  <a:srgbClr val="332C2A"/>
                </a:solidFill>
                <a:latin typeface="游ゴシック" panose="020B0400000000000000" pitchFamily="50" charset="-128"/>
                <a:ea typeface="游ゴシック" panose="020B0400000000000000" pitchFamily="50" charset="-128"/>
                <a:cs typeface="Adobe Clean Han"/>
              </a:rPr>
              <a:t>枚当たり、</a:t>
            </a:r>
            <a:r>
              <a:rPr sz="850" b="0">
                <a:solidFill>
                  <a:srgbClr val="332C2A"/>
                </a:solidFill>
                <a:latin typeface="游ゴシック" panose="020B0400000000000000" pitchFamily="50" charset="-128"/>
                <a:ea typeface="游ゴシック" panose="020B0400000000000000" pitchFamily="50" charset="-128"/>
                <a:cs typeface="Adobe Clean Han"/>
              </a:rPr>
              <a:t>10</a:t>
            </a:r>
            <a:r>
              <a:rPr sz="850" b="0" spc="65">
                <a:solidFill>
                  <a:srgbClr val="332C2A"/>
                </a:solidFill>
                <a:latin typeface="游ゴシック" panose="020B0400000000000000" pitchFamily="50" charset="-128"/>
                <a:ea typeface="游ゴシック" panose="020B0400000000000000" pitchFamily="50" charset="-128"/>
                <a:cs typeface="Adobe Clean Han"/>
              </a:rPr>
              <a:t>文字</a:t>
            </a:r>
            <a:r>
              <a:rPr sz="850" b="0" spc="50">
                <a:solidFill>
                  <a:srgbClr val="332C2A"/>
                </a:solidFill>
                <a:latin typeface="游ゴシック" panose="020B0400000000000000" pitchFamily="50" charset="-128"/>
                <a:ea typeface="游ゴシック" panose="020B0400000000000000" pitchFamily="50" charset="-128"/>
                <a:cs typeface="Adobe Clean Han"/>
              </a:rPr>
              <a:t>×3</a:t>
            </a:r>
            <a:r>
              <a:rPr sz="850" b="0" spc="114">
                <a:solidFill>
                  <a:srgbClr val="332C2A"/>
                </a:solidFill>
                <a:latin typeface="游ゴシック" panose="020B0400000000000000" pitchFamily="50" charset="-128"/>
                <a:ea typeface="游ゴシック" panose="020B0400000000000000" pitchFamily="50" charset="-128"/>
                <a:cs typeface="Adobe Clean Han"/>
              </a:rPr>
              <a:t>行が最大字数／ </a:t>
            </a:r>
            <a:r>
              <a:rPr sz="850" b="0">
                <a:solidFill>
                  <a:srgbClr val="332C2A"/>
                </a:solidFill>
                <a:latin typeface="游ゴシック" panose="020B0400000000000000" pitchFamily="50" charset="-128"/>
                <a:ea typeface="游ゴシック" panose="020B0400000000000000" pitchFamily="50" charset="-128"/>
                <a:cs typeface="Adobe Clean Han"/>
              </a:rPr>
              <a:t>3</a:t>
            </a:r>
            <a:r>
              <a:rPr sz="850" b="0" spc="-5">
                <a:solidFill>
                  <a:srgbClr val="332C2A"/>
                </a:solidFill>
                <a:latin typeface="游ゴシック" panose="020B0400000000000000" pitchFamily="50" charset="-128"/>
                <a:ea typeface="游ゴシック" panose="020B0400000000000000" pitchFamily="50" charset="-128"/>
                <a:cs typeface="Adobe Clean Han"/>
              </a:rPr>
              <a:t>色まで／イラストなどのア</a:t>
            </a:r>
            <a:r>
              <a:rPr sz="850" b="0" spc="55">
                <a:solidFill>
                  <a:srgbClr val="332C2A"/>
                </a:solidFill>
                <a:latin typeface="游ゴシック" panose="020B0400000000000000" pitchFamily="50" charset="-128"/>
                <a:ea typeface="游ゴシック" panose="020B0400000000000000" pitchFamily="50" charset="-128"/>
                <a:cs typeface="Adobe Clean Han"/>
              </a:rPr>
              <a:t>レンジ</a:t>
            </a:r>
            <a:r>
              <a:rPr sz="850" b="0">
                <a:solidFill>
                  <a:srgbClr val="332C2A"/>
                </a:solidFill>
                <a:latin typeface="游ゴシック" panose="020B0400000000000000" pitchFamily="50" charset="-128"/>
                <a:ea typeface="游ゴシック" panose="020B0400000000000000" pitchFamily="50" charset="-128"/>
                <a:cs typeface="Adobe Clean Han"/>
              </a:rPr>
              <a:t>OK</a:t>
            </a:r>
            <a:r>
              <a:rPr sz="850" b="0" spc="20">
                <a:solidFill>
                  <a:srgbClr val="332C2A"/>
                </a:solidFill>
                <a:latin typeface="游ゴシック" panose="020B0400000000000000" pitchFamily="50" charset="-128"/>
                <a:ea typeface="游ゴシック" panose="020B0400000000000000" pitchFamily="50" charset="-128"/>
                <a:cs typeface="Adobe Clean Han"/>
              </a:rPr>
              <a:t> ！</a:t>
            </a:r>
            <a:endParaRPr sz="850">
              <a:latin typeface="游ゴシック" panose="020B0400000000000000" pitchFamily="50" charset="-128"/>
              <a:ea typeface="游ゴシック" panose="020B0400000000000000" pitchFamily="50" charset="-128"/>
              <a:cs typeface="Adobe Clean Han"/>
            </a:endParaRPr>
          </a:p>
          <a:p>
            <a:pPr>
              <a:lnSpc>
                <a:spcPct val="100000"/>
              </a:lnSpc>
              <a:spcBef>
                <a:spcPts val="120"/>
              </a:spcBef>
            </a:pPr>
            <a:endParaRPr sz="850">
              <a:latin typeface="游ゴシック" panose="020B0400000000000000" pitchFamily="50" charset="-128"/>
              <a:ea typeface="游ゴシック" panose="020B0400000000000000" pitchFamily="50" charset="-128"/>
              <a:cs typeface="Adobe Clean Han"/>
            </a:endParaRPr>
          </a:p>
          <a:p>
            <a:pPr marL="255270">
              <a:lnSpc>
                <a:spcPct val="100000"/>
              </a:lnSpc>
            </a:pPr>
            <a:r>
              <a:rPr sz="1350" b="1" spc="-20">
                <a:solidFill>
                  <a:srgbClr val="332C2A"/>
                </a:solidFill>
                <a:latin typeface="游ゴシック" panose="020B0400000000000000" pitchFamily="50" charset="-128"/>
                <a:ea typeface="游ゴシック" panose="020B0400000000000000" pitchFamily="50" charset="-128"/>
                <a:cs typeface="Adobe Clean Han ExtraBold"/>
              </a:rPr>
              <a:t>★KP</a:t>
            </a:r>
            <a:r>
              <a:rPr sz="1350" b="1" spc="-30">
                <a:solidFill>
                  <a:srgbClr val="332C2A"/>
                </a:solidFill>
                <a:latin typeface="游ゴシック" panose="020B0400000000000000" pitchFamily="50" charset="-128"/>
                <a:ea typeface="游ゴシック" panose="020B0400000000000000" pitchFamily="50" charset="-128"/>
                <a:cs typeface="Adobe Clean Han ExtraBold"/>
              </a:rPr>
              <a:t>法とは★</a:t>
            </a:r>
            <a:endParaRPr sz="1350">
              <a:latin typeface="游ゴシック" panose="020B0400000000000000" pitchFamily="50" charset="-128"/>
              <a:ea typeface="游ゴシック" panose="020B0400000000000000" pitchFamily="50" charset="-128"/>
              <a:cs typeface="Adobe Clean Han ExtraBold"/>
            </a:endParaRPr>
          </a:p>
          <a:p>
            <a:pPr marL="255270" marR="178435">
              <a:lnSpc>
                <a:spcPct val="113700"/>
              </a:lnSpc>
              <a:spcBef>
                <a:spcPts val="450"/>
              </a:spcBef>
            </a:pPr>
            <a:r>
              <a:rPr sz="1000" b="1" spc="-35">
                <a:solidFill>
                  <a:srgbClr val="332C2A"/>
                </a:solidFill>
                <a:latin typeface="游ゴシック" panose="020B0400000000000000" pitchFamily="50" charset="-128"/>
                <a:ea typeface="游ゴシック" panose="020B0400000000000000" pitchFamily="50" charset="-128"/>
                <a:cs typeface="Adobe Clean Han ExtraBold"/>
              </a:rPr>
              <a:t>KP</a:t>
            </a:r>
            <a:r>
              <a:rPr sz="1000" b="1" spc="35">
                <a:solidFill>
                  <a:srgbClr val="332C2A"/>
                </a:solidFill>
                <a:latin typeface="游ゴシック" panose="020B0400000000000000" pitchFamily="50" charset="-128"/>
                <a:ea typeface="游ゴシック" panose="020B0400000000000000" pitchFamily="50" charset="-128"/>
                <a:cs typeface="Adobe Clean Han ExtraBold"/>
              </a:rPr>
              <a:t>法とは</a:t>
            </a:r>
            <a:r>
              <a:rPr sz="1000" b="1" spc="-1000">
                <a:solidFill>
                  <a:srgbClr val="332C2A"/>
                </a:solidFill>
                <a:latin typeface="游ゴシック" panose="020B0400000000000000" pitchFamily="50" charset="-128"/>
                <a:ea typeface="游ゴシック" panose="020B0400000000000000" pitchFamily="50" charset="-128"/>
                <a:cs typeface="Adobe Clean Han ExtraBold"/>
              </a:rPr>
              <a:t>「</a:t>
            </a:r>
            <a:r>
              <a:rPr sz="1000" b="1" spc="-35">
                <a:solidFill>
                  <a:srgbClr val="332C2A"/>
                </a:solidFill>
                <a:latin typeface="游ゴシック" panose="020B0400000000000000" pitchFamily="50" charset="-128"/>
                <a:ea typeface="游ゴシック" panose="020B0400000000000000" pitchFamily="50" charset="-128"/>
                <a:cs typeface="Adobe Clean Han ExtraBold"/>
              </a:rPr>
              <a:t>、紙芝居プレゼンテーション」の略です。</a:t>
            </a:r>
            <a:r>
              <a:rPr sz="1000" b="1" spc="50">
                <a:solidFill>
                  <a:srgbClr val="332C2A"/>
                </a:solidFill>
                <a:latin typeface="游ゴシック" panose="020B0400000000000000" pitchFamily="50" charset="-128"/>
                <a:ea typeface="游ゴシック" panose="020B0400000000000000" pitchFamily="50" charset="-128"/>
                <a:cs typeface="Adobe Clean Han ExtraBold"/>
              </a:rPr>
              <a:t>A4</a:t>
            </a:r>
            <a:r>
              <a:rPr sz="1000" b="1" spc="-10">
                <a:solidFill>
                  <a:srgbClr val="332C2A"/>
                </a:solidFill>
                <a:latin typeface="游ゴシック" panose="020B0400000000000000" pitchFamily="50" charset="-128"/>
                <a:ea typeface="游ゴシック" panose="020B0400000000000000" pitchFamily="50" charset="-128"/>
                <a:cs typeface="Adobe Clean Han ExtraBold"/>
              </a:rPr>
              <a:t>サイズの紙に、伝えたいキーワードをシ</a:t>
            </a:r>
            <a:r>
              <a:rPr sz="1000" b="1" spc="-25">
                <a:solidFill>
                  <a:srgbClr val="332C2A"/>
                </a:solidFill>
                <a:latin typeface="游ゴシック" panose="020B0400000000000000" pitchFamily="50" charset="-128"/>
                <a:ea typeface="游ゴシック" panose="020B0400000000000000" pitchFamily="50" charset="-128"/>
                <a:cs typeface="Adobe Clean Han ExtraBold"/>
              </a:rPr>
              <a:t>ンプルにバーンと書いて、黒板やホワイトボードなどにペタペタと貼りながら話す手法です。</a:t>
            </a:r>
            <a:endParaRPr sz="1000">
              <a:latin typeface="游ゴシック" panose="020B0400000000000000" pitchFamily="50" charset="-128"/>
              <a:ea typeface="游ゴシック" panose="020B0400000000000000" pitchFamily="50" charset="-128"/>
              <a:cs typeface="Adobe Clean Han ExtraBold"/>
            </a:endParaRPr>
          </a:p>
        </p:txBody>
      </p:sp>
      <p:sp>
        <p:nvSpPr>
          <p:cNvPr id="28" name="object 28"/>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105">
                <a:latin typeface="游ゴシック" panose="020B0400000000000000" pitchFamily="50" charset="-128"/>
                <a:ea typeface="游ゴシック" panose="020B0400000000000000" pitchFamily="50" charset="-128"/>
              </a:rPr>
              <a:t> </a:t>
            </a:r>
            <a:r>
              <a:rPr>
                <a:latin typeface="游ゴシック" panose="020B0400000000000000" pitchFamily="50" charset="-128"/>
                <a:ea typeface="游ゴシック" panose="020B0400000000000000" pitchFamily="50" charset="-128"/>
              </a:rPr>
              <a:t>71</a:t>
            </a:r>
            <a:r>
              <a:rPr spc="105">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1944370"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Heisei Mincho Std W7"/>
              </a:rPr>
              <a:t>第3</a:t>
            </a:r>
            <a:r>
              <a:rPr sz="1400" b="1" spc="-10">
                <a:solidFill>
                  <a:srgbClr val="332C2A"/>
                </a:solidFill>
                <a:latin typeface="游ゴシック" panose="020B0400000000000000" pitchFamily="50" charset="-128"/>
                <a:ea typeface="游ゴシック" panose="020B0400000000000000" pitchFamily="50" charset="-128"/>
                <a:cs typeface="Heisei Mincho Std W7"/>
              </a:rPr>
              <a:t>章：モデル授業案</a:t>
            </a:r>
            <a:r>
              <a:rPr lang="en-US" sz="1400" b="1" spc="-10">
                <a:solidFill>
                  <a:srgbClr val="332C2A"/>
                </a:solidFill>
                <a:latin typeface="游ゴシック" panose="020B0400000000000000" pitchFamily="50" charset="-128"/>
                <a:ea typeface="游ゴシック" panose="020B0400000000000000" pitchFamily="50" charset="-128"/>
                <a:cs typeface="Heisei Mincho Std W7"/>
              </a:rPr>
              <a:t> 9</a:t>
            </a:r>
            <a:endParaRPr sz="1400">
              <a:latin typeface="游ゴシック" panose="020B0400000000000000" pitchFamily="50" charset="-128"/>
              <a:ea typeface="游ゴシック" panose="020B0400000000000000" pitchFamily="50" charset="-128"/>
              <a:cs typeface="Heisei Mincho Std W7"/>
            </a:endParaRPr>
          </a:p>
        </p:txBody>
      </p:sp>
      <p:sp>
        <p:nvSpPr>
          <p:cNvPr id="6" name="object 6"/>
          <p:cNvSpPr txBox="1"/>
          <p:nvPr/>
        </p:nvSpPr>
        <p:spPr>
          <a:xfrm>
            <a:off x="3274095" y="325702"/>
            <a:ext cx="2725420" cy="230190"/>
          </a:xfrm>
          <a:prstGeom prst="rect">
            <a:avLst/>
          </a:prstGeom>
        </p:spPr>
        <p:txBody>
          <a:bodyPr vert="horz" wrap="square" lIns="0" tIns="14604" rIns="0" bIns="0" rtlCol="0">
            <a:spAutoFit/>
          </a:bodyPr>
          <a:lstStyle/>
          <a:p>
            <a:pPr marL="12700">
              <a:lnSpc>
                <a:spcPct val="100000"/>
              </a:lnSpc>
              <a:spcBef>
                <a:spcPts val="114"/>
              </a:spcBef>
            </a:pPr>
            <a:r>
              <a:rPr sz="1400" b="1" spc="-5">
                <a:solidFill>
                  <a:srgbClr val="332C2A"/>
                </a:solidFill>
                <a:latin typeface="游ゴシック" panose="020B0400000000000000" pitchFamily="50" charset="-128"/>
                <a:ea typeface="游ゴシック" panose="020B0400000000000000" pitchFamily="50" charset="-128"/>
                <a:cs typeface="Heisei Mincho Std W7"/>
              </a:rPr>
              <a:t>働く上での幸せ・不幸せって何？</a:t>
            </a:r>
            <a:endParaRPr sz="1400">
              <a:latin typeface="游ゴシック" panose="020B0400000000000000" pitchFamily="50" charset="-128"/>
              <a:ea typeface="游ゴシック" panose="020B0400000000000000" pitchFamily="50" charset="-128"/>
              <a:cs typeface="Heisei Mincho Std W7"/>
            </a:endParaRPr>
          </a:p>
        </p:txBody>
      </p:sp>
      <p:sp>
        <p:nvSpPr>
          <p:cNvPr id="7" name="object 7"/>
          <p:cNvSpPr/>
          <p:nvPr/>
        </p:nvSpPr>
        <p:spPr>
          <a:xfrm>
            <a:off x="867143" y="6696582"/>
            <a:ext cx="5875655" cy="863600"/>
          </a:xfrm>
          <a:custGeom>
            <a:avLst/>
            <a:gdLst/>
            <a:ahLst/>
            <a:cxnLst/>
            <a:rect l="l" t="t" r="r" b="b"/>
            <a:pathLst>
              <a:path w="5875655" h="863600">
                <a:moveTo>
                  <a:pt x="5875198" y="0"/>
                </a:moveTo>
                <a:lnTo>
                  <a:pt x="5866562" y="0"/>
                </a:lnTo>
                <a:lnTo>
                  <a:pt x="5866562" y="8890"/>
                </a:lnTo>
                <a:lnTo>
                  <a:pt x="5866562" y="854710"/>
                </a:lnTo>
                <a:lnTo>
                  <a:pt x="8623" y="854710"/>
                </a:lnTo>
                <a:lnTo>
                  <a:pt x="8623" y="8890"/>
                </a:lnTo>
                <a:lnTo>
                  <a:pt x="5866562" y="8890"/>
                </a:lnTo>
                <a:lnTo>
                  <a:pt x="5866562" y="0"/>
                </a:lnTo>
                <a:lnTo>
                  <a:pt x="0" y="0"/>
                </a:lnTo>
                <a:lnTo>
                  <a:pt x="0" y="8890"/>
                </a:lnTo>
                <a:lnTo>
                  <a:pt x="0" y="854710"/>
                </a:lnTo>
                <a:lnTo>
                  <a:pt x="0" y="863600"/>
                </a:lnTo>
                <a:lnTo>
                  <a:pt x="5875198" y="863600"/>
                </a:lnTo>
                <a:lnTo>
                  <a:pt x="5875198" y="854989"/>
                </a:lnTo>
                <a:lnTo>
                  <a:pt x="5875198" y="854710"/>
                </a:lnTo>
                <a:lnTo>
                  <a:pt x="5875198" y="8890"/>
                </a:lnTo>
                <a:lnTo>
                  <a:pt x="5875198" y="8280"/>
                </a:lnTo>
                <a:lnTo>
                  <a:pt x="5875198"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txBox="1"/>
          <p:nvPr/>
        </p:nvSpPr>
        <p:spPr>
          <a:xfrm>
            <a:off x="854439" y="1122809"/>
            <a:ext cx="5831840" cy="715645"/>
          </a:xfrm>
          <a:prstGeom prst="rect">
            <a:avLst/>
          </a:prstGeom>
        </p:spPr>
        <p:txBody>
          <a:bodyPr vert="horz" wrap="square" lIns="0" tIns="17145" rIns="0" bIns="0" rtlCol="0">
            <a:spAutoFit/>
          </a:bodyPr>
          <a:lstStyle/>
          <a:p>
            <a:pPr marL="28575">
              <a:lnSpc>
                <a:spcPct val="100000"/>
              </a:lnSpc>
              <a:spcBef>
                <a:spcPts val="135"/>
              </a:spcBef>
            </a:pPr>
            <a:r>
              <a:rPr sz="1800" b="1" spc="-130">
                <a:solidFill>
                  <a:srgbClr val="332C2A"/>
                </a:solidFill>
                <a:latin typeface="游ゴシック" panose="020B0400000000000000" pitchFamily="50" charset="-128"/>
                <a:ea typeface="游ゴシック" panose="020B0400000000000000" pitchFamily="50" charset="-128"/>
                <a:cs typeface="Adobe Clean Han ExtraBold"/>
              </a:rPr>
              <a:t>ワークシートＢ</a:t>
            </a:r>
            <a:r>
              <a:rPr sz="1800" b="1" spc="20">
                <a:solidFill>
                  <a:srgbClr val="332C2A"/>
                </a:solidFill>
                <a:latin typeface="游ゴシック" panose="020B0400000000000000" pitchFamily="50" charset="-128"/>
                <a:ea typeface="游ゴシック" panose="020B0400000000000000" pitchFamily="50" charset="-128"/>
                <a:cs typeface="Adobe Clean Han ExtraBold"/>
              </a:rPr>
              <a:t>（</a:t>
            </a:r>
            <a:r>
              <a:rPr sz="1800" b="1">
                <a:solidFill>
                  <a:srgbClr val="332C2A"/>
                </a:solidFill>
                <a:latin typeface="游ゴシック" panose="020B0400000000000000" pitchFamily="50" charset="-128"/>
                <a:ea typeface="游ゴシック" panose="020B0400000000000000" pitchFamily="50" charset="-128"/>
                <a:cs typeface="Adobe Clean Han ExtraBold"/>
              </a:rPr>
              <a:t>まとめ</a:t>
            </a:r>
            <a:r>
              <a:rPr sz="180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80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1970"/>
              </a:spcBef>
            </a:pPr>
            <a:r>
              <a:rPr sz="1050" b="0" spc="40">
                <a:solidFill>
                  <a:srgbClr val="332C2A"/>
                </a:solidFill>
                <a:latin typeface="游ゴシック" panose="020B0400000000000000" pitchFamily="50" charset="-128"/>
                <a:ea typeface="游ゴシック" panose="020B0400000000000000" pitchFamily="50" charset="-128"/>
                <a:cs typeface="Adobe Clean Han"/>
              </a:rPr>
              <a:t>◎あなたが考えた「働く」と「幸せ•不幸せ」について、ワンセンテンスでまとめてみよう！</a:t>
            </a:r>
            <a:endParaRPr sz="1050">
              <a:latin typeface="游ゴシック" panose="020B0400000000000000" pitchFamily="50" charset="-128"/>
              <a:ea typeface="游ゴシック" panose="020B0400000000000000" pitchFamily="50" charset="-128"/>
              <a:cs typeface="Adobe Clean Han"/>
            </a:endParaRPr>
          </a:p>
        </p:txBody>
      </p:sp>
      <p:sp>
        <p:nvSpPr>
          <p:cNvPr id="9" name="object 9"/>
          <p:cNvSpPr/>
          <p:nvPr/>
        </p:nvSpPr>
        <p:spPr>
          <a:xfrm>
            <a:off x="867143" y="1912492"/>
            <a:ext cx="5875655" cy="690880"/>
          </a:xfrm>
          <a:custGeom>
            <a:avLst/>
            <a:gdLst/>
            <a:ahLst/>
            <a:cxnLst/>
            <a:rect l="l" t="t" r="r" b="b"/>
            <a:pathLst>
              <a:path w="5875655" h="690880">
                <a:moveTo>
                  <a:pt x="5875198" y="8039"/>
                </a:moveTo>
                <a:lnTo>
                  <a:pt x="5866562" y="8039"/>
                </a:lnTo>
                <a:lnTo>
                  <a:pt x="5866562" y="681951"/>
                </a:lnTo>
                <a:lnTo>
                  <a:pt x="5875198" y="681951"/>
                </a:lnTo>
                <a:lnTo>
                  <a:pt x="5875198" y="8039"/>
                </a:lnTo>
                <a:close/>
              </a:path>
              <a:path w="5875655" h="690880">
                <a:moveTo>
                  <a:pt x="5875198" y="0"/>
                </a:moveTo>
                <a:lnTo>
                  <a:pt x="0" y="0"/>
                </a:lnTo>
                <a:lnTo>
                  <a:pt x="0" y="7620"/>
                </a:lnTo>
                <a:lnTo>
                  <a:pt x="0" y="681990"/>
                </a:lnTo>
                <a:lnTo>
                  <a:pt x="0" y="690880"/>
                </a:lnTo>
                <a:lnTo>
                  <a:pt x="5875198" y="690880"/>
                </a:lnTo>
                <a:lnTo>
                  <a:pt x="5875198" y="681990"/>
                </a:lnTo>
                <a:lnTo>
                  <a:pt x="8623" y="681990"/>
                </a:lnTo>
                <a:lnTo>
                  <a:pt x="8623" y="7620"/>
                </a:lnTo>
                <a:lnTo>
                  <a:pt x="5875198" y="7620"/>
                </a:lnTo>
                <a:lnTo>
                  <a:pt x="5875198"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0" name="object 10"/>
          <p:cNvSpPr txBox="1"/>
          <p:nvPr/>
        </p:nvSpPr>
        <p:spPr>
          <a:xfrm>
            <a:off x="854439" y="2811097"/>
            <a:ext cx="5024755" cy="178895"/>
          </a:xfrm>
          <a:prstGeom prst="rect">
            <a:avLst/>
          </a:prstGeom>
        </p:spPr>
        <p:txBody>
          <a:bodyPr vert="horz" wrap="square" lIns="0" tIns="17145" rIns="0" bIns="0" rtlCol="0">
            <a:spAutoFit/>
          </a:bodyPr>
          <a:lstStyle/>
          <a:p>
            <a:pPr marL="12700">
              <a:lnSpc>
                <a:spcPct val="100000"/>
              </a:lnSpc>
              <a:spcBef>
                <a:spcPts val="135"/>
              </a:spcBef>
            </a:pPr>
            <a:r>
              <a:rPr sz="1050" b="0">
                <a:solidFill>
                  <a:srgbClr val="332C2A"/>
                </a:solidFill>
                <a:latin typeface="游ゴシック" panose="020B0400000000000000" pitchFamily="50" charset="-128"/>
                <a:ea typeface="游ゴシック" panose="020B0400000000000000" pitchFamily="50" charset="-128"/>
                <a:cs typeface="Adobe Clean Han"/>
              </a:rPr>
              <a:t>◎本日の授業で、気になったことを質問形式で書いてみよう！（</a:t>
            </a:r>
            <a:r>
              <a:rPr sz="1050" b="0" spc="60">
                <a:solidFill>
                  <a:srgbClr val="332C2A"/>
                </a:solidFill>
                <a:latin typeface="游ゴシック" panose="020B0400000000000000" pitchFamily="50" charset="-128"/>
                <a:ea typeface="游ゴシック" panose="020B0400000000000000" pitchFamily="50" charset="-128"/>
                <a:cs typeface="Adobe Clean Han"/>
              </a:rPr>
              <a:t>最低  </a:t>
            </a:r>
            <a:r>
              <a:rPr sz="1050" b="0" spc="315">
                <a:solidFill>
                  <a:srgbClr val="332C2A"/>
                </a:solidFill>
                <a:latin typeface="游ゴシック" panose="020B0400000000000000" pitchFamily="50" charset="-128"/>
                <a:ea typeface="游ゴシック" panose="020B0400000000000000" pitchFamily="50" charset="-128"/>
                <a:cs typeface="Adobe Clean Han"/>
              </a:rPr>
              <a:t>1</a:t>
            </a:r>
            <a:r>
              <a:rPr sz="1050" b="0" spc="45">
                <a:solidFill>
                  <a:srgbClr val="332C2A"/>
                </a:solidFill>
                <a:latin typeface="游ゴシック" panose="020B0400000000000000" pitchFamily="50" charset="-128"/>
                <a:ea typeface="游ゴシック" panose="020B0400000000000000" pitchFamily="50" charset="-128"/>
                <a:cs typeface="Adobe Clean Han"/>
              </a:rPr>
              <a:t>  つ以上</a:t>
            </a:r>
            <a:r>
              <a:rPr sz="1050" b="0" spc="-50">
                <a:solidFill>
                  <a:srgbClr val="332C2A"/>
                </a:solidFill>
                <a:latin typeface="游ゴシック" panose="020B0400000000000000" pitchFamily="50" charset="-128"/>
                <a:ea typeface="游ゴシック" panose="020B0400000000000000" pitchFamily="50" charset="-128"/>
                <a:cs typeface="Adobe Clean Han"/>
              </a:rPr>
              <a:t>）</a:t>
            </a:r>
            <a:endParaRPr sz="1050">
              <a:latin typeface="游ゴシック" panose="020B0400000000000000" pitchFamily="50" charset="-128"/>
              <a:ea typeface="游ゴシック" panose="020B0400000000000000" pitchFamily="50" charset="-128"/>
              <a:cs typeface="Adobe Clean Han"/>
            </a:endParaRPr>
          </a:p>
        </p:txBody>
      </p:sp>
      <p:graphicFrame>
        <p:nvGraphicFramePr>
          <p:cNvPr id="11" name="object 11"/>
          <p:cNvGraphicFramePr>
            <a:graphicFrameLocks noGrp="1"/>
          </p:cNvGraphicFramePr>
          <p:nvPr/>
        </p:nvGraphicFramePr>
        <p:xfrm>
          <a:off x="867136" y="3075813"/>
          <a:ext cx="5862955" cy="1045845"/>
        </p:xfrm>
        <a:graphic>
          <a:graphicData uri="http://schemas.openxmlformats.org/drawingml/2006/table">
            <a:tbl>
              <a:tblPr firstRow="1" bandRow="1">
                <a:tableStyleId>{2D5ABB26-0587-4C30-8999-92F81FD0307C}</a:tableStyleId>
              </a:tblPr>
              <a:tblGrid>
                <a:gridCol w="5862955">
                  <a:extLst>
                    <a:ext uri="{9D8B030D-6E8A-4147-A177-3AD203B41FA5}">
                      <a16:colId xmlns:a16="http://schemas.microsoft.com/office/drawing/2014/main" val="20000"/>
                    </a:ext>
                  </a:extLst>
                </a:gridCol>
              </a:tblGrid>
              <a:tr h="350520">
                <a:tc>
                  <a:txBody>
                    <a:bodyPr/>
                    <a:lstStyle/>
                    <a:p>
                      <a:pPr marL="52069">
                        <a:lnSpc>
                          <a:spcPct val="100000"/>
                        </a:lnSpc>
                        <a:spcBef>
                          <a:spcPts val="785"/>
                        </a:spcBef>
                      </a:pPr>
                      <a:r>
                        <a:rPr sz="950" b="0">
                          <a:solidFill>
                            <a:srgbClr val="332C2A"/>
                          </a:solidFill>
                          <a:latin typeface="游ゴシック" panose="020B0400000000000000" pitchFamily="50" charset="-128"/>
                          <a:ea typeface="游ゴシック" panose="020B0400000000000000" pitchFamily="50" charset="-128"/>
                          <a:cs typeface="Adobe Clean Han"/>
                        </a:rPr>
                        <a:t>（例</a:t>
                      </a:r>
                      <a:r>
                        <a:rPr sz="950" b="0" spc="-150">
                          <a:solidFill>
                            <a:srgbClr val="332C2A"/>
                          </a:solidFill>
                          <a:latin typeface="游ゴシック" panose="020B0400000000000000" pitchFamily="50" charset="-128"/>
                          <a:ea typeface="游ゴシック" panose="020B0400000000000000" pitchFamily="50" charset="-128"/>
                          <a:cs typeface="Adobe Clean Han"/>
                        </a:rPr>
                        <a:t>）</a:t>
                      </a:r>
                      <a:r>
                        <a:rPr sz="950" b="0" spc="-45">
                          <a:solidFill>
                            <a:srgbClr val="332C2A"/>
                          </a:solidFill>
                          <a:latin typeface="游ゴシック" panose="020B0400000000000000" pitchFamily="50" charset="-128"/>
                          <a:ea typeface="游ゴシック" panose="020B0400000000000000" pitchFamily="50" charset="-128"/>
                          <a:cs typeface="Adobe Clean Han"/>
                        </a:rPr>
                        <a:t>Ｑ. なぜ人は働くのか？</a:t>
                      </a:r>
                      <a:endParaRPr sz="950">
                        <a:latin typeface="游ゴシック" panose="020B0400000000000000" pitchFamily="50" charset="-128"/>
                        <a:ea typeface="游ゴシック" panose="020B0400000000000000" pitchFamily="50" charset="-128"/>
                        <a:cs typeface="Adobe Clean Han"/>
                      </a:endParaRPr>
                    </a:p>
                  </a:txBody>
                  <a:tcPr marL="0" marR="0" marT="99695" marB="0">
                    <a:lnL w="12700">
                      <a:solidFill>
                        <a:srgbClr val="332C2A"/>
                      </a:solidFill>
                      <a:prstDash val="solid"/>
                    </a:lnL>
                    <a:lnR w="12700">
                      <a:solidFill>
                        <a:srgbClr val="332C2A"/>
                      </a:solidFill>
                      <a:prstDash val="solid"/>
                    </a:lnR>
                    <a:lnT w="12700">
                      <a:solidFill>
                        <a:srgbClr val="332C2A"/>
                      </a:solidFill>
                      <a:prstDash val="solid"/>
                    </a:lnT>
                    <a:lnB w="9525">
                      <a:solidFill>
                        <a:srgbClr val="332C2A"/>
                      </a:solidFill>
                      <a:prstDash val="solid"/>
                    </a:lnB>
                  </a:tcPr>
                </a:tc>
                <a:extLst>
                  <a:ext uri="{0D108BD9-81ED-4DB2-BD59-A6C34878D82A}">
                    <a16:rowId xmlns:a16="http://schemas.microsoft.com/office/drawing/2014/main" val="10000"/>
                  </a:ext>
                </a:extLst>
              </a:tr>
              <a:tr h="347980">
                <a:tc>
                  <a:txBody>
                    <a:bodyPr/>
                    <a:lstStyle/>
                    <a:p>
                      <a:pPr marL="112395">
                        <a:lnSpc>
                          <a:spcPct val="100000"/>
                        </a:lnSpc>
                        <a:spcBef>
                          <a:spcPts val="745"/>
                        </a:spcBef>
                      </a:pPr>
                      <a:r>
                        <a:rPr sz="950" b="0" spc="-25">
                          <a:solidFill>
                            <a:srgbClr val="332C2A"/>
                          </a:solidFill>
                          <a:latin typeface="游ゴシック" panose="020B0400000000000000" pitchFamily="50" charset="-128"/>
                          <a:ea typeface="游ゴシック" panose="020B0400000000000000" pitchFamily="50" charset="-128"/>
                          <a:cs typeface="Adobe Clean Han"/>
                        </a:rPr>
                        <a:t>Ｑ.</a:t>
                      </a:r>
                      <a:endParaRPr sz="950">
                        <a:latin typeface="游ゴシック" panose="020B0400000000000000" pitchFamily="50" charset="-128"/>
                        <a:ea typeface="游ゴシック" panose="020B0400000000000000" pitchFamily="50" charset="-128"/>
                        <a:cs typeface="Adobe Clean Han"/>
                      </a:endParaRPr>
                    </a:p>
                  </a:txBody>
                  <a:tcPr marL="0" marR="0" marT="94615" marB="0">
                    <a:lnL w="12700">
                      <a:solidFill>
                        <a:srgbClr val="332C2A"/>
                      </a:solidFill>
                      <a:prstDash val="solid"/>
                    </a:lnL>
                    <a:lnR w="1270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347345">
                <a:tc>
                  <a:txBody>
                    <a:bodyPr/>
                    <a:lstStyle/>
                    <a:p>
                      <a:pPr marL="112395">
                        <a:lnSpc>
                          <a:spcPct val="100000"/>
                        </a:lnSpc>
                        <a:spcBef>
                          <a:spcPts val="725"/>
                        </a:spcBef>
                      </a:pPr>
                      <a:r>
                        <a:rPr sz="950" b="0" spc="-25">
                          <a:solidFill>
                            <a:srgbClr val="332C2A"/>
                          </a:solidFill>
                          <a:latin typeface="游ゴシック" panose="020B0400000000000000" pitchFamily="50" charset="-128"/>
                          <a:ea typeface="游ゴシック" panose="020B0400000000000000" pitchFamily="50" charset="-128"/>
                          <a:cs typeface="Adobe Clean Han"/>
                        </a:rPr>
                        <a:t>Ｑ.</a:t>
                      </a:r>
                      <a:endParaRPr sz="950">
                        <a:latin typeface="游ゴシック" panose="020B0400000000000000" pitchFamily="50" charset="-128"/>
                        <a:ea typeface="游ゴシック" panose="020B0400000000000000" pitchFamily="50" charset="-128"/>
                        <a:cs typeface="Adobe Clean Han"/>
                      </a:endParaRPr>
                    </a:p>
                  </a:txBody>
                  <a:tcPr marL="0" marR="0" marT="92075" marB="0">
                    <a:lnL w="12700">
                      <a:solidFill>
                        <a:srgbClr val="332C2A"/>
                      </a:solidFill>
                      <a:prstDash val="solid"/>
                    </a:lnL>
                    <a:lnR w="12700">
                      <a:solidFill>
                        <a:srgbClr val="332C2A"/>
                      </a:solidFill>
                      <a:prstDash val="solid"/>
                    </a:lnR>
                    <a:lnT w="9525">
                      <a:solidFill>
                        <a:srgbClr val="332C2A"/>
                      </a:solidFill>
                      <a:prstDash val="solid"/>
                    </a:lnT>
                    <a:lnB w="12700">
                      <a:solidFill>
                        <a:srgbClr val="332C2A"/>
                      </a:solidFill>
                      <a:prstDash val="solid"/>
                    </a:lnB>
                  </a:tcPr>
                </a:tc>
                <a:extLst>
                  <a:ext uri="{0D108BD9-81ED-4DB2-BD59-A6C34878D82A}">
                    <a16:rowId xmlns:a16="http://schemas.microsoft.com/office/drawing/2014/main" val="10002"/>
                  </a:ext>
                </a:extLst>
              </a:tr>
            </a:tbl>
          </a:graphicData>
        </a:graphic>
      </p:graphicFrame>
      <p:sp>
        <p:nvSpPr>
          <p:cNvPr id="12" name="object 12"/>
          <p:cNvSpPr/>
          <p:nvPr/>
        </p:nvSpPr>
        <p:spPr>
          <a:xfrm>
            <a:off x="1770317" y="10017216"/>
            <a:ext cx="4977130" cy="0"/>
          </a:xfrm>
          <a:custGeom>
            <a:avLst/>
            <a:gdLst/>
            <a:ahLst/>
            <a:cxnLst/>
            <a:rect l="l" t="t" r="r" b="b"/>
            <a:pathLst>
              <a:path w="4977130">
                <a:moveTo>
                  <a:pt x="0" y="0"/>
                </a:moveTo>
                <a:lnTo>
                  <a:pt x="4976698"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3" name="object 13"/>
          <p:cNvSpPr/>
          <p:nvPr/>
        </p:nvSpPr>
        <p:spPr>
          <a:xfrm>
            <a:off x="867143" y="4609972"/>
            <a:ext cx="5875655" cy="1283970"/>
          </a:xfrm>
          <a:custGeom>
            <a:avLst/>
            <a:gdLst/>
            <a:ahLst/>
            <a:cxnLst/>
            <a:rect l="l" t="t" r="r" b="b"/>
            <a:pathLst>
              <a:path w="5875655" h="1283970">
                <a:moveTo>
                  <a:pt x="5875198" y="0"/>
                </a:moveTo>
                <a:lnTo>
                  <a:pt x="0" y="0"/>
                </a:lnTo>
                <a:lnTo>
                  <a:pt x="0" y="12700"/>
                </a:lnTo>
                <a:lnTo>
                  <a:pt x="0" y="1271270"/>
                </a:lnTo>
                <a:lnTo>
                  <a:pt x="0" y="1283970"/>
                </a:lnTo>
                <a:lnTo>
                  <a:pt x="5875198" y="1283970"/>
                </a:lnTo>
                <a:lnTo>
                  <a:pt x="5875198" y="1271752"/>
                </a:lnTo>
                <a:lnTo>
                  <a:pt x="5875198" y="1271270"/>
                </a:lnTo>
                <a:lnTo>
                  <a:pt x="5875198" y="12776"/>
                </a:lnTo>
                <a:lnTo>
                  <a:pt x="5862980" y="12776"/>
                </a:lnTo>
                <a:lnTo>
                  <a:pt x="5862980" y="1271270"/>
                </a:lnTo>
                <a:lnTo>
                  <a:pt x="12204" y="1271270"/>
                </a:lnTo>
                <a:lnTo>
                  <a:pt x="12204" y="12700"/>
                </a:lnTo>
                <a:lnTo>
                  <a:pt x="5875198" y="12700"/>
                </a:lnTo>
                <a:lnTo>
                  <a:pt x="5875198"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4" name="object 14"/>
          <p:cNvSpPr txBox="1"/>
          <p:nvPr/>
        </p:nvSpPr>
        <p:spPr>
          <a:xfrm>
            <a:off x="854439" y="4345539"/>
            <a:ext cx="5876290" cy="2051203"/>
          </a:xfrm>
          <a:prstGeom prst="rect">
            <a:avLst/>
          </a:prstGeom>
        </p:spPr>
        <p:txBody>
          <a:bodyPr vert="horz" wrap="square" lIns="0" tIns="17145" rIns="0" bIns="0" rtlCol="0">
            <a:spAutoFit/>
          </a:bodyPr>
          <a:lstStyle/>
          <a:p>
            <a:pPr marL="12700">
              <a:lnSpc>
                <a:spcPct val="100000"/>
              </a:lnSpc>
              <a:spcBef>
                <a:spcPts val="135"/>
              </a:spcBef>
            </a:pPr>
            <a:r>
              <a:rPr sz="1050" b="0" spc="-5">
                <a:solidFill>
                  <a:srgbClr val="332C2A"/>
                </a:solidFill>
                <a:latin typeface="游ゴシック" panose="020B0400000000000000" pitchFamily="50" charset="-128"/>
                <a:ea typeface="游ゴシック" panose="020B0400000000000000" pitchFamily="50" charset="-128"/>
                <a:cs typeface="Adobe Clean Han"/>
              </a:rPr>
              <a:t>◎  授業全体を通じて、感じたことを率直に振り返ってみましょう！</a:t>
            </a:r>
            <a:endParaRPr sz="1050">
              <a:latin typeface="游ゴシック" panose="020B0400000000000000" pitchFamily="50" charset="-128"/>
              <a:ea typeface="游ゴシック" panose="020B0400000000000000" pitchFamily="50" charset="-128"/>
              <a:cs typeface="Adobe Clean Han"/>
            </a:endParaRPr>
          </a:p>
          <a:p>
            <a:pPr marL="80645">
              <a:lnSpc>
                <a:spcPct val="100000"/>
              </a:lnSpc>
              <a:spcBef>
                <a:spcPts val="1375"/>
              </a:spcBef>
            </a:pPr>
            <a:r>
              <a:rPr sz="950" b="0">
                <a:solidFill>
                  <a:srgbClr val="332C2A"/>
                </a:solidFill>
                <a:latin typeface="游ゴシック" panose="020B0400000000000000" pitchFamily="50" charset="-128"/>
                <a:ea typeface="游ゴシック" panose="020B0400000000000000" pitchFamily="50" charset="-128"/>
                <a:cs typeface="Adobe Clean Han"/>
              </a:rPr>
              <a:t>［本日の自己評価</a:t>
            </a:r>
            <a:r>
              <a:rPr sz="950" b="0" spc="-16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を付けてみよう</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659130">
              <a:lnSpc>
                <a:spcPct val="100000"/>
              </a:lnSpc>
              <a:spcBef>
                <a:spcPts val="455"/>
              </a:spcBef>
              <a:tabLst>
                <a:tab pos="1696085" algn="l"/>
                <a:tab pos="2733040" algn="l"/>
                <a:tab pos="3769360" algn="l"/>
                <a:tab pos="4702810" algn="l"/>
              </a:tabLst>
            </a:pPr>
            <a:r>
              <a:rPr sz="800" b="0">
                <a:solidFill>
                  <a:srgbClr val="332C2A"/>
                </a:solidFill>
                <a:latin typeface="游ゴシック" panose="020B0400000000000000" pitchFamily="50" charset="-128"/>
                <a:ea typeface="游ゴシック" panose="020B0400000000000000" pitchFamily="50" charset="-128"/>
                <a:cs typeface="Adobe Clean Han"/>
              </a:rPr>
              <a:t>５．完璧です</a:t>
            </a:r>
            <a:r>
              <a:rPr sz="800" b="0" spc="-50">
                <a:solidFill>
                  <a:srgbClr val="332C2A"/>
                </a:solidFill>
                <a:latin typeface="游ゴシック" panose="020B0400000000000000" pitchFamily="50" charset="-128"/>
                <a:ea typeface="游ゴシック" panose="020B0400000000000000" pitchFamily="50" charset="-128"/>
                <a:cs typeface="Adobe Clean Han"/>
              </a:rPr>
              <a:t>！</a:t>
            </a:r>
            <a:r>
              <a:rPr sz="800" b="0">
                <a:solidFill>
                  <a:srgbClr val="332C2A"/>
                </a:solidFill>
                <a:latin typeface="游ゴシック" panose="020B0400000000000000" pitchFamily="50" charset="-128"/>
                <a:ea typeface="游ゴシック" panose="020B0400000000000000" pitchFamily="50" charset="-128"/>
                <a:cs typeface="Adobe Clean Han"/>
              </a:rPr>
              <a:t>	４．ほぼ</a:t>
            </a:r>
            <a:r>
              <a:rPr sz="800" b="0" spc="-25">
                <a:solidFill>
                  <a:srgbClr val="332C2A"/>
                </a:solidFill>
                <a:latin typeface="游ゴシック" panose="020B0400000000000000" pitchFamily="50" charset="-128"/>
                <a:ea typeface="游ゴシック" panose="020B0400000000000000" pitchFamily="50" charset="-128"/>
                <a:cs typeface="Adobe Clean Han"/>
              </a:rPr>
              <a:t>ＯＫ！</a:t>
            </a:r>
            <a:r>
              <a:rPr sz="800" b="0">
                <a:solidFill>
                  <a:srgbClr val="332C2A"/>
                </a:solidFill>
                <a:latin typeface="游ゴシック" panose="020B0400000000000000" pitchFamily="50" charset="-128"/>
                <a:ea typeface="游ゴシック" panose="020B0400000000000000" pitchFamily="50" charset="-128"/>
                <a:cs typeface="Adobe Clean Han"/>
              </a:rPr>
              <a:t>	３．できたか</a:t>
            </a:r>
            <a:r>
              <a:rPr sz="800" b="0" spc="-50">
                <a:solidFill>
                  <a:srgbClr val="332C2A"/>
                </a:solidFill>
                <a:latin typeface="游ゴシック" panose="020B0400000000000000" pitchFamily="50" charset="-128"/>
                <a:ea typeface="游ゴシック" panose="020B0400000000000000" pitchFamily="50" charset="-128"/>
                <a:cs typeface="Adobe Clean Han"/>
              </a:rPr>
              <a:t>な</a:t>
            </a:r>
            <a:r>
              <a:rPr sz="800" b="0">
                <a:solidFill>
                  <a:srgbClr val="332C2A"/>
                </a:solidFill>
                <a:latin typeface="游ゴシック" panose="020B0400000000000000" pitchFamily="50" charset="-128"/>
                <a:ea typeface="游ゴシック" panose="020B0400000000000000" pitchFamily="50" charset="-128"/>
                <a:cs typeface="Adobe Clean Han"/>
              </a:rPr>
              <a:t>	２．まあま</a:t>
            </a:r>
            <a:r>
              <a:rPr sz="800" b="0" spc="-50">
                <a:solidFill>
                  <a:srgbClr val="332C2A"/>
                </a:solidFill>
                <a:latin typeface="游ゴシック" panose="020B0400000000000000" pitchFamily="50" charset="-128"/>
                <a:ea typeface="游ゴシック" panose="020B0400000000000000" pitchFamily="50" charset="-128"/>
                <a:cs typeface="Adobe Clean Han"/>
              </a:rPr>
              <a:t>あ</a:t>
            </a:r>
            <a:r>
              <a:rPr sz="800" b="0">
                <a:solidFill>
                  <a:srgbClr val="332C2A"/>
                </a:solidFill>
                <a:latin typeface="游ゴシック" panose="020B0400000000000000" pitchFamily="50" charset="-128"/>
                <a:ea typeface="游ゴシック" panose="020B0400000000000000" pitchFamily="50" charset="-128"/>
                <a:cs typeface="Adobe Clean Han"/>
              </a:rPr>
              <a:t>	１．少し</a:t>
            </a:r>
            <a:r>
              <a:rPr sz="800" b="0" spc="-50">
                <a:solidFill>
                  <a:srgbClr val="332C2A"/>
                </a:solidFill>
                <a:latin typeface="游ゴシック" panose="020B0400000000000000" pitchFamily="50" charset="-128"/>
                <a:ea typeface="游ゴシック" panose="020B0400000000000000" pitchFamily="50" charset="-128"/>
                <a:cs typeface="Adobe Clean Han"/>
              </a:rPr>
              <a:t>ね</a:t>
            </a:r>
            <a:endParaRPr sz="800">
              <a:latin typeface="游ゴシック" panose="020B0400000000000000" pitchFamily="50" charset="-128"/>
              <a:ea typeface="游ゴシック" panose="020B0400000000000000" pitchFamily="50" charset="-128"/>
              <a:cs typeface="Adobe Clean Han"/>
            </a:endParaRPr>
          </a:p>
          <a:p>
            <a:pPr>
              <a:lnSpc>
                <a:spcPct val="100000"/>
              </a:lnSpc>
              <a:spcBef>
                <a:spcPts val="80"/>
              </a:spcBef>
            </a:pPr>
            <a:endParaRPr sz="800">
              <a:latin typeface="游ゴシック" panose="020B0400000000000000" pitchFamily="50" charset="-128"/>
              <a:ea typeface="游ゴシック" panose="020B0400000000000000" pitchFamily="50" charset="-128"/>
              <a:cs typeface="Adobe Clean Han"/>
            </a:endParaRPr>
          </a:p>
          <a:p>
            <a:pPr marL="80645">
              <a:lnSpc>
                <a:spcPct val="100000"/>
              </a:lnSpc>
            </a:pPr>
            <a:r>
              <a:rPr sz="950" b="0">
                <a:solidFill>
                  <a:srgbClr val="332C2A"/>
                </a:solidFill>
                <a:latin typeface="游ゴシック" panose="020B0400000000000000" pitchFamily="50" charset="-128"/>
                <a:ea typeface="游ゴシック" panose="020B0400000000000000" pitchFamily="50" charset="-128"/>
                <a:cs typeface="Adobe Clean Han"/>
              </a:rPr>
              <a:t>［本日の授業内で自分ができたこと</a:t>
            </a:r>
            <a:r>
              <a:rPr sz="950" b="0" spc="-160">
                <a:solidFill>
                  <a:srgbClr val="332C2A"/>
                </a:solidFill>
                <a:latin typeface="游ゴシック" panose="020B0400000000000000" pitchFamily="50" charset="-128"/>
                <a:ea typeface="游ゴシック" panose="020B0400000000000000" pitchFamily="50" charset="-128"/>
                <a:cs typeface="Adobe Clean Han"/>
              </a:rPr>
              <a:t>］（</a:t>
            </a:r>
            <a:r>
              <a:rPr sz="950" spc="-160">
                <a:solidFill>
                  <a:srgbClr val="332C2A"/>
                </a:solidFill>
                <a:latin typeface="游ゴシック" panose="020B0400000000000000" pitchFamily="50" charset="-128"/>
                <a:ea typeface="游ゴシック" panose="020B0400000000000000" pitchFamily="50" charset="-128"/>
                <a:cs typeface="Kozuka Gothic Pr6N R"/>
              </a:rPr>
              <a:t>□</a:t>
            </a:r>
            <a:r>
              <a:rPr sz="950" b="0">
                <a:solidFill>
                  <a:srgbClr val="332C2A"/>
                </a:solidFill>
                <a:latin typeface="游ゴシック" panose="020B0400000000000000" pitchFamily="50" charset="-128"/>
                <a:ea typeface="游ゴシック" panose="020B0400000000000000" pitchFamily="50" charset="-128"/>
                <a:cs typeface="Adobe Clean Han"/>
              </a:rPr>
              <a:t>を入れてみよう</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140970">
              <a:lnSpc>
                <a:spcPct val="100000"/>
              </a:lnSpc>
              <a:spcBef>
                <a:spcPts val="455"/>
              </a:spcBef>
            </a:pPr>
            <a:r>
              <a:rPr sz="800" b="0" spc="-5">
                <a:solidFill>
                  <a:srgbClr val="332C2A"/>
                </a:solidFill>
                <a:latin typeface="游ゴシック" panose="020B0400000000000000" pitchFamily="50" charset="-128"/>
                <a:ea typeface="游ゴシック" panose="020B0400000000000000" pitchFamily="50" charset="-128"/>
                <a:cs typeface="Adobe Clean Han"/>
              </a:rPr>
              <a:t>□会話する  □質問する  □教える  □教わる  □状況を把握する  □傾聴する  □場を活性化させる</a:t>
            </a:r>
            <a:endParaRPr sz="800">
              <a:latin typeface="游ゴシック" panose="020B0400000000000000" pitchFamily="50" charset="-128"/>
              <a:ea typeface="游ゴシック" panose="020B0400000000000000" pitchFamily="50" charset="-128"/>
              <a:cs typeface="Adobe Clean Han"/>
            </a:endParaRPr>
          </a:p>
          <a:p>
            <a:pPr marL="140970">
              <a:lnSpc>
                <a:spcPct val="100000"/>
              </a:lnSpc>
              <a:spcBef>
                <a:spcPts val="605"/>
              </a:spcBef>
              <a:tabLst>
                <a:tab pos="4288155" algn="l"/>
              </a:tabLst>
            </a:pPr>
            <a:r>
              <a:rPr sz="800" b="0">
                <a:solidFill>
                  <a:srgbClr val="332C2A"/>
                </a:solidFill>
                <a:latin typeface="游ゴシック" panose="020B0400000000000000" pitchFamily="50" charset="-128"/>
                <a:ea typeface="游ゴシック" panose="020B0400000000000000" pitchFamily="50" charset="-128"/>
                <a:cs typeface="Adobe Clean Han"/>
              </a:rPr>
              <a:t>□リーダーシップを発揮する</a:t>
            </a:r>
            <a:r>
              <a:rPr sz="800" b="0" spc="285">
                <a:solidFill>
                  <a:srgbClr val="332C2A"/>
                </a:solidFill>
                <a:latin typeface="游ゴシック" panose="020B0400000000000000" pitchFamily="50" charset="-128"/>
                <a:ea typeface="游ゴシック" panose="020B0400000000000000" pitchFamily="50" charset="-128"/>
                <a:cs typeface="Adobe Clean Han"/>
              </a:rPr>
              <a:t>  </a:t>
            </a:r>
            <a:r>
              <a:rPr sz="800" b="0">
                <a:solidFill>
                  <a:srgbClr val="332C2A"/>
                </a:solidFill>
                <a:latin typeface="游ゴシック" panose="020B0400000000000000" pitchFamily="50" charset="-128"/>
                <a:ea typeface="游ゴシック" panose="020B0400000000000000" pitchFamily="50" charset="-128"/>
                <a:cs typeface="Adobe Clean Han"/>
              </a:rPr>
              <a:t>□他者をサポートする</a:t>
            </a:r>
            <a:r>
              <a:rPr sz="800" b="0" spc="290">
                <a:solidFill>
                  <a:srgbClr val="332C2A"/>
                </a:solidFill>
                <a:latin typeface="游ゴシック" panose="020B0400000000000000" pitchFamily="50" charset="-128"/>
                <a:ea typeface="游ゴシック" panose="020B0400000000000000" pitchFamily="50" charset="-128"/>
                <a:cs typeface="Adobe Clean Han"/>
              </a:rPr>
              <a:t>  </a:t>
            </a:r>
            <a:r>
              <a:rPr sz="800" b="0">
                <a:solidFill>
                  <a:srgbClr val="332C2A"/>
                </a:solidFill>
                <a:latin typeface="游ゴシック" panose="020B0400000000000000" pitchFamily="50" charset="-128"/>
                <a:ea typeface="游ゴシック" panose="020B0400000000000000" pitchFamily="50" charset="-128"/>
                <a:cs typeface="Adobe Clean Han"/>
              </a:rPr>
              <a:t>□場を読む</a:t>
            </a:r>
            <a:r>
              <a:rPr sz="800" b="0" spc="290">
                <a:solidFill>
                  <a:srgbClr val="332C2A"/>
                </a:solidFill>
                <a:latin typeface="游ゴシック" panose="020B0400000000000000" pitchFamily="50" charset="-128"/>
                <a:ea typeface="游ゴシック" panose="020B0400000000000000" pitchFamily="50" charset="-128"/>
                <a:cs typeface="Adobe Clean Han"/>
              </a:rPr>
              <a:t>  </a:t>
            </a:r>
            <a:r>
              <a:rPr sz="800" b="0">
                <a:solidFill>
                  <a:srgbClr val="332C2A"/>
                </a:solidFill>
                <a:latin typeface="游ゴシック" panose="020B0400000000000000" pitchFamily="50" charset="-128"/>
                <a:ea typeface="游ゴシック" panose="020B0400000000000000" pitchFamily="50" charset="-128"/>
                <a:cs typeface="Adobe Clean Han"/>
              </a:rPr>
              <a:t>□メタ認知す</a:t>
            </a:r>
            <a:r>
              <a:rPr sz="800" b="0" spc="-50">
                <a:solidFill>
                  <a:srgbClr val="332C2A"/>
                </a:solidFill>
                <a:latin typeface="游ゴシック" panose="020B0400000000000000" pitchFamily="50" charset="-128"/>
                <a:ea typeface="游ゴシック" panose="020B0400000000000000" pitchFamily="50" charset="-128"/>
                <a:cs typeface="Adobe Clean Han"/>
              </a:rPr>
              <a:t>る</a:t>
            </a:r>
            <a:r>
              <a:rPr sz="800" b="0">
                <a:solidFill>
                  <a:srgbClr val="332C2A"/>
                </a:solidFill>
                <a:latin typeface="游ゴシック" panose="020B0400000000000000" pitchFamily="50" charset="-128"/>
                <a:ea typeface="游ゴシック" panose="020B0400000000000000" pitchFamily="50" charset="-128"/>
                <a:cs typeface="Adobe Clean Han"/>
              </a:rPr>
              <a:t>	□フリーライダーにならな</a:t>
            </a:r>
            <a:r>
              <a:rPr sz="800" b="0" spc="-50">
                <a:solidFill>
                  <a:srgbClr val="332C2A"/>
                </a:solidFill>
                <a:latin typeface="游ゴシック" panose="020B0400000000000000" pitchFamily="50" charset="-128"/>
                <a:ea typeface="游ゴシック" panose="020B0400000000000000" pitchFamily="50" charset="-128"/>
                <a:cs typeface="Adobe Clean Han"/>
              </a:rPr>
              <a:t>い</a:t>
            </a:r>
            <a:endParaRPr sz="800">
              <a:latin typeface="游ゴシック" panose="020B0400000000000000" pitchFamily="50" charset="-128"/>
              <a:ea typeface="游ゴシック" panose="020B0400000000000000" pitchFamily="50" charset="-128"/>
              <a:cs typeface="Adobe Clean Han"/>
            </a:endParaRPr>
          </a:p>
          <a:p>
            <a:pPr>
              <a:lnSpc>
                <a:spcPct val="100000"/>
              </a:lnSpc>
              <a:spcBef>
                <a:spcPts val="1320"/>
              </a:spcBef>
            </a:pPr>
            <a:endParaRPr sz="800">
              <a:latin typeface="游ゴシック" panose="020B0400000000000000" pitchFamily="50" charset="-128"/>
              <a:ea typeface="游ゴシック" panose="020B0400000000000000" pitchFamily="50" charset="-128"/>
              <a:cs typeface="Adobe Clean Han"/>
            </a:endParaRPr>
          </a:p>
          <a:p>
            <a:pPr marL="196215" indent="-183515">
              <a:lnSpc>
                <a:spcPct val="100000"/>
              </a:lnSpc>
              <a:spcBef>
                <a:spcPts val="5"/>
              </a:spcBef>
              <a:buChar char="◆"/>
              <a:tabLst>
                <a:tab pos="196215" algn="l"/>
              </a:tabLst>
            </a:pPr>
            <a:r>
              <a:rPr sz="1050" b="0" spc="-45">
                <a:solidFill>
                  <a:srgbClr val="332C2A"/>
                </a:solidFill>
                <a:latin typeface="游ゴシック" panose="020B0400000000000000" pitchFamily="50" charset="-128"/>
                <a:ea typeface="游ゴシック" panose="020B0400000000000000" pitchFamily="50" charset="-128"/>
                <a:cs typeface="Adobe Clean Han"/>
              </a:rPr>
              <a:t>本日学んだことを、他の人に説明できるように </a:t>
            </a:r>
            <a:r>
              <a:rPr sz="1050" b="0" spc="75">
                <a:solidFill>
                  <a:srgbClr val="332C2A"/>
                </a:solidFill>
                <a:latin typeface="游ゴシック" panose="020B0400000000000000" pitchFamily="50" charset="-128"/>
                <a:ea typeface="游ゴシック" panose="020B0400000000000000" pitchFamily="50" charset="-128"/>
                <a:cs typeface="Adobe Clean Han"/>
              </a:rPr>
              <a:t>60</a:t>
            </a:r>
            <a:r>
              <a:rPr sz="1050" b="0" spc="50">
                <a:solidFill>
                  <a:srgbClr val="332C2A"/>
                </a:solidFill>
                <a:latin typeface="游ゴシック" panose="020B0400000000000000" pitchFamily="50" charset="-128"/>
                <a:ea typeface="游ゴシック" panose="020B0400000000000000" pitchFamily="50" charset="-128"/>
                <a:cs typeface="Adobe Clean Han"/>
              </a:rPr>
              <a:t> 字以上 </a:t>
            </a:r>
            <a:r>
              <a:rPr sz="1050" b="0" spc="80">
                <a:solidFill>
                  <a:srgbClr val="332C2A"/>
                </a:solidFill>
                <a:latin typeface="游ゴシック" panose="020B0400000000000000" pitchFamily="50" charset="-128"/>
                <a:ea typeface="游ゴシック" panose="020B0400000000000000" pitchFamily="50" charset="-128"/>
                <a:cs typeface="Adobe Clean Han"/>
              </a:rPr>
              <a:t>80</a:t>
            </a:r>
            <a:r>
              <a:rPr sz="1050" b="0" spc="-60">
                <a:solidFill>
                  <a:srgbClr val="332C2A"/>
                </a:solidFill>
                <a:latin typeface="游ゴシック" panose="020B0400000000000000" pitchFamily="50" charset="-128"/>
                <a:ea typeface="游ゴシック" panose="020B0400000000000000" pitchFamily="50" charset="-128"/>
                <a:cs typeface="Adobe Clean Han"/>
              </a:rPr>
              <a:t> 字以内でまとめてみましょう！</a:t>
            </a:r>
            <a:endParaRPr sz="1050">
              <a:latin typeface="游ゴシック" panose="020B0400000000000000" pitchFamily="50" charset="-128"/>
              <a:ea typeface="游ゴシック" panose="020B0400000000000000" pitchFamily="50" charset="-128"/>
              <a:cs typeface="Adobe Clean Han"/>
            </a:endParaRPr>
          </a:p>
          <a:p>
            <a:pPr marL="196850">
              <a:lnSpc>
                <a:spcPct val="100000"/>
              </a:lnSpc>
              <a:spcBef>
                <a:spcPts val="645"/>
              </a:spcBef>
            </a:pPr>
            <a:r>
              <a:rPr sz="1050" b="0" spc="20">
                <a:solidFill>
                  <a:srgbClr val="332C2A"/>
                </a:solidFill>
                <a:latin typeface="游ゴシック" panose="020B0400000000000000" pitchFamily="50" charset="-128"/>
                <a:ea typeface="游ゴシック" panose="020B0400000000000000" pitchFamily="50" charset="-128"/>
                <a:cs typeface="Adobe Clean Han"/>
              </a:rPr>
              <a:t>⇒記入後、先生 </a:t>
            </a:r>
            <a:r>
              <a:rPr sz="1050" b="0" spc="50">
                <a:solidFill>
                  <a:srgbClr val="332C2A"/>
                </a:solidFill>
                <a:latin typeface="游ゴシック" panose="020B0400000000000000" pitchFamily="50" charset="-128"/>
                <a:ea typeface="游ゴシック" panose="020B0400000000000000" pitchFamily="50" charset="-128"/>
                <a:cs typeface="Adobe Clean Han"/>
              </a:rPr>
              <a:t>or</a:t>
            </a:r>
            <a:r>
              <a:rPr sz="1050" b="0" spc="-50">
                <a:solidFill>
                  <a:srgbClr val="332C2A"/>
                </a:solidFill>
                <a:latin typeface="游ゴシック" panose="020B0400000000000000" pitchFamily="50" charset="-128"/>
                <a:ea typeface="游ゴシック" panose="020B0400000000000000" pitchFamily="50" charset="-128"/>
                <a:cs typeface="Adobe Clean Han"/>
              </a:rPr>
              <a:t> クラスメートへ！</a:t>
            </a:r>
            <a:endParaRPr sz="1050">
              <a:latin typeface="游ゴシック" panose="020B0400000000000000" pitchFamily="50" charset="-128"/>
              <a:ea typeface="游ゴシック" panose="020B0400000000000000" pitchFamily="50" charset="-128"/>
              <a:cs typeface="Adobe Clean Han"/>
            </a:endParaRPr>
          </a:p>
        </p:txBody>
      </p:sp>
      <p:grpSp>
        <p:nvGrpSpPr>
          <p:cNvPr id="15" name="object 15"/>
          <p:cNvGrpSpPr/>
          <p:nvPr/>
        </p:nvGrpSpPr>
        <p:grpSpPr>
          <a:xfrm>
            <a:off x="881908" y="5122640"/>
            <a:ext cx="5862955" cy="126570"/>
            <a:chOff x="881908" y="5122640"/>
            <a:chExt cx="5862955" cy="126570"/>
          </a:xfrm>
        </p:grpSpPr>
        <p:sp>
          <p:nvSpPr>
            <p:cNvPr id="16" name="object 16"/>
            <p:cNvSpPr/>
            <p:nvPr/>
          </p:nvSpPr>
          <p:spPr>
            <a:xfrm>
              <a:off x="881908" y="5122640"/>
              <a:ext cx="5862955" cy="0"/>
            </a:xfrm>
            <a:custGeom>
              <a:avLst/>
              <a:gdLst/>
              <a:ahLst/>
              <a:cxnLst/>
              <a:rect l="l" t="t" r="r" b="b"/>
              <a:pathLst>
                <a:path w="5862955">
                  <a:moveTo>
                    <a:pt x="0" y="0"/>
                  </a:moveTo>
                  <a:lnTo>
                    <a:pt x="5862612"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7" name="object 17"/>
            <p:cNvSpPr/>
            <p:nvPr/>
          </p:nvSpPr>
          <p:spPr>
            <a:xfrm>
              <a:off x="3095048" y="5198410"/>
              <a:ext cx="62865" cy="50800"/>
            </a:xfrm>
            <a:custGeom>
              <a:avLst/>
              <a:gdLst/>
              <a:ahLst/>
              <a:cxnLst/>
              <a:rect l="l" t="t" r="r" b="b"/>
              <a:pathLst>
                <a:path w="62864" h="50800">
                  <a:moveTo>
                    <a:pt x="0" y="21589"/>
                  </a:moveTo>
                  <a:lnTo>
                    <a:pt x="22783" y="50380"/>
                  </a:lnTo>
                  <a:lnTo>
                    <a:pt x="62357" y="0"/>
                  </a:lnTo>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18" name="object 18"/>
          <p:cNvSpPr txBox="1"/>
          <p:nvPr/>
        </p:nvSpPr>
        <p:spPr>
          <a:xfrm>
            <a:off x="2139563" y="9765088"/>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年</a:t>
            </a:r>
            <a:endParaRPr sz="950">
              <a:latin typeface="游ゴシック" panose="020B0400000000000000" pitchFamily="50" charset="-128"/>
              <a:ea typeface="游ゴシック" panose="020B0400000000000000" pitchFamily="50" charset="-128"/>
              <a:cs typeface="Adobe Clean Han"/>
            </a:endParaRPr>
          </a:p>
        </p:txBody>
      </p:sp>
      <p:sp>
        <p:nvSpPr>
          <p:cNvPr id="19" name="object 19"/>
          <p:cNvSpPr txBox="1"/>
          <p:nvPr/>
        </p:nvSpPr>
        <p:spPr>
          <a:xfrm>
            <a:off x="2623403" y="9765088"/>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月</a:t>
            </a:r>
            <a:endParaRPr sz="950">
              <a:latin typeface="游ゴシック" panose="020B0400000000000000" pitchFamily="50" charset="-128"/>
              <a:ea typeface="游ゴシック" panose="020B0400000000000000" pitchFamily="50" charset="-128"/>
              <a:cs typeface="Adobe Clean Han"/>
            </a:endParaRPr>
          </a:p>
        </p:txBody>
      </p:sp>
      <p:sp>
        <p:nvSpPr>
          <p:cNvPr id="20" name="object 20"/>
          <p:cNvSpPr txBox="1"/>
          <p:nvPr/>
        </p:nvSpPr>
        <p:spPr>
          <a:xfrm>
            <a:off x="3107243" y="9765088"/>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3444058" y="9765088"/>
            <a:ext cx="672465" cy="505267"/>
          </a:xfrm>
          <a:prstGeom prst="rect">
            <a:avLst/>
          </a:prstGeom>
        </p:spPr>
        <p:txBody>
          <a:bodyPr vert="horz" wrap="square" lIns="0" tIns="35560" rIns="0" bIns="0" rtlCol="0">
            <a:spAutoFit/>
          </a:bodyPr>
          <a:lstStyle/>
          <a:p>
            <a:pPr marR="20320" algn="r">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年</a:t>
            </a:r>
            <a:endParaRPr sz="950">
              <a:latin typeface="游ゴシック" panose="020B0400000000000000" pitchFamily="50" charset="-128"/>
              <a:ea typeface="游ゴシック" panose="020B0400000000000000" pitchFamily="50" charset="-128"/>
              <a:cs typeface="Adobe Clean Han"/>
            </a:endParaRPr>
          </a:p>
          <a:p>
            <a:pPr marR="5080" algn="r">
              <a:lnSpc>
                <a:spcPct val="100000"/>
              </a:lnSpc>
              <a:spcBef>
                <a:spcPts val="152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60">
                <a:solidFill>
                  <a:srgbClr val="332C2A"/>
                </a:solidFill>
                <a:latin typeface="游ゴシック" panose="020B0400000000000000" pitchFamily="50" charset="-128"/>
                <a:ea typeface="游ゴシック" panose="020B0400000000000000" pitchFamily="50" charset="-128"/>
                <a:cs typeface="Adobe Clean Han"/>
              </a:rPr>
              <a:t> </a:t>
            </a:r>
            <a:r>
              <a:rPr sz="850" b="0" spc="85">
                <a:solidFill>
                  <a:srgbClr val="332C2A"/>
                </a:solidFill>
                <a:latin typeface="游ゴシック" panose="020B0400000000000000" pitchFamily="50" charset="-128"/>
                <a:ea typeface="游ゴシック" panose="020B0400000000000000" pitchFamily="50" charset="-128"/>
                <a:cs typeface="Adobe Clean Han"/>
              </a:rPr>
              <a:t>74</a:t>
            </a:r>
            <a:r>
              <a:rPr sz="850" b="0" spc="65">
                <a:solidFill>
                  <a:srgbClr val="332C2A"/>
                </a:solidFill>
                <a:latin typeface="游ゴシック" panose="020B0400000000000000" pitchFamily="50" charset="-128"/>
                <a:ea typeface="游ゴシック" panose="020B0400000000000000" pitchFamily="50" charset="-128"/>
                <a:cs typeface="Adobe Clean Han"/>
              </a:rPr>
              <a:t> </a:t>
            </a:r>
            <a:r>
              <a:rPr sz="850" b="0" spc="-25">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4316841" y="9765088"/>
            <a:ext cx="146685" cy="182101"/>
          </a:xfrm>
          <a:prstGeom prst="rect">
            <a:avLst/>
          </a:prstGeom>
        </p:spPr>
        <p:txBody>
          <a:bodyPr vert="horz" wrap="square" lIns="0" tIns="35560" rIns="0" bIns="0" rtlCol="0">
            <a:spAutoFit/>
          </a:bodyPr>
          <a:lstStyle/>
          <a:p>
            <a:pPr marL="12700">
              <a:lnSpc>
                <a:spcPct val="100000"/>
              </a:lnSpc>
              <a:spcBef>
                <a:spcPts val="280"/>
              </a:spcBef>
            </a:pPr>
            <a:r>
              <a:rPr sz="950" b="0" spc="-50">
                <a:solidFill>
                  <a:srgbClr val="332C2A"/>
                </a:solidFill>
                <a:latin typeface="游ゴシック" panose="020B0400000000000000" pitchFamily="50" charset="-128"/>
                <a:ea typeface="游ゴシック" panose="020B0400000000000000" pitchFamily="50" charset="-128"/>
                <a:cs typeface="Adobe Clean Han"/>
              </a:rPr>
              <a:t>組</a:t>
            </a:r>
            <a:endParaRPr sz="950">
              <a:latin typeface="游ゴシック" panose="020B0400000000000000" pitchFamily="50" charset="-128"/>
              <a:ea typeface="游ゴシック" panose="020B0400000000000000" pitchFamily="50" charset="-128"/>
              <a:cs typeface="Adobe Clean Han"/>
            </a:endParaRPr>
          </a:p>
        </p:txBody>
      </p:sp>
      <p:sp>
        <p:nvSpPr>
          <p:cNvPr id="23" name="object 23"/>
          <p:cNvSpPr txBox="1"/>
          <p:nvPr/>
        </p:nvSpPr>
        <p:spPr>
          <a:xfrm>
            <a:off x="4679721" y="9765088"/>
            <a:ext cx="388620" cy="182101"/>
          </a:xfrm>
          <a:prstGeom prst="rect">
            <a:avLst/>
          </a:prstGeom>
        </p:spPr>
        <p:txBody>
          <a:bodyPr vert="horz" wrap="square" lIns="0" tIns="35560" rIns="0" bIns="0" rtlCol="0">
            <a:spAutoFit/>
          </a:bodyPr>
          <a:lstStyle/>
          <a:p>
            <a:pPr marL="12700">
              <a:lnSpc>
                <a:spcPct val="100000"/>
              </a:lnSpc>
              <a:spcBef>
                <a:spcPts val="280"/>
              </a:spcBef>
            </a:pPr>
            <a:r>
              <a:rPr sz="950" b="0" spc="-20">
                <a:solidFill>
                  <a:srgbClr val="332C2A"/>
                </a:solidFill>
                <a:latin typeface="游ゴシック" panose="020B0400000000000000" pitchFamily="50" charset="-128"/>
                <a:ea typeface="游ゴシック" panose="020B0400000000000000" pitchFamily="50" charset="-128"/>
                <a:cs typeface="Adobe Clean Han"/>
              </a:rPr>
              <a:t>名前：</a:t>
            </a:r>
            <a:endParaRPr sz="950">
              <a:latin typeface="游ゴシック" panose="020B0400000000000000" pitchFamily="50" charset="-128"/>
              <a:ea typeface="游ゴシック" panose="020B0400000000000000" pitchFamily="50" charset="-128"/>
              <a:cs typeface="Adobe Clean H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599A72-33A7-5BEB-EF2F-15CDEA73F2F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398E188-00FF-1F0E-09BA-5BE021BE1147}"/>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8681C212-8544-EECA-D42C-D5D163961FD9}"/>
              </a:ext>
            </a:extLst>
          </p:cNvPr>
          <p:cNvSpPr txBox="1"/>
          <p:nvPr/>
        </p:nvSpPr>
        <p:spPr>
          <a:xfrm>
            <a:off x="1241019" y="4730151"/>
            <a:ext cx="5074461"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Adobe Clean Han ExtraBold"/>
              </a:rPr>
              <a:t>働くトラブルを回避するには？</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39EF8904-6C09-0203-D310-3D9E52965D81}"/>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622E5CCD-4126-D63E-55BA-E26D3DA9355B}"/>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2498FBC7-632E-D47F-EBDD-3E22AF41AF99}"/>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DF1313C2-2B27-D59A-0C6A-156788091B44}"/>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88851EB4-1D83-CD83-93D3-C29C0AE12991}"/>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9545AB5B-0F80-FFB4-EFDE-AAF857F28E05}"/>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19888352-E4A4-1D80-7690-86EE8866BD17}"/>
              </a:ext>
            </a:extLst>
          </p:cNvPr>
          <p:cNvPicPr/>
          <p:nvPr/>
        </p:nvPicPr>
        <p:blipFill>
          <a:blip r:embed="rId2" cstate="print"/>
          <a:stretch>
            <a:fillRect/>
          </a:stretch>
        </p:blipFill>
        <p:spPr>
          <a:xfrm>
            <a:off x="1219663" y="4749552"/>
            <a:ext cx="368343" cy="368362"/>
          </a:xfrm>
          <a:prstGeom prst="rect">
            <a:avLst/>
          </a:prstGeom>
        </p:spPr>
      </p:pic>
      <p:sp>
        <p:nvSpPr>
          <p:cNvPr id="17" name="object 24">
            <a:extLst>
              <a:ext uri="{FF2B5EF4-FFF2-40B4-BE49-F238E27FC236}">
                <a16:creationId xmlns:a16="http://schemas.microsoft.com/office/drawing/2014/main" id="{63A1BB35-8C00-6864-514F-75609B87B4D5}"/>
              </a:ext>
            </a:extLst>
          </p:cNvPr>
          <p:cNvSpPr txBox="1"/>
          <p:nvPr/>
        </p:nvSpPr>
        <p:spPr>
          <a:xfrm>
            <a:off x="1177220" y="4837673"/>
            <a:ext cx="765300" cy="196849"/>
          </a:xfrm>
          <a:prstGeom prst="rect">
            <a:avLst/>
          </a:prstGeom>
        </p:spPr>
        <p:txBody>
          <a:bodyPr vert="horz" wrap="square" lIns="0" tIns="12065" rIns="0" bIns="0" rtlCol="0">
            <a:spAutoFit/>
          </a:bodyPr>
          <a:lstStyle/>
          <a:p>
            <a:pPr marL="48260">
              <a:lnSpc>
                <a:spcPct val="100000"/>
              </a:lnSpc>
              <a:spcBef>
                <a:spcPts val="95"/>
              </a:spcBef>
            </a:pPr>
            <a:r>
              <a:rPr lang="ja-JP" altLang="en-US" sz="1200" spc="350" dirty="0">
                <a:solidFill>
                  <a:srgbClr val="FFFFFF"/>
                </a:solidFill>
                <a:latin typeface="游ゴシック" panose="020B0400000000000000" pitchFamily="50" charset="-128"/>
                <a:ea typeface="游ゴシック" panose="020B0400000000000000" pitchFamily="50" charset="-128"/>
                <a:cs typeface="Adobe Clean Han"/>
              </a:rPr>
              <a:t>１０</a:t>
            </a:r>
            <a:endParaRPr sz="1200" dirty="0">
              <a:latin typeface="游ゴシック" panose="020B0400000000000000" pitchFamily="50" charset="-128"/>
              <a:ea typeface="游ゴシック" panose="020B0400000000000000" pitchFamily="50" charset="-128"/>
              <a:cs typeface="Adobe Clean Han"/>
            </a:endParaRPr>
          </a:p>
        </p:txBody>
      </p:sp>
      <p:sp>
        <p:nvSpPr>
          <p:cNvPr id="3" name="object 7">
            <a:extLst>
              <a:ext uri="{FF2B5EF4-FFF2-40B4-BE49-F238E27FC236}">
                <a16:creationId xmlns:a16="http://schemas.microsoft.com/office/drawing/2014/main" id="{81F9F37C-EBE9-0D06-F276-65CA0AAF1C40}"/>
              </a:ext>
            </a:extLst>
          </p:cNvPr>
          <p:cNvSpPr txBox="1"/>
          <p:nvPr/>
        </p:nvSpPr>
        <p:spPr>
          <a:xfrm>
            <a:off x="2288158" y="5170631"/>
            <a:ext cx="2980181" cy="184666"/>
          </a:xfrm>
          <a:prstGeom prst="rect">
            <a:avLst/>
          </a:prstGeom>
        </p:spPr>
        <p:txBody>
          <a:bodyPr vert="horz" wrap="square" lIns="0" tIns="15240" rIns="0" bIns="0" rtlCol="0">
            <a:spAutoFit/>
          </a:bodyPr>
          <a:lstStyle/>
          <a:p>
            <a:pPr marL="12700">
              <a:lnSpc>
                <a:spcPct val="100000"/>
              </a:lnSpc>
              <a:spcBef>
                <a:spcPts val="120"/>
              </a:spcBef>
            </a:pPr>
            <a:r>
              <a:rPr sz="1100" b="1" dirty="0">
                <a:solidFill>
                  <a:schemeClr val="bg1"/>
                </a:solidFill>
                <a:latin typeface="游ゴシック" panose="020B0400000000000000" pitchFamily="50" charset="-128"/>
                <a:ea typeface="游ゴシック" panose="020B0400000000000000" pitchFamily="50" charset="-128"/>
                <a:cs typeface="Adobe Clean Han ExtraBold"/>
              </a:rPr>
              <a:t>～</a:t>
            </a:r>
            <a:r>
              <a:rPr sz="1100" b="1" spc="50" dirty="0" err="1">
                <a:solidFill>
                  <a:schemeClr val="bg1"/>
                </a:solidFill>
                <a:latin typeface="游ゴシック" panose="020B0400000000000000" pitchFamily="50" charset="-128"/>
                <a:ea typeface="游ゴシック" panose="020B0400000000000000" pitchFamily="50" charset="-128"/>
                <a:cs typeface="Adobe Clean Han ExtraBold"/>
              </a:rPr>
              <a:t>レッツ</a:t>
            </a:r>
            <a:r>
              <a:rPr sz="1100" b="1" spc="50" dirty="0">
                <a:solidFill>
                  <a:schemeClr val="bg1"/>
                </a:solidFill>
                <a:latin typeface="游ゴシック" panose="020B0400000000000000" pitchFamily="50" charset="-128"/>
                <a:ea typeface="游ゴシック" panose="020B0400000000000000" pitchFamily="50" charset="-128"/>
                <a:cs typeface="Adobe Clean Han ExtraBold"/>
              </a:rPr>
              <a:t>  </a:t>
            </a:r>
            <a:r>
              <a:rPr sz="1100" b="1" spc="50" dirty="0" err="1">
                <a:solidFill>
                  <a:schemeClr val="bg1"/>
                </a:solidFill>
                <a:latin typeface="游ゴシック" panose="020B0400000000000000" pitchFamily="50" charset="-128"/>
                <a:ea typeface="游ゴシック" panose="020B0400000000000000" pitchFamily="50" charset="-128"/>
                <a:cs typeface="Adobe Clean Han ExtraBold"/>
              </a:rPr>
              <a:t>ロールプレ</a:t>
            </a:r>
            <a:r>
              <a:rPr sz="1100" b="1" spc="-450" dirty="0" err="1">
                <a:solidFill>
                  <a:schemeClr val="bg1"/>
                </a:solidFill>
                <a:latin typeface="游ゴシック" panose="020B0400000000000000" pitchFamily="50" charset="-128"/>
                <a:ea typeface="游ゴシック" panose="020B0400000000000000" pitchFamily="50" charset="-128"/>
                <a:cs typeface="Adobe Clean Han ExtraBold"/>
              </a:rPr>
              <a:t>イ</a:t>
            </a:r>
            <a:r>
              <a:rPr sz="1100" b="1" dirty="0" err="1">
                <a:solidFill>
                  <a:schemeClr val="bg1"/>
                </a:solidFill>
                <a:latin typeface="游ゴシック" panose="020B0400000000000000" pitchFamily="50" charset="-128"/>
                <a:ea typeface="游ゴシック" panose="020B0400000000000000" pitchFamily="50" charset="-128"/>
                <a:cs typeface="Adobe Clean Han ExtraBold"/>
              </a:rPr>
              <a:t>（Let's</a:t>
            </a:r>
            <a:r>
              <a:rPr sz="1100" b="1" spc="120" dirty="0">
                <a:solidFill>
                  <a:schemeClr val="bg1"/>
                </a:solidFill>
                <a:latin typeface="游ゴシック" panose="020B0400000000000000" pitchFamily="50" charset="-128"/>
                <a:ea typeface="游ゴシック" panose="020B0400000000000000" pitchFamily="50" charset="-128"/>
                <a:cs typeface="Adobe Clean Han ExtraBold"/>
              </a:rPr>
              <a:t> </a:t>
            </a:r>
            <a:r>
              <a:rPr sz="1100" b="1" dirty="0">
                <a:solidFill>
                  <a:schemeClr val="bg1"/>
                </a:solidFill>
                <a:latin typeface="游ゴシック" panose="020B0400000000000000" pitchFamily="50" charset="-128"/>
                <a:ea typeface="游ゴシック" panose="020B0400000000000000" pitchFamily="50" charset="-128"/>
                <a:cs typeface="Adobe Clean Han ExtraBold"/>
              </a:rPr>
              <a:t>role-</a:t>
            </a:r>
            <a:r>
              <a:rPr sz="1100" b="1" spc="-50" dirty="0">
                <a:solidFill>
                  <a:schemeClr val="bg1"/>
                </a:solidFill>
                <a:latin typeface="游ゴシック" panose="020B0400000000000000" pitchFamily="50" charset="-128"/>
                <a:ea typeface="游ゴシック" panose="020B0400000000000000" pitchFamily="50" charset="-128"/>
                <a:cs typeface="Adobe Clean Han ExtraBold"/>
              </a:rPr>
              <a:t>play）～</a:t>
            </a:r>
            <a:endParaRPr sz="1100" dirty="0">
              <a:solidFill>
                <a:schemeClr val="bg1"/>
              </a:solidFill>
              <a:latin typeface="游ゴシック" panose="020B0400000000000000" pitchFamily="50" charset="-128"/>
              <a:ea typeface="游ゴシック" panose="020B0400000000000000" pitchFamily="50" charset="-128"/>
              <a:cs typeface="Adobe Clean Han ExtraBold"/>
            </a:endParaRPr>
          </a:p>
        </p:txBody>
      </p:sp>
    </p:spTree>
    <p:extLst>
      <p:ext uri="{BB962C8B-B14F-4D97-AF65-F5344CB8AC3E}">
        <p14:creationId xmlns:p14="http://schemas.microsoft.com/office/powerpoint/2010/main" val="765761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200910"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Source Han Sans JP"/>
              </a:rPr>
              <a:t>第3章：労働法クイズA・</a:t>
            </a:r>
            <a:r>
              <a:rPr sz="1400" b="1" spc="-50">
                <a:solidFill>
                  <a:srgbClr val="332C2A"/>
                </a:solidFill>
                <a:latin typeface="游ゴシック" panose="020B0400000000000000" pitchFamily="50" charset="-128"/>
                <a:ea typeface="游ゴシック" panose="020B0400000000000000" pitchFamily="50" charset="-128"/>
                <a:cs typeface="Source Han Sans JP"/>
              </a:rPr>
              <a:t>B</a:t>
            </a:r>
            <a:endParaRPr sz="1400">
              <a:latin typeface="游ゴシック" panose="020B0400000000000000" pitchFamily="50" charset="-128"/>
              <a:ea typeface="游ゴシック" panose="020B0400000000000000" pitchFamily="50" charset="-128"/>
              <a:cs typeface="Source Han Sans JP"/>
            </a:endParaRPr>
          </a:p>
        </p:txBody>
      </p:sp>
      <p:graphicFrame>
        <p:nvGraphicFramePr>
          <p:cNvPr id="6" name="object 6"/>
          <p:cNvGraphicFramePr>
            <a:graphicFrameLocks noGrp="1"/>
          </p:cNvGraphicFramePr>
          <p:nvPr>
            <p:extLst>
              <p:ext uri="{D42A27DB-BD31-4B8C-83A1-F6EECF244321}">
                <p14:modId xmlns:p14="http://schemas.microsoft.com/office/powerpoint/2010/main" val="1512001885"/>
              </p:ext>
            </p:extLst>
          </p:nvPr>
        </p:nvGraphicFramePr>
        <p:xfrm>
          <a:off x="713411" y="2462622"/>
          <a:ext cx="6120765" cy="7434898"/>
        </p:xfrm>
        <a:graphic>
          <a:graphicData uri="http://schemas.openxmlformats.org/drawingml/2006/table">
            <a:tbl>
              <a:tblPr firstRow="1" bandRow="1">
                <a:tableStyleId>{2D5ABB26-0587-4C30-8999-92F81FD0307C}</a:tableStyleId>
              </a:tblPr>
              <a:tblGrid>
                <a:gridCol w="6120765">
                  <a:extLst>
                    <a:ext uri="{9D8B030D-6E8A-4147-A177-3AD203B41FA5}">
                      <a16:colId xmlns:a16="http://schemas.microsoft.com/office/drawing/2014/main" val="20000"/>
                    </a:ext>
                  </a:extLst>
                </a:gridCol>
              </a:tblGrid>
              <a:tr h="360045">
                <a:tc>
                  <a:txBody>
                    <a:bodyPr/>
                    <a:lstStyle/>
                    <a:p>
                      <a:pPr marL="143510" marR="135890" indent="-20955">
                        <a:lnSpc>
                          <a:spcPct val="111600"/>
                        </a:lnSpc>
                        <a:spcBef>
                          <a:spcPts val="170"/>
                        </a:spcBef>
                      </a:pPr>
                      <a:r>
                        <a:rPr lang="en-US" sz="900" b="1" spc="0">
                          <a:solidFill>
                            <a:srgbClr val="332C2A"/>
                          </a:solidFill>
                          <a:latin typeface="游ゴシック" panose="020B0400000000000000" pitchFamily="50" charset="-128"/>
                          <a:ea typeface="游ゴシック" panose="020B0400000000000000" pitchFamily="50" charset="-128"/>
                          <a:cs typeface="Adobe Clean Han ExtraBold"/>
                        </a:rPr>
                        <a:t>16</a:t>
                      </a:r>
                      <a:r>
                        <a:rPr sz="900" b="1" spc="0">
                          <a:solidFill>
                            <a:srgbClr val="332C2A"/>
                          </a:solidFill>
                          <a:latin typeface="游ゴシック" panose="020B0400000000000000" pitchFamily="50" charset="-128"/>
                          <a:ea typeface="游ゴシック" panose="020B0400000000000000" pitchFamily="50" charset="-128"/>
                          <a:cs typeface="Adobe Clean Han ExtraBold"/>
                        </a:rPr>
                        <a:t>歳になったあなたは、今日から近所のコンビニでアルバイトをすることになりました。その場合に、以下のような問題について、どの選択肢が最も正しいと思うか【〇】を付けてください。</a:t>
                      </a:r>
                      <a:endParaRPr sz="900" spc="0">
                        <a:latin typeface="游ゴシック" panose="020B0400000000000000" pitchFamily="50" charset="-128"/>
                        <a:ea typeface="游ゴシック" panose="020B0400000000000000" pitchFamily="50" charset="-128"/>
                        <a:cs typeface="Adobe Clean Han ExtraBold"/>
                      </a:endParaRPr>
                    </a:p>
                  </a:txBody>
                  <a:tcPr marL="0" marR="0" marT="2159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extLst>
                  <a:ext uri="{0D108BD9-81ED-4DB2-BD59-A6C34878D82A}">
                    <a16:rowId xmlns:a16="http://schemas.microsoft.com/office/drawing/2014/main" val="10000"/>
                  </a:ext>
                </a:extLst>
              </a:tr>
              <a:tr h="660400">
                <a:tc>
                  <a:txBody>
                    <a:bodyPr/>
                    <a:lstStyle/>
                    <a:p>
                      <a:pPr marL="274955" marR="111760" indent="-127000">
                        <a:lnSpc>
                          <a:spcPct val="122100"/>
                        </a:lnSpc>
                        <a:spcBef>
                          <a:spcPts val="345"/>
                        </a:spcBef>
                      </a:pPr>
                      <a:r>
                        <a:rPr sz="900" b="0" spc="-70">
                          <a:solidFill>
                            <a:srgbClr val="332C2A"/>
                          </a:solidFill>
                          <a:latin typeface="游ゴシック" panose="020B0400000000000000" pitchFamily="50" charset="-128"/>
                          <a:ea typeface="游ゴシック" panose="020B0400000000000000" pitchFamily="50" charset="-128"/>
                          <a:cs typeface="Adobe Clean Han"/>
                        </a:rPr>
                        <a:t>①</a:t>
                      </a:r>
                      <a:r>
                        <a:rPr lang="en-US" sz="900" b="0" spc="-70">
                          <a:solidFill>
                            <a:srgbClr val="332C2A"/>
                          </a:solidFill>
                          <a:latin typeface="游ゴシック" panose="020B0400000000000000" pitchFamily="50" charset="-128"/>
                          <a:ea typeface="游ゴシック" panose="020B0400000000000000" pitchFamily="50" charset="-128"/>
                          <a:cs typeface="Adobe Clean Han"/>
                        </a:rPr>
                        <a:t> </a:t>
                      </a:r>
                      <a:r>
                        <a:rPr sz="900" b="0" spc="0">
                          <a:solidFill>
                            <a:srgbClr val="332C2A"/>
                          </a:solidFill>
                          <a:latin typeface="游ゴシック" panose="020B0400000000000000" pitchFamily="50" charset="-128"/>
                          <a:ea typeface="游ゴシック" panose="020B0400000000000000" pitchFamily="50" charset="-128"/>
                          <a:cs typeface="Adobe Clean Han"/>
                        </a:rPr>
                        <a:t>働く人の健康などを守るために経営者は働いた時間によって休憩時間を与えるように法律で定められています。今日のあなたは、１日６時間半働くとすると、何分の休憩時間が必要となるでしょうか</a:t>
                      </a:r>
                      <a:endParaRPr lang="en-US" sz="900" b="0" spc="0">
                        <a:solidFill>
                          <a:srgbClr val="332C2A"/>
                        </a:solidFill>
                        <a:latin typeface="游ゴシック" panose="020B0400000000000000" pitchFamily="50" charset="-128"/>
                        <a:ea typeface="游ゴシック" panose="020B0400000000000000" pitchFamily="50" charset="-128"/>
                        <a:cs typeface="Adobe Clean Han"/>
                      </a:endParaRPr>
                    </a:p>
                    <a:p>
                      <a:pPr marL="274638" marR="111760" indent="174625">
                        <a:lnSpc>
                          <a:spcPct val="122100"/>
                        </a:lnSpc>
                        <a:spcBef>
                          <a:spcPts val="345"/>
                        </a:spcBef>
                      </a:pPr>
                      <a:r>
                        <a:rPr lang="en-US" altLang="ja-JP" sz="900">
                          <a:latin typeface="游ゴシック" panose="020B0400000000000000" pitchFamily="50" charset="-128"/>
                          <a:ea typeface="游ゴシック" panose="020B0400000000000000" pitchFamily="50" charset="-128"/>
                          <a:cs typeface="Adobe Clean Han"/>
                        </a:rPr>
                        <a:t>【</a:t>
                      </a:r>
                      <a:r>
                        <a:rPr lang="ja-JP" altLang="en-US" sz="900">
                          <a:latin typeface="游ゴシック" panose="020B0400000000000000" pitchFamily="50" charset="-128"/>
                          <a:ea typeface="游ゴシック" panose="020B0400000000000000" pitchFamily="50" charset="-128"/>
                          <a:cs typeface="Adobe Clean Han"/>
                        </a:rPr>
                        <a:t>　　　</a:t>
                      </a:r>
                      <a:r>
                        <a:rPr lang="en-US" altLang="ja-JP" sz="900">
                          <a:latin typeface="游ゴシック" panose="020B0400000000000000" pitchFamily="50" charset="-128"/>
                          <a:ea typeface="游ゴシック" panose="020B0400000000000000" pitchFamily="50" charset="-128"/>
                          <a:cs typeface="Adobe Clean Han"/>
                        </a:rPr>
                        <a:t>】</a:t>
                      </a:r>
                      <a:r>
                        <a:rPr lang="ja-JP" altLang="en-US" sz="900">
                          <a:latin typeface="游ゴシック" panose="020B0400000000000000" pitchFamily="50" charset="-128"/>
                          <a:ea typeface="游ゴシック" panose="020B0400000000000000" pitchFamily="50" charset="-128"/>
                          <a:cs typeface="Adobe Clean Han"/>
                        </a:rPr>
                        <a:t>忙しさによって変わる  </a:t>
                      </a:r>
                      <a:r>
                        <a:rPr lang="en-US" altLang="ja-JP" sz="900">
                          <a:latin typeface="游ゴシック" panose="020B0400000000000000" pitchFamily="50" charset="-128"/>
                          <a:ea typeface="游ゴシック" panose="020B0400000000000000" pitchFamily="50" charset="-128"/>
                          <a:cs typeface="Adobe Clean Han"/>
                        </a:rPr>
                        <a:t>【</a:t>
                      </a:r>
                      <a:r>
                        <a:rPr lang="ja-JP" altLang="en-US" sz="900">
                          <a:latin typeface="游ゴシック" panose="020B0400000000000000" pitchFamily="50" charset="-128"/>
                          <a:ea typeface="游ゴシック" panose="020B0400000000000000" pitchFamily="50" charset="-128"/>
                          <a:cs typeface="Adobe Clean Han"/>
                        </a:rPr>
                        <a:t>　　　</a:t>
                      </a:r>
                      <a:r>
                        <a:rPr lang="en-US" altLang="ja-JP" sz="900">
                          <a:latin typeface="游ゴシック" panose="020B0400000000000000" pitchFamily="50" charset="-128"/>
                          <a:ea typeface="游ゴシック" panose="020B0400000000000000" pitchFamily="50" charset="-128"/>
                          <a:cs typeface="Adobe Clean Han"/>
                        </a:rPr>
                        <a:t>】 30</a:t>
                      </a:r>
                      <a:r>
                        <a:rPr lang="ja-JP" altLang="en-US" sz="900">
                          <a:latin typeface="游ゴシック" panose="020B0400000000000000" pitchFamily="50" charset="-128"/>
                          <a:ea typeface="游ゴシック" panose="020B0400000000000000" pitchFamily="50" charset="-128"/>
                          <a:cs typeface="Adobe Clean Han"/>
                        </a:rPr>
                        <a:t>分以上  </a:t>
                      </a:r>
                      <a:r>
                        <a:rPr lang="en-US" altLang="ja-JP" sz="900">
                          <a:latin typeface="游ゴシック" panose="020B0400000000000000" pitchFamily="50" charset="-128"/>
                          <a:ea typeface="游ゴシック" panose="020B0400000000000000" pitchFamily="50" charset="-128"/>
                          <a:cs typeface="Adobe Clean Han"/>
                        </a:rPr>
                        <a:t>【</a:t>
                      </a:r>
                      <a:r>
                        <a:rPr lang="ja-JP" altLang="en-US" sz="900">
                          <a:latin typeface="游ゴシック" panose="020B0400000000000000" pitchFamily="50" charset="-128"/>
                          <a:ea typeface="游ゴシック" panose="020B0400000000000000" pitchFamily="50" charset="-128"/>
                          <a:cs typeface="Adobe Clean Han"/>
                        </a:rPr>
                        <a:t>　　　</a:t>
                      </a:r>
                      <a:r>
                        <a:rPr lang="en-US" altLang="ja-JP" sz="900">
                          <a:latin typeface="游ゴシック" panose="020B0400000000000000" pitchFamily="50" charset="-128"/>
                          <a:ea typeface="游ゴシック" panose="020B0400000000000000" pitchFamily="50" charset="-128"/>
                          <a:cs typeface="Adobe Clean Han"/>
                        </a:rPr>
                        <a:t>】45</a:t>
                      </a:r>
                      <a:r>
                        <a:rPr lang="ja-JP" altLang="en-US" sz="900">
                          <a:latin typeface="游ゴシック" panose="020B0400000000000000" pitchFamily="50" charset="-128"/>
                          <a:ea typeface="游ゴシック" panose="020B0400000000000000" pitchFamily="50" charset="-128"/>
                          <a:cs typeface="Adobe Clean Han"/>
                        </a:rPr>
                        <a:t>分以上</a:t>
                      </a:r>
                    </a:p>
                  </a:txBody>
                  <a:tcPr marL="0" marR="0" marT="4381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1"/>
                  </a:ext>
                </a:extLst>
              </a:tr>
              <a:tr h="826135">
                <a:tc>
                  <a:txBody>
                    <a:bodyPr/>
                    <a:lstStyle/>
                    <a:p>
                      <a:pPr marL="273050" marR="157480" indent="-125095">
                        <a:lnSpc>
                          <a:spcPct val="122100"/>
                        </a:lnSpc>
                        <a:spcBef>
                          <a:spcPts val="420"/>
                        </a:spcBef>
                      </a:pPr>
                      <a:r>
                        <a:rPr sz="900" b="0" spc="-95">
                          <a:solidFill>
                            <a:srgbClr val="332C2A"/>
                          </a:solidFill>
                          <a:latin typeface="游ゴシック" panose="020B0400000000000000" pitchFamily="50" charset="-128"/>
                          <a:ea typeface="游ゴシック" panose="020B0400000000000000" pitchFamily="50" charset="-128"/>
                          <a:cs typeface="Adobe Clean Han"/>
                        </a:rPr>
                        <a:t>②</a:t>
                      </a:r>
                      <a:r>
                        <a:rPr lang="en-US" sz="900" b="0" spc="-95">
                          <a:solidFill>
                            <a:srgbClr val="332C2A"/>
                          </a:solidFill>
                          <a:latin typeface="游ゴシック" panose="020B0400000000000000" pitchFamily="50" charset="-128"/>
                          <a:ea typeface="游ゴシック" panose="020B0400000000000000" pitchFamily="50" charset="-128"/>
                          <a:cs typeface="Adobe Clean Han"/>
                        </a:rPr>
                        <a:t>  </a:t>
                      </a:r>
                      <a:r>
                        <a:rPr sz="900" b="0" spc="0">
                          <a:solidFill>
                            <a:srgbClr val="332C2A"/>
                          </a:solidFill>
                          <a:latin typeface="游ゴシック" panose="020B0400000000000000" pitchFamily="50" charset="-128"/>
                          <a:ea typeface="游ゴシック" panose="020B0400000000000000" pitchFamily="50" charset="-128"/>
                          <a:cs typeface="Adobe Clean Han"/>
                        </a:rPr>
                        <a:t>働く人の健康などを守るために、経営者は必ず働く人に休日を与えなければなりません。法律に定められている休日の回数は、次のうち、どれでしょうか。</a:t>
                      </a:r>
                      <a:endParaRPr sz="900" spc="0">
                        <a:latin typeface="游ゴシック" panose="020B0400000000000000" pitchFamily="50" charset="-128"/>
                        <a:ea typeface="游ゴシック" panose="020B0400000000000000" pitchFamily="50" charset="-128"/>
                        <a:cs typeface="Adobe Clean Han"/>
                      </a:endParaRPr>
                    </a:p>
                    <a:p>
                      <a:pPr marL="440690">
                        <a:lnSpc>
                          <a:spcPct val="100000"/>
                        </a:lnSpc>
                        <a:spcBef>
                          <a:spcPts val="235"/>
                        </a:spcBef>
                        <a:tabLst>
                          <a:tab pos="795655" algn="l"/>
                          <a:tab pos="2104390" algn="l"/>
                          <a:tab pos="245935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620">
                          <a:solidFill>
                            <a:srgbClr val="332C2A"/>
                          </a:solidFill>
                          <a:latin typeface="游ゴシック" panose="020B0400000000000000" pitchFamily="50" charset="-128"/>
                          <a:ea typeface="游ゴシック" panose="020B0400000000000000" pitchFamily="50" charset="-128"/>
                          <a:cs typeface="Adobe Clean Han"/>
                        </a:rPr>
                        <a:t>】</a:t>
                      </a:r>
                      <a:r>
                        <a:rPr sz="900" b="0" spc="-165">
                          <a:solidFill>
                            <a:srgbClr val="332C2A"/>
                          </a:solidFill>
                          <a:latin typeface="游ゴシック" panose="020B0400000000000000" pitchFamily="50" charset="-128"/>
                          <a:ea typeface="游ゴシック" panose="020B0400000000000000" pitchFamily="50" charset="-128"/>
                          <a:cs typeface="Adobe Clean Han"/>
                        </a:rPr>
                        <a:t>１</a:t>
                      </a:r>
                      <a:r>
                        <a:rPr sz="900" b="0">
                          <a:solidFill>
                            <a:srgbClr val="332C2A"/>
                          </a:solidFill>
                          <a:latin typeface="游ゴシック" panose="020B0400000000000000" pitchFamily="50" charset="-128"/>
                          <a:ea typeface="游ゴシック" panose="020B0400000000000000" pitchFamily="50" charset="-128"/>
                          <a:cs typeface="Adobe Clean Han"/>
                        </a:rPr>
                        <a:t>週間の</a:t>
                      </a:r>
                      <a:r>
                        <a:rPr sz="900" b="0" spc="-10">
                          <a:solidFill>
                            <a:srgbClr val="332C2A"/>
                          </a:solidFill>
                          <a:latin typeface="游ゴシック" panose="020B0400000000000000" pitchFamily="50" charset="-128"/>
                          <a:ea typeface="游ゴシック" panose="020B0400000000000000" pitchFamily="50" charset="-128"/>
                          <a:cs typeface="Adobe Clean Han"/>
                        </a:rPr>
                        <a:t>内</a:t>
                      </a:r>
                      <a:r>
                        <a:rPr sz="900" b="0" spc="-190">
                          <a:solidFill>
                            <a:srgbClr val="332C2A"/>
                          </a:solidFill>
                          <a:latin typeface="游ゴシック" panose="020B0400000000000000" pitchFamily="50" charset="-128"/>
                          <a:ea typeface="游ゴシック" panose="020B0400000000000000" pitchFamily="50" charset="-128"/>
                          <a:cs typeface="Adobe Clean Han"/>
                        </a:rPr>
                        <a:t>に</a:t>
                      </a:r>
                      <a:r>
                        <a:rPr sz="900" b="0" spc="-165">
                          <a:solidFill>
                            <a:srgbClr val="332C2A"/>
                          </a:solidFill>
                          <a:latin typeface="游ゴシック" panose="020B0400000000000000" pitchFamily="50" charset="-128"/>
                          <a:ea typeface="游ゴシック" panose="020B0400000000000000" pitchFamily="50" charset="-128"/>
                          <a:cs typeface="Adobe Clean Han"/>
                        </a:rPr>
                        <a:t>１</a:t>
                      </a:r>
                      <a:r>
                        <a:rPr sz="900" b="0" spc="-50">
                          <a:solidFill>
                            <a:srgbClr val="332C2A"/>
                          </a:solidFill>
                          <a:latin typeface="游ゴシック" panose="020B0400000000000000" pitchFamily="50" charset="-128"/>
                          <a:ea typeface="游ゴシック" panose="020B0400000000000000" pitchFamily="50" charset="-128"/>
                          <a:cs typeface="Adobe Clean Han"/>
                        </a:rPr>
                        <a:t>回</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620">
                          <a:solidFill>
                            <a:srgbClr val="332C2A"/>
                          </a:solidFill>
                          <a:latin typeface="游ゴシック" panose="020B0400000000000000" pitchFamily="50" charset="-128"/>
                          <a:ea typeface="游ゴシック" panose="020B0400000000000000" pitchFamily="50" charset="-128"/>
                          <a:cs typeface="Adobe Clean Han"/>
                        </a:rPr>
                        <a:t>】</a:t>
                      </a:r>
                      <a:r>
                        <a:rPr sz="900" b="0" spc="-165">
                          <a:solidFill>
                            <a:srgbClr val="332C2A"/>
                          </a:solidFill>
                          <a:latin typeface="游ゴシック" panose="020B0400000000000000" pitchFamily="50" charset="-128"/>
                          <a:ea typeface="游ゴシック" panose="020B0400000000000000" pitchFamily="50" charset="-128"/>
                          <a:cs typeface="Adobe Clean Han"/>
                        </a:rPr>
                        <a:t>１</a:t>
                      </a:r>
                      <a:r>
                        <a:rPr sz="900" b="0">
                          <a:solidFill>
                            <a:srgbClr val="332C2A"/>
                          </a:solidFill>
                          <a:latin typeface="游ゴシック" panose="020B0400000000000000" pitchFamily="50" charset="-128"/>
                          <a:ea typeface="游ゴシック" panose="020B0400000000000000" pitchFamily="50" charset="-128"/>
                          <a:cs typeface="Adobe Clean Han"/>
                        </a:rPr>
                        <a:t>週間の</a:t>
                      </a:r>
                      <a:r>
                        <a:rPr sz="900" b="0" spc="-10">
                          <a:solidFill>
                            <a:srgbClr val="332C2A"/>
                          </a:solidFill>
                          <a:latin typeface="游ゴシック" panose="020B0400000000000000" pitchFamily="50" charset="-128"/>
                          <a:ea typeface="游ゴシック" panose="020B0400000000000000" pitchFamily="50" charset="-128"/>
                          <a:cs typeface="Adobe Clean Han"/>
                        </a:rPr>
                        <a:t>内</a:t>
                      </a:r>
                      <a:r>
                        <a:rPr sz="900" b="0" spc="-190">
                          <a:solidFill>
                            <a:srgbClr val="332C2A"/>
                          </a:solidFill>
                          <a:latin typeface="游ゴシック" panose="020B0400000000000000" pitchFamily="50" charset="-128"/>
                          <a:ea typeface="游ゴシック" panose="020B0400000000000000" pitchFamily="50" charset="-128"/>
                          <a:cs typeface="Adobe Clean Han"/>
                        </a:rPr>
                        <a:t>に</a:t>
                      </a:r>
                      <a:r>
                        <a:rPr sz="900" b="0" spc="-165">
                          <a:solidFill>
                            <a:srgbClr val="332C2A"/>
                          </a:solidFill>
                          <a:latin typeface="游ゴシック" panose="020B0400000000000000" pitchFamily="50" charset="-128"/>
                          <a:ea typeface="游ゴシック" panose="020B0400000000000000" pitchFamily="50" charset="-128"/>
                          <a:cs typeface="Adobe Clean Han"/>
                        </a:rPr>
                        <a:t>２</a:t>
                      </a:r>
                      <a:r>
                        <a:rPr sz="900" b="0" spc="-50">
                          <a:solidFill>
                            <a:srgbClr val="332C2A"/>
                          </a:solidFill>
                          <a:latin typeface="游ゴシック" panose="020B0400000000000000" pitchFamily="50" charset="-128"/>
                          <a:ea typeface="游ゴシック" panose="020B0400000000000000" pitchFamily="50" charset="-128"/>
                          <a:cs typeface="Adobe Clean Han"/>
                        </a:rPr>
                        <a:t>回</a:t>
                      </a:r>
                      <a:endParaRPr sz="900">
                        <a:latin typeface="游ゴシック" panose="020B0400000000000000" pitchFamily="50" charset="-128"/>
                        <a:ea typeface="游ゴシック" panose="020B0400000000000000" pitchFamily="50" charset="-128"/>
                        <a:cs typeface="Adobe Clean Han"/>
                      </a:endParaRPr>
                    </a:p>
                    <a:p>
                      <a:pPr marL="440690">
                        <a:lnSpc>
                          <a:spcPct val="100000"/>
                        </a:lnSpc>
                        <a:spcBef>
                          <a:spcPts val="240"/>
                        </a:spcBef>
                        <a:tabLst>
                          <a:tab pos="795655" algn="l"/>
                          <a:tab pos="2104390" algn="l"/>
                          <a:tab pos="245935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620">
                          <a:solidFill>
                            <a:srgbClr val="332C2A"/>
                          </a:solidFill>
                          <a:latin typeface="游ゴシック" panose="020B0400000000000000" pitchFamily="50" charset="-128"/>
                          <a:ea typeface="游ゴシック" panose="020B0400000000000000" pitchFamily="50" charset="-128"/>
                          <a:cs typeface="Adobe Clean Han"/>
                        </a:rPr>
                        <a:t>】</a:t>
                      </a:r>
                      <a:r>
                        <a:rPr sz="900" b="0" spc="-165">
                          <a:solidFill>
                            <a:srgbClr val="332C2A"/>
                          </a:solidFill>
                          <a:latin typeface="游ゴシック" panose="020B0400000000000000" pitchFamily="50" charset="-128"/>
                          <a:ea typeface="游ゴシック" panose="020B0400000000000000" pitchFamily="50" charset="-128"/>
                          <a:cs typeface="Adobe Clean Han"/>
                        </a:rPr>
                        <a:t>４</a:t>
                      </a:r>
                      <a:r>
                        <a:rPr sz="900" b="0">
                          <a:solidFill>
                            <a:srgbClr val="332C2A"/>
                          </a:solidFill>
                          <a:latin typeface="游ゴシック" panose="020B0400000000000000" pitchFamily="50" charset="-128"/>
                          <a:ea typeface="游ゴシック" panose="020B0400000000000000" pitchFamily="50" charset="-128"/>
                          <a:cs typeface="Adobe Clean Han"/>
                        </a:rPr>
                        <a:t>週間の</a:t>
                      </a:r>
                      <a:r>
                        <a:rPr sz="900" b="0" spc="-10">
                          <a:solidFill>
                            <a:srgbClr val="332C2A"/>
                          </a:solidFill>
                          <a:latin typeface="游ゴシック" panose="020B0400000000000000" pitchFamily="50" charset="-128"/>
                          <a:ea typeface="游ゴシック" panose="020B0400000000000000" pitchFamily="50" charset="-128"/>
                          <a:cs typeface="Adobe Clean Han"/>
                        </a:rPr>
                        <a:t>内</a:t>
                      </a:r>
                      <a:r>
                        <a:rPr sz="900" b="0" spc="-190">
                          <a:solidFill>
                            <a:srgbClr val="332C2A"/>
                          </a:solidFill>
                          <a:latin typeface="游ゴシック" panose="020B0400000000000000" pitchFamily="50" charset="-128"/>
                          <a:ea typeface="游ゴシック" panose="020B0400000000000000" pitchFamily="50" charset="-128"/>
                          <a:cs typeface="Adobe Clean Han"/>
                        </a:rPr>
                        <a:t>に</a:t>
                      </a:r>
                      <a:r>
                        <a:rPr sz="900" b="0" spc="-165">
                          <a:solidFill>
                            <a:srgbClr val="332C2A"/>
                          </a:solidFill>
                          <a:latin typeface="游ゴシック" panose="020B0400000000000000" pitchFamily="50" charset="-128"/>
                          <a:ea typeface="游ゴシック" panose="020B0400000000000000" pitchFamily="50" charset="-128"/>
                          <a:cs typeface="Adobe Clean Han"/>
                        </a:rPr>
                        <a:t>４</a:t>
                      </a:r>
                      <a:r>
                        <a:rPr sz="900" b="0" spc="-50">
                          <a:solidFill>
                            <a:srgbClr val="332C2A"/>
                          </a:solidFill>
                          <a:latin typeface="游ゴシック" panose="020B0400000000000000" pitchFamily="50" charset="-128"/>
                          <a:ea typeface="游ゴシック" panose="020B0400000000000000" pitchFamily="50" charset="-128"/>
                          <a:cs typeface="Adobe Clean Han"/>
                        </a:rPr>
                        <a:t>回</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620">
                          <a:solidFill>
                            <a:srgbClr val="332C2A"/>
                          </a:solidFill>
                          <a:latin typeface="游ゴシック" panose="020B0400000000000000" pitchFamily="50" charset="-128"/>
                          <a:ea typeface="游ゴシック" panose="020B0400000000000000" pitchFamily="50" charset="-128"/>
                          <a:cs typeface="Adobe Clean Han"/>
                        </a:rPr>
                        <a:t>】</a:t>
                      </a:r>
                      <a:r>
                        <a:rPr sz="900" b="0" spc="-165">
                          <a:solidFill>
                            <a:srgbClr val="332C2A"/>
                          </a:solidFill>
                          <a:latin typeface="游ゴシック" panose="020B0400000000000000" pitchFamily="50" charset="-128"/>
                          <a:ea typeface="游ゴシック" panose="020B0400000000000000" pitchFamily="50" charset="-128"/>
                          <a:cs typeface="Adobe Clean Han"/>
                        </a:rPr>
                        <a:t>４</a:t>
                      </a:r>
                      <a:r>
                        <a:rPr sz="900" b="0">
                          <a:solidFill>
                            <a:srgbClr val="332C2A"/>
                          </a:solidFill>
                          <a:latin typeface="游ゴシック" panose="020B0400000000000000" pitchFamily="50" charset="-128"/>
                          <a:ea typeface="游ゴシック" panose="020B0400000000000000" pitchFamily="50" charset="-128"/>
                          <a:cs typeface="Adobe Clean Han"/>
                        </a:rPr>
                        <a:t>週間の</a:t>
                      </a:r>
                      <a:r>
                        <a:rPr sz="900" b="0" spc="-10">
                          <a:solidFill>
                            <a:srgbClr val="332C2A"/>
                          </a:solidFill>
                          <a:latin typeface="游ゴシック" panose="020B0400000000000000" pitchFamily="50" charset="-128"/>
                          <a:ea typeface="游ゴシック" panose="020B0400000000000000" pitchFamily="50" charset="-128"/>
                          <a:cs typeface="Adobe Clean Han"/>
                        </a:rPr>
                        <a:t>内</a:t>
                      </a:r>
                      <a:r>
                        <a:rPr sz="900" b="0" spc="-190">
                          <a:solidFill>
                            <a:srgbClr val="332C2A"/>
                          </a:solidFill>
                          <a:latin typeface="游ゴシック" panose="020B0400000000000000" pitchFamily="50" charset="-128"/>
                          <a:ea typeface="游ゴシック" panose="020B0400000000000000" pitchFamily="50" charset="-128"/>
                          <a:cs typeface="Adobe Clean Han"/>
                        </a:rPr>
                        <a:t>に</a:t>
                      </a:r>
                      <a:r>
                        <a:rPr sz="900" b="0" spc="-165">
                          <a:solidFill>
                            <a:srgbClr val="332C2A"/>
                          </a:solidFill>
                          <a:latin typeface="游ゴシック" panose="020B0400000000000000" pitchFamily="50" charset="-128"/>
                          <a:ea typeface="游ゴシック" panose="020B0400000000000000" pitchFamily="50" charset="-128"/>
                          <a:cs typeface="Adobe Clean Han"/>
                        </a:rPr>
                        <a:t>８</a:t>
                      </a:r>
                      <a:r>
                        <a:rPr sz="900" b="0" spc="-50">
                          <a:solidFill>
                            <a:srgbClr val="332C2A"/>
                          </a:solidFill>
                          <a:latin typeface="游ゴシック" panose="020B0400000000000000" pitchFamily="50" charset="-128"/>
                          <a:ea typeface="游ゴシック" panose="020B0400000000000000" pitchFamily="50" charset="-128"/>
                          <a:cs typeface="Adobe Clean Han"/>
                        </a:rPr>
                        <a:t>回</a:t>
                      </a:r>
                      <a:endParaRPr sz="900">
                        <a:latin typeface="游ゴシック" panose="020B0400000000000000" pitchFamily="50" charset="-128"/>
                        <a:ea typeface="游ゴシック" panose="020B0400000000000000" pitchFamily="50" charset="-128"/>
                        <a:cs typeface="Adobe Clean Han"/>
                      </a:endParaRPr>
                    </a:p>
                  </a:txBody>
                  <a:tcPr marL="0" marR="0" marT="5334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2"/>
                  </a:ext>
                </a:extLst>
              </a:tr>
              <a:tr h="649605">
                <a:tc>
                  <a:txBody>
                    <a:bodyPr/>
                    <a:lstStyle/>
                    <a:p>
                      <a:pPr marL="274955" marR="154305" indent="-127000">
                        <a:lnSpc>
                          <a:spcPct val="122100"/>
                        </a:lnSpc>
                        <a:spcBef>
                          <a:spcPts val="500"/>
                        </a:spcBef>
                      </a:pPr>
                      <a:r>
                        <a:rPr sz="900" b="0" spc="-140">
                          <a:solidFill>
                            <a:srgbClr val="332C2A"/>
                          </a:solidFill>
                          <a:latin typeface="游ゴシック" panose="020B0400000000000000" pitchFamily="50" charset="-128"/>
                          <a:ea typeface="游ゴシック" panose="020B0400000000000000" pitchFamily="50" charset="-128"/>
                          <a:cs typeface="Adobe Clean Han"/>
                        </a:rPr>
                        <a:t>③</a:t>
                      </a:r>
                      <a:r>
                        <a:rPr lang="en-US" sz="900" b="0" spc="-140">
                          <a:solidFill>
                            <a:srgbClr val="332C2A"/>
                          </a:solidFill>
                          <a:latin typeface="游ゴシック" panose="020B0400000000000000" pitchFamily="50" charset="-128"/>
                          <a:ea typeface="游ゴシック" panose="020B0400000000000000" pitchFamily="50" charset="-128"/>
                          <a:cs typeface="Adobe Clean Han"/>
                        </a:rPr>
                        <a:t>  </a:t>
                      </a:r>
                      <a:r>
                        <a:rPr sz="900" b="0" spc="0">
                          <a:solidFill>
                            <a:srgbClr val="332C2A"/>
                          </a:solidFill>
                          <a:latin typeface="游ゴシック" panose="020B0400000000000000" pitchFamily="50" charset="-128"/>
                          <a:ea typeface="游ゴシック" panose="020B0400000000000000" pitchFamily="50" charset="-128"/>
                          <a:cs typeface="Adobe Clean Han"/>
                        </a:rPr>
                        <a:t>仮に週に</a:t>
                      </a:r>
                      <a:r>
                        <a:rPr lang="en-US" sz="900" b="0" spc="0">
                          <a:solidFill>
                            <a:srgbClr val="332C2A"/>
                          </a:solidFill>
                          <a:latin typeface="游ゴシック" panose="020B0400000000000000" pitchFamily="50" charset="-128"/>
                          <a:ea typeface="游ゴシック" panose="020B0400000000000000" pitchFamily="50" charset="-128"/>
                          <a:cs typeface="Adobe Clean Han"/>
                        </a:rPr>
                        <a:t>1</a:t>
                      </a:r>
                      <a:r>
                        <a:rPr sz="900" b="0" spc="0">
                          <a:solidFill>
                            <a:srgbClr val="332C2A"/>
                          </a:solidFill>
                          <a:latin typeface="游ゴシック" panose="020B0400000000000000" pitchFamily="50" charset="-128"/>
                          <a:ea typeface="游ゴシック" panose="020B0400000000000000" pitchFamily="50" charset="-128"/>
                          <a:cs typeface="Adobe Clean Han"/>
                        </a:rPr>
                        <a:t>日だけ休むシフトになっているとして、急に、店長からあなたに「この休日にお店が忙しいので、シフトに入ってほしい。」とお願いされました。この場合、あなたは働くことができるでしょうか？</a:t>
                      </a:r>
                      <a:endParaRPr sz="900" spc="0">
                        <a:latin typeface="游ゴシック" panose="020B0400000000000000" pitchFamily="50" charset="-128"/>
                        <a:ea typeface="游ゴシック" panose="020B0400000000000000" pitchFamily="50" charset="-128"/>
                        <a:cs typeface="Adobe Clean Han"/>
                      </a:endParaRPr>
                    </a:p>
                    <a:p>
                      <a:pPr marL="440690">
                        <a:lnSpc>
                          <a:spcPct val="100000"/>
                        </a:lnSpc>
                        <a:spcBef>
                          <a:spcPts val="240"/>
                        </a:spcBef>
                        <a:tabLst>
                          <a:tab pos="795655" algn="l"/>
                          <a:tab pos="2198370" algn="l"/>
                          <a:tab pos="2553335" algn="l"/>
                          <a:tab pos="3994150" algn="l"/>
                          <a:tab pos="434911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原則</a:t>
                      </a:r>
                      <a:r>
                        <a:rPr sz="900" b="0" spc="-75">
                          <a:solidFill>
                            <a:srgbClr val="332C2A"/>
                          </a:solidFill>
                          <a:latin typeface="游ゴシック" panose="020B0400000000000000" pitchFamily="50" charset="-128"/>
                          <a:ea typeface="游ゴシック" panose="020B0400000000000000" pitchFamily="50" charset="-128"/>
                          <a:cs typeface="Adobe Clean Han"/>
                        </a:rPr>
                        <a:t>働</a:t>
                      </a:r>
                      <a:r>
                        <a:rPr sz="900" b="0" spc="-150">
                          <a:solidFill>
                            <a:srgbClr val="332C2A"/>
                          </a:solidFill>
                          <a:latin typeface="游ゴシック" panose="020B0400000000000000" pitchFamily="50" charset="-128"/>
                          <a:ea typeface="游ゴシック" panose="020B0400000000000000" pitchFamily="50" charset="-128"/>
                          <a:cs typeface="Adobe Clean Han"/>
                        </a:rPr>
                        <a:t>く</a:t>
                      </a:r>
                      <a:r>
                        <a:rPr sz="900" b="0" spc="-100">
                          <a:solidFill>
                            <a:srgbClr val="332C2A"/>
                          </a:solidFill>
                          <a:latin typeface="游ゴシック" panose="020B0400000000000000" pitchFamily="50" charset="-128"/>
                          <a:ea typeface="游ゴシック" panose="020B0400000000000000" pitchFamily="50" charset="-128"/>
                          <a:cs typeface="Adobe Clean Han"/>
                        </a:rPr>
                        <a:t>こ</a:t>
                      </a:r>
                      <a:r>
                        <a:rPr sz="900" b="0" spc="-50">
                          <a:solidFill>
                            <a:srgbClr val="332C2A"/>
                          </a:solidFill>
                          <a:latin typeface="游ゴシック" panose="020B0400000000000000" pitchFamily="50" charset="-128"/>
                          <a:ea typeface="游ゴシック" panose="020B0400000000000000" pitchFamily="50" charset="-128"/>
                          <a:cs typeface="Adobe Clean Han"/>
                        </a:rPr>
                        <a:t>と</a:t>
                      </a:r>
                      <a:r>
                        <a:rPr sz="900" b="0" spc="-10">
                          <a:solidFill>
                            <a:srgbClr val="332C2A"/>
                          </a:solidFill>
                          <a:latin typeface="游ゴシック" panose="020B0400000000000000" pitchFamily="50" charset="-128"/>
                          <a:ea typeface="游ゴシック" panose="020B0400000000000000" pitchFamily="50" charset="-128"/>
                          <a:cs typeface="Adobe Clean Han"/>
                        </a:rPr>
                        <a:t>が</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80">
                          <a:solidFill>
                            <a:srgbClr val="332C2A"/>
                          </a:solidFill>
                          <a:latin typeface="游ゴシック" panose="020B0400000000000000" pitchFamily="50" charset="-128"/>
                          <a:ea typeface="游ゴシック" panose="020B0400000000000000" pitchFamily="50" charset="-128"/>
                          <a:cs typeface="Adobe Clean Han"/>
                        </a:rPr>
                        <a:t>き</a:t>
                      </a:r>
                      <a:r>
                        <a:rPr sz="900" b="0" spc="-50">
                          <a:solidFill>
                            <a:srgbClr val="332C2A"/>
                          </a:solidFill>
                          <a:latin typeface="游ゴシック" panose="020B0400000000000000" pitchFamily="50" charset="-128"/>
                          <a:ea typeface="游ゴシック" panose="020B0400000000000000" pitchFamily="50" charset="-128"/>
                          <a:cs typeface="Adobe Clean Han"/>
                        </a:rPr>
                        <a:t>る</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spc="-75">
                          <a:solidFill>
                            <a:srgbClr val="332C2A"/>
                          </a:solidFill>
                          <a:latin typeface="游ゴシック" panose="020B0400000000000000" pitchFamily="50" charset="-128"/>
                          <a:ea typeface="游ゴシック" panose="020B0400000000000000" pitchFamily="50" charset="-128"/>
                          <a:cs typeface="Adobe Clean Han"/>
                        </a:rPr>
                        <a:t>働</a:t>
                      </a:r>
                      <a:r>
                        <a:rPr sz="900" b="0" spc="-150">
                          <a:solidFill>
                            <a:srgbClr val="332C2A"/>
                          </a:solidFill>
                          <a:latin typeface="游ゴシック" panose="020B0400000000000000" pitchFamily="50" charset="-128"/>
                          <a:ea typeface="游ゴシック" panose="020B0400000000000000" pitchFamily="50" charset="-128"/>
                          <a:cs typeface="Adobe Clean Han"/>
                        </a:rPr>
                        <a:t>く</a:t>
                      </a:r>
                      <a:r>
                        <a:rPr sz="900" b="0" spc="-100">
                          <a:solidFill>
                            <a:srgbClr val="332C2A"/>
                          </a:solidFill>
                          <a:latin typeface="游ゴシック" panose="020B0400000000000000" pitchFamily="50" charset="-128"/>
                          <a:ea typeface="游ゴシック" panose="020B0400000000000000" pitchFamily="50" charset="-128"/>
                          <a:cs typeface="Adobe Clean Han"/>
                        </a:rPr>
                        <a:t>こ</a:t>
                      </a:r>
                      <a:r>
                        <a:rPr sz="900" b="0" spc="-70">
                          <a:solidFill>
                            <a:srgbClr val="332C2A"/>
                          </a:solidFill>
                          <a:latin typeface="游ゴシック" panose="020B0400000000000000" pitchFamily="50" charset="-128"/>
                          <a:ea typeface="游ゴシック" panose="020B0400000000000000" pitchFamily="50" charset="-128"/>
                          <a:cs typeface="Adobe Clean Han"/>
                        </a:rPr>
                        <a:t>と</a:t>
                      </a:r>
                      <a:r>
                        <a:rPr sz="900" b="0" spc="-35">
                          <a:solidFill>
                            <a:srgbClr val="332C2A"/>
                          </a:solidFill>
                          <a:latin typeface="游ゴシック" panose="020B0400000000000000" pitchFamily="50" charset="-128"/>
                          <a:ea typeface="游ゴシック" panose="020B0400000000000000" pitchFamily="50" charset="-128"/>
                          <a:cs typeface="Adobe Clean Han"/>
                        </a:rPr>
                        <a:t>は</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60">
                          <a:solidFill>
                            <a:srgbClr val="332C2A"/>
                          </a:solidFill>
                          <a:latin typeface="游ゴシック" panose="020B0400000000000000" pitchFamily="50" charset="-128"/>
                          <a:ea typeface="游ゴシック" panose="020B0400000000000000" pitchFamily="50" charset="-128"/>
                          <a:cs typeface="Adobe Clean Han"/>
                        </a:rPr>
                        <a:t>き</a:t>
                      </a:r>
                      <a:r>
                        <a:rPr sz="900" b="0" spc="-30">
                          <a:solidFill>
                            <a:srgbClr val="332C2A"/>
                          </a:solidFill>
                          <a:latin typeface="游ゴシック" panose="020B0400000000000000" pitchFamily="50" charset="-128"/>
                          <a:ea typeface="游ゴシック" panose="020B0400000000000000" pitchFamily="50" charset="-128"/>
                          <a:cs typeface="Adobe Clean Han"/>
                        </a:rPr>
                        <a:t>な</a:t>
                      </a:r>
                      <a:r>
                        <a:rPr sz="900" b="0" spc="-50">
                          <a:solidFill>
                            <a:srgbClr val="332C2A"/>
                          </a:solidFill>
                          <a:latin typeface="游ゴシック" panose="020B0400000000000000" pitchFamily="50" charset="-128"/>
                          <a:ea typeface="游ゴシック" panose="020B0400000000000000" pitchFamily="50" charset="-128"/>
                          <a:cs typeface="Adobe Clean Han"/>
                        </a:rPr>
                        <a:t>い</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保護者が認</a:t>
                      </a:r>
                      <a:r>
                        <a:rPr sz="900" b="0" spc="-10">
                          <a:solidFill>
                            <a:srgbClr val="332C2A"/>
                          </a:solidFill>
                          <a:latin typeface="游ゴシック" panose="020B0400000000000000" pitchFamily="50" charset="-128"/>
                          <a:ea typeface="游ゴシック" panose="020B0400000000000000" pitchFamily="50" charset="-128"/>
                          <a:cs typeface="Adobe Clean Han"/>
                        </a:rPr>
                        <a:t>めれ</a:t>
                      </a:r>
                      <a:r>
                        <a:rPr sz="900" b="0" spc="-20">
                          <a:solidFill>
                            <a:srgbClr val="332C2A"/>
                          </a:solidFill>
                          <a:latin typeface="游ゴシック" panose="020B0400000000000000" pitchFamily="50" charset="-128"/>
                          <a:ea typeface="游ゴシック" panose="020B0400000000000000" pitchFamily="50" charset="-128"/>
                          <a:cs typeface="Adobe Clean Han"/>
                        </a:rPr>
                        <a:t>ば</a:t>
                      </a:r>
                      <a:r>
                        <a:rPr sz="900" b="0" spc="-35">
                          <a:solidFill>
                            <a:srgbClr val="332C2A"/>
                          </a:solidFill>
                          <a:latin typeface="游ゴシック" panose="020B0400000000000000" pitchFamily="50" charset="-128"/>
                          <a:ea typeface="游ゴシック" panose="020B0400000000000000" pitchFamily="50" charset="-128"/>
                          <a:cs typeface="Adobe Clean Han"/>
                        </a:rPr>
                        <a:t>よ</a:t>
                      </a:r>
                      <a:r>
                        <a:rPr sz="900" b="0" spc="-50">
                          <a:solidFill>
                            <a:srgbClr val="332C2A"/>
                          </a:solidFill>
                          <a:latin typeface="游ゴシック" panose="020B0400000000000000" pitchFamily="50" charset="-128"/>
                          <a:ea typeface="游ゴシック" panose="020B0400000000000000" pitchFamily="50" charset="-128"/>
                          <a:cs typeface="Adobe Clean Han"/>
                        </a:rPr>
                        <a:t>い</a:t>
                      </a:r>
                      <a:endParaRPr sz="900">
                        <a:latin typeface="游ゴシック" panose="020B0400000000000000" pitchFamily="50" charset="-128"/>
                        <a:ea typeface="游ゴシック" panose="020B0400000000000000" pitchFamily="50" charset="-128"/>
                        <a:cs typeface="Adobe Clean Han"/>
                      </a:endParaRPr>
                    </a:p>
                  </a:txBody>
                  <a:tcPr marL="0" marR="0" marT="6350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3"/>
                  </a:ext>
                </a:extLst>
              </a:tr>
              <a:tr h="361315">
                <a:tc>
                  <a:txBody>
                    <a:bodyPr/>
                    <a:lstStyle/>
                    <a:p>
                      <a:pPr marL="133985" marR="83820" indent="1270">
                        <a:lnSpc>
                          <a:spcPct val="111600"/>
                        </a:lnSpc>
                        <a:spcBef>
                          <a:spcPts val="204"/>
                        </a:spcBef>
                      </a:pPr>
                      <a:r>
                        <a:rPr sz="900" b="1" spc="0">
                          <a:solidFill>
                            <a:srgbClr val="332C2A"/>
                          </a:solidFill>
                          <a:latin typeface="游ゴシック" panose="020B0400000000000000" pitchFamily="50" charset="-128"/>
                          <a:ea typeface="游ゴシック" panose="020B0400000000000000" pitchFamily="50" charset="-128"/>
                          <a:cs typeface="Adobe Clean Han ExtraBold"/>
                        </a:rPr>
                        <a:t>あなたは高校</a:t>
                      </a:r>
                      <a:r>
                        <a:rPr lang="en-US" sz="900" b="1" spc="0">
                          <a:solidFill>
                            <a:srgbClr val="332C2A"/>
                          </a:solidFill>
                          <a:latin typeface="游ゴシック" panose="020B0400000000000000" pitchFamily="50" charset="-128"/>
                          <a:ea typeface="游ゴシック" panose="020B0400000000000000" pitchFamily="50" charset="-128"/>
                          <a:cs typeface="Adobe Clean Han ExtraBold"/>
                        </a:rPr>
                        <a:t>2</a:t>
                      </a:r>
                      <a:r>
                        <a:rPr sz="900" b="1" spc="0">
                          <a:solidFill>
                            <a:srgbClr val="332C2A"/>
                          </a:solidFill>
                          <a:latin typeface="游ゴシック" panose="020B0400000000000000" pitchFamily="50" charset="-128"/>
                          <a:ea typeface="游ゴシック" panose="020B0400000000000000" pitchFamily="50" charset="-128"/>
                          <a:cs typeface="Adobe Clean Han ExtraBold"/>
                        </a:rPr>
                        <a:t>年生（</a:t>
                      </a:r>
                      <a:r>
                        <a:rPr lang="en-US" sz="900" b="1" spc="0">
                          <a:solidFill>
                            <a:srgbClr val="332C2A"/>
                          </a:solidFill>
                          <a:latin typeface="游ゴシック" panose="020B0400000000000000" pitchFamily="50" charset="-128"/>
                          <a:ea typeface="游ゴシック" panose="020B0400000000000000" pitchFamily="50" charset="-128"/>
                          <a:cs typeface="Adobe Clean Han ExtraBold"/>
                        </a:rPr>
                        <a:t>17</a:t>
                      </a:r>
                      <a:r>
                        <a:rPr sz="900" b="1" spc="0">
                          <a:solidFill>
                            <a:srgbClr val="332C2A"/>
                          </a:solidFill>
                          <a:latin typeface="游ゴシック" panose="020B0400000000000000" pitchFamily="50" charset="-128"/>
                          <a:ea typeface="游ゴシック" panose="020B0400000000000000" pitchFamily="50" charset="-128"/>
                          <a:cs typeface="Adobe Clean Han ExtraBold"/>
                        </a:rPr>
                        <a:t>歳）になり仕事にも少し慣れました。土曜日だけ</a:t>
                      </a:r>
                      <a:r>
                        <a:rPr lang="en-US" sz="900" b="1" spc="0">
                          <a:solidFill>
                            <a:srgbClr val="332C2A"/>
                          </a:solidFill>
                          <a:latin typeface="游ゴシック" panose="020B0400000000000000" pitchFamily="50" charset="-128"/>
                          <a:ea typeface="游ゴシック" panose="020B0400000000000000" pitchFamily="50" charset="-128"/>
                          <a:cs typeface="Adobe Clean Han ExtraBold"/>
                        </a:rPr>
                        <a:t>9</a:t>
                      </a:r>
                      <a:r>
                        <a:rPr sz="900" b="1" spc="0">
                          <a:solidFill>
                            <a:srgbClr val="332C2A"/>
                          </a:solidFill>
                          <a:latin typeface="游ゴシック" panose="020B0400000000000000" pitchFamily="50" charset="-128"/>
                          <a:ea typeface="游ゴシック" panose="020B0400000000000000" pitchFamily="50" charset="-128"/>
                          <a:cs typeface="Adobe Clean Han ExtraBold"/>
                        </a:rPr>
                        <a:t>時から</a:t>
                      </a:r>
                      <a:r>
                        <a:rPr lang="en-US" sz="900" b="1" spc="0">
                          <a:solidFill>
                            <a:srgbClr val="332C2A"/>
                          </a:solidFill>
                          <a:latin typeface="游ゴシック" panose="020B0400000000000000" pitchFamily="50" charset="-128"/>
                          <a:ea typeface="游ゴシック" panose="020B0400000000000000" pitchFamily="50" charset="-128"/>
                          <a:cs typeface="Adobe Clean Han ExtraBold"/>
                        </a:rPr>
                        <a:t>18</a:t>
                      </a:r>
                      <a:r>
                        <a:rPr sz="900" b="1" spc="0">
                          <a:solidFill>
                            <a:srgbClr val="332C2A"/>
                          </a:solidFill>
                          <a:latin typeface="游ゴシック" panose="020B0400000000000000" pitchFamily="50" charset="-128"/>
                          <a:ea typeface="游ゴシック" panose="020B0400000000000000" pitchFamily="50" charset="-128"/>
                          <a:cs typeface="Adobe Clean Han ExtraBold"/>
                        </a:rPr>
                        <a:t>時までの</a:t>
                      </a:r>
                      <a:r>
                        <a:rPr lang="en-US" sz="900" b="1" spc="0">
                          <a:solidFill>
                            <a:srgbClr val="332C2A"/>
                          </a:solidFill>
                          <a:latin typeface="游ゴシック" panose="020B0400000000000000" pitchFamily="50" charset="-128"/>
                          <a:ea typeface="游ゴシック" panose="020B0400000000000000" pitchFamily="50" charset="-128"/>
                          <a:cs typeface="Adobe Clean Han ExtraBold"/>
                        </a:rPr>
                        <a:t>8</a:t>
                      </a:r>
                      <a:r>
                        <a:rPr sz="900" b="1" spc="0">
                          <a:solidFill>
                            <a:srgbClr val="332C2A"/>
                          </a:solidFill>
                          <a:latin typeface="游ゴシック" panose="020B0400000000000000" pitchFamily="50" charset="-128"/>
                          <a:ea typeface="游ゴシック" panose="020B0400000000000000" pitchFamily="50" charset="-128"/>
                          <a:cs typeface="Adobe Clean Han ExtraBold"/>
                        </a:rPr>
                        <a:t>時間勤務（</a:t>
                      </a:r>
                      <a:r>
                        <a:rPr lang="en-US" sz="900" b="1" spc="0">
                          <a:solidFill>
                            <a:srgbClr val="332C2A"/>
                          </a:solidFill>
                          <a:latin typeface="游ゴシック" panose="020B0400000000000000" pitchFamily="50" charset="-128"/>
                          <a:ea typeface="游ゴシック" panose="020B0400000000000000" pitchFamily="50" charset="-128"/>
                          <a:cs typeface="Adobe Clean Han ExtraBold"/>
                        </a:rPr>
                        <a:t>1</a:t>
                      </a:r>
                      <a:r>
                        <a:rPr sz="900" b="1" spc="0">
                          <a:solidFill>
                            <a:srgbClr val="332C2A"/>
                          </a:solidFill>
                          <a:latin typeface="游ゴシック" panose="020B0400000000000000" pitchFamily="50" charset="-128"/>
                          <a:ea typeface="游ゴシック" panose="020B0400000000000000" pitchFamily="50" charset="-128"/>
                          <a:cs typeface="Adobe Clean Han ExtraBold"/>
                        </a:rPr>
                        <a:t>時間休憩）にしています。以下の問題について、上の①～③と同様にあなたなりに考えて答えてください。</a:t>
                      </a:r>
                      <a:endParaRPr sz="900" spc="0">
                        <a:latin typeface="游ゴシック" panose="020B0400000000000000" pitchFamily="50" charset="-128"/>
                        <a:ea typeface="游ゴシック" panose="020B0400000000000000" pitchFamily="50" charset="-128"/>
                        <a:cs typeface="Adobe Clean Han ExtraBold"/>
                      </a:endParaRPr>
                    </a:p>
                  </a:txBody>
                  <a:tcPr marL="0" marR="0" marT="26034"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extLst>
                  <a:ext uri="{0D108BD9-81ED-4DB2-BD59-A6C34878D82A}">
                    <a16:rowId xmlns:a16="http://schemas.microsoft.com/office/drawing/2014/main" val="10004"/>
                  </a:ext>
                </a:extLst>
              </a:tr>
              <a:tr h="672465">
                <a:tc>
                  <a:txBody>
                    <a:bodyPr/>
                    <a:lstStyle/>
                    <a:p>
                      <a:pPr marL="267335" marR="95250" indent="-119380">
                        <a:lnSpc>
                          <a:spcPct val="122100"/>
                        </a:lnSpc>
                        <a:spcBef>
                          <a:spcPts val="445"/>
                        </a:spcBef>
                      </a:pPr>
                      <a:r>
                        <a:rPr sz="900" b="0" spc="-35">
                          <a:solidFill>
                            <a:srgbClr val="332C2A"/>
                          </a:solidFill>
                          <a:latin typeface="游ゴシック" panose="020B0400000000000000" pitchFamily="50" charset="-128"/>
                          <a:ea typeface="游ゴシック" panose="020B0400000000000000" pitchFamily="50" charset="-128"/>
                          <a:cs typeface="Adobe Clean Han"/>
                        </a:rPr>
                        <a:t>④</a:t>
                      </a:r>
                      <a:r>
                        <a:rPr lang="en-US" sz="900" b="0" spc="-35">
                          <a:solidFill>
                            <a:srgbClr val="332C2A"/>
                          </a:solidFill>
                          <a:latin typeface="游ゴシック" panose="020B0400000000000000" pitchFamily="50" charset="-128"/>
                          <a:ea typeface="游ゴシック" panose="020B0400000000000000" pitchFamily="50" charset="-128"/>
                          <a:cs typeface="Adobe Clean Han"/>
                        </a:rPr>
                        <a:t> </a:t>
                      </a:r>
                      <a:r>
                        <a:rPr sz="900" b="0" spc="0" err="1">
                          <a:solidFill>
                            <a:srgbClr val="332C2A"/>
                          </a:solidFill>
                          <a:latin typeface="游ゴシック" panose="020B0400000000000000" pitchFamily="50" charset="-128"/>
                          <a:ea typeface="游ゴシック" panose="020B0400000000000000" pitchFamily="50" charset="-128"/>
                          <a:cs typeface="Adobe Clean Han"/>
                        </a:rPr>
                        <a:t>ある日店長から</a:t>
                      </a:r>
                      <a:r>
                        <a:rPr sz="900" b="0" spc="0">
                          <a:solidFill>
                            <a:srgbClr val="332C2A"/>
                          </a:solidFill>
                          <a:latin typeface="游ゴシック" panose="020B0400000000000000" pitchFamily="50" charset="-128"/>
                          <a:ea typeface="游ゴシック" panose="020B0400000000000000" pitchFamily="50" charset="-128"/>
                          <a:cs typeface="Adobe Clean Han"/>
                        </a:rPr>
                        <a:t>、「今日はすごく忙しいから、残業して</a:t>
                      </a:r>
                      <a:r>
                        <a:rPr lang="en-US" sz="900" b="0" spc="0">
                          <a:solidFill>
                            <a:srgbClr val="332C2A"/>
                          </a:solidFill>
                          <a:latin typeface="游ゴシック" panose="020B0400000000000000" pitchFamily="50" charset="-128"/>
                          <a:ea typeface="游ゴシック" panose="020B0400000000000000" pitchFamily="50" charset="-128"/>
                          <a:cs typeface="Adobe Clean Han"/>
                        </a:rPr>
                        <a:t>19</a:t>
                      </a:r>
                      <a:r>
                        <a:rPr sz="900" b="0" spc="0">
                          <a:solidFill>
                            <a:srgbClr val="332C2A"/>
                          </a:solidFill>
                          <a:latin typeface="游ゴシック" panose="020B0400000000000000" pitchFamily="50" charset="-128"/>
                          <a:ea typeface="游ゴシック" panose="020B0400000000000000" pitchFamily="50" charset="-128"/>
                          <a:cs typeface="Adobe Clean Han"/>
                        </a:rPr>
                        <a:t>時まで働いてもらえるかな？ もちろん残業代は払うから」と言われました。さて、あなたは残業してもいいんでしょうか？</a:t>
                      </a:r>
                      <a:endParaRPr sz="900" spc="0">
                        <a:latin typeface="游ゴシック" panose="020B0400000000000000" pitchFamily="50" charset="-128"/>
                        <a:ea typeface="游ゴシック" panose="020B0400000000000000" pitchFamily="50" charset="-128"/>
                        <a:cs typeface="Adobe Clean Han"/>
                      </a:endParaRPr>
                    </a:p>
                    <a:p>
                      <a:pPr marL="440690">
                        <a:lnSpc>
                          <a:spcPct val="100000"/>
                        </a:lnSpc>
                        <a:spcBef>
                          <a:spcPts val="240"/>
                        </a:spcBef>
                        <a:tabLst>
                          <a:tab pos="795655" algn="l"/>
                          <a:tab pos="1664970" algn="l"/>
                          <a:tab pos="2019935" algn="l"/>
                          <a:tab pos="3278504" algn="l"/>
                          <a:tab pos="3633470"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残</a:t>
                      </a:r>
                      <a:r>
                        <a:rPr sz="900" b="0" spc="-10">
                          <a:solidFill>
                            <a:srgbClr val="332C2A"/>
                          </a:solidFill>
                          <a:latin typeface="游ゴシック" panose="020B0400000000000000" pitchFamily="50" charset="-128"/>
                          <a:ea typeface="游ゴシック" panose="020B0400000000000000" pitchFamily="50" charset="-128"/>
                          <a:cs typeface="Adobe Clean Han"/>
                        </a:rPr>
                        <a:t>業</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80">
                          <a:solidFill>
                            <a:srgbClr val="332C2A"/>
                          </a:solidFill>
                          <a:latin typeface="游ゴシック" panose="020B0400000000000000" pitchFamily="50" charset="-128"/>
                          <a:ea typeface="游ゴシック" panose="020B0400000000000000" pitchFamily="50" charset="-128"/>
                          <a:cs typeface="Adobe Clean Han"/>
                        </a:rPr>
                        <a:t>き</a:t>
                      </a:r>
                      <a:r>
                        <a:rPr sz="900" b="0" spc="-50">
                          <a:solidFill>
                            <a:srgbClr val="332C2A"/>
                          </a:solidFill>
                          <a:latin typeface="游ゴシック" panose="020B0400000000000000" pitchFamily="50" charset="-128"/>
                          <a:ea typeface="游ゴシック" panose="020B0400000000000000" pitchFamily="50" charset="-128"/>
                          <a:cs typeface="Adobe Clean Han"/>
                        </a:rPr>
                        <a:t>る</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残</a:t>
                      </a:r>
                      <a:r>
                        <a:rPr sz="900" b="0" spc="-10">
                          <a:solidFill>
                            <a:srgbClr val="332C2A"/>
                          </a:solidFill>
                          <a:latin typeface="游ゴシック" panose="020B0400000000000000" pitchFamily="50" charset="-128"/>
                          <a:ea typeface="游ゴシック" panose="020B0400000000000000" pitchFamily="50" charset="-128"/>
                          <a:cs typeface="Adobe Clean Han"/>
                        </a:rPr>
                        <a:t>業</a:t>
                      </a:r>
                      <a:r>
                        <a:rPr sz="900" b="0" spc="-35">
                          <a:solidFill>
                            <a:srgbClr val="332C2A"/>
                          </a:solidFill>
                          <a:latin typeface="游ゴシック" panose="020B0400000000000000" pitchFamily="50" charset="-128"/>
                          <a:ea typeface="游ゴシック" panose="020B0400000000000000" pitchFamily="50" charset="-128"/>
                          <a:cs typeface="Adobe Clean Han"/>
                        </a:rPr>
                        <a:t>は</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60">
                          <a:solidFill>
                            <a:srgbClr val="332C2A"/>
                          </a:solidFill>
                          <a:latin typeface="游ゴシック" panose="020B0400000000000000" pitchFamily="50" charset="-128"/>
                          <a:ea typeface="游ゴシック" panose="020B0400000000000000" pitchFamily="50" charset="-128"/>
                          <a:cs typeface="Adobe Clean Han"/>
                        </a:rPr>
                        <a:t>き</a:t>
                      </a:r>
                      <a:r>
                        <a:rPr sz="900" b="0" spc="-30">
                          <a:solidFill>
                            <a:srgbClr val="332C2A"/>
                          </a:solidFill>
                          <a:latin typeface="游ゴシック" panose="020B0400000000000000" pitchFamily="50" charset="-128"/>
                          <a:ea typeface="游ゴシック" panose="020B0400000000000000" pitchFamily="50" charset="-128"/>
                          <a:cs typeface="Adobe Clean Han"/>
                        </a:rPr>
                        <a:t>な</a:t>
                      </a:r>
                      <a:r>
                        <a:rPr sz="900" b="0" spc="-50">
                          <a:solidFill>
                            <a:srgbClr val="332C2A"/>
                          </a:solidFill>
                          <a:latin typeface="游ゴシック" panose="020B0400000000000000" pitchFamily="50" charset="-128"/>
                          <a:ea typeface="游ゴシック" panose="020B0400000000000000" pitchFamily="50" charset="-128"/>
                          <a:cs typeface="Adobe Clean Han"/>
                        </a:rPr>
                        <a:t>い</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保護者が認</a:t>
                      </a:r>
                      <a:r>
                        <a:rPr sz="900" b="0" spc="-10">
                          <a:solidFill>
                            <a:srgbClr val="332C2A"/>
                          </a:solidFill>
                          <a:latin typeface="游ゴシック" panose="020B0400000000000000" pitchFamily="50" charset="-128"/>
                          <a:ea typeface="游ゴシック" panose="020B0400000000000000" pitchFamily="50" charset="-128"/>
                          <a:cs typeface="Adobe Clean Han"/>
                        </a:rPr>
                        <a:t>めれば</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80">
                          <a:solidFill>
                            <a:srgbClr val="332C2A"/>
                          </a:solidFill>
                          <a:latin typeface="游ゴシック" panose="020B0400000000000000" pitchFamily="50" charset="-128"/>
                          <a:ea typeface="游ゴシック" panose="020B0400000000000000" pitchFamily="50" charset="-128"/>
                          <a:cs typeface="Adobe Clean Han"/>
                        </a:rPr>
                        <a:t>き</a:t>
                      </a:r>
                      <a:r>
                        <a:rPr sz="900" b="0" spc="-50">
                          <a:solidFill>
                            <a:srgbClr val="332C2A"/>
                          </a:solidFill>
                          <a:latin typeface="游ゴシック" panose="020B0400000000000000" pitchFamily="50" charset="-128"/>
                          <a:ea typeface="游ゴシック" panose="020B0400000000000000" pitchFamily="50" charset="-128"/>
                          <a:cs typeface="Adobe Clean Han"/>
                        </a:rPr>
                        <a:t>る</a:t>
                      </a:r>
                      <a:endParaRPr sz="900">
                        <a:latin typeface="游ゴシック" panose="020B0400000000000000" pitchFamily="50" charset="-128"/>
                        <a:ea typeface="游ゴシック" panose="020B0400000000000000" pitchFamily="50" charset="-128"/>
                        <a:cs typeface="Adobe Clean Han"/>
                      </a:endParaRPr>
                    </a:p>
                  </a:txBody>
                  <a:tcPr marL="0" marR="0" marT="5651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5"/>
                  </a:ext>
                </a:extLst>
              </a:tr>
              <a:tr h="660400">
                <a:tc>
                  <a:txBody>
                    <a:bodyPr/>
                    <a:lstStyle/>
                    <a:p>
                      <a:pPr marL="272415" marR="156845" indent="-124460">
                        <a:lnSpc>
                          <a:spcPct val="121900"/>
                        </a:lnSpc>
                        <a:spcBef>
                          <a:spcPts val="420"/>
                        </a:spcBef>
                      </a:pPr>
                      <a:r>
                        <a:rPr sz="900" b="0" spc="-80">
                          <a:solidFill>
                            <a:srgbClr val="332C2A"/>
                          </a:solidFill>
                          <a:latin typeface="游ゴシック" panose="020B0400000000000000" pitchFamily="50" charset="-128"/>
                          <a:ea typeface="游ゴシック" panose="020B0400000000000000" pitchFamily="50" charset="-128"/>
                          <a:cs typeface="Adobe Clean Han"/>
                        </a:rPr>
                        <a:t>⑤</a:t>
                      </a:r>
                      <a:r>
                        <a:rPr lang="en-US" sz="900" b="0" spc="-80">
                          <a:solidFill>
                            <a:srgbClr val="332C2A"/>
                          </a:solidFill>
                          <a:latin typeface="游ゴシック" panose="020B0400000000000000" pitchFamily="50" charset="-128"/>
                          <a:ea typeface="游ゴシック" panose="020B0400000000000000" pitchFamily="50" charset="-128"/>
                          <a:cs typeface="Adobe Clean Han"/>
                        </a:rPr>
                        <a:t> </a:t>
                      </a:r>
                      <a:r>
                        <a:rPr sz="900" b="0" spc="0" err="1">
                          <a:solidFill>
                            <a:srgbClr val="332C2A"/>
                          </a:solidFill>
                          <a:latin typeface="游ゴシック" panose="020B0400000000000000" pitchFamily="50" charset="-128"/>
                          <a:ea typeface="游ゴシック" panose="020B0400000000000000" pitchFamily="50" charset="-128"/>
                          <a:cs typeface="Adobe Clean Han"/>
                        </a:rPr>
                        <a:t>また同じ年のある日、店長から</a:t>
                      </a:r>
                      <a:r>
                        <a:rPr sz="900" b="0" spc="0">
                          <a:solidFill>
                            <a:srgbClr val="332C2A"/>
                          </a:solidFill>
                          <a:latin typeface="游ゴシック" panose="020B0400000000000000" pitchFamily="50" charset="-128"/>
                          <a:ea typeface="游ゴシック" panose="020B0400000000000000" pitchFamily="50" charset="-128"/>
                          <a:cs typeface="Adobe Clean Han"/>
                        </a:rPr>
                        <a:t>、「今夜は近くで大きなイベントがあるから、夜遅い時間帯にアルバイトがたくさん必要なんだ。夜のシフト（</a:t>
                      </a:r>
                      <a:r>
                        <a:rPr lang="en-US" sz="900" b="0" spc="0">
                          <a:solidFill>
                            <a:srgbClr val="332C2A"/>
                          </a:solidFill>
                          <a:latin typeface="游ゴシック" panose="020B0400000000000000" pitchFamily="50" charset="-128"/>
                          <a:ea typeface="游ゴシック" panose="020B0400000000000000" pitchFamily="50" charset="-128"/>
                          <a:cs typeface="Adobe Clean Han"/>
                        </a:rPr>
                        <a:t>17</a:t>
                      </a:r>
                      <a:r>
                        <a:rPr sz="900" b="0" spc="0">
                          <a:solidFill>
                            <a:srgbClr val="332C2A"/>
                          </a:solidFill>
                          <a:latin typeface="游ゴシック" panose="020B0400000000000000" pitchFamily="50" charset="-128"/>
                          <a:ea typeface="游ゴシック" panose="020B0400000000000000" pitchFamily="50" charset="-128"/>
                          <a:cs typeface="Adobe Clean Han"/>
                        </a:rPr>
                        <a:t>時から</a:t>
                      </a:r>
                      <a:r>
                        <a:rPr lang="en-US" sz="900" b="0" spc="0">
                          <a:solidFill>
                            <a:srgbClr val="332C2A"/>
                          </a:solidFill>
                          <a:latin typeface="游ゴシック" panose="020B0400000000000000" pitchFamily="50" charset="-128"/>
                          <a:ea typeface="游ゴシック" panose="020B0400000000000000" pitchFamily="50" charset="-128"/>
                          <a:cs typeface="Adobe Clean Han"/>
                        </a:rPr>
                        <a:t>23</a:t>
                      </a:r>
                      <a:r>
                        <a:rPr sz="900" b="0" spc="0">
                          <a:solidFill>
                            <a:srgbClr val="332C2A"/>
                          </a:solidFill>
                          <a:latin typeface="游ゴシック" panose="020B0400000000000000" pitchFamily="50" charset="-128"/>
                          <a:ea typeface="游ゴシック" panose="020B0400000000000000" pitchFamily="50" charset="-128"/>
                          <a:cs typeface="Adobe Clean Han"/>
                        </a:rPr>
                        <a:t>時）に入ってもらえるかな？」と言われました。あなたは働いてもいいのでしょうか？</a:t>
                      </a:r>
                      <a:endParaRPr sz="900" spc="0">
                        <a:latin typeface="游ゴシック" panose="020B0400000000000000" pitchFamily="50" charset="-128"/>
                        <a:ea typeface="游ゴシック" panose="020B0400000000000000" pitchFamily="50" charset="-128"/>
                        <a:cs typeface="Adobe Clean Han"/>
                      </a:endParaRPr>
                    </a:p>
                    <a:p>
                      <a:pPr marL="440690">
                        <a:lnSpc>
                          <a:spcPct val="100000"/>
                        </a:lnSpc>
                        <a:spcBef>
                          <a:spcPts val="240"/>
                        </a:spcBef>
                        <a:tabLst>
                          <a:tab pos="795655" algn="l"/>
                          <a:tab pos="1964689" algn="l"/>
                          <a:tab pos="2319655" algn="l"/>
                          <a:tab pos="3759835" algn="l"/>
                          <a:tab pos="4114800"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spc="-75">
                          <a:solidFill>
                            <a:srgbClr val="332C2A"/>
                          </a:solidFill>
                          <a:latin typeface="游ゴシック" panose="020B0400000000000000" pitchFamily="50" charset="-128"/>
                          <a:ea typeface="游ゴシック" panose="020B0400000000000000" pitchFamily="50" charset="-128"/>
                          <a:cs typeface="Adobe Clean Han"/>
                        </a:rPr>
                        <a:t>働</a:t>
                      </a:r>
                      <a:r>
                        <a:rPr sz="900" b="0" spc="-150">
                          <a:solidFill>
                            <a:srgbClr val="332C2A"/>
                          </a:solidFill>
                          <a:latin typeface="游ゴシック" panose="020B0400000000000000" pitchFamily="50" charset="-128"/>
                          <a:ea typeface="游ゴシック" panose="020B0400000000000000" pitchFamily="50" charset="-128"/>
                          <a:cs typeface="Adobe Clean Han"/>
                        </a:rPr>
                        <a:t>く</a:t>
                      </a:r>
                      <a:r>
                        <a:rPr sz="900" b="0" spc="-100">
                          <a:solidFill>
                            <a:srgbClr val="332C2A"/>
                          </a:solidFill>
                          <a:latin typeface="游ゴシック" panose="020B0400000000000000" pitchFamily="50" charset="-128"/>
                          <a:ea typeface="游ゴシック" panose="020B0400000000000000" pitchFamily="50" charset="-128"/>
                          <a:cs typeface="Adobe Clean Han"/>
                        </a:rPr>
                        <a:t>こ</a:t>
                      </a:r>
                      <a:r>
                        <a:rPr sz="900" b="0" spc="-50">
                          <a:solidFill>
                            <a:srgbClr val="332C2A"/>
                          </a:solidFill>
                          <a:latin typeface="游ゴシック" panose="020B0400000000000000" pitchFamily="50" charset="-128"/>
                          <a:ea typeface="游ゴシック" panose="020B0400000000000000" pitchFamily="50" charset="-128"/>
                          <a:cs typeface="Adobe Clean Han"/>
                        </a:rPr>
                        <a:t>と</a:t>
                      </a:r>
                      <a:r>
                        <a:rPr sz="900" b="0" spc="-10">
                          <a:solidFill>
                            <a:srgbClr val="332C2A"/>
                          </a:solidFill>
                          <a:latin typeface="游ゴシック" panose="020B0400000000000000" pitchFamily="50" charset="-128"/>
                          <a:ea typeface="游ゴシック" panose="020B0400000000000000" pitchFamily="50" charset="-128"/>
                          <a:cs typeface="Adobe Clean Han"/>
                        </a:rPr>
                        <a:t>が</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80">
                          <a:solidFill>
                            <a:srgbClr val="332C2A"/>
                          </a:solidFill>
                          <a:latin typeface="游ゴシック" panose="020B0400000000000000" pitchFamily="50" charset="-128"/>
                          <a:ea typeface="游ゴシック" panose="020B0400000000000000" pitchFamily="50" charset="-128"/>
                          <a:cs typeface="Adobe Clean Han"/>
                        </a:rPr>
                        <a:t>き</a:t>
                      </a:r>
                      <a:r>
                        <a:rPr sz="900" b="0" spc="-50">
                          <a:solidFill>
                            <a:srgbClr val="332C2A"/>
                          </a:solidFill>
                          <a:latin typeface="游ゴシック" panose="020B0400000000000000" pitchFamily="50" charset="-128"/>
                          <a:ea typeface="游ゴシック" panose="020B0400000000000000" pitchFamily="50" charset="-128"/>
                          <a:cs typeface="Adobe Clean Han"/>
                        </a:rPr>
                        <a:t>る</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spc="-75">
                          <a:solidFill>
                            <a:srgbClr val="332C2A"/>
                          </a:solidFill>
                          <a:latin typeface="游ゴシック" panose="020B0400000000000000" pitchFamily="50" charset="-128"/>
                          <a:ea typeface="游ゴシック" panose="020B0400000000000000" pitchFamily="50" charset="-128"/>
                          <a:cs typeface="Adobe Clean Han"/>
                        </a:rPr>
                        <a:t>働</a:t>
                      </a:r>
                      <a:r>
                        <a:rPr sz="900" b="0" spc="-150">
                          <a:solidFill>
                            <a:srgbClr val="332C2A"/>
                          </a:solidFill>
                          <a:latin typeface="游ゴシック" panose="020B0400000000000000" pitchFamily="50" charset="-128"/>
                          <a:ea typeface="游ゴシック" panose="020B0400000000000000" pitchFamily="50" charset="-128"/>
                          <a:cs typeface="Adobe Clean Han"/>
                        </a:rPr>
                        <a:t>く</a:t>
                      </a:r>
                      <a:r>
                        <a:rPr sz="900" b="0" spc="-100">
                          <a:solidFill>
                            <a:srgbClr val="332C2A"/>
                          </a:solidFill>
                          <a:latin typeface="游ゴシック" panose="020B0400000000000000" pitchFamily="50" charset="-128"/>
                          <a:ea typeface="游ゴシック" panose="020B0400000000000000" pitchFamily="50" charset="-128"/>
                          <a:cs typeface="Adobe Clean Han"/>
                        </a:rPr>
                        <a:t>こ</a:t>
                      </a:r>
                      <a:r>
                        <a:rPr sz="900" b="0" spc="-70">
                          <a:solidFill>
                            <a:srgbClr val="332C2A"/>
                          </a:solidFill>
                          <a:latin typeface="游ゴシック" panose="020B0400000000000000" pitchFamily="50" charset="-128"/>
                          <a:ea typeface="游ゴシック" panose="020B0400000000000000" pitchFamily="50" charset="-128"/>
                          <a:cs typeface="Adobe Clean Han"/>
                        </a:rPr>
                        <a:t>と</a:t>
                      </a:r>
                      <a:r>
                        <a:rPr sz="900" b="0" spc="-35">
                          <a:solidFill>
                            <a:srgbClr val="332C2A"/>
                          </a:solidFill>
                          <a:latin typeface="游ゴシック" panose="020B0400000000000000" pitchFamily="50" charset="-128"/>
                          <a:ea typeface="游ゴシック" panose="020B0400000000000000" pitchFamily="50" charset="-128"/>
                          <a:cs typeface="Adobe Clean Han"/>
                        </a:rPr>
                        <a:t>は</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60">
                          <a:solidFill>
                            <a:srgbClr val="332C2A"/>
                          </a:solidFill>
                          <a:latin typeface="游ゴシック" panose="020B0400000000000000" pitchFamily="50" charset="-128"/>
                          <a:ea typeface="游ゴシック" panose="020B0400000000000000" pitchFamily="50" charset="-128"/>
                          <a:cs typeface="Adobe Clean Han"/>
                        </a:rPr>
                        <a:t>き</a:t>
                      </a:r>
                      <a:r>
                        <a:rPr sz="900" b="0" spc="-30">
                          <a:solidFill>
                            <a:srgbClr val="332C2A"/>
                          </a:solidFill>
                          <a:latin typeface="游ゴシック" panose="020B0400000000000000" pitchFamily="50" charset="-128"/>
                          <a:ea typeface="游ゴシック" panose="020B0400000000000000" pitchFamily="50" charset="-128"/>
                          <a:cs typeface="Adobe Clean Han"/>
                        </a:rPr>
                        <a:t>な</a:t>
                      </a:r>
                      <a:r>
                        <a:rPr sz="900" b="0" spc="-50">
                          <a:solidFill>
                            <a:srgbClr val="332C2A"/>
                          </a:solidFill>
                          <a:latin typeface="游ゴシック" panose="020B0400000000000000" pitchFamily="50" charset="-128"/>
                          <a:ea typeface="游ゴシック" panose="020B0400000000000000" pitchFamily="50" charset="-128"/>
                          <a:cs typeface="Adobe Clean Han"/>
                        </a:rPr>
                        <a:t>い</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保護者が認</a:t>
                      </a:r>
                      <a:r>
                        <a:rPr sz="900" b="0" spc="-10">
                          <a:solidFill>
                            <a:srgbClr val="332C2A"/>
                          </a:solidFill>
                          <a:latin typeface="游ゴシック" panose="020B0400000000000000" pitchFamily="50" charset="-128"/>
                          <a:ea typeface="游ゴシック" panose="020B0400000000000000" pitchFamily="50" charset="-128"/>
                          <a:cs typeface="Adobe Clean Han"/>
                        </a:rPr>
                        <a:t>めれば</a:t>
                      </a:r>
                      <a:r>
                        <a:rPr sz="900" b="0" spc="-55">
                          <a:solidFill>
                            <a:srgbClr val="332C2A"/>
                          </a:solidFill>
                          <a:latin typeface="游ゴシック" panose="020B0400000000000000" pitchFamily="50" charset="-128"/>
                          <a:ea typeface="游ゴシック" panose="020B0400000000000000" pitchFamily="50" charset="-128"/>
                          <a:cs typeface="Adobe Clean Han"/>
                        </a:rPr>
                        <a:t>で</a:t>
                      </a:r>
                      <a:r>
                        <a:rPr sz="900" b="0" spc="-80">
                          <a:solidFill>
                            <a:srgbClr val="332C2A"/>
                          </a:solidFill>
                          <a:latin typeface="游ゴシック" panose="020B0400000000000000" pitchFamily="50" charset="-128"/>
                          <a:ea typeface="游ゴシック" panose="020B0400000000000000" pitchFamily="50" charset="-128"/>
                          <a:cs typeface="Adobe Clean Han"/>
                        </a:rPr>
                        <a:t>き</a:t>
                      </a:r>
                      <a:r>
                        <a:rPr sz="900" b="0" spc="-50">
                          <a:solidFill>
                            <a:srgbClr val="332C2A"/>
                          </a:solidFill>
                          <a:latin typeface="游ゴシック" panose="020B0400000000000000" pitchFamily="50" charset="-128"/>
                          <a:ea typeface="游ゴシック" panose="020B0400000000000000" pitchFamily="50" charset="-128"/>
                          <a:cs typeface="Adobe Clean Han"/>
                        </a:rPr>
                        <a:t>る</a:t>
                      </a:r>
                      <a:endParaRPr sz="900">
                        <a:latin typeface="游ゴシック" panose="020B0400000000000000" pitchFamily="50" charset="-128"/>
                        <a:ea typeface="游ゴシック" panose="020B0400000000000000" pitchFamily="50" charset="-128"/>
                        <a:cs typeface="Adobe Clean Han"/>
                      </a:endParaRPr>
                    </a:p>
                  </a:txBody>
                  <a:tcPr marL="0" marR="0" marT="5334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6"/>
                  </a:ext>
                </a:extLst>
              </a:tr>
              <a:tr h="1014730">
                <a:tc>
                  <a:txBody>
                    <a:bodyPr/>
                    <a:lstStyle/>
                    <a:p>
                      <a:pPr marL="269240" marR="158115" indent="-121285">
                        <a:lnSpc>
                          <a:spcPct val="122100"/>
                        </a:lnSpc>
                        <a:spcBef>
                          <a:spcPts val="490"/>
                        </a:spcBef>
                      </a:pPr>
                      <a:r>
                        <a:rPr sz="900" b="0" spc="-114">
                          <a:solidFill>
                            <a:srgbClr val="332C2A"/>
                          </a:solidFill>
                          <a:latin typeface="游ゴシック" panose="020B0400000000000000" pitchFamily="50" charset="-128"/>
                          <a:ea typeface="游ゴシック" panose="020B0400000000000000" pitchFamily="50" charset="-128"/>
                          <a:cs typeface="Adobe Clean Han"/>
                        </a:rPr>
                        <a:t>⑥</a:t>
                      </a:r>
                      <a:r>
                        <a:rPr lang="en-US" sz="900" b="0" spc="-114">
                          <a:solidFill>
                            <a:srgbClr val="332C2A"/>
                          </a:solidFill>
                          <a:latin typeface="游ゴシック" panose="020B0400000000000000" pitchFamily="50" charset="-128"/>
                          <a:ea typeface="游ゴシック" panose="020B0400000000000000" pitchFamily="50" charset="-128"/>
                          <a:cs typeface="Adobe Clean Han"/>
                        </a:rPr>
                        <a:t> </a:t>
                      </a:r>
                      <a:r>
                        <a:rPr sz="900" b="0" spc="0" err="1">
                          <a:solidFill>
                            <a:srgbClr val="332C2A"/>
                          </a:solidFill>
                          <a:latin typeface="游ゴシック" panose="020B0400000000000000" pitchFamily="50" charset="-128"/>
                          <a:ea typeface="游ゴシック" panose="020B0400000000000000" pitchFamily="50" charset="-128"/>
                          <a:cs typeface="Adobe Clean Han"/>
                        </a:rPr>
                        <a:t>あなたは「長く働き続けているのだから、社員みたいに有給休暇が欲しいな</a:t>
                      </a:r>
                      <a:r>
                        <a:rPr sz="900" b="0" spc="0">
                          <a:solidFill>
                            <a:srgbClr val="332C2A"/>
                          </a:solidFill>
                          <a:latin typeface="游ゴシック" panose="020B0400000000000000" pitchFamily="50" charset="-128"/>
                          <a:ea typeface="游ゴシック" panose="020B0400000000000000" pitchFamily="50" charset="-128"/>
                          <a:cs typeface="Adobe Clean Han"/>
                        </a:rPr>
                        <a:t>。」と思い店長に話しましたが、「アルバイトには残業代や有給休暇なんかあるわけないじゃないか。」と言われました。本当なの？</a:t>
                      </a:r>
                      <a:endParaRPr sz="900" spc="0">
                        <a:latin typeface="游ゴシック" panose="020B0400000000000000" pitchFamily="50" charset="-128"/>
                        <a:ea typeface="游ゴシック" panose="020B0400000000000000" pitchFamily="50" charset="-128"/>
                        <a:cs typeface="Adobe Clean Han"/>
                      </a:endParaRPr>
                    </a:p>
                    <a:p>
                      <a:pPr marL="457200">
                        <a:lnSpc>
                          <a:spcPct val="100000"/>
                        </a:lnSpc>
                        <a:spcBef>
                          <a:spcPts val="240"/>
                        </a:spcBef>
                        <a:tabLst>
                          <a:tab pos="81216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残業</a:t>
                      </a:r>
                      <a:r>
                        <a:rPr sz="900" b="0" spc="-30">
                          <a:solidFill>
                            <a:srgbClr val="332C2A"/>
                          </a:solidFill>
                          <a:latin typeface="游ゴシック" panose="020B0400000000000000" pitchFamily="50" charset="-128"/>
                          <a:ea typeface="游ゴシック" panose="020B0400000000000000" pitchFamily="50" charset="-128"/>
                          <a:cs typeface="Adobe Clean Han"/>
                        </a:rPr>
                        <a:t>代も</a:t>
                      </a:r>
                      <a:r>
                        <a:rPr sz="900" b="0">
                          <a:solidFill>
                            <a:srgbClr val="332C2A"/>
                          </a:solidFill>
                          <a:latin typeface="游ゴシック" panose="020B0400000000000000" pitchFamily="50" charset="-128"/>
                          <a:ea typeface="游ゴシック" panose="020B0400000000000000" pitchFamily="50" charset="-128"/>
                          <a:cs typeface="Adobe Clean Han"/>
                        </a:rPr>
                        <a:t>有給休</a:t>
                      </a:r>
                      <a:r>
                        <a:rPr sz="900" b="0" spc="-30">
                          <a:solidFill>
                            <a:srgbClr val="332C2A"/>
                          </a:solidFill>
                          <a:latin typeface="游ゴシック" panose="020B0400000000000000" pitchFamily="50" charset="-128"/>
                          <a:ea typeface="游ゴシック" panose="020B0400000000000000" pitchFamily="50" charset="-128"/>
                          <a:cs typeface="Adobe Clean Han"/>
                        </a:rPr>
                        <a:t>暇</a:t>
                      </a:r>
                      <a:r>
                        <a:rPr sz="900" b="0" spc="-60">
                          <a:solidFill>
                            <a:srgbClr val="332C2A"/>
                          </a:solidFill>
                          <a:latin typeface="游ゴシック" panose="020B0400000000000000" pitchFamily="50" charset="-128"/>
                          <a:ea typeface="游ゴシック" panose="020B0400000000000000" pitchFamily="50" charset="-128"/>
                          <a:cs typeface="Adobe Clean Han"/>
                        </a:rPr>
                        <a:t>も</a:t>
                      </a:r>
                      <a:r>
                        <a:rPr sz="900" b="0" spc="-50">
                          <a:solidFill>
                            <a:srgbClr val="332C2A"/>
                          </a:solidFill>
                          <a:latin typeface="游ゴシック" panose="020B0400000000000000" pitchFamily="50" charset="-128"/>
                          <a:ea typeface="游ゴシック" panose="020B0400000000000000" pitchFamily="50" charset="-128"/>
                          <a:cs typeface="Adobe Clean Han"/>
                        </a:rPr>
                        <a:t>ア</a:t>
                      </a:r>
                      <a:r>
                        <a:rPr sz="900" b="0">
                          <a:solidFill>
                            <a:srgbClr val="332C2A"/>
                          </a:solidFill>
                          <a:latin typeface="游ゴシック" panose="020B0400000000000000" pitchFamily="50" charset="-128"/>
                          <a:ea typeface="游ゴシック" panose="020B0400000000000000" pitchFamily="50" charset="-128"/>
                          <a:cs typeface="Adobe Clean Han"/>
                        </a:rPr>
                        <a:t>ル</a:t>
                      </a:r>
                      <a:r>
                        <a:rPr sz="900" b="0" spc="-40">
                          <a:solidFill>
                            <a:srgbClr val="332C2A"/>
                          </a:solidFill>
                          <a:latin typeface="游ゴシック" panose="020B0400000000000000" pitchFamily="50" charset="-128"/>
                          <a:ea typeface="游ゴシック" panose="020B0400000000000000" pitchFamily="50" charset="-128"/>
                          <a:cs typeface="Adobe Clean Han"/>
                        </a:rPr>
                        <a:t>バ</a:t>
                      </a:r>
                      <a:r>
                        <a:rPr sz="900" b="0" spc="-220">
                          <a:solidFill>
                            <a:srgbClr val="332C2A"/>
                          </a:solidFill>
                          <a:latin typeface="游ゴシック" panose="020B0400000000000000" pitchFamily="50" charset="-128"/>
                          <a:ea typeface="游ゴシック" panose="020B0400000000000000" pitchFamily="50" charset="-128"/>
                          <a:cs typeface="Adobe Clean Han"/>
                        </a:rPr>
                        <a:t>イ</a:t>
                      </a:r>
                      <a:r>
                        <a:rPr sz="900" b="0" spc="-120">
                          <a:solidFill>
                            <a:srgbClr val="332C2A"/>
                          </a:solidFill>
                          <a:latin typeface="游ゴシック" panose="020B0400000000000000" pitchFamily="50" charset="-128"/>
                          <a:ea typeface="游ゴシック" panose="020B0400000000000000" pitchFamily="50" charset="-128"/>
                          <a:cs typeface="Adobe Clean Han"/>
                        </a:rPr>
                        <a:t>ト</a:t>
                      </a:r>
                      <a:r>
                        <a:rPr sz="900" b="0" spc="-35">
                          <a:solidFill>
                            <a:srgbClr val="332C2A"/>
                          </a:solidFill>
                          <a:latin typeface="游ゴシック" panose="020B0400000000000000" pitchFamily="50" charset="-128"/>
                          <a:ea typeface="游ゴシック" panose="020B0400000000000000" pitchFamily="50" charset="-128"/>
                          <a:cs typeface="Adobe Clean Han"/>
                        </a:rPr>
                        <a:t>に</a:t>
                      </a:r>
                      <a:r>
                        <a:rPr sz="900" b="0" spc="-10">
                          <a:solidFill>
                            <a:srgbClr val="332C2A"/>
                          </a:solidFill>
                          <a:latin typeface="游ゴシック" panose="020B0400000000000000" pitchFamily="50" charset="-128"/>
                          <a:ea typeface="游ゴシック" panose="020B0400000000000000" pitchFamily="50" charset="-128"/>
                          <a:cs typeface="Adobe Clean Han"/>
                        </a:rPr>
                        <a:t>は</a:t>
                      </a:r>
                      <a:r>
                        <a:rPr sz="900" b="0">
                          <a:solidFill>
                            <a:srgbClr val="332C2A"/>
                          </a:solidFill>
                          <a:latin typeface="游ゴシック" panose="020B0400000000000000" pitchFamily="50" charset="-128"/>
                          <a:ea typeface="游ゴシック" panose="020B0400000000000000" pitchFamily="50" charset="-128"/>
                          <a:cs typeface="Adobe Clean Han"/>
                        </a:rPr>
                        <a:t>関</a:t>
                      </a:r>
                      <a:r>
                        <a:rPr sz="900" b="0" spc="-10">
                          <a:solidFill>
                            <a:srgbClr val="332C2A"/>
                          </a:solidFill>
                          <a:latin typeface="游ゴシック" panose="020B0400000000000000" pitchFamily="50" charset="-128"/>
                          <a:ea typeface="游ゴシック" panose="020B0400000000000000" pitchFamily="50" charset="-128"/>
                          <a:cs typeface="Adobe Clean Han"/>
                        </a:rPr>
                        <a:t>係</a:t>
                      </a:r>
                      <a:r>
                        <a:rPr sz="900" b="0" spc="-30">
                          <a:solidFill>
                            <a:srgbClr val="332C2A"/>
                          </a:solidFill>
                          <a:latin typeface="游ゴシック" panose="020B0400000000000000" pitchFamily="50" charset="-128"/>
                          <a:ea typeface="游ゴシック" panose="020B0400000000000000" pitchFamily="50" charset="-128"/>
                          <a:cs typeface="Adobe Clean Han"/>
                        </a:rPr>
                        <a:t>な</a:t>
                      </a:r>
                      <a:r>
                        <a:rPr sz="900" b="0" spc="-50">
                          <a:solidFill>
                            <a:srgbClr val="332C2A"/>
                          </a:solidFill>
                          <a:latin typeface="游ゴシック" panose="020B0400000000000000" pitchFamily="50" charset="-128"/>
                          <a:ea typeface="游ゴシック" panose="020B0400000000000000" pitchFamily="50" charset="-128"/>
                          <a:cs typeface="Adobe Clean Han"/>
                        </a:rPr>
                        <a:t>い</a:t>
                      </a:r>
                      <a:endParaRPr sz="900">
                        <a:latin typeface="游ゴシック" panose="020B0400000000000000" pitchFamily="50" charset="-128"/>
                        <a:ea typeface="游ゴシック" panose="020B0400000000000000" pitchFamily="50" charset="-128"/>
                        <a:cs typeface="Adobe Clean Han"/>
                      </a:endParaRPr>
                    </a:p>
                    <a:p>
                      <a:pPr marL="457200">
                        <a:lnSpc>
                          <a:spcPct val="100000"/>
                        </a:lnSpc>
                        <a:spcBef>
                          <a:spcPts val="235"/>
                        </a:spcBef>
                        <a:tabLst>
                          <a:tab pos="81216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75">
                          <a:solidFill>
                            <a:srgbClr val="332C2A"/>
                          </a:solidFill>
                          <a:latin typeface="游ゴシック" panose="020B0400000000000000" pitchFamily="50" charset="-128"/>
                          <a:ea typeface="游ゴシック" panose="020B0400000000000000" pitchFamily="50" charset="-128"/>
                          <a:cs typeface="Adobe Clean Han"/>
                        </a:rPr>
                        <a:t>】</a:t>
                      </a:r>
                      <a:r>
                        <a:rPr sz="900" b="0" spc="-50">
                          <a:solidFill>
                            <a:srgbClr val="332C2A"/>
                          </a:solidFill>
                          <a:latin typeface="游ゴシック" panose="020B0400000000000000" pitchFamily="50" charset="-128"/>
                          <a:ea typeface="游ゴシック" panose="020B0400000000000000" pitchFamily="50" charset="-128"/>
                          <a:cs typeface="Adobe Clean Han"/>
                        </a:rPr>
                        <a:t>ア</a:t>
                      </a:r>
                      <a:r>
                        <a:rPr sz="900" b="0">
                          <a:solidFill>
                            <a:srgbClr val="332C2A"/>
                          </a:solidFill>
                          <a:latin typeface="游ゴシック" panose="020B0400000000000000" pitchFamily="50" charset="-128"/>
                          <a:ea typeface="游ゴシック" panose="020B0400000000000000" pitchFamily="50" charset="-128"/>
                          <a:cs typeface="Adobe Clean Han"/>
                        </a:rPr>
                        <a:t>ル</a:t>
                      </a:r>
                      <a:r>
                        <a:rPr sz="900" b="0" spc="-40">
                          <a:solidFill>
                            <a:srgbClr val="332C2A"/>
                          </a:solidFill>
                          <a:latin typeface="游ゴシック" panose="020B0400000000000000" pitchFamily="50" charset="-128"/>
                          <a:ea typeface="游ゴシック" panose="020B0400000000000000" pitchFamily="50" charset="-128"/>
                          <a:cs typeface="Adobe Clean Han"/>
                        </a:rPr>
                        <a:t>バ</a:t>
                      </a:r>
                      <a:r>
                        <a:rPr sz="900" b="0" spc="-220">
                          <a:solidFill>
                            <a:srgbClr val="332C2A"/>
                          </a:solidFill>
                          <a:latin typeface="游ゴシック" panose="020B0400000000000000" pitchFamily="50" charset="-128"/>
                          <a:ea typeface="游ゴシック" panose="020B0400000000000000" pitchFamily="50" charset="-128"/>
                          <a:cs typeface="Adobe Clean Han"/>
                        </a:rPr>
                        <a:t>イ</a:t>
                      </a:r>
                      <a:r>
                        <a:rPr sz="900" b="0" spc="-114">
                          <a:solidFill>
                            <a:srgbClr val="332C2A"/>
                          </a:solidFill>
                          <a:latin typeface="游ゴシック" panose="020B0400000000000000" pitchFamily="50" charset="-128"/>
                          <a:ea typeface="游ゴシック" panose="020B0400000000000000" pitchFamily="50" charset="-128"/>
                          <a:cs typeface="Adobe Clean Han"/>
                        </a:rPr>
                        <a:t>ト</a:t>
                      </a:r>
                      <a:r>
                        <a:rPr sz="900" b="0" spc="-10">
                          <a:solidFill>
                            <a:srgbClr val="332C2A"/>
                          </a:solidFill>
                          <a:latin typeface="游ゴシック" panose="020B0400000000000000" pitchFamily="50" charset="-128"/>
                          <a:ea typeface="游ゴシック" panose="020B0400000000000000" pitchFamily="50" charset="-128"/>
                          <a:cs typeface="Adobe Clean Han"/>
                        </a:rPr>
                        <a:t>は</a:t>
                      </a:r>
                      <a:r>
                        <a:rPr sz="900" b="0">
                          <a:solidFill>
                            <a:srgbClr val="332C2A"/>
                          </a:solidFill>
                          <a:latin typeface="游ゴシック" panose="020B0400000000000000" pitchFamily="50" charset="-128"/>
                          <a:ea typeface="游ゴシック" panose="020B0400000000000000" pitchFamily="50" charset="-128"/>
                          <a:cs typeface="Adobe Clean Han"/>
                        </a:rPr>
                        <a:t>残業</a:t>
                      </a:r>
                      <a:r>
                        <a:rPr sz="900" b="0" spc="-10">
                          <a:solidFill>
                            <a:srgbClr val="332C2A"/>
                          </a:solidFill>
                          <a:latin typeface="游ゴシック" panose="020B0400000000000000" pitchFamily="50" charset="-128"/>
                          <a:ea typeface="游ゴシック" panose="020B0400000000000000" pitchFamily="50" charset="-128"/>
                          <a:cs typeface="Adobe Clean Han"/>
                        </a:rPr>
                        <a:t>代</a:t>
                      </a:r>
                      <a:r>
                        <a:rPr sz="900" b="0" spc="-50">
                          <a:solidFill>
                            <a:srgbClr val="332C2A"/>
                          </a:solidFill>
                          <a:latin typeface="游ゴシック" panose="020B0400000000000000" pitchFamily="50" charset="-128"/>
                          <a:ea typeface="游ゴシック" panose="020B0400000000000000" pitchFamily="50" charset="-128"/>
                          <a:cs typeface="Adobe Clean Han"/>
                        </a:rPr>
                        <a:t>は</a:t>
                      </a:r>
                      <a:r>
                        <a:rPr sz="900" b="0" spc="-90">
                          <a:solidFill>
                            <a:srgbClr val="332C2A"/>
                          </a:solidFill>
                          <a:latin typeface="游ゴシック" panose="020B0400000000000000" pitchFamily="50" charset="-128"/>
                          <a:ea typeface="游ゴシック" panose="020B0400000000000000" pitchFamily="50" charset="-128"/>
                          <a:cs typeface="Adobe Clean Han"/>
                        </a:rPr>
                        <a:t>も</a:t>
                      </a:r>
                      <a:r>
                        <a:rPr sz="900" b="0" spc="-80">
                          <a:solidFill>
                            <a:srgbClr val="332C2A"/>
                          </a:solidFill>
                          <a:latin typeface="游ゴシック" panose="020B0400000000000000" pitchFamily="50" charset="-128"/>
                          <a:ea typeface="游ゴシック" panose="020B0400000000000000" pitchFamily="50" charset="-128"/>
                          <a:cs typeface="Adobe Clean Han"/>
                        </a:rPr>
                        <a:t>ら</a:t>
                      </a:r>
                      <a:r>
                        <a:rPr sz="900" b="0" spc="-60">
                          <a:solidFill>
                            <a:srgbClr val="332C2A"/>
                          </a:solidFill>
                          <a:latin typeface="游ゴシック" panose="020B0400000000000000" pitchFamily="50" charset="-128"/>
                          <a:ea typeface="游ゴシック" panose="020B0400000000000000" pitchFamily="50" charset="-128"/>
                          <a:cs typeface="Adobe Clean Han"/>
                        </a:rPr>
                        <a:t>え</a:t>
                      </a:r>
                      <a:r>
                        <a:rPr sz="900" b="0" spc="-35">
                          <a:solidFill>
                            <a:srgbClr val="332C2A"/>
                          </a:solidFill>
                          <a:latin typeface="游ゴシック" panose="020B0400000000000000" pitchFamily="50" charset="-128"/>
                          <a:ea typeface="游ゴシック" panose="020B0400000000000000" pitchFamily="50" charset="-128"/>
                          <a:cs typeface="Adobe Clean Han"/>
                        </a:rPr>
                        <a:t>る</a:t>
                      </a:r>
                      <a:r>
                        <a:rPr sz="900" b="0">
                          <a:solidFill>
                            <a:srgbClr val="332C2A"/>
                          </a:solidFill>
                          <a:latin typeface="游ゴシック" panose="020B0400000000000000" pitchFamily="50" charset="-128"/>
                          <a:ea typeface="游ゴシック" panose="020B0400000000000000" pitchFamily="50" charset="-128"/>
                          <a:cs typeface="Adobe Clean Han"/>
                        </a:rPr>
                        <a:t>が</a:t>
                      </a:r>
                      <a:r>
                        <a:rPr sz="900" b="0" spc="-39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有給休</a:t>
                      </a:r>
                      <a:r>
                        <a:rPr sz="900" b="0" spc="-10">
                          <a:solidFill>
                            <a:srgbClr val="332C2A"/>
                          </a:solidFill>
                          <a:latin typeface="游ゴシック" panose="020B0400000000000000" pitchFamily="50" charset="-128"/>
                          <a:ea typeface="游ゴシック" panose="020B0400000000000000" pitchFamily="50" charset="-128"/>
                          <a:cs typeface="Adobe Clean Han"/>
                        </a:rPr>
                        <a:t>暇</a:t>
                      </a:r>
                      <a:r>
                        <a:rPr sz="900" b="0" spc="-50">
                          <a:solidFill>
                            <a:srgbClr val="332C2A"/>
                          </a:solidFill>
                          <a:latin typeface="游ゴシック" panose="020B0400000000000000" pitchFamily="50" charset="-128"/>
                          <a:ea typeface="游ゴシック" panose="020B0400000000000000" pitchFamily="50" charset="-128"/>
                          <a:cs typeface="Adobe Clean Han"/>
                        </a:rPr>
                        <a:t>は</a:t>
                      </a:r>
                      <a:r>
                        <a:rPr sz="900" b="0" spc="-90">
                          <a:solidFill>
                            <a:srgbClr val="332C2A"/>
                          </a:solidFill>
                          <a:latin typeface="游ゴシック" panose="020B0400000000000000" pitchFamily="50" charset="-128"/>
                          <a:ea typeface="游ゴシック" panose="020B0400000000000000" pitchFamily="50" charset="-128"/>
                          <a:cs typeface="Adobe Clean Han"/>
                        </a:rPr>
                        <a:t>も</a:t>
                      </a:r>
                      <a:r>
                        <a:rPr sz="900" b="0" spc="-80">
                          <a:solidFill>
                            <a:srgbClr val="332C2A"/>
                          </a:solidFill>
                          <a:latin typeface="游ゴシック" panose="020B0400000000000000" pitchFamily="50" charset="-128"/>
                          <a:ea typeface="游ゴシック" panose="020B0400000000000000" pitchFamily="50" charset="-128"/>
                          <a:cs typeface="Adobe Clean Han"/>
                        </a:rPr>
                        <a:t>ら</a:t>
                      </a:r>
                      <a:r>
                        <a:rPr sz="900" b="0" spc="-35">
                          <a:solidFill>
                            <a:srgbClr val="332C2A"/>
                          </a:solidFill>
                          <a:latin typeface="游ゴシック" panose="020B0400000000000000" pitchFamily="50" charset="-128"/>
                          <a:ea typeface="游ゴシック" panose="020B0400000000000000" pitchFamily="50" charset="-128"/>
                          <a:cs typeface="Adobe Clean Han"/>
                        </a:rPr>
                        <a:t>え</a:t>
                      </a:r>
                      <a:r>
                        <a:rPr sz="900" b="0" spc="-30">
                          <a:solidFill>
                            <a:srgbClr val="332C2A"/>
                          </a:solidFill>
                          <a:latin typeface="游ゴシック" panose="020B0400000000000000" pitchFamily="50" charset="-128"/>
                          <a:ea typeface="游ゴシック" panose="020B0400000000000000" pitchFamily="50" charset="-128"/>
                          <a:cs typeface="Adobe Clean Han"/>
                        </a:rPr>
                        <a:t>な</a:t>
                      </a:r>
                      <a:r>
                        <a:rPr sz="900" b="0" spc="-50">
                          <a:solidFill>
                            <a:srgbClr val="332C2A"/>
                          </a:solidFill>
                          <a:latin typeface="游ゴシック" panose="020B0400000000000000" pitchFamily="50" charset="-128"/>
                          <a:ea typeface="游ゴシック" panose="020B0400000000000000" pitchFamily="50" charset="-128"/>
                          <a:cs typeface="Adobe Clean Han"/>
                        </a:rPr>
                        <a:t>い</a:t>
                      </a:r>
                      <a:endParaRPr sz="900">
                        <a:latin typeface="游ゴシック" panose="020B0400000000000000" pitchFamily="50" charset="-128"/>
                        <a:ea typeface="游ゴシック" panose="020B0400000000000000" pitchFamily="50" charset="-128"/>
                        <a:cs typeface="Adobe Clean Han"/>
                      </a:endParaRPr>
                    </a:p>
                    <a:p>
                      <a:pPr marL="457200">
                        <a:lnSpc>
                          <a:spcPct val="100000"/>
                        </a:lnSpc>
                        <a:spcBef>
                          <a:spcPts val="240"/>
                        </a:spcBef>
                        <a:tabLst>
                          <a:tab pos="81216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7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アルバ</a:t>
                      </a:r>
                      <a:r>
                        <a:rPr sz="900" b="0" spc="-220">
                          <a:solidFill>
                            <a:srgbClr val="332C2A"/>
                          </a:solidFill>
                          <a:latin typeface="游ゴシック" panose="020B0400000000000000" pitchFamily="50" charset="-128"/>
                          <a:ea typeface="游ゴシック" panose="020B0400000000000000" pitchFamily="50" charset="-128"/>
                          <a:cs typeface="Adobe Clean Han"/>
                        </a:rPr>
                        <a:t>イ</a:t>
                      </a:r>
                      <a:r>
                        <a:rPr sz="900" b="0" spc="-120">
                          <a:solidFill>
                            <a:srgbClr val="332C2A"/>
                          </a:solidFill>
                          <a:latin typeface="游ゴシック" panose="020B0400000000000000" pitchFamily="50" charset="-128"/>
                          <a:ea typeface="游ゴシック" panose="020B0400000000000000" pitchFamily="50" charset="-128"/>
                          <a:cs typeface="Adobe Clean Han"/>
                        </a:rPr>
                        <a:t>ト</a:t>
                      </a:r>
                      <a:r>
                        <a:rPr sz="900" b="0">
                          <a:solidFill>
                            <a:srgbClr val="332C2A"/>
                          </a:solidFill>
                          <a:latin typeface="游ゴシック" panose="020B0400000000000000" pitchFamily="50" charset="-128"/>
                          <a:ea typeface="游ゴシック" panose="020B0400000000000000" pitchFamily="50" charset="-128"/>
                          <a:cs typeface="Adobe Clean Han"/>
                        </a:rPr>
                        <a:t>で</a:t>
                      </a:r>
                      <a:r>
                        <a:rPr sz="900" b="0" spc="-80">
                          <a:solidFill>
                            <a:srgbClr val="332C2A"/>
                          </a:solidFill>
                          <a:latin typeface="游ゴシック" panose="020B0400000000000000" pitchFamily="50" charset="-128"/>
                          <a:ea typeface="游ゴシック" panose="020B0400000000000000" pitchFamily="50" charset="-128"/>
                          <a:cs typeface="Adobe Clean Han"/>
                        </a:rPr>
                        <a:t>あ</a:t>
                      </a:r>
                      <a:r>
                        <a:rPr sz="900" b="0" spc="-100">
                          <a:solidFill>
                            <a:srgbClr val="332C2A"/>
                          </a:solidFill>
                          <a:latin typeface="游ゴシック" panose="020B0400000000000000" pitchFamily="50" charset="-128"/>
                          <a:ea typeface="游ゴシック" panose="020B0400000000000000" pitchFamily="50" charset="-128"/>
                          <a:cs typeface="Adobe Clean Han"/>
                        </a:rPr>
                        <a:t>っ</a:t>
                      </a:r>
                      <a:r>
                        <a:rPr sz="900" b="0">
                          <a:solidFill>
                            <a:srgbClr val="332C2A"/>
                          </a:solidFill>
                          <a:latin typeface="游ゴシック" panose="020B0400000000000000" pitchFamily="50" charset="-128"/>
                          <a:ea typeface="游ゴシック" panose="020B0400000000000000" pitchFamily="50" charset="-128"/>
                          <a:cs typeface="Adobe Clean Han"/>
                        </a:rPr>
                        <a:t>ても</a:t>
                      </a:r>
                      <a:r>
                        <a:rPr sz="900" b="0" spc="-39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要件を満たせば残業代も有給休暇</a:t>
                      </a:r>
                      <a:r>
                        <a:rPr sz="900" b="0" spc="-70">
                          <a:solidFill>
                            <a:srgbClr val="332C2A"/>
                          </a:solidFill>
                          <a:latin typeface="游ゴシック" panose="020B0400000000000000" pitchFamily="50" charset="-128"/>
                          <a:ea typeface="游ゴシック" panose="020B0400000000000000" pitchFamily="50" charset="-128"/>
                          <a:cs typeface="Adobe Clean Han"/>
                        </a:rPr>
                        <a:t>も</a:t>
                      </a:r>
                      <a:r>
                        <a:rPr sz="900" b="0" spc="-90">
                          <a:solidFill>
                            <a:srgbClr val="332C2A"/>
                          </a:solidFill>
                          <a:latin typeface="游ゴシック" panose="020B0400000000000000" pitchFamily="50" charset="-128"/>
                          <a:ea typeface="游ゴシック" panose="020B0400000000000000" pitchFamily="50" charset="-128"/>
                          <a:cs typeface="Adobe Clean Han"/>
                        </a:rPr>
                        <a:t>も</a:t>
                      </a:r>
                      <a:r>
                        <a:rPr sz="900" b="0" spc="-80">
                          <a:solidFill>
                            <a:srgbClr val="332C2A"/>
                          </a:solidFill>
                          <a:latin typeface="游ゴシック" panose="020B0400000000000000" pitchFamily="50" charset="-128"/>
                          <a:ea typeface="游ゴシック" panose="020B0400000000000000" pitchFamily="50" charset="-128"/>
                          <a:cs typeface="Adobe Clean Han"/>
                        </a:rPr>
                        <a:t>ら</a:t>
                      </a:r>
                      <a:r>
                        <a:rPr sz="900" b="0">
                          <a:solidFill>
                            <a:srgbClr val="332C2A"/>
                          </a:solidFill>
                          <a:latin typeface="游ゴシック" panose="020B0400000000000000" pitchFamily="50" charset="-128"/>
                          <a:ea typeface="游ゴシック" panose="020B0400000000000000" pitchFamily="50" charset="-128"/>
                          <a:cs typeface="Adobe Clean Han"/>
                        </a:rPr>
                        <a:t>え</a:t>
                      </a:r>
                      <a:r>
                        <a:rPr sz="900" b="0" spc="-50">
                          <a:solidFill>
                            <a:srgbClr val="332C2A"/>
                          </a:solidFill>
                          <a:latin typeface="游ゴシック" panose="020B0400000000000000" pitchFamily="50" charset="-128"/>
                          <a:ea typeface="游ゴシック" panose="020B0400000000000000" pitchFamily="50" charset="-128"/>
                          <a:cs typeface="Adobe Clean Han"/>
                        </a:rPr>
                        <a:t>る</a:t>
                      </a:r>
                      <a:endParaRPr sz="900">
                        <a:latin typeface="游ゴシック" panose="020B0400000000000000" pitchFamily="50" charset="-128"/>
                        <a:ea typeface="游ゴシック" panose="020B0400000000000000" pitchFamily="50" charset="-128"/>
                        <a:cs typeface="Adobe Clean Han"/>
                      </a:endParaRPr>
                    </a:p>
                  </a:txBody>
                  <a:tcPr marL="0" marR="0" marT="6223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7"/>
                  </a:ext>
                </a:extLst>
              </a:tr>
              <a:tr h="1287145">
                <a:tc>
                  <a:txBody>
                    <a:bodyPr/>
                    <a:lstStyle/>
                    <a:p>
                      <a:pPr marL="267335" marR="106680" indent="-120014">
                        <a:lnSpc>
                          <a:spcPct val="122100"/>
                        </a:lnSpc>
                        <a:spcBef>
                          <a:spcPts val="405"/>
                        </a:spcBef>
                      </a:pPr>
                      <a:r>
                        <a:rPr sz="900" b="0" spc="-95">
                          <a:solidFill>
                            <a:srgbClr val="332C2A"/>
                          </a:solidFill>
                          <a:latin typeface="游ゴシック" panose="020B0400000000000000" pitchFamily="50" charset="-128"/>
                          <a:ea typeface="游ゴシック" panose="020B0400000000000000" pitchFamily="50" charset="-128"/>
                          <a:cs typeface="Adobe Clean Han"/>
                        </a:rPr>
                        <a:t>⑦</a:t>
                      </a:r>
                      <a:r>
                        <a:rPr lang="en-US" sz="900" b="0" spc="-95">
                          <a:solidFill>
                            <a:srgbClr val="332C2A"/>
                          </a:solidFill>
                          <a:latin typeface="游ゴシック" panose="020B0400000000000000" pitchFamily="50" charset="-128"/>
                          <a:ea typeface="游ゴシック" panose="020B0400000000000000" pitchFamily="50" charset="-128"/>
                          <a:cs typeface="Adobe Clean Han"/>
                        </a:rPr>
                        <a:t> </a:t>
                      </a:r>
                      <a:r>
                        <a:rPr sz="900" b="0" spc="0">
                          <a:solidFill>
                            <a:srgbClr val="332C2A"/>
                          </a:solidFill>
                          <a:latin typeface="游ゴシック" panose="020B0400000000000000" pitchFamily="50" charset="-128"/>
                          <a:ea typeface="游ゴシック" panose="020B0400000000000000" pitchFamily="50" charset="-128"/>
                          <a:cs typeface="Adobe Clean Han"/>
                        </a:rPr>
                        <a:t>あなたはだんだんシフトを多く入れられてしまうようになり、学校で眠くなったり、体調が悪くなってきたりしました。でも店長が怖くて辞めると言い出せません。すると親が「そんなアルバイト辞めなさいよ。自分で言えないんなら、保護者である私がお店に『辞めさせます』と言うよ！」と言いました。働いているのは私だし、いくら保護者でも、代わりに言ってもらって辞めるのは無理ですよね？</a:t>
                      </a:r>
                      <a:endParaRPr sz="900" spc="0">
                        <a:latin typeface="游ゴシック" panose="020B0400000000000000" pitchFamily="50" charset="-128"/>
                        <a:ea typeface="游ゴシック" panose="020B0400000000000000" pitchFamily="50" charset="-128"/>
                        <a:cs typeface="Adobe Clean Han"/>
                      </a:endParaRPr>
                    </a:p>
                    <a:p>
                      <a:pPr marL="457200">
                        <a:lnSpc>
                          <a:spcPct val="100000"/>
                        </a:lnSpc>
                        <a:spcBef>
                          <a:spcPts val="240"/>
                        </a:spcBef>
                        <a:tabLst>
                          <a:tab pos="81216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本人</a:t>
                      </a:r>
                      <a:r>
                        <a:rPr sz="900" b="0" spc="-10">
                          <a:solidFill>
                            <a:srgbClr val="332C2A"/>
                          </a:solidFill>
                          <a:latin typeface="游ゴシック" panose="020B0400000000000000" pitchFamily="50" charset="-128"/>
                          <a:ea typeface="游ゴシック" panose="020B0400000000000000" pitchFamily="50" charset="-128"/>
                          <a:cs typeface="Adobe Clean Han"/>
                        </a:rPr>
                        <a:t>が</a:t>
                      </a:r>
                      <a:r>
                        <a:rPr sz="900" b="0">
                          <a:solidFill>
                            <a:srgbClr val="332C2A"/>
                          </a:solidFill>
                          <a:latin typeface="游ゴシック" panose="020B0400000000000000" pitchFamily="50" charset="-128"/>
                          <a:ea typeface="游ゴシック" panose="020B0400000000000000" pitchFamily="50" charset="-128"/>
                          <a:cs typeface="Adobe Clean Han"/>
                        </a:rPr>
                        <a:t>お</a:t>
                      </a:r>
                      <a:r>
                        <a:rPr sz="900" b="0" spc="-50">
                          <a:solidFill>
                            <a:srgbClr val="332C2A"/>
                          </a:solidFill>
                          <a:latin typeface="游ゴシック" panose="020B0400000000000000" pitchFamily="50" charset="-128"/>
                          <a:ea typeface="游ゴシック" panose="020B0400000000000000" pitchFamily="50" charset="-128"/>
                          <a:cs typeface="Adobe Clean Han"/>
                        </a:rPr>
                        <a:t>店と</a:t>
                      </a:r>
                      <a:r>
                        <a:rPr sz="900" b="0" spc="-40">
                          <a:solidFill>
                            <a:srgbClr val="332C2A"/>
                          </a:solidFill>
                          <a:latin typeface="游ゴシック" panose="020B0400000000000000" pitchFamily="50" charset="-128"/>
                          <a:ea typeface="游ゴシック" panose="020B0400000000000000" pitchFamily="50" charset="-128"/>
                          <a:cs typeface="Adobe Clean Han"/>
                        </a:rPr>
                        <a:t>話を</a:t>
                      </a:r>
                      <a:r>
                        <a:rPr sz="900" b="0">
                          <a:solidFill>
                            <a:srgbClr val="332C2A"/>
                          </a:solidFill>
                          <a:latin typeface="游ゴシック" panose="020B0400000000000000" pitchFamily="50" charset="-128"/>
                          <a:ea typeface="游ゴシック" panose="020B0400000000000000" pitchFamily="50" charset="-128"/>
                          <a:cs typeface="Adobe Clean Han"/>
                        </a:rPr>
                        <a:t>付</a:t>
                      </a:r>
                      <a:r>
                        <a:rPr sz="900" b="0" spc="-20">
                          <a:solidFill>
                            <a:srgbClr val="332C2A"/>
                          </a:solidFill>
                          <a:latin typeface="游ゴシック" panose="020B0400000000000000" pitchFamily="50" charset="-128"/>
                          <a:ea typeface="游ゴシック" panose="020B0400000000000000" pitchFamily="50" charset="-128"/>
                          <a:cs typeface="Adobe Clean Han"/>
                        </a:rPr>
                        <a:t>け</a:t>
                      </a:r>
                      <a:r>
                        <a:rPr sz="900" b="0" spc="-30">
                          <a:solidFill>
                            <a:srgbClr val="332C2A"/>
                          </a:solidFill>
                          <a:latin typeface="游ゴシック" panose="020B0400000000000000" pitchFamily="50" charset="-128"/>
                          <a:ea typeface="游ゴシック" panose="020B0400000000000000" pitchFamily="50" charset="-128"/>
                          <a:cs typeface="Adobe Clean Han"/>
                        </a:rPr>
                        <a:t>な</a:t>
                      </a:r>
                      <a:r>
                        <a:rPr sz="900" b="0" spc="-55">
                          <a:solidFill>
                            <a:srgbClr val="332C2A"/>
                          </a:solidFill>
                          <a:latin typeface="游ゴシック" panose="020B0400000000000000" pitchFamily="50" charset="-128"/>
                          <a:ea typeface="游ゴシック" panose="020B0400000000000000" pitchFamily="50" charset="-128"/>
                          <a:cs typeface="Adobe Clean Han"/>
                        </a:rPr>
                        <a:t>い</a:t>
                      </a:r>
                      <a:r>
                        <a:rPr sz="900" b="0" spc="-50">
                          <a:solidFill>
                            <a:srgbClr val="332C2A"/>
                          </a:solidFill>
                          <a:latin typeface="游ゴシック" panose="020B0400000000000000" pitchFamily="50" charset="-128"/>
                          <a:ea typeface="游ゴシック" panose="020B0400000000000000" pitchFamily="50" charset="-128"/>
                          <a:cs typeface="Adobe Clean Han"/>
                        </a:rPr>
                        <a:t>と</a:t>
                      </a:r>
                      <a:r>
                        <a:rPr sz="900" b="0">
                          <a:solidFill>
                            <a:srgbClr val="332C2A"/>
                          </a:solidFill>
                          <a:latin typeface="游ゴシック" panose="020B0400000000000000" pitchFamily="50" charset="-128"/>
                          <a:ea typeface="游ゴシック" panose="020B0400000000000000" pitchFamily="50" charset="-128"/>
                          <a:cs typeface="Adobe Clean Han"/>
                        </a:rPr>
                        <a:t>辞</a:t>
                      </a:r>
                      <a:r>
                        <a:rPr sz="900" b="0" spc="-55">
                          <a:solidFill>
                            <a:srgbClr val="332C2A"/>
                          </a:solidFill>
                          <a:latin typeface="游ゴシック" panose="020B0400000000000000" pitchFamily="50" charset="-128"/>
                          <a:ea typeface="游ゴシック" panose="020B0400000000000000" pitchFamily="50" charset="-128"/>
                          <a:cs typeface="Adobe Clean Han"/>
                        </a:rPr>
                        <a:t>め</a:t>
                      </a:r>
                      <a:r>
                        <a:rPr sz="900" b="0" spc="-60">
                          <a:solidFill>
                            <a:srgbClr val="332C2A"/>
                          </a:solidFill>
                          <a:latin typeface="游ゴシック" panose="020B0400000000000000" pitchFamily="50" charset="-128"/>
                          <a:ea typeface="游ゴシック" panose="020B0400000000000000" pitchFamily="50" charset="-128"/>
                          <a:cs typeface="Adobe Clean Han"/>
                        </a:rPr>
                        <a:t>ら</a:t>
                      </a:r>
                      <a:r>
                        <a:rPr sz="900" b="0" spc="-30">
                          <a:solidFill>
                            <a:srgbClr val="332C2A"/>
                          </a:solidFill>
                          <a:latin typeface="游ゴシック" panose="020B0400000000000000" pitchFamily="50" charset="-128"/>
                          <a:ea typeface="游ゴシック" panose="020B0400000000000000" pitchFamily="50" charset="-128"/>
                          <a:cs typeface="Adobe Clean Han"/>
                        </a:rPr>
                        <a:t>れな</a:t>
                      </a:r>
                      <a:r>
                        <a:rPr sz="900" b="0" spc="-50">
                          <a:solidFill>
                            <a:srgbClr val="332C2A"/>
                          </a:solidFill>
                          <a:latin typeface="游ゴシック" panose="020B0400000000000000" pitchFamily="50" charset="-128"/>
                          <a:ea typeface="游ゴシック" panose="020B0400000000000000" pitchFamily="50" charset="-128"/>
                          <a:cs typeface="Adobe Clean Han"/>
                        </a:rPr>
                        <a:t>い</a:t>
                      </a:r>
                      <a:endParaRPr sz="900">
                        <a:latin typeface="游ゴシック" panose="020B0400000000000000" pitchFamily="50" charset="-128"/>
                        <a:ea typeface="游ゴシック" panose="020B0400000000000000" pitchFamily="50" charset="-128"/>
                        <a:cs typeface="Adobe Clean Han"/>
                      </a:endParaRPr>
                    </a:p>
                    <a:p>
                      <a:pPr marL="457200">
                        <a:lnSpc>
                          <a:spcPct val="100000"/>
                        </a:lnSpc>
                        <a:spcBef>
                          <a:spcPts val="240"/>
                        </a:spcBef>
                        <a:tabLst>
                          <a:tab pos="81216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6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お店や仕</a:t>
                      </a:r>
                      <a:r>
                        <a:rPr sz="900" b="0" spc="-10">
                          <a:solidFill>
                            <a:srgbClr val="332C2A"/>
                          </a:solidFill>
                          <a:latin typeface="游ゴシック" panose="020B0400000000000000" pitchFamily="50" charset="-128"/>
                          <a:ea typeface="游ゴシック" panose="020B0400000000000000" pitchFamily="50" charset="-128"/>
                          <a:cs typeface="Adobe Clean Han"/>
                        </a:rPr>
                        <a:t>事</a:t>
                      </a:r>
                      <a:r>
                        <a:rPr sz="900" b="0" spc="-45">
                          <a:solidFill>
                            <a:srgbClr val="332C2A"/>
                          </a:solidFill>
                          <a:latin typeface="游ゴシック" panose="020B0400000000000000" pitchFamily="50" charset="-128"/>
                          <a:ea typeface="游ゴシック" panose="020B0400000000000000" pitchFamily="50" charset="-128"/>
                          <a:cs typeface="Adobe Clean Han"/>
                        </a:rPr>
                        <a:t>に</a:t>
                      </a:r>
                      <a:r>
                        <a:rPr sz="900" b="0" spc="-100">
                          <a:solidFill>
                            <a:srgbClr val="332C2A"/>
                          </a:solidFill>
                          <a:latin typeface="游ゴシック" panose="020B0400000000000000" pitchFamily="50" charset="-128"/>
                          <a:ea typeface="游ゴシック" panose="020B0400000000000000" pitchFamily="50" charset="-128"/>
                          <a:cs typeface="Adobe Clean Han"/>
                        </a:rPr>
                        <a:t>よっ</a:t>
                      </a:r>
                      <a:r>
                        <a:rPr sz="900" b="0" spc="-20">
                          <a:solidFill>
                            <a:srgbClr val="332C2A"/>
                          </a:solidFill>
                          <a:latin typeface="游ゴシック" panose="020B0400000000000000" pitchFamily="50" charset="-128"/>
                          <a:ea typeface="游ゴシック" panose="020B0400000000000000" pitchFamily="50" charset="-128"/>
                          <a:cs typeface="Adobe Clean Han"/>
                        </a:rPr>
                        <a:t>て</a:t>
                      </a:r>
                      <a:r>
                        <a:rPr sz="900" b="0" spc="-10">
                          <a:solidFill>
                            <a:srgbClr val="332C2A"/>
                          </a:solidFill>
                          <a:latin typeface="游ゴシック" panose="020B0400000000000000" pitchFamily="50" charset="-128"/>
                          <a:ea typeface="游ゴシック" panose="020B0400000000000000" pitchFamily="50" charset="-128"/>
                          <a:cs typeface="Adobe Clean Han"/>
                        </a:rPr>
                        <a:t>異</a:t>
                      </a:r>
                      <a:r>
                        <a:rPr sz="900" b="0" spc="-55">
                          <a:solidFill>
                            <a:srgbClr val="332C2A"/>
                          </a:solidFill>
                          <a:latin typeface="游ゴシック" panose="020B0400000000000000" pitchFamily="50" charset="-128"/>
                          <a:ea typeface="游ゴシック" panose="020B0400000000000000" pitchFamily="50" charset="-128"/>
                          <a:cs typeface="Adobe Clean Han"/>
                        </a:rPr>
                        <a:t>な</a:t>
                      </a:r>
                      <a:r>
                        <a:rPr sz="900" b="0" spc="-50">
                          <a:solidFill>
                            <a:srgbClr val="332C2A"/>
                          </a:solidFill>
                          <a:latin typeface="游ゴシック" panose="020B0400000000000000" pitchFamily="50" charset="-128"/>
                          <a:ea typeface="游ゴシック" panose="020B0400000000000000" pitchFamily="50" charset="-128"/>
                          <a:cs typeface="Adobe Clean Han"/>
                        </a:rPr>
                        <a:t>る</a:t>
                      </a:r>
                      <a:endParaRPr sz="900">
                        <a:latin typeface="游ゴシック" panose="020B0400000000000000" pitchFamily="50" charset="-128"/>
                        <a:ea typeface="游ゴシック" panose="020B0400000000000000" pitchFamily="50" charset="-128"/>
                        <a:cs typeface="Adobe Clean Han"/>
                      </a:endParaRPr>
                    </a:p>
                    <a:p>
                      <a:pPr marL="457200">
                        <a:lnSpc>
                          <a:spcPct val="100000"/>
                        </a:lnSpc>
                        <a:spcBef>
                          <a:spcPts val="235"/>
                        </a:spcBef>
                        <a:tabLst>
                          <a:tab pos="812165"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50">
                          <a:solidFill>
                            <a:srgbClr val="332C2A"/>
                          </a:solidFill>
                          <a:latin typeface="游ゴシック" panose="020B0400000000000000" pitchFamily="50" charset="-128"/>
                          <a:ea typeface="游ゴシック" panose="020B0400000000000000" pitchFamily="50" charset="-128"/>
                          <a:cs typeface="Adobe Clean Han"/>
                        </a:rPr>
                        <a:t>】</a:t>
                      </a:r>
                      <a:r>
                        <a:rPr sz="900" b="0" spc="-80">
                          <a:solidFill>
                            <a:srgbClr val="332C2A"/>
                          </a:solidFill>
                          <a:latin typeface="游ゴシック" panose="020B0400000000000000" pitchFamily="50" charset="-128"/>
                          <a:ea typeface="游ゴシック" panose="020B0400000000000000" pitchFamily="50" charset="-128"/>
                          <a:cs typeface="Adobe Clean Han"/>
                        </a:rPr>
                        <a:t>保護者</a:t>
                      </a:r>
                      <a:r>
                        <a:rPr sz="900" b="0" spc="-105">
                          <a:solidFill>
                            <a:srgbClr val="332C2A"/>
                          </a:solidFill>
                          <a:latin typeface="游ゴシック" panose="020B0400000000000000" pitchFamily="50" charset="-128"/>
                          <a:ea typeface="游ゴシック" panose="020B0400000000000000" pitchFamily="50" charset="-128"/>
                          <a:cs typeface="Adobe Clean Han"/>
                        </a:rPr>
                        <a:t>が</a:t>
                      </a:r>
                      <a:r>
                        <a:rPr sz="900" b="0" spc="-114">
                          <a:solidFill>
                            <a:srgbClr val="332C2A"/>
                          </a:solidFill>
                          <a:latin typeface="游ゴシック" panose="020B0400000000000000" pitchFamily="50" charset="-128"/>
                          <a:ea typeface="游ゴシック" panose="020B0400000000000000" pitchFamily="50" charset="-128"/>
                          <a:cs typeface="Adobe Clean Han"/>
                        </a:rPr>
                        <a:t>その</a:t>
                      </a:r>
                      <a:r>
                        <a:rPr sz="900" b="0" spc="-135">
                          <a:solidFill>
                            <a:srgbClr val="332C2A"/>
                          </a:solidFill>
                          <a:latin typeface="游ゴシック" panose="020B0400000000000000" pitchFamily="50" charset="-128"/>
                          <a:ea typeface="游ゴシック" panose="020B0400000000000000" pitchFamily="50" charset="-128"/>
                          <a:cs typeface="Adobe Clean Han"/>
                        </a:rPr>
                        <a:t>ア</a:t>
                      </a:r>
                      <a:r>
                        <a:rPr sz="900" b="0" spc="-85">
                          <a:solidFill>
                            <a:srgbClr val="332C2A"/>
                          </a:solidFill>
                          <a:latin typeface="游ゴシック" panose="020B0400000000000000" pitchFamily="50" charset="-128"/>
                          <a:ea typeface="游ゴシック" panose="020B0400000000000000" pitchFamily="50" charset="-128"/>
                          <a:cs typeface="Adobe Clean Han"/>
                        </a:rPr>
                        <a:t>ル</a:t>
                      </a:r>
                      <a:r>
                        <a:rPr sz="900" b="0" spc="-125">
                          <a:solidFill>
                            <a:srgbClr val="332C2A"/>
                          </a:solidFill>
                          <a:latin typeface="游ゴシック" panose="020B0400000000000000" pitchFamily="50" charset="-128"/>
                          <a:ea typeface="游ゴシック" panose="020B0400000000000000" pitchFamily="50" charset="-128"/>
                          <a:cs typeface="Adobe Clean Han"/>
                        </a:rPr>
                        <a:t>バ</a:t>
                      </a:r>
                      <a:r>
                        <a:rPr sz="900" b="0" spc="-280">
                          <a:solidFill>
                            <a:srgbClr val="332C2A"/>
                          </a:solidFill>
                          <a:latin typeface="游ゴシック" panose="020B0400000000000000" pitchFamily="50" charset="-128"/>
                          <a:ea typeface="游ゴシック" panose="020B0400000000000000" pitchFamily="50" charset="-128"/>
                          <a:cs typeface="Adobe Clean Han"/>
                        </a:rPr>
                        <a:t>イ</a:t>
                      </a:r>
                      <a:r>
                        <a:rPr sz="900" b="0" spc="-175">
                          <a:solidFill>
                            <a:srgbClr val="332C2A"/>
                          </a:solidFill>
                          <a:latin typeface="游ゴシック" panose="020B0400000000000000" pitchFamily="50" charset="-128"/>
                          <a:ea typeface="游ゴシック" panose="020B0400000000000000" pitchFamily="50" charset="-128"/>
                          <a:cs typeface="Adobe Clean Han"/>
                        </a:rPr>
                        <a:t>ト</a:t>
                      </a:r>
                      <a:r>
                        <a:rPr sz="900" b="0" spc="-90">
                          <a:solidFill>
                            <a:srgbClr val="332C2A"/>
                          </a:solidFill>
                          <a:latin typeface="游ゴシック" panose="020B0400000000000000" pitchFamily="50" charset="-128"/>
                          <a:ea typeface="游ゴシック" panose="020B0400000000000000" pitchFamily="50" charset="-128"/>
                          <a:cs typeface="Adobe Clean Han"/>
                        </a:rPr>
                        <a:t>が</a:t>
                      </a:r>
                      <a:r>
                        <a:rPr sz="900" b="0" spc="-110">
                          <a:solidFill>
                            <a:srgbClr val="332C2A"/>
                          </a:solidFill>
                          <a:latin typeface="游ゴシック" panose="020B0400000000000000" pitchFamily="50" charset="-128"/>
                          <a:ea typeface="游ゴシック" panose="020B0400000000000000" pitchFamily="50" charset="-128"/>
                          <a:cs typeface="Adobe Clean Han"/>
                        </a:rPr>
                        <a:t>あ</a:t>
                      </a:r>
                      <a:r>
                        <a:rPr sz="900" b="0" spc="-125">
                          <a:solidFill>
                            <a:srgbClr val="332C2A"/>
                          </a:solidFill>
                          <a:latin typeface="游ゴシック" panose="020B0400000000000000" pitchFamily="50" charset="-128"/>
                          <a:ea typeface="游ゴシック" panose="020B0400000000000000" pitchFamily="50" charset="-128"/>
                          <a:cs typeface="Adobe Clean Han"/>
                        </a:rPr>
                        <a:t>な</a:t>
                      </a:r>
                      <a:r>
                        <a:rPr sz="900" b="0" spc="-130">
                          <a:solidFill>
                            <a:srgbClr val="332C2A"/>
                          </a:solidFill>
                          <a:latin typeface="游ゴシック" panose="020B0400000000000000" pitchFamily="50" charset="-128"/>
                          <a:ea typeface="游ゴシック" panose="020B0400000000000000" pitchFamily="50" charset="-128"/>
                          <a:cs typeface="Adobe Clean Han"/>
                        </a:rPr>
                        <a:t>た</a:t>
                      </a:r>
                      <a:r>
                        <a:rPr sz="900" b="0" spc="-160">
                          <a:solidFill>
                            <a:srgbClr val="332C2A"/>
                          </a:solidFill>
                          <a:latin typeface="游ゴシック" panose="020B0400000000000000" pitchFamily="50" charset="-128"/>
                          <a:ea typeface="游ゴシック" panose="020B0400000000000000" pitchFamily="50" charset="-128"/>
                          <a:cs typeface="Adobe Clean Han"/>
                        </a:rPr>
                        <a:t>に</a:t>
                      </a:r>
                      <a:r>
                        <a:rPr sz="900" b="0" spc="-210">
                          <a:solidFill>
                            <a:srgbClr val="332C2A"/>
                          </a:solidFill>
                          <a:latin typeface="游ゴシック" panose="020B0400000000000000" pitchFamily="50" charset="-128"/>
                          <a:ea typeface="游ゴシック" panose="020B0400000000000000" pitchFamily="50" charset="-128"/>
                          <a:cs typeface="Adobe Clean Han"/>
                        </a:rPr>
                        <a:t>と</a:t>
                      </a:r>
                      <a:r>
                        <a:rPr sz="900" b="0" spc="-180">
                          <a:solidFill>
                            <a:srgbClr val="332C2A"/>
                          </a:solidFill>
                          <a:latin typeface="游ゴシック" panose="020B0400000000000000" pitchFamily="50" charset="-128"/>
                          <a:ea typeface="游ゴシック" panose="020B0400000000000000" pitchFamily="50" charset="-128"/>
                          <a:cs typeface="Adobe Clean Han"/>
                        </a:rPr>
                        <a:t>っ</a:t>
                      </a:r>
                      <a:r>
                        <a:rPr sz="900" b="0" spc="-105">
                          <a:solidFill>
                            <a:srgbClr val="332C2A"/>
                          </a:solidFill>
                          <a:latin typeface="游ゴシック" panose="020B0400000000000000" pitchFamily="50" charset="-128"/>
                          <a:ea typeface="游ゴシック" panose="020B0400000000000000" pitchFamily="50" charset="-128"/>
                          <a:cs typeface="Adobe Clean Han"/>
                        </a:rPr>
                        <a:t>て</a:t>
                      </a:r>
                      <a:r>
                        <a:rPr sz="900" b="0" spc="-80">
                          <a:solidFill>
                            <a:srgbClr val="332C2A"/>
                          </a:solidFill>
                          <a:latin typeface="游ゴシック" panose="020B0400000000000000" pitchFamily="50" charset="-128"/>
                          <a:ea typeface="游ゴシック" panose="020B0400000000000000" pitchFamily="50" charset="-128"/>
                          <a:cs typeface="Adobe Clean Han"/>
                        </a:rPr>
                        <a:t>不利</a:t>
                      </a:r>
                      <a:r>
                        <a:rPr sz="900" b="0" spc="-105">
                          <a:solidFill>
                            <a:srgbClr val="332C2A"/>
                          </a:solidFill>
                          <a:latin typeface="游ゴシック" panose="020B0400000000000000" pitchFamily="50" charset="-128"/>
                          <a:ea typeface="游ゴシック" panose="020B0400000000000000" pitchFamily="50" charset="-128"/>
                          <a:cs typeface="Adobe Clean Han"/>
                        </a:rPr>
                        <a:t>益</a:t>
                      </a:r>
                      <a:r>
                        <a:rPr sz="900" b="0" spc="-150">
                          <a:solidFill>
                            <a:srgbClr val="332C2A"/>
                          </a:solidFill>
                          <a:latin typeface="游ゴシック" panose="020B0400000000000000" pitchFamily="50" charset="-128"/>
                          <a:ea typeface="游ゴシック" panose="020B0400000000000000" pitchFamily="50" charset="-128"/>
                          <a:cs typeface="Adobe Clean Han"/>
                        </a:rPr>
                        <a:t>だ</a:t>
                      </a:r>
                      <a:r>
                        <a:rPr sz="900" b="0" spc="-135">
                          <a:solidFill>
                            <a:srgbClr val="332C2A"/>
                          </a:solidFill>
                          <a:latin typeface="游ゴシック" panose="020B0400000000000000" pitchFamily="50" charset="-128"/>
                          <a:ea typeface="游ゴシック" panose="020B0400000000000000" pitchFamily="50" charset="-128"/>
                          <a:cs typeface="Adobe Clean Han"/>
                        </a:rPr>
                        <a:t>と</a:t>
                      </a:r>
                      <a:r>
                        <a:rPr sz="900" b="0" spc="-114">
                          <a:solidFill>
                            <a:srgbClr val="332C2A"/>
                          </a:solidFill>
                          <a:latin typeface="游ゴシック" panose="020B0400000000000000" pitchFamily="50" charset="-128"/>
                          <a:ea typeface="游ゴシック" panose="020B0400000000000000" pitchFamily="50" charset="-128"/>
                          <a:cs typeface="Adobe Clean Han"/>
                        </a:rPr>
                        <a:t>思</a:t>
                      </a:r>
                      <a:r>
                        <a:rPr sz="900" b="0" spc="-110">
                          <a:solidFill>
                            <a:srgbClr val="332C2A"/>
                          </a:solidFill>
                          <a:latin typeface="游ゴシック" panose="020B0400000000000000" pitchFamily="50" charset="-128"/>
                          <a:ea typeface="游ゴシック" panose="020B0400000000000000" pitchFamily="50" charset="-128"/>
                          <a:cs typeface="Adobe Clean Han"/>
                        </a:rPr>
                        <a:t>え</a:t>
                      </a:r>
                      <a:r>
                        <a:rPr sz="900" b="0" spc="-80">
                          <a:solidFill>
                            <a:srgbClr val="332C2A"/>
                          </a:solidFill>
                          <a:latin typeface="游ゴシック" panose="020B0400000000000000" pitchFamily="50" charset="-128"/>
                          <a:ea typeface="游ゴシック" panose="020B0400000000000000" pitchFamily="50" charset="-128"/>
                          <a:cs typeface="Adobe Clean Han"/>
                        </a:rPr>
                        <a:t>ば</a:t>
                      </a:r>
                      <a:r>
                        <a:rPr sz="900" b="0" spc="-440">
                          <a:solidFill>
                            <a:srgbClr val="332C2A"/>
                          </a:solidFill>
                          <a:latin typeface="游ゴシック" panose="020B0400000000000000" pitchFamily="50" charset="-128"/>
                          <a:ea typeface="游ゴシック" panose="020B0400000000000000" pitchFamily="50" charset="-128"/>
                          <a:cs typeface="Adobe Clean Han"/>
                        </a:rPr>
                        <a:t>、</a:t>
                      </a:r>
                      <a:r>
                        <a:rPr sz="900" b="0" spc="-80">
                          <a:solidFill>
                            <a:srgbClr val="332C2A"/>
                          </a:solidFill>
                          <a:latin typeface="游ゴシック" panose="020B0400000000000000" pitchFamily="50" charset="-128"/>
                          <a:ea typeface="游ゴシック" panose="020B0400000000000000" pitchFamily="50" charset="-128"/>
                          <a:cs typeface="Adobe Clean Han"/>
                        </a:rPr>
                        <a:t>保護者</a:t>
                      </a:r>
                      <a:r>
                        <a:rPr sz="900" b="0" spc="-95">
                          <a:solidFill>
                            <a:srgbClr val="332C2A"/>
                          </a:solidFill>
                          <a:latin typeface="游ゴシック" panose="020B0400000000000000" pitchFamily="50" charset="-128"/>
                          <a:ea typeface="游ゴシック" panose="020B0400000000000000" pitchFamily="50" charset="-128"/>
                          <a:cs typeface="Adobe Clean Han"/>
                        </a:rPr>
                        <a:t>がお</a:t>
                      </a:r>
                      <a:r>
                        <a:rPr sz="900" b="0" spc="-105">
                          <a:solidFill>
                            <a:srgbClr val="332C2A"/>
                          </a:solidFill>
                          <a:latin typeface="游ゴシック" panose="020B0400000000000000" pitchFamily="50" charset="-128"/>
                          <a:ea typeface="游ゴシック" panose="020B0400000000000000" pitchFamily="50" charset="-128"/>
                          <a:cs typeface="Adobe Clean Han"/>
                        </a:rPr>
                        <a:t>店に</a:t>
                      </a:r>
                      <a:r>
                        <a:rPr sz="900" b="0" spc="-155">
                          <a:solidFill>
                            <a:srgbClr val="332C2A"/>
                          </a:solidFill>
                          <a:latin typeface="游ゴシック" panose="020B0400000000000000" pitchFamily="50" charset="-128"/>
                          <a:ea typeface="游ゴシック" panose="020B0400000000000000" pitchFamily="50" charset="-128"/>
                          <a:cs typeface="Adobe Clean Han"/>
                        </a:rPr>
                        <a:t>言</a:t>
                      </a:r>
                      <a:r>
                        <a:rPr sz="900" b="0" spc="-180">
                          <a:solidFill>
                            <a:srgbClr val="332C2A"/>
                          </a:solidFill>
                          <a:latin typeface="游ゴシック" panose="020B0400000000000000" pitchFamily="50" charset="-128"/>
                          <a:ea typeface="游ゴシック" panose="020B0400000000000000" pitchFamily="50" charset="-128"/>
                          <a:cs typeface="Adobe Clean Han"/>
                        </a:rPr>
                        <a:t>っ</a:t>
                      </a:r>
                      <a:r>
                        <a:rPr sz="900" b="0" spc="-105">
                          <a:solidFill>
                            <a:srgbClr val="332C2A"/>
                          </a:solidFill>
                          <a:latin typeface="游ゴシック" panose="020B0400000000000000" pitchFamily="50" charset="-128"/>
                          <a:ea typeface="游ゴシック" panose="020B0400000000000000" pitchFamily="50" charset="-128"/>
                          <a:cs typeface="Adobe Clean Han"/>
                        </a:rPr>
                        <a:t>て</a:t>
                      </a:r>
                      <a:r>
                        <a:rPr sz="900" b="0" spc="-90">
                          <a:solidFill>
                            <a:srgbClr val="332C2A"/>
                          </a:solidFill>
                          <a:latin typeface="游ゴシック" panose="020B0400000000000000" pitchFamily="50" charset="-128"/>
                          <a:ea typeface="游ゴシック" panose="020B0400000000000000" pitchFamily="50" charset="-128"/>
                          <a:cs typeface="Adobe Clean Han"/>
                        </a:rPr>
                        <a:t>辞</a:t>
                      </a:r>
                      <a:r>
                        <a:rPr sz="900" b="0" spc="-125">
                          <a:solidFill>
                            <a:srgbClr val="332C2A"/>
                          </a:solidFill>
                          <a:latin typeface="游ゴシック" panose="020B0400000000000000" pitchFamily="50" charset="-128"/>
                          <a:ea typeface="游ゴシック" panose="020B0400000000000000" pitchFamily="50" charset="-128"/>
                          <a:cs typeface="Adobe Clean Han"/>
                        </a:rPr>
                        <a:t>め</a:t>
                      </a:r>
                      <a:r>
                        <a:rPr sz="900" b="0" spc="-165">
                          <a:solidFill>
                            <a:srgbClr val="332C2A"/>
                          </a:solidFill>
                          <a:latin typeface="游ゴシック" panose="020B0400000000000000" pitchFamily="50" charset="-128"/>
                          <a:ea typeface="游ゴシック" panose="020B0400000000000000" pitchFamily="50" charset="-128"/>
                          <a:cs typeface="Adobe Clean Han"/>
                        </a:rPr>
                        <a:t>る</a:t>
                      </a:r>
                      <a:r>
                        <a:rPr sz="900" b="0" spc="-180">
                          <a:solidFill>
                            <a:srgbClr val="332C2A"/>
                          </a:solidFill>
                          <a:latin typeface="游ゴシック" panose="020B0400000000000000" pitchFamily="50" charset="-128"/>
                          <a:ea typeface="游ゴシック" panose="020B0400000000000000" pitchFamily="50" charset="-128"/>
                          <a:cs typeface="Adobe Clean Han"/>
                        </a:rPr>
                        <a:t>こ</a:t>
                      </a:r>
                      <a:r>
                        <a:rPr sz="900" b="0" spc="-170">
                          <a:solidFill>
                            <a:srgbClr val="332C2A"/>
                          </a:solidFill>
                          <a:latin typeface="游ゴシック" panose="020B0400000000000000" pitchFamily="50" charset="-128"/>
                          <a:ea typeface="游ゴシック" panose="020B0400000000000000" pitchFamily="50" charset="-128"/>
                          <a:cs typeface="Adobe Clean Han"/>
                        </a:rPr>
                        <a:t>と</a:t>
                      </a:r>
                      <a:r>
                        <a:rPr sz="900" b="0" spc="-140">
                          <a:solidFill>
                            <a:srgbClr val="332C2A"/>
                          </a:solidFill>
                          <a:latin typeface="游ゴシック" panose="020B0400000000000000" pitchFamily="50" charset="-128"/>
                          <a:ea typeface="游ゴシック" panose="020B0400000000000000" pitchFamily="50" charset="-128"/>
                          <a:cs typeface="Adobe Clean Han"/>
                        </a:rPr>
                        <a:t>もで</a:t>
                      </a:r>
                      <a:r>
                        <a:rPr sz="900" b="0" spc="-160">
                          <a:solidFill>
                            <a:srgbClr val="332C2A"/>
                          </a:solidFill>
                          <a:latin typeface="游ゴシック" panose="020B0400000000000000" pitchFamily="50" charset="-128"/>
                          <a:ea typeface="游ゴシック" panose="020B0400000000000000" pitchFamily="50" charset="-128"/>
                          <a:cs typeface="Adobe Clean Han"/>
                        </a:rPr>
                        <a:t>き</a:t>
                      </a:r>
                      <a:r>
                        <a:rPr sz="900" b="0" spc="-50">
                          <a:solidFill>
                            <a:srgbClr val="332C2A"/>
                          </a:solidFill>
                          <a:latin typeface="游ゴシック" panose="020B0400000000000000" pitchFamily="50" charset="-128"/>
                          <a:ea typeface="游ゴシック" panose="020B0400000000000000" pitchFamily="50" charset="-128"/>
                          <a:cs typeface="Adobe Clean Han"/>
                        </a:rPr>
                        <a:t>る</a:t>
                      </a:r>
                      <a:endParaRPr sz="900">
                        <a:latin typeface="游ゴシック" panose="020B0400000000000000" pitchFamily="50" charset="-128"/>
                        <a:ea typeface="游ゴシック" panose="020B0400000000000000" pitchFamily="50" charset="-128"/>
                        <a:cs typeface="Adobe Clean Han"/>
                      </a:endParaRPr>
                    </a:p>
                  </a:txBody>
                  <a:tcPr marL="0" marR="0" marT="51435"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08"/>
                  </a:ext>
                </a:extLst>
              </a:tr>
              <a:tr h="244475">
                <a:tc>
                  <a:txBody>
                    <a:bodyPr/>
                    <a:lstStyle/>
                    <a:p>
                      <a:pPr marL="144145">
                        <a:lnSpc>
                          <a:spcPct val="100000"/>
                        </a:lnSpc>
                        <a:spcBef>
                          <a:spcPts val="400"/>
                        </a:spcBef>
                      </a:pPr>
                      <a:r>
                        <a:rPr sz="900" b="1" spc="0">
                          <a:solidFill>
                            <a:srgbClr val="332C2A"/>
                          </a:solidFill>
                          <a:latin typeface="游ゴシック" panose="020B0400000000000000" pitchFamily="50" charset="-128"/>
                          <a:ea typeface="游ゴシック" panose="020B0400000000000000" pitchFamily="50" charset="-128"/>
                          <a:cs typeface="Adobe Clean Han ExtraBold"/>
                        </a:rPr>
                        <a:t>働くことに関連していろんな専門家や機関が存在します。以下について知識を確認してみましょう</a:t>
                      </a:r>
                      <a:r>
                        <a:rPr sz="900" b="1" spc="-100">
                          <a:solidFill>
                            <a:srgbClr val="332C2A"/>
                          </a:solidFill>
                          <a:latin typeface="游ゴシック" panose="020B0400000000000000" pitchFamily="50" charset="-128"/>
                          <a:ea typeface="游ゴシック" panose="020B0400000000000000" pitchFamily="50" charset="-128"/>
                          <a:cs typeface="Adobe Clean Han ExtraBold"/>
                        </a:rPr>
                        <a:t>。</a:t>
                      </a:r>
                      <a:endParaRPr sz="900">
                        <a:latin typeface="游ゴシック" panose="020B0400000000000000" pitchFamily="50" charset="-128"/>
                        <a:ea typeface="游ゴシック" panose="020B0400000000000000" pitchFamily="50" charset="-128"/>
                        <a:cs typeface="Adobe Clean Han ExtraBold"/>
                      </a:endParaRPr>
                    </a:p>
                  </a:txBody>
                  <a:tcPr marL="0" marR="0" marT="50800"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solidFill>
                      <a:srgbClr val="BCE4F8"/>
                    </a:solidFill>
                  </a:tcPr>
                </a:tc>
                <a:extLst>
                  <a:ext uri="{0D108BD9-81ED-4DB2-BD59-A6C34878D82A}">
                    <a16:rowId xmlns:a16="http://schemas.microsoft.com/office/drawing/2014/main" val="10009"/>
                  </a:ext>
                </a:extLst>
              </a:tr>
              <a:tr h="640715">
                <a:tc>
                  <a:txBody>
                    <a:bodyPr/>
                    <a:lstStyle/>
                    <a:p>
                      <a:pPr marL="274955" marR="154305" indent="-127000">
                        <a:lnSpc>
                          <a:spcPct val="122100"/>
                        </a:lnSpc>
                        <a:spcBef>
                          <a:spcPts val="204"/>
                        </a:spcBef>
                      </a:pPr>
                      <a:r>
                        <a:rPr sz="900" b="0" spc="-150">
                          <a:solidFill>
                            <a:srgbClr val="332C2A"/>
                          </a:solidFill>
                          <a:latin typeface="游ゴシック" panose="020B0400000000000000" pitchFamily="50" charset="-128"/>
                          <a:ea typeface="游ゴシック" panose="020B0400000000000000" pitchFamily="50" charset="-128"/>
                          <a:cs typeface="Adobe Clean Han"/>
                        </a:rPr>
                        <a:t>⑧</a:t>
                      </a:r>
                      <a:r>
                        <a:rPr lang="en-US" sz="900" b="0" spc="-150">
                          <a:solidFill>
                            <a:srgbClr val="332C2A"/>
                          </a:solidFill>
                          <a:latin typeface="游ゴシック" panose="020B0400000000000000" pitchFamily="50" charset="-128"/>
                          <a:ea typeface="游ゴシック" panose="020B0400000000000000" pitchFamily="50" charset="-128"/>
                          <a:cs typeface="Adobe Clean Han"/>
                        </a:rPr>
                        <a:t>  </a:t>
                      </a:r>
                      <a:r>
                        <a:rPr lang="ja-JP" altLang="en-US" sz="900" b="0" spc="-150">
                          <a:solidFill>
                            <a:srgbClr val="332C2A"/>
                          </a:solidFill>
                          <a:latin typeface="游ゴシック" panose="020B0400000000000000" pitchFamily="50" charset="-128"/>
                          <a:ea typeface="游ゴシック" panose="020B0400000000000000" pitchFamily="50" charset="-128"/>
                          <a:cs typeface="Adobe Clean Han"/>
                        </a:rPr>
                        <a:t>今日</a:t>
                      </a:r>
                      <a:r>
                        <a:rPr sz="900" b="0" spc="0" err="1">
                          <a:solidFill>
                            <a:srgbClr val="332C2A"/>
                          </a:solidFill>
                          <a:latin typeface="游ゴシック" panose="020B0400000000000000" pitchFamily="50" charset="-128"/>
                          <a:ea typeface="游ゴシック" panose="020B0400000000000000" pitchFamily="50" charset="-128"/>
                          <a:cs typeface="Adobe Clean Han"/>
                        </a:rPr>
                        <a:t>が給料日ですが、社長が「お金がない</a:t>
                      </a:r>
                      <a:r>
                        <a:rPr sz="900" b="0" spc="0">
                          <a:solidFill>
                            <a:srgbClr val="332C2A"/>
                          </a:solidFill>
                          <a:latin typeface="游ゴシック" panose="020B0400000000000000" pitchFamily="50" charset="-128"/>
                          <a:ea typeface="游ゴシック" panose="020B0400000000000000" pitchFamily="50" charset="-128"/>
                          <a:cs typeface="Adobe Clean Han"/>
                        </a:rPr>
                        <a:t>！」と言って、アルバイト代を払ってくれません。社長に何度も交渉しましたがやっぱりもらえないので、専門の機関に相談することにしました。どこに相談したらいいんだろ</a:t>
                      </a:r>
                      <a:r>
                        <a:rPr lang="ja-JP" altLang="en-US" sz="900" b="0" spc="0">
                          <a:solidFill>
                            <a:srgbClr val="332C2A"/>
                          </a:solidFill>
                          <a:latin typeface="游ゴシック" panose="020B0400000000000000" pitchFamily="50" charset="-128"/>
                          <a:ea typeface="游ゴシック" panose="020B0400000000000000" pitchFamily="50" charset="-128"/>
                          <a:cs typeface="Adobe Clean Han"/>
                        </a:rPr>
                        <a:t>う</a:t>
                      </a:r>
                      <a:r>
                        <a:rPr lang="en-US" altLang="ja-JP" sz="900" b="0" spc="0">
                          <a:solidFill>
                            <a:srgbClr val="332C2A"/>
                          </a:solidFill>
                          <a:latin typeface="游ゴシック" panose="020B0400000000000000" pitchFamily="50" charset="-128"/>
                          <a:ea typeface="游ゴシック" panose="020B0400000000000000" pitchFamily="50" charset="-128"/>
                          <a:cs typeface="Adobe Clean Han"/>
                        </a:rPr>
                        <a:t>?</a:t>
                      </a:r>
                      <a:endParaRPr sz="900" spc="0">
                        <a:latin typeface="游ゴシック" panose="020B0400000000000000" pitchFamily="50" charset="-128"/>
                        <a:ea typeface="游ゴシック" panose="020B0400000000000000" pitchFamily="50" charset="-128"/>
                        <a:cs typeface="Adobe Clean Han"/>
                      </a:endParaRPr>
                    </a:p>
                    <a:p>
                      <a:pPr marL="457200">
                        <a:lnSpc>
                          <a:spcPct val="100000"/>
                        </a:lnSpc>
                        <a:spcBef>
                          <a:spcPts val="240"/>
                        </a:spcBef>
                        <a:tabLst>
                          <a:tab pos="929005" algn="l"/>
                          <a:tab pos="1514475" algn="l"/>
                          <a:tab pos="1986914" algn="l"/>
                          <a:tab pos="3277870" algn="l"/>
                        </a:tabLst>
                      </a:pP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警察</a:t>
                      </a:r>
                      <a:r>
                        <a:rPr sz="900" b="0" spc="-50">
                          <a:solidFill>
                            <a:srgbClr val="332C2A"/>
                          </a:solidFill>
                          <a:latin typeface="游ゴシック" panose="020B0400000000000000" pitchFamily="50" charset="-128"/>
                          <a:ea typeface="游ゴシック" panose="020B0400000000000000" pitchFamily="50" charset="-128"/>
                          <a:cs typeface="Adobe Clean Han"/>
                        </a:rPr>
                        <a:t>署</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45">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労働基準監督署</a:t>
                      </a:r>
                      <a:r>
                        <a:rPr sz="900" b="0" spc="345">
                          <a:solidFill>
                            <a:srgbClr val="332C2A"/>
                          </a:solidFill>
                          <a:latin typeface="游ゴシック" panose="020B0400000000000000" pitchFamily="50" charset="-128"/>
                          <a:ea typeface="游ゴシック" panose="020B0400000000000000" pitchFamily="50" charset="-128"/>
                          <a:cs typeface="Adobe Clean Han"/>
                        </a:rPr>
                        <a:t> </a:t>
                      </a:r>
                      <a:r>
                        <a:rPr sz="900" b="0" spc="-50">
                          <a:solidFill>
                            <a:srgbClr val="332C2A"/>
                          </a:solidFill>
                          <a:latin typeface="游ゴシック" panose="020B0400000000000000" pitchFamily="50" charset="-128"/>
                          <a:ea typeface="游ゴシック" panose="020B0400000000000000" pitchFamily="50" charset="-128"/>
                          <a:cs typeface="Adobe Clean Han"/>
                        </a:rPr>
                        <a:t>【</a:t>
                      </a:r>
                      <a:r>
                        <a:rPr sz="900" b="0">
                          <a:solidFill>
                            <a:srgbClr val="332C2A"/>
                          </a:solidFill>
                          <a:latin typeface="游ゴシック" panose="020B0400000000000000" pitchFamily="50" charset="-128"/>
                          <a:ea typeface="游ゴシック" panose="020B0400000000000000" pitchFamily="50" charset="-128"/>
                          <a:cs typeface="Adobe Clean Han"/>
                        </a:rPr>
                        <a:t>	</a:t>
                      </a:r>
                      <a:r>
                        <a:rPr sz="900" b="0" spc="-455">
                          <a:solidFill>
                            <a:srgbClr val="332C2A"/>
                          </a:solidFill>
                          <a:latin typeface="游ゴシック" panose="020B0400000000000000" pitchFamily="50" charset="-128"/>
                          <a:ea typeface="游ゴシック" panose="020B0400000000000000" pitchFamily="50" charset="-128"/>
                          <a:cs typeface="Adobe Clean Han"/>
                        </a:rPr>
                        <a:t>】</a:t>
                      </a:r>
                      <a:r>
                        <a:rPr sz="900" b="0" spc="-20">
                          <a:solidFill>
                            <a:srgbClr val="332C2A"/>
                          </a:solidFill>
                          <a:latin typeface="游ゴシック" panose="020B0400000000000000" pitchFamily="50" charset="-128"/>
                          <a:ea typeface="游ゴシック" panose="020B0400000000000000" pitchFamily="50" charset="-128"/>
                          <a:cs typeface="Adobe Clean Han"/>
                        </a:rPr>
                        <a:t>ハ</a:t>
                      </a:r>
                      <a:r>
                        <a:rPr sz="900" b="0" spc="-35">
                          <a:solidFill>
                            <a:srgbClr val="332C2A"/>
                          </a:solidFill>
                          <a:latin typeface="游ゴシック" panose="020B0400000000000000" pitchFamily="50" charset="-128"/>
                          <a:ea typeface="游ゴシック" panose="020B0400000000000000" pitchFamily="50" charset="-128"/>
                          <a:cs typeface="Adobe Clean Han"/>
                        </a:rPr>
                        <a:t>ロ</a:t>
                      </a:r>
                      <a:r>
                        <a:rPr sz="900" b="0" spc="-40">
                          <a:solidFill>
                            <a:srgbClr val="332C2A"/>
                          </a:solidFill>
                          <a:latin typeface="游ゴシック" panose="020B0400000000000000" pitchFamily="50" charset="-128"/>
                          <a:ea typeface="游ゴシック" panose="020B0400000000000000" pitchFamily="50" charset="-128"/>
                          <a:cs typeface="Adobe Clean Han"/>
                        </a:rPr>
                        <a:t>ー</a:t>
                      </a:r>
                      <a:r>
                        <a:rPr sz="900" b="0" spc="-50">
                          <a:solidFill>
                            <a:srgbClr val="332C2A"/>
                          </a:solidFill>
                          <a:latin typeface="游ゴシック" panose="020B0400000000000000" pitchFamily="50" charset="-128"/>
                          <a:ea typeface="游ゴシック" panose="020B0400000000000000" pitchFamily="50" charset="-128"/>
                          <a:cs typeface="Adobe Clean Han"/>
                        </a:rPr>
                        <a:t>ワ</a:t>
                      </a:r>
                      <a:r>
                        <a:rPr sz="900" b="0" spc="-65">
                          <a:solidFill>
                            <a:srgbClr val="332C2A"/>
                          </a:solidFill>
                          <a:latin typeface="游ゴシック" panose="020B0400000000000000" pitchFamily="50" charset="-128"/>
                          <a:ea typeface="游ゴシック" panose="020B0400000000000000" pitchFamily="50" charset="-128"/>
                          <a:cs typeface="Adobe Clean Han"/>
                        </a:rPr>
                        <a:t>ー</a:t>
                      </a:r>
                      <a:r>
                        <a:rPr sz="900" b="0" spc="-50">
                          <a:solidFill>
                            <a:srgbClr val="332C2A"/>
                          </a:solidFill>
                          <a:latin typeface="游ゴシック" panose="020B0400000000000000" pitchFamily="50" charset="-128"/>
                          <a:ea typeface="游ゴシック" panose="020B0400000000000000" pitchFamily="50" charset="-128"/>
                          <a:cs typeface="Adobe Clean Han"/>
                        </a:rPr>
                        <a:t>ク</a:t>
                      </a:r>
                      <a:endParaRPr sz="900">
                        <a:latin typeface="游ゴシック" panose="020B0400000000000000" pitchFamily="50" charset="-128"/>
                        <a:ea typeface="游ゴシック" panose="020B0400000000000000" pitchFamily="50" charset="-128"/>
                        <a:cs typeface="Adobe Clean Han"/>
                      </a:endParaRPr>
                    </a:p>
                  </a:txBody>
                  <a:tcPr marL="0" marR="0" marT="26034" marB="0">
                    <a:lnL w="9525">
                      <a:solidFill>
                        <a:srgbClr val="8B8B8B"/>
                      </a:solidFill>
                      <a:prstDash val="solid"/>
                    </a:lnL>
                    <a:lnR w="9525">
                      <a:solidFill>
                        <a:srgbClr val="8B8B8B"/>
                      </a:solidFill>
                      <a:prstDash val="solid"/>
                    </a:lnR>
                    <a:lnT w="9525">
                      <a:solidFill>
                        <a:srgbClr val="8B8B8B"/>
                      </a:solidFill>
                      <a:prstDash val="solid"/>
                    </a:lnT>
                    <a:lnB w="9525">
                      <a:solidFill>
                        <a:srgbClr val="8B8B8B"/>
                      </a:solidFill>
                      <a:prstDash val="solid"/>
                    </a:lnB>
                  </a:tcPr>
                </a:tc>
                <a:extLst>
                  <a:ext uri="{0D108BD9-81ED-4DB2-BD59-A6C34878D82A}">
                    <a16:rowId xmlns:a16="http://schemas.microsoft.com/office/drawing/2014/main" val="10010"/>
                  </a:ext>
                </a:extLst>
              </a:tr>
            </a:tbl>
          </a:graphicData>
        </a:graphic>
      </p:graphicFrame>
      <p:sp>
        <p:nvSpPr>
          <p:cNvPr id="7" name="object 7"/>
          <p:cNvSpPr/>
          <p:nvPr/>
        </p:nvSpPr>
        <p:spPr>
          <a:xfrm>
            <a:off x="719998" y="1080004"/>
            <a:ext cx="6840220" cy="432434"/>
          </a:xfrm>
          <a:custGeom>
            <a:avLst/>
            <a:gdLst/>
            <a:ahLst/>
            <a:cxnLst/>
            <a:rect l="l" t="t" r="r" b="b"/>
            <a:pathLst>
              <a:path w="6840220" h="432434">
                <a:moveTo>
                  <a:pt x="6840006" y="0"/>
                </a:moveTo>
                <a:lnTo>
                  <a:pt x="108000" y="0"/>
                </a:lnTo>
                <a:lnTo>
                  <a:pt x="65960" y="8486"/>
                </a:lnTo>
                <a:lnTo>
                  <a:pt x="31630" y="31630"/>
                </a:lnTo>
                <a:lnTo>
                  <a:pt x="8486" y="65960"/>
                </a:lnTo>
                <a:lnTo>
                  <a:pt x="0" y="108000"/>
                </a:lnTo>
                <a:lnTo>
                  <a:pt x="0" y="324002"/>
                </a:lnTo>
                <a:lnTo>
                  <a:pt x="8486" y="366037"/>
                </a:lnTo>
                <a:lnTo>
                  <a:pt x="31630" y="400367"/>
                </a:lnTo>
                <a:lnTo>
                  <a:pt x="65960" y="423514"/>
                </a:lnTo>
                <a:lnTo>
                  <a:pt x="108000" y="432003"/>
                </a:lnTo>
                <a:lnTo>
                  <a:pt x="6840006" y="432003"/>
                </a:lnTo>
                <a:lnTo>
                  <a:pt x="6840006"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txBox="1"/>
          <p:nvPr/>
        </p:nvSpPr>
        <p:spPr>
          <a:xfrm>
            <a:off x="669199" y="1118601"/>
            <a:ext cx="6840220" cy="1301750"/>
          </a:xfrm>
          <a:prstGeom prst="rect">
            <a:avLst/>
          </a:prstGeom>
        </p:spPr>
        <p:txBody>
          <a:bodyPr vert="horz" wrap="square" lIns="0" tIns="12700" rIns="0" bIns="0" rtlCol="0">
            <a:spAutoFit/>
          </a:bodyPr>
          <a:lstStyle/>
          <a:p>
            <a:pPr marL="300990">
              <a:lnSpc>
                <a:spcPct val="100000"/>
              </a:lnSpc>
              <a:spcBef>
                <a:spcPts val="100"/>
              </a:spcBef>
            </a:pPr>
            <a:r>
              <a:rPr sz="1050" b="1">
                <a:solidFill>
                  <a:srgbClr val="FFFFFF"/>
                </a:solidFill>
                <a:latin typeface="游ゴシック" panose="020B0400000000000000" pitchFamily="50" charset="-128"/>
                <a:ea typeface="游ゴシック" panose="020B0400000000000000" pitchFamily="50" charset="-128"/>
                <a:cs typeface="Adobe Clean Han ExtraBold"/>
              </a:rPr>
              <a:t>アルバイト・就職後のサバイバル力アップ</a:t>
            </a:r>
            <a:r>
              <a:rPr sz="1050" b="1" spc="-150">
                <a:solidFill>
                  <a:srgbClr val="FFFFFF"/>
                </a:solidFill>
                <a:latin typeface="游ゴシック" panose="020B0400000000000000" pitchFamily="50" charset="-128"/>
                <a:ea typeface="游ゴシック" panose="020B0400000000000000" pitchFamily="50" charset="-128"/>
                <a:cs typeface="Adobe Clean Han ExtraBold"/>
              </a:rPr>
              <a:t>！</a:t>
            </a:r>
            <a:r>
              <a:rPr sz="2550" b="1" spc="-150" baseline="-8169">
                <a:solidFill>
                  <a:srgbClr val="FFFFFF"/>
                </a:solidFill>
                <a:latin typeface="游ゴシック" panose="020B0400000000000000" pitchFamily="50" charset="-128"/>
                <a:ea typeface="游ゴシック" panose="020B0400000000000000" pitchFamily="50" charset="-128"/>
                <a:cs typeface="Adobe Clean Han ExtraBold"/>
              </a:rPr>
              <a:t>“知ってて欲しい！”労働法クイズＡ・Ｂ</a:t>
            </a:r>
            <a:endParaRPr sz="2550" spc="-150" baseline="-8169">
              <a:latin typeface="游ゴシック" panose="020B0400000000000000" pitchFamily="50" charset="-128"/>
              <a:ea typeface="游ゴシック" panose="020B0400000000000000" pitchFamily="50" charset="-128"/>
              <a:cs typeface="Adobe Clean Han ExtraBold"/>
            </a:endParaRPr>
          </a:p>
          <a:p>
            <a:pPr marL="177800" marR="417195" indent="-127635">
              <a:lnSpc>
                <a:spcPct val="118100"/>
              </a:lnSpc>
              <a:spcBef>
                <a:spcPts val="2030"/>
              </a:spcBef>
            </a:pPr>
            <a:r>
              <a:rPr sz="1000" b="0" spc="-90">
                <a:solidFill>
                  <a:srgbClr val="332C2A"/>
                </a:solidFill>
                <a:latin typeface="游ゴシック" panose="020B0400000000000000" pitchFamily="50" charset="-128"/>
                <a:ea typeface="游ゴシック" panose="020B0400000000000000" pitchFamily="50" charset="-128"/>
                <a:cs typeface="Adobe Clean Han"/>
              </a:rPr>
              <a:t>※以下のクイズは、一度に全て実施すべきということではなく、授業の中の使える時間に応じて、いくつか取捨</a:t>
            </a:r>
            <a:r>
              <a:rPr sz="1000" b="0" spc="-100">
                <a:solidFill>
                  <a:srgbClr val="332C2A"/>
                </a:solidFill>
                <a:latin typeface="游ゴシック" panose="020B0400000000000000" pitchFamily="50" charset="-128"/>
                <a:ea typeface="游ゴシック" panose="020B0400000000000000" pitchFamily="50" charset="-128"/>
                <a:cs typeface="Adobe Clean Han"/>
              </a:rPr>
              <a:t>選択して使っていただくことを想定しています。</a:t>
            </a:r>
            <a:endParaRPr sz="1000">
              <a:latin typeface="游ゴシック" panose="020B0400000000000000" pitchFamily="50" charset="-128"/>
              <a:ea typeface="游ゴシック" panose="020B0400000000000000" pitchFamily="50" charset="-128"/>
              <a:cs typeface="Adobe Clean Han"/>
            </a:endParaRPr>
          </a:p>
          <a:p>
            <a:pPr marL="49530">
              <a:lnSpc>
                <a:spcPct val="100000"/>
              </a:lnSpc>
              <a:spcBef>
                <a:spcPts val="1455"/>
              </a:spcBef>
              <a:tabLst>
                <a:tab pos="353060" algn="l"/>
              </a:tabLst>
            </a:pPr>
            <a:r>
              <a:rPr sz="1400" b="1" spc="-50">
                <a:solidFill>
                  <a:srgbClr val="332C2A"/>
                </a:solidFill>
                <a:latin typeface="游ゴシック" panose="020B0400000000000000" pitchFamily="50" charset="-128"/>
                <a:ea typeface="游ゴシック" panose="020B0400000000000000" pitchFamily="50" charset="-128"/>
                <a:cs typeface="Adobe Clean Han ExtraBold"/>
              </a:rPr>
              <a:t>B</a:t>
            </a:r>
            <a:r>
              <a:rPr sz="1400" b="1">
                <a:solidFill>
                  <a:srgbClr val="332C2A"/>
                </a:solidFill>
                <a:latin typeface="游ゴシック" panose="020B0400000000000000" pitchFamily="50" charset="-128"/>
                <a:ea typeface="游ゴシック" panose="020B0400000000000000" pitchFamily="50" charset="-128"/>
                <a:cs typeface="Adobe Clean Han ExtraBold"/>
              </a:rPr>
              <a:t>	</a:t>
            </a:r>
            <a:r>
              <a:rPr sz="1400" b="1" spc="-55">
                <a:solidFill>
                  <a:srgbClr val="332C2A"/>
                </a:solidFill>
                <a:latin typeface="游ゴシック" panose="020B0400000000000000" pitchFamily="50" charset="-128"/>
                <a:ea typeface="游ゴシック" panose="020B0400000000000000" pitchFamily="50" charset="-128"/>
                <a:cs typeface="Adobe Clean Han ExtraBold"/>
              </a:rPr>
              <a:t>選択式クイズ</a:t>
            </a:r>
            <a:endParaRPr sz="1400">
              <a:latin typeface="游ゴシック" panose="020B0400000000000000" pitchFamily="50" charset="-128"/>
              <a:ea typeface="游ゴシック" panose="020B0400000000000000" pitchFamily="50" charset="-128"/>
              <a:cs typeface="Adobe Clean Han ExtraBold"/>
            </a:endParaRPr>
          </a:p>
        </p:txBody>
      </p:sp>
      <p:sp>
        <p:nvSpPr>
          <p:cNvPr id="9" name="object 9"/>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16</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002155" cy="230190"/>
          </a:xfrm>
          <a:prstGeom prst="rect">
            <a:avLst/>
          </a:prstGeom>
        </p:spPr>
        <p:txBody>
          <a:bodyPr vert="horz" wrap="square" lIns="0" tIns="14604" rIns="0" bIns="0" rtlCol="0">
            <a:spAutoFit/>
          </a:bodyPr>
          <a:lstStyle/>
          <a:p>
            <a:pPr marL="12700">
              <a:lnSpc>
                <a:spcPct val="100000"/>
              </a:lnSpc>
              <a:spcBef>
                <a:spcPts val="114"/>
              </a:spcBef>
            </a:pPr>
            <a:r>
              <a:rPr sz="1400" b="1" spc="55">
                <a:solidFill>
                  <a:srgbClr val="332C2A"/>
                </a:solidFill>
                <a:latin typeface="游ゴシック" panose="020B0400000000000000" pitchFamily="50" charset="-128"/>
                <a:ea typeface="游ゴシック" panose="020B0400000000000000" pitchFamily="50" charset="-128"/>
                <a:cs typeface="Adobe Clean Han ExtraBold"/>
              </a:rPr>
              <a:t>第</a:t>
            </a:r>
            <a:r>
              <a:rPr sz="1400" b="1">
                <a:solidFill>
                  <a:srgbClr val="332C2A"/>
                </a:solidFill>
                <a:latin typeface="游ゴシック" panose="020B0400000000000000" pitchFamily="50" charset="-128"/>
                <a:ea typeface="游ゴシック" panose="020B0400000000000000" pitchFamily="50" charset="-128"/>
                <a:cs typeface="Adobe Clean Han ExtraBold"/>
              </a:rPr>
              <a:t>3</a:t>
            </a:r>
            <a:r>
              <a:rPr sz="1400" b="1" spc="55">
                <a:solidFill>
                  <a:srgbClr val="332C2A"/>
                </a:solidFill>
                <a:latin typeface="游ゴシック" panose="020B0400000000000000" pitchFamily="50" charset="-128"/>
                <a:ea typeface="游ゴシック" panose="020B0400000000000000" pitchFamily="50" charset="-128"/>
                <a:cs typeface="Adobe Clean Han ExtraBold"/>
              </a:rPr>
              <a:t>章：モデル授業案</a:t>
            </a:r>
            <a:r>
              <a:rPr sz="1400" b="1" spc="-25">
                <a:solidFill>
                  <a:srgbClr val="332C2A"/>
                </a:solidFill>
                <a:latin typeface="游ゴシック" panose="020B0400000000000000" pitchFamily="50" charset="-128"/>
                <a:ea typeface="游ゴシック" panose="020B0400000000000000" pitchFamily="50" charset="-128"/>
                <a:cs typeface="Adobe Clean Han ExtraBold"/>
              </a:rPr>
              <a:t>10</a:t>
            </a:r>
            <a:endParaRPr sz="1400">
              <a:latin typeface="游ゴシック" panose="020B0400000000000000" pitchFamily="50" charset="-128"/>
              <a:ea typeface="游ゴシック" panose="020B0400000000000000" pitchFamily="50" charset="-128"/>
              <a:cs typeface="Adobe Clean Han ExtraBold"/>
            </a:endParaRPr>
          </a:p>
        </p:txBody>
      </p:sp>
      <p:sp>
        <p:nvSpPr>
          <p:cNvPr id="6" name="object 6"/>
          <p:cNvSpPr txBox="1"/>
          <p:nvPr/>
        </p:nvSpPr>
        <p:spPr>
          <a:xfrm>
            <a:off x="3331695" y="325702"/>
            <a:ext cx="2545715" cy="230190"/>
          </a:xfrm>
          <a:prstGeom prst="rect">
            <a:avLst/>
          </a:prstGeom>
        </p:spPr>
        <p:txBody>
          <a:bodyPr vert="horz" wrap="square" lIns="0" tIns="14604" rIns="0" bIns="0" rtlCol="0">
            <a:spAutoFit/>
          </a:bodyPr>
          <a:lstStyle/>
          <a:p>
            <a:pPr marL="12700">
              <a:lnSpc>
                <a:spcPct val="100000"/>
              </a:lnSpc>
              <a:spcBef>
                <a:spcPts val="114"/>
              </a:spcBef>
            </a:pPr>
            <a:r>
              <a:rPr sz="1400" b="1" spc="-5" dirty="0" err="1">
                <a:solidFill>
                  <a:srgbClr val="332C2A"/>
                </a:solidFill>
                <a:latin typeface="游ゴシック" panose="020B0400000000000000" pitchFamily="50" charset="-128"/>
                <a:ea typeface="游ゴシック" panose="020B0400000000000000" pitchFamily="50" charset="-128"/>
                <a:cs typeface="Adobe Clean Han ExtraBold"/>
              </a:rPr>
              <a:t>働くトラブルを回避するには</a:t>
            </a:r>
            <a:r>
              <a:rPr sz="1400" b="1" spc="-5" dirty="0">
                <a:solidFill>
                  <a:srgbClr val="332C2A"/>
                </a:solidFill>
                <a:latin typeface="游ゴシック" panose="020B0400000000000000" pitchFamily="50" charset="-128"/>
                <a:ea typeface="游ゴシック" panose="020B0400000000000000" pitchFamily="50" charset="-128"/>
                <a:cs typeface="Adobe Clean Han ExtraBold"/>
              </a:rPr>
              <a:t>？</a:t>
            </a:r>
            <a:endParaRPr sz="1400" dirty="0">
              <a:latin typeface="游ゴシック" panose="020B0400000000000000" pitchFamily="50" charset="-128"/>
              <a:ea typeface="游ゴシック" panose="020B0400000000000000" pitchFamily="50" charset="-128"/>
              <a:cs typeface="Adobe Clean Han ExtraBold"/>
            </a:endParaRPr>
          </a:p>
        </p:txBody>
      </p:sp>
      <p:sp>
        <p:nvSpPr>
          <p:cNvPr id="7" name="object 7"/>
          <p:cNvSpPr txBox="1"/>
          <p:nvPr/>
        </p:nvSpPr>
        <p:spPr>
          <a:xfrm>
            <a:off x="3335299" y="540262"/>
            <a:ext cx="2367280" cy="153888"/>
          </a:xfrm>
          <a:prstGeom prst="rect">
            <a:avLst/>
          </a:prstGeom>
        </p:spPr>
        <p:txBody>
          <a:bodyPr vert="horz" wrap="square" lIns="0" tIns="15240" rIns="0" bIns="0" rtlCol="0">
            <a:spAutoFit/>
          </a:bodyPr>
          <a:lstStyle/>
          <a:p>
            <a:pPr marL="12700">
              <a:lnSpc>
                <a:spcPct val="100000"/>
              </a:lnSpc>
              <a:spcBef>
                <a:spcPts val="120"/>
              </a:spcBef>
            </a:pPr>
            <a:r>
              <a:rPr sz="900" b="1" dirty="0">
                <a:solidFill>
                  <a:srgbClr val="332C2A"/>
                </a:solidFill>
                <a:latin typeface="游ゴシック" panose="020B0400000000000000" pitchFamily="50" charset="-128"/>
                <a:ea typeface="游ゴシック" panose="020B0400000000000000" pitchFamily="50" charset="-128"/>
                <a:cs typeface="Adobe Clean Han ExtraBold"/>
              </a:rPr>
              <a:t>～</a:t>
            </a:r>
            <a:r>
              <a:rPr sz="900" b="1" spc="50" dirty="0" err="1">
                <a:solidFill>
                  <a:srgbClr val="332C2A"/>
                </a:solidFill>
                <a:latin typeface="游ゴシック" panose="020B0400000000000000" pitchFamily="50" charset="-128"/>
                <a:ea typeface="游ゴシック" panose="020B0400000000000000" pitchFamily="50" charset="-128"/>
                <a:cs typeface="Adobe Clean Han ExtraBold"/>
              </a:rPr>
              <a:t>レッツ</a:t>
            </a:r>
            <a:r>
              <a:rPr sz="900" b="1" spc="50" dirty="0">
                <a:solidFill>
                  <a:srgbClr val="332C2A"/>
                </a:solidFill>
                <a:latin typeface="游ゴシック" panose="020B0400000000000000" pitchFamily="50" charset="-128"/>
                <a:ea typeface="游ゴシック" panose="020B0400000000000000" pitchFamily="50" charset="-128"/>
                <a:cs typeface="Adobe Clean Han ExtraBold"/>
              </a:rPr>
              <a:t>  </a:t>
            </a:r>
            <a:r>
              <a:rPr sz="900" b="1" spc="50" dirty="0" err="1">
                <a:solidFill>
                  <a:srgbClr val="332C2A"/>
                </a:solidFill>
                <a:latin typeface="游ゴシック" panose="020B0400000000000000" pitchFamily="50" charset="-128"/>
                <a:ea typeface="游ゴシック" panose="020B0400000000000000" pitchFamily="50" charset="-128"/>
                <a:cs typeface="Adobe Clean Han ExtraBold"/>
              </a:rPr>
              <a:t>ロールプレ</a:t>
            </a:r>
            <a:r>
              <a:rPr sz="900" b="1" spc="-450" dirty="0" err="1">
                <a:solidFill>
                  <a:srgbClr val="332C2A"/>
                </a:solidFill>
                <a:latin typeface="游ゴシック" panose="020B0400000000000000" pitchFamily="50" charset="-128"/>
                <a:ea typeface="游ゴシック" panose="020B0400000000000000" pitchFamily="50" charset="-128"/>
                <a:cs typeface="Adobe Clean Han ExtraBold"/>
              </a:rPr>
              <a:t>イ</a:t>
            </a:r>
            <a:r>
              <a:rPr sz="900" b="1" dirty="0" err="1">
                <a:solidFill>
                  <a:srgbClr val="332C2A"/>
                </a:solidFill>
                <a:latin typeface="游ゴシック" panose="020B0400000000000000" pitchFamily="50" charset="-128"/>
                <a:ea typeface="游ゴシック" panose="020B0400000000000000" pitchFamily="50" charset="-128"/>
                <a:cs typeface="Adobe Clean Han ExtraBold"/>
              </a:rPr>
              <a:t>（Let's</a:t>
            </a:r>
            <a:r>
              <a:rPr sz="900" b="1" spc="120" dirty="0">
                <a:solidFill>
                  <a:srgbClr val="332C2A"/>
                </a:solidFill>
                <a:latin typeface="游ゴシック" panose="020B0400000000000000" pitchFamily="50" charset="-128"/>
                <a:ea typeface="游ゴシック" panose="020B0400000000000000" pitchFamily="50" charset="-128"/>
                <a:cs typeface="Adobe Clean Han ExtraBold"/>
              </a:rPr>
              <a:t> </a:t>
            </a:r>
            <a:r>
              <a:rPr sz="900" b="1" dirty="0">
                <a:solidFill>
                  <a:srgbClr val="332C2A"/>
                </a:solidFill>
                <a:latin typeface="游ゴシック" panose="020B0400000000000000" pitchFamily="50" charset="-128"/>
                <a:ea typeface="游ゴシック" panose="020B0400000000000000" pitchFamily="50" charset="-128"/>
                <a:cs typeface="Adobe Clean Han ExtraBold"/>
              </a:rPr>
              <a:t>role-</a:t>
            </a:r>
            <a:r>
              <a:rPr sz="900" b="1" spc="-50" dirty="0">
                <a:solidFill>
                  <a:srgbClr val="332C2A"/>
                </a:solidFill>
                <a:latin typeface="游ゴシック" panose="020B0400000000000000" pitchFamily="50" charset="-128"/>
                <a:ea typeface="游ゴシック" panose="020B0400000000000000" pitchFamily="50" charset="-128"/>
                <a:cs typeface="Adobe Clean Han ExtraBold"/>
              </a:rPr>
              <a:t>play）～</a:t>
            </a:r>
            <a:endParaRPr sz="900" dirty="0">
              <a:latin typeface="游ゴシック" panose="020B0400000000000000" pitchFamily="50" charset="-128"/>
              <a:ea typeface="游ゴシック" panose="020B0400000000000000" pitchFamily="50" charset="-128"/>
              <a:cs typeface="Adobe Clean Han ExtraBold"/>
            </a:endParaRPr>
          </a:p>
        </p:txBody>
      </p:sp>
      <p:graphicFrame>
        <p:nvGraphicFramePr>
          <p:cNvPr id="8" name="object 8"/>
          <p:cNvGraphicFramePr>
            <a:graphicFrameLocks noGrp="1"/>
          </p:cNvGraphicFramePr>
          <p:nvPr/>
        </p:nvGraphicFramePr>
        <p:xfrm>
          <a:off x="829221" y="4984623"/>
          <a:ext cx="5868670" cy="3100705"/>
        </p:xfrm>
        <a:graphic>
          <a:graphicData uri="http://schemas.openxmlformats.org/drawingml/2006/table">
            <a:tbl>
              <a:tblPr firstRow="1" bandRow="1">
                <a:tableStyleId>{2D5ABB26-0587-4C30-8999-92F81FD0307C}</a:tableStyleId>
              </a:tblPr>
              <a:tblGrid>
                <a:gridCol w="175387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01930">
                <a:tc gridSpan="2">
                  <a:txBody>
                    <a:bodyPr/>
                    <a:lstStyle/>
                    <a:p>
                      <a:pPr marL="19685" algn="ctr">
                        <a:lnSpc>
                          <a:spcPct val="100000"/>
                        </a:lnSpc>
                        <a:spcBef>
                          <a:spcPts val="365"/>
                        </a:spcBef>
                      </a:pPr>
                      <a:r>
                        <a:rPr sz="850" b="0" spc="-20">
                          <a:solidFill>
                            <a:srgbClr val="332C2A"/>
                          </a:solidFill>
                          <a:latin typeface="游ゴシック" panose="020B0400000000000000" pitchFamily="50" charset="-128"/>
                          <a:ea typeface="游ゴシック" panose="020B0400000000000000" pitchFamily="50" charset="-128"/>
                          <a:cs typeface="Adobe Clean Han"/>
                        </a:rPr>
                        <a:t>選択肢</a:t>
                      </a:r>
                      <a:endParaRPr sz="850">
                        <a:latin typeface="游ゴシック" panose="020B0400000000000000" pitchFamily="50" charset="-128"/>
                        <a:ea typeface="游ゴシック" panose="020B0400000000000000" pitchFamily="50" charset="-128"/>
                        <a:cs typeface="Adobe Clean Han"/>
                      </a:endParaRPr>
                    </a:p>
                  </a:txBody>
                  <a:tcPr marL="0" marR="0" marT="46355" marB="0">
                    <a:lnL w="12700">
                      <a:solidFill>
                        <a:srgbClr val="332C2A"/>
                      </a:solidFill>
                      <a:prstDash val="solid"/>
                    </a:lnL>
                    <a:lnR w="12700">
                      <a:solidFill>
                        <a:srgbClr val="332C2A"/>
                      </a:solidFill>
                      <a:prstDash val="solid"/>
                    </a:lnR>
                    <a:lnT w="12700">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extLst>
                  <a:ext uri="{0D108BD9-81ED-4DB2-BD59-A6C34878D82A}">
                    <a16:rowId xmlns:a16="http://schemas.microsoft.com/office/drawing/2014/main" val="10000"/>
                  </a:ext>
                </a:extLst>
              </a:tr>
              <a:tr h="1286510">
                <a:tc gridSpan="2">
                  <a:txBody>
                    <a:bodyPr/>
                    <a:lstStyle/>
                    <a:p>
                      <a:pPr marL="111760">
                        <a:lnSpc>
                          <a:spcPct val="100000"/>
                        </a:lnSpc>
                        <a:spcBef>
                          <a:spcPts val="675"/>
                        </a:spcBef>
                      </a:pPr>
                      <a:r>
                        <a:rPr sz="850" b="0" spc="-140">
                          <a:solidFill>
                            <a:srgbClr val="332C2A"/>
                          </a:solidFill>
                          <a:latin typeface="游ゴシック" panose="020B0400000000000000" pitchFamily="50" charset="-128"/>
                          <a:ea typeface="游ゴシック" panose="020B0400000000000000" pitchFamily="50" charset="-128"/>
                          <a:cs typeface="Adobe Clean Han"/>
                        </a:rPr>
                        <a:t>①大人</a:t>
                      </a:r>
                      <a:r>
                        <a:rPr sz="850" b="0">
                          <a:solidFill>
                            <a:srgbClr val="332C2A"/>
                          </a:solidFill>
                          <a:latin typeface="游ゴシック" panose="020B0400000000000000" pitchFamily="50" charset="-128"/>
                          <a:ea typeface="游ゴシック" panose="020B0400000000000000" pitchFamily="50" charset="-128"/>
                          <a:cs typeface="Adobe Clean Han"/>
                        </a:rPr>
                        <a:t>（目上</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
                          <a:solidFill>
                            <a:srgbClr val="332C2A"/>
                          </a:solidFill>
                          <a:latin typeface="游ゴシック" panose="020B0400000000000000" pitchFamily="50" charset="-128"/>
                          <a:ea typeface="游ゴシック" panose="020B0400000000000000" pitchFamily="50" charset="-128"/>
                          <a:cs typeface="Adobe Clean Han"/>
                        </a:rPr>
                        <a:t>の人に何かを訴えるのは怖いので我慢する</a:t>
                      </a:r>
                      <a:endParaRPr sz="850">
                        <a:latin typeface="游ゴシック" panose="020B0400000000000000" pitchFamily="50" charset="-128"/>
                        <a:ea typeface="游ゴシック" panose="020B0400000000000000" pitchFamily="50" charset="-128"/>
                        <a:cs typeface="Adobe Clean Han"/>
                      </a:endParaRPr>
                    </a:p>
                    <a:p>
                      <a:pPr marL="111760">
                        <a:lnSpc>
                          <a:spcPct val="100000"/>
                        </a:lnSpc>
                        <a:spcBef>
                          <a:spcPts val="275"/>
                        </a:spcBef>
                      </a:pPr>
                      <a:r>
                        <a:rPr sz="850" b="0" spc="-10">
                          <a:solidFill>
                            <a:srgbClr val="332C2A"/>
                          </a:solidFill>
                          <a:latin typeface="游ゴシック" panose="020B0400000000000000" pitchFamily="50" charset="-128"/>
                          <a:ea typeface="游ゴシック" panose="020B0400000000000000" pitchFamily="50" charset="-128"/>
                          <a:cs typeface="Adobe Clean Han"/>
                        </a:rPr>
                        <a:t>②仕事を辞める</a:t>
                      </a:r>
                      <a:endParaRPr sz="850">
                        <a:latin typeface="游ゴシック" panose="020B0400000000000000" pitchFamily="50" charset="-128"/>
                        <a:ea typeface="游ゴシック" panose="020B0400000000000000" pitchFamily="50" charset="-128"/>
                        <a:cs typeface="Adobe Clean Han"/>
                      </a:endParaRPr>
                    </a:p>
                    <a:p>
                      <a:pPr marL="111760">
                        <a:lnSpc>
                          <a:spcPct val="100000"/>
                        </a:lnSpc>
                        <a:spcBef>
                          <a:spcPts val="275"/>
                        </a:spcBef>
                      </a:pPr>
                      <a:r>
                        <a:rPr sz="850" b="0" spc="-70">
                          <a:solidFill>
                            <a:srgbClr val="332C2A"/>
                          </a:solidFill>
                          <a:latin typeface="游ゴシック" panose="020B0400000000000000" pitchFamily="50" charset="-128"/>
                          <a:ea typeface="游ゴシック" panose="020B0400000000000000" pitchFamily="50" charset="-128"/>
                          <a:cs typeface="Adobe Clean Han"/>
                        </a:rPr>
                        <a:t>③親や学校の先生、仲の良い先輩</a:t>
                      </a:r>
                      <a:r>
                        <a:rPr sz="850" b="0" spc="110">
                          <a:solidFill>
                            <a:srgbClr val="332C2A"/>
                          </a:solidFill>
                          <a:latin typeface="游ゴシック" panose="020B0400000000000000" pitchFamily="50" charset="-128"/>
                          <a:ea typeface="游ゴシック" panose="020B0400000000000000" pitchFamily="50" charset="-128"/>
                          <a:cs typeface="Adobe Clean Han"/>
                        </a:rPr>
                        <a:t>（</a:t>
                      </a:r>
                      <a:r>
                        <a:rPr sz="850" b="0" spc="85">
                          <a:solidFill>
                            <a:srgbClr val="332C2A"/>
                          </a:solidFill>
                          <a:latin typeface="游ゴシック" panose="020B0400000000000000" pitchFamily="50" charset="-128"/>
                          <a:ea typeface="游ゴシック" panose="020B0400000000000000" pitchFamily="50" charset="-128"/>
                          <a:cs typeface="Adobe Clean Han"/>
                        </a:rPr>
                        <a:t>学校•仕事先</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10">
                          <a:solidFill>
                            <a:srgbClr val="332C2A"/>
                          </a:solidFill>
                          <a:latin typeface="游ゴシック" panose="020B0400000000000000" pitchFamily="50" charset="-128"/>
                          <a:ea typeface="游ゴシック" panose="020B0400000000000000" pitchFamily="50" charset="-128"/>
                          <a:cs typeface="Adobe Clean Han"/>
                        </a:rPr>
                        <a:t>に相談する</a:t>
                      </a:r>
                      <a:endParaRPr sz="850">
                        <a:latin typeface="游ゴシック" panose="020B0400000000000000" pitchFamily="50" charset="-128"/>
                        <a:ea typeface="游ゴシック" panose="020B0400000000000000" pitchFamily="50" charset="-128"/>
                        <a:cs typeface="Adobe Clean Han"/>
                      </a:endParaRPr>
                    </a:p>
                    <a:p>
                      <a:pPr marL="111760">
                        <a:lnSpc>
                          <a:spcPct val="100000"/>
                        </a:lnSpc>
                        <a:spcBef>
                          <a:spcPts val="275"/>
                        </a:spcBef>
                      </a:pPr>
                      <a:r>
                        <a:rPr sz="850" b="0" spc="-5">
                          <a:solidFill>
                            <a:srgbClr val="332C2A"/>
                          </a:solidFill>
                          <a:latin typeface="游ゴシック" panose="020B0400000000000000" pitchFamily="50" charset="-128"/>
                          <a:ea typeface="游ゴシック" panose="020B0400000000000000" pitchFamily="50" charset="-128"/>
                          <a:cs typeface="Adobe Clean Han"/>
                        </a:rPr>
                        <a:t>④大人などと一緒に店長や経営者に話しに行く</a:t>
                      </a:r>
                      <a:endParaRPr sz="850">
                        <a:latin typeface="游ゴシック" panose="020B0400000000000000" pitchFamily="50" charset="-128"/>
                        <a:ea typeface="游ゴシック" panose="020B0400000000000000" pitchFamily="50" charset="-128"/>
                        <a:cs typeface="Adobe Clean Han"/>
                      </a:endParaRPr>
                    </a:p>
                    <a:p>
                      <a:pPr marL="111760">
                        <a:lnSpc>
                          <a:spcPct val="100000"/>
                        </a:lnSpc>
                        <a:spcBef>
                          <a:spcPts val="270"/>
                        </a:spcBef>
                      </a:pPr>
                      <a:r>
                        <a:rPr sz="850" b="0" spc="-5">
                          <a:solidFill>
                            <a:srgbClr val="332C2A"/>
                          </a:solidFill>
                          <a:latin typeface="游ゴシック" panose="020B0400000000000000" pitchFamily="50" charset="-128"/>
                          <a:ea typeface="游ゴシック" panose="020B0400000000000000" pitchFamily="50" charset="-128"/>
                          <a:cs typeface="Adobe Clean Han"/>
                        </a:rPr>
                        <a:t>⑤労働組合やユニオンに相談する</a:t>
                      </a:r>
                      <a:endParaRPr sz="850">
                        <a:latin typeface="游ゴシック" panose="020B0400000000000000" pitchFamily="50" charset="-128"/>
                        <a:ea typeface="游ゴシック" panose="020B0400000000000000" pitchFamily="50" charset="-128"/>
                        <a:cs typeface="Adobe Clean Han"/>
                      </a:endParaRPr>
                    </a:p>
                    <a:p>
                      <a:pPr marL="111760">
                        <a:lnSpc>
                          <a:spcPct val="100000"/>
                        </a:lnSpc>
                        <a:spcBef>
                          <a:spcPts val="275"/>
                        </a:spcBef>
                      </a:pPr>
                      <a:r>
                        <a:rPr sz="850" b="0" spc="-5">
                          <a:solidFill>
                            <a:srgbClr val="332C2A"/>
                          </a:solidFill>
                          <a:latin typeface="游ゴシック" panose="020B0400000000000000" pitchFamily="50" charset="-128"/>
                          <a:ea typeface="游ゴシック" panose="020B0400000000000000" pitchFamily="50" charset="-128"/>
                          <a:cs typeface="Adobe Clean Han"/>
                        </a:rPr>
                        <a:t>⑥行政の窓口に相談する</a:t>
                      </a:r>
                      <a:endParaRPr sz="850">
                        <a:latin typeface="游ゴシック" panose="020B0400000000000000" pitchFamily="50" charset="-128"/>
                        <a:ea typeface="游ゴシック" panose="020B0400000000000000" pitchFamily="50" charset="-128"/>
                        <a:cs typeface="Adobe Clean Han"/>
                      </a:endParaRPr>
                    </a:p>
                    <a:p>
                      <a:pPr marL="111760">
                        <a:lnSpc>
                          <a:spcPct val="100000"/>
                        </a:lnSpc>
                        <a:spcBef>
                          <a:spcPts val="275"/>
                        </a:spcBef>
                      </a:pPr>
                      <a:r>
                        <a:rPr sz="850" b="0" spc="-15">
                          <a:solidFill>
                            <a:srgbClr val="332C2A"/>
                          </a:solidFill>
                          <a:latin typeface="游ゴシック" panose="020B0400000000000000" pitchFamily="50" charset="-128"/>
                          <a:ea typeface="游ゴシック" panose="020B0400000000000000" pitchFamily="50" charset="-128"/>
                          <a:cs typeface="Adobe Clean Han"/>
                        </a:rPr>
                        <a:t>⑦その他</a:t>
                      </a:r>
                      <a:endParaRPr sz="850">
                        <a:latin typeface="游ゴシック" panose="020B0400000000000000" pitchFamily="50" charset="-128"/>
                        <a:ea typeface="游ゴシック" panose="020B0400000000000000" pitchFamily="50" charset="-128"/>
                        <a:cs typeface="Adobe Clean Han"/>
                      </a:endParaRPr>
                    </a:p>
                  </a:txBody>
                  <a:tcPr marL="0" marR="0" marT="85725" marB="0">
                    <a:lnL w="12700">
                      <a:solidFill>
                        <a:srgbClr val="332C2A"/>
                      </a:solidFill>
                      <a:prstDash val="solid"/>
                    </a:lnL>
                    <a:lnR w="12700">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213360">
                <a:tc>
                  <a:txBody>
                    <a:bodyPr/>
                    <a:lstStyle/>
                    <a:p>
                      <a:pPr marL="27305" algn="ctr">
                        <a:lnSpc>
                          <a:spcPct val="100000"/>
                        </a:lnSpc>
                        <a:spcBef>
                          <a:spcPts val="360"/>
                        </a:spcBef>
                      </a:pPr>
                      <a:r>
                        <a:rPr sz="850" b="0" spc="-10">
                          <a:solidFill>
                            <a:srgbClr val="332C2A"/>
                          </a:solidFill>
                          <a:latin typeface="游ゴシック" panose="020B0400000000000000" pitchFamily="50" charset="-128"/>
                          <a:ea typeface="游ゴシック" panose="020B0400000000000000" pitchFamily="50" charset="-128"/>
                          <a:cs typeface="Adobe Clean Han"/>
                        </a:rPr>
                        <a:t>あなたはどうする？</a:t>
                      </a:r>
                      <a:endParaRPr sz="850">
                        <a:latin typeface="游ゴシック" panose="020B0400000000000000" pitchFamily="50" charset="-128"/>
                        <a:ea typeface="游ゴシック" panose="020B0400000000000000" pitchFamily="50" charset="-128"/>
                        <a:cs typeface="Adobe Clean Han"/>
                      </a:endParaRPr>
                    </a:p>
                  </a:txBody>
                  <a:tcPr marL="0" marR="0" marB="0">
                    <a:lnL w="12700">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R="248285" algn="ctr">
                        <a:lnSpc>
                          <a:spcPct val="100000"/>
                        </a:lnSpc>
                        <a:spcBef>
                          <a:spcPts val="360"/>
                        </a:spcBef>
                      </a:pPr>
                      <a:r>
                        <a:rPr sz="850" b="0" spc="-15">
                          <a:solidFill>
                            <a:srgbClr val="332C2A"/>
                          </a:solidFill>
                          <a:latin typeface="游ゴシック" panose="020B0400000000000000" pitchFamily="50" charset="-128"/>
                          <a:ea typeface="游ゴシック" panose="020B0400000000000000" pitchFamily="50" charset="-128"/>
                          <a:cs typeface="Adobe Clean Han"/>
                        </a:rPr>
                        <a:t>理由は？</a:t>
                      </a:r>
                      <a:endParaRPr sz="850">
                        <a:latin typeface="游ゴシック" panose="020B0400000000000000" pitchFamily="50" charset="-128"/>
                        <a:ea typeface="游ゴシック" panose="020B0400000000000000" pitchFamily="50" charset="-128"/>
                        <a:cs typeface="Adobe Clean Han"/>
                      </a:endParaRPr>
                    </a:p>
                  </a:txBody>
                  <a:tcPr marL="0" marR="0" marB="0">
                    <a:lnL w="9525">
                      <a:solidFill>
                        <a:srgbClr val="332C2A"/>
                      </a:solidFill>
                      <a:prstDash val="solid"/>
                    </a:lnL>
                    <a:lnR w="12700">
                      <a:solidFill>
                        <a:srgbClr val="332C2A"/>
                      </a:solidFill>
                      <a:prstDash val="solid"/>
                    </a:lnR>
                    <a:lnT w="9525">
                      <a:solidFill>
                        <a:srgbClr val="332C2A"/>
                      </a:solidFill>
                      <a:prstDash val="solid"/>
                    </a:lnT>
                    <a:lnB w="9525">
                      <a:solidFill>
                        <a:srgbClr val="332C2A"/>
                      </a:solidFill>
                      <a:prstDash val="solid"/>
                    </a:lnB>
                    <a:solidFill>
                      <a:srgbClr val="DDDDDD"/>
                    </a:solidFill>
                  </a:tcPr>
                </a:tc>
                <a:extLst>
                  <a:ext uri="{0D108BD9-81ED-4DB2-BD59-A6C34878D82A}">
                    <a16:rowId xmlns:a16="http://schemas.microsoft.com/office/drawing/2014/main" val="10002"/>
                  </a:ext>
                </a:extLst>
              </a:tr>
              <a:tr h="692150">
                <a:tc>
                  <a:txBody>
                    <a:bodyPr/>
                    <a:lstStyle/>
                    <a:p>
                      <a:pPr>
                        <a:lnSpc>
                          <a:spcPct val="100000"/>
                        </a:lnSpc>
                      </a:pPr>
                      <a:endParaRPr sz="850">
                        <a:latin typeface="游ゴシック" panose="020B0400000000000000" pitchFamily="50" charset="-128"/>
                        <a:ea typeface="游ゴシック" panose="020B0400000000000000" pitchFamily="50" charset="-128"/>
                        <a:cs typeface="Times New Roman"/>
                      </a:endParaRPr>
                    </a:p>
                    <a:p>
                      <a:pPr>
                        <a:lnSpc>
                          <a:spcPct val="100000"/>
                        </a:lnSpc>
                        <a:spcBef>
                          <a:spcPts val="305"/>
                        </a:spcBef>
                      </a:pPr>
                      <a:endParaRPr sz="850">
                        <a:latin typeface="游ゴシック" panose="020B0400000000000000" pitchFamily="50" charset="-128"/>
                        <a:ea typeface="游ゴシック" panose="020B0400000000000000" pitchFamily="50" charset="-128"/>
                        <a:cs typeface="Times New Roman"/>
                      </a:endParaRPr>
                    </a:p>
                    <a:p>
                      <a:pPr marR="60325" algn="ctr">
                        <a:lnSpc>
                          <a:spcPct val="100000"/>
                        </a:lnSpc>
                        <a:tabLst>
                          <a:tab pos="1404620" algn="l"/>
                        </a:tabLst>
                      </a:pPr>
                      <a:r>
                        <a:rPr sz="850" b="0">
                          <a:solidFill>
                            <a:srgbClr val="332C2A"/>
                          </a:solidFill>
                          <a:latin typeface="游ゴシック" panose="020B0400000000000000" pitchFamily="50" charset="-128"/>
                          <a:ea typeface="游ゴシック" panose="020B0400000000000000" pitchFamily="50" charset="-128"/>
                          <a:cs typeface="Adobe Clean Han"/>
                        </a:rPr>
                        <a:t>アルバイトだった</a:t>
                      </a:r>
                      <a:r>
                        <a:rPr sz="850" b="0" spc="-415">
                          <a:solidFill>
                            <a:srgbClr val="332C2A"/>
                          </a:solidFill>
                          <a:latin typeface="游ゴシック" panose="020B0400000000000000" pitchFamily="50" charset="-128"/>
                          <a:ea typeface="游ゴシック" panose="020B0400000000000000" pitchFamily="50" charset="-128"/>
                          <a:cs typeface="Adobe Clean Han"/>
                        </a:rPr>
                        <a:t>ら</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0" marB="0">
                    <a:lnL w="12700">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1270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r h="706755">
                <a:tc>
                  <a:txBody>
                    <a:bodyPr/>
                    <a:lstStyle/>
                    <a:p>
                      <a:pPr>
                        <a:lnSpc>
                          <a:spcPct val="100000"/>
                        </a:lnSpc>
                      </a:pPr>
                      <a:endParaRPr sz="850">
                        <a:latin typeface="游ゴシック" panose="020B0400000000000000" pitchFamily="50" charset="-128"/>
                        <a:ea typeface="游ゴシック" panose="020B0400000000000000" pitchFamily="50" charset="-128"/>
                        <a:cs typeface="Times New Roman"/>
                      </a:endParaRPr>
                    </a:p>
                    <a:p>
                      <a:pPr>
                        <a:lnSpc>
                          <a:spcPct val="100000"/>
                        </a:lnSpc>
                        <a:spcBef>
                          <a:spcPts val="360"/>
                        </a:spcBef>
                      </a:pPr>
                      <a:endParaRPr sz="850">
                        <a:latin typeface="游ゴシック" panose="020B0400000000000000" pitchFamily="50" charset="-128"/>
                        <a:ea typeface="游ゴシック" panose="020B0400000000000000" pitchFamily="50" charset="-128"/>
                        <a:cs typeface="Times New Roman"/>
                      </a:endParaRPr>
                    </a:p>
                    <a:p>
                      <a:pPr marR="60325" algn="ctr">
                        <a:lnSpc>
                          <a:spcPct val="100000"/>
                        </a:lnSpc>
                        <a:tabLst>
                          <a:tab pos="955040" algn="l"/>
                          <a:tab pos="1404620" algn="l"/>
                        </a:tabLst>
                      </a:pPr>
                      <a:r>
                        <a:rPr sz="850" b="0">
                          <a:solidFill>
                            <a:srgbClr val="332C2A"/>
                          </a:solidFill>
                          <a:latin typeface="游ゴシック" panose="020B0400000000000000" pitchFamily="50" charset="-128"/>
                          <a:ea typeface="游ゴシック" panose="020B0400000000000000" pitchFamily="50" charset="-128"/>
                          <a:cs typeface="Adobe Clean Han"/>
                        </a:rPr>
                        <a:t>正社員だった</a:t>
                      </a:r>
                      <a:r>
                        <a:rPr sz="850" b="0" spc="-50">
                          <a:solidFill>
                            <a:srgbClr val="332C2A"/>
                          </a:solidFill>
                          <a:latin typeface="游ゴシック" panose="020B0400000000000000" pitchFamily="50" charset="-128"/>
                          <a:ea typeface="游ゴシック" panose="020B0400000000000000" pitchFamily="50" charset="-128"/>
                          <a:cs typeface="Adobe Clean Han"/>
                        </a:rPr>
                        <a:t>ら</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0" marB="0">
                    <a:lnL w="12700">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1270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4"/>
                  </a:ext>
                </a:extLst>
              </a:tr>
            </a:tbl>
          </a:graphicData>
        </a:graphic>
      </p:graphicFrame>
      <p:sp>
        <p:nvSpPr>
          <p:cNvPr id="9" name="object 9"/>
          <p:cNvSpPr txBox="1"/>
          <p:nvPr/>
        </p:nvSpPr>
        <p:spPr>
          <a:xfrm>
            <a:off x="832468" y="1066610"/>
            <a:ext cx="1605280" cy="294311"/>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50">
                <a:solidFill>
                  <a:srgbClr val="332C2A"/>
                </a:solidFill>
                <a:latin typeface="游ゴシック" panose="020B0400000000000000" pitchFamily="50" charset="-128"/>
                <a:ea typeface="游ゴシック" panose="020B0400000000000000" pitchFamily="50" charset="-128"/>
                <a:cs typeface="Adobe Clean Han ExtraBold"/>
              </a:rPr>
              <a:t>A</a:t>
            </a:r>
            <a:endParaRPr sz="1800">
              <a:latin typeface="游ゴシック" panose="020B0400000000000000" pitchFamily="50" charset="-128"/>
              <a:ea typeface="游ゴシック" panose="020B0400000000000000" pitchFamily="50" charset="-128"/>
              <a:cs typeface="Adobe Clean Han ExtraBold"/>
            </a:endParaRPr>
          </a:p>
        </p:txBody>
      </p:sp>
      <p:sp>
        <p:nvSpPr>
          <p:cNvPr id="10" name="object 10"/>
          <p:cNvSpPr txBox="1"/>
          <p:nvPr/>
        </p:nvSpPr>
        <p:spPr>
          <a:xfrm>
            <a:off x="833539" y="2051558"/>
            <a:ext cx="5869940" cy="1063753"/>
          </a:xfrm>
          <a:prstGeom prst="rect">
            <a:avLst/>
          </a:prstGeom>
          <a:ln w="8648">
            <a:solidFill>
              <a:srgbClr val="332C2A"/>
            </a:solidFill>
          </a:ln>
        </p:spPr>
        <p:txBody>
          <a:bodyPr vert="horz" wrap="square" lIns="0" tIns="85725" rIns="0" bIns="0" rtlCol="0">
            <a:spAutoFit/>
          </a:bodyPr>
          <a:lstStyle/>
          <a:p>
            <a:pPr marL="112395">
              <a:lnSpc>
                <a:spcPct val="100000"/>
              </a:lnSpc>
              <a:spcBef>
                <a:spcPts val="675"/>
              </a:spcBef>
            </a:pPr>
            <a:r>
              <a:rPr sz="850" b="0" spc="-5">
                <a:solidFill>
                  <a:srgbClr val="332C2A"/>
                </a:solidFill>
                <a:latin typeface="游ゴシック" panose="020B0400000000000000" pitchFamily="50" charset="-128"/>
                <a:ea typeface="游ゴシック" panose="020B0400000000000000" pitchFamily="50" charset="-128"/>
                <a:cs typeface="Adobe Clean Han"/>
              </a:rPr>
              <a:t>□毎日長時間労働で休憩や休日もなく働かされる</a:t>
            </a:r>
            <a:endParaRPr sz="850">
              <a:latin typeface="游ゴシック" panose="020B0400000000000000" pitchFamily="50" charset="-128"/>
              <a:ea typeface="游ゴシック" panose="020B0400000000000000" pitchFamily="50" charset="-128"/>
              <a:cs typeface="Adobe Clean Han"/>
            </a:endParaRPr>
          </a:p>
          <a:p>
            <a:pPr marL="112395">
              <a:lnSpc>
                <a:spcPct val="100000"/>
              </a:lnSpc>
              <a:spcBef>
                <a:spcPts val="275"/>
              </a:spcBef>
            </a:pPr>
            <a:r>
              <a:rPr sz="850" b="0" spc="-85">
                <a:solidFill>
                  <a:srgbClr val="332C2A"/>
                </a:solidFill>
                <a:latin typeface="游ゴシック" panose="020B0400000000000000" pitchFamily="50" charset="-128"/>
                <a:ea typeface="游ゴシック" panose="020B0400000000000000" pitchFamily="50" charset="-128"/>
                <a:cs typeface="Adobe Clean Han"/>
              </a:rPr>
              <a:t>□「時間内に仕事が終わらないのは能力不足」と言われて、残業しても残業代が一切支払われない</a:t>
            </a:r>
            <a:endParaRPr sz="850">
              <a:latin typeface="游ゴシック" panose="020B0400000000000000" pitchFamily="50" charset="-128"/>
              <a:ea typeface="游ゴシック" panose="020B0400000000000000" pitchFamily="50" charset="-128"/>
              <a:cs typeface="Adobe Clean Han"/>
            </a:endParaRPr>
          </a:p>
          <a:p>
            <a:pPr marL="112395">
              <a:lnSpc>
                <a:spcPct val="100000"/>
              </a:lnSpc>
              <a:spcBef>
                <a:spcPts val="270"/>
              </a:spcBef>
            </a:pPr>
            <a:r>
              <a:rPr sz="850" b="0" spc="-5">
                <a:solidFill>
                  <a:srgbClr val="332C2A"/>
                </a:solidFill>
                <a:latin typeface="游ゴシック" panose="020B0400000000000000" pitchFamily="50" charset="-128"/>
                <a:ea typeface="游ゴシック" panose="020B0400000000000000" pitchFamily="50" charset="-128"/>
                <a:cs typeface="Adobe Clean Han"/>
              </a:rPr>
              <a:t>□仕事が忙しくて有給休暇を取得させてもらえない</a:t>
            </a:r>
            <a:endParaRPr sz="850">
              <a:latin typeface="游ゴシック" panose="020B0400000000000000" pitchFamily="50" charset="-128"/>
              <a:ea typeface="游ゴシック" panose="020B0400000000000000" pitchFamily="50" charset="-128"/>
              <a:cs typeface="Adobe Clean Han"/>
            </a:endParaRPr>
          </a:p>
          <a:p>
            <a:pPr marL="112395">
              <a:lnSpc>
                <a:spcPct val="100000"/>
              </a:lnSpc>
              <a:spcBef>
                <a:spcPts val="275"/>
              </a:spcBef>
            </a:pPr>
            <a:r>
              <a:rPr sz="850" b="0" spc="-40">
                <a:solidFill>
                  <a:srgbClr val="332C2A"/>
                </a:solidFill>
                <a:latin typeface="游ゴシック" panose="020B0400000000000000" pitchFamily="50" charset="-128"/>
                <a:ea typeface="游ゴシック" panose="020B0400000000000000" pitchFamily="50" charset="-128"/>
                <a:cs typeface="Adobe Clean Han"/>
              </a:rPr>
              <a:t>□仕事中にケガをしたのに、会社はなにも対応してくれない</a:t>
            </a:r>
            <a:endParaRPr sz="850">
              <a:latin typeface="游ゴシック" panose="020B0400000000000000" pitchFamily="50" charset="-128"/>
              <a:ea typeface="游ゴシック" panose="020B0400000000000000" pitchFamily="50" charset="-128"/>
              <a:cs typeface="Adobe Clean Han"/>
            </a:endParaRPr>
          </a:p>
          <a:p>
            <a:pPr marL="112395">
              <a:lnSpc>
                <a:spcPct val="100000"/>
              </a:lnSpc>
              <a:spcBef>
                <a:spcPts val="275"/>
              </a:spcBef>
            </a:pPr>
            <a:r>
              <a:rPr sz="850" b="0" spc="-5">
                <a:solidFill>
                  <a:srgbClr val="332C2A"/>
                </a:solidFill>
                <a:latin typeface="游ゴシック" panose="020B0400000000000000" pitchFamily="50" charset="-128"/>
                <a:ea typeface="游ゴシック" panose="020B0400000000000000" pitchFamily="50" charset="-128"/>
                <a:cs typeface="Adobe Clean Han"/>
              </a:rPr>
              <a:t>□セクハラやパワハラを受ける</a:t>
            </a:r>
            <a:endParaRPr sz="850">
              <a:latin typeface="游ゴシック" panose="020B0400000000000000" pitchFamily="50" charset="-128"/>
              <a:ea typeface="游ゴシック" panose="020B0400000000000000" pitchFamily="50" charset="-128"/>
              <a:cs typeface="Adobe Clean Han"/>
            </a:endParaRPr>
          </a:p>
          <a:p>
            <a:pPr marL="112395">
              <a:lnSpc>
                <a:spcPct val="100000"/>
              </a:lnSpc>
              <a:spcBef>
                <a:spcPts val="270"/>
              </a:spcBef>
            </a:pPr>
            <a:r>
              <a:rPr sz="850" b="0" spc="-45">
                <a:solidFill>
                  <a:srgbClr val="332C2A"/>
                </a:solidFill>
                <a:latin typeface="游ゴシック" panose="020B0400000000000000" pitchFamily="50" charset="-128"/>
                <a:ea typeface="游ゴシック" panose="020B0400000000000000" pitchFamily="50" charset="-128"/>
                <a:cs typeface="Adobe Clean Han"/>
              </a:rPr>
              <a:t>□合理的な理由もなく、些細な理由でクビになる</a:t>
            </a:r>
            <a:endParaRPr sz="850">
              <a:latin typeface="游ゴシック" panose="020B0400000000000000" pitchFamily="50" charset="-128"/>
              <a:ea typeface="游ゴシック" panose="020B0400000000000000" pitchFamily="50" charset="-128"/>
              <a:cs typeface="Adobe Clean Han"/>
            </a:endParaRPr>
          </a:p>
        </p:txBody>
      </p:sp>
      <p:sp>
        <p:nvSpPr>
          <p:cNvPr id="11" name="object 11"/>
          <p:cNvSpPr txBox="1"/>
          <p:nvPr/>
        </p:nvSpPr>
        <p:spPr>
          <a:xfrm>
            <a:off x="833539" y="3118733"/>
            <a:ext cx="5869940" cy="1378619"/>
          </a:xfrm>
          <a:prstGeom prst="rect">
            <a:avLst/>
          </a:prstGeom>
          <a:ln w="8648">
            <a:solidFill>
              <a:srgbClr val="332C2A"/>
            </a:solidFill>
          </a:ln>
        </p:spPr>
        <p:txBody>
          <a:bodyPr vert="horz" wrap="square" lIns="0" tIns="69215" rIns="0" bIns="0" rtlCol="0">
            <a:noAutofit/>
          </a:bodyPr>
          <a:lstStyle/>
          <a:p>
            <a:pPr marL="112395">
              <a:lnSpc>
                <a:spcPct val="100000"/>
              </a:lnSpc>
              <a:spcBef>
                <a:spcPts val="545"/>
              </a:spcBef>
            </a:pPr>
            <a:r>
              <a:rPr sz="850" b="0" spc="35">
                <a:solidFill>
                  <a:srgbClr val="332C2A"/>
                </a:solidFill>
                <a:latin typeface="游ゴシック" panose="020B0400000000000000" pitchFamily="50" charset="-128"/>
                <a:ea typeface="游ゴシック" panose="020B0400000000000000" pitchFamily="50" charset="-128"/>
                <a:cs typeface="Adobe Clean Han"/>
              </a:rPr>
              <a:t>≪こんな職場は嫌だ！  </a:t>
            </a:r>
            <a:r>
              <a:rPr sz="850" b="0">
                <a:solidFill>
                  <a:srgbClr val="332C2A"/>
                </a:solidFill>
                <a:latin typeface="游ゴシック" panose="020B0400000000000000" pitchFamily="50" charset="-128"/>
                <a:ea typeface="游ゴシック" panose="020B0400000000000000" pitchFamily="50" charset="-128"/>
                <a:cs typeface="Adobe Clean Han"/>
              </a:rPr>
              <a:t>or</a:t>
            </a:r>
            <a:r>
              <a:rPr sz="850" b="0" spc="-10">
                <a:solidFill>
                  <a:srgbClr val="332C2A"/>
                </a:solidFill>
                <a:latin typeface="游ゴシック" panose="020B0400000000000000" pitchFamily="50" charset="-128"/>
                <a:ea typeface="游ゴシック" panose="020B0400000000000000" pitchFamily="50" charset="-128"/>
                <a:cs typeface="Adobe Clean Han"/>
              </a:rPr>
              <a:t>アルバイトで違和感は？？≫</a:t>
            </a:r>
            <a:endParaRPr sz="850">
              <a:latin typeface="游ゴシック" panose="020B0400000000000000" pitchFamily="50" charset="-128"/>
              <a:ea typeface="游ゴシック" panose="020B0400000000000000" pitchFamily="50" charset="-128"/>
              <a:cs typeface="Adobe Clean Han"/>
            </a:endParaRPr>
          </a:p>
        </p:txBody>
      </p:sp>
      <p:sp>
        <p:nvSpPr>
          <p:cNvPr id="12" name="object 12"/>
          <p:cNvSpPr txBox="1"/>
          <p:nvPr/>
        </p:nvSpPr>
        <p:spPr>
          <a:xfrm>
            <a:off x="3177289" y="114527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13" name="object 13"/>
          <p:cNvSpPr txBox="1"/>
          <p:nvPr/>
        </p:nvSpPr>
        <p:spPr>
          <a:xfrm>
            <a:off x="4413411" y="114527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14" name="object 14"/>
          <p:cNvSpPr txBox="1"/>
          <p:nvPr/>
        </p:nvSpPr>
        <p:spPr>
          <a:xfrm>
            <a:off x="5200034" y="114527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5" name="object 15"/>
          <p:cNvSpPr/>
          <p:nvPr/>
        </p:nvSpPr>
        <p:spPr>
          <a:xfrm>
            <a:off x="2958200" y="1365755"/>
            <a:ext cx="3749675" cy="0"/>
          </a:xfrm>
          <a:custGeom>
            <a:avLst/>
            <a:gdLst/>
            <a:ahLst/>
            <a:cxnLst/>
            <a:rect l="l" t="t" r="r" b="b"/>
            <a:pathLst>
              <a:path w="3749675">
                <a:moveTo>
                  <a:pt x="0" y="0"/>
                </a:moveTo>
                <a:lnTo>
                  <a:pt x="3749065" y="0"/>
                </a:lnTo>
              </a:path>
            </a:pathLst>
          </a:custGeom>
          <a:ln w="9334">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6" name="object 16"/>
          <p:cNvSpPr txBox="1"/>
          <p:nvPr/>
        </p:nvSpPr>
        <p:spPr>
          <a:xfrm>
            <a:off x="790799" y="1765897"/>
            <a:ext cx="1742439" cy="179536"/>
          </a:xfrm>
          <a:prstGeom prst="rect">
            <a:avLst/>
          </a:prstGeom>
        </p:spPr>
        <p:txBody>
          <a:bodyPr vert="horz" wrap="square" lIns="0" tIns="17780" rIns="0" bIns="0" rtlCol="0">
            <a:spAutoFit/>
          </a:bodyPr>
          <a:lstStyle/>
          <a:p>
            <a:pPr marL="12700">
              <a:lnSpc>
                <a:spcPct val="100000"/>
              </a:lnSpc>
              <a:spcBef>
                <a:spcPts val="140"/>
              </a:spcBef>
            </a:pPr>
            <a:r>
              <a:rPr sz="1050" b="1" spc="-125">
                <a:solidFill>
                  <a:srgbClr val="332C2A"/>
                </a:solidFill>
                <a:latin typeface="游ゴシック" panose="020B0400000000000000" pitchFamily="50" charset="-128"/>
                <a:ea typeface="游ゴシック" panose="020B0400000000000000" pitchFamily="50" charset="-128"/>
                <a:cs typeface="Adobe Clean Han ExtraBold"/>
              </a:rPr>
              <a:t>１．働く上でのトラブルって？</a:t>
            </a:r>
            <a:endParaRPr sz="1050">
              <a:latin typeface="游ゴシック" panose="020B0400000000000000" pitchFamily="50" charset="-128"/>
              <a:ea typeface="游ゴシック" panose="020B0400000000000000" pitchFamily="50" charset="-128"/>
              <a:cs typeface="Adobe Clean Han ExtraBold"/>
            </a:endParaRPr>
          </a:p>
        </p:txBody>
      </p:sp>
      <p:sp>
        <p:nvSpPr>
          <p:cNvPr id="22" name="object 22"/>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78</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17" name="object 17"/>
          <p:cNvSpPr txBox="1"/>
          <p:nvPr/>
        </p:nvSpPr>
        <p:spPr>
          <a:xfrm>
            <a:off x="875379" y="8589546"/>
            <a:ext cx="491490" cy="164789"/>
          </a:xfrm>
          <a:prstGeom prst="rect">
            <a:avLst/>
          </a:prstGeom>
          <a:ln w="8648">
            <a:solidFill>
              <a:srgbClr val="332C2A"/>
            </a:solidFill>
          </a:ln>
        </p:spPr>
        <p:txBody>
          <a:bodyPr vert="horz" wrap="square" lIns="0" tIns="33655" rIns="0" bIns="0" rtlCol="0">
            <a:spAutoFit/>
          </a:bodyPr>
          <a:lstStyle/>
          <a:p>
            <a:pPr marL="67945">
              <a:lnSpc>
                <a:spcPct val="100000"/>
              </a:lnSpc>
              <a:spcBef>
                <a:spcPts val="265"/>
              </a:spcBef>
            </a:pPr>
            <a:r>
              <a:rPr sz="850" b="0" spc="-20">
                <a:solidFill>
                  <a:srgbClr val="332C2A"/>
                </a:solidFill>
                <a:latin typeface="游ゴシック" panose="020B0400000000000000" pitchFamily="50" charset="-128"/>
                <a:ea typeface="游ゴシック" panose="020B0400000000000000" pitchFamily="50" charset="-128"/>
                <a:cs typeface="Adobe Clean Han"/>
              </a:rPr>
              <a:t>ワーク</a:t>
            </a:r>
            <a:endParaRPr sz="850">
              <a:latin typeface="游ゴシック" panose="020B0400000000000000" pitchFamily="50" charset="-128"/>
              <a:ea typeface="游ゴシック" panose="020B0400000000000000" pitchFamily="50" charset="-128"/>
              <a:cs typeface="Adobe Clean Han"/>
            </a:endParaRPr>
          </a:p>
        </p:txBody>
      </p:sp>
      <p:sp>
        <p:nvSpPr>
          <p:cNvPr id="18" name="object 18"/>
          <p:cNvSpPr txBox="1"/>
          <p:nvPr/>
        </p:nvSpPr>
        <p:spPr>
          <a:xfrm>
            <a:off x="1551731" y="8606075"/>
            <a:ext cx="3228340"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「店長•••じゃないですか？</a:t>
            </a:r>
            <a:r>
              <a:rPr sz="850" b="0" spc="-75">
                <a:solidFill>
                  <a:srgbClr val="332C2A"/>
                </a:solidFill>
                <a:latin typeface="游ゴシック" panose="020B0400000000000000" pitchFamily="50" charset="-128"/>
                <a:ea typeface="游ゴシック" panose="020B0400000000000000" pitchFamily="50" charset="-128"/>
                <a:cs typeface="Adobe Clean Han"/>
              </a:rPr>
              <a:t>」労働法ロールプレイをやってみよう</a:t>
            </a:r>
            <a:endParaRPr sz="850">
              <a:latin typeface="游ゴシック" panose="020B0400000000000000" pitchFamily="50" charset="-128"/>
              <a:ea typeface="游ゴシック" panose="020B0400000000000000" pitchFamily="50" charset="-128"/>
              <a:cs typeface="Adobe Clean Han"/>
            </a:endParaRPr>
          </a:p>
        </p:txBody>
      </p:sp>
      <p:sp>
        <p:nvSpPr>
          <p:cNvPr id="19" name="object 19"/>
          <p:cNvSpPr txBox="1"/>
          <p:nvPr/>
        </p:nvSpPr>
        <p:spPr>
          <a:xfrm>
            <a:off x="790799" y="4703812"/>
            <a:ext cx="3398520" cy="179536"/>
          </a:xfrm>
          <a:prstGeom prst="rect">
            <a:avLst/>
          </a:prstGeom>
        </p:spPr>
        <p:txBody>
          <a:bodyPr vert="horz" wrap="square" lIns="0" tIns="17780" rIns="0" bIns="0" rtlCol="0">
            <a:spAutoFit/>
          </a:bodyPr>
          <a:lstStyle/>
          <a:p>
            <a:pPr marL="12700">
              <a:lnSpc>
                <a:spcPct val="100000"/>
              </a:lnSpc>
              <a:spcBef>
                <a:spcPts val="140"/>
              </a:spcBef>
            </a:pPr>
            <a:r>
              <a:rPr sz="1050" b="1" spc="-125">
                <a:solidFill>
                  <a:srgbClr val="332C2A"/>
                </a:solidFill>
                <a:latin typeface="游ゴシック" panose="020B0400000000000000" pitchFamily="50" charset="-128"/>
                <a:ea typeface="游ゴシック" panose="020B0400000000000000" pitchFamily="50" charset="-128"/>
                <a:cs typeface="Adobe Clean Han ExtraBold"/>
              </a:rPr>
              <a:t>２．働く上でのトラブルに遭遇したら、あなたはどうする？</a:t>
            </a:r>
            <a:endParaRPr sz="1050">
              <a:latin typeface="游ゴシック" panose="020B0400000000000000" pitchFamily="50" charset="-128"/>
              <a:ea typeface="游ゴシック" panose="020B0400000000000000" pitchFamily="50" charset="-128"/>
              <a:cs typeface="Adobe Clean Han ExtraBold"/>
            </a:endParaRPr>
          </a:p>
        </p:txBody>
      </p:sp>
      <p:sp>
        <p:nvSpPr>
          <p:cNvPr id="20" name="object 20"/>
          <p:cNvSpPr txBox="1"/>
          <p:nvPr/>
        </p:nvSpPr>
        <p:spPr>
          <a:xfrm>
            <a:off x="816524" y="8298821"/>
            <a:ext cx="962660" cy="179536"/>
          </a:xfrm>
          <a:prstGeom prst="rect">
            <a:avLst/>
          </a:prstGeom>
        </p:spPr>
        <p:txBody>
          <a:bodyPr vert="horz" wrap="square" lIns="0" tIns="17780" rIns="0" bIns="0" rtlCol="0">
            <a:spAutoFit/>
          </a:bodyPr>
          <a:lstStyle/>
          <a:p>
            <a:pPr marL="12700">
              <a:lnSpc>
                <a:spcPct val="100000"/>
              </a:lnSpc>
              <a:spcBef>
                <a:spcPts val="140"/>
              </a:spcBef>
            </a:pPr>
            <a:r>
              <a:rPr sz="1050" b="1" spc="50">
                <a:solidFill>
                  <a:srgbClr val="332C2A"/>
                </a:solidFill>
                <a:latin typeface="游ゴシック" panose="020B0400000000000000" pitchFamily="50" charset="-128"/>
                <a:ea typeface="游ゴシック" panose="020B0400000000000000" pitchFamily="50" charset="-128"/>
                <a:cs typeface="Adobe Clean Han ExtraBold"/>
              </a:rPr>
              <a:t>3</a:t>
            </a:r>
            <a:r>
              <a:rPr sz="1050" b="1" spc="-130">
                <a:solidFill>
                  <a:srgbClr val="332C2A"/>
                </a:solidFill>
                <a:latin typeface="游ゴシック" panose="020B0400000000000000" pitchFamily="50" charset="-128"/>
                <a:ea typeface="游ゴシック" panose="020B0400000000000000" pitchFamily="50" charset="-128"/>
                <a:cs typeface="Adobe Clean Han ExtraBold"/>
              </a:rPr>
              <a:t>．やってみよう</a:t>
            </a:r>
            <a:endParaRPr sz="1050">
              <a:latin typeface="游ゴシック" panose="020B0400000000000000" pitchFamily="50" charset="-128"/>
              <a:ea typeface="游ゴシック" panose="020B0400000000000000" pitchFamily="50" charset="-128"/>
              <a:cs typeface="Adobe Clean Han ExtraBold"/>
            </a:endParaRPr>
          </a:p>
        </p:txBody>
      </p:sp>
      <p:sp>
        <p:nvSpPr>
          <p:cNvPr id="21" name="object 21"/>
          <p:cNvSpPr txBox="1"/>
          <p:nvPr/>
        </p:nvSpPr>
        <p:spPr>
          <a:xfrm>
            <a:off x="833545" y="8918447"/>
            <a:ext cx="5869940" cy="1063752"/>
          </a:xfrm>
          <a:prstGeom prst="rect">
            <a:avLst/>
          </a:prstGeom>
          <a:ln w="8636">
            <a:solidFill>
              <a:srgbClr val="332C2A"/>
            </a:solidFill>
          </a:ln>
        </p:spPr>
        <p:txBody>
          <a:bodyPr vert="horz" wrap="square" lIns="0" tIns="74930" rIns="0" bIns="0" rtlCol="0">
            <a:noAutofit/>
          </a:bodyPr>
          <a:lstStyle/>
          <a:p>
            <a:pPr marL="32384">
              <a:lnSpc>
                <a:spcPct val="100000"/>
              </a:lnSpc>
              <a:spcBef>
                <a:spcPts val="590"/>
              </a:spcBef>
            </a:pPr>
            <a:r>
              <a:rPr sz="850" b="0" spc="-25">
                <a:solidFill>
                  <a:srgbClr val="332C2A"/>
                </a:solidFill>
                <a:latin typeface="游ゴシック" panose="020B0400000000000000" pitchFamily="50" charset="-128"/>
                <a:ea typeface="游ゴシック" panose="020B0400000000000000" pitchFamily="50" charset="-128"/>
                <a:cs typeface="Adobe Clean Han"/>
              </a:rPr>
              <a:t>（メモ</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002155" cy="230190"/>
          </a:xfrm>
          <a:prstGeom prst="rect">
            <a:avLst/>
          </a:prstGeom>
        </p:spPr>
        <p:txBody>
          <a:bodyPr vert="horz" wrap="square" lIns="0" tIns="14604" rIns="0" bIns="0" rtlCol="0">
            <a:spAutoFit/>
          </a:bodyPr>
          <a:lstStyle/>
          <a:p>
            <a:pPr marL="12700">
              <a:lnSpc>
                <a:spcPct val="100000"/>
              </a:lnSpc>
              <a:spcBef>
                <a:spcPts val="114"/>
              </a:spcBef>
            </a:pPr>
            <a:r>
              <a:rPr sz="1400" b="1" spc="55">
                <a:solidFill>
                  <a:srgbClr val="332C2A"/>
                </a:solidFill>
                <a:latin typeface="游ゴシック" panose="020B0400000000000000" pitchFamily="50" charset="-128"/>
                <a:ea typeface="游ゴシック" panose="020B0400000000000000" pitchFamily="50" charset="-128"/>
                <a:cs typeface="Adobe Clean Han ExtraBold"/>
              </a:rPr>
              <a:t>第</a:t>
            </a:r>
            <a:r>
              <a:rPr sz="1400" b="1">
                <a:solidFill>
                  <a:srgbClr val="332C2A"/>
                </a:solidFill>
                <a:latin typeface="游ゴシック" panose="020B0400000000000000" pitchFamily="50" charset="-128"/>
                <a:ea typeface="游ゴシック" panose="020B0400000000000000" pitchFamily="50" charset="-128"/>
                <a:cs typeface="Adobe Clean Han ExtraBold"/>
              </a:rPr>
              <a:t>3</a:t>
            </a:r>
            <a:r>
              <a:rPr sz="1400" b="1" spc="55">
                <a:solidFill>
                  <a:srgbClr val="332C2A"/>
                </a:solidFill>
                <a:latin typeface="游ゴシック" panose="020B0400000000000000" pitchFamily="50" charset="-128"/>
                <a:ea typeface="游ゴシック" panose="020B0400000000000000" pitchFamily="50" charset="-128"/>
                <a:cs typeface="Adobe Clean Han ExtraBold"/>
              </a:rPr>
              <a:t>章：モデル授業案</a:t>
            </a:r>
            <a:r>
              <a:rPr sz="1400" b="1" spc="-25">
                <a:solidFill>
                  <a:srgbClr val="332C2A"/>
                </a:solidFill>
                <a:latin typeface="游ゴシック" panose="020B0400000000000000" pitchFamily="50" charset="-128"/>
                <a:ea typeface="游ゴシック" panose="020B0400000000000000" pitchFamily="50" charset="-128"/>
                <a:cs typeface="Adobe Clean Han ExtraBold"/>
              </a:rPr>
              <a:t>10</a:t>
            </a:r>
            <a:endParaRPr sz="1400">
              <a:latin typeface="游ゴシック" panose="020B0400000000000000" pitchFamily="50" charset="-128"/>
              <a:ea typeface="游ゴシック" panose="020B0400000000000000" pitchFamily="50" charset="-128"/>
              <a:cs typeface="Adobe Clean Han ExtraBold"/>
            </a:endParaRPr>
          </a:p>
        </p:txBody>
      </p:sp>
      <p:sp>
        <p:nvSpPr>
          <p:cNvPr id="6" name="object 6"/>
          <p:cNvSpPr txBox="1"/>
          <p:nvPr/>
        </p:nvSpPr>
        <p:spPr>
          <a:xfrm>
            <a:off x="3331695" y="325702"/>
            <a:ext cx="2545715" cy="230190"/>
          </a:xfrm>
          <a:prstGeom prst="rect">
            <a:avLst/>
          </a:prstGeom>
        </p:spPr>
        <p:txBody>
          <a:bodyPr vert="horz" wrap="square" lIns="0" tIns="14604" rIns="0" bIns="0" rtlCol="0">
            <a:spAutoFit/>
          </a:bodyPr>
          <a:lstStyle/>
          <a:p>
            <a:pPr marL="12700">
              <a:lnSpc>
                <a:spcPct val="100000"/>
              </a:lnSpc>
              <a:spcBef>
                <a:spcPts val="114"/>
              </a:spcBef>
            </a:pPr>
            <a:r>
              <a:rPr sz="1400" b="1" spc="-5">
                <a:solidFill>
                  <a:srgbClr val="332C2A"/>
                </a:solidFill>
                <a:latin typeface="游ゴシック" panose="020B0400000000000000" pitchFamily="50" charset="-128"/>
                <a:ea typeface="游ゴシック" panose="020B0400000000000000" pitchFamily="50" charset="-128"/>
                <a:cs typeface="Adobe Clean Han ExtraBold"/>
              </a:rPr>
              <a:t>働くトラブルを回避するには？</a:t>
            </a:r>
            <a:endParaRPr sz="1400">
              <a:latin typeface="游ゴシック" panose="020B0400000000000000" pitchFamily="50" charset="-128"/>
              <a:ea typeface="游ゴシック" panose="020B0400000000000000" pitchFamily="50" charset="-128"/>
              <a:cs typeface="Adobe Clean Han ExtraBold"/>
            </a:endParaRPr>
          </a:p>
        </p:txBody>
      </p:sp>
      <p:sp>
        <p:nvSpPr>
          <p:cNvPr id="7" name="object 7"/>
          <p:cNvSpPr txBox="1"/>
          <p:nvPr/>
        </p:nvSpPr>
        <p:spPr>
          <a:xfrm>
            <a:off x="3335299" y="540262"/>
            <a:ext cx="2367280" cy="153888"/>
          </a:xfrm>
          <a:prstGeom prst="rect">
            <a:avLst/>
          </a:prstGeom>
        </p:spPr>
        <p:txBody>
          <a:bodyPr vert="horz" wrap="square" lIns="0" tIns="15240" rIns="0" bIns="0" rtlCol="0">
            <a:spAutoFit/>
          </a:bodyPr>
          <a:lstStyle/>
          <a:p>
            <a:pPr marL="12700">
              <a:lnSpc>
                <a:spcPct val="100000"/>
              </a:lnSpc>
              <a:spcBef>
                <a:spcPts val="120"/>
              </a:spcBef>
            </a:pPr>
            <a:r>
              <a:rPr sz="900" b="1">
                <a:solidFill>
                  <a:srgbClr val="332C2A"/>
                </a:solidFill>
                <a:latin typeface="游ゴシック" panose="020B0400000000000000" pitchFamily="50" charset="-128"/>
                <a:ea typeface="游ゴシック" panose="020B0400000000000000" pitchFamily="50" charset="-128"/>
                <a:cs typeface="Adobe Clean Han ExtraBold"/>
              </a:rPr>
              <a:t>～</a:t>
            </a:r>
            <a:r>
              <a:rPr sz="900" b="1" spc="50">
                <a:solidFill>
                  <a:srgbClr val="332C2A"/>
                </a:solidFill>
                <a:latin typeface="游ゴシック" panose="020B0400000000000000" pitchFamily="50" charset="-128"/>
                <a:ea typeface="游ゴシック" panose="020B0400000000000000" pitchFamily="50" charset="-128"/>
                <a:cs typeface="Adobe Clean Han ExtraBold"/>
              </a:rPr>
              <a:t>レッツ  ロールプレ</a:t>
            </a:r>
            <a:r>
              <a:rPr sz="900" b="1" spc="-450">
                <a:solidFill>
                  <a:srgbClr val="332C2A"/>
                </a:solidFill>
                <a:latin typeface="游ゴシック" panose="020B0400000000000000" pitchFamily="50" charset="-128"/>
                <a:ea typeface="游ゴシック" panose="020B0400000000000000" pitchFamily="50" charset="-128"/>
                <a:cs typeface="Adobe Clean Han ExtraBold"/>
              </a:rPr>
              <a:t>イ</a:t>
            </a:r>
            <a:r>
              <a:rPr sz="900" b="1">
                <a:solidFill>
                  <a:srgbClr val="332C2A"/>
                </a:solidFill>
                <a:latin typeface="游ゴシック" panose="020B0400000000000000" pitchFamily="50" charset="-128"/>
                <a:ea typeface="游ゴシック" panose="020B0400000000000000" pitchFamily="50" charset="-128"/>
                <a:cs typeface="Adobe Clean Han ExtraBold"/>
              </a:rPr>
              <a:t>（Let's</a:t>
            </a:r>
            <a:r>
              <a:rPr sz="900" b="1" spc="120">
                <a:solidFill>
                  <a:srgbClr val="332C2A"/>
                </a:solidFill>
                <a:latin typeface="游ゴシック" panose="020B0400000000000000" pitchFamily="50" charset="-128"/>
                <a:ea typeface="游ゴシック" panose="020B0400000000000000" pitchFamily="50" charset="-128"/>
                <a:cs typeface="Adobe Clean Han ExtraBold"/>
              </a:rPr>
              <a:t> </a:t>
            </a:r>
            <a:r>
              <a:rPr sz="900" b="1">
                <a:solidFill>
                  <a:srgbClr val="332C2A"/>
                </a:solidFill>
                <a:latin typeface="游ゴシック" panose="020B0400000000000000" pitchFamily="50" charset="-128"/>
                <a:ea typeface="游ゴシック" panose="020B0400000000000000" pitchFamily="50" charset="-128"/>
                <a:cs typeface="Adobe Clean Han ExtraBold"/>
              </a:rPr>
              <a:t>role-</a:t>
            </a:r>
            <a:r>
              <a:rPr sz="900" b="1" spc="-50">
                <a:solidFill>
                  <a:srgbClr val="332C2A"/>
                </a:solidFill>
                <a:latin typeface="游ゴシック" panose="020B0400000000000000" pitchFamily="50" charset="-128"/>
                <a:ea typeface="游ゴシック" panose="020B0400000000000000" pitchFamily="50" charset="-128"/>
                <a:cs typeface="Adobe Clean Han ExtraBold"/>
              </a:rPr>
              <a:t>play）～</a:t>
            </a:r>
            <a:endParaRPr sz="900">
              <a:latin typeface="游ゴシック" panose="020B0400000000000000" pitchFamily="50" charset="-128"/>
              <a:ea typeface="游ゴシック" panose="020B0400000000000000" pitchFamily="50" charset="-128"/>
              <a:cs typeface="Adobe Clean Han ExtraBold"/>
            </a:endParaRPr>
          </a:p>
        </p:txBody>
      </p:sp>
      <p:graphicFrame>
        <p:nvGraphicFramePr>
          <p:cNvPr id="8" name="object 8"/>
          <p:cNvGraphicFramePr>
            <a:graphicFrameLocks noGrp="1"/>
          </p:cNvGraphicFramePr>
          <p:nvPr/>
        </p:nvGraphicFramePr>
        <p:xfrm>
          <a:off x="829170" y="2081403"/>
          <a:ext cx="5866130" cy="1715135"/>
        </p:xfrm>
        <a:graphic>
          <a:graphicData uri="http://schemas.openxmlformats.org/drawingml/2006/table">
            <a:tbl>
              <a:tblPr firstRow="1" bandRow="1">
                <a:tableStyleId>{2D5ABB26-0587-4C30-8999-92F81FD0307C}</a:tableStyleId>
              </a:tblPr>
              <a:tblGrid>
                <a:gridCol w="1753235">
                  <a:extLst>
                    <a:ext uri="{9D8B030D-6E8A-4147-A177-3AD203B41FA5}">
                      <a16:colId xmlns:a16="http://schemas.microsoft.com/office/drawing/2014/main" val="20000"/>
                    </a:ext>
                  </a:extLst>
                </a:gridCol>
                <a:gridCol w="4112895">
                  <a:extLst>
                    <a:ext uri="{9D8B030D-6E8A-4147-A177-3AD203B41FA5}">
                      <a16:colId xmlns:a16="http://schemas.microsoft.com/office/drawing/2014/main" val="20001"/>
                    </a:ext>
                  </a:extLst>
                </a:gridCol>
              </a:tblGrid>
              <a:tr h="203200">
                <a:tc gridSpan="2">
                  <a:txBody>
                    <a:bodyPr/>
                    <a:lstStyle/>
                    <a:p>
                      <a:pPr marL="19050" algn="ctr">
                        <a:lnSpc>
                          <a:spcPct val="100000"/>
                        </a:lnSpc>
                        <a:spcBef>
                          <a:spcPts val="37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＜トラブル①＞</a:t>
                      </a:r>
                      <a:endParaRPr sz="850">
                        <a:latin typeface="游ゴシック" panose="020B0400000000000000" pitchFamily="50" charset="-128"/>
                        <a:ea typeface="游ゴシック" panose="020B0400000000000000" pitchFamily="50" charset="-128"/>
                        <a:cs typeface="Adobe Clean Han"/>
                      </a:endParaRPr>
                    </a:p>
                  </a:txBody>
                  <a:tcPr marL="0" marR="0" marT="469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extLst>
                  <a:ext uri="{0D108BD9-81ED-4DB2-BD59-A6C34878D82A}">
                    <a16:rowId xmlns:a16="http://schemas.microsoft.com/office/drawing/2014/main" val="10000"/>
                  </a:ext>
                </a:extLst>
              </a:tr>
              <a:tr h="582295">
                <a:tc gridSpan="2">
                  <a:txBody>
                    <a:bodyPr/>
                    <a:lstStyle/>
                    <a:p>
                      <a:pPr marL="111760" marR="125730">
                        <a:lnSpc>
                          <a:spcPct val="126800"/>
                        </a:lnSpc>
                        <a:spcBef>
                          <a:spcPts val="780"/>
                        </a:spcBef>
                      </a:pPr>
                      <a:r>
                        <a:rPr sz="850" b="0" spc="-55">
                          <a:solidFill>
                            <a:srgbClr val="332C2A"/>
                          </a:solidFill>
                          <a:latin typeface="游ゴシック" panose="020B0400000000000000" pitchFamily="50" charset="-128"/>
                          <a:ea typeface="游ゴシック" panose="020B0400000000000000" pitchFamily="50" charset="-128"/>
                          <a:cs typeface="Adobe Clean Han"/>
                        </a:rPr>
                        <a:t>○○さんは、アルバイトを始めることになりましたが、店長からは時給や勤務時間</a:t>
                      </a:r>
                      <a:r>
                        <a:rPr sz="850" b="0" spc="30">
                          <a:solidFill>
                            <a:srgbClr val="332C2A"/>
                          </a:solidFill>
                          <a:latin typeface="游ゴシック" panose="020B0400000000000000" pitchFamily="50" charset="-128"/>
                          <a:ea typeface="游ゴシック" panose="020B0400000000000000" pitchFamily="50" charset="-128"/>
                          <a:cs typeface="Adobe Clean Han"/>
                        </a:rPr>
                        <a:t>（働く時間</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30">
                          <a:solidFill>
                            <a:srgbClr val="332C2A"/>
                          </a:solidFill>
                          <a:latin typeface="游ゴシック" panose="020B0400000000000000" pitchFamily="50" charset="-128"/>
                          <a:ea typeface="游ゴシック" panose="020B0400000000000000" pitchFamily="50" charset="-128"/>
                          <a:cs typeface="Adobe Clean Han"/>
                        </a:rPr>
                        <a:t>などの働く条件につ</a:t>
                      </a:r>
                      <a:r>
                        <a:rPr sz="850" b="0" spc="-45">
                          <a:solidFill>
                            <a:srgbClr val="332C2A"/>
                          </a:solidFill>
                          <a:latin typeface="游ゴシック" panose="020B0400000000000000" pitchFamily="50" charset="-128"/>
                          <a:ea typeface="游ゴシック" panose="020B0400000000000000" pitchFamily="50" charset="-128"/>
                          <a:cs typeface="Adobe Clean Han"/>
                        </a:rPr>
                        <a:t>いて「募集広告に書いてあるとおりだよ」としか言われません！</a:t>
                      </a:r>
                      <a:endParaRPr sz="850">
                        <a:latin typeface="游ゴシック" panose="020B0400000000000000" pitchFamily="50" charset="-128"/>
                        <a:ea typeface="游ゴシック" panose="020B0400000000000000" pitchFamily="50" charset="-128"/>
                        <a:cs typeface="Adobe Clean Han"/>
                      </a:endParaRPr>
                    </a:p>
                  </a:txBody>
                  <a:tcPr marL="0" marR="0" marT="9906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213360">
                <a:tc>
                  <a:txBody>
                    <a:bodyPr/>
                    <a:lstStyle/>
                    <a:p>
                      <a:pPr marL="553720">
                        <a:lnSpc>
                          <a:spcPct val="100000"/>
                        </a:lnSpc>
                        <a:spcBef>
                          <a:spcPts val="360"/>
                        </a:spcBef>
                      </a:pPr>
                      <a:r>
                        <a:rPr sz="850" b="0" spc="-10">
                          <a:solidFill>
                            <a:srgbClr val="332C2A"/>
                          </a:solidFill>
                          <a:latin typeface="游ゴシック" panose="020B0400000000000000" pitchFamily="50" charset="-128"/>
                          <a:ea typeface="游ゴシック" panose="020B0400000000000000" pitchFamily="50" charset="-128"/>
                          <a:cs typeface="Adobe Clean Han"/>
                        </a:rPr>
                        <a:t>＜右の根拠＞</a:t>
                      </a:r>
                      <a:endParaRPr sz="850">
                        <a:latin typeface="游ゴシック" panose="020B0400000000000000" pitchFamily="50" charset="-128"/>
                        <a:ea typeface="游ゴシック" panose="020B0400000000000000" pitchFamily="50" charset="-128"/>
                        <a:cs typeface="Adobe Clean Han"/>
                      </a:endParaRPr>
                    </a:p>
                  </a:txBody>
                  <a:tcPr marL="0" marR="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R="248920" algn="ctr">
                        <a:lnSpc>
                          <a:spcPct val="100000"/>
                        </a:lnSpc>
                        <a:spcBef>
                          <a:spcPts val="320"/>
                        </a:spcBef>
                      </a:pPr>
                      <a:r>
                        <a:rPr sz="850" b="0" spc="-5">
                          <a:solidFill>
                            <a:srgbClr val="332C2A"/>
                          </a:solidFill>
                          <a:latin typeface="游ゴシック" panose="020B0400000000000000" pitchFamily="50" charset="-128"/>
                          <a:ea typeface="游ゴシック" panose="020B0400000000000000" pitchFamily="50" charset="-128"/>
                          <a:cs typeface="Adobe Clean Han"/>
                        </a:rPr>
                        <a:t>＜店長に話すべきこと＞</a:t>
                      </a:r>
                      <a:endParaRPr sz="850">
                        <a:latin typeface="游ゴシック" panose="020B0400000000000000" pitchFamily="50" charset="-128"/>
                        <a:ea typeface="游ゴシック" panose="020B0400000000000000" pitchFamily="50" charset="-128"/>
                        <a:cs typeface="Adobe Clean Han"/>
                      </a:endParaRPr>
                    </a:p>
                  </a:txBody>
                  <a:tcPr marL="0" marR="0" marT="4064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extLst>
                  <a:ext uri="{0D108BD9-81ED-4DB2-BD59-A6C34878D82A}">
                    <a16:rowId xmlns:a16="http://schemas.microsoft.com/office/drawing/2014/main" val="10002"/>
                  </a:ext>
                </a:extLst>
              </a:tr>
              <a:tr h="716280">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4455">
                        <a:lnSpc>
                          <a:spcPct val="100000"/>
                        </a:lnSpc>
                      </a:pPr>
                      <a:r>
                        <a:rPr sz="850" b="0" spc="-5">
                          <a:solidFill>
                            <a:srgbClr val="332C2A"/>
                          </a:solidFill>
                          <a:latin typeface="游ゴシック" panose="020B0400000000000000" pitchFamily="50" charset="-128"/>
                          <a:ea typeface="游ゴシック" panose="020B0400000000000000" pitchFamily="50" charset="-128"/>
                          <a:cs typeface="Adobe Clean Han"/>
                        </a:rPr>
                        <a:t>資料を参考にして探してみよう</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5"/>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法</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0"/>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条</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bl>
          </a:graphicData>
        </a:graphic>
      </p:graphicFrame>
      <p:sp>
        <p:nvSpPr>
          <p:cNvPr id="9" name="object 9"/>
          <p:cNvSpPr txBox="1"/>
          <p:nvPr/>
        </p:nvSpPr>
        <p:spPr>
          <a:xfrm>
            <a:off x="832406" y="1066563"/>
            <a:ext cx="2161540" cy="294311"/>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925">
                <a:solidFill>
                  <a:srgbClr val="332C2A"/>
                </a:solidFill>
                <a:latin typeface="游ゴシック" panose="020B0400000000000000" pitchFamily="50" charset="-128"/>
                <a:ea typeface="游ゴシック" panose="020B0400000000000000" pitchFamily="50" charset="-128"/>
                <a:cs typeface="Adobe Clean Han ExtraBold"/>
              </a:rPr>
              <a:t>B</a:t>
            </a:r>
            <a:r>
              <a:rPr sz="1800" b="1" spc="35">
                <a:solidFill>
                  <a:srgbClr val="332C2A"/>
                </a:solidFill>
                <a:latin typeface="游ゴシック" panose="020B0400000000000000" pitchFamily="50" charset="-128"/>
                <a:ea typeface="游ゴシック" panose="020B0400000000000000" pitchFamily="50" charset="-128"/>
                <a:cs typeface="Adobe Clean Han ExtraBold"/>
              </a:rPr>
              <a:t>（</a:t>
            </a:r>
            <a:r>
              <a:rPr lang="en-US" altLang="ja-JP" b="1" spc="35">
                <a:solidFill>
                  <a:srgbClr val="332C2A"/>
                </a:solidFill>
                <a:latin typeface="游ゴシック" panose="020B0400000000000000" pitchFamily="50" charset="-128"/>
                <a:ea typeface="游ゴシック" panose="020B0400000000000000" pitchFamily="50" charset="-128"/>
                <a:cs typeface="Adobe Clean Han ExtraBold"/>
              </a:rPr>
              <a:t>1</a:t>
            </a:r>
            <a:r>
              <a:rPr sz="1800" b="1" spc="35">
                <a:solidFill>
                  <a:srgbClr val="332C2A"/>
                </a:solidFill>
                <a:latin typeface="游ゴシック" panose="020B0400000000000000" pitchFamily="50" charset="-128"/>
                <a:ea typeface="游ゴシック" panose="020B0400000000000000" pitchFamily="50" charset="-128"/>
                <a:cs typeface="Adobe Clean Han ExtraBold"/>
              </a:rPr>
              <a:t>）</a:t>
            </a:r>
            <a:endParaRPr sz="1800">
              <a:latin typeface="游ゴシック" panose="020B0400000000000000" pitchFamily="50" charset="-128"/>
              <a:ea typeface="游ゴシック" panose="020B0400000000000000" pitchFamily="50" charset="-128"/>
              <a:cs typeface="Adobe Clean Han ExtraBold"/>
            </a:endParaRPr>
          </a:p>
        </p:txBody>
      </p:sp>
      <p:sp>
        <p:nvSpPr>
          <p:cNvPr id="10" name="object 10"/>
          <p:cNvSpPr txBox="1"/>
          <p:nvPr/>
        </p:nvSpPr>
        <p:spPr>
          <a:xfrm>
            <a:off x="3176103" y="114493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11" name="object 11"/>
          <p:cNvSpPr txBox="1"/>
          <p:nvPr/>
        </p:nvSpPr>
        <p:spPr>
          <a:xfrm>
            <a:off x="4411624" y="114493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12" name="object 12"/>
          <p:cNvSpPr txBox="1"/>
          <p:nvPr/>
        </p:nvSpPr>
        <p:spPr>
          <a:xfrm>
            <a:off x="5197864" y="114493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3" name="object 13"/>
          <p:cNvSpPr/>
          <p:nvPr/>
        </p:nvSpPr>
        <p:spPr>
          <a:xfrm>
            <a:off x="2957120" y="1365568"/>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4" name="object 14"/>
          <p:cNvSpPr txBox="1"/>
          <p:nvPr/>
        </p:nvSpPr>
        <p:spPr>
          <a:xfrm>
            <a:off x="790759" y="1765511"/>
            <a:ext cx="2455545" cy="178895"/>
          </a:xfrm>
          <a:prstGeom prst="rect">
            <a:avLst/>
          </a:prstGeom>
        </p:spPr>
        <p:txBody>
          <a:bodyPr vert="horz" wrap="square" lIns="0" tIns="17145" rIns="0" bIns="0" rtlCol="0">
            <a:spAutoFit/>
          </a:bodyPr>
          <a:lstStyle/>
          <a:p>
            <a:pPr marL="12700">
              <a:lnSpc>
                <a:spcPct val="100000"/>
              </a:lnSpc>
              <a:spcBef>
                <a:spcPts val="135"/>
              </a:spcBef>
            </a:pPr>
            <a:r>
              <a:rPr sz="1050" b="1" spc="-95">
                <a:solidFill>
                  <a:srgbClr val="332C2A"/>
                </a:solidFill>
                <a:latin typeface="游ゴシック" panose="020B0400000000000000" pitchFamily="50" charset="-128"/>
                <a:ea typeface="游ゴシック" panose="020B0400000000000000" pitchFamily="50" charset="-128"/>
                <a:cs typeface="Adobe Clean Han ExtraBold"/>
              </a:rPr>
              <a:t>１．学生アルバイトのトラブル例と解決策</a:t>
            </a:r>
            <a:endParaRPr sz="1050">
              <a:latin typeface="游ゴシック" panose="020B0400000000000000" pitchFamily="50" charset="-128"/>
              <a:ea typeface="游ゴシック" panose="020B0400000000000000" pitchFamily="50" charset="-128"/>
              <a:cs typeface="Adobe Clean Han ExtraBold"/>
            </a:endParaRPr>
          </a:p>
        </p:txBody>
      </p:sp>
      <p:sp>
        <p:nvSpPr>
          <p:cNvPr id="15" name="object 15"/>
          <p:cNvSpPr txBox="1"/>
          <p:nvPr/>
        </p:nvSpPr>
        <p:spPr>
          <a:xfrm>
            <a:off x="790759" y="4107724"/>
            <a:ext cx="1428750" cy="178895"/>
          </a:xfrm>
          <a:prstGeom prst="rect">
            <a:avLst/>
          </a:prstGeom>
        </p:spPr>
        <p:txBody>
          <a:bodyPr vert="horz" wrap="square" lIns="0" tIns="17145" rIns="0" bIns="0" rtlCol="0">
            <a:spAutoFit/>
          </a:bodyPr>
          <a:lstStyle/>
          <a:p>
            <a:pPr marL="12700">
              <a:lnSpc>
                <a:spcPct val="100000"/>
              </a:lnSpc>
              <a:spcBef>
                <a:spcPts val="135"/>
              </a:spcBef>
            </a:pPr>
            <a:r>
              <a:rPr sz="1050" b="1" spc="-95">
                <a:solidFill>
                  <a:srgbClr val="332C2A"/>
                </a:solidFill>
                <a:latin typeface="游ゴシック" panose="020B0400000000000000" pitchFamily="50" charset="-128"/>
                <a:ea typeface="游ゴシック" panose="020B0400000000000000" pitchFamily="50" charset="-128"/>
                <a:cs typeface="Adobe Clean Han ExtraBold"/>
              </a:rPr>
              <a:t>２．労働法ロールプレイ</a:t>
            </a:r>
            <a:endParaRPr sz="1050">
              <a:latin typeface="游ゴシック" panose="020B0400000000000000" pitchFamily="50" charset="-128"/>
              <a:ea typeface="游ゴシック" panose="020B0400000000000000" pitchFamily="50" charset="-128"/>
              <a:cs typeface="Adobe Clean Han ExtraBold"/>
            </a:endParaRPr>
          </a:p>
        </p:txBody>
      </p:sp>
      <p:graphicFrame>
        <p:nvGraphicFramePr>
          <p:cNvPr id="16" name="object 16"/>
          <p:cNvGraphicFramePr>
            <a:graphicFrameLocks noGrp="1"/>
          </p:cNvGraphicFramePr>
          <p:nvPr/>
        </p:nvGraphicFramePr>
        <p:xfrm>
          <a:off x="829170" y="4424553"/>
          <a:ext cx="5864224" cy="5541009"/>
        </p:xfrm>
        <a:graphic>
          <a:graphicData uri="http://schemas.openxmlformats.org/drawingml/2006/table">
            <a:tbl>
              <a:tblPr firstRow="1" bandRow="1">
                <a:tableStyleId>{2D5ABB26-0587-4C30-8999-92F81FD0307C}</a:tableStyleId>
              </a:tblPr>
              <a:tblGrid>
                <a:gridCol w="1387475">
                  <a:extLst>
                    <a:ext uri="{9D8B030D-6E8A-4147-A177-3AD203B41FA5}">
                      <a16:colId xmlns:a16="http://schemas.microsoft.com/office/drawing/2014/main" val="20000"/>
                    </a:ext>
                  </a:extLst>
                </a:gridCol>
                <a:gridCol w="942339">
                  <a:extLst>
                    <a:ext uri="{9D8B030D-6E8A-4147-A177-3AD203B41FA5}">
                      <a16:colId xmlns:a16="http://schemas.microsoft.com/office/drawing/2014/main" val="20001"/>
                    </a:ext>
                  </a:extLst>
                </a:gridCol>
                <a:gridCol w="589280">
                  <a:extLst>
                    <a:ext uri="{9D8B030D-6E8A-4147-A177-3AD203B41FA5}">
                      <a16:colId xmlns:a16="http://schemas.microsoft.com/office/drawing/2014/main" val="20002"/>
                    </a:ext>
                  </a:extLst>
                </a:gridCol>
                <a:gridCol w="1515745">
                  <a:extLst>
                    <a:ext uri="{9D8B030D-6E8A-4147-A177-3AD203B41FA5}">
                      <a16:colId xmlns:a16="http://schemas.microsoft.com/office/drawing/2014/main" val="20003"/>
                    </a:ext>
                  </a:extLst>
                </a:gridCol>
                <a:gridCol w="1429385">
                  <a:extLst>
                    <a:ext uri="{9D8B030D-6E8A-4147-A177-3AD203B41FA5}">
                      <a16:colId xmlns:a16="http://schemas.microsoft.com/office/drawing/2014/main" val="20004"/>
                    </a:ext>
                  </a:extLst>
                </a:gridCol>
              </a:tblGrid>
              <a:tr h="202565">
                <a:tc gridSpan="5">
                  <a:txBody>
                    <a:bodyPr/>
                    <a:lstStyle/>
                    <a:p>
                      <a:pPr marL="19050" algn="ctr">
                        <a:lnSpc>
                          <a:spcPct val="100000"/>
                        </a:lnSpc>
                        <a:spcBef>
                          <a:spcPts val="365"/>
                        </a:spcBef>
                      </a:pPr>
                      <a:r>
                        <a:rPr sz="850" b="0" spc="-10">
                          <a:solidFill>
                            <a:srgbClr val="332C2A"/>
                          </a:solidFill>
                          <a:latin typeface="游ゴシック" panose="020B0400000000000000" pitchFamily="50" charset="-128"/>
                          <a:ea typeface="游ゴシック" panose="020B0400000000000000" pitchFamily="50" charset="-128"/>
                          <a:cs typeface="Adobe Clean Han"/>
                        </a:rPr>
                        <a:t>＜役割分担＞</a:t>
                      </a:r>
                      <a:endParaRPr sz="850">
                        <a:latin typeface="游ゴシック" panose="020B0400000000000000" pitchFamily="50" charset="-128"/>
                        <a:ea typeface="游ゴシック" panose="020B0400000000000000" pitchFamily="50" charset="-128"/>
                        <a:cs typeface="Adobe Clean Han"/>
                      </a:endParaRPr>
                    </a:p>
                  </a:txBody>
                  <a:tcPr marL="0" marR="0" marT="463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82295">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111760">
                        <a:lnSpc>
                          <a:spcPct val="100000"/>
                        </a:lnSpc>
                      </a:pPr>
                      <a:r>
                        <a:rPr sz="850" b="0" spc="-60">
                          <a:solidFill>
                            <a:srgbClr val="332C2A"/>
                          </a:solidFill>
                          <a:latin typeface="游ゴシック" panose="020B0400000000000000" pitchFamily="50" charset="-128"/>
                          <a:ea typeface="游ゴシック" panose="020B0400000000000000" pitchFamily="50" charset="-128"/>
                          <a:cs typeface="Adobe Clean Han"/>
                        </a:rPr>
                        <a:t>●ナレーション</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42010" indent="-730250">
                        <a:lnSpc>
                          <a:spcPct val="100000"/>
                        </a:lnSpc>
                        <a:spcBef>
                          <a:spcPts val="475"/>
                        </a:spcBef>
                        <a:buChar char="●"/>
                        <a:tabLst>
                          <a:tab pos="84201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53060">
                        <a:lnSpc>
                          <a:spcPct val="100000"/>
                        </a:lnSpc>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65">
                          <a:solidFill>
                            <a:srgbClr val="332C2A"/>
                          </a:solidFill>
                          <a:latin typeface="游ゴシック" panose="020B0400000000000000" pitchFamily="50" charset="-128"/>
                          <a:ea typeface="游ゴシック" panose="020B0400000000000000" pitchFamily="50" charset="-128"/>
                          <a:cs typeface="Adobe Clean Han"/>
                        </a:rPr>
                        <a:t> ●店長</a:t>
                      </a:r>
                      <a:endParaRPr sz="850">
                        <a:latin typeface="游ゴシック" panose="020B0400000000000000" pitchFamily="50" charset="-128"/>
                        <a:ea typeface="游ゴシック" panose="020B0400000000000000" pitchFamily="50" charset="-128"/>
                        <a:cs typeface="Adobe Clean Han"/>
                      </a:endParaRPr>
                    </a:p>
                    <a:p>
                      <a:pPr marL="353060">
                        <a:lnSpc>
                          <a:spcPct val="100000"/>
                        </a:lnSpc>
                        <a:spcBef>
                          <a:spcPts val="47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25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3820">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3820">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93065">
                        <a:lnSpc>
                          <a:spcPct val="100000"/>
                        </a:lnSpc>
                      </a:pPr>
                      <a:r>
                        <a:rPr sz="850" b="0" spc="-85">
                          <a:solidFill>
                            <a:srgbClr val="332C2A"/>
                          </a:solidFill>
                          <a:latin typeface="游ゴシック" panose="020B0400000000000000" pitchFamily="50" charset="-128"/>
                          <a:ea typeface="游ゴシック" panose="020B0400000000000000" pitchFamily="50" charset="-128"/>
                          <a:cs typeface="Adobe Clean Han"/>
                        </a:rPr>
                        <a:t>）</a:t>
                      </a:r>
                      <a:r>
                        <a:rPr sz="850" b="0" spc="-135">
                          <a:solidFill>
                            <a:srgbClr val="332C2A"/>
                          </a:solidFill>
                          <a:latin typeface="游ゴシック" panose="020B0400000000000000" pitchFamily="50" charset="-128"/>
                          <a:ea typeface="游ゴシック" panose="020B0400000000000000" pitchFamily="50" charset="-128"/>
                          <a:cs typeface="Adobe Clean Han"/>
                        </a:rPr>
                        <a:t>●○○さん</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393065">
                        <a:lnSpc>
                          <a:spcPct val="100000"/>
                        </a:lnSpc>
                        <a:spcBef>
                          <a:spcPts val="475"/>
                        </a:spcBef>
                        <a:tabLst>
                          <a:tab pos="954405" algn="l"/>
                        </a:tabLst>
                      </a:pPr>
                      <a:r>
                        <a:rPr sz="850" b="0" spc="-25">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448945">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448945">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213360">
                <a:tc gridSpan="5">
                  <a:txBody>
                    <a:bodyPr/>
                    <a:lstStyle/>
                    <a:p>
                      <a:pPr marL="19050" algn="ctr">
                        <a:lnSpc>
                          <a:spcPct val="100000"/>
                        </a:lnSpc>
                        <a:spcBef>
                          <a:spcPts val="325"/>
                        </a:spcBef>
                      </a:pPr>
                      <a:r>
                        <a:rPr sz="850" b="0" spc="-10">
                          <a:solidFill>
                            <a:srgbClr val="332C2A"/>
                          </a:solidFill>
                          <a:latin typeface="游ゴシック" panose="020B0400000000000000" pitchFamily="50" charset="-128"/>
                          <a:ea typeface="游ゴシック" panose="020B0400000000000000" pitchFamily="50" charset="-128"/>
                          <a:cs typeface="Adobe Clean Han"/>
                        </a:rPr>
                        <a:t>＜シナリオ＞</a:t>
                      </a:r>
                      <a:endParaRPr sz="850">
                        <a:latin typeface="游ゴシック" panose="020B0400000000000000" pitchFamily="50" charset="-128"/>
                        <a:ea typeface="游ゴシック" panose="020B0400000000000000" pitchFamily="50" charset="-128"/>
                        <a:cs typeface="Adobe Clean Han"/>
                      </a:endParaRPr>
                    </a:p>
                  </a:txBody>
                  <a:tcPr marL="0" marR="0" marT="4127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243204">
                <a:tc>
                  <a:txBody>
                    <a:bodyPr/>
                    <a:lstStyle/>
                    <a:p>
                      <a:pPr marR="4889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人物</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gridSpan="4">
                  <a:txBody>
                    <a:bodyPr/>
                    <a:lstStyle/>
                    <a:p>
                      <a:pPr marR="22161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台詞</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840740">
                <a:tc>
                  <a:txBody>
                    <a:bodyPr/>
                    <a:lstStyle/>
                    <a:p>
                      <a:pPr marL="328295" marR="377190">
                        <a:lnSpc>
                          <a:spcPct val="126800"/>
                        </a:lnSpc>
                        <a:spcBef>
                          <a:spcPts val="565"/>
                        </a:spcBef>
                      </a:pPr>
                      <a:r>
                        <a:rPr sz="850" b="0" spc="-10">
                          <a:solidFill>
                            <a:srgbClr val="332C2A"/>
                          </a:solidFill>
                          <a:latin typeface="游ゴシック" panose="020B0400000000000000" pitchFamily="50" charset="-128"/>
                          <a:ea typeface="游ゴシック" panose="020B0400000000000000" pitchFamily="50" charset="-128"/>
                          <a:cs typeface="Adobe Clean Han"/>
                        </a:rPr>
                        <a:t>【場面設定】ナレーション</a:t>
                      </a:r>
                      <a:endParaRPr sz="850">
                        <a:latin typeface="游ゴシック" panose="020B0400000000000000" pitchFamily="50" charset="-128"/>
                        <a:ea typeface="游ゴシック" panose="020B0400000000000000" pitchFamily="50" charset="-128"/>
                        <a:cs typeface="Adobe Clean Han"/>
                      </a:endParaRPr>
                    </a:p>
                  </a:txBody>
                  <a:tcPr marL="0" marR="0" marT="717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gridSpan="4">
                  <a:txBody>
                    <a:bodyPr/>
                    <a:lstStyle/>
                    <a:p>
                      <a:pPr marL="19685">
                        <a:lnSpc>
                          <a:spcPct val="100000"/>
                        </a:lnSpc>
                        <a:spcBef>
                          <a:spcPts val="50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lang="en-US" sz="850" b="0">
                          <a:solidFill>
                            <a:srgbClr val="332C2A"/>
                          </a:solidFill>
                          <a:latin typeface="游ゴシック" panose="020B0400000000000000" pitchFamily="50" charset="-128"/>
                          <a:ea typeface="游ゴシック" panose="020B0400000000000000" pitchFamily="50" charset="-128"/>
                          <a:cs typeface="Adobe Clean Han"/>
                        </a:rPr>
                        <a:t>5</a:t>
                      </a:r>
                      <a:r>
                        <a:rPr sz="850" b="0">
                          <a:solidFill>
                            <a:srgbClr val="332C2A"/>
                          </a:solidFill>
                          <a:latin typeface="游ゴシック" panose="020B0400000000000000" pitchFamily="50" charset="-128"/>
                          <a:ea typeface="游ゴシック" panose="020B0400000000000000" pitchFamily="50" charset="-128"/>
                          <a:cs typeface="Adobe Clean Han"/>
                        </a:rPr>
                        <a:t>Ｗ</a:t>
                      </a:r>
                      <a:r>
                        <a:rPr lang="en-US" sz="850" b="0">
                          <a:solidFill>
                            <a:srgbClr val="332C2A"/>
                          </a:solidFill>
                          <a:latin typeface="游ゴシック" panose="020B0400000000000000" pitchFamily="50" charset="-128"/>
                          <a:ea typeface="游ゴシック" panose="020B0400000000000000" pitchFamily="50" charset="-128"/>
                          <a:cs typeface="Adobe Clean Han"/>
                        </a:rPr>
                        <a:t>1</a:t>
                      </a:r>
                      <a:r>
                        <a:rPr sz="850" b="0">
                          <a:solidFill>
                            <a:srgbClr val="332C2A"/>
                          </a:solidFill>
                          <a:latin typeface="游ゴシック" panose="020B0400000000000000" pitchFamily="50" charset="-128"/>
                          <a:ea typeface="游ゴシック" panose="020B0400000000000000" pitchFamily="50" charset="-128"/>
                          <a:cs typeface="Adobe Clean Han"/>
                        </a:rPr>
                        <a:t>Ｈで場面を示しましょう</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6413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529715">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【トラブル発生】</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535940">
                <a:tc>
                  <a:txBody>
                    <a:bodyPr/>
                    <a:lstStyle/>
                    <a:p>
                      <a:pPr marL="328295" marR="377190">
                        <a:lnSpc>
                          <a:spcPct val="126800"/>
                        </a:lnSpc>
                        <a:spcBef>
                          <a:spcPts val="760"/>
                        </a:spcBef>
                      </a:pPr>
                      <a:r>
                        <a:rPr sz="850" b="0" spc="-10">
                          <a:solidFill>
                            <a:srgbClr val="332C2A"/>
                          </a:solidFill>
                          <a:latin typeface="游ゴシック" panose="020B0400000000000000" pitchFamily="50" charset="-128"/>
                          <a:ea typeface="游ゴシック" panose="020B0400000000000000" pitchFamily="50" charset="-128"/>
                          <a:cs typeface="Adobe Clean Han"/>
                        </a:rPr>
                        <a:t>【問題提起】ナレーション</a:t>
                      </a:r>
                      <a:endParaRPr sz="850">
                        <a:latin typeface="游ゴシック" panose="020B0400000000000000" pitchFamily="50" charset="-128"/>
                        <a:ea typeface="游ゴシック" panose="020B0400000000000000" pitchFamily="50" charset="-128"/>
                        <a:cs typeface="Adobe Clean Han"/>
                      </a:endParaRPr>
                    </a:p>
                  </a:txBody>
                  <a:tcPr marL="0" marR="0" marT="9652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spcBef>
                          <a:spcPts val="580"/>
                        </a:spcBef>
                      </a:pPr>
                      <a:endParaRPr sz="850">
                        <a:latin typeface="游ゴシック" panose="020B0400000000000000" pitchFamily="50" charset="-128"/>
                        <a:ea typeface="游ゴシック" panose="020B0400000000000000" pitchFamily="50" charset="-128"/>
                        <a:cs typeface="Times New Roman"/>
                      </a:endParaRPr>
                    </a:p>
                    <a:p>
                      <a:pPr marL="105410">
                        <a:lnSpc>
                          <a:spcPct val="100000"/>
                        </a:lnSpc>
                        <a:spcBef>
                          <a:spcPts val="5"/>
                        </a:spcBef>
                      </a:pPr>
                      <a:r>
                        <a:rPr sz="850" b="0" spc="-80">
                          <a:solidFill>
                            <a:srgbClr val="332C2A"/>
                          </a:solidFill>
                          <a:latin typeface="游ゴシック" panose="020B0400000000000000" pitchFamily="50" charset="-128"/>
                          <a:ea typeface="游ゴシック" panose="020B0400000000000000" pitchFamily="50" charset="-128"/>
                          <a:cs typeface="Adobe Clean Han"/>
                        </a:rPr>
                        <a:t>「困ってしまった○○さん。。。みなさんはどうしたらよいと思いますか？？」</a:t>
                      </a:r>
                      <a:endParaRPr sz="850">
                        <a:latin typeface="游ゴシック" panose="020B0400000000000000" pitchFamily="50" charset="-128"/>
                        <a:ea typeface="游ゴシック" panose="020B0400000000000000" pitchFamily="50" charset="-128"/>
                        <a:cs typeface="Adobe Clean Han"/>
                      </a:endParaRPr>
                    </a:p>
                  </a:txBody>
                  <a:tcPr marL="0" marR="0" marT="7366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393190">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【店長に話すこと】</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17" name="object 17"/>
          <p:cNvSpPr/>
          <p:nvPr/>
        </p:nvSpPr>
        <p:spPr>
          <a:xfrm>
            <a:off x="2469346" y="3264834"/>
            <a:ext cx="363855" cy="351790"/>
          </a:xfrm>
          <a:custGeom>
            <a:avLst/>
            <a:gdLst/>
            <a:ahLst/>
            <a:cxnLst/>
            <a:rect l="l" t="t" r="r" b="b"/>
            <a:pathLst>
              <a:path w="363855" h="351789">
                <a:moveTo>
                  <a:pt x="187591" y="0"/>
                </a:moveTo>
                <a:lnTo>
                  <a:pt x="60871" y="0"/>
                </a:lnTo>
                <a:lnTo>
                  <a:pt x="188836" y="127939"/>
                </a:lnTo>
                <a:lnTo>
                  <a:pt x="0" y="127939"/>
                </a:lnTo>
                <a:lnTo>
                  <a:pt x="0" y="223583"/>
                </a:lnTo>
                <a:lnTo>
                  <a:pt x="188836" y="223583"/>
                </a:lnTo>
                <a:lnTo>
                  <a:pt x="60871" y="351536"/>
                </a:lnTo>
                <a:lnTo>
                  <a:pt x="187591" y="351536"/>
                </a:lnTo>
                <a:lnTo>
                  <a:pt x="363359" y="175768"/>
                </a:lnTo>
                <a:lnTo>
                  <a:pt x="187591"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8" name="object 18"/>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80</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291269" y="4051694"/>
            <a:ext cx="177800" cy="185948"/>
          </a:xfrm>
          <a:prstGeom prst="rect">
            <a:avLst/>
          </a:prstGeom>
        </p:spPr>
        <p:txBody>
          <a:bodyPr vert="horz" wrap="square" lIns="0" tIns="16510" rIns="0" bIns="0" rtlCol="0">
            <a:spAutoFit/>
          </a:bodyPr>
          <a:lstStyle/>
          <a:p>
            <a:pPr marL="12700">
              <a:lnSpc>
                <a:spcPct val="100000"/>
              </a:lnSpc>
              <a:spcBef>
                <a:spcPts val="130"/>
              </a:spcBef>
            </a:pPr>
            <a:r>
              <a:rPr sz="1100" b="1" spc="-25">
                <a:solidFill>
                  <a:srgbClr val="00A3E8"/>
                </a:solidFill>
                <a:latin typeface="游ゴシック" panose="020B0400000000000000" pitchFamily="50" charset="-128"/>
                <a:ea typeface="游ゴシック" panose="020B0400000000000000" pitchFamily="50" charset="-128"/>
                <a:cs typeface="Adobe Clean Han Black"/>
              </a:rPr>
              <a:t>10</a:t>
            </a:r>
            <a:endParaRPr sz="1100">
              <a:latin typeface="游ゴシック" panose="020B0400000000000000" pitchFamily="50" charset="-128"/>
              <a:ea typeface="游ゴシック" panose="020B0400000000000000" pitchFamily="50" charset="-128"/>
              <a:cs typeface="Adobe Clean Han Black"/>
            </a:endParaRPr>
          </a:p>
        </p:txBody>
      </p:sp>
      <p:graphicFrame>
        <p:nvGraphicFramePr>
          <p:cNvPr id="18" name="object 18"/>
          <p:cNvGraphicFramePr>
            <a:graphicFrameLocks noGrp="1"/>
          </p:cNvGraphicFramePr>
          <p:nvPr/>
        </p:nvGraphicFramePr>
        <p:xfrm>
          <a:off x="829170" y="2081403"/>
          <a:ext cx="5866130" cy="1715135"/>
        </p:xfrm>
        <a:graphic>
          <a:graphicData uri="http://schemas.openxmlformats.org/drawingml/2006/table">
            <a:tbl>
              <a:tblPr firstRow="1" bandRow="1">
                <a:tableStyleId>{2D5ABB26-0587-4C30-8999-92F81FD0307C}</a:tableStyleId>
              </a:tblPr>
              <a:tblGrid>
                <a:gridCol w="1753235">
                  <a:extLst>
                    <a:ext uri="{9D8B030D-6E8A-4147-A177-3AD203B41FA5}">
                      <a16:colId xmlns:a16="http://schemas.microsoft.com/office/drawing/2014/main" val="20000"/>
                    </a:ext>
                  </a:extLst>
                </a:gridCol>
                <a:gridCol w="4112895">
                  <a:extLst>
                    <a:ext uri="{9D8B030D-6E8A-4147-A177-3AD203B41FA5}">
                      <a16:colId xmlns:a16="http://schemas.microsoft.com/office/drawing/2014/main" val="20001"/>
                    </a:ext>
                  </a:extLst>
                </a:gridCol>
              </a:tblGrid>
              <a:tr h="203200">
                <a:tc gridSpan="2">
                  <a:txBody>
                    <a:bodyPr/>
                    <a:lstStyle/>
                    <a:p>
                      <a:pPr marL="19050" algn="ctr">
                        <a:lnSpc>
                          <a:spcPct val="100000"/>
                        </a:lnSpc>
                        <a:spcBef>
                          <a:spcPts val="37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＜トラブル②＞</a:t>
                      </a:r>
                      <a:endParaRPr sz="850">
                        <a:latin typeface="游ゴシック" panose="020B0400000000000000" pitchFamily="50" charset="-128"/>
                        <a:ea typeface="游ゴシック" panose="020B0400000000000000" pitchFamily="50" charset="-128"/>
                        <a:cs typeface="Adobe Clean Han"/>
                      </a:endParaRPr>
                    </a:p>
                  </a:txBody>
                  <a:tcPr marL="0" marR="0" marT="469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extLst>
                  <a:ext uri="{0D108BD9-81ED-4DB2-BD59-A6C34878D82A}">
                    <a16:rowId xmlns:a16="http://schemas.microsoft.com/office/drawing/2014/main" val="10000"/>
                  </a:ext>
                </a:extLst>
              </a:tr>
              <a:tr h="582295">
                <a:tc gridSpan="2">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111760">
                        <a:lnSpc>
                          <a:spcPct val="100000"/>
                        </a:lnSpc>
                      </a:pPr>
                      <a:r>
                        <a:rPr sz="850" b="0" spc="-30">
                          <a:solidFill>
                            <a:srgbClr val="332C2A"/>
                          </a:solidFill>
                          <a:latin typeface="游ゴシック" panose="020B0400000000000000" pitchFamily="50" charset="-128"/>
                          <a:ea typeface="游ゴシック" panose="020B0400000000000000" pitchFamily="50" charset="-128"/>
                          <a:cs typeface="Adobe Clean Han"/>
                        </a:rPr>
                        <a:t>○○さんは、１回に</a:t>
                      </a:r>
                      <a:r>
                        <a:rPr sz="850" b="0">
                          <a:solidFill>
                            <a:srgbClr val="332C2A"/>
                          </a:solidFill>
                          <a:latin typeface="游ゴシック" panose="020B0400000000000000" pitchFamily="50" charset="-128"/>
                          <a:ea typeface="游ゴシック" panose="020B0400000000000000" pitchFamily="50" charset="-128"/>
                          <a:cs typeface="Adobe Clean Han"/>
                        </a:rPr>
                        <a:t>7～８</a:t>
                      </a:r>
                      <a:r>
                        <a:rPr sz="850" b="0" spc="-25">
                          <a:solidFill>
                            <a:srgbClr val="332C2A"/>
                          </a:solidFill>
                          <a:latin typeface="游ゴシック" panose="020B0400000000000000" pitchFamily="50" charset="-128"/>
                          <a:ea typeface="游ゴシック" panose="020B0400000000000000" pitchFamily="50" charset="-128"/>
                          <a:cs typeface="Adobe Clean Han"/>
                        </a:rPr>
                        <a:t>時間働くアルバイトをしていますが、休憩が</a:t>
                      </a:r>
                      <a:r>
                        <a:rPr sz="850" b="0">
                          <a:solidFill>
                            <a:srgbClr val="332C2A"/>
                          </a:solidFill>
                          <a:latin typeface="游ゴシック" panose="020B0400000000000000" pitchFamily="50" charset="-128"/>
                          <a:ea typeface="游ゴシック" panose="020B0400000000000000" pitchFamily="50" charset="-128"/>
                          <a:cs typeface="Adobe Clean Han"/>
                        </a:rPr>
                        <a:t>15</a:t>
                      </a:r>
                      <a:r>
                        <a:rPr sz="850" b="0" spc="-5">
                          <a:solidFill>
                            <a:srgbClr val="332C2A"/>
                          </a:solidFill>
                          <a:latin typeface="游ゴシック" panose="020B0400000000000000" pitchFamily="50" charset="-128"/>
                          <a:ea typeface="游ゴシック" panose="020B0400000000000000" pitchFamily="50" charset="-128"/>
                          <a:cs typeface="Adobe Clean Han"/>
                        </a:rPr>
                        <a:t>分くらいしか取れない日が多いです！</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213360">
                <a:tc>
                  <a:txBody>
                    <a:bodyPr/>
                    <a:lstStyle/>
                    <a:p>
                      <a:pPr marL="553720">
                        <a:lnSpc>
                          <a:spcPct val="100000"/>
                        </a:lnSpc>
                        <a:spcBef>
                          <a:spcPts val="360"/>
                        </a:spcBef>
                      </a:pPr>
                      <a:r>
                        <a:rPr sz="850" b="0" spc="-10">
                          <a:solidFill>
                            <a:srgbClr val="332C2A"/>
                          </a:solidFill>
                          <a:latin typeface="游ゴシック" panose="020B0400000000000000" pitchFamily="50" charset="-128"/>
                          <a:ea typeface="游ゴシック" panose="020B0400000000000000" pitchFamily="50" charset="-128"/>
                          <a:cs typeface="Adobe Clean Han"/>
                        </a:rPr>
                        <a:t>＜右の根拠＞</a:t>
                      </a:r>
                      <a:endParaRPr sz="850">
                        <a:latin typeface="游ゴシック" panose="020B0400000000000000" pitchFamily="50" charset="-128"/>
                        <a:ea typeface="游ゴシック" panose="020B0400000000000000" pitchFamily="50" charset="-128"/>
                        <a:cs typeface="Adobe Clean Han"/>
                      </a:endParaRPr>
                    </a:p>
                  </a:txBody>
                  <a:tcPr marL="0" marR="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R="248920" algn="ctr">
                        <a:lnSpc>
                          <a:spcPct val="100000"/>
                        </a:lnSpc>
                        <a:spcBef>
                          <a:spcPts val="320"/>
                        </a:spcBef>
                      </a:pPr>
                      <a:r>
                        <a:rPr sz="850" b="0" spc="-5">
                          <a:solidFill>
                            <a:srgbClr val="332C2A"/>
                          </a:solidFill>
                          <a:latin typeface="游ゴシック" panose="020B0400000000000000" pitchFamily="50" charset="-128"/>
                          <a:ea typeface="游ゴシック" panose="020B0400000000000000" pitchFamily="50" charset="-128"/>
                          <a:cs typeface="Adobe Clean Han"/>
                        </a:rPr>
                        <a:t>＜店長に話すべきこと＞</a:t>
                      </a:r>
                      <a:endParaRPr sz="850">
                        <a:latin typeface="游ゴシック" panose="020B0400000000000000" pitchFamily="50" charset="-128"/>
                        <a:ea typeface="游ゴシック" panose="020B0400000000000000" pitchFamily="50" charset="-128"/>
                        <a:cs typeface="Adobe Clean Han"/>
                      </a:endParaRPr>
                    </a:p>
                  </a:txBody>
                  <a:tcPr marL="0" marR="0" marT="4064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extLst>
                  <a:ext uri="{0D108BD9-81ED-4DB2-BD59-A6C34878D82A}">
                    <a16:rowId xmlns:a16="http://schemas.microsoft.com/office/drawing/2014/main" val="10002"/>
                  </a:ext>
                </a:extLst>
              </a:tr>
              <a:tr h="716280">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4455">
                        <a:lnSpc>
                          <a:spcPct val="100000"/>
                        </a:lnSpc>
                      </a:pPr>
                      <a:r>
                        <a:rPr sz="850" b="0" spc="-5">
                          <a:solidFill>
                            <a:srgbClr val="332C2A"/>
                          </a:solidFill>
                          <a:latin typeface="游ゴシック" panose="020B0400000000000000" pitchFamily="50" charset="-128"/>
                          <a:ea typeface="游ゴシック" panose="020B0400000000000000" pitchFamily="50" charset="-128"/>
                          <a:cs typeface="Adobe Clean Han"/>
                        </a:rPr>
                        <a:t>資料を参考にして探してみよう</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5"/>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法</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0"/>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条</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bl>
          </a:graphicData>
        </a:graphic>
      </p:graphicFrame>
      <p:sp>
        <p:nvSpPr>
          <p:cNvPr id="19" name="object 19"/>
          <p:cNvSpPr txBox="1"/>
          <p:nvPr/>
        </p:nvSpPr>
        <p:spPr>
          <a:xfrm>
            <a:off x="832406" y="1066563"/>
            <a:ext cx="2082800" cy="305435"/>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894">
                <a:solidFill>
                  <a:srgbClr val="332C2A"/>
                </a:solidFill>
                <a:latin typeface="游ゴシック" panose="020B0400000000000000" pitchFamily="50" charset="-128"/>
                <a:ea typeface="游ゴシック" panose="020B0400000000000000" pitchFamily="50" charset="-128"/>
                <a:cs typeface="Adobe Clean Han ExtraBold"/>
              </a:rPr>
              <a:t>B</a:t>
            </a:r>
            <a:r>
              <a:rPr sz="1800" b="1" spc="65">
                <a:solidFill>
                  <a:srgbClr val="332C2A"/>
                </a:solidFill>
                <a:latin typeface="游ゴシック" panose="020B0400000000000000" pitchFamily="50" charset="-128"/>
                <a:ea typeface="游ゴシック" panose="020B0400000000000000" pitchFamily="50" charset="-128"/>
                <a:cs typeface="Adobe Clean Han ExtraBold"/>
              </a:rPr>
              <a:t>（</a:t>
            </a:r>
            <a:r>
              <a:rPr lang="en-US" sz="1800" b="1" spc="65">
                <a:solidFill>
                  <a:srgbClr val="332C2A"/>
                </a:solidFill>
                <a:latin typeface="游ゴシック" panose="020B0400000000000000" pitchFamily="50" charset="-128"/>
                <a:ea typeface="游ゴシック" panose="020B0400000000000000" pitchFamily="50" charset="-128"/>
                <a:cs typeface="Adobe Clean Han ExtraBold"/>
              </a:rPr>
              <a:t>2</a:t>
            </a:r>
            <a:r>
              <a:rPr sz="1800" b="1" spc="65">
                <a:solidFill>
                  <a:srgbClr val="332C2A"/>
                </a:solidFill>
                <a:latin typeface="游ゴシック" panose="020B0400000000000000" pitchFamily="50" charset="-128"/>
                <a:ea typeface="游ゴシック" panose="020B0400000000000000" pitchFamily="50" charset="-128"/>
                <a:cs typeface="Adobe Clean Han ExtraBold"/>
              </a:rPr>
              <a:t>）</a:t>
            </a:r>
            <a:endParaRPr sz="1800">
              <a:latin typeface="游ゴシック" panose="020B0400000000000000" pitchFamily="50" charset="-128"/>
              <a:ea typeface="游ゴシック" panose="020B0400000000000000" pitchFamily="50" charset="-128"/>
              <a:cs typeface="Adobe Clean Han ExtraBold"/>
            </a:endParaRPr>
          </a:p>
        </p:txBody>
      </p:sp>
      <p:sp>
        <p:nvSpPr>
          <p:cNvPr id="20" name="object 20"/>
          <p:cNvSpPr txBox="1"/>
          <p:nvPr/>
        </p:nvSpPr>
        <p:spPr>
          <a:xfrm>
            <a:off x="3176103" y="114493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4411624" y="114493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5197864" y="114493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2957120" y="1365568"/>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txBox="1"/>
          <p:nvPr/>
        </p:nvSpPr>
        <p:spPr>
          <a:xfrm>
            <a:off x="790759" y="1765511"/>
            <a:ext cx="2455545" cy="178895"/>
          </a:xfrm>
          <a:prstGeom prst="rect">
            <a:avLst/>
          </a:prstGeom>
        </p:spPr>
        <p:txBody>
          <a:bodyPr vert="horz" wrap="square" lIns="0" tIns="17145" rIns="0" bIns="0" rtlCol="0">
            <a:spAutoFit/>
          </a:bodyPr>
          <a:lstStyle/>
          <a:p>
            <a:pPr marL="12700">
              <a:lnSpc>
                <a:spcPct val="100000"/>
              </a:lnSpc>
              <a:spcBef>
                <a:spcPts val="135"/>
              </a:spcBef>
            </a:pPr>
            <a:r>
              <a:rPr lang="en-US" sz="1050" b="1" spc="-95">
                <a:solidFill>
                  <a:srgbClr val="332C2A"/>
                </a:solidFill>
                <a:latin typeface="游ゴシック" panose="020B0400000000000000" pitchFamily="50" charset="-128"/>
                <a:ea typeface="游ゴシック" panose="020B0400000000000000" pitchFamily="50" charset="-128"/>
                <a:cs typeface="Adobe Clean Han ExtraBold"/>
              </a:rPr>
              <a:t>1 </a:t>
            </a:r>
            <a:r>
              <a:rPr sz="1050" b="1" spc="-95">
                <a:solidFill>
                  <a:srgbClr val="332C2A"/>
                </a:solidFill>
                <a:latin typeface="游ゴシック" panose="020B0400000000000000" pitchFamily="50" charset="-128"/>
                <a:ea typeface="游ゴシック" panose="020B0400000000000000" pitchFamily="50" charset="-128"/>
                <a:cs typeface="Adobe Clean Han ExtraBold"/>
              </a:rPr>
              <a:t>．学生アルバイトのトラブル例と解決策</a:t>
            </a:r>
            <a:endParaRPr sz="1050">
              <a:latin typeface="游ゴシック" panose="020B0400000000000000" pitchFamily="50" charset="-128"/>
              <a:ea typeface="游ゴシック" panose="020B0400000000000000" pitchFamily="50" charset="-128"/>
              <a:cs typeface="Adobe Clean Han ExtraBold"/>
            </a:endParaRPr>
          </a:p>
        </p:txBody>
      </p:sp>
      <p:sp>
        <p:nvSpPr>
          <p:cNvPr id="25" name="object 25"/>
          <p:cNvSpPr txBox="1"/>
          <p:nvPr/>
        </p:nvSpPr>
        <p:spPr>
          <a:xfrm>
            <a:off x="790759" y="4107724"/>
            <a:ext cx="1428750" cy="178895"/>
          </a:xfrm>
          <a:prstGeom prst="rect">
            <a:avLst/>
          </a:prstGeom>
        </p:spPr>
        <p:txBody>
          <a:bodyPr vert="horz" wrap="square" lIns="0" tIns="17145" rIns="0" bIns="0" rtlCol="0">
            <a:spAutoFit/>
          </a:bodyPr>
          <a:lstStyle/>
          <a:p>
            <a:pPr marL="12700">
              <a:lnSpc>
                <a:spcPct val="100000"/>
              </a:lnSpc>
              <a:spcBef>
                <a:spcPts val="135"/>
              </a:spcBef>
            </a:pPr>
            <a:r>
              <a:rPr lang="en-US" sz="1050" b="1" spc="-95">
                <a:solidFill>
                  <a:srgbClr val="332C2A"/>
                </a:solidFill>
                <a:latin typeface="游ゴシック" panose="020B0400000000000000" pitchFamily="50" charset="-128"/>
                <a:ea typeface="游ゴシック" panose="020B0400000000000000" pitchFamily="50" charset="-128"/>
                <a:cs typeface="Adobe Clean Han ExtraBold"/>
              </a:rPr>
              <a:t>2 </a:t>
            </a:r>
            <a:r>
              <a:rPr sz="1050" b="1" spc="-95">
                <a:solidFill>
                  <a:srgbClr val="332C2A"/>
                </a:solidFill>
                <a:latin typeface="游ゴシック" panose="020B0400000000000000" pitchFamily="50" charset="-128"/>
                <a:ea typeface="游ゴシック" panose="020B0400000000000000" pitchFamily="50" charset="-128"/>
                <a:cs typeface="Adobe Clean Han ExtraBold"/>
              </a:rPr>
              <a:t>．労働法ロールプレイ</a:t>
            </a:r>
            <a:endParaRPr sz="1050">
              <a:latin typeface="游ゴシック" panose="020B0400000000000000" pitchFamily="50" charset="-128"/>
              <a:ea typeface="游ゴシック" panose="020B0400000000000000" pitchFamily="50" charset="-128"/>
              <a:cs typeface="Adobe Clean Han ExtraBold"/>
            </a:endParaRPr>
          </a:p>
        </p:txBody>
      </p:sp>
      <p:graphicFrame>
        <p:nvGraphicFramePr>
          <p:cNvPr id="26" name="object 26"/>
          <p:cNvGraphicFramePr>
            <a:graphicFrameLocks noGrp="1"/>
          </p:cNvGraphicFramePr>
          <p:nvPr/>
        </p:nvGraphicFramePr>
        <p:xfrm>
          <a:off x="829170" y="4424553"/>
          <a:ext cx="5864224" cy="5541009"/>
        </p:xfrm>
        <a:graphic>
          <a:graphicData uri="http://schemas.openxmlformats.org/drawingml/2006/table">
            <a:tbl>
              <a:tblPr firstRow="1" bandRow="1">
                <a:tableStyleId>{2D5ABB26-0587-4C30-8999-92F81FD0307C}</a:tableStyleId>
              </a:tblPr>
              <a:tblGrid>
                <a:gridCol w="1387475">
                  <a:extLst>
                    <a:ext uri="{9D8B030D-6E8A-4147-A177-3AD203B41FA5}">
                      <a16:colId xmlns:a16="http://schemas.microsoft.com/office/drawing/2014/main" val="20000"/>
                    </a:ext>
                  </a:extLst>
                </a:gridCol>
                <a:gridCol w="942339">
                  <a:extLst>
                    <a:ext uri="{9D8B030D-6E8A-4147-A177-3AD203B41FA5}">
                      <a16:colId xmlns:a16="http://schemas.microsoft.com/office/drawing/2014/main" val="20001"/>
                    </a:ext>
                  </a:extLst>
                </a:gridCol>
                <a:gridCol w="589280">
                  <a:extLst>
                    <a:ext uri="{9D8B030D-6E8A-4147-A177-3AD203B41FA5}">
                      <a16:colId xmlns:a16="http://schemas.microsoft.com/office/drawing/2014/main" val="20002"/>
                    </a:ext>
                  </a:extLst>
                </a:gridCol>
                <a:gridCol w="1515745">
                  <a:extLst>
                    <a:ext uri="{9D8B030D-6E8A-4147-A177-3AD203B41FA5}">
                      <a16:colId xmlns:a16="http://schemas.microsoft.com/office/drawing/2014/main" val="20003"/>
                    </a:ext>
                  </a:extLst>
                </a:gridCol>
                <a:gridCol w="1429385">
                  <a:extLst>
                    <a:ext uri="{9D8B030D-6E8A-4147-A177-3AD203B41FA5}">
                      <a16:colId xmlns:a16="http://schemas.microsoft.com/office/drawing/2014/main" val="20004"/>
                    </a:ext>
                  </a:extLst>
                </a:gridCol>
              </a:tblGrid>
              <a:tr h="202565">
                <a:tc gridSpan="5">
                  <a:txBody>
                    <a:bodyPr/>
                    <a:lstStyle/>
                    <a:p>
                      <a:pPr marL="19050" algn="ctr">
                        <a:lnSpc>
                          <a:spcPct val="100000"/>
                        </a:lnSpc>
                        <a:spcBef>
                          <a:spcPts val="365"/>
                        </a:spcBef>
                      </a:pPr>
                      <a:r>
                        <a:rPr sz="850" b="0" spc="-10">
                          <a:solidFill>
                            <a:srgbClr val="332C2A"/>
                          </a:solidFill>
                          <a:latin typeface="游ゴシック" panose="020B0400000000000000" pitchFamily="50" charset="-128"/>
                          <a:ea typeface="游ゴシック" panose="020B0400000000000000" pitchFamily="50" charset="-128"/>
                          <a:cs typeface="Adobe Clean Han"/>
                        </a:rPr>
                        <a:t>＜役割分担＞</a:t>
                      </a:r>
                      <a:endParaRPr sz="850">
                        <a:latin typeface="游ゴシック" panose="020B0400000000000000" pitchFamily="50" charset="-128"/>
                        <a:ea typeface="游ゴシック" panose="020B0400000000000000" pitchFamily="50" charset="-128"/>
                        <a:cs typeface="Adobe Clean Han"/>
                      </a:endParaRPr>
                    </a:p>
                  </a:txBody>
                  <a:tcPr marL="0" marR="0" marT="463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82295">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111760">
                        <a:lnSpc>
                          <a:spcPct val="100000"/>
                        </a:lnSpc>
                      </a:pPr>
                      <a:r>
                        <a:rPr sz="850" b="0" spc="-60">
                          <a:solidFill>
                            <a:srgbClr val="332C2A"/>
                          </a:solidFill>
                          <a:latin typeface="游ゴシック" panose="020B0400000000000000" pitchFamily="50" charset="-128"/>
                          <a:ea typeface="游ゴシック" panose="020B0400000000000000" pitchFamily="50" charset="-128"/>
                          <a:cs typeface="Adobe Clean Han"/>
                        </a:rPr>
                        <a:t>●ナレーション</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42010" indent="-730250">
                        <a:lnSpc>
                          <a:spcPct val="100000"/>
                        </a:lnSpc>
                        <a:spcBef>
                          <a:spcPts val="475"/>
                        </a:spcBef>
                        <a:buChar char="●"/>
                        <a:tabLst>
                          <a:tab pos="84201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53060">
                        <a:lnSpc>
                          <a:spcPct val="100000"/>
                        </a:lnSpc>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65">
                          <a:solidFill>
                            <a:srgbClr val="332C2A"/>
                          </a:solidFill>
                          <a:latin typeface="游ゴシック" panose="020B0400000000000000" pitchFamily="50" charset="-128"/>
                          <a:ea typeface="游ゴシック" panose="020B0400000000000000" pitchFamily="50" charset="-128"/>
                          <a:cs typeface="Adobe Clean Han"/>
                        </a:rPr>
                        <a:t> ●店長</a:t>
                      </a:r>
                      <a:endParaRPr sz="850">
                        <a:latin typeface="游ゴシック" panose="020B0400000000000000" pitchFamily="50" charset="-128"/>
                        <a:ea typeface="游ゴシック" panose="020B0400000000000000" pitchFamily="50" charset="-128"/>
                        <a:cs typeface="Adobe Clean Han"/>
                      </a:endParaRPr>
                    </a:p>
                    <a:p>
                      <a:pPr marL="353060">
                        <a:lnSpc>
                          <a:spcPct val="100000"/>
                        </a:lnSpc>
                        <a:spcBef>
                          <a:spcPts val="47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25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3820">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3820">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93065">
                        <a:lnSpc>
                          <a:spcPct val="100000"/>
                        </a:lnSpc>
                      </a:pPr>
                      <a:r>
                        <a:rPr sz="850" b="0" spc="-85">
                          <a:solidFill>
                            <a:srgbClr val="332C2A"/>
                          </a:solidFill>
                          <a:latin typeface="游ゴシック" panose="020B0400000000000000" pitchFamily="50" charset="-128"/>
                          <a:ea typeface="游ゴシック" panose="020B0400000000000000" pitchFamily="50" charset="-128"/>
                          <a:cs typeface="Adobe Clean Han"/>
                        </a:rPr>
                        <a:t>）</a:t>
                      </a:r>
                      <a:r>
                        <a:rPr sz="850" b="0" spc="-135">
                          <a:solidFill>
                            <a:srgbClr val="332C2A"/>
                          </a:solidFill>
                          <a:latin typeface="游ゴシック" panose="020B0400000000000000" pitchFamily="50" charset="-128"/>
                          <a:ea typeface="游ゴシック" panose="020B0400000000000000" pitchFamily="50" charset="-128"/>
                          <a:cs typeface="Adobe Clean Han"/>
                        </a:rPr>
                        <a:t>●○○さん</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393065">
                        <a:lnSpc>
                          <a:spcPct val="100000"/>
                        </a:lnSpc>
                        <a:spcBef>
                          <a:spcPts val="475"/>
                        </a:spcBef>
                        <a:tabLst>
                          <a:tab pos="954405" algn="l"/>
                        </a:tabLst>
                      </a:pPr>
                      <a:r>
                        <a:rPr sz="850" b="0" spc="-25">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448945">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448945">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213360">
                <a:tc gridSpan="5">
                  <a:txBody>
                    <a:bodyPr/>
                    <a:lstStyle/>
                    <a:p>
                      <a:pPr marL="19050" algn="ctr">
                        <a:lnSpc>
                          <a:spcPct val="100000"/>
                        </a:lnSpc>
                        <a:spcBef>
                          <a:spcPts val="325"/>
                        </a:spcBef>
                      </a:pPr>
                      <a:r>
                        <a:rPr sz="850" b="0" spc="-10">
                          <a:solidFill>
                            <a:srgbClr val="332C2A"/>
                          </a:solidFill>
                          <a:latin typeface="游ゴシック" panose="020B0400000000000000" pitchFamily="50" charset="-128"/>
                          <a:ea typeface="游ゴシック" panose="020B0400000000000000" pitchFamily="50" charset="-128"/>
                          <a:cs typeface="Adobe Clean Han"/>
                        </a:rPr>
                        <a:t>＜シナリオ＞</a:t>
                      </a:r>
                      <a:endParaRPr sz="850">
                        <a:latin typeface="游ゴシック" panose="020B0400000000000000" pitchFamily="50" charset="-128"/>
                        <a:ea typeface="游ゴシック" panose="020B0400000000000000" pitchFamily="50" charset="-128"/>
                        <a:cs typeface="Adobe Clean Han"/>
                      </a:endParaRPr>
                    </a:p>
                  </a:txBody>
                  <a:tcPr marL="0" marR="0" marT="4127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243204">
                <a:tc>
                  <a:txBody>
                    <a:bodyPr/>
                    <a:lstStyle/>
                    <a:p>
                      <a:pPr marR="4889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人物</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gridSpan="4">
                  <a:txBody>
                    <a:bodyPr/>
                    <a:lstStyle/>
                    <a:p>
                      <a:pPr marR="22161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台詞</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840740">
                <a:tc>
                  <a:txBody>
                    <a:bodyPr/>
                    <a:lstStyle/>
                    <a:p>
                      <a:pPr marL="328295" marR="377190">
                        <a:lnSpc>
                          <a:spcPct val="126800"/>
                        </a:lnSpc>
                        <a:spcBef>
                          <a:spcPts val="565"/>
                        </a:spcBef>
                      </a:pPr>
                      <a:r>
                        <a:rPr sz="850" b="0" spc="-10">
                          <a:solidFill>
                            <a:srgbClr val="332C2A"/>
                          </a:solidFill>
                          <a:latin typeface="游ゴシック" panose="020B0400000000000000" pitchFamily="50" charset="-128"/>
                          <a:ea typeface="游ゴシック" panose="020B0400000000000000" pitchFamily="50" charset="-128"/>
                          <a:cs typeface="Adobe Clean Han"/>
                        </a:rPr>
                        <a:t>【場面設定】ナレーション</a:t>
                      </a:r>
                      <a:endParaRPr sz="850">
                        <a:latin typeface="游ゴシック" panose="020B0400000000000000" pitchFamily="50" charset="-128"/>
                        <a:ea typeface="游ゴシック" panose="020B0400000000000000" pitchFamily="50" charset="-128"/>
                        <a:cs typeface="Adobe Clean Han"/>
                      </a:endParaRPr>
                    </a:p>
                  </a:txBody>
                  <a:tcPr marL="0" marR="0" marT="717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gridSpan="4">
                  <a:txBody>
                    <a:bodyPr/>
                    <a:lstStyle/>
                    <a:p>
                      <a:pPr marL="19685">
                        <a:lnSpc>
                          <a:spcPct val="100000"/>
                        </a:lnSpc>
                        <a:spcBef>
                          <a:spcPts val="50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lang="en-US" sz="850" b="0">
                          <a:solidFill>
                            <a:srgbClr val="332C2A"/>
                          </a:solidFill>
                          <a:latin typeface="游ゴシック" panose="020B0400000000000000" pitchFamily="50" charset="-128"/>
                          <a:ea typeface="游ゴシック" panose="020B0400000000000000" pitchFamily="50" charset="-128"/>
                          <a:cs typeface="Adobe Clean Han"/>
                        </a:rPr>
                        <a:t>5</a:t>
                      </a:r>
                      <a:r>
                        <a:rPr sz="850" b="0">
                          <a:solidFill>
                            <a:srgbClr val="332C2A"/>
                          </a:solidFill>
                          <a:latin typeface="游ゴシック" panose="020B0400000000000000" pitchFamily="50" charset="-128"/>
                          <a:ea typeface="游ゴシック" panose="020B0400000000000000" pitchFamily="50" charset="-128"/>
                          <a:cs typeface="Adobe Clean Han"/>
                        </a:rPr>
                        <a:t>Ｗ</a:t>
                      </a:r>
                      <a:r>
                        <a:rPr lang="en-US" sz="850" b="0">
                          <a:solidFill>
                            <a:srgbClr val="332C2A"/>
                          </a:solidFill>
                          <a:latin typeface="游ゴシック" panose="020B0400000000000000" pitchFamily="50" charset="-128"/>
                          <a:ea typeface="游ゴシック" panose="020B0400000000000000" pitchFamily="50" charset="-128"/>
                          <a:cs typeface="Adobe Clean Han"/>
                        </a:rPr>
                        <a:t>1</a:t>
                      </a:r>
                      <a:r>
                        <a:rPr sz="850" b="0">
                          <a:solidFill>
                            <a:srgbClr val="332C2A"/>
                          </a:solidFill>
                          <a:latin typeface="游ゴシック" panose="020B0400000000000000" pitchFamily="50" charset="-128"/>
                          <a:ea typeface="游ゴシック" panose="020B0400000000000000" pitchFamily="50" charset="-128"/>
                          <a:cs typeface="Adobe Clean Han"/>
                        </a:rPr>
                        <a:t>Ｈで場面を示しましょう</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6413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529715">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【トラブル発生】</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535940">
                <a:tc>
                  <a:txBody>
                    <a:bodyPr/>
                    <a:lstStyle/>
                    <a:p>
                      <a:pPr marL="328295" marR="377190">
                        <a:lnSpc>
                          <a:spcPct val="126800"/>
                        </a:lnSpc>
                        <a:spcBef>
                          <a:spcPts val="760"/>
                        </a:spcBef>
                      </a:pPr>
                      <a:r>
                        <a:rPr sz="850" b="0" spc="-10">
                          <a:solidFill>
                            <a:srgbClr val="332C2A"/>
                          </a:solidFill>
                          <a:latin typeface="游ゴシック" panose="020B0400000000000000" pitchFamily="50" charset="-128"/>
                          <a:ea typeface="游ゴシック" panose="020B0400000000000000" pitchFamily="50" charset="-128"/>
                          <a:cs typeface="Adobe Clean Han"/>
                        </a:rPr>
                        <a:t>【問題提起】ナレーション</a:t>
                      </a:r>
                      <a:endParaRPr sz="850">
                        <a:latin typeface="游ゴシック" panose="020B0400000000000000" pitchFamily="50" charset="-128"/>
                        <a:ea typeface="游ゴシック" panose="020B0400000000000000" pitchFamily="50" charset="-128"/>
                        <a:cs typeface="Adobe Clean Han"/>
                      </a:endParaRPr>
                    </a:p>
                  </a:txBody>
                  <a:tcPr marL="0" marR="0" marT="9652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spcBef>
                          <a:spcPts val="580"/>
                        </a:spcBef>
                      </a:pPr>
                      <a:endParaRPr sz="850">
                        <a:latin typeface="游ゴシック" panose="020B0400000000000000" pitchFamily="50" charset="-128"/>
                        <a:ea typeface="游ゴシック" panose="020B0400000000000000" pitchFamily="50" charset="-128"/>
                        <a:cs typeface="Times New Roman"/>
                      </a:endParaRPr>
                    </a:p>
                    <a:p>
                      <a:pPr marL="105410">
                        <a:lnSpc>
                          <a:spcPct val="100000"/>
                        </a:lnSpc>
                        <a:spcBef>
                          <a:spcPts val="5"/>
                        </a:spcBef>
                      </a:pPr>
                      <a:r>
                        <a:rPr sz="850" b="0" spc="-80">
                          <a:solidFill>
                            <a:srgbClr val="332C2A"/>
                          </a:solidFill>
                          <a:latin typeface="游ゴシック" panose="020B0400000000000000" pitchFamily="50" charset="-128"/>
                          <a:ea typeface="游ゴシック" panose="020B0400000000000000" pitchFamily="50" charset="-128"/>
                          <a:cs typeface="Adobe Clean Han"/>
                        </a:rPr>
                        <a:t>「困ってしまった○○さん。。。みなさんはどうしたらよいと思いますか？？」</a:t>
                      </a:r>
                      <a:endParaRPr sz="850">
                        <a:latin typeface="游ゴシック" panose="020B0400000000000000" pitchFamily="50" charset="-128"/>
                        <a:ea typeface="游ゴシック" panose="020B0400000000000000" pitchFamily="50" charset="-128"/>
                        <a:cs typeface="Adobe Clean Han"/>
                      </a:endParaRPr>
                    </a:p>
                  </a:txBody>
                  <a:tcPr marL="0" marR="0" marT="7366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393190">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【店長に話すこと】</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27" name="object 27"/>
          <p:cNvSpPr/>
          <p:nvPr/>
        </p:nvSpPr>
        <p:spPr>
          <a:xfrm>
            <a:off x="2469346" y="3264834"/>
            <a:ext cx="363855" cy="351790"/>
          </a:xfrm>
          <a:custGeom>
            <a:avLst/>
            <a:gdLst/>
            <a:ahLst/>
            <a:cxnLst/>
            <a:rect l="l" t="t" r="r" b="b"/>
            <a:pathLst>
              <a:path w="363855" h="351789">
                <a:moveTo>
                  <a:pt x="187591" y="0"/>
                </a:moveTo>
                <a:lnTo>
                  <a:pt x="60871" y="0"/>
                </a:lnTo>
                <a:lnTo>
                  <a:pt x="188836" y="127939"/>
                </a:lnTo>
                <a:lnTo>
                  <a:pt x="0" y="127939"/>
                </a:lnTo>
                <a:lnTo>
                  <a:pt x="0" y="223583"/>
                </a:lnTo>
                <a:lnTo>
                  <a:pt x="188836" y="223583"/>
                </a:lnTo>
                <a:lnTo>
                  <a:pt x="60871" y="351536"/>
                </a:lnTo>
                <a:lnTo>
                  <a:pt x="187591" y="351536"/>
                </a:lnTo>
                <a:lnTo>
                  <a:pt x="363359" y="175768"/>
                </a:lnTo>
                <a:lnTo>
                  <a:pt x="187591"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81</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002155" cy="230190"/>
          </a:xfrm>
          <a:prstGeom prst="rect">
            <a:avLst/>
          </a:prstGeom>
        </p:spPr>
        <p:txBody>
          <a:bodyPr vert="horz" wrap="square" lIns="0" tIns="14604" rIns="0" bIns="0" rtlCol="0">
            <a:spAutoFit/>
          </a:bodyPr>
          <a:lstStyle/>
          <a:p>
            <a:pPr marL="12700">
              <a:lnSpc>
                <a:spcPct val="100000"/>
              </a:lnSpc>
              <a:spcBef>
                <a:spcPts val="114"/>
              </a:spcBef>
            </a:pPr>
            <a:r>
              <a:rPr sz="1400" b="1" spc="55">
                <a:solidFill>
                  <a:srgbClr val="332C2A"/>
                </a:solidFill>
                <a:latin typeface="游ゴシック" panose="020B0400000000000000" pitchFamily="50" charset="-128"/>
                <a:ea typeface="游ゴシック" panose="020B0400000000000000" pitchFamily="50" charset="-128"/>
                <a:cs typeface="Adobe Clean Han ExtraBold"/>
              </a:rPr>
              <a:t>第</a:t>
            </a:r>
            <a:r>
              <a:rPr sz="1400" b="1">
                <a:solidFill>
                  <a:srgbClr val="332C2A"/>
                </a:solidFill>
                <a:latin typeface="游ゴシック" panose="020B0400000000000000" pitchFamily="50" charset="-128"/>
                <a:ea typeface="游ゴシック" panose="020B0400000000000000" pitchFamily="50" charset="-128"/>
                <a:cs typeface="Adobe Clean Han ExtraBold"/>
              </a:rPr>
              <a:t>3</a:t>
            </a:r>
            <a:r>
              <a:rPr sz="1400" b="1" spc="55">
                <a:solidFill>
                  <a:srgbClr val="332C2A"/>
                </a:solidFill>
                <a:latin typeface="游ゴシック" panose="020B0400000000000000" pitchFamily="50" charset="-128"/>
                <a:ea typeface="游ゴシック" panose="020B0400000000000000" pitchFamily="50" charset="-128"/>
                <a:cs typeface="Adobe Clean Han ExtraBold"/>
              </a:rPr>
              <a:t>章：モデル授業案</a:t>
            </a:r>
            <a:r>
              <a:rPr sz="1400" b="1" spc="-25">
                <a:solidFill>
                  <a:srgbClr val="332C2A"/>
                </a:solidFill>
                <a:latin typeface="游ゴシック" panose="020B0400000000000000" pitchFamily="50" charset="-128"/>
                <a:ea typeface="游ゴシック" panose="020B0400000000000000" pitchFamily="50" charset="-128"/>
                <a:cs typeface="Adobe Clean Han ExtraBold"/>
              </a:rPr>
              <a:t>10</a:t>
            </a:r>
            <a:endParaRPr sz="1400">
              <a:latin typeface="游ゴシック" panose="020B0400000000000000" pitchFamily="50" charset="-128"/>
              <a:ea typeface="游ゴシック" panose="020B0400000000000000" pitchFamily="50" charset="-128"/>
              <a:cs typeface="Adobe Clean Han ExtraBold"/>
            </a:endParaRPr>
          </a:p>
        </p:txBody>
      </p:sp>
      <p:sp>
        <p:nvSpPr>
          <p:cNvPr id="6" name="object 6"/>
          <p:cNvSpPr txBox="1"/>
          <p:nvPr/>
        </p:nvSpPr>
        <p:spPr>
          <a:xfrm>
            <a:off x="3331695" y="325702"/>
            <a:ext cx="2545715" cy="230190"/>
          </a:xfrm>
          <a:prstGeom prst="rect">
            <a:avLst/>
          </a:prstGeom>
        </p:spPr>
        <p:txBody>
          <a:bodyPr vert="horz" wrap="square" lIns="0" tIns="14604" rIns="0" bIns="0" rtlCol="0">
            <a:spAutoFit/>
          </a:bodyPr>
          <a:lstStyle/>
          <a:p>
            <a:pPr marL="12700">
              <a:lnSpc>
                <a:spcPct val="100000"/>
              </a:lnSpc>
              <a:spcBef>
                <a:spcPts val="114"/>
              </a:spcBef>
            </a:pPr>
            <a:r>
              <a:rPr sz="1400" b="1" spc="-5">
                <a:solidFill>
                  <a:srgbClr val="332C2A"/>
                </a:solidFill>
                <a:latin typeface="游ゴシック" panose="020B0400000000000000" pitchFamily="50" charset="-128"/>
                <a:ea typeface="游ゴシック" panose="020B0400000000000000" pitchFamily="50" charset="-128"/>
                <a:cs typeface="Adobe Clean Han ExtraBold"/>
              </a:rPr>
              <a:t>働くトラブルを回避するには？</a:t>
            </a:r>
            <a:endParaRPr sz="1400">
              <a:latin typeface="游ゴシック" panose="020B0400000000000000" pitchFamily="50" charset="-128"/>
              <a:ea typeface="游ゴシック" panose="020B0400000000000000" pitchFamily="50" charset="-128"/>
              <a:cs typeface="Adobe Clean Han ExtraBold"/>
            </a:endParaRPr>
          </a:p>
        </p:txBody>
      </p:sp>
      <p:sp>
        <p:nvSpPr>
          <p:cNvPr id="7" name="object 7"/>
          <p:cNvSpPr txBox="1"/>
          <p:nvPr/>
        </p:nvSpPr>
        <p:spPr>
          <a:xfrm>
            <a:off x="3335299" y="540262"/>
            <a:ext cx="2367280" cy="153888"/>
          </a:xfrm>
          <a:prstGeom prst="rect">
            <a:avLst/>
          </a:prstGeom>
        </p:spPr>
        <p:txBody>
          <a:bodyPr vert="horz" wrap="square" lIns="0" tIns="15240" rIns="0" bIns="0" rtlCol="0">
            <a:spAutoFit/>
          </a:bodyPr>
          <a:lstStyle/>
          <a:p>
            <a:pPr marL="12700">
              <a:lnSpc>
                <a:spcPct val="100000"/>
              </a:lnSpc>
              <a:spcBef>
                <a:spcPts val="120"/>
              </a:spcBef>
            </a:pPr>
            <a:r>
              <a:rPr sz="900" b="1">
                <a:solidFill>
                  <a:srgbClr val="332C2A"/>
                </a:solidFill>
                <a:latin typeface="游ゴシック" panose="020B0400000000000000" pitchFamily="50" charset="-128"/>
                <a:ea typeface="游ゴシック" panose="020B0400000000000000" pitchFamily="50" charset="-128"/>
                <a:cs typeface="Adobe Clean Han ExtraBold"/>
              </a:rPr>
              <a:t>～</a:t>
            </a:r>
            <a:r>
              <a:rPr sz="900" b="1" spc="50">
                <a:solidFill>
                  <a:srgbClr val="332C2A"/>
                </a:solidFill>
                <a:latin typeface="游ゴシック" panose="020B0400000000000000" pitchFamily="50" charset="-128"/>
                <a:ea typeface="游ゴシック" panose="020B0400000000000000" pitchFamily="50" charset="-128"/>
                <a:cs typeface="Adobe Clean Han ExtraBold"/>
              </a:rPr>
              <a:t>レッツ  ロールプレ</a:t>
            </a:r>
            <a:r>
              <a:rPr sz="900" b="1" spc="-450">
                <a:solidFill>
                  <a:srgbClr val="332C2A"/>
                </a:solidFill>
                <a:latin typeface="游ゴシック" panose="020B0400000000000000" pitchFamily="50" charset="-128"/>
                <a:ea typeface="游ゴシック" panose="020B0400000000000000" pitchFamily="50" charset="-128"/>
                <a:cs typeface="Adobe Clean Han ExtraBold"/>
              </a:rPr>
              <a:t>イ</a:t>
            </a:r>
            <a:r>
              <a:rPr sz="900" b="1">
                <a:solidFill>
                  <a:srgbClr val="332C2A"/>
                </a:solidFill>
                <a:latin typeface="游ゴシック" panose="020B0400000000000000" pitchFamily="50" charset="-128"/>
                <a:ea typeface="游ゴシック" panose="020B0400000000000000" pitchFamily="50" charset="-128"/>
                <a:cs typeface="Adobe Clean Han ExtraBold"/>
              </a:rPr>
              <a:t>（Let's</a:t>
            </a:r>
            <a:r>
              <a:rPr sz="900" b="1" spc="120">
                <a:solidFill>
                  <a:srgbClr val="332C2A"/>
                </a:solidFill>
                <a:latin typeface="游ゴシック" panose="020B0400000000000000" pitchFamily="50" charset="-128"/>
                <a:ea typeface="游ゴシック" panose="020B0400000000000000" pitchFamily="50" charset="-128"/>
                <a:cs typeface="Adobe Clean Han ExtraBold"/>
              </a:rPr>
              <a:t> </a:t>
            </a:r>
            <a:r>
              <a:rPr sz="900" b="1">
                <a:solidFill>
                  <a:srgbClr val="332C2A"/>
                </a:solidFill>
                <a:latin typeface="游ゴシック" panose="020B0400000000000000" pitchFamily="50" charset="-128"/>
                <a:ea typeface="游ゴシック" panose="020B0400000000000000" pitchFamily="50" charset="-128"/>
                <a:cs typeface="Adobe Clean Han ExtraBold"/>
              </a:rPr>
              <a:t>role-</a:t>
            </a:r>
            <a:r>
              <a:rPr sz="900" b="1" spc="-50">
                <a:solidFill>
                  <a:srgbClr val="332C2A"/>
                </a:solidFill>
                <a:latin typeface="游ゴシック" panose="020B0400000000000000" pitchFamily="50" charset="-128"/>
                <a:ea typeface="游ゴシック" panose="020B0400000000000000" pitchFamily="50" charset="-128"/>
                <a:cs typeface="Adobe Clean Han ExtraBold"/>
              </a:rPr>
              <a:t>play）～</a:t>
            </a:r>
            <a:endParaRPr sz="900">
              <a:latin typeface="游ゴシック" panose="020B0400000000000000" pitchFamily="50" charset="-128"/>
              <a:ea typeface="游ゴシック" panose="020B0400000000000000" pitchFamily="50" charset="-128"/>
              <a:cs typeface="Adobe Clean Han ExtraBold"/>
            </a:endParaRPr>
          </a:p>
        </p:txBody>
      </p:sp>
      <p:graphicFrame>
        <p:nvGraphicFramePr>
          <p:cNvPr id="8" name="object 8"/>
          <p:cNvGraphicFramePr>
            <a:graphicFrameLocks noGrp="1"/>
          </p:cNvGraphicFramePr>
          <p:nvPr/>
        </p:nvGraphicFramePr>
        <p:xfrm>
          <a:off x="829170" y="2081403"/>
          <a:ext cx="5866130" cy="1715135"/>
        </p:xfrm>
        <a:graphic>
          <a:graphicData uri="http://schemas.openxmlformats.org/drawingml/2006/table">
            <a:tbl>
              <a:tblPr firstRow="1" bandRow="1">
                <a:tableStyleId>{2D5ABB26-0587-4C30-8999-92F81FD0307C}</a:tableStyleId>
              </a:tblPr>
              <a:tblGrid>
                <a:gridCol w="1753235">
                  <a:extLst>
                    <a:ext uri="{9D8B030D-6E8A-4147-A177-3AD203B41FA5}">
                      <a16:colId xmlns:a16="http://schemas.microsoft.com/office/drawing/2014/main" val="20000"/>
                    </a:ext>
                  </a:extLst>
                </a:gridCol>
                <a:gridCol w="4112895">
                  <a:extLst>
                    <a:ext uri="{9D8B030D-6E8A-4147-A177-3AD203B41FA5}">
                      <a16:colId xmlns:a16="http://schemas.microsoft.com/office/drawing/2014/main" val="20001"/>
                    </a:ext>
                  </a:extLst>
                </a:gridCol>
              </a:tblGrid>
              <a:tr h="203200">
                <a:tc gridSpan="2">
                  <a:txBody>
                    <a:bodyPr/>
                    <a:lstStyle/>
                    <a:p>
                      <a:pPr marL="19050" algn="ctr">
                        <a:lnSpc>
                          <a:spcPct val="100000"/>
                        </a:lnSpc>
                        <a:spcBef>
                          <a:spcPts val="37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＜トラブル③＞</a:t>
                      </a:r>
                      <a:endParaRPr sz="850">
                        <a:latin typeface="游ゴシック" panose="020B0400000000000000" pitchFamily="50" charset="-128"/>
                        <a:ea typeface="游ゴシック" panose="020B0400000000000000" pitchFamily="50" charset="-128"/>
                        <a:cs typeface="Adobe Clean Han"/>
                      </a:endParaRPr>
                    </a:p>
                  </a:txBody>
                  <a:tcPr marL="0" marR="0" marT="469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extLst>
                  <a:ext uri="{0D108BD9-81ED-4DB2-BD59-A6C34878D82A}">
                    <a16:rowId xmlns:a16="http://schemas.microsoft.com/office/drawing/2014/main" val="10000"/>
                  </a:ext>
                </a:extLst>
              </a:tr>
              <a:tr h="582295">
                <a:tc gridSpan="2">
                  <a:txBody>
                    <a:bodyPr/>
                    <a:lstStyle/>
                    <a:p>
                      <a:pPr marL="111760" marR="128270">
                        <a:lnSpc>
                          <a:spcPct val="126800"/>
                        </a:lnSpc>
                        <a:spcBef>
                          <a:spcPts val="780"/>
                        </a:spcBef>
                      </a:pPr>
                      <a:r>
                        <a:rPr sz="850" b="0" spc="-75">
                          <a:solidFill>
                            <a:srgbClr val="332C2A"/>
                          </a:solidFill>
                          <a:latin typeface="游ゴシック" panose="020B0400000000000000" pitchFamily="50" charset="-128"/>
                          <a:ea typeface="游ゴシック" panose="020B0400000000000000" pitchFamily="50" charset="-128"/>
                          <a:cs typeface="Adobe Clean Han"/>
                        </a:rPr>
                        <a:t>○○さんは、決められた時間の前後に、店長の指示で、開店準備や後片付け、次の勤務の準備をさせられます。</a:t>
                      </a:r>
                      <a:r>
                        <a:rPr lang="en-US" sz="850" b="0" spc="-75">
                          <a:solidFill>
                            <a:srgbClr val="332C2A"/>
                          </a:solidFill>
                          <a:latin typeface="游ゴシック" panose="020B0400000000000000" pitchFamily="50" charset="-128"/>
                          <a:ea typeface="游ゴシック" panose="020B0400000000000000" pitchFamily="50" charset="-128"/>
                          <a:cs typeface="Adobe Clean Han"/>
                        </a:rPr>
                        <a:t>1</a:t>
                      </a:r>
                      <a:r>
                        <a:rPr sz="850" b="0" spc="30">
                          <a:solidFill>
                            <a:srgbClr val="332C2A"/>
                          </a:solidFill>
                          <a:latin typeface="游ゴシック" panose="020B0400000000000000" pitchFamily="50" charset="-128"/>
                          <a:ea typeface="游ゴシック" panose="020B0400000000000000" pitchFamily="50" charset="-128"/>
                          <a:cs typeface="Adobe Clean Han"/>
                        </a:rPr>
                        <a:t>月</a:t>
                      </a:r>
                      <a:r>
                        <a:rPr sz="850" b="0" spc="40">
                          <a:solidFill>
                            <a:srgbClr val="332C2A"/>
                          </a:solidFill>
                          <a:latin typeface="游ゴシック" panose="020B0400000000000000" pitchFamily="50" charset="-128"/>
                          <a:ea typeface="游ゴシック" panose="020B0400000000000000" pitchFamily="50" charset="-128"/>
                          <a:cs typeface="Adobe Clean Han"/>
                        </a:rPr>
                        <a:t>当たり計</a:t>
                      </a:r>
                      <a:r>
                        <a:rPr lang="en-US" sz="850" b="0" spc="20">
                          <a:solidFill>
                            <a:srgbClr val="332C2A"/>
                          </a:solidFill>
                          <a:latin typeface="游ゴシック" panose="020B0400000000000000" pitchFamily="50" charset="-128"/>
                          <a:ea typeface="游ゴシック" panose="020B0400000000000000" pitchFamily="50" charset="-128"/>
                          <a:cs typeface="Adobe Clean Han"/>
                        </a:rPr>
                        <a:t>10</a:t>
                      </a:r>
                      <a:r>
                        <a:rPr sz="850" b="0" spc="5">
                          <a:solidFill>
                            <a:srgbClr val="332C2A"/>
                          </a:solidFill>
                          <a:latin typeface="游ゴシック" panose="020B0400000000000000" pitchFamily="50" charset="-128"/>
                          <a:ea typeface="游ゴシック" panose="020B0400000000000000" pitchFamily="50" charset="-128"/>
                          <a:cs typeface="Adobe Clean Han"/>
                        </a:rPr>
                        <a:t>時間程度働いているのですが、その分の時給がもらえません！</a:t>
                      </a:r>
                      <a:endParaRPr sz="850">
                        <a:latin typeface="游ゴシック" panose="020B0400000000000000" pitchFamily="50" charset="-128"/>
                        <a:ea typeface="游ゴシック" panose="020B0400000000000000" pitchFamily="50" charset="-128"/>
                        <a:cs typeface="Adobe Clean Han"/>
                      </a:endParaRPr>
                    </a:p>
                  </a:txBody>
                  <a:tcPr marL="0" marR="0" marT="9906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213360">
                <a:tc>
                  <a:txBody>
                    <a:bodyPr/>
                    <a:lstStyle/>
                    <a:p>
                      <a:pPr marL="553720">
                        <a:lnSpc>
                          <a:spcPct val="100000"/>
                        </a:lnSpc>
                        <a:spcBef>
                          <a:spcPts val="360"/>
                        </a:spcBef>
                      </a:pPr>
                      <a:r>
                        <a:rPr sz="850" b="0" spc="-10">
                          <a:solidFill>
                            <a:srgbClr val="332C2A"/>
                          </a:solidFill>
                          <a:latin typeface="游ゴシック" panose="020B0400000000000000" pitchFamily="50" charset="-128"/>
                          <a:ea typeface="游ゴシック" panose="020B0400000000000000" pitchFamily="50" charset="-128"/>
                          <a:cs typeface="Adobe Clean Han"/>
                        </a:rPr>
                        <a:t>＜右の根拠＞</a:t>
                      </a:r>
                      <a:endParaRPr sz="850">
                        <a:latin typeface="游ゴシック" panose="020B0400000000000000" pitchFamily="50" charset="-128"/>
                        <a:ea typeface="游ゴシック" panose="020B0400000000000000" pitchFamily="50" charset="-128"/>
                        <a:cs typeface="Adobe Clean Han"/>
                      </a:endParaRPr>
                    </a:p>
                  </a:txBody>
                  <a:tcPr marL="0" marR="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R="248920" algn="ctr">
                        <a:lnSpc>
                          <a:spcPct val="100000"/>
                        </a:lnSpc>
                        <a:spcBef>
                          <a:spcPts val="320"/>
                        </a:spcBef>
                      </a:pPr>
                      <a:r>
                        <a:rPr sz="850" b="0" spc="-5">
                          <a:solidFill>
                            <a:srgbClr val="332C2A"/>
                          </a:solidFill>
                          <a:latin typeface="游ゴシック" panose="020B0400000000000000" pitchFamily="50" charset="-128"/>
                          <a:ea typeface="游ゴシック" panose="020B0400000000000000" pitchFamily="50" charset="-128"/>
                          <a:cs typeface="Adobe Clean Han"/>
                        </a:rPr>
                        <a:t>＜店長に話すべきこと＞</a:t>
                      </a:r>
                      <a:endParaRPr sz="850">
                        <a:latin typeface="游ゴシック" panose="020B0400000000000000" pitchFamily="50" charset="-128"/>
                        <a:ea typeface="游ゴシック" panose="020B0400000000000000" pitchFamily="50" charset="-128"/>
                        <a:cs typeface="Adobe Clean Han"/>
                      </a:endParaRPr>
                    </a:p>
                  </a:txBody>
                  <a:tcPr marL="0" marR="0" marT="4064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extLst>
                  <a:ext uri="{0D108BD9-81ED-4DB2-BD59-A6C34878D82A}">
                    <a16:rowId xmlns:a16="http://schemas.microsoft.com/office/drawing/2014/main" val="10002"/>
                  </a:ext>
                </a:extLst>
              </a:tr>
              <a:tr h="716280">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4455">
                        <a:lnSpc>
                          <a:spcPct val="100000"/>
                        </a:lnSpc>
                      </a:pPr>
                      <a:r>
                        <a:rPr sz="850" b="0" spc="-5">
                          <a:solidFill>
                            <a:srgbClr val="332C2A"/>
                          </a:solidFill>
                          <a:latin typeface="游ゴシック" panose="020B0400000000000000" pitchFamily="50" charset="-128"/>
                          <a:ea typeface="游ゴシック" panose="020B0400000000000000" pitchFamily="50" charset="-128"/>
                          <a:cs typeface="Adobe Clean Han"/>
                        </a:rPr>
                        <a:t>資料を参考にして探してみよう</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5"/>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法</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0"/>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条</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bl>
          </a:graphicData>
        </a:graphic>
      </p:graphicFrame>
      <p:sp>
        <p:nvSpPr>
          <p:cNvPr id="9" name="object 9"/>
          <p:cNvSpPr txBox="1"/>
          <p:nvPr/>
        </p:nvSpPr>
        <p:spPr>
          <a:xfrm>
            <a:off x="832406" y="1066563"/>
            <a:ext cx="2082800" cy="294311"/>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900">
                <a:solidFill>
                  <a:srgbClr val="332C2A"/>
                </a:solidFill>
                <a:latin typeface="游ゴシック" panose="020B0400000000000000" pitchFamily="50" charset="-128"/>
                <a:ea typeface="游ゴシック" panose="020B0400000000000000" pitchFamily="50" charset="-128"/>
                <a:cs typeface="Adobe Clean Han ExtraBold"/>
              </a:rPr>
              <a:t>B</a:t>
            </a:r>
            <a:r>
              <a:rPr sz="1800" b="1" spc="60">
                <a:solidFill>
                  <a:srgbClr val="332C2A"/>
                </a:solidFill>
                <a:latin typeface="游ゴシック" panose="020B0400000000000000" pitchFamily="50" charset="-128"/>
                <a:ea typeface="游ゴシック" panose="020B0400000000000000" pitchFamily="50" charset="-128"/>
                <a:cs typeface="Adobe Clean Han ExtraBold"/>
              </a:rPr>
              <a:t>（</a:t>
            </a:r>
            <a:r>
              <a:rPr lang="en-US" b="1" spc="60">
                <a:solidFill>
                  <a:srgbClr val="332C2A"/>
                </a:solidFill>
                <a:latin typeface="游ゴシック" panose="020B0400000000000000" pitchFamily="50" charset="-128"/>
                <a:ea typeface="游ゴシック" panose="020B0400000000000000" pitchFamily="50" charset="-128"/>
                <a:cs typeface="Adobe Clean Han ExtraBold"/>
              </a:rPr>
              <a:t>3</a:t>
            </a:r>
            <a:r>
              <a:rPr sz="1800" b="1" spc="60">
                <a:solidFill>
                  <a:srgbClr val="332C2A"/>
                </a:solidFill>
                <a:latin typeface="游ゴシック" panose="020B0400000000000000" pitchFamily="50" charset="-128"/>
                <a:ea typeface="游ゴシック" panose="020B0400000000000000" pitchFamily="50" charset="-128"/>
                <a:cs typeface="Adobe Clean Han ExtraBold"/>
              </a:rPr>
              <a:t>）</a:t>
            </a:r>
            <a:endParaRPr sz="1800">
              <a:latin typeface="游ゴシック" panose="020B0400000000000000" pitchFamily="50" charset="-128"/>
              <a:ea typeface="游ゴシック" panose="020B0400000000000000" pitchFamily="50" charset="-128"/>
              <a:cs typeface="Adobe Clean Han ExtraBold"/>
            </a:endParaRPr>
          </a:p>
        </p:txBody>
      </p:sp>
      <p:sp>
        <p:nvSpPr>
          <p:cNvPr id="10" name="object 10"/>
          <p:cNvSpPr txBox="1"/>
          <p:nvPr/>
        </p:nvSpPr>
        <p:spPr>
          <a:xfrm>
            <a:off x="3176103" y="114493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11" name="object 11"/>
          <p:cNvSpPr txBox="1"/>
          <p:nvPr/>
        </p:nvSpPr>
        <p:spPr>
          <a:xfrm>
            <a:off x="4411624" y="114493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12" name="object 12"/>
          <p:cNvSpPr txBox="1"/>
          <p:nvPr/>
        </p:nvSpPr>
        <p:spPr>
          <a:xfrm>
            <a:off x="5197864" y="114493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3" name="object 13"/>
          <p:cNvSpPr/>
          <p:nvPr/>
        </p:nvSpPr>
        <p:spPr>
          <a:xfrm>
            <a:off x="2957120" y="1365568"/>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4" name="object 14"/>
          <p:cNvSpPr txBox="1"/>
          <p:nvPr/>
        </p:nvSpPr>
        <p:spPr>
          <a:xfrm>
            <a:off x="790759" y="1765511"/>
            <a:ext cx="2455545" cy="178895"/>
          </a:xfrm>
          <a:prstGeom prst="rect">
            <a:avLst/>
          </a:prstGeom>
        </p:spPr>
        <p:txBody>
          <a:bodyPr vert="horz" wrap="square" lIns="0" tIns="17145" rIns="0" bIns="0" rtlCol="0">
            <a:spAutoFit/>
          </a:bodyPr>
          <a:lstStyle/>
          <a:p>
            <a:pPr marL="12700">
              <a:lnSpc>
                <a:spcPct val="100000"/>
              </a:lnSpc>
              <a:spcBef>
                <a:spcPts val="135"/>
              </a:spcBef>
            </a:pPr>
            <a:r>
              <a:rPr lang="en-US" sz="1050" b="1" spc="-95">
                <a:solidFill>
                  <a:srgbClr val="332C2A"/>
                </a:solidFill>
                <a:latin typeface="游ゴシック" panose="020B0400000000000000" pitchFamily="50" charset="-128"/>
                <a:ea typeface="游ゴシック" panose="020B0400000000000000" pitchFamily="50" charset="-128"/>
                <a:cs typeface="Adobe Clean Han ExtraBold"/>
              </a:rPr>
              <a:t>1 </a:t>
            </a:r>
            <a:r>
              <a:rPr sz="1050" b="1" spc="-95">
                <a:solidFill>
                  <a:srgbClr val="332C2A"/>
                </a:solidFill>
                <a:latin typeface="游ゴシック" panose="020B0400000000000000" pitchFamily="50" charset="-128"/>
                <a:ea typeface="游ゴシック" panose="020B0400000000000000" pitchFamily="50" charset="-128"/>
                <a:cs typeface="Adobe Clean Han ExtraBold"/>
              </a:rPr>
              <a:t>．学生アルバイトのトラブル例と解決策</a:t>
            </a:r>
            <a:endParaRPr sz="1050">
              <a:latin typeface="游ゴシック" panose="020B0400000000000000" pitchFamily="50" charset="-128"/>
              <a:ea typeface="游ゴシック" panose="020B0400000000000000" pitchFamily="50" charset="-128"/>
              <a:cs typeface="Adobe Clean Han ExtraBold"/>
            </a:endParaRPr>
          </a:p>
        </p:txBody>
      </p:sp>
      <p:sp>
        <p:nvSpPr>
          <p:cNvPr id="15" name="object 15"/>
          <p:cNvSpPr txBox="1"/>
          <p:nvPr/>
        </p:nvSpPr>
        <p:spPr>
          <a:xfrm>
            <a:off x="790759" y="4107724"/>
            <a:ext cx="1428750" cy="178895"/>
          </a:xfrm>
          <a:prstGeom prst="rect">
            <a:avLst/>
          </a:prstGeom>
        </p:spPr>
        <p:txBody>
          <a:bodyPr vert="horz" wrap="square" lIns="0" tIns="17145" rIns="0" bIns="0" rtlCol="0">
            <a:spAutoFit/>
          </a:bodyPr>
          <a:lstStyle/>
          <a:p>
            <a:pPr marL="12700">
              <a:lnSpc>
                <a:spcPct val="100000"/>
              </a:lnSpc>
              <a:spcBef>
                <a:spcPts val="135"/>
              </a:spcBef>
            </a:pPr>
            <a:r>
              <a:rPr lang="en-US" sz="1050" b="1" spc="-95">
                <a:solidFill>
                  <a:srgbClr val="332C2A"/>
                </a:solidFill>
                <a:latin typeface="游ゴシック" panose="020B0400000000000000" pitchFamily="50" charset="-128"/>
                <a:ea typeface="游ゴシック" panose="020B0400000000000000" pitchFamily="50" charset="-128"/>
                <a:cs typeface="Adobe Clean Han ExtraBold"/>
              </a:rPr>
              <a:t>2 </a:t>
            </a:r>
            <a:r>
              <a:rPr sz="1050" b="1" spc="-95">
                <a:solidFill>
                  <a:srgbClr val="332C2A"/>
                </a:solidFill>
                <a:latin typeface="游ゴシック" panose="020B0400000000000000" pitchFamily="50" charset="-128"/>
                <a:ea typeface="游ゴシック" panose="020B0400000000000000" pitchFamily="50" charset="-128"/>
                <a:cs typeface="Adobe Clean Han ExtraBold"/>
              </a:rPr>
              <a:t>．労働法ロールプレイ</a:t>
            </a:r>
            <a:endParaRPr sz="1050">
              <a:latin typeface="游ゴシック" panose="020B0400000000000000" pitchFamily="50" charset="-128"/>
              <a:ea typeface="游ゴシック" panose="020B0400000000000000" pitchFamily="50" charset="-128"/>
              <a:cs typeface="Adobe Clean Han ExtraBold"/>
            </a:endParaRPr>
          </a:p>
        </p:txBody>
      </p:sp>
      <p:graphicFrame>
        <p:nvGraphicFramePr>
          <p:cNvPr id="16" name="object 16"/>
          <p:cNvGraphicFramePr>
            <a:graphicFrameLocks noGrp="1"/>
          </p:cNvGraphicFramePr>
          <p:nvPr/>
        </p:nvGraphicFramePr>
        <p:xfrm>
          <a:off x="829170" y="4424553"/>
          <a:ext cx="5864224" cy="5541009"/>
        </p:xfrm>
        <a:graphic>
          <a:graphicData uri="http://schemas.openxmlformats.org/drawingml/2006/table">
            <a:tbl>
              <a:tblPr firstRow="1" bandRow="1">
                <a:tableStyleId>{2D5ABB26-0587-4C30-8999-92F81FD0307C}</a:tableStyleId>
              </a:tblPr>
              <a:tblGrid>
                <a:gridCol w="1387475">
                  <a:extLst>
                    <a:ext uri="{9D8B030D-6E8A-4147-A177-3AD203B41FA5}">
                      <a16:colId xmlns:a16="http://schemas.microsoft.com/office/drawing/2014/main" val="20000"/>
                    </a:ext>
                  </a:extLst>
                </a:gridCol>
                <a:gridCol w="942339">
                  <a:extLst>
                    <a:ext uri="{9D8B030D-6E8A-4147-A177-3AD203B41FA5}">
                      <a16:colId xmlns:a16="http://schemas.microsoft.com/office/drawing/2014/main" val="20001"/>
                    </a:ext>
                  </a:extLst>
                </a:gridCol>
                <a:gridCol w="589280">
                  <a:extLst>
                    <a:ext uri="{9D8B030D-6E8A-4147-A177-3AD203B41FA5}">
                      <a16:colId xmlns:a16="http://schemas.microsoft.com/office/drawing/2014/main" val="20002"/>
                    </a:ext>
                  </a:extLst>
                </a:gridCol>
                <a:gridCol w="1515745">
                  <a:extLst>
                    <a:ext uri="{9D8B030D-6E8A-4147-A177-3AD203B41FA5}">
                      <a16:colId xmlns:a16="http://schemas.microsoft.com/office/drawing/2014/main" val="20003"/>
                    </a:ext>
                  </a:extLst>
                </a:gridCol>
                <a:gridCol w="1429385">
                  <a:extLst>
                    <a:ext uri="{9D8B030D-6E8A-4147-A177-3AD203B41FA5}">
                      <a16:colId xmlns:a16="http://schemas.microsoft.com/office/drawing/2014/main" val="20004"/>
                    </a:ext>
                  </a:extLst>
                </a:gridCol>
              </a:tblGrid>
              <a:tr h="202565">
                <a:tc gridSpan="5">
                  <a:txBody>
                    <a:bodyPr/>
                    <a:lstStyle/>
                    <a:p>
                      <a:pPr marL="19050" algn="ctr">
                        <a:lnSpc>
                          <a:spcPct val="100000"/>
                        </a:lnSpc>
                        <a:spcBef>
                          <a:spcPts val="365"/>
                        </a:spcBef>
                      </a:pPr>
                      <a:r>
                        <a:rPr sz="850" b="0" spc="-10">
                          <a:solidFill>
                            <a:srgbClr val="332C2A"/>
                          </a:solidFill>
                          <a:latin typeface="游ゴシック" panose="020B0400000000000000" pitchFamily="50" charset="-128"/>
                          <a:ea typeface="游ゴシック" panose="020B0400000000000000" pitchFamily="50" charset="-128"/>
                          <a:cs typeface="Adobe Clean Han"/>
                        </a:rPr>
                        <a:t>＜役割分担＞</a:t>
                      </a:r>
                      <a:endParaRPr sz="850">
                        <a:latin typeface="游ゴシック" panose="020B0400000000000000" pitchFamily="50" charset="-128"/>
                        <a:ea typeface="游ゴシック" panose="020B0400000000000000" pitchFamily="50" charset="-128"/>
                        <a:cs typeface="Adobe Clean Han"/>
                      </a:endParaRPr>
                    </a:p>
                  </a:txBody>
                  <a:tcPr marL="0" marR="0" marT="463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82295">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111760">
                        <a:lnSpc>
                          <a:spcPct val="100000"/>
                        </a:lnSpc>
                      </a:pPr>
                      <a:r>
                        <a:rPr sz="850" b="0" spc="-60">
                          <a:solidFill>
                            <a:srgbClr val="332C2A"/>
                          </a:solidFill>
                          <a:latin typeface="游ゴシック" panose="020B0400000000000000" pitchFamily="50" charset="-128"/>
                          <a:ea typeface="游ゴシック" panose="020B0400000000000000" pitchFamily="50" charset="-128"/>
                          <a:cs typeface="Adobe Clean Han"/>
                        </a:rPr>
                        <a:t>●ナレーション</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42010" indent="-730250">
                        <a:lnSpc>
                          <a:spcPct val="100000"/>
                        </a:lnSpc>
                        <a:spcBef>
                          <a:spcPts val="475"/>
                        </a:spcBef>
                        <a:buChar char="●"/>
                        <a:tabLst>
                          <a:tab pos="84201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53060">
                        <a:lnSpc>
                          <a:spcPct val="100000"/>
                        </a:lnSpc>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65">
                          <a:solidFill>
                            <a:srgbClr val="332C2A"/>
                          </a:solidFill>
                          <a:latin typeface="游ゴシック" panose="020B0400000000000000" pitchFamily="50" charset="-128"/>
                          <a:ea typeface="游ゴシック" panose="020B0400000000000000" pitchFamily="50" charset="-128"/>
                          <a:cs typeface="Adobe Clean Han"/>
                        </a:rPr>
                        <a:t> ●店長</a:t>
                      </a:r>
                      <a:endParaRPr sz="850">
                        <a:latin typeface="游ゴシック" panose="020B0400000000000000" pitchFamily="50" charset="-128"/>
                        <a:ea typeface="游ゴシック" panose="020B0400000000000000" pitchFamily="50" charset="-128"/>
                        <a:cs typeface="Adobe Clean Han"/>
                      </a:endParaRPr>
                    </a:p>
                    <a:p>
                      <a:pPr marL="353060">
                        <a:lnSpc>
                          <a:spcPct val="100000"/>
                        </a:lnSpc>
                        <a:spcBef>
                          <a:spcPts val="47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25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3820">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3820">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93065">
                        <a:lnSpc>
                          <a:spcPct val="100000"/>
                        </a:lnSpc>
                      </a:pPr>
                      <a:r>
                        <a:rPr sz="850" b="0" spc="-85">
                          <a:solidFill>
                            <a:srgbClr val="332C2A"/>
                          </a:solidFill>
                          <a:latin typeface="游ゴシック" panose="020B0400000000000000" pitchFamily="50" charset="-128"/>
                          <a:ea typeface="游ゴシック" panose="020B0400000000000000" pitchFamily="50" charset="-128"/>
                          <a:cs typeface="Adobe Clean Han"/>
                        </a:rPr>
                        <a:t>）</a:t>
                      </a:r>
                      <a:r>
                        <a:rPr sz="850" b="0" spc="-135">
                          <a:solidFill>
                            <a:srgbClr val="332C2A"/>
                          </a:solidFill>
                          <a:latin typeface="游ゴシック" panose="020B0400000000000000" pitchFamily="50" charset="-128"/>
                          <a:ea typeface="游ゴシック" panose="020B0400000000000000" pitchFamily="50" charset="-128"/>
                          <a:cs typeface="Adobe Clean Han"/>
                        </a:rPr>
                        <a:t>●○○さん</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393065">
                        <a:lnSpc>
                          <a:spcPct val="100000"/>
                        </a:lnSpc>
                        <a:spcBef>
                          <a:spcPts val="475"/>
                        </a:spcBef>
                        <a:tabLst>
                          <a:tab pos="954405" algn="l"/>
                        </a:tabLst>
                      </a:pPr>
                      <a:r>
                        <a:rPr sz="850" b="0" spc="-25">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448945">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448945">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213360">
                <a:tc gridSpan="5">
                  <a:txBody>
                    <a:bodyPr/>
                    <a:lstStyle/>
                    <a:p>
                      <a:pPr marL="19050" algn="ctr">
                        <a:lnSpc>
                          <a:spcPct val="100000"/>
                        </a:lnSpc>
                        <a:spcBef>
                          <a:spcPts val="325"/>
                        </a:spcBef>
                      </a:pPr>
                      <a:r>
                        <a:rPr sz="850" b="0" spc="-10">
                          <a:solidFill>
                            <a:srgbClr val="332C2A"/>
                          </a:solidFill>
                          <a:latin typeface="游ゴシック" panose="020B0400000000000000" pitchFamily="50" charset="-128"/>
                          <a:ea typeface="游ゴシック" panose="020B0400000000000000" pitchFamily="50" charset="-128"/>
                          <a:cs typeface="Adobe Clean Han"/>
                        </a:rPr>
                        <a:t>＜シナリオ＞</a:t>
                      </a:r>
                      <a:endParaRPr sz="850">
                        <a:latin typeface="游ゴシック" panose="020B0400000000000000" pitchFamily="50" charset="-128"/>
                        <a:ea typeface="游ゴシック" panose="020B0400000000000000" pitchFamily="50" charset="-128"/>
                        <a:cs typeface="Adobe Clean Han"/>
                      </a:endParaRPr>
                    </a:p>
                  </a:txBody>
                  <a:tcPr marL="0" marR="0" marT="4127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243204">
                <a:tc>
                  <a:txBody>
                    <a:bodyPr/>
                    <a:lstStyle/>
                    <a:p>
                      <a:pPr marR="4889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人物</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gridSpan="4">
                  <a:txBody>
                    <a:bodyPr/>
                    <a:lstStyle/>
                    <a:p>
                      <a:pPr marR="22161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台詞</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840740">
                <a:tc>
                  <a:txBody>
                    <a:bodyPr/>
                    <a:lstStyle/>
                    <a:p>
                      <a:pPr marL="328295" marR="377190">
                        <a:lnSpc>
                          <a:spcPct val="126800"/>
                        </a:lnSpc>
                        <a:spcBef>
                          <a:spcPts val="565"/>
                        </a:spcBef>
                      </a:pPr>
                      <a:r>
                        <a:rPr sz="850" b="0" spc="-10">
                          <a:solidFill>
                            <a:srgbClr val="332C2A"/>
                          </a:solidFill>
                          <a:latin typeface="游ゴシック" panose="020B0400000000000000" pitchFamily="50" charset="-128"/>
                          <a:ea typeface="游ゴシック" panose="020B0400000000000000" pitchFamily="50" charset="-128"/>
                          <a:cs typeface="Adobe Clean Han"/>
                        </a:rPr>
                        <a:t>【場面設定】ナレーション</a:t>
                      </a:r>
                      <a:endParaRPr sz="850">
                        <a:latin typeface="游ゴシック" panose="020B0400000000000000" pitchFamily="50" charset="-128"/>
                        <a:ea typeface="游ゴシック" panose="020B0400000000000000" pitchFamily="50" charset="-128"/>
                        <a:cs typeface="Adobe Clean Han"/>
                      </a:endParaRPr>
                    </a:p>
                  </a:txBody>
                  <a:tcPr marL="0" marR="0" marT="717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gridSpan="4">
                  <a:txBody>
                    <a:bodyPr/>
                    <a:lstStyle/>
                    <a:p>
                      <a:pPr marL="19685">
                        <a:lnSpc>
                          <a:spcPct val="100000"/>
                        </a:lnSpc>
                        <a:spcBef>
                          <a:spcPts val="50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lang="en-US" sz="850" b="0">
                          <a:solidFill>
                            <a:srgbClr val="332C2A"/>
                          </a:solidFill>
                          <a:latin typeface="游ゴシック" panose="020B0400000000000000" pitchFamily="50" charset="-128"/>
                          <a:ea typeface="游ゴシック" panose="020B0400000000000000" pitchFamily="50" charset="-128"/>
                          <a:cs typeface="Adobe Clean Han"/>
                        </a:rPr>
                        <a:t>5</a:t>
                      </a:r>
                      <a:r>
                        <a:rPr sz="850" b="0">
                          <a:solidFill>
                            <a:srgbClr val="332C2A"/>
                          </a:solidFill>
                          <a:latin typeface="游ゴシック" panose="020B0400000000000000" pitchFamily="50" charset="-128"/>
                          <a:ea typeface="游ゴシック" panose="020B0400000000000000" pitchFamily="50" charset="-128"/>
                          <a:cs typeface="Adobe Clean Han"/>
                        </a:rPr>
                        <a:t>Ｗ</a:t>
                      </a:r>
                      <a:r>
                        <a:rPr lang="en-US" sz="850" b="0">
                          <a:solidFill>
                            <a:srgbClr val="332C2A"/>
                          </a:solidFill>
                          <a:latin typeface="游ゴシック" panose="020B0400000000000000" pitchFamily="50" charset="-128"/>
                          <a:ea typeface="游ゴシック" panose="020B0400000000000000" pitchFamily="50" charset="-128"/>
                          <a:cs typeface="Adobe Clean Han"/>
                        </a:rPr>
                        <a:t>1</a:t>
                      </a:r>
                      <a:r>
                        <a:rPr sz="850" b="0">
                          <a:solidFill>
                            <a:srgbClr val="332C2A"/>
                          </a:solidFill>
                          <a:latin typeface="游ゴシック" panose="020B0400000000000000" pitchFamily="50" charset="-128"/>
                          <a:ea typeface="游ゴシック" panose="020B0400000000000000" pitchFamily="50" charset="-128"/>
                          <a:cs typeface="Adobe Clean Han"/>
                        </a:rPr>
                        <a:t>Ｈで場面を示しましょう</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6413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529715">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【トラブル発生】</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535940">
                <a:tc>
                  <a:txBody>
                    <a:bodyPr/>
                    <a:lstStyle/>
                    <a:p>
                      <a:pPr marL="328295" marR="377190">
                        <a:lnSpc>
                          <a:spcPct val="126800"/>
                        </a:lnSpc>
                        <a:spcBef>
                          <a:spcPts val="760"/>
                        </a:spcBef>
                      </a:pPr>
                      <a:r>
                        <a:rPr sz="850" b="0" spc="-10">
                          <a:solidFill>
                            <a:srgbClr val="332C2A"/>
                          </a:solidFill>
                          <a:latin typeface="游ゴシック" panose="020B0400000000000000" pitchFamily="50" charset="-128"/>
                          <a:ea typeface="游ゴシック" panose="020B0400000000000000" pitchFamily="50" charset="-128"/>
                          <a:cs typeface="Adobe Clean Han"/>
                        </a:rPr>
                        <a:t>【問題提起】ナレーション</a:t>
                      </a:r>
                      <a:endParaRPr sz="850">
                        <a:latin typeface="游ゴシック" panose="020B0400000000000000" pitchFamily="50" charset="-128"/>
                        <a:ea typeface="游ゴシック" panose="020B0400000000000000" pitchFamily="50" charset="-128"/>
                        <a:cs typeface="Adobe Clean Han"/>
                      </a:endParaRPr>
                    </a:p>
                  </a:txBody>
                  <a:tcPr marL="0" marR="0" marT="9652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spcBef>
                          <a:spcPts val="580"/>
                        </a:spcBef>
                      </a:pPr>
                      <a:endParaRPr sz="850">
                        <a:latin typeface="游ゴシック" panose="020B0400000000000000" pitchFamily="50" charset="-128"/>
                        <a:ea typeface="游ゴシック" panose="020B0400000000000000" pitchFamily="50" charset="-128"/>
                        <a:cs typeface="Times New Roman"/>
                      </a:endParaRPr>
                    </a:p>
                    <a:p>
                      <a:pPr marL="105410">
                        <a:lnSpc>
                          <a:spcPct val="100000"/>
                        </a:lnSpc>
                        <a:spcBef>
                          <a:spcPts val="5"/>
                        </a:spcBef>
                      </a:pPr>
                      <a:r>
                        <a:rPr sz="850" b="0" spc="-80">
                          <a:solidFill>
                            <a:srgbClr val="332C2A"/>
                          </a:solidFill>
                          <a:latin typeface="游ゴシック" panose="020B0400000000000000" pitchFamily="50" charset="-128"/>
                          <a:ea typeface="游ゴシック" panose="020B0400000000000000" pitchFamily="50" charset="-128"/>
                          <a:cs typeface="Adobe Clean Han"/>
                        </a:rPr>
                        <a:t>「困ってしまった○○さん。。。みなさんはどうしたらよいと思いますか？？」</a:t>
                      </a:r>
                      <a:endParaRPr sz="850">
                        <a:latin typeface="游ゴシック" panose="020B0400000000000000" pitchFamily="50" charset="-128"/>
                        <a:ea typeface="游ゴシック" panose="020B0400000000000000" pitchFamily="50" charset="-128"/>
                        <a:cs typeface="Adobe Clean Han"/>
                      </a:endParaRPr>
                    </a:p>
                  </a:txBody>
                  <a:tcPr marL="0" marR="0" marT="7366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393190">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【店長に話すこと】</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17" name="object 17"/>
          <p:cNvSpPr/>
          <p:nvPr/>
        </p:nvSpPr>
        <p:spPr>
          <a:xfrm>
            <a:off x="2469346" y="3264822"/>
            <a:ext cx="363855" cy="351790"/>
          </a:xfrm>
          <a:custGeom>
            <a:avLst/>
            <a:gdLst/>
            <a:ahLst/>
            <a:cxnLst/>
            <a:rect l="l" t="t" r="r" b="b"/>
            <a:pathLst>
              <a:path w="363855" h="351789">
                <a:moveTo>
                  <a:pt x="187591" y="0"/>
                </a:moveTo>
                <a:lnTo>
                  <a:pt x="60871" y="0"/>
                </a:lnTo>
                <a:lnTo>
                  <a:pt x="188836" y="127952"/>
                </a:lnTo>
                <a:lnTo>
                  <a:pt x="0" y="127952"/>
                </a:lnTo>
                <a:lnTo>
                  <a:pt x="0" y="223596"/>
                </a:lnTo>
                <a:lnTo>
                  <a:pt x="188836" y="223596"/>
                </a:lnTo>
                <a:lnTo>
                  <a:pt x="60871" y="351548"/>
                </a:lnTo>
                <a:lnTo>
                  <a:pt x="187591" y="351548"/>
                </a:lnTo>
                <a:lnTo>
                  <a:pt x="363359" y="175780"/>
                </a:lnTo>
                <a:lnTo>
                  <a:pt x="187591"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8" name="object 18"/>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82</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291269" y="4051694"/>
            <a:ext cx="177800" cy="185948"/>
          </a:xfrm>
          <a:prstGeom prst="rect">
            <a:avLst/>
          </a:prstGeom>
        </p:spPr>
        <p:txBody>
          <a:bodyPr vert="horz" wrap="square" lIns="0" tIns="16510" rIns="0" bIns="0" rtlCol="0">
            <a:spAutoFit/>
          </a:bodyPr>
          <a:lstStyle/>
          <a:p>
            <a:pPr marL="12700">
              <a:lnSpc>
                <a:spcPct val="100000"/>
              </a:lnSpc>
              <a:spcBef>
                <a:spcPts val="130"/>
              </a:spcBef>
            </a:pPr>
            <a:r>
              <a:rPr sz="1100" b="1" spc="-25">
                <a:solidFill>
                  <a:srgbClr val="00A3E8"/>
                </a:solidFill>
                <a:latin typeface="游ゴシック" panose="020B0400000000000000" pitchFamily="50" charset="-128"/>
                <a:ea typeface="游ゴシック" panose="020B0400000000000000" pitchFamily="50" charset="-128"/>
                <a:cs typeface="Adobe Clean Han Black"/>
              </a:rPr>
              <a:t>10</a:t>
            </a:r>
            <a:endParaRPr sz="1100">
              <a:latin typeface="游ゴシック" panose="020B0400000000000000" pitchFamily="50" charset="-128"/>
              <a:ea typeface="游ゴシック" panose="020B0400000000000000" pitchFamily="50" charset="-128"/>
              <a:cs typeface="Adobe Clean Han Black"/>
            </a:endParaRPr>
          </a:p>
        </p:txBody>
      </p:sp>
      <p:graphicFrame>
        <p:nvGraphicFramePr>
          <p:cNvPr id="18" name="object 18"/>
          <p:cNvGraphicFramePr>
            <a:graphicFrameLocks noGrp="1"/>
          </p:cNvGraphicFramePr>
          <p:nvPr/>
        </p:nvGraphicFramePr>
        <p:xfrm>
          <a:off x="829170" y="2081403"/>
          <a:ext cx="5866130" cy="1715135"/>
        </p:xfrm>
        <a:graphic>
          <a:graphicData uri="http://schemas.openxmlformats.org/drawingml/2006/table">
            <a:tbl>
              <a:tblPr firstRow="1" bandRow="1">
                <a:tableStyleId>{2D5ABB26-0587-4C30-8999-92F81FD0307C}</a:tableStyleId>
              </a:tblPr>
              <a:tblGrid>
                <a:gridCol w="1753235">
                  <a:extLst>
                    <a:ext uri="{9D8B030D-6E8A-4147-A177-3AD203B41FA5}">
                      <a16:colId xmlns:a16="http://schemas.microsoft.com/office/drawing/2014/main" val="20000"/>
                    </a:ext>
                  </a:extLst>
                </a:gridCol>
                <a:gridCol w="4112895">
                  <a:extLst>
                    <a:ext uri="{9D8B030D-6E8A-4147-A177-3AD203B41FA5}">
                      <a16:colId xmlns:a16="http://schemas.microsoft.com/office/drawing/2014/main" val="20001"/>
                    </a:ext>
                  </a:extLst>
                </a:gridCol>
              </a:tblGrid>
              <a:tr h="203200">
                <a:tc gridSpan="2">
                  <a:txBody>
                    <a:bodyPr/>
                    <a:lstStyle/>
                    <a:p>
                      <a:pPr marL="19050" algn="ctr">
                        <a:lnSpc>
                          <a:spcPct val="100000"/>
                        </a:lnSpc>
                        <a:spcBef>
                          <a:spcPts val="37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＜トラブル④＞</a:t>
                      </a:r>
                      <a:endParaRPr sz="850">
                        <a:latin typeface="游ゴシック" panose="020B0400000000000000" pitchFamily="50" charset="-128"/>
                        <a:ea typeface="游ゴシック" panose="020B0400000000000000" pitchFamily="50" charset="-128"/>
                        <a:cs typeface="Adobe Clean Han"/>
                      </a:endParaRPr>
                    </a:p>
                  </a:txBody>
                  <a:tcPr marL="0" marR="0" marT="4699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extLst>
                  <a:ext uri="{0D108BD9-81ED-4DB2-BD59-A6C34878D82A}">
                    <a16:rowId xmlns:a16="http://schemas.microsoft.com/office/drawing/2014/main" val="10000"/>
                  </a:ext>
                </a:extLst>
              </a:tr>
              <a:tr h="582295">
                <a:tc gridSpan="2">
                  <a:txBody>
                    <a:bodyPr/>
                    <a:lstStyle/>
                    <a:p>
                      <a:pPr marL="111760" marR="126364">
                        <a:lnSpc>
                          <a:spcPct val="126800"/>
                        </a:lnSpc>
                        <a:spcBef>
                          <a:spcPts val="780"/>
                        </a:spcBef>
                      </a:pPr>
                      <a:r>
                        <a:rPr sz="850" b="0" spc="-40">
                          <a:solidFill>
                            <a:srgbClr val="332C2A"/>
                          </a:solidFill>
                          <a:latin typeface="游ゴシック" panose="020B0400000000000000" pitchFamily="50" charset="-128"/>
                          <a:ea typeface="游ゴシック" panose="020B0400000000000000" pitchFamily="50" charset="-128"/>
                          <a:cs typeface="Adobe Clean Han"/>
                        </a:rPr>
                        <a:t>○○さんは、クリスマスケーキなど季節の商品に販売ノルマがあって、売れ残りを買い取らされ、その代金が給料から引かれてしまいます。また、食器や商品を壊したりするといちいち給料から引かれてしまいます。</a:t>
                      </a:r>
                      <a:endParaRPr sz="850">
                        <a:latin typeface="游ゴシック" panose="020B0400000000000000" pitchFamily="50" charset="-128"/>
                        <a:ea typeface="游ゴシック" panose="020B0400000000000000" pitchFamily="50" charset="-128"/>
                        <a:cs typeface="Adobe Clean Han"/>
                      </a:endParaRPr>
                    </a:p>
                  </a:txBody>
                  <a:tcPr marL="0" marR="0" marT="9906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213360">
                <a:tc>
                  <a:txBody>
                    <a:bodyPr/>
                    <a:lstStyle/>
                    <a:p>
                      <a:pPr marL="553720">
                        <a:lnSpc>
                          <a:spcPct val="100000"/>
                        </a:lnSpc>
                        <a:spcBef>
                          <a:spcPts val="360"/>
                        </a:spcBef>
                      </a:pPr>
                      <a:r>
                        <a:rPr sz="850" b="0" spc="-10">
                          <a:solidFill>
                            <a:srgbClr val="332C2A"/>
                          </a:solidFill>
                          <a:latin typeface="游ゴシック" panose="020B0400000000000000" pitchFamily="50" charset="-128"/>
                          <a:ea typeface="游ゴシック" panose="020B0400000000000000" pitchFamily="50" charset="-128"/>
                          <a:cs typeface="Adobe Clean Han"/>
                        </a:rPr>
                        <a:t>＜右の根拠＞</a:t>
                      </a:r>
                      <a:endParaRPr sz="850">
                        <a:latin typeface="游ゴシック" panose="020B0400000000000000" pitchFamily="50" charset="-128"/>
                        <a:ea typeface="游ゴシック" panose="020B0400000000000000" pitchFamily="50" charset="-128"/>
                        <a:cs typeface="Adobe Clean Han"/>
                      </a:endParaRPr>
                    </a:p>
                  </a:txBody>
                  <a:tcPr marL="0" marR="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a:txBody>
                    <a:bodyPr/>
                    <a:lstStyle/>
                    <a:p>
                      <a:pPr marR="248920" algn="ctr">
                        <a:lnSpc>
                          <a:spcPct val="100000"/>
                        </a:lnSpc>
                        <a:spcBef>
                          <a:spcPts val="320"/>
                        </a:spcBef>
                      </a:pPr>
                      <a:r>
                        <a:rPr sz="850" b="0" spc="-5">
                          <a:solidFill>
                            <a:srgbClr val="332C2A"/>
                          </a:solidFill>
                          <a:latin typeface="游ゴシック" panose="020B0400000000000000" pitchFamily="50" charset="-128"/>
                          <a:ea typeface="游ゴシック" panose="020B0400000000000000" pitchFamily="50" charset="-128"/>
                          <a:cs typeface="Adobe Clean Han"/>
                        </a:rPr>
                        <a:t>＜店長に話すべきこと＞</a:t>
                      </a:r>
                      <a:endParaRPr sz="850">
                        <a:latin typeface="游ゴシック" panose="020B0400000000000000" pitchFamily="50" charset="-128"/>
                        <a:ea typeface="游ゴシック" panose="020B0400000000000000" pitchFamily="50" charset="-128"/>
                        <a:cs typeface="Adobe Clean Han"/>
                      </a:endParaRPr>
                    </a:p>
                  </a:txBody>
                  <a:tcPr marL="0" marR="0" marT="4064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extLst>
                  <a:ext uri="{0D108BD9-81ED-4DB2-BD59-A6C34878D82A}">
                    <a16:rowId xmlns:a16="http://schemas.microsoft.com/office/drawing/2014/main" val="10002"/>
                  </a:ext>
                </a:extLst>
              </a:tr>
              <a:tr h="716280">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4455">
                        <a:lnSpc>
                          <a:spcPct val="100000"/>
                        </a:lnSpc>
                      </a:pPr>
                      <a:r>
                        <a:rPr sz="850" b="0" spc="-5">
                          <a:solidFill>
                            <a:srgbClr val="332C2A"/>
                          </a:solidFill>
                          <a:latin typeface="游ゴシック" panose="020B0400000000000000" pitchFamily="50" charset="-128"/>
                          <a:ea typeface="游ゴシック" panose="020B0400000000000000" pitchFamily="50" charset="-128"/>
                          <a:cs typeface="Adobe Clean Han"/>
                        </a:rPr>
                        <a:t>資料を参考にして探してみよう</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5"/>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法</a:t>
                      </a:r>
                      <a:endParaRPr sz="850">
                        <a:latin typeface="游ゴシック" panose="020B0400000000000000" pitchFamily="50" charset="-128"/>
                        <a:ea typeface="游ゴシック" panose="020B0400000000000000" pitchFamily="50" charset="-128"/>
                        <a:cs typeface="Adobe Clean Han"/>
                      </a:endParaRPr>
                    </a:p>
                    <a:p>
                      <a:pPr marL="27940">
                        <a:lnSpc>
                          <a:spcPct val="100000"/>
                        </a:lnSpc>
                        <a:spcBef>
                          <a:spcPts val="270"/>
                        </a:spcBef>
                        <a:tabLst>
                          <a:tab pos="137604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条</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bl>
          </a:graphicData>
        </a:graphic>
      </p:graphicFrame>
      <p:sp>
        <p:nvSpPr>
          <p:cNvPr id="19" name="object 19"/>
          <p:cNvSpPr txBox="1"/>
          <p:nvPr/>
        </p:nvSpPr>
        <p:spPr>
          <a:xfrm>
            <a:off x="832406" y="1066563"/>
            <a:ext cx="2082800" cy="305435"/>
          </a:xfrm>
          <a:prstGeom prst="rect">
            <a:avLst/>
          </a:prstGeom>
        </p:spPr>
        <p:txBody>
          <a:bodyPr vert="horz" wrap="square" lIns="0" tIns="17145" rIns="0" bIns="0" rtlCol="0">
            <a:spAutoFit/>
          </a:bodyPr>
          <a:lstStyle/>
          <a:p>
            <a:pPr marL="12700">
              <a:lnSpc>
                <a:spcPct val="100000"/>
              </a:lnSpc>
              <a:spcBef>
                <a:spcPts val="135"/>
              </a:spcBef>
            </a:pPr>
            <a:r>
              <a:rPr sz="1800" b="1">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915">
                <a:solidFill>
                  <a:srgbClr val="332C2A"/>
                </a:solidFill>
                <a:latin typeface="游ゴシック" panose="020B0400000000000000" pitchFamily="50" charset="-128"/>
                <a:ea typeface="游ゴシック" panose="020B0400000000000000" pitchFamily="50" charset="-128"/>
                <a:cs typeface="Adobe Clean Han ExtraBold"/>
              </a:rPr>
              <a:t>B</a:t>
            </a:r>
            <a:r>
              <a:rPr sz="1800" b="1" spc="45">
                <a:solidFill>
                  <a:srgbClr val="332C2A"/>
                </a:solidFill>
                <a:latin typeface="游ゴシック" panose="020B0400000000000000" pitchFamily="50" charset="-128"/>
                <a:ea typeface="游ゴシック" panose="020B0400000000000000" pitchFamily="50" charset="-128"/>
                <a:cs typeface="Adobe Clean Han ExtraBold"/>
              </a:rPr>
              <a:t>（4）</a:t>
            </a:r>
            <a:endParaRPr sz="1800">
              <a:latin typeface="游ゴシック" panose="020B0400000000000000" pitchFamily="50" charset="-128"/>
              <a:ea typeface="游ゴシック" panose="020B0400000000000000" pitchFamily="50" charset="-128"/>
              <a:cs typeface="Adobe Clean Han ExtraBold"/>
            </a:endParaRPr>
          </a:p>
        </p:txBody>
      </p:sp>
      <p:sp>
        <p:nvSpPr>
          <p:cNvPr id="20" name="object 20"/>
          <p:cNvSpPr txBox="1"/>
          <p:nvPr/>
        </p:nvSpPr>
        <p:spPr>
          <a:xfrm>
            <a:off x="3176103" y="114493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4411624" y="114493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5197864" y="114493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2957120" y="1365568"/>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txBox="1"/>
          <p:nvPr/>
        </p:nvSpPr>
        <p:spPr>
          <a:xfrm>
            <a:off x="790759" y="1765511"/>
            <a:ext cx="2455545" cy="178895"/>
          </a:xfrm>
          <a:prstGeom prst="rect">
            <a:avLst/>
          </a:prstGeom>
        </p:spPr>
        <p:txBody>
          <a:bodyPr vert="horz" wrap="square" lIns="0" tIns="17145" rIns="0" bIns="0" rtlCol="0">
            <a:spAutoFit/>
          </a:bodyPr>
          <a:lstStyle/>
          <a:p>
            <a:pPr marL="12700">
              <a:lnSpc>
                <a:spcPct val="100000"/>
              </a:lnSpc>
              <a:spcBef>
                <a:spcPts val="135"/>
              </a:spcBef>
            </a:pPr>
            <a:r>
              <a:rPr sz="1050" b="1" spc="-95">
                <a:solidFill>
                  <a:srgbClr val="332C2A"/>
                </a:solidFill>
                <a:latin typeface="游ゴシック" panose="020B0400000000000000" pitchFamily="50" charset="-128"/>
                <a:ea typeface="游ゴシック" panose="020B0400000000000000" pitchFamily="50" charset="-128"/>
                <a:cs typeface="Adobe Clean Han ExtraBold"/>
              </a:rPr>
              <a:t>１．学生アルバイトのトラブル例と解決策</a:t>
            </a:r>
            <a:endParaRPr sz="1050">
              <a:latin typeface="游ゴシック" panose="020B0400000000000000" pitchFamily="50" charset="-128"/>
              <a:ea typeface="游ゴシック" panose="020B0400000000000000" pitchFamily="50" charset="-128"/>
              <a:cs typeface="Adobe Clean Han ExtraBold"/>
            </a:endParaRPr>
          </a:p>
        </p:txBody>
      </p:sp>
      <p:sp>
        <p:nvSpPr>
          <p:cNvPr id="25" name="object 25"/>
          <p:cNvSpPr txBox="1"/>
          <p:nvPr/>
        </p:nvSpPr>
        <p:spPr>
          <a:xfrm>
            <a:off x="790759" y="4107724"/>
            <a:ext cx="1428750" cy="178895"/>
          </a:xfrm>
          <a:prstGeom prst="rect">
            <a:avLst/>
          </a:prstGeom>
        </p:spPr>
        <p:txBody>
          <a:bodyPr vert="horz" wrap="square" lIns="0" tIns="17145" rIns="0" bIns="0" rtlCol="0">
            <a:spAutoFit/>
          </a:bodyPr>
          <a:lstStyle/>
          <a:p>
            <a:pPr marL="12700">
              <a:lnSpc>
                <a:spcPct val="100000"/>
              </a:lnSpc>
              <a:spcBef>
                <a:spcPts val="135"/>
              </a:spcBef>
            </a:pPr>
            <a:r>
              <a:rPr sz="1050" b="1" spc="-95">
                <a:solidFill>
                  <a:srgbClr val="332C2A"/>
                </a:solidFill>
                <a:latin typeface="游ゴシック" panose="020B0400000000000000" pitchFamily="50" charset="-128"/>
                <a:ea typeface="游ゴシック" panose="020B0400000000000000" pitchFamily="50" charset="-128"/>
                <a:cs typeface="Adobe Clean Han ExtraBold"/>
              </a:rPr>
              <a:t>２．労働法ロールプレイ</a:t>
            </a:r>
            <a:endParaRPr sz="1050">
              <a:latin typeface="游ゴシック" panose="020B0400000000000000" pitchFamily="50" charset="-128"/>
              <a:ea typeface="游ゴシック" panose="020B0400000000000000" pitchFamily="50" charset="-128"/>
              <a:cs typeface="Adobe Clean Han ExtraBold"/>
            </a:endParaRPr>
          </a:p>
        </p:txBody>
      </p:sp>
      <p:graphicFrame>
        <p:nvGraphicFramePr>
          <p:cNvPr id="26" name="object 26"/>
          <p:cNvGraphicFramePr>
            <a:graphicFrameLocks noGrp="1"/>
          </p:cNvGraphicFramePr>
          <p:nvPr/>
        </p:nvGraphicFramePr>
        <p:xfrm>
          <a:off x="829170" y="4424553"/>
          <a:ext cx="5864224" cy="5541009"/>
        </p:xfrm>
        <a:graphic>
          <a:graphicData uri="http://schemas.openxmlformats.org/drawingml/2006/table">
            <a:tbl>
              <a:tblPr firstRow="1" bandRow="1">
                <a:tableStyleId>{2D5ABB26-0587-4C30-8999-92F81FD0307C}</a:tableStyleId>
              </a:tblPr>
              <a:tblGrid>
                <a:gridCol w="1387475">
                  <a:extLst>
                    <a:ext uri="{9D8B030D-6E8A-4147-A177-3AD203B41FA5}">
                      <a16:colId xmlns:a16="http://schemas.microsoft.com/office/drawing/2014/main" val="20000"/>
                    </a:ext>
                  </a:extLst>
                </a:gridCol>
                <a:gridCol w="942339">
                  <a:extLst>
                    <a:ext uri="{9D8B030D-6E8A-4147-A177-3AD203B41FA5}">
                      <a16:colId xmlns:a16="http://schemas.microsoft.com/office/drawing/2014/main" val="20001"/>
                    </a:ext>
                  </a:extLst>
                </a:gridCol>
                <a:gridCol w="589280">
                  <a:extLst>
                    <a:ext uri="{9D8B030D-6E8A-4147-A177-3AD203B41FA5}">
                      <a16:colId xmlns:a16="http://schemas.microsoft.com/office/drawing/2014/main" val="20002"/>
                    </a:ext>
                  </a:extLst>
                </a:gridCol>
                <a:gridCol w="1515745">
                  <a:extLst>
                    <a:ext uri="{9D8B030D-6E8A-4147-A177-3AD203B41FA5}">
                      <a16:colId xmlns:a16="http://schemas.microsoft.com/office/drawing/2014/main" val="20003"/>
                    </a:ext>
                  </a:extLst>
                </a:gridCol>
                <a:gridCol w="1429385">
                  <a:extLst>
                    <a:ext uri="{9D8B030D-6E8A-4147-A177-3AD203B41FA5}">
                      <a16:colId xmlns:a16="http://schemas.microsoft.com/office/drawing/2014/main" val="20004"/>
                    </a:ext>
                  </a:extLst>
                </a:gridCol>
              </a:tblGrid>
              <a:tr h="202565">
                <a:tc gridSpan="5">
                  <a:txBody>
                    <a:bodyPr/>
                    <a:lstStyle/>
                    <a:p>
                      <a:pPr marL="19050" algn="ctr">
                        <a:lnSpc>
                          <a:spcPct val="100000"/>
                        </a:lnSpc>
                        <a:spcBef>
                          <a:spcPts val="365"/>
                        </a:spcBef>
                      </a:pPr>
                      <a:r>
                        <a:rPr sz="850" b="0" spc="-10">
                          <a:solidFill>
                            <a:srgbClr val="332C2A"/>
                          </a:solidFill>
                          <a:latin typeface="游ゴシック" panose="020B0400000000000000" pitchFamily="50" charset="-128"/>
                          <a:ea typeface="游ゴシック" panose="020B0400000000000000" pitchFamily="50" charset="-128"/>
                          <a:cs typeface="Adobe Clean Han"/>
                        </a:rPr>
                        <a:t>＜役割分担＞</a:t>
                      </a:r>
                      <a:endParaRPr sz="850">
                        <a:latin typeface="游ゴシック" panose="020B0400000000000000" pitchFamily="50" charset="-128"/>
                        <a:ea typeface="游ゴシック" panose="020B0400000000000000" pitchFamily="50" charset="-128"/>
                        <a:cs typeface="Adobe Clean Han"/>
                      </a:endParaRPr>
                    </a:p>
                  </a:txBody>
                  <a:tcPr marL="0" marR="0" marT="463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82295">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111760">
                        <a:lnSpc>
                          <a:spcPct val="100000"/>
                        </a:lnSpc>
                      </a:pPr>
                      <a:r>
                        <a:rPr sz="850" b="0" spc="-60">
                          <a:solidFill>
                            <a:srgbClr val="332C2A"/>
                          </a:solidFill>
                          <a:latin typeface="游ゴシック" panose="020B0400000000000000" pitchFamily="50" charset="-128"/>
                          <a:ea typeface="游ゴシック" panose="020B0400000000000000" pitchFamily="50" charset="-128"/>
                          <a:cs typeface="Adobe Clean Han"/>
                        </a:rPr>
                        <a:t>●ナレーション</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42010" indent="-730250">
                        <a:lnSpc>
                          <a:spcPct val="100000"/>
                        </a:lnSpc>
                        <a:spcBef>
                          <a:spcPts val="475"/>
                        </a:spcBef>
                        <a:buChar char="●"/>
                        <a:tabLst>
                          <a:tab pos="84201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53060">
                        <a:lnSpc>
                          <a:spcPct val="100000"/>
                        </a:lnSpc>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65">
                          <a:solidFill>
                            <a:srgbClr val="332C2A"/>
                          </a:solidFill>
                          <a:latin typeface="游ゴシック" panose="020B0400000000000000" pitchFamily="50" charset="-128"/>
                          <a:ea typeface="游ゴシック" panose="020B0400000000000000" pitchFamily="50" charset="-128"/>
                          <a:cs typeface="Adobe Clean Han"/>
                        </a:rPr>
                        <a:t> ●店長</a:t>
                      </a:r>
                      <a:endParaRPr sz="850">
                        <a:latin typeface="游ゴシック" panose="020B0400000000000000" pitchFamily="50" charset="-128"/>
                        <a:ea typeface="游ゴシック" panose="020B0400000000000000" pitchFamily="50" charset="-128"/>
                        <a:cs typeface="Adobe Clean Han"/>
                      </a:endParaRPr>
                    </a:p>
                    <a:p>
                      <a:pPr marL="353060">
                        <a:lnSpc>
                          <a:spcPct val="100000"/>
                        </a:lnSpc>
                        <a:spcBef>
                          <a:spcPts val="47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sz="850" b="0" spc="25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83820">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83820">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393065">
                        <a:lnSpc>
                          <a:spcPct val="100000"/>
                        </a:lnSpc>
                      </a:pPr>
                      <a:r>
                        <a:rPr sz="850" b="0" spc="-85">
                          <a:solidFill>
                            <a:srgbClr val="332C2A"/>
                          </a:solidFill>
                          <a:latin typeface="游ゴシック" panose="020B0400000000000000" pitchFamily="50" charset="-128"/>
                          <a:ea typeface="游ゴシック" panose="020B0400000000000000" pitchFamily="50" charset="-128"/>
                          <a:cs typeface="Adobe Clean Han"/>
                        </a:rPr>
                        <a:t>）</a:t>
                      </a:r>
                      <a:r>
                        <a:rPr sz="850" b="0" spc="-135">
                          <a:solidFill>
                            <a:srgbClr val="332C2A"/>
                          </a:solidFill>
                          <a:latin typeface="游ゴシック" panose="020B0400000000000000" pitchFamily="50" charset="-128"/>
                          <a:ea typeface="游ゴシック" panose="020B0400000000000000" pitchFamily="50" charset="-128"/>
                          <a:cs typeface="Adobe Clean Han"/>
                        </a:rPr>
                        <a:t>●○○さん</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393065">
                        <a:lnSpc>
                          <a:spcPct val="100000"/>
                        </a:lnSpc>
                        <a:spcBef>
                          <a:spcPts val="475"/>
                        </a:spcBef>
                        <a:tabLst>
                          <a:tab pos="954405" algn="l"/>
                        </a:tabLst>
                      </a:pPr>
                      <a:r>
                        <a:rPr sz="850" b="0" spc="-25">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T w="9525">
                      <a:solidFill>
                        <a:srgbClr val="332C2A"/>
                      </a:solidFill>
                      <a:prstDash val="solid"/>
                    </a:lnT>
                    <a:lnB w="9525">
                      <a:solidFill>
                        <a:srgbClr val="332C2A"/>
                      </a:solidFill>
                      <a:prstDash val="solid"/>
                    </a:lnB>
                  </a:tcPr>
                </a:tc>
                <a:tc>
                  <a:txBody>
                    <a:bodyPr/>
                    <a:lstStyle/>
                    <a:p>
                      <a:pPr>
                        <a:lnSpc>
                          <a:spcPct val="100000"/>
                        </a:lnSpc>
                        <a:spcBef>
                          <a:spcPts val="75"/>
                        </a:spcBef>
                      </a:pPr>
                      <a:endParaRPr sz="850">
                        <a:latin typeface="游ゴシック" panose="020B0400000000000000" pitchFamily="50" charset="-128"/>
                        <a:ea typeface="游ゴシック" panose="020B0400000000000000" pitchFamily="50" charset="-128"/>
                        <a:cs typeface="Times New Roman"/>
                      </a:endParaRPr>
                    </a:p>
                    <a:p>
                      <a:pPr marL="448945">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448945">
                        <a:lnSpc>
                          <a:spcPct val="100000"/>
                        </a:lnSpc>
                        <a:spcBef>
                          <a:spcPts val="47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525"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213360">
                <a:tc gridSpan="5">
                  <a:txBody>
                    <a:bodyPr/>
                    <a:lstStyle/>
                    <a:p>
                      <a:pPr marL="19050" algn="ctr">
                        <a:lnSpc>
                          <a:spcPct val="100000"/>
                        </a:lnSpc>
                        <a:spcBef>
                          <a:spcPts val="325"/>
                        </a:spcBef>
                      </a:pPr>
                      <a:r>
                        <a:rPr sz="850" b="0" spc="-10">
                          <a:solidFill>
                            <a:srgbClr val="332C2A"/>
                          </a:solidFill>
                          <a:latin typeface="游ゴシック" panose="020B0400000000000000" pitchFamily="50" charset="-128"/>
                          <a:ea typeface="游ゴシック" panose="020B0400000000000000" pitchFamily="50" charset="-128"/>
                          <a:cs typeface="Adobe Clean Han"/>
                        </a:rPr>
                        <a:t>＜シナリオ＞</a:t>
                      </a:r>
                      <a:endParaRPr sz="850">
                        <a:latin typeface="游ゴシック" panose="020B0400000000000000" pitchFamily="50" charset="-128"/>
                        <a:ea typeface="游ゴシック" panose="020B0400000000000000" pitchFamily="50" charset="-128"/>
                        <a:cs typeface="Adobe Clean Han"/>
                      </a:endParaRPr>
                    </a:p>
                  </a:txBody>
                  <a:tcPr marL="0" marR="0" marT="4127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243204">
                <a:tc>
                  <a:txBody>
                    <a:bodyPr/>
                    <a:lstStyle/>
                    <a:p>
                      <a:pPr marR="4889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人物</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gridSpan="4">
                  <a:txBody>
                    <a:bodyPr/>
                    <a:lstStyle/>
                    <a:p>
                      <a:pPr marR="221615" algn="ctr">
                        <a:lnSpc>
                          <a:spcPct val="100000"/>
                        </a:lnSpc>
                        <a:spcBef>
                          <a:spcPts val="455"/>
                        </a:spcBef>
                      </a:pPr>
                      <a:r>
                        <a:rPr sz="850" b="0" spc="-25">
                          <a:solidFill>
                            <a:srgbClr val="332C2A"/>
                          </a:solidFill>
                          <a:latin typeface="游ゴシック" panose="020B0400000000000000" pitchFamily="50" charset="-128"/>
                          <a:ea typeface="游ゴシック" panose="020B0400000000000000" pitchFamily="50" charset="-128"/>
                          <a:cs typeface="Adobe Clean Han"/>
                        </a:rPr>
                        <a:t>台詞</a:t>
                      </a:r>
                      <a:endParaRPr sz="850">
                        <a:latin typeface="游ゴシック" panose="020B0400000000000000" pitchFamily="50" charset="-128"/>
                        <a:ea typeface="游ゴシック" panose="020B0400000000000000" pitchFamily="50" charset="-128"/>
                        <a:cs typeface="Adobe Clean Han"/>
                      </a:endParaRPr>
                    </a:p>
                  </a:txBody>
                  <a:tcPr marL="0" marR="0" marT="5778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840740">
                <a:tc>
                  <a:txBody>
                    <a:bodyPr/>
                    <a:lstStyle/>
                    <a:p>
                      <a:pPr marL="328295" marR="377190">
                        <a:lnSpc>
                          <a:spcPct val="126800"/>
                        </a:lnSpc>
                        <a:spcBef>
                          <a:spcPts val="565"/>
                        </a:spcBef>
                      </a:pPr>
                      <a:r>
                        <a:rPr sz="850" b="0" spc="-10">
                          <a:solidFill>
                            <a:srgbClr val="332C2A"/>
                          </a:solidFill>
                          <a:latin typeface="游ゴシック" panose="020B0400000000000000" pitchFamily="50" charset="-128"/>
                          <a:ea typeface="游ゴシック" panose="020B0400000000000000" pitchFamily="50" charset="-128"/>
                          <a:cs typeface="Adobe Clean Han"/>
                        </a:rPr>
                        <a:t>【場面設定】ナレーション</a:t>
                      </a:r>
                      <a:endParaRPr sz="850">
                        <a:latin typeface="游ゴシック" panose="020B0400000000000000" pitchFamily="50" charset="-128"/>
                        <a:ea typeface="游ゴシック" panose="020B0400000000000000" pitchFamily="50" charset="-128"/>
                        <a:cs typeface="Adobe Clean Han"/>
                      </a:endParaRPr>
                    </a:p>
                  </a:txBody>
                  <a:tcPr marL="0" marR="0" marT="717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gridSpan="4">
                  <a:txBody>
                    <a:bodyPr/>
                    <a:lstStyle/>
                    <a:p>
                      <a:pPr marL="19685">
                        <a:lnSpc>
                          <a:spcPct val="100000"/>
                        </a:lnSpc>
                        <a:spcBef>
                          <a:spcPts val="505"/>
                        </a:spcBef>
                      </a:pPr>
                      <a:r>
                        <a:rPr sz="850" b="0">
                          <a:solidFill>
                            <a:srgbClr val="332C2A"/>
                          </a:solidFill>
                          <a:latin typeface="游ゴシック" panose="020B0400000000000000" pitchFamily="50" charset="-128"/>
                          <a:ea typeface="游ゴシック" panose="020B0400000000000000" pitchFamily="50" charset="-128"/>
                          <a:cs typeface="Adobe Clean Han"/>
                        </a:rPr>
                        <a:t>（※</a:t>
                      </a:r>
                      <a:r>
                        <a:rPr lang="en-US" sz="850" b="0">
                          <a:solidFill>
                            <a:srgbClr val="332C2A"/>
                          </a:solidFill>
                          <a:latin typeface="游ゴシック" panose="020B0400000000000000" pitchFamily="50" charset="-128"/>
                          <a:ea typeface="游ゴシック" panose="020B0400000000000000" pitchFamily="50" charset="-128"/>
                          <a:cs typeface="Adobe Clean Han"/>
                        </a:rPr>
                        <a:t>5</a:t>
                      </a:r>
                      <a:r>
                        <a:rPr sz="850" b="0">
                          <a:solidFill>
                            <a:srgbClr val="332C2A"/>
                          </a:solidFill>
                          <a:latin typeface="游ゴシック" panose="020B0400000000000000" pitchFamily="50" charset="-128"/>
                          <a:ea typeface="游ゴシック" panose="020B0400000000000000" pitchFamily="50" charset="-128"/>
                          <a:cs typeface="Adobe Clean Han"/>
                        </a:rPr>
                        <a:t>Ｗ</a:t>
                      </a:r>
                      <a:r>
                        <a:rPr lang="en-US" sz="850" b="0">
                          <a:solidFill>
                            <a:srgbClr val="332C2A"/>
                          </a:solidFill>
                          <a:latin typeface="游ゴシック" panose="020B0400000000000000" pitchFamily="50" charset="-128"/>
                          <a:ea typeface="游ゴシック" panose="020B0400000000000000" pitchFamily="50" charset="-128"/>
                          <a:cs typeface="Adobe Clean Han"/>
                        </a:rPr>
                        <a:t>1H</a:t>
                      </a:r>
                      <a:r>
                        <a:rPr sz="850" b="0">
                          <a:solidFill>
                            <a:srgbClr val="332C2A"/>
                          </a:solidFill>
                          <a:latin typeface="游ゴシック" panose="020B0400000000000000" pitchFamily="50" charset="-128"/>
                          <a:ea typeface="游ゴシック" panose="020B0400000000000000" pitchFamily="50" charset="-128"/>
                          <a:cs typeface="Adobe Clean Han"/>
                        </a:rPr>
                        <a:t>で場面を示しましょう</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6413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529715">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【トラブル発生】</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535940">
                <a:tc>
                  <a:txBody>
                    <a:bodyPr/>
                    <a:lstStyle/>
                    <a:p>
                      <a:pPr marL="328295" marR="377190">
                        <a:lnSpc>
                          <a:spcPct val="126800"/>
                        </a:lnSpc>
                        <a:spcBef>
                          <a:spcPts val="760"/>
                        </a:spcBef>
                      </a:pPr>
                      <a:r>
                        <a:rPr sz="850" b="0" spc="-10">
                          <a:solidFill>
                            <a:srgbClr val="332C2A"/>
                          </a:solidFill>
                          <a:latin typeface="游ゴシック" panose="020B0400000000000000" pitchFamily="50" charset="-128"/>
                          <a:ea typeface="游ゴシック" panose="020B0400000000000000" pitchFamily="50" charset="-128"/>
                          <a:cs typeface="Adobe Clean Han"/>
                        </a:rPr>
                        <a:t>【問題提起】ナレーション</a:t>
                      </a:r>
                      <a:endParaRPr sz="850">
                        <a:latin typeface="游ゴシック" panose="020B0400000000000000" pitchFamily="50" charset="-128"/>
                        <a:ea typeface="游ゴシック" panose="020B0400000000000000" pitchFamily="50" charset="-128"/>
                        <a:cs typeface="Adobe Clean Han"/>
                      </a:endParaRPr>
                    </a:p>
                  </a:txBody>
                  <a:tcPr marL="0" marR="0" marT="9652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gridSpan="4">
                  <a:txBody>
                    <a:bodyPr/>
                    <a:lstStyle/>
                    <a:p>
                      <a:pPr>
                        <a:lnSpc>
                          <a:spcPct val="100000"/>
                        </a:lnSpc>
                        <a:spcBef>
                          <a:spcPts val="580"/>
                        </a:spcBef>
                      </a:pPr>
                      <a:endParaRPr sz="850">
                        <a:latin typeface="游ゴシック" panose="020B0400000000000000" pitchFamily="50" charset="-128"/>
                        <a:ea typeface="游ゴシック" panose="020B0400000000000000" pitchFamily="50" charset="-128"/>
                        <a:cs typeface="Times New Roman"/>
                      </a:endParaRPr>
                    </a:p>
                    <a:p>
                      <a:pPr marL="105410">
                        <a:lnSpc>
                          <a:spcPct val="100000"/>
                        </a:lnSpc>
                        <a:spcBef>
                          <a:spcPts val="5"/>
                        </a:spcBef>
                      </a:pPr>
                      <a:r>
                        <a:rPr sz="850" b="0" spc="-80">
                          <a:solidFill>
                            <a:srgbClr val="332C2A"/>
                          </a:solidFill>
                          <a:latin typeface="游ゴシック" panose="020B0400000000000000" pitchFamily="50" charset="-128"/>
                          <a:ea typeface="游ゴシック" panose="020B0400000000000000" pitchFamily="50" charset="-128"/>
                          <a:cs typeface="Adobe Clean Han"/>
                        </a:rPr>
                        <a:t>「困ってしまった○○さん。。。みなさんはどうしたらよいと思いますか？？」</a:t>
                      </a:r>
                      <a:endParaRPr sz="850">
                        <a:latin typeface="游ゴシック" panose="020B0400000000000000" pitchFamily="50" charset="-128"/>
                        <a:ea typeface="游ゴシック" panose="020B0400000000000000" pitchFamily="50" charset="-128"/>
                        <a:cs typeface="Adobe Clean Han"/>
                      </a:endParaRPr>
                    </a:p>
                  </a:txBody>
                  <a:tcPr marL="0" marR="0" marT="7366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dash"/>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393190">
                <a:tc>
                  <a:txBody>
                    <a:bodyPr/>
                    <a:lstStyle/>
                    <a:p>
                      <a:pPr marR="48895" algn="ctr">
                        <a:lnSpc>
                          <a:spcPct val="100000"/>
                        </a:lnSpc>
                        <a:spcBef>
                          <a:spcPts val="840"/>
                        </a:spcBef>
                      </a:pPr>
                      <a:r>
                        <a:rPr sz="850" b="0" spc="-10">
                          <a:solidFill>
                            <a:srgbClr val="332C2A"/>
                          </a:solidFill>
                          <a:latin typeface="游ゴシック" panose="020B0400000000000000" pitchFamily="50" charset="-128"/>
                          <a:ea typeface="游ゴシック" panose="020B0400000000000000" pitchFamily="50" charset="-128"/>
                          <a:cs typeface="Adobe Clean Han"/>
                        </a:rPr>
                        <a:t>【店長に話すこと】</a:t>
                      </a:r>
                      <a:endParaRPr sz="850">
                        <a:latin typeface="游ゴシック" panose="020B0400000000000000" pitchFamily="50" charset="-128"/>
                        <a:ea typeface="游ゴシック" panose="020B0400000000000000" pitchFamily="50" charset="-128"/>
                        <a:cs typeface="Adobe Clean Han"/>
                      </a:endParaRPr>
                    </a:p>
                  </a:txBody>
                  <a:tcPr marL="0" marR="0" marT="10668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gridSpan="4">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R w="9525">
                      <a:solidFill>
                        <a:srgbClr val="332C2A"/>
                      </a:solidFill>
                      <a:prstDash val="solid"/>
                    </a:lnR>
                    <a:lnT w="9525">
                      <a:solidFill>
                        <a:srgbClr val="332C2A"/>
                      </a:solidFill>
                      <a:prstDash val="dash"/>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27" name="object 27"/>
          <p:cNvSpPr/>
          <p:nvPr/>
        </p:nvSpPr>
        <p:spPr>
          <a:xfrm>
            <a:off x="2469346" y="3264834"/>
            <a:ext cx="363855" cy="351790"/>
          </a:xfrm>
          <a:custGeom>
            <a:avLst/>
            <a:gdLst/>
            <a:ahLst/>
            <a:cxnLst/>
            <a:rect l="l" t="t" r="r" b="b"/>
            <a:pathLst>
              <a:path w="363855" h="351789">
                <a:moveTo>
                  <a:pt x="187591" y="0"/>
                </a:moveTo>
                <a:lnTo>
                  <a:pt x="60871" y="0"/>
                </a:lnTo>
                <a:lnTo>
                  <a:pt x="188836" y="127939"/>
                </a:lnTo>
                <a:lnTo>
                  <a:pt x="0" y="127939"/>
                </a:lnTo>
                <a:lnTo>
                  <a:pt x="0" y="223583"/>
                </a:lnTo>
                <a:lnTo>
                  <a:pt x="188836" y="223583"/>
                </a:lnTo>
                <a:lnTo>
                  <a:pt x="60871" y="351536"/>
                </a:lnTo>
                <a:lnTo>
                  <a:pt x="187591" y="351536"/>
                </a:lnTo>
                <a:lnTo>
                  <a:pt x="363359" y="175768"/>
                </a:lnTo>
                <a:lnTo>
                  <a:pt x="187591"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002155" cy="230190"/>
          </a:xfrm>
          <a:prstGeom prst="rect">
            <a:avLst/>
          </a:prstGeom>
        </p:spPr>
        <p:txBody>
          <a:bodyPr vert="horz" wrap="square" lIns="0" tIns="14604" rIns="0" bIns="0" rtlCol="0">
            <a:spAutoFit/>
          </a:bodyPr>
          <a:lstStyle/>
          <a:p>
            <a:pPr marL="12700">
              <a:lnSpc>
                <a:spcPct val="100000"/>
              </a:lnSpc>
              <a:spcBef>
                <a:spcPts val="114"/>
              </a:spcBef>
            </a:pPr>
            <a:r>
              <a:rPr sz="1400" b="1" spc="55">
                <a:solidFill>
                  <a:srgbClr val="332C2A"/>
                </a:solidFill>
                <a:latin typeface="游ゴシック" panose="020B0400000000000000" pitchFamily="50" charset="-128"/>
                <a:ea typeface="游ゴシック" panose="020B0400000000000000" pitchFamily="50" charset="-128"/>
                <a:cs typeface="Adobe Clean Han ExtraBold"/>
              </a:rPr>
              <a:t>第</a:t>
            </a:r>
            <a:r>
              <a:rPr sz="1400" b="1">
                <a:solidFill>
                  <a:srgbClr val="332C2A"/>
                </a:solidFill>
                <a:latin typeface="游ゴシック" panose="020B0400000000000000" pitchFamily="50" charset="-128"/>
                <a:ea typeface="游ゴシック" panose="020B0400000000000000" pitchFamily="50" charset="-128"/>
                <a:cs typeface="Adobe Clean Han ExtraBold"/>
              </a:rPr>
              <a:t>3</a:t>
            </a:r>
            <a:r>
              <a:rPr sz="1400" b="1" spc="55">
                <a:solidFill>
                  <a:srgbClr val="332C2A"/>
                </a:solidFill>
                <a:latin typeface="游ゴシック" panose="020B0400000000000000" pitchFamily="50" charset="-128"/>
                <a:ea typeface="游ゴシック" panose="020B0400000000000000" pitchFamily="50" charset="-128"/>
                <a:cs typeface="Adobe Clean Han ExtraBold"/>
              </a:rPr>
              <a:t>章：モデル授業案</a:t>
            </a:r>
            <a:r>
              <a:rPr sz="1400" b="1" spc="-25">
                <a:solidFill>
                  <a:srgbClr val="332C2A"/>
                </a:solidFill>
                <a:latin typeface="游ゴシック" panose="020B0400000000000000" pitchFamily="50" charset="-128"/>
                <a:ea typeface="游ゴシック" panose="020B0400000000000000" pitchFamily="50" charset="-128"/>
                <a:cs typeface="Adobe Clean Han ExtraBold"/>
              </a:rPr>
              <a:t>10</a:t>
            </a:r>
            <a:endParaRPr sz="1400">
              <a:latin typeface="游ゴシック" panose="020B0400000000000000" pitchFamily="50" charset="-128"/>
              <a:ea typeface="游ゴシック" panose="020B0400000000000000" pitchFamily="50" charset="-128"/>
              <a:cs typeface="Adobe Clean Han ExtraBold"/>
            </a:endParaRPr>
          </a:p>
        </p:txBody>
      </p:sp>
      <p:sp>
        <p:nvSpPr>
          <p:cNvPr id="6" name="object 6"/>
          <p:cNvSpPr txBox="1"/>
          <p:nvPr/>
        </p:nvSpPr>
        <p:spPr>
          <a:xfrm>
            <a:off x="3331695" y="325702"/>
            <a:ext cx="2545715" cy="230190"/>
          </a:xfrm>
          <a:prstGeom prst="rect">
            <a:avLst/>
          </a:prstGeom>
        </p:spPr>
        <p:txBody>
          <a:bodyPr vert="horz" wrap="square" lIns="0" tIns="14604" rIns="0" bIns="0" rtlCol="0">
            <a:spAutoFit/>
          </a:bodyPr>
          <a:lstStyle/>
          <a:p>
            <a:pPr marL="12700">
              <a:lnSpc>
                <a:spcPct val="100000"/>
              </a:lnSpc>
              <a:spcBef>
                <a:spcPts val="114"/>
              </a:spcBef>
            </a:pPr>
            <a:r>
              <a:rPr sz="1400" b="1" spc="-5">
                <a:solidFill>
                  <a:srgbClr val="332C2A"/>
                </a:solidFill>
                <a:latin typeface="游ゴシック" panose="020B0400000000000000" pitchFamily="50" charset="-128"/>
                <a:ea typeface="游ゴシック" panose="020B0400000000000000" pitchFamily="50" charset="-128"/>
                <a:cs typeface="Adobe Clean Han ExtraBold"/>
              </a:rPr>
              <a:t>働くトラブルを回避するには？</a:t>
            </a:r>
            <a:endParaRPr sz="1400">
              <a:latin typeface="游ゴシック" panose="020B0400000000000000" pitchFamily="50" charset="-128"/>
              <a:ea typeface="游ゴシック" panose="020B0400000000000000" pitchFamily="50" charset="-128"/>
              <a:cs typeface="Adobe Clean Han ExtraBold"/>
            </a:endParaRPr>
          </a:p>
        </p:txBody>
      </p:sp>
      <p:sp>
        <p:nvSpPr>
          <p:cNvPr id="7" name="object 7"/>
          <p:cNvSpPr txBox="1"/>
          <p:nvPr/>
        </p:nvSpPr>
        <p:spPr>
          <a:xfrm>
            <a:off x="3335299" y="540262"/>
            <a:ext cx="2367280" cy="153888"/>
          </a:xfrm>
          <a:prstGeom prst="rect">
            <a:avLst/>
          </a:prstGeom>
        </p:spPr>
        <p:txBody>
          <a:bodyPr vert="horz" wrap="square" lIns="0" tIns="15240" rIns="0" bIns="0" rtlCol="0">
            <a:spAutoFit/>
          </a:bodyPr>
          <a:lstStyle/>
          <a:p>
            <a:pPr marL="12700">
              <a:lnSpc>
                <a:spcPct val="100000"/>
              </a:lnSpc>
              <a:spcBef>
                <a:spcPts val="120"/>
              </a:spcBef>
            </a:pPr>
            <a:r>
              <a:rPr sz="900" b="1">
                <a:solidFill>
                  <a:srgbClr val="332C2A"/>
                </a:solidFill>
                <a:latin typeface="游ゴシック" panose="020B0400000000000000" pitchFamily="50" charset="-128"/>
                <a:ea typeface="游ゴシック" panose="020B0400000000000000" pitchFamily="50" charset="-128"/>
                <a:cs typeface="Adobe Clean Han ExtraBold"/>
              </a:rPr>
              <a:t>～</a:t>
            </a:r>
            <a:r>
              <a:rPr sz="900" b="1" spc="50">
                <a:solidFill>
                  <a:srgbClr val="332C2A"/>
                </a:solidFill>
                <a:latin typeface="游ゴシック" panose="020B0400000000000000" pitchFamily="50" charset="-128"/>
                <a:ea typeface="游ゴシック" panose="020B0400000000000000" pitchFamily="50" charset="-128"/>
                <a:cs typeface="Adobe Clean Han ExtraBold"/>
              </a:rPr>
              <a:t>レッツ  ロールプレ</a:t>
            </a:r>
            <a:r>
              <a:rPr sz="900" b="1" spc="-450">
                <a:solidFill>
                  <a:srgbClr val="332C2A"/>
                </a:solidFill>
                <a:latin typeface="游ゴシック" panose="020B0400000000000000" pitchFamily="50" charset="-128"/>
                <a:ea typeface="游ゴシック" panose="020B0400000000000000" pitchFamily="50" charset="-128"/>
                <a:cs typeface="Adobe Clean Han ExtraBold"/>
              </a:rPr>
              <a:t>イ</a:t>
            </a:r>
            <a:r>
              <a:rPr sz="900" b="1">
                <a:solidFill>
                  <a:srgbClr val="332C2A"/>
                </a:solidFill>
                <a:latin typeface="游ゴシック" panose="020B0400000000000000" pitchFamily="50" charset="-128"/>
                <a:ea typeface="游ゴシック" panose="020B0400000000000000" pitchFamily="50" charset="-128"/>
                <a:cs typeface="Adobe Clean Han ExtraBold"/>
              </a:rPr>
              <a:t>（Let's</a:t>
            </a:r>
            <a:r>
              <a:rPr sz="900" b="1" spc="120">
                <a:solidFill>
                  <a:srgbClr val="332C2A"/>
                </a:solidFill>
                <a:latin typeface="游ゴシック" panose="020B0400000000000000" pitchFamily="50" charset="-128"/>
                <a:ea typeface="游ゴシック" panose="020B0400000000000000" pitchFamily="50" charset="-128"/>
                <a:cs typeface="Adobe Clean Han ExtraBold"/>
              </a:rPr>
              <a:t> </a:t>
            </a:r>
            <a:r>
              <a:rPr sz="900" b="1">
                <a:solidFill>
                  <a:srgbClr val="332C2A"/>
                </a:solidFill>
                <a:latin typeface="游ゴシック" panose="020B0400000000000000" pitchFamily="50" charset="-128"/>
                <a:ea typeface="游ゴシック" panose="020B0400000000000000" pitchFamily="50" charset="-128"/>
                <a:cs typeface="Adobe Clean Han ExtraBold"/>
              </a:rPr>
              <a:t>role-</a:t>
            </a:r>
            <a:r>
              <a:rPr sz="900" b="1" spc="-50">
                <a:solidFill>
                  <a:srgbClr val="332C2A"/>
                </a:solidFill>
                <a:latin typeface="游ゴシック" panose="020B0400000000000000" pitchFamily="50" charset="-128"/>
                <a:ea typeface="游ゴシック" panose="020B0400000000000000" pitchFamily="50" charset="-128"/>
                <a:cs typeface="Adobe Clean Han ExtraBold"/>
              </a:rPr>
              <a:t>play）～</a:t>
            </a:r>
            <a:endParaRPr sz="900">
              <a:latin typeface="游ゴシック" panose="020B0400000000000000" pitchFamily="50" charset="-128"/>
              <a:ea typeface="游ゴシック" panose="020B0400000000000000" pitchFamily="50" charset="-128"/>
              <a:cs typeface="Adobe Clean Han ExtraBold"/>
            </a:endParaRPr>
          </a:p>
        </p:txBody>
      </p:sp>
      <p:sp>
        <p:nvSpPr>
          <p:cNvPr id="8" name="object 8"/>
          <p:cNvSpPr txBox="1"/>
          <p:nvPr/>
        </p:nvSpPr>
        <p:spPr>
          <a:xfrm>
            <a:off x="874342" y="1066562"/>
            <a:ext cx="1600200" cy="305435"/>
          </a:xfrm>
          <a:prstGeom prst="rect">
            <a:avLst/>
          </a:prstGeom>
        </p:spPr>
        <p:txBody>
          <a:bodyPr vert="horz" wrap="square" lIns="0" tIns="17145" rIns="0" bIns="0" rtlCol="0">
            <a:spAutoFit/>
          </a:bodyPr>
          <a:lstStyle/>
          <a:p>
            <a:pPr marL="12700">
              <a:lnSpc>
                <a:spcPct val="100000"/>
              </a:lnSpc>
              <a:spcBef>
                <a:spcPts val="135"/>
              </a:spcBef>
            </a:pPr>
            <a:r>
              <a:rPr sz="1800" b="1" spc="50">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50">
                <a:solidFill>
                  <a:srgbClr val="332C2A"/>
                </a:solidFill>
                <a:latin typeface="游ゴシック" panose="020B0400000000000000" pitchFamily="50" charset="-128"/>
                <a:ea typeface="游ゴシック" panose="020B0400000000000000" pitchFamily="50" charset="-128"/>
                <a:cs typeface="Adobe Clean Han ExtraBold"/>
              </a:rPr>
              <a:t>C</a:t>
            </a:r>
            <a:endParaRPr sz="1800">
              <a:latin typeface="游ゴシック" panose="020B0400000000000000" pitchFamily="50" charset="-128"/>
              <a:ea typeface="游ゴシック" panose="020B0400000000000000" pitchFamily="50" charset="-128"/>
              <a:cs typeface="Adobe Clean Han ExtraBold"/>
            </a:endParaRPr>
          </a:p>
        </p:txBody>
      </p:sp>
      <p:sp>
        <p:nvSpPr>
          <p:cNvPr id="9" name="object 9"/>
          <p:cNvSpPr txBox="1"/>
          <p:nvPr/>
        </p:nvSpPr>
        <p:spPr>
          <a:xfrm>
            <a:off x="3218040" y="1144934"/>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10" name="object 10"/>
          <p:cNvSpPr txBox="1"/>
          <p:nvPr/>
        </p:nvSpPr>
        <p:spPr>
          <a:xfrm>
            <a:off x="4453561" y="1144934"/>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11" name="object 11"/>
          <p:cNvSpPr txBox="1"/>
          <p:nvPr/>
        </p:nvSpPr>
        <p:spPr>
          <a:xfrm>
            <a:off x="5239801" y="1144934"/>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2" name="object 12"/>
          <p:cNvSpPr/>
          <p:nvPr/>
        </p:nvSpPr>
        <p:spPr>
          <a:xfrm>
            <a:off x="2999056" y="1365568"/>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3" name="object 13"/>
          <p:cNvSpPr txBox="1"/>
          <p:nvPr/>
        </p:nvSpPr>
        <p:spPr>
          <a:xfrm>
            <a:off x="792248" y="1737127"/>
            <a:ext cx="5967730" cy="846455"/>
          </a:xfrm>
          <a:prstGeom prst="rect">
            <a:avLst/>
          </a:prstGeom>
        </p:spPr>
        <p:txBody>
          <a:bodyPr vert="horz" wrap="square" lIns="0" tIns="11430" rIns="0" bIns="0" rtlCol="0">
            <a:spAutoFit/>
          </a:bodyPr>
          <a:lstStyle/>
          <a:p>
            <a:pPr marL="329565" marR="5080" indent="-317500">
              <a:lnSpc>
                <a:spcPct val="126800"/>
              </a:lnSpc>
              <a:spcBef>
                <a:spcPts val="90"/>
              </a:spcBef>
            </a:pPr>
            <a:r>
              <a:rPr sz="850" b="0">
                <a:solidFill>
                  <a:srgbClr val="332C2A"/>
                </a:solidFill>
                <a:latin typeface="游ゴシック" panose="020B0400000000000000" pitchFamily="50" charset="-128"/>
                <a:ea typeface="游ゴシック" panose="020B0400000000000000" pitchFamily="50" charset="-128"/>
                <a:cs typeface="Adobe Clean Han"/>
              </a:rPr>
              <a:t>（１）</a:t>
            </a:r>
            <a:r>
              <a:rPr sz="850" b="0" spc="50">
                <a:solidFill>
                  <a:srgbClr val="332C2A"/>
                </a:solidFill>
                <a:latin typeface="游ゴシック" panose="020B0400000000000000" pitchFamily="50" charset="-128"/>
                <a:ea typeface="游ゴシック" panose="020B0400000000000000" pitchFamily="50" charset="-128"/>
                <a:cs typeface="Adobe Clean Han"/>
              </a:rPr>
              <a:t>仕事先で以下のトラブルに遭遇した場合</a:t>
            </a:r>
            <a:r>
              <a:rPr sz="850" b="0">
                <a:solidFill>
                  <a:srgbClr val="332C2A"/>
                </a:solidFill>
                <a:latin typeface="游ゴシック" panose="020B0400000000000000" pitchFamily="50" charset="-128"/>
                <a:ea typeface="游ゴシック" panose="020B0400000000000000" pitchFamily="50" charset="-128"/>
                <a:cs typeface="Adobe Clean Han"/>
              </a:rPr>
              <a:t>、どのような労働法の条文を適用して自分の身を守ることができる</a:t>
            </a:r>
            <a:r>
              <a:rPr sz="850" b="0" spc="-85">
                <a:solidFill>
                  <a:srgbClr val="332C2A"/>
                </a:solidFill>
                <a:latin typeface="游ゴシック" panose="020B0400000000000000" pitchFamily="50" charset="-128"/>
                <a:ea typeface="游ゴシック" panose="020B0400000000000000" pitchFamily="50" charset="-128"/>
                <a:cs typeface="Adobe Clean Han"/>
              </a:rPr>
              <a:t>か、また、そのことをどのようにして使用者に伝えるか、考えてみよう</a:t>
            </a:r>
            <a:r>
              <a:rPr sz="850" b="0" spc="-8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（個人で</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329565" marR="6985" indent="-317500">
              <a:lnSpc>
                <a:spcPct val="126800"/>
              </a:lnSpc>
            </a:pPr>
            <a:r>
              <a:rPr sz="850" b="0">
                <a:solidFill>
                  <a:srgbClr val="332C2A"/>
                </a:solidFill>
                <a:latin typeface="游ゴシック" panose="020B0400000000000000" pitchFamily="50" charset="-128"/>
                <a:ea typeface="游ゴシック" panose="020B0400000000000000" pitchFamily="50" charset="-128"/>
                <a:cs typeface="Adobe Clean Han"/>
              </a:rPr>
              <a:t>（２）ペアになり、どちらかが店長、どちらかが働く方になってロールプレイ（セリフを口に出して言ってみる）をしてみよう。</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275"/>
              </a:spcBef>
            </a:pPr>
            <a:r>
              <a:rPr sz="850" b="0">
                <a:solidFill>
                  <a:srgbClr val="332C2A"/>
                </a:solidFill>
                <a:latin typeface="游ゴシック" panose="020B0400000000000000" pitchFamily="50" charset="-128"/>
                <a:ea typeface="游ゴシック" panose="020B0400000000000000" pitchFamily="50" charset="-128"/>
                <a:cs typeface="Adobe Clean Han"/>
              </a:rPr>
              <a:t>（３）</a:t>
            </a:r>
            <a:r>
              <a:rPr sz="850" b="0" spc="-5">
                <a:solidFill>
                  <a:srgbClr val="332C2A"/>
                </a:solidFill>
                <a:latin typeface="游ゴシック" panose="020B0400000000000000" pitchFamily="50" charset="-128"/>
                <a:ea typeface="游ゴシック" panose="020B0400000000000000" pitchFamily="50" charset="-128"/>
                <a:cs typeface="Adobe Clean Han"/>
              </a:rPr>
              <a:t> </a:t>
            </a:r>
            <a:r>
              <a:rPr sz="850" b="0" spc="-5" err="1">
                <a:solidFill>
                  <a:srgbClr val="332C2A"/>
                </a:solidFill>
                <a:latin typeface="游ゴシック" panose="020B0400000000000000" pitchFamily="50" charset="-128"/>
                <a:ea typeface="游ゴシック" panose="020B0400000000000000" pitchFamily="50" charset="-128"/>
                <a:cs typeface="Adobe Clean Han"/>
              </a:rPr>
              <a:t>労働トラブル例とその対処について考え合おう</a:t>
            </a:r>
            <a:r>
              <a:rPr sz="850" b="0" spc="-5">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
        <p:nvSpPr>
          <p:cNvPr id="15" name="object 15"/>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84</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graphicFrame>
        <p:nvGraphicFramePr>
          <p:cNvPr id="14" name="object 14"/>
          <p:cNvGraphicFramePr>
            <a:graphicFrameLocks noGrp="1"/>
          </p:cNvGraphicFramePr>
          <p:nvPr>
            <p:extLst>
              <p:ext uri="{D42A27DB-BD31-4B8C-83A1-F6EECF244321}">
                <p14:modId xmlns:p14="http://schemas.microsoft.com/office/powerpoint/2010/main" val="132524025"/>
              </p:ext>
            </p:extLst>
          </p:nvPr>
        </p:nvGraphicFramePr>
        <p:xfrm>
          <a:off x="871105" y="2656713"/>
          <a:ext cx="5866760" cy="7282814"/>
        </p:xfrm>
        <a:graphic>
          <a:graphicData uri="http://schemas.openxmlformats.org/drawingml/2006/table">
            <a:tbl>
              <a:tblPr firstRow="1" bandRow="1">
                <a:tableStyleId>{2D5ABB26-0587-4C30-8999-92F81FD0307C}</a:tableStyleId>
              </a:tblPr>
              <a:tblGrid>
                <a:gridCol w="2069464">
                  <a:extLst>
                    <a:ext uri="{9D8B030D-6E8A-4147-A177-3AD203B41FA5}">
                      <a16:colId xmlns:a16="http://schemas.microsoft.com/office/drawing/2014/main" val="20000"/>
                    </a:ext>
                  </a:extLst>
                </a:gridCol>
                <a:gridCol w="591819">
                  <a:extLst>
                    <a:ext uri="{9D8B030D-6E8A-4147-A177-3AD203B41FA5}">
                      <a16:colId xmlns:a16="http://schemas.microsoft.com/office/drawing/2014/main" val="20001"/>
                    </a:ext>
                  </a:extLst>
                </a:gridCol>
                <a:gridCol w="963294">
                  <a:extLst>
                    <a:ext uri="{9D8B030D-6E8A-4147-A177-3AD203B41FA5}">
                      <a16:colId xmlns:a16="http://schemas.microsoft.com/office/drawing/2014/main" val="20002"/>
                    </a:ext>
                  </a:extLst>
                </a:gridCol>
                <a:gridCol w="859789">
                  <a:extLst>
                    <a:ext uri="{9D8B030D-6E8A-4147-A177-3AD203B41FA5}">
                      <a16:colId xmlns:a16="http://schemas.microsoft.com/office/drawing/2014/main" val="20003"/>
                    </a:ext>
                  </a:extLst>
                </a:gridCol>
                <a:gridCol w="1382394">
                  <a:extLst>
                    <a:ext uri="{9D8B030D-6E8A-4147-A177-3AD203B41FA5}">
                      <a16:colId xmlns:a16="http://schemas.microsoft.com/office/drawing/2014/main" val="20004"/>
                    </a:ext>
                  </a:extLst>
                </a:gridCol>
              </a:tblGrid>
              <a:tr h="237490">
                <a:tc>
                  <a:txBody>
                    <a:bodyPr/>
                    <a:lstStyle/>
                    <a:p>
                      <a:pPr marR="1270" algn="ctr">
                        <a:lnSpc>
                          <a:spcPct val="100000"/>
                        </a:lnSpc>
                        <a:spcBef>
                          <a:spcPts val="335"/>
                        </a:spcBef>
                      </a:pPr>
                      <a:r>
                        <a:rPr sz="950" b="1" spc="-15">
                          <a:solidFill>
                            <a:srgbClr val="332C2A"/>
                          </a:solidFill>
                          <a:latin typeface="游ゴシック" panose="020B0400000000000000" pitchFamily="50" charset="-128"/>
                          <a:ea typeface="游ゴシック" panose="020B0400000000000000" pitchFamily="50" charset="-128"/>
                          <a:cs typeface="Adobe Clean Han ExtraBold"/>
                        </a:rPr>
                        <a:t>トラブル</a:t>
                      </a:r>
                      <a:endParaRPr sz="950">
                        <a:latin typeface="游ゴシック" panose="020B0400000000000000" pitchFamily="50" charset="-128"/>
                        <a:ea typeface="游ゴシック" panose="020B0400000000000000" pitchFamily="50" charset="-128"/>
                        <a:cs typeface="Adobe Clean Han ExtraBold"/>
                      </a:endParaRPr>
                    </a:p>
                  </a:txBody>
                  <a:tcPr marL="0" marR="0" marT="4254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gridSpan="2">
                  <a:txBody>
                    <a:bodyPr/>
                    <a:lstStyle/>
                    <a:p>
                      <a:pPr marL="419734">
                        <a:lnSpc>
                          <a:spcPct val="100000"/>
                        </a:lnSpc>
                        <a:spcBef>
                          <a:spcPts val="335"/>
                        </a:spcBef>
                      </a:pPr>
                      <a:r>
                        <a:rPr sz="950" b="1" spc="-10">
                          <a:solidFill>
                            <a:srgbClr val="332C2A"/>
                          </a:solidFill>
                          <a:latin typeface="游ゴシック" panose="020B0400000000000000" pitchFamily="50" charset="-128"/>
                          <a:ea typeface="游ゴシック" panose="020B0400000000000000" pitchFamily="50" charset="-128"/>
                          <a:cs typeface="Adobe Clean Han ExtraBold"/>
                        </a:rPr>
                        <a:t>労働法／条文</a:t>
                      </a:r>
                      <a:endParaRPr sz="950">
                        <a:latin typeface="游ゴシック" panose="020B0400000000000000" pitchFamily="50" charset="-128"/>
                        <a:ea typeface="游ゴシック" panose="020B0400000000000000" pitchFamily="50" charset="-128"/>
                        <a:cs typeface="Adobe Clean Han ExtraBold"/>
                      </a:endParaRPr>
                    </a:p>
                  </a:txBody>
                  <a:tcPr marL="0" marR="0" marT="4254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tc gridSpan="2">
                  <a:txBody>
                    <a:bodyPr/>
                    <a:lstStyle/>
                    <a:p>
                      <a:pPr marL="682625">
                        <a:lnSpc>
                          <a:spcPct val="100000"/>
                        </a:lnSpc>
                        <a:spcBef>
                          <a:spcPts val="335"/>
                        </a:spcBef>
                      </a:pPr>
                      <a:r>
                        <a:rPr sz="950" b="1" spc="-10">
                          <a:solidFill>
                            <a:srgbClr val="332C2A"/>
                          </a:solidFill>
                          <a:latin typeface="游ゴシック" panose="020B0400000000000000" pitchFamily="50" charset="-128"/>
                          <a:ea typeface="游ゴシック" panose="020B0400000000000000" pitchFamily="50" charset="-128"/>
                          <a:cs typeface="Adobe Clean Han ExtraBold"/>
                        </a:rPr>
                        <a:t>店長に言うこと</a:t>
                      </a:r>
                      <a:endParaRPr sz="950">
                        <a:latin typeface="游ゴシック" panose="020B0400000000000000" pitchFamily="50" charset="-128"/>
                        <a:ea typeface="游ゴシック" panose="020B0400000000000000" pitchFamily="50" charset="-128"/>
                        <a:cs typeface="Adobe Clean Han ExtraBold"/>
                      </a:endParaRPr>
                    </a:p>
                  </a:txBody>
                  <a:tcPr marL="0" marR="0" marT="4254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solidFill>
                      <a:srgbClr val="DDDDDD"/>
                    </a:solidFill>
                  </a:tcPr>
                </a:tc>
                <a:tc hMerge="1">
                  <a:txBody>
                    <a:bodyPr/>
                    <a:lstStyle/>
                    <a:p>
                      <a:endParaRPr/>
                    </a:p>
                  </a:txBody>
                  <a:tcPr marL="0" marR="0" marT="0" marB="0"/>
                </a:tc>
                <a:extLst>
                  <a:ext uri="{0D108BD9-81ED-4DB2-BD59-A6C34878D82A}">
                    <a16:rowId xmlns:a16="http://schemas.microsoft.com/office/drawing/2014/main" val="10000"/>
                  </a:ext>
                </a:extLst>
              </a:tr>
              <a:tr h="1007110">
                <a:tc>
                  <a:txBody>
                    <a:bodyPr/>
                    <a:lstStyle/>
                    <a:p>
                      <a:pPr marL="213995" marR="99695" indent="-104775" algn="just">
                        <a:lnSpc>
                          <a:spcPct val="120500"/>
                        </a:lnSpc>
                        <a:spcBef>
                          <a:spcPts val="440"/>
                        </a:spcBef>
                      </a:pPr>
                      <a:r>
                        <a:rPr lang="en-US" sz="800" b="0" spc="45">
                          <a:solidFill>
                            <a:srgbClr val="332C2A"/>
                          </a:solidFill>
                          <a:latin typeface="游ゴシック" panose="020B0400000000000000" pitchFamily="50" charset="-128"/>
                          <a:ea typeface="游ゴシック" panose="020B0400000000000000" pitchFamily="50" charset="-128"/>
                          <a:cs typeface="Adobe Clean Han"/>
                        </a:rPr>
                        <a:t>1  </a:t>
                      </a:r>
                      <a:r>
                        <a:rPr sz="800" b="0" spc="0">
                          <a:solidFill>
                            <a:srgbClr val="332C2A"/>
                          </a:solidFill>
                          <a:latin typeface="游ゴシック" panose="020B0400000000000000" pitchFamily="50" charset="-128"/>
                          <a:ea typeface="游ゴシック" panose="020B0400000000000000" pitchFamily="50" charset="-128"/>
                          <a:cs typeface="Adobe Clean Han"/>
                        </a:rPr>
                        <a:t>アルバイトを始めることになりましたが、時給や勤務時間（働く時間）などの働く条件について確認しても、店長が「募集広告に書いてあるとおりだよ」としか言ってくれないのですが。。。</a:t>
                      </a:r>
                      <a:endParaRPr sz="800" spc="0">
                        <a:latin typeface="游ゴシック" panose="020B0400000000000000" pitchFamily="50" charset="-128"/>
                        <a:ea typeface="游ゴシック" panose="020B0400000000000000" pitchFamily="50" charset="-128"/>
                        <a:cs typeface="Adobe Clean Han"/>
                      </a:endParaRPr>
                    </a:p>
                  </a:txBody>
                  <a:tcPr marL="0" marR="0" marT="558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73025">
                        <a:lnSpc>
                          <a:spcPct val="100000"/>
                        </a:lnSpc>
                        <a:spcBef>
                          <a:spcPts val="830"/>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73025">
                        <a:lnSpc>
                          <a:spcPct val="100000"/>
                        </a:lnSpc>
                        <a:spcBef>
                          <a:spcPts val="400"/>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10541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marL="21590" algn="ctr">
                        <a:lnSpc>
                          <a:spcPct val="100000"/>
                        </a:lnSpc>
                        <a:spcBef>
                          <a:spcPts val="830"/>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法</a:t>
                      </a:r>
                      <a:endParaRPr sz="800">
                        <a:latin typeface="游ゴシック" panose="020B0400000000000000" pitchFamily="50" charset="-128"/>
                        <a:ea typeface="游ゴシック" panose="020B0400000000000000" pitchFamily="50" charset="-128"/>
                        <a:cs typeface="Adobe Clean Han"/>
                      </a:endParaRPr>
                    </a:p>
                    <a:p>
                      <a:pPr marL="21590" algn="ctr">
                        <a:lnSpc>
                          <a:spcPct val="100000"/>
                        </a:lnSpc>
                        <a:spcBef>
                          <a:spcPts val="400"/>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条</a:t>
                      </a:r>
                      <a:endParaRPr sz="800">
                        <a:latin typeface="游ゴシック" panose="020B0400000000000000" pitchFamily="50" charset="-128"/>
                        <a:ea typeface="游ゴシック" panose="020B0400000000000000" pitchFamily="50" charset="-128"/>
                        <a:cs typeface="Adobe Clean Han"/>
                      </a:endParaRPr>
                    </a:p>
                  </a:txBody>
                  <a:tcPr marL="0" marR="0" marT="105410" marB="0">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74295">
                        <a:lnSpc>
                          <a:spcPct val="100000"/>
                        </a:lnSpc>
                        <a:spcBef>
                          <a:spcPts val="715"/>
                        </a:spcBef>
                      </a:pPr>
                      <a:r>
                        <a:rPr sz="800" b="0" spc="-15">
                          <a:solidFill>
                            <a:srgbClr val="332C2A"/>
                          </a:solidFill>
                          <a:latin typeface="游ゴシック" panose="020B0400000000000000" pitchFamily="50" charset="-128"/>
                          <a:ea typeface="游ゴシック" panose="020B0400000000000000" pitchFamily="50" charset="-128"/>
                          <a:cs typeface="Adobe Clean Han"/>
                        </a:rPr>
                        <a:t>『店長、</a:t>
                      </a:r>
                      <a:endParaRPr sz="800">
                        <a:latin typeface="游ゴシック" panose="020B0400000000000000" pitchFamily="50" charset="-128"/>
                        <a:ea typeface="游ゴシック" panose="020B0400000000000000" pitchFamily="50" charset="-128"/>
                        <a:cs typeface="Adobe Clean Han"/>
                      </a:endParaRPr>
                    </a:p>
                  </a:txBody>
                  <a:tcPr marL="0" marR="0" marT="9080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635"/>
                        </a:spcBef>
                      </a:pPr>
                      <a:endParaRPr sz="800">
                        <a:latin typeface="游ゴシック" panose="020B0400000000000000" pitchFamily="50" charset="-128"/>
                        <a:ea typeface="游ゴシック" panose="020B0400000000000000" pitchFamily="50" charset="-128"/>
                        <a:cs typeface="Times New Roman"/>
                      </a:endParaRPr>
                    </a:p>
                    <a:p>
                      <a:pPr marR="19050" algn="r">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のではないですか。」</a:t>
                      </a:r>
                      <a:endParaRPr sz="80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528955">
                <a:tc>
                  <a:txBody>
                    <a:bodyPr/>
                    <a:lstStyle/>
                    <a:p>
                      <a:pPr marL="213995" marR="67945" indent="-104775" algn="just">
                        <a:lnSpc>
                          <a:spcPct val="120500"/>
                        </a:lnSpc>
                        <a:spcBef>
                          <a:spcPts val="595"/>
                        </a:spcBef>
                      </a:pPr>
                      <a:r>
                        <a:rPr lang="en-US" sz="800" b="0" spc="0">
                          <a:solidFill>
                            <a:srgbClr val="332C2A"/>
                          </a:solidFill>
                          <a:latin typeface="游ゴシック" panose="020B0400000000000000" pitchFamily="50" charset="-128"/>
                          <a:ea typeface="游ゴシック" panose="020B0400000000000000" pitchFamily="50" charset="-128"/>
                          <a:cs typeface="Adobe Clean Han"/>
                        </a:rPr>
                        <a:t>2   </a:t>
                      </a:r>
                      <a:r>
                        <a:rPr sz="800" b="0" spc="0">
                          <a:solidFill>
                            <a:srgbClr val="332C2A"/>
                          </a:solidFill>
                          <a:latin typeface="游ゴシック" panose="020B0400000000000000" pitchFamily="50" charset="-128"/>
                          <a:ea typeface="游ゴシック" panose="020B0400000000000000" pitchFamily="50" charset="-128"/>
                          <a:cs typeface="Adobe Clean Han"/>
                        </a:rPr>
                        <a:t>休みの日に</a:t>
                      </a:r>
                      <a:r>
                        <a:rPr lang="en-US" sz="800" b="0" spc="0">
                          <a:solidFill>
                            <a:srgbClr val="332C2A"/>
                          </a:solidFill>
                          <a:latin typeface="游ゴシック" panose="020B0400000000000000" pitchFamily="50" charset="-128"/>
                          <a:ea typeface="游ゴシック" panose="020B0400000000000000" pitchFamily="50" charset="-128"/>
                          <a:cs typeface="Adobe Clean Han"/>
                        </a:rPr>
                        <a:t>1</a:t>
                      </a:r>
                      <a:r>
                        <a:rPr sz="800" b="0" spc="0">
                          <a:solidFill>
                            <a:srgbClr val="332C2A"/>
                          </a:solidFill>
                          <a:latin typeface="游ゴシック" panose="020B0400000000000000" pitchFamily="50" charset="-128"/>
                          <a:ea typeface="游ゴシック" panose="020B0400000000000000" pitchFamily="50" charset="-128"/>
                          <a:cs typeface="Adobe Clean Han"/>
                        </a:rPr>
                        <a:t>日</a:t>
                      </a:r>
                      <a:r>
                        <a:rPr lang="en-US" sz="800" b="0" spc="0">
                          <a:solidFill>
                            <a:srgbClr val="332C2A"/>
                          </a:solidFill>
                          <a:latin typeface="游ゴシック" panose="020B0400000000000000" pitchFamily="50" charset="-128"/>
                          <a:ea typeface="游ゴシック" panose="020B0400000000000000" pitchFamily="50" charset="-128"/>
                          <a:cs typeface="Adobe Clean Han"/>
                        </a:rPr>
                        <a:t>7</a:t>
                      </a:r>
                      <a:r>
                        <a:rPr sz="800" b="0" spc="0">
                          <a:solidFill>
                            <a:srgbClr val="332C2A"/>
                          </a:solidFill>
                          <a:latin typeface="游ゴシック" panose="020B0400000000000000" pitchFamily="50" charset="-128"/>
                          <a:ea typeface="游ゴシック" panose="020B0400000000000000" pitchFamily="50" charset="-128"/>
                          <a:cs typeface="Adobe Clean Han"/>
                        </a:rPr>
                        <a:t>時間くらい働くアルバイトをしていますが、店長が「みんな忙しいんだからさ！」と言って、</a:t>
                      </a:r>
                      <a:endParaRPr sz="800" spc="0">
                        <a:latin typeface="游ゴシック" panose="020B0400000000000000" pitchFamily="50" charset="-128"/>
                        <a:ea typeface="游ゴシック" panose="020B0400000000000000" pitchFamily="50" charset="-128"/>
                        <a:cs typeface="Adobe Clean Han"/>
                      </a:endParaRPr>
                    </a:p>
                  </a:txBody>
                  <a:tcPr marL="0" marR="0" marT="75565" marB="0">
                    <a:lnL w="9525">
                      <a:solidFill>
                        <a:srgbClr val="332C2A"/>
                      </a:solidFill>
                      <a:prstDash val="solid"/>
                    </a:lnL>
                    <a:lnR w="9525">
                      <a:solidFill>
                        <a:srgbClr val="332C2A"/>
                      </a:solidFill>
                      <a:prstDash val="solid"/>
                    </a:lnR>
                    <a:lnT w="9525">
                      <a:solidFill>
                        <a:srgbClr val="332C2A"/>
                      </a:solidFill>
                      <a:prstDash val="solid"/>
                    </a:lnT>
                  </a:tcPr>
                </a:tc>
                <a:tc>
                  <a:txBody>
                    <a:bodyPr/>
                    <a:lstStyle/>
                    <a:p>
                      <a:pPr>
                        <a:lnSpc>
                          <a:spcPct val="100000"/>
                        </a:lnSpc>
                        <a:spcBef>
                          <a:spcPts val="80"/>
                        </a:spcBef>
                      </a:pPr>
                      <a:endParaRPr sz="800">
                        <a:latin typeface="游ゴシック" panose="020B0400000000000000" pitchFamily="50" charset="-128"/>
                        <a:ea typeface="游ゴシック" panose="020B0400000000000000" pitchFamily="50" charset="-128"/>
                        <a:cs typeface="Times New Roman"/>
                      </a:endParaRPr>
                    </a:p>
                    <a:p>
                      <a:pPr marL="7302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73025">
                        <a:lnSpc>
                          <a:spcPct val="100000"/>
                        </a:lnSpc>
                        <a:spcBef>
                          <a:spcPts val="405"/>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10160" marB="0">
                    <a:lnL w="9525">
                      <a:solidFill>
                        <a:srgbClr val="332C2A"/>
                      </a:solidFill>
                      <a:prstDash val="solid"/>
                    </a:lnL>
                    <a:lnT w="9525">
                      <a:solidFill>
                        <a:srgbClr val="332C2A"/>
                      </a:solidFill>
                      <a:prstDash val="solid"/>
                    </a:lnT>
                  </a:tcPr>
                </a:tc>
                <a:tc>
                  <a:txBody>
                    <a:bodyPr/>
                    <a:lstStyle/>
                    <a:p>
                      <a:pPr>
                        <a:lnSpc>
                          <a:spcPct val="100000"/>
                        </a:lnSpc>
                        <a:spcBef>
                          <a:spcPts val="80"/>
                        </a:spcBef>
                      </a:pPr>
                      <a:endParaRPr sz="800">
                        <a:latin typeface="游ゴシック" panose="020B0400000000000000" pitchFamily="50" charset="-128"/>
                        <a:ea typeface="游ゴシック" panose="020B0400000000000000" pitchFamily="50" charset="-128"/>
                        <a:cs typeface="Times New Roman"/>
                      </a:endParaRPr>
                    </a:p>
                    <a:p>
                      <a:pPr marL="21590" algn="ctr">
                        <a:lnSpc>
                          <a:spcPct val="100000"/>
                        </a:lnSpc>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法</a:t>
                      </a:r>
                      <a:endParaRPr sz="800">
                        <a:latin typeface="游ゴシック" panose="020B0400000000000000" pitchFamily="50" charset="-128"/>
                        <a:ea typeface="游ゴシック" panose="020B0400000000000000" pitchFamily="50" charset="-128"/>
                        <a:cs typeface="Adobe Clean Han"/>
                      </a:endParaRPr>
                    </a:p>
                    <a:p>
                      <a:pPr marL="21590" algn="ctr">
                        <a:lnSpc>
                          <a:spcPct val="100000"/>
                        </a:lnSpc>
                        <a:spcBef>
                          <a:spcPts val="405"/>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条</a:t>
                      </a:r>
                      <a:endParaRPr sz="800">
                        <a:latin typeface="游ゴシック" panose="020B0400000000000000" pitchFamily="50" charset="-128"/>
                        <a:ea typeface="游ゴシック" panose="020B0400000000000000" pitchFamily="50" charset="-128"/>
                        <a:cs typeface="Adobe Clean Han"/>
                      </a:endParaRPr>
                    </a:p>
                  </a:txBody>
                  <a:tcPr marL="0" marR="0" marT="10160" marB="0">
                    <a:lnR w="9525">
                      <a:solidFill>
                        <a:srgbClr val="332C2A"/>
                      </a:solidFill>
                      <a:prstDash val="solid"/>
                    </a:lnR>
                    <a:lnT w="9525">
                      <a:solidFill>
                        <a:srgbClr val="332C2A"/>
                      </a:solidFill>
                      <a:prstDash val="solid"/>
                    </a:lnT>
                  </a:tcPr>
                </a:tc>
                <a:tc rowSpan="3">
                  <a:txBody>
                    <a:bodyPr/>
                    <a:lstStyle/>
                    <a:p>
                      <a:pPr marL="74295">
                        <a:lnSpc>
                          <a:spcPct val="100000"/>
                        </a:lnSpc>
                        <a:spcBef>
                          <a:spcPts val="700"/>
                        </a:spcBef>
                      </a:pPr>
                      <a:r>
                        <a:rPr sz="800" b="0" spc="-15">
                          <a:solidFill>
                            <a:srgbClr val="332C2A"/>
                          </a:solidFill>
                          <a:latin typeface="游ゴシック" panose="020B0400000000000000" pitchFamily="50" charset="-128"/>
                          <a:ea typeface="游ゴシック" panose="020B0400000000000000" pitchFamily="50" charset="-128"/>
                          <a:cs typeface="Adobe Clean Han"/>
                        </a:rPr>
                        <a:t>『店長、</a:t>
                      </a:r>
                      <a:endParaRPr sz="800">
                        <a:latin typeface="游ゴシック" panose="020B0400000000000000" pitchFamily="50" charset="-128"/>
                        <a:ea typeface="游ゴシック" panose="020B0400000000000000" pitchFamily="50" charset="-128"/>
                        <a:cs typeface="Adobe Clean Han"/>
                      </a:endParaRPr>
                    </a:p>
                  </a:txBody>
                  <a:tcPr marL="0" marR="0" marT="88900" marB="0">
                    <a:lnL w="9525">
                      <a:solidFill>
                        <a:srgbClr val="332C2A"/>
                      </a:solidFill>
                      <a:prstDash val="solid"/>
                    </a:lnL>
                    <a:lnT w="9525">
                      <a:solidFill>
                        <a:srgbClr val="332C2A"/>
                      </a:solidFill>
                      <a:prstDash val="solid"/>
                    </a:lnT>
                    <a:lnB w="9525">
                      <a:solidFill>
                        <a:srgbClr val="332C2A"/>
                      </a:solidFill>
                      <a:prstDash val="solid"/>
                    </a:lnB>
                  </a:tcPr>
                </a:tc>
                <a:tc rowSpan="3">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625"/>
                        </a:spcBef>
                      </a:pPr>
                      <a:endParaRPr sz="800">
                        <a:latin typeface="游ゴシック" panose="020B0400000000000000" pitchFamily="50" charset="-128"/>
                        <a:ea typeface="游ゴシック" panose="020B0400000000000000" pitchFamily="50" charset="-128"/>
                        <a:cs typeface="Times New Roman"/>
                      </a:endParaRPr>
                    </a:p>
                    <a:p>
                      <a:pPr marL="37020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のではないですか。」</a:t>
                      </a:r>
                      <a:endParaRPr sz="80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r h="146685">
                <a:tc>
                  <a:txBody>
                    <a:bodyPr/>
                    <a:lstStyle/>
                    <a:p>
                      <a:pPr marL="213995" algn="just">
                        <a:lnSpc>
                          <a:spcPts val="944"/>
                        </a:lnSpc>
                        <a:spcBef>
                          <a:spcPts val="110"/>
                        </a:spcBef>
                      </a:pPr>
                      <a:r>
                        <a:rPr sz="800" b="0" spc="0">
                          <a:solidFill>
                            <a:srgbClr val="332C2A"/>
                          </a:solidFill>
                          <a:latin typeface="游ゴシック" panose="020B0400000000000000" pitchFamily="50" charset="-128"/>
                          <a:ea typeface="游ゴシック" panose="020B0400000000000000" pitchFamily="50" charset="-128"/>
                          <a:cs typeface="Adobe Clean Han"/>
                        </a:rPr>
                        <a:t>休憩を</a:t>
                      </a:r>
                      <a:r>
                        <a:rPr lang="en-US" sz="800" b="0" spc="0">
                          <a:solidFill>
                            <a:srgbClr val="332C2A"/>
                          </a:solidFill>
                          <a:latin typeface="游ゴシック" panose="020B0400000000000000" pitchFamily="50" charset="-128"/>
                          <a:ea typeface="游ゴシック" panose="020B0400000000000000" pitchFamily="50" charset="-128"/>
                          <a:cs typeface="Adobe Clean Han"/>
                        </a:rPr>
                        <a:t>10</a:t>
                      </a:r>
                      <a:r>
                        <a:rPr sz="800" b="0" spc="0">
                          <a:solidFill>
                            <a:srgbClr val="332C2A"/>
                          </a:solidFill>
                          <a:latin typeface="游ゴシック" panose="020B0400000000000000" pitchFamily="50" charset="-128"/>
                          <a:ea typeface="游ゴシック" panose="020B0400000000000000" pitchFamily="50" charset="-128"/>
                          <a:cs typeface="Adobe Clean Han"/>
                        </a:rPr>
                        <a:t>分くらいしかくれない日が</a:t>
                      </a:r>
                      <a:endParaRPr sz="800" spc="0">
                        <a:latin typeface="游ゴシック" panose="020B0400000000000000" pitchFamily="50" charset="-128"/>
                        <a:ea typeface="游ゴシック" panose="020B0400000000000000" pitchFamily="50" charset="-128"/>
                        <a:cs typeface="Adobe Clean Han"/>
                      </a:endParaRPr>
                    </a:p>
                  </a:txBody>
                  <a:tcPr marL="0" marR="0" marT="13970" marB="0">
                    <a:lnL w="9525">
                      <a:solidFill>
                        <a:srgbClr val="332C2A"/>
                      </a:solidFill>
                      <a:prstDash val="solid"/>
                    </a:lnL>
                    <a:lnR w="9525">
                      <a:solidFill>
                        <a:srgbClr val="332C2A"/>
                      </a:solidFill>
                      <a:prstDash val="solid"/>
                    </a:lnR>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R w="9525">
                      <a:solidFill>
                        <a:srgbClr val="332C2A"/>
                      </a:solidFill>
                      <a:prstDash val="solid"/>
                    </a:lnR>
                  </a:tcPr>
                </a:tc>
                <a:tc vMerge="1">
                  <a:txBody>
                    <a:bodyPr/>
                    <a:lstStyle/>
                    <a:p>
                      <a:endParaRPr/>
                    </a:p>
                  </a:txBody>
                  <a:tcPr marL="0" marR="0" marT="88900" marB="0">
                    <a:lnL w="9525">
                      <a:solidFill>
                        <a:srgbClr val="332C2A"/>
                      </a:solidFill>
                      <a:prstDash val="solid"/>
                    </a:lnL>
                    <a:lnT w="9525">
                      <a:solidFill>
                        <a:srgbClr val="332C2A"/>
                      </a:solidFill>
                      <a:prstDash val="solid"/>
                    </a:lnT>
                    <a:lnB w="9525">
                      <a:solidFill>
                        <a:srgbClr val="332C2A"/>
                      </a:solidFill>
                      <a:prstDash val="solid"/>
                    </a:lnB>
                  </a:tcPr>
                </a:tc>
                <a:tc vMerge="1">
                  <a:txBody>
                    <a:bodyPr/>
                    <a:lstStyle/>
                    <a:p>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r h="330835">
                <a:tc>
                  <a:txBody>
                    <a:bodyPr/>
                    <a:lstStyle/>
                    <a:p>
                      <a:pPr marL="213995" algn="just">
                        <a:lnSpc>
                          <a:spcPct val="100000"/>
                        </a:lnSpc>
                        <a:spcBef>
                          <a:spcPts val="110"/>
                        </a:spcBef>
                      </a:pPr>
                      <a:r>
                        <a:rPr sz="800" b="0" spc="0">
                          <a:solidFill>
                            <a:srgbClr val="332C2A"/>
                          </a:solidFill>
                          <a:latin typeface="游ゴシック" panose="020B0400000000000000" pitchFamily="50" charset="-128"/>
                          <a:ea typeface="游ゴシック" panose="020B0400000000000000" pitchFamily="50" charset="-128"/>
                          <a:cs typeface="Adobe Clean Han"/>
                        </a:rPr>
                        <a:t>あるのですが。。。</a:t>
                      </a:r>
                      <a:endParaRPr sz="800" spc="0">
                        <a:latin typeface="游ゴシック" panose="020B0400000000000000" pitchFamily="50" charset="-128"/>
                        <a:ea typeface="游ゴシック" panose="020B0400000000000000" pitchFamily="50" charset="-128"/>
                        <a:cs typeface="Adobe Clean Han"/>
                      </a:endParaRPr>
                    </a:p>
                  </a:txBody>
                  <a:tcPr marL="0" marR="0" marT="13970" marB="0">
                    <a:lnL w="9525">
                      <a:solidFill>
                        <a:srgbClr val="332C2A"/>
                      </a:solidFill>
                      <a:prstDash val="solid"/>
                    </a:lnL>
                    <a:lnR w="9525">
                      <a:solidFill>
                        <a:srgbClr val="332C2A"/>
                      </a:solidFill>
                      <a:prstDash val="solid"/>
                    </a:lnR>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R w="9525">
                      <a:solidFill>
                        <a:srgbClr val="332C2A"/>
                      </a:solidFill>
                      <a:prstDash val="solid"/>
                    </a:lnR>
                    <a:lnB w="9525">
                      <a:solidFill>
                        <a:srgbClr val="332C2A"/>
                      </a:solidFill>
                      <a:prstDash val="solid"/>
                    </a:lnB>
                  </a:tcPr>
                </a:tc>
                <a:tc vMerge="1">
                  <a:txBody>
                    <a:bodyPr/>
                    <a:lstStyle/>
                    <a:p>
                      <a:endParaRPr/>
                    </a:p>
                  </a:txBody>
                  <a:tcPr marL="0" marR="0" marT="88900" marB="0">
                    <a:lnL w="9525">
                      <a:solidFill>
                        <a:srgbClr val="332C2A"/>
                      </a:solidFill>
                      <a:prstDash val="solid"/>
                    </a:lnL>
                    <a:lnT w="9525">
                      <a:solidFill>
                        <a:srgbClr val="332C2A"/>
                      </a:solidFill>
                      <a:prstDash val="solid"/>
                    </a:lnT>
                    <a:lnB w="9525">
                      <a:solidFill>
                        <a:srgbClr val="332C2A"/>
                      </a:solidFill>
                      <a:prstDash val="solid"/>
                    </a:lnB>
                  </a:tcPr>
                </a:tc>
                <a:tc vMerge="1">
                  <a:txBody>
                    <a:bodyPr/>
                    <a:lstStyle/>
                    <a:p>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4"/>
                  </a:ext>
                </a:extLst>
              </a:tr>
              <a:tr h="542925">
                <a:tc>
                  <a:txBody>
                    <a:bodyPr/>
                    <a:lstStyle/>
                    <a:p>
                      <a:pPr marL="213995" marR="68580" indent="-104775" algn="just">
                        <a:lnSpc>
                          <a:spcPct val="120500"/>
                        </a:lnSpc>
                        <a:spcBef>
                          <a:spcPts val="705"/>
                        </a:spcBef>
                      </a:pPr>
                      <a:r>
                        <a:rPr lang="en-US" sz="800" b="0" spc="0">
                          <a:solidFill>
                            <a:srgbClr val="332C2A"/>
                          </a:solidFill>
                          <a:latin typeface="游ゴシック" panose="020B0400000000000000" pitchFamily="50" charset="-128"/>
                          <a:ea typeface="游ゴシック" panose="020B0400000000000000" pitchFamily="50" charset="-128"/>
                          <a:cs typeface="Adobe Clean Han"/>
                        </a:rPr>
                        <a:t>3   </a:t>
                      </a:r>
                      <a:r>
                        <a:rPr sz="800" b="0" spc="0" err="1">
                          <a:solidFill>
                            <a:srgbClr val="332C2A"/>
                          </a:solidFill>
                          <a:latin typeface="游ゴシック" panose="020B0400000000000000" pitchFamily="50" charset="-128"/>
                          <a:ea typeface="游ゴシック" panose="020B0400000000000000" pitchFamily="50" charset="-128"/>
                          <a:cs typeface="Adobe Clean Han"/>
                        </a:rPr>
                        <a:t>最初に決めた仕事の時間の前後に、店長の指示で、開店準備や後片付けなどをさせられているのですが、その分</a:t>
                      </a:r>
                      <a:endParaRPr sz="800" spc="0">
                        <a:latin typeface="游ゴシック" panose="020B0400000000000000" pitchFamily="50" charset="-128"/>
                        <a:ea typeface="游ゴシック" panose="020B0400000000000000" pitchFamily="50" charset="-128"/>
                        <a:cs typeface="Adobe Clean Han"/>
                      </a:endParaRPr>
                    </a:p>
                  </a:txBody>
                  <a:tcPr marL="0" marR="0" marT="89535" marB="0">
                    <a:lnL w="9525">
                      <a:solidFill>
                        <a:srgbClr val="332C2A"/>
                      </a:solidFill>
                      <a:prstDash val="solid"/>
                    </a:lnL>
                    <a:lnR w="9525">
                      <a:solidFill>
                        <a:srgbClr val="332C2A"/>
                      </a:solidFill>
                      <a:prstDash val="solid"/>
                    </a:lnR>
                    <a:lnT w="9525">
                      <a:solidFill>
                        <a:srgbClr val="332C2A"/>
                      </a:solidFill>
                      <a:prstDash val="solid"/>
                    </a:lnT>
                  </a:tcPr>
                </a:tc>
                <a:tc>
                  <a:txBody>
                    <a:bodyPr/>
                    <a:lstStyle/>
                    <a:p>
                      <a:pPr>
                        <a:lnSpc>
                          <a:spcPct val="100000"/>
                        </a:lnSpc>
                        <a:spcBef>
                          <a:spcPts val="190"/>
                        </a:spcBef>
                      </a:pPr>
                      <a:endParaRPr sz="800">
                        <a:latin typeface="游ゴシック" panose="020B0400000000000000" pitchFamily="50" charset="-128"/>
                        <a:ea typeface="游ゴシック" panose="020B0400000000000000" pitchFamily="50" charset="-128"/>
                        <a:cs typeface="Times New Roman"/>
                      </a:endParaRPr>
                    </a:p>
                    <a:p>
                      <a:pPr marL="7302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73025">
                        <a:lnSpc>
                          <a:spcPct val="100000"/>
                        </a:lnSpc>
                        <a:spcBef>
                          <a:spcPts val="400"/>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24130" marB="0">
                    <a:lnL w="9525">
                      <a:solidFill>
                        <a:srgbClr val="332C2A"/>
                      </a:solidFill>
                      <a:prstDash val="solid"/>
                    </a:lnL>
                    <a:lnT w="9525">
                      <a:solidFill>
                        <a:srgbClr val="332C2A"/>
                      </a:solidFill>
                      <a:prstDash val="solid"/>
                    </a:lnT>
                  </a:tcPr>
                </a:tc>
                <a:tc>
                  <a:txBody>
                    <a:bodyPr/>
                    <a:lstStyle/>
                    <a:p>
                      <a:pPr>
                        <a:lnSpc>
                          <a:spcPct val="100000"/>
                        </a:lnSpc>
                        <a:spcBef>
                          <a:spcPts val="190"/>
                        </a:spcBef>
                      </a:pPr>
                      <a:endParaRPr sz="800">
                        <a:latin typeface="游ゴシック" panose="020B0400000000000000" pitchFamily="50" charset="-128"/>
                        <a:ea typeface="游ゴシック" panose="020B0400000000000000" pitchFamily="50" charset="-128"/>
                        <a:cs typeface="Times New Roman"/>
                      </a:endParaRPr>
                    </a:p>
                    <a:p>
                      <a:pPr marL="21590" algn="ctr">
                        <a:lnSpc>
                          <a:spcPct val="100000"/>
                        </a:lnSpc>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法</a:t>
                      </a:r>
                      <a:endParaRPr sz="800">
                        <a:latin typeface="游ゴシック" panose="020B0400000000000000" pitchFamily="50" charset="-128"/>
                        <a:ea typeface="游ゴシック" panose="020B0400000000000000" pitchFamily="50" charset="-128"/>
                        <a:cs typeface="Adobe Clean Han"/>
                      </a:endParaRPr>
                    </a:p>
                    <a:p>
                      <a:pPr marL="21590" algn="ctr">
                        <a:lnSpc>
                          <a:spcPct val="100000"/>
                        </a:lnSpc>
                        <a:spcBef>
                          <a:spcPts val="400"/>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条</a:t>
                      </a:r>
                      <a:endParaRPr sz="800">
                        <a:latin typeface="游ゴシック" panose="020B0400000000000000" pitchFamily="50" charset="-128"/>
                        <a:ea typeface="游ゴシック" panose="020B0400000000000000" pitchFamily="50" charset="-128"/>
                        <a:cs typeface="Adobe Clean Han"/>
                      </a:endParaRPr>
                    </a:p>
                  </a:txBody>
                  <a:tcPr marL="0" marR="0" marT="24130" marB="0">
                    <a:lnR w="9525">
                      <a:solidFill>
                        <a:srgbClr val="332C2A"/>
                      </a:solidFill>
                      <a:prstDash val="solid"/>
                    </a:lnR>
                    <a:lnT w="9525">
                      <a:solidFill>
                        <a:srgbClr val="332C2A"/>
                      </a:solidFill>
                      <a:prstDash val="solid"/>
                    </a:lnT>
                  </a:tcPr>
                </a:tc>
                <a:tc rowSpan="2">
                  <a:txBody>
                    <a:bodyPr/>
                    <a:lstStyle/>
                    <a:p>
                      <a:pPr marL="74295">
                        <a:lnSpc>
                          <a:spcPct val="100000"/>
                        </a:lnSpc>
                        <a:spcBef>
                          <a:spcPts val="690"/>
                        </a:spcBef>
                      </a:pPr>
                      <a:r>
                        <a:rPr sz="800" b="0" spc="-15">
                          <a:solidFill>
                            <a:srgbClr val="332C2A"/>
                          </a:solidFill>
                          <a:latin typeface="游ゴシック" panose="020B0400000000000000" pitchFamily="50" charset="-128"/>
                          <a:ea typeface="游ゴシック" panose="020B0400000000000000" pitchFamily="50" charset="-128"/>
                          <a:cs typeface="Adobe Clean Han"/>
                        </a:rPr>
                        <a:t>『店長、</a:t>
                      </a:r>
                      <a:endParaRPr sz="80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T w="9525">
                      <a:solidFill>
                        <a:srgbClr val="332C2A"/>
                      </a:solidFill>
                      <a:prstDash val="solid"/>
                    </a:lnT>
                    <a:lnB w="9525">
                      <a:solidFill>
                        <a:srgbClr val="332C2A"/>
                      </a:solidFill>
                      <a:prstDash val="solid"/>
                    </a:lnB>
                  </a:tcPr>
                </a:tc>
                <a:tc rowSpan="2">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610"/>
                        </a:spcBef>
                      </a:pPr>
                      <a:endParaRPr sz="800">
                        <a:latin typeface="游ゴシック" panose="020B0400000000000000" pitchFamily="50" charset="-128"/>
                        <a:ea typeface="游ゴシック" panose="020B0400000000000000" pitchFamily="50" charset="-128"/>
                        <a:cs typeface="Times New Roman"/>
                      </a:endParaRPr>
                    </a:p>
                    <a:p>
                      <a:pPr marL="37020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のではないですか。」</a:t>
                      </a:r>
                      <a:endParaRPr sz="80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5"/>
                  </a:ext>
                </a:extLst>
              </a:tr>
              <a:tr h="464184">
                <a:tc>
                  <a:txBody>
                    <a:bodyPr/>
                    <a:lstStyle/>
                    <a:p>
                      <a:pPr marL="213995" algn="just">
                        <a:lnSpc>
                          <a:spcPct val="100000"/>
                        </a:lnSpc>
                        <a:spcBef>
                          <a:spcPts val="110"/>
                        </a:spcBef>
                      </a:pPr>
                      <a:r>
                        <a:rPr sz="800" b="0" spc="0">
                          <a:solidFill>
                            <a:srgbClr val="332C2A"/>
                          </a:solidFill>
                          <a:latin typeface="游ゴシック" panose="020B0400000000000000" pitchFamily="50" charset="-128"/>
                          <a:ea typeface="游ゴシック" panose="020B0400000000000000" pitchFamily="50" charset="-128"/>
                          <a:cs typeface="Adobe Clean Han"/>
                        </a:rPr>
                        <a:t>の時給がもらえません。。。</a:t>
                      </a:r>
                      <a:endParaRPr sz="800" spc="0">
                        <a:latin typeface="游ゴシック" panose="020B0400000000000000" pitchFamily="50" charset="-128"/>
                        <a:ea typeface="游ゴシック" panose="020B0400000000000000" pitchFamily="50" charset="-128"/>
                        <a:cs typeface="Adobe Clean Han"/>
                      </a:endParaRPr>
                    </a:p>
                  </a:txBody>
                  <a:tcPr marL="0" marR="0" marT="13970" marB="0">
                    <a:lnL w="9525">
                      <a:solidFill>
                        <a:srgbClr val="332C2A"/>
                      </a:solidFill>
                      <a:prstDash val="solid"/>
                    </a:lnL>
                    <a:lnR w="9525">
                      <a:solidFill>
                        <a:srgbClr val="332C2A"/>
                      </a:solidFill>
                      <a:prstDash val="solid"/>
                    </a:lnR>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R w="9525">
                      <a:solidFill>
                        <a:srgbClr val="332C2A"/>
                      </a:solidFill>
                      <a:prstDash val="solid"/>
                    </a:lnR>
                    <a:lnB w="9525">
                      <a:solidFill>
                        <a:srgbClr val="332C2A"/>
                      </a:solidFill>
                      <a:prstDash val="solid"/>
                    </a:lnB>
                  </a:tcPr>
                </a:tc>
                <a:tc vMerge="1">
                  <a:txBody>
                    <a:bodyPr/>
                    <a:lstStyle/>
                    <a:p>
                      <a:endParaRPr/>
                    </a:p>
                  </a:txBody>
                  <a:tcPr marL="0" marR="0" marT="87630" marB="0">
                    <a:lnL w="9525">
                      <a:solidFill>
                        <a:srgbClr val="332C2A"/>
                      </a:solidFill>
                      <a:prstDash val="solid"/>
                    </a:lnL>
                    <a:lnT w="9525">
                      <a:solidFill>
                        <a:srgbClr val="332C2A"/>
                      </a:solidFill>
                      <a:prstDash val="solid"/>
                    </a:lnT>
                    <a:lnB w="9525">
                      <a:solidFill>
                        <a:srgbClr val="332C2A"/>
                      </a:solidFill>
                      <a:prstDash val="solid"/>
                    </a:lnB>
                  </a:tcPr>
                </a:tc>
                <a:tc vMerge="1">
                  <a:txBody>
                    <a:bodyPr/>
                    <a:lstStyle/>
                    <a:p>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6"/>
                  </a:ext>
                </a:extLst>
              </a:tr>
              <a:tr h="532765">
                <a:tc>
                  <a:txBody>
                    <a:bodyPr/>
                    <a:lstStyle/>
                    <a:p>
                      <a:pPr marL="213995" marR="67945" indent="-104775" algn="just">
                        <a:lnSpc>
                          <a:spcPct val="120500"/>
                        </a:lnSpc>
                        <a:spcBef>
                          <a:spcPts val="625"/>
                        </a:spcBef>
                      </a:pPr>
                      <a:r>
                        <a:rPr lang="en-US" sz="800" b="0" spc="0">
                          <a:solidFill>
                            <a:srgbClr val="332C2A"/>
                          </a:solidFill>
                          <a:latin typeface="游ゴシック" panose="020B0400000000000000" pitchFamily="50" charset="-128"/>
                          <a:ea typeface="游ゴシック" panose="020B0400000000000000" pitchFamily="50" charset="-128"/>
                          <a:cs typeface="Adobe Clean Han"/>
                        </a:rPr>
                        <a:t>4   </a:t>
                      </a:r>
                      <a:r>
                        <a:rPr sz="800" b="0" spc="0" err="1">
                          <a:solidFill>
                            <a:srgbClr val="332C2A"/>
                          </a:solidFill>
                          <a:latin typeface="游ゴシック" panose="020B0400000000000000" pitchFamily="50" charset="-128"/>
                          <a:ea typeface="游ゴシック" panose="020B0400000000000000" pitchFamily="50" charset="-128"/>
                          <a:cs typeface="Adobe Clean Han"/>
                        </a:rPr>
                        <a:t>店長に「アルバイトは社員とかと違うんだから、残業代なんか出ないし、有給休暇なんかあるわけない</a:t>
                      </a:r>
                      <a:r>
                        <a:rPr sz="800" b="0" spc="0">
                          <a:solidFill>
                            <a:srgbClr val="332C2A"/>
                          </a:solidFill>
                          <a:latin typeface="游ゴシック" panose="020B0400000000000000" pitchFamily="50" charset="-128"/>
                          <a:ea typeface="游ゴシック" panose="020B0400000000000000" pitchFamily="50" charset="-128"/>
                          <a:cs typeface="Adobe Clean Han"/>
                        </a:rPr>
                        <a:t>！」って</a:t>
                      </a:r>
                      <a:endParaRPr sz="800" spc="0">
                        <a:latin typeface="游ゴシック" panose="020B0400000000000000" pitchFamily="50" charset="-128"/>
                        <a:ea typeface="游ゴシック" panose="020B0400000000000000" pitchFamily="50" charset="-128"/>
                        <a:cs typeface="Adobe Clean Han"/>
                      </a:endParaRPr>
                    </a:p>
                  </a:txBody>
                  <a:tcPr marL="0" marR="0" marT="79375" marB="0">
                    <a:lnL w="9525">
                      <a:solidFill>
                        <a:srgbClr val="332C2A"/>
                      </a:solidFill>
                      <a:prstDash val="solid"/>
                    </a:lnL>
                    <a:lnR w="9525">
                      <a:solidFill>
                        <a:srgbClr val="332C2A"/>
                      </a:solidFill>
                      <a:prstDash val="solid"/>
                    </a:lnR>
                    <a:lnT w="9525">
                      <a:solidFill>
                        <a:srgbClr val="332C2A"/>
                      </a:solidFill>
                      <a:prstDash val="solid"/>
                    </a:lnT>
                  </a:tcPr>
                </a:tc>
                <a:tc>
                  <a:txBody>
                    <a:bodyPr/>
                    <a:lstStyle/>
                    <a:p>
                      <a:pPr>
                        <a:lnSpc>
                          <a:spcPct val="100000"/>
                        </a:lnSpc>
                        <a:spcBef>
                          <a:spcPts val="110"/>
                        </a:spcBef>
                      </a:pPr>
                      <a:endParaRPr sz="800">
                        <a:latin typeface="游ゴシック" panose="020B0400000000000000" pitchFamily="50" charset="-128"/>
                        <a:ea typeface="游ゴシック" panose="020B0400000000000000" pitchFamily="50" charset="-128"/>
                        <a:cs typeface="Times New Roman"/>
                      </a:endParaRPr>
                    </a:p>
                    <a:p>
                      <a:pPr marL="7302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73025">
                        <a:lnSpc>
                          <a:spcPct val="100000"/>
                        </a:lnSpc>
                        <a:spcBef>
                          <a:spcPts val="400"/>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13970" marB="0">
                    <a:lnL w="9525">
                      <a:solidFill>
                        <a:srgbClr val="332C2A"/>
                      </a:solidFill>
                      <a:prstDash val="solid"/>
                    </a:lnL>
                    <a:lnT w="9525">
                      <a:solidFill>
                        <a:srgbClr val="332C2A"/>
                      </a:solidFill>
                      <a:prstDash val="solid"/>
                    </a:lnT>
                  </a:tcPr>
                </a:tc>
                <a:tc>
                  <a:txBody>
                    <a:bodyPr/>
                    <a:lstStyle/>
                    <a:p>
                      <a:pPr>
                        <a:lnSpc>
                          <a:spcPct val="100000"/>
                        </a:lnSpc>
                        <a:spcBef>
                          <a:spcPts val="110"/>
                        </a:spcBef>
                      </a:pPr>
                      <a:endParaRPr sz="800">
                        <a:latin typeface="游ゴシック" panose="020B0400000000000000" pitchFamily="50" charset="-128"/>
                        <a:ea typeface="游ゴシック" panose="020B0400000000000000" pitchFamily="50" charset="-128"/>
                        <a:cs typeface="Times New Roman"/>
                      </a:endParaRPr>
                    </a:p>
                    <a:p>
                      <a:pPr marL="21590" algn="ctr">
                        <a:lnSpc>
                          <a:spcPct val="100000"/>
                        </a:lnSpc>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法</a:t>
                      </a:r>
                      <a:endParaRPr sz="800">
                        <a:latin typeface="游ゴシック" panose="020B0400000000000000" pitchFamily="50" charset="-128"/>
                        <a:ea typeface="游ゴシック" panose="020B0400000000000000" pitchFamily="50" charset="-128"/>
                        <a:cs typeface="Adobe Clean Han"/>
                      </a:endParaRPr>
                    </a:p>
                    <a:p>
                      <a:pPr marL="21590" algn="ctr">
                        <a:lnSpc>
                          <a:spcPct val="100000"/>
                        </a:lnSpc>
                        <a:spcBef>
                          <a:spcPts val="400"/>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条</a:t>
                      </a:r>
                      <a:endParaRPr sz="800">
                        <a:latin typeface="游ゴシック" panose="020B0400000000000000" pitchFamily="50" charset="-128"/>
                        <a:ea typeface="游ゴシック" panose="020B0400000000000000" pitchFamily="50" charset="-128"/>
                        <a:cs typeface="Adobe Clean Han"/>
                      </a:endParaRPr>
                    </a:p>
                  </a:txBody>
                  <a:tcPr marL="0" marR="0" marT="13970" marB="0">
                    <a:lnR w="9525">
                      <a:solidFill>
                        <a:srgbClr val="332C2A"/>
                      </a:solidFill>
                      <a:prstDash val="solid"/>
                    </a:lnR>
                    <a:lnT w="9525">
                      <a:solidFill>
                        <a:srgbClr val="332C2A"/>
                      </a:solidFill>
                      <a:prstDash val="solid"/>
                    </a:lnT>
                  </a:tcPr>
                </a:tc>
                <a:tc rowSpan="2">
                  <a:txBody>
                    <a:bodyPr/>
                    <a:lstStyle/>
                    <a:p>
                      <a:pPr marL="74295">
                        <a:lnSpc>
                          <a:spcPct val="100000"/>
                        </a:lnSpc>
                        <a:spcBef>
                          <a:spcPts val="680"/>
                        </a:spcBef>
                      </a:pPr>
                      <a:r>
                        <a:rPr sz="800" b="0" spc="-15">
                          <a:solidFill>
                            <a:srgbClr val="332C2A"/>
                          </a:solidFill>
                          <a:latin typeface="游ゴシック" panose="020B0400000000000000" pitchFamily="50" charset="-128"/>
                          <a:ea typeface="游ゴシック" panose="020B0400000000000000" pitchFamily="50" charset="-128"/>
                          <a:cs typeface="Adobe Clean Han"/>
                        </a:rPr>
                        <a:t>『店長、</a:t>
                      </a:r>
                      <a:endParaRPr sz="800">
                        <a:latin typeface="游ゴシック" panose="020B0400000000000000" pitchFamily="50" charset="-128"/>
                        <a:ea typeface="游ゴシック" panose="020B0400000000000000" pitchFamily="50" charset="-128"/>
                        <a:cs typeface="Adobe Clean Han"/>
                      </a:endParaRPr>
                    </a:p>
                  </a:txBody>
                  <a:tcPr marL="0" marR="0" marT="86360" marB="0">
                    <a:lnL w="9525">
                      <a:solidFill>
                        <a:srgbClr val="332C2A"/>
                      </a:solidFill>
                      <a:prstDash val="solid"/>
                    </a:lnL>
                    <a:lnT w="9525">
                      <a:solidFill>
                        <a:srgbClr val="332C2A"/>
                      </a:solidFill>
                      <a:prstDash val="solid"/>
                    </a:lnT>
                    <a:lnB w="9525">
                      <a:solidFill>
                        <a:srgbClr val="332C2A"/>
                      </a:solidFill>
                      <a:prstDash val="solid"/>
                    </a:lnB>
                  </a:tcPr>
                </a:tc>
                <a:tc rowSpan="2">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600"/>
                        </a:spcBef>
                      </a:pPr>
                      <a:endParaRPr sz="800">
                        <a:latin typeface="游ゴシック" panose="020B0400000000000000" pitchFamily="50" charset="-128"/>
                        <a:ea typeface="游ゴシック" panose="020B0400000000000000" pitchFamily="50" charset="-128"/>
                        <a:cs typeface="Times New Roman"/>
                      </a:endParaRPr>
                    </a:p>
                    <a:p>
                      <a:pPr marL="37020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のではないですか。」</a:t>
                      </a:r>
                      <a:endParaRPr sz="80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7"/>
                  </a:ext>
                </a:extLst>
              </a:tr>
              <a:tr h="474345">
                <a:tc>
                  <a:txBody>
                    <a:bodyPr/>
                    <a:lstStyle/>
                    <a:p>
                      <a:pPr marL="213995" algn="just">
                        <a:lnSpc>
                          <a:spcPct val="100000"/>
                        </a:lnSpc>
                        <a:spcBef>
                          <a:spcPts val="110"/>
                        </a:spcBef>
                      </a:pPr>
                      <a:r>
                        <a:rPr sz="800" b="0" spc="0">
                          <a:solidFill>
                            <a:srgbClr val="332C2A"/>
                          </a:solidFill>
                          <a:latin typeface="游ゴシック" panose="020B0400000000000000" pitchFamily="50" charset="-128"/>
                          <a:ea typeface="游ゴシック" panose="020B0400000000000000" pitchFamily="50" charset="-128"/>
                          <a:cs typeface="Adobe Clean Han"/>
                        </a:rPr>
                        <a:t>言われたのですが、本当ですか？</a:t>
                      </a:r>
                      <a:endParaRPr sz="800" spc="0">
                        <a:latin typeface="游ゴシック" panose="020B0400000000000000" pitchFamily="50" charset="-128"/>
                        <a:ea typeface="游ゴシック" panose="020B0400000000000000" pitchFamily="50" charset="-128"/>
                        <a:cs typeface="Adobe Clean Han"/>
                      </a:endParaRPr>
                    </a:p>
                  </a:txBody>
                  <a:tcPr marL="0" marR="0" marT="13970" marB="0">
                    <a:lnL w="9525">
                      <a:solidFill>
                        <a:srgbClr val="332C2A"/>
                      </a:solidFill>
                      <a:prstDash val="solid"/>
                    </a:lnL>
                    <a:lnR w="9525">
                      <a:solidFill>
                        <a:srgbClr val="332C2A"/>
                      </a:solidFill>
                      <a:prstDash val="solid"/>
                    </a:lnR>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L w="9525">
                      <a:solidFill>
                        <a:srgbClr val="332C2A"/>
                      </a:solidFill>
                      <a:prstDash val="solid"/>
                    </a:lnL>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txBody>
                  <a:tcPr marL="0" marR="0" marT="0" marB="0">
                    <a:lnR w="9525">
                      <a:solidFill>
                        <a:srgbClr val="332C2A"/>
                      </a:solidFill>
                      <a:prstDash val="solid"/>
                    </a:lnR>
                    <a:lnB w="9525">
                      <a:solidFill>
                        <a:srgbClr val="332C2A"/>
                      </a:solidFill>
                      <a:prstDash val="solid"/>
                    </a:lnB>
                  </a:tcPr>
                </a:tc>
                <a:tc vMerge="1">
                  <a:txBody>
                    <a:bodyPr/>
                    <a:lstStyle/>
                    <a:p>
                      <a:endParaRPr/>
                    </a:p>
                  </a:txBody>
                  <a:tcPr marL="0" marR="0" marT="86360" marB="0">
                    <a:lnL w="9525">
                      <a:solidFill>
                        <a:srgbClr val="332C2A"/>
                      </a:solidFill>
                      <a:prstDash val="solid"/>
                    </a:lnL>
                    <a:lnT w="9525">
                      <a:solidFill>
                        <a:srgbClr val="332C2A"/>
                      </a:solidFill>
                      <a:prstDash val="solid"/>
                    </a:lnT>
                    <a:lnB w="9525">
                      <a:solidFill>
                        <a:srgbClr val="332C2A"/>
                      </a:solidFill>
                      <a:prstDash val="solid"/>
                    </a:lnB>
                  </a:tcPr>
                </a:tc>
                <a:tc vMerge="1">
                  <a:txBody>
                    <a:bodyPr/>
                    <a:lstStyle/>
                    <a:p>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8"/>
                  </a:ext>
                </a:extLst>
              </a:tr>
              <a:tr h="1007110">
                <a:tc>
                  <a:txBody>
                    <a:bodyPr/>
                    <a:lstStyle/>
                    <a:p>
                      <a:pPr marL="213995" marR="114935" indent="-104775" algn="just">
                        <a:lnSpc>
                          <a:spcPct val="120500"/>
                        </a:lnSpc>
                        <a:spcBef>
                          <a:spcPts val="750"/>
                        </a:spcBef>
                      </a:pPr>
                      <a:r>
                        <a:rPr lang="en-US" sz="800" b="0" spc="0">
                          <a:solidFill>
                            <a:srgbClr val="332C2A"/>
                          </a:solidFill>
                          <a:latin typeface="游ゴシック" panose="020B0400000000000000" pitchFamily="50" charset="-128"/>
                          <a:ea typeface="游ゴシック" panose="020B0400000000000000" pitchFamily="50" charset="-128"/>
                          <a:cs typeface="Adobe Clean Han"/>
                        </a:rPr>
                        <a:t>5 </a:t>
                      </a:r>
                      <a:r>
                        <a:rPr sz="800" b="0" spc="0" err="1">
                          <a:solidFill>
                            <a:srgbClr val="332C2A"/>
                          </a:solidFill>
                          <a:latin typeface="游ゴシック" panose="020B0400000000000000" pitchFamily="50" charset="-128"/>
                          <a:ea typeface="游ゴシック" panose="020B0400000000000000" pitchFamily="50" charset="-128"/>
                          <a:cs typeface="Adobe Clean Han"/>
                        </a:rPr>
                        <a:t>クリスマスケーキなど季節の商品に販売ノルマがあって売れ残りを買わされ</a:t>
                      </a:r>
                      <a:r>
                        <a:rPr lang="ja-JP" altLang="en-US" sz="800" b="0" spc="0">
                          <a:solidFill>
                            <a:srgbClr val="332C2A"/>
                          </a:solidFill>
                          <a:latin typeface="游ゴシック" panose="020B0400000000000000" pitchFamily="50" charset="-128"/>
                          <a:ea typeface="游ゴシック" panose="020B0400000000000000" pitchFamily="50" charset="-128"/>
                          <a:cs typeface="Adobe Clean Han"/>
                        </a:rPr>
                        <a:t>、</a:t>
                      </a:r>
                      <a:r>
                        <a:rPr sz="800" b="0" spc="0" err="1">
                          <a:solidFill>
                            <a:srgbClr val="332C2A"/>
                          </a:solidFill>
                          <a:latin typeface="游ゴシック" panose="020B0400000000000000" pitchFamily="50" charset="-128"/>
                          <a:ea typeface="游ゴシック" panose="020B0400000000000000" pitchFamily="50" charset="-128"/>
                          <a:cs typeface="Adobe Clean Han"/>
                        </a:rPr>
                        <a:t>アルバイト代から勝手に差し引かれます</a:t>
                      </a:r>
                      <a:r>
                        <a:rPr sz="800" b="0" spc="0">
                          <a:solidFill>
                            <a:srgbClr val="332C2A"/>
                          </a:solidFill>
                          <a:latin typeface="游ゴシック" panose="020B0400000000000000" pitchFamily="50" charset="-128"/>
                          <a:ea typeface="游ゴシック" panose="020B0400000000000000" pitchFamily="50" charset="-128"/>
                          <a:cs typeface="Adobe Clean Han"/>
                        </a:rPr>
                        <a:t>。</a:t>
                      </a:r>
                      <a:endParaRPr sz="800" spc="0">
                        <a:latin typeface="游ゴシック" panose="020B0400000000000000" pitchFamily="50" charset="-128"/>
                        <a:ea typeface="游ゴシック" panose="020B0400000000000000" pitchFamily="50" charset="-128"/>
                        <a:cs typeface="Adobe Clean Han"/>
                      </a:endParaRPr>
                    </a:p>
                  </a:txBody>
                  <a:tcPr marL="0" marR="0" marT="9525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spcBef>
                          <a:spcPts val="215"/>
                        </a:spcBef>
                      </a:pPr>
                      <a:endParaRPr sz="800">
                        <a:latin typeface="游ゴシック" panose="020B0400000000000000" pitchFamily="50" charset="-128"/>
                        <a:ea typeface="游ゴシック" panose="020B0400000000000000" pitchFamily="50" charset="-128"/>
                        <a:cs typeface="Times New Roman"/>
                      </a:endParaRPr>
                    </a:p>
                    <a:p>
                      <a:pPr marL="73025">
                        <a:lnSpc>
                          <a:spcPct val="100000"/>
                        </a:lnSpc>
                        <a:spcBef>
                          <a:spcPts val="5"/>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73025">
                        <a:lnSpc>
                          <a:spcPct val="100000"/>
                        </a:lnSpc>
                        <a:spcBef>
                          <a:spcPts val="400"/>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2730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215"/>
                        </a:spcBef>
                      </a:pPr>
                      <a:endParaRPr sz="800">
                        <a:latin typeface="游ゴシック" panose="020B0400000000000000" pitchFamily="50" charset="-128"/>
                        <a:ea typeface="游ゴシック" panose="020B0400000000000000" pitchFamily="50" charset="-128"/>
                        <a:cs typeface="Times New Roman"/>
                      </a:endParaRPr>
                    </a:p>
                    <a:p>
                      <a:pPr marL="21590" algn="ctr">
                        <a:lnSpc>
                          <a:spcPct val="100000"/>
                        </a:lnSpc>
                        <a:spcBef>
                          <a:spcPts val="5"/>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法</a:t>
                      </a:r>
                      <a:endParaRPr sz="800">
                        <a:latin typeface="游ゴシック" panose="020B0400000000000000" pitchFamily="50" charset="-128"/>
                        <a:ea typeface="游ゴシック" panose="020B0400000000000000" pitchFamily="50" charset="-128"/>
                        <a:cs typeface="Adobe Clean Han"/>
                      </a:endParaRPr>
                    </a:p>
                    <a:p>
                      <a:pPr marL="21590" algn="ctr">
                        <a:lnSpc>
                          <a:spcPct val="100000"/>
                        </a:lnSpc>
                        <a:spcBef>
                          <a:spcPts val="400"/>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条</a:t>
                      </a:r>
                      <a:endParaRPr sz="800">
                        <a:latin typeface="游ゴシック" panose="020B0400000000000000" pitchFamily="50" charset="-128"/>
                        <a:ea typeface="游ゴシック" panose="020B0400000000000000" pitchFamily="50" charset="-128"/>
                        <a:cs typeface="Adobe Clean Han"/>
                      </a:endParaRPr>
                    </a:p>
                  </a:txBody>
                  <a:tcPr marL="0" marR="0" marT="27305" marB="0">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74295">
                        <a:lnSpc>
                          <a:spcPct val="100000"/>
                        </a:lnSpc>
                        <a:spcBef>
                          <a:spcPts val="665"/>
                        </a:spcBef>
                      </a:pPr>
                      <a:r>
                        <a:rPr sz="800" b="0" spc="-15">
                          <a:solidFill>
                            <a:srgbClr val="332C2A"/>
                          </a:solidFill>
                          <a:latin typeface="游ゴシック" panose="020B0400000000000000" pitchFamily="50" charset="-128"/>
                          <a:ea typeface="游ゴシック" panose="020B0400000000000000" pitchFamily="50" charset="-128"/>
                          <a:cs typeface="Adobe Clean Han"/>
                        </a:rPr>
                        <a:t>『店長、</a:t>
                      </a:r>
                      <a:endParaRPr sz="800">
                        <a:latin typeface="游ゴシック" panose="020B0400000000000000" pitchFamily="50" charset="-128"/>
                        <a:ea typeface="游ゴシック" panose="020B0400000000000000" pitchFamily="50" charset="-128"/>
                        <a:cs typeface="Adobe Clean Han"/>
                      </a:endParaRPr>
                    </a:p>
                  </a:txBody>
                  <a:tcPr marL="0" marR="0" marT="8445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590"/>
                        </a:spcBef>
                      </a:pPr>
                      <a:endParaRPr sz="800">
                        <a:latin typeface="游ゴシック" panose="020B0400000000000000" pitchFamily="50" charset="-128"/>
                        <a:ea typeface="游ゴシック" panose="020B0400000000000000" pitchFamily="50" charset="-128"/>
                        <a:cs typeface="Times New Roman"/>
                      </a:endParaRPr>
                    </a:p>
                    <a:p>
                      <a:pPr marR="19050" algn="r">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のではないですか。」</a:t>
                      </a:r>
                      <a:endParaRPr sz="80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9"/>
                  </a:ext>
                </a:extLst>
              </a:tr>
              <a:tr h="1007110">
                <a:tc>
                  <a:txBody>
                    <a:bodyPr/>
                    <a:lstStyle/>
                    <a:p>
                      <a:pPr marL="213995" marR="114935" indent="-104775" algn="just">
                        <a:lnSpc>
                          <a:spcPct val="120500"/>
                        </a:lnSpc>
                        <a:spcBef>
                          <a:spcPts val="665"/>
                        </a:spcBef>
                      </a:pPr>
                      <a:r>
                        <a:rPr lang="en-US" sz="800" b="0" spc="0">
                          <a:solidFill>
                            <a:srgbClr val="332C2A"/>
                          </a:solidFill>
                          <a:latin typeface="游ゴシック" panose="020B0400000000000000" pitchFamily="50" charset="-128"/>
                          <a:ea typeface="游ゴシック" panose="020B0400000000000000" pitchFamily="50" charset="-128"/>
                          <a:cs typeface="Adobe Clean Han"/>
                        </a:rPr>
                        <a:t>6 </a:t>
                      </a:r>
                      <a:r>
                        <a:rPr sz="800" b="0" spc="0">
                          <a:solidFill>
                            <a:srgbClr val="332C2A"/>
                          </a:solidFill>
                          <a:latin typeface="游ゴシック" panose="020B0400000000000000" pitchFamily="50" charset="-128"/>
                          <a:ea typeface="游ゴシック" panose="020B0400000000000000" pitchFamily="50" charset="-128"/>
                          <a:cs typeface="Adobe Clean Han"/>
                        </a:rPr>
                        <a:t>アルバイトを始めるときに決めた曜日（回数）や時間を無視して、授業の日でもシフトを入れられてしまいます。テストの日に休みたいと言っても休ませてもらえません。</a:t>
                      </a:r>
                      <a:endParaRPr sz="800" spc="0">
                        <a:latin typeface="游ゴシック" panose="020B0400000000000000" pitchFamily="50" charset="-128"/>
                        <a:ea typeface="游ゴシック" panose="020B0400000000000000" pitchFamily="50" charset="-128"/>
                        <a:cs typeface="Adobe Clean Han"/>
                      </a:endParaRPr>
                    </a:p>
                  </a:txBody>
                  <a:tcPr marL="0" marR="0" marT="8445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spcBef>
                          <a:spcPts val="135"/>
                        </a:spcBef>
                      </a:pPr>
                      <a:endParaRPr sz="800">
                        <a:latin typeface="游ゴシック" panose="020B0400000000000000" pitchFamily="50" charset="-128"/>
                        <a:ea typeface="游ゴシック" panose="020B0400000000000000" pitchFamily="50" charset="-128"/>
                        <a:cs typeface="Times New Roman"/>
                      </a:endParaRPr>
                    </a:p>
                    <a:p>
                      <a:pPr marL="7302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73025">
                        <a:lnSpc>
                          <a:spcPct val="100000"/>
                        </a:lnSpc>
                        <a:spcBef>
                          <a:spcPts val="400"/>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1714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135"/>
                        </a:spcBef>
                      </a:pPr>
                      <a:endParaRPr sz="800">
                        <a:latin typeface="游ゴシック" panose="020B0400000000000000" pitchFamily="50" charset="-128"/>
                        <a:ea typeface="游ゴシック" panose="020B0400000000000000" pitchFamily="50" charset="-128"/>
                        <a:cs typeface="Times New Roman"/>
                      </a:endParaRPr>
                    </a:p>
                    <a:p>
                      <a:pPr marL="21590" algn="ctr">
                        <a:lnSpc>
                          <a:spcPct val="100000"/>
                        </a:lnSpc>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法</a:t>
                      </a:r>
                      <a:endParaRPr sz="800">
                        <a:latin typeface="游ゴシック" panose="020B0400000000000000" pitchFamily="50" charset="-128"/>
                        <a:ea typeface="游ゴシック" panose="020B0400000000000000" pitchFamily="50" charset="-128"/>
                        <a:cs typeface="Adobe Clean Han"/>
                      </a:endParaRPr>
                    </a:p>
                    <a:p>
                      <a:pPr marL="21590" algn="ctr">
                        <a:lnSpc>
                          <a:spcPct val="100000"/>
                        </a:lnSpc>
                        <a:spcBef>
                          <a:spcPts val="400"/>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条</a:t>
                      </a:r>
                      <a:endParaRPr sz="800">
                        <a:latin typeface="游ゴシック" panose="020B0400000000000000" pitchFamily="50" charset="-128"/>
                        <a:ea typeface="游ゴシック" panose="020B0400000000000000" pitchFamily="50" charset="-128"/>
                        <a:cs typeface="Adobe Clean Han"/>
                      </a:endParaRPr>
                    </a:p>
                  </a:txBody>
                  <a:tcPr marL="0" marR="0" marT="17145" marB="0">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74295">
                        <a:lnSpc>
                          <a:spcPct val="100000"/>
                        </a:lnSpc>
                        <a:spcBef>
                          <a:spcPts val="655"/>
                        </a:spcBef>
                      </a:pPr>
                      <a:r>
                        <a:rPr sz="800" b="0" spc="-15">
                          <a:solidFill>
                            <a:srgbClr val="332C2A"/>
                          </a:solidFill>
                          <a:latin typeface="游ゴシック" panose="020B0400000000000000" pitchFamily="50" charset="-128"/>
                          <a:ea typeface="游ゴシック" panose="020B0400000000000000" pitchFamily="50" charset="-128"/>
                          <a:cs typeface="Adobe Clean Han"/>
                        </a:rPr>
                        <a:t>『店長、</a:t>
                      </a:r>
                      <a:endParaRPr sz="800">
                        <a:latin typeface="游ゴシック" panose="020B0400000000000000" pitchFamily="50" charset="-128"/>
                        <a:ea typeface="游ゴシック" panose="020B0400000000000000" pitchFamily="50" charset="-128"/>
                        <a:cs typeface="Adobe Clean Han"/>
                      </a:endParaRPr>
                    </a:p>
                  </a:txBody>
                  <a:tcPr marL="0" marR="0" marT="8318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575"/>
                        </a:spcBef>
                      </a:pPr>
                      <a:endParaRPr sz="800">
                        <a:latin typeface="游ゴシック" panose="020B0400000000000000" pitchFamily="50" charset="-128"/>
                        <a:ea typeface="游ゴシック" panose="020B0400000000000000" pitchFamily="50" charset="-128"/>
                        <a:cs typeface="Times New Roman"/>
                      </a:endParaRPr>
                    </a:p>
                    <a:p>
                      <a:pPr marR="19050" algn="r">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のではないですか。」</a:t>
                      </a:r>
                      <a:endParaRPr sz="80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0"/>
                  </a:ext>
                </a:extLst>
              </a:tr>
              <a:tr h="1003300">
                <a:tc>
                  <a:txBody>
                    <a:bodyPr/>
                    <a:lstStyle/>
                    <a:p>
                      <a:pPr marL="213995" marR="114300" indent="-104775" algn="just">
                        <a:lnSpc>
                          <a:spcPct val="120500"/>
                        </a:lnSpc>
                        <a:spcBef>
                          <a:spcPts val="640"/>
                        </a:spcBef>
                      </a:pPr>
                      <a:r>
                        <a:rPr lang="en-US" sz="800" b="0" spc="0">
                          <a:solidFill>
                            <a:srgbClr val="332C2A"/>
                          </a:solidFill>
                          <a:latin typeface="游ゴシック" panose="020B0400000000000000" pitchFamily="50" charset="-128"/>
                          <a:ea typeface="游ゴシック" panose="020B0400000000000000" pitchFamily="50" charset="-128"/>
                          <a:cs typeface="Adobe Clean Han"/>
                        </a:rPr>
                        <a:t>7 </a:t>
                      </a:r>
                      <a:r>
                        <a:rPr sz="800" b="0" spc="0" err="1">
                          <a:solidFill>
                            <a:srgbClr val="332C2A"/>
                          </a:solidFill>
                          <a:latin typeface="游ゴシック" panose="020B0400000000000000" pitchFamily="50" charset="-128"/>
                          <a:ea typeface="游ゴシック" panose="020B0400000000000000" pitchFamily="50" charset="-128"/>
                          <a:cs typeface="Adobe Clean Han"/>
                        </a:rPr>
                        <a:t>アルバイトを辞めさせてもらえませ</a:t>
                      </a:r>
                      <a:r>
                        <a:rPr lang="ja-JP" altLang="en-US" sz="800" b="0" spc="0">
                          <a:solidFill>
                            <a:srgbClr val="332C2A"/>
                          </a:solidFill>
                          <a:latin typeface="游ゴシック" panose="020B0400000000000000" pitchFamily="50" charset="-128"/>
                          <a:ea typeface="游ゴシック" panose="020B0400000000000000" pitchFamily="50" charset="-128"/>
                          <a:cs typeface="Adobe Clean Han"/>
                        </a:rPr>
                        <a:t>ん。</a:t>
                      </a:r>
                      <a:r>
                        <a:rPr sz="800" b="0" spc="0">
                          <a:solidFill>
                            <a:srgbClr val="332C2A"/>
                          </a:solidFill>
                          <a:latin typeface="游ゴシック" panose="020B0400000000000000" pitchFamily="50" charset="-128"/>
                          <a:ea typeface="游ゴシック" panose="020B0400000000000000" pitchFamily="50" charset="-128"/>
                          <a:cs typeface="Adobe Clean Han"/>
                        </a:rPr>
                        <a:t>「辞めるなら代わりのアルバイトを連れてこい」と言われます。。。</a:t>
                      </a:r>
                      <a:endParaRPr sz="800" spc="0">
                        <a:latin typeface="游ゴシック" panose="020B0400000000000000" pitchFamily="50" charset="-128"/>
                        <a:ea typeface="游ゴシック" panose="020B0400000000000000" pitchFamily="50" charset="-128"/>
                        <a:cs typeface="Adobe Clean Han"/>
                      </a:endParaRPr>
                    </a:p>
                  </a:txBody>
                  <a:tcPr marL="0" marR="0" marT="8128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spcBef>
                          <a:spcPts val="110"/>
                        </a:spcBef>
                      </a:pPr>
                      <a:endParaRPr sz="800">
                        <a:latin typeface="游ゴシック" panose="020B0400000000000000" pitchFamily="50" charset="-128"/>
                        <a:ea typeface="游ゴシック" panose="020B0400000000000000" pitchFamily="50" charset="-128"/>
                        <a:cs typeface="Times New Roman"/>
                      </a:endParaRPr>
                    </a:p>
                    <a:p>
                      <a:pPr marL="73025">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73025">
                        <a:lnSpc>
                          <a:spcPct val="100000"/>
                        </a:lnSpc>
                        <a:spcBef>
                          <a:spcPts val="400"/>
                        </a:spcBef>
                      </a:pP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txBody>
                  <a:tcPr marL="0" marR="0" marT="1397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110"/>
                        </a:spcBef>
                      </a:pPr>
                      <a:endParaRPr sz="800">
                        <a:latin typeface="游ゴシック" panose="020B0400000000000000" pitchFamily="50" charset="-128"/>
                        <a:ea typeface="游ゴシック" panose="020B0400000000000000" pitchFamily="50" charset="-128"/>
                        <a:cs typeface="Times New Roman"/>
                      </a:endParaRPr>
                    </a:p>
                    <a:p>
                      <a:pPr marL="21590" algn="ctr">
                        <a:lnSpc>
                          <a:spcPct val="100000"/>
                        </a:lnSpc>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法</a:t>
                      </a:r>
                      <a:endParaRPr sz="800">
                        <a:latin typeface="游ゴシック" panose="020B0400000000000000" pitchFamily="50" charset="-128"/>
                        <a:ea typeface="游ゴシック" panose="020B0400000000000000" pitchFamily="50" charset="-128"/>
                        <a:cs typeface="Adobe Clean Han"/>
                      </a:endParaRPr>
                    </a:p>
                    <a:p>
                      <a:pPr marL="21590" algn="ctr">
                        <a:lnSpc>
                          <a:spcPct val="100000"/>
                        </a:lnSpc>
                        <a:spcBef>
                          <a:spcPts val="400"/>
                        </a:spcBef>
                      </a:pPr>
                      <a:r>
                        <a:rPr sz="800" b="0" spc="-395">
                          <a:solidFill>
                            <a:srgbClr val="332C2A"/>
                          </a:solidFill>
                          <a:latin typeface="游ゴシック" panose="020B0400000000000000" pitchFamily="50" charset="-128"/>
                          <a:ea typeface="游ゴシック" panose="020B0400000000000000" pitchFamily="50" charset="-128"/>
                          <a:cs typeface="Adobe Clean Han"/>
                        </a:rPr>
                        <a:t>）</a:t>
                      </a:r>
                      <a:r>
                        <a:rPr sz="800" b="0" spc="-50">
                          <a:solidFill>
                            <a:srgbClr val="332C2A"/>
                          </a:solidFill>
                          <a:latin typeface="游ゴシック" panose="020B0400000000000000" pitchFamily="50" charset="-128"/>
                          <a:ea typeface="游ゴシック" panose="020B0400000000000000" pitchFamily="50" charset="-128"/>
                          <a:cs typeface="Adobe Clean Han"/>
                        </a:rPr>
                        <a:t>条</a:t>
                      </a:r>
                      <a:endParaRPr sz="800">
                        <a:latin typeface="游ゴシック" panose="020B0400000000000000" pitchFamily="50" charset="-128"/>
                        <a:ea typeface="游ゴシック" panose="020B0400000000000000" pitchFamily="50" charset="-128"/>
                        <a:cs typeface="Adobe Clean Han"/>
                      </a:endParaRPr>
                    </a:p>
                  </a:txBody>
                  <a:tcPr marL="0" marR="0" marT="13970" marB="0">
                    <a:lnR w="9525">
                      <a:solidFill>
                        <a:srgbClr val="332C2A"/>
                      </a:solidFill>
                      <a:prstDash val="solid"/>
                    </a:lnR>
                    <a:lnT w="9525">
                      <a:solidFill>
                        <a:srgbClr val="332C2A"/>
                      </a:solidFill>
                      <a:prstDash val="solid"/>
                    </a:lnT>
                    <a:lnB w="9525">
                      <a:solidFill>
                        <a:srgbClr val="332C2A"/>
                      </a:solidFill>
                      <a:prstDash val="solid"/>
                    </a:lnB>
                  </a:tcPr>
                </a:tc>
                <a:tc>
                  <a:txBody>
                    <a:bodyPr/>
                    <a:lstStyle/>
                    <a:p>
                      <a:pPr marL="74295">
                        <a:lnSpc>
                          <a:spcPct val="100000"/>
                        </a:lnSpc>
                        <a:spcBef>
                          <a:spcPts val="645"/>
                        </a:spcBef>
                      </a:pPr>
                      <a:r>
                        <a:rPr sz="800" b="0" spc="-15">
                          <a:solidFill>
                            <a:srgbClr val="332C2A"/>
                          </a:solidFill>
                          <a:latin typeface="游ゴシック" panose="020B0400000000000000" pitchFamily="50" charset="-128"/>
                          <a:ea typeface="游ゴシック" panose="020B0400000000000000" pitchFamily="50" charset="-128"/>
                          <a:cs typeface="Adobe Clean Han"/>
                        </a:rPr>
                        <a:t>『店長、</a:t>
                      </a:r>
                      <a:endParaRPr sz="800">
                        <a:latin typeface="游ゴシック" panose="020B0400000000000000" pitchFamily="50" charset="-128"/>
                        <a:ea typeface="游ゴシック" panose="020B0400000000000000" pitchFamily="50" charset="-128"/>
                        <a:cs typeface="Adobe Clean Han"/>
                      </a:endParaRPr>
                    </a:p>
                  </a:txBody>
                  <a:tcPr marL="0" marR="0" marT="81915"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pPr>
                      <a:endParaRPr sz="800">
                        <a:latin typeface="游ゴシック" panose="020B0400000000000000" pitchFamily="50" charset="-128"/>
                        <a:ea typeface="游ゴシック" panose="020B0400000000000000" pitchFamily="50" charset="-128"/>
                        <a:cs typeface="Times New Roman"/>
                      </a:endParaRPr>
                    </a:p>
                    <a:p>
                      <a:pPr>
                        <a:lnSpc>
                          <a:spcPct val="100000"/>
                        </a:lnSpc>
                        <a:spcBef>
                          <a:spcPts val="565"/>
                        </a:spcBef>
                      </a:pPr>
                      <a:endParaRPr sz="800">
                        <a:latin typeface="游ゴシック" panose="020B0400000000000000" pitchFamily="50" charset="-128"/>
                        <a:ea typeface="游ゴシック" panose="020B0400000000000000" pitchFamily="50" charset="-128"/>
                        <a:cs typeface="Times New Roman"/>
                      </a:endParaRPr>
                    </a:p>
                    <a:p>
                      <a:pPr marR="19050" algn="r">
                        <a:lnSpc>
                          <a:spcPct val="100000"/>
                        </a:lnSpc>
                      </a:pPr>
                      <a:r>
                        <a:rPr sz="800" b="0" spc="-50">
                          <a:solidFill>
                            <a:srgbClr val="332C2A"/>
                          </a:solidFill>
                          <a:latin typeface="游ゴシック" panose="020B0400000000000000" pitchFamily="50" charset="-128"/>
                          <a:ea typeface="游ゴシック" panose="020B0400000000000000" pitchFamily="50" charset="-128"/>
                          <a:cs typeface="Adobe Clean Han"/>
                        </a:rPr>
                        <a:t>のではないですか。」</a:t>
                      </a:r>
                      <a:endParaRPr sz="80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286668" y="4051300"/>
            <a:ext cx="215138" cy="185948"/>
          </a:xfrm>
          <a:prstGeom prst="rect">
            <a:avLst/>
          </a:prstGeom>
        </p:spPr>
        <p:txBody>
          <a:bodyPr vert="horz" wrap="square" lIns="0" tIns="16510" rIns="0" bIns="0" rtlCol="0">
            <a:spAutoFit/>
          </a:bodyPr>
          <a:lstStyle/>
          <a:p>
            <a:pPr marL="12700">
              <a:lnSpc>
                <a:spcPct val="100000"/>
              </a:lnSpc>
              <a:spcBef>
                <a:spcPts val="130"/>
              </a:spcBef>
            </a:pPr>
            <a:r>
              <a:rPr lang="en-US" altLang="ja-JP" sz="1100" b="1" spc="105">
                <a:solidFill>
                  <a:srgbClr val="00A3E8"/>
                </a:solidFill>
                <a:latin typeface="游ゴシック" panose="020B0400000000000000" pitchFamily="50" charset="-128"/>
                <a:ea typeface="游ゴシック" panose="020B0400000000000000" pitchFamily="50" charset="-128"/>
                <a:cs typeface="Adobe Clean Han Black"/>
              </a:rPr>
              <a:t>11</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txBox="1"/>
          <p:nvPr/>
        </p:nvSpPr>
        <p:spPr>
          <a:xfrm>
            <a:off x="832406" y="1066563"/>
            <a:ext cx="1425575" cy="305435"/>
          </a:xfrm>
          <a:prstGeom prst="rect">
            <a:avLst/>
          </a:prstGeom>
        </p:spPr>
        <p:txBody>
          <a:bodyPr vert="horz" wrap="square" lIns="0" tIns="17145" rIns="0" bIns="0" rtlCol="0">
            <a:spAutoFit/>
          </a:bodyPr>
          <a:lstStyle/>
          <a:p>
            <a:pPr marL="12700">
              <a:lnSpc>
                <a:spcPct val="100000"/>
              </a:lnSpc>
              <a:spcBef>
                <a:spcPts val="135"/>
              </a:spcBef>
            </a:pPr>
            <a:r>
              <a:rPr sz="1800" b="1" spc="-10">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00">
              <a:latin typeface="游ゴシック" panose="020B0400000000000000" pitchFamily="50" charset="-128"/>
              <a:ea typeface="游ゴシック" panose="020B0400000000000000" pitchFamily="50" charset="-128"/>
              <a:cs typeface="Adobe Clean Han ExtraBold"/>
            </a:endParaRPr>
          </a:p>
        </p:txBody>
      </p:sp>
      <p:sp>
        <p:nvSpPr>
          <p:cNvPr id="19" name="object 19"/>
          <p:cNvSpPr txBox="1"/>
          <p:nvPr/>
        </p:nvSpPr>
        <p:spPr>
          <a:xfrm>
            <a:off x="833494" y="2050288"/>
            <a:ext cx="5866765" cy="1628651"/>
          </a:xfrm>
          <a:prstGeom prst="rect">
            <a:avLst/>
          </a:prstGeom>
          <a:ln w="8648">
            <a:solidFill>
              <a:srgbClr val="332C2A"/>
            </a:solidFill>
          </a:ln>
        </p:spPr>
        <p:txBody>
          <a:bodyPr vert="horz" wrap="square" lIns="0" tIns="27940" rIns="0" bIns="0" rtlCol="0">
            <a:spAutoFit/>
          </a:bodyPr>
          <a:lstStyle/>
          <a:p>
            <a:pPr>
              <a:lnSpc>
                <a:spcPct val="100000"/>
              </a:lnSpc>
              <a:spcBef>
                <a:spcPts val="220"/>
              </a:spcBef>
            </a:pPr>
            <a:endParaRPr sz="950">
              <a:latin typeface="游ゴシック" panose="020B0400000000000000" pitchFamily="50" charset="-128"/>
              <a:ea typeface="游ゴシック" panose="020B0400000000000000" pitchFamily="50" charset="-128"/>
              <a:cs typeface="Times New Roman"/>
            </a:endParaRPr>
          </a:p>
          <a:p>
            <a:pPr marL="175895">
              <a:lnSpc>
                <a:spcPct val="100000"/>
              </a:lnSpc>
            </a:pPr>
            <a:r>
              <a:rPr sz="950" b="0" spc="-5">
                <a:solidFill>
                  <a:srgbClr val="332C2A"/>
                </a:solidFill>
                <a:latin typeface="游ゴシック" panose="020B0400000000000000" pitchFamily="50" charset="-128"/>
                <a:ea typeface="游ゴシック" panose="020B0400000000000000" pitchFamily="50" charset="-128"/>
                <a:cs typeface="Adobe Clean Han"/>
              </a:rPr>
              <a:t>□毎日長時間労働で休憩や休日もなく働かされる</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95">
                <a:solidFill>
                  <a:srgbClr val="332C2A"/>
                </a:solidFill>
                <a:latin typeface="游ゴシック" panose="020B0400000000000000" pitchFamily="50" charset="-128"/>
                <a:ea typeface="游ゴシック" panose="020B0400000000000000" pitchFamily="50" charset="-128"/>
                <a:cs typeface="Adobe Clean Han"/>
              </a:rPr>
              <a:t>□「時間内に仕事が終わらないのは能力不足」と言われて、残業しても残業代が一切支払われない</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5">
                <a:solidFill>
                  <a:srgbClr val="332C2A"/>
                </a:solidFill>
                <a:latin typeface="游ゴシック" panose="020B0400000000000000" pitchFamily="50" charset="-128"/>
                <a:ea typeface="游ゴシック" panose="020B0400000000000000" pitchFamily="50" charset="-128"/>
                <a:cs typeface="Adobe Clean Han"/>
              </a:rPr>
              <a:t>□仕事が忙しくて有給休暇を取得させてもらえない</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45">
                <a:solidFill>
                  <a:srgbClr val="332C2A"/>
                </a:solidFill>
                <a:latin typeface="游ゴシック" panose="020B0400000000000000" pitchFamily="50" charset="-128"/>
                <a:ea typeface="游ゴシック" panose="020B0400000000000000" pitchFamily="50" charset="-128"/>
                <a:cs typeface="Adobe Clean Han"/>
              </a:rPr>
              <a:t>□仕事中にケガをしたのに、会社はなにも対応してくれない</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5"/>
              </a:spcBef>
            </a:pPr>
            <a:r>
              <a:rPr sz="950" b="0" spc="-5">
                <a:solidFill>
                  <a:srgbClr val="332C2A"/>
                </a:solidFill>
                <a:latin typeface="游ゴシック" panose="020B0400000000000000" pitchFamily="50" charset="-128"/>
                <a:ea typeface="游ゴシック" panose="020B0400000000000000" pitchFamily="50" charset="-128"/>
                <a:cs typeface="Adobe Clean Han"/>
              </a:rPr>
              <a:t>□セクハラやパワハラを受ける</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spc="-50" err="1">
                <a:solidFill>
                  <a:srgbClr val="332C2A"/>
                </a:solidFill>
                <a:latin typeface="游ゴシック" panose="020B0400000000000000" pitchFamily="50" charset="-128"/>
                <a:ea typeface="游ゴシック" panose="020B0400000000000000" pitchFamily="50" charset="-128"/>
                <a:cs typeface="Adobe Clean Han"/>
              </a:rPr>
              <a:t>合理的な理由もなく、些細な理由でクビになる</a:t>
            </a:r>
            <a:endParaRPr sz="950">
              <a:latin typeface="游ゴシック" panose="020B0400000000000000" pitchFamily="50" charset="-128"/>
              <a:ea typeface="游ゴシック" panose="020B0400000000000000" pitchFamily="50" charset="-128"/>
              <a:cs typeface="Adobe Clean Han"/>
            </a:endParaRPr>
          </a:p>
        </p:txBody>
      </p:sp>
      <p:sp>
        <p:nvSpPr>
          <p:cNvPr id="20" name="object 20"/>
          <p:cNvSpPr txBox="1"/>
          <p:nvPr/>
        </p:nvSpPr>
        <p:spPr>
          <a:xfrm>
            <a:off x="833494" y="3684368"/>
            <a:ext cx="5866765" cy="3604956"/>
          </a:xfrm>
          <a:prstGeom prst="rect">
            <a:avLst/>
          </a:prstGeom>
          <a:ln w="8648">
            <a:solidFill>
              <a:srgbClr val="332C2A"/>
            </a:solidFill>
          </a:ln>
        </p:spPr>
        <p:txBody>
          <a:bodyPr vert="horz" wrap="square" lIns="0" tIns="36830" rIns="0" bIns="0" rtlCol="0">
            <a:noAutofit/>
          </a:bodyPr>
          <a:lstStyle/>
          <a:p>
            <a:pPr>
              <a:lnSpc>
                <a:spcPct val="100000"/>
              </a:lnSpc>
              <a:spcBef>
                <a:spcPts val="290"/>
              </a:spcBef>
            </a:pPr>
            <a:endParaRPr sz="950">
              <a:latin typeface="游ゴシック" panose="020B0400000000000000" pitchFamily="50" charset="-128"/>
              <a:ea typeface="游ゴシック" panose="020B0400000000000000" pitchFamily="50" charset="-128"/>
              <a:cs typeface="Times New Roman"/>
            </a:endParaRPr>
          </a:p>
          <a:p>
            <a:pPr marL="175895">
              <a:lnSpc>
                <a:spcPct val="100000"/>
              </a:lnSpc>
            </a:pPr>
            <a:r>
              <a:rPr sz="950" b="0" spc="-5">
                <a:solidFill>
                  <a:srgbClr val="332C2A"/>
                </a:solidFill>
                <a:latin typeface="游ゴシック" panose="020B0400000000000000" pitchFamily="50" charset="-128"/>
                <a:ea typeface="游ゴシック" panose="020B0400000000000000" pitchFamily="50" charset="-128"/>
                <a:cs typeface="Adobe Clean Han"/>
              </a:rPr>
              <a:t>≪こんな職場は嫌だ！ </a:t>
            </a:r>
            <a:r>
              <a:rPr sz="950" b="0">
                <a:solidFill>
                  <a:srgbClr val="332C2A"/>
                </a:solidFill>
                <a:latin typeface="游ゴシック" panose="020B0400000000000000" pitchFamily="50" charset="-128"/>
                <a:ea typeface="游ゴシック" panose="020B0400000000000000" pitchFamily="50" charset="-128"/>
                <a:cs typeface="Adobe Clean Han"/>
              </a:rPr>
              <a:t>or</a:t>
            </a:r>
            <a:r>
              <a:rPr sz="950" b="0" spc="-10">
                <a:solidFill>
                  <a:srgbClr val="332C2A"/>
                </a:solidFill>
                <a:latin typeface="游ゴシック" panose="020B0400000000000000" pitchFamily="50" charset="-128"/>
                <a:ea typeface="游ゴシック" panose="020B0400000000000000" pitchFamily="50" charset="-128"/>
                <a:cs typeface="Adobe Clean Han"/>
              </a:rPr>
              <a:t>アルバイトで違和感は？？≫</a:t>
            </a:r>
            <a:endParaRPr sz="9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3176103" y="114493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4411624" y="114493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txBox="1"/>
          <p:nvPr/>
        </p:nvSpPr>
        <p:spPr>
          <a:xfrm>
            <a:off x="5197864" y="114493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4" name="object 24"/>
          <p:cNvSpPr/>
          <p:nvPr/>
        </p:nvSpPr>
        <p:spPr>
          <a:xfrm>
            <a:off x="2957120" y="1365568"/>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5" name="object 25"/>
          <p:cNvSpPr txBox="1"/>
          <p:nvPr/>
        </p:nvSpPr>
        <p:spPr>
          <a:xfrm>
            <a:off x="790759" y="1765511"/>
            <a:ext cx="1741170" cy="178895"/>
          </a:xfrm>
          <a:prstGeom prst="rect">
            <a:avLst/>
          </a:prstGeom>
        </p:spPr>
        <p:txBody>
          <a:bodyPr vert="horz" wrap="square" lIns="0" tIns="17145" rIns="0" bIns="0" rtlCol="0">
            <a:spAutoFit/>
          </a:bodyPr>
          <a:lstStyle/>
          <a:p>
            <a:pPr marL="12700">
              <a:lnSpc>
                <a:spcPct val="100000"/>
              </a:lnSpc>
              <a:spcBef>
                <a:spcPts val="135"/>
              </a:spcBef>
            </a:pPr>
            <a:r>
              <a:rPr sz="1050" b="1" spc="-125">
                <a:solidFill>
                  <a:srgbClr val="332C2A"/>
                </a:solidFill>
                <a:latin typeface="游ゴシック" panose="020B0400000000000000" pitchFamily="50" charset="-128"/>
                <a:ea typeface="游ゴシック" panose="020B0400000000000000" pitchFamily="50" charset="-128"/>
                <a:cs typeface="Adobe Clean Han ExtraBold"/>
              </a:rPr>
              <a:t>１．働く上でのトラブルって？</a:t>
            </a:r>
            <a:endParaRPr sz="1050">
              <a:latin typeface="游ゴシック" panose="020B0400000000000000" pitchFamily="50" charset="-128"/>
              <a:ea typeface="游ゴシック" panose="020B0400000000000000" pitchFamily="50" charset="-128"/>
              <a:cs typeface="Adobe Clean Han ExtraBold"/>
            </a:endParaRPr>
          </a:p>
        </p:txBody>
      </p:sp>
      <p:sp>
        <p:nvSpPr>
          <p:cNvPr id="26" name="object 26"/>
          <p:cNvSpPr/>
          <p:nvPr/>
        </p:nvSpPr>
        <p:spPr>
          <a:xfrm>
            <a:off x="829183" y="8117713"/>
            <a:ext cx="5875655" cy="1710689"/>
          </a:xfrm>
          <a:custGeom>
            <a:avLst/>
            <a:gdLst/>
            <a:ahLst/>
            <a:cxnLst/>
            <a:rect l="l" t="t" r="r" b="b"/>
            <a:pathLst>
              <a:path w="5875655" h="1710690">
                <a:moveTo>
                  <a:pt x="5875210" y="8915"/>
                </a:moveTo>
                <a:lnTo>
                  <a:pt x="5865761" y="8915"/>
                </a:lnTo>
                <a:lnTo>
                  <a:pt x="5865761" y="1701749"/>
                </a:lnTo>
                <a:lnTo>
                  <a:pt x="5875210" y="1701749"/>
                </a:lnTo>
                <a:lnTo>
                  <a:pt x="5875210" y="8915"/>
                </a:lnTo>
                <a:close/>
              </a:path>
              <a:path w="5875655" h="1710690">
                <a:moveTo>
                  <a:pt x="5875210" y="0"/>
                </a:moveTo>
                <a:lnTo>
                  <a:pt x="0" y="0"/>
                </a:lnTo>
                <a:lnTo>
                  <a:pt x="0" y="8890"/>
                </a:lnTo>
                <a:lnTo>
                  <a:pt x="0" y="1701800"/>
                </a:lnTo>
                <a:lnTo>
                  <a:pt x="0" y="1710690"/>
                </a:lnTo>
                <a:lnTo>
                  <a:pt x="5875210" y="1710690"/>
                </a:lnTo>
                <a:lnTo>
                  <a:pt x="5875210" y="1701800"/>
                </a:lnTo>
                <a:lnTo>
                  <a:pt x="9410" y="1701800"/>
                </a:lnTo>
                <a:lnTo>
                  <a:pt x="9410" y="8890"/>
                </a:lnTo>
                <a:lnTo>
                  <a:pt x="5875210" y="8890"/>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7" name="object 27"/>
          <p:cNvSpPr txBox="1"/>
          <p:nvPr/>
        </p:nvSpPr>
        <p:spPr>
          <a:xfrm>
            <a:off x="4728806" y="8501155"/>
            <a:ext cx="315595" cy="159018"/>
          </a:xfrm>
          <a:prstGeom prst="rect">
            <a:avLst/>
          </a:prstGeom>
        </p:spPr>
        <p:txBody>
          <a:bodyPr vert="horz" wrap="square" lIns="0" tIns="12700" rIns="0" bIns="0" rtlCol="0">
            <a:spAutoFit/>
          </a:bodyPr>
          <a:lstStyle/>
          <a:p>
            <a:pPr>
              <a:lnSpc>
                <a:spcPct val="100000"/>
              </a:lnSpc>
              <a:spcBef>
                <a:spcPts val="100"/>
              </a:spcBef>
            </a:pPr>
            <a:r>
              <a:rPr sz="950" b="0" spc="-720">
                <a:solidFill>
                  <a:srgbClr val="332C2A"/>
                </a:solidFill>
                <a:latin typeface="游ゴシック" panose="020B0400000000000000" pitchFamily="50" charset="-128"/>
                <a:ea typeface="游ゴシック" panose="020B0400000000000000" pitchFamily="50" charset="-128"/>
                <a:cs typeface="Adobe Clean Han"/>
              </a:rPr>
              <a:t>】、</a:t>
            </a:r>
            <a:r>
              <a:rPr sz="950" b="0" spc="-25">
                <a:solidFill>
                  <a:srgbClr val="332C2A"/>
                </a:solidFill>
                <a:latin typeface="游ゴシック" panose="020B0400000000000000" pitchFamily="50" charset="-128"/>
                <a:ea typeface="游ゴシック" panose="020B0400000000000000" pitchFamily="50" charset="-128"/>
                <a:cs typeface="Adobe Clean Han"/>
              </a:rPr>
              <a:t>【②</a:t>
            </a:r>
            <a:endParaRPr sz="950">
              <a:latin typeface="游ゴシック" panose="020B0400000000000000" pitchFamily="50" charset="-128"/>
              <a:ea typeface="游ゴシック" panose="020B0400000000000000" pitchFamily="50" charset="-128"/>
              <a:cs typeface="Adobe Clean Han"/>
            </a:endParaRPr>
          </a:p>
        </p:txBody>
      </p:sp>
      <p:sp>
        <p:nvSpPr>
          <p:cNvPr id="34" name="object 34"/>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87</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28" name="object 28"/>
          <p:cNvSpPr txBox="1"/>
          <p:nvPr/>
        </p:nvSpPr>
        <p:spPr>
          <a:xfrm>
            <a:off x="5735523" y="8508241"/>
            <a:ext cx="801370" cy="159018"/>
          </a:xfrm>
          <a:prstGeom prst="rect">
            <a:avLst/>
          </a:prstGeom>
        </p:spPr>
        <p:txBody>
          <a:bodyPr vert="horz" wrap="square" lIns="0" tIns="12700" rIns="0" bIns="0" rtlCol="0">
            <a:spAutoFit/>
          </a:bodyPr>
          <a:lstStyle/>
          <a:p>
            <a:pPr>
              <a:lnSpc>
                <a:spcPct val="100000"/>
              </a:lnSpc>
              <a:spcBef>
                <a:spcPts val="100"/>
              </a:spcBef>
            </a:pPr>
            <a:r>
              <a:rPr sz="950" b="0" spc="-80">
                <a:solidFill>
                  <a:srgbClr val="332C2A"/>
                </a:solidFill>
                <a:latin typeface="游ゴシック" panose="020B0400000000000000" pitchFamily="50" charset="-128"/>
                <a:ea typeface="游ゴシック" panose="020B0400000000000000" pitchFamily="50" charset="-128"/>
                <a:cs typeface="Adobe Clean Han"/>
              </a:rPr>
              <a:t>】その他の労働</a:t>
            </a:r>
            <a:endParaRPr sz="950">
              <a:latin typeface="游ゴシック" panose="020B0400000000000000" pitchFamily="50" charset="-128"/>
              <a:ea typeface="游ゴシック" panose="020B0400000000000000" pitchFamily="50" charset="-128"/>
              <a:cs typeface="Adobe Clean Han"/>
            </a:endParaRPr>
          </a:p>
        </p:txBody>
      </p:sp>
      <p:sp>
        <p:nvSpPr>
          <p:cNvPr id="29" name="object 29"/>
          <p:cNvSpPr txBox="1"/>
          <p:nvPr/>
        </p:nvSpPr>
        <p:spPr>
          <a:xfrm>
            <a:off x="1009853" y="8269682"/>
            <a:ext cx="2920797" cy="621965"/>
          </a:xfrm>
          <a:prstGeom prst="rect">
            <a:avLst/>
          </a:prstGeom>
        </p:spPr>
        <p:txBody>
          <a:bodyPr vert="horz" wrap="square" lIns="0" tIns="74930" rIns="0" bIns="0" rtlCol="0">
            <a:spAutoFit/>
          </a:bodyPr>
          <a:lstStyle/>
          <a:p>
            <a:pPr>
              <a:lnSpc>
                <a:spcPct val="100000"/>
              </a:lnSpc>
              <a:spcBef>
                <a:spcPts val="590"/>
              </a:spcBef>
            </a:pPr>
            <a:r>
              <a:rPr sz="950" b="0">
                <a:solidFill>
                  <a:srgbClr val="332C2A"/>
                </a:solidFill>
                <a:latin typeface="游ゴシック" panose="020B0400000000000000" pitchFamily="50" charset="-128"/>
                <a:ea typeface="游ゴシック" panose="020B0400000000000000" pitchFamily="50" charset="-128"/>
                <a:cs typeface="Adobe Clean Han"/>
              </a:rPr>
              <a:t>≪労働基準法第15</a:t>
            </a:r>
            <a:r>
              <a:rPr sz="950" b="0" spc="-25">
                <a:solidFill>
                  <a:srgbClr val="332C2A"/>
                </a:solidFill>
                <a:latin typeface="游ゴシック" panose="020B0400000000000000" pitchFamily="50" charset="-128"/>
                <a:ea typeface="游ゴシック" panose="020B0400000000000000" pitchFamily="50" charset="-128"/>
                <a:cs typeface="Adobe Clean Han"/>
              </a:rPr>
              <a:t>条≫</a:t>
            </a:r>
            <a:endParaRPr sz="950">
              <a:latin typeface="游ゴシック" panose="020B0400000000000000" pitchFamily="50" charset="-128"/>
              <a:ea typeface="游ゴシック" panose="020B0400000000000000" pitchFamily="50" charset="-128"/>
              <a:cs typeface="Adobe Clean Han"/>
            </a:endParaRPr>
          </a:p>
          <a:p>
            <a:pPr marL="125730" marR="5080" indent="-126364">
              <a:lnSpc>
                <a:spcPct val="143200"/>
              </a:lnSpc>
            </a:pPr>
            <a:r>
              <a:rPr sz="950" b="0" spc="-95">
                <a:solidFill>
                  <a:srgbClr val="332C2A"/>
                </a:solidFill>
                <a:latin typeface="游ゴシック" panose="020B0400000000000000" pitchFamily="50" charset="-128"/>
                <a:ea typeface="游ゴシック" panose="020B0400000000000000" pitchFamily="50" charset="-128"/>
                <a:cs typeface="Adobe Clean Han"/>
              </a:rPr>
              <a:t>①使用者は、労働契約の締結に際し、労働者に対して【①</a:t>
            </a:r>
            <a:r>
              <a:rPr sz="950" b="0" spc="-5">
                <a:solidFill>
                  <a:srgbClr val="332C2A"/>
                </a:solidFill>
                <a:latin typeface="游ゴシック" panose="020B0400000000000000" pitchFamily="50" charset="-128"/>
                <a:ea typeface="游ゴシック" panose="020B0400000000000000" pitchFamily="50" charset="-128"/>
                <a:cs typeface="Adobe Clean Han"/>
              </a:rPr>
              <a:t>条件を明示しなければならない。</a:t>
            </a:r>
            <a:endParaRPr sz="950">
              <a:latin typeface="游ゴシック" panose="020B0400000000000000" pitchFamily="50" charset="-128"/>
              <a:ea typeface="游ゴシック" panose="020B0400000000000000" pitchFamily="50" charset="-128"/>
              <a:cs typeface="Adobe Clean Han"/>
            </a:endParaRPr>
          </a:p>
        </p:txBody>
      </p:sp>
      <p:sp>
        <p:nvSpPr>
          <p:cNvPr id="30" name="object 30"/>
          <p:cNvSpPr txBox="1"/>
          <p:nvPr/>
        </p:nvSpPr>
        <p:spPr>
          <a:xfrm>
            <a:off x="1009853" y="9099104"/>
            <a:ext cx="5527040" cy="412934"/>
          </a:xfrm>
          <a:prstGeom prst="rect">
            <a:avLst/>
          </a:prstGeom>
        </p:spPr>
        <p:txBody>
          <a:bodyPr vert="horz" wrap="square" lIns="0" tIns="12700" rIns="0" bIns="0" rtlCol="0">
            <a:spAutoFit/>
          </a:bodyPr>
          <a:lstStyle/>
          <a:p>
            <a:pPr marL="125730" marR="5080" indent="-126364">
              <a:lnSpc>
                <a:spcPct val="143200"/>
              </a:lnSpc>
              <a:spcBef>
                <a:spcPts val="100"/>
              </a:spcBef>
            </a:pPr>
            <a:r>
              <a:rPr sz="950" b="0" spc="-35">
                <a:solidFill>
                  <a:srgbClr val="332C2A"/>
                </a:solidFill>
                <a:latin typeface="游ゴシック" panose="020B0400000000000000" pitchFamily="50" charset="-128"/>
                <a:ea typeface="游ゴシック" panose="020B0400000000000000" pitchFamily="50" charset="-128"/>
                <a:cs typeface="Adobe Clean Han"/>
              </a:rPr>
              <a:t>②前項の規定によって明示された労働条件が事実と相違する場合においては、労働者は、即時に労働契</a:t>
            </a:r>
            <a:r>
              <a:rPr sz="950" b="0" spc="-5">
                <a:solidFill>
                  <a:srgbClr val="332C2A"/>
                </a:solidFill>
                <a:latin typeface="游ゴシック" panose="020B0400000000000000" pitchFamily="50" charset="-128"/>
                <a:ea typeface="游ゴシック" panose="020B0400000000000000" pitchFamily="50" charset="-128"/>
                <a:cs typeface="Adobe Clean Han"/>
              </a:rPr>
              <a:t>約を解除することができる。</a:t>
            </a:r>
            <a:endParaRPr sz="950">
              <a:latin typeface="游ゴシック" panose="020B0400000000000000" pitchFamily="50" charset="-128"/>
              <a:ea typeface="游ゴシック" panose="020B0400000000000000" pitchFamily="50" charset="-128"/>
              <a:cs typeface="Adobe Clean Han"/>
            </a:endParaRPr>
          </a:p>
        </p:txBody>
      </p:sp>
      <p:sp>
        <p:nvSpPr>
          <p:cNvPr id="31" name="object 31"/>
          <p:cNvSpPr txBox="1"/>
          <p:nvPr/>
        </p:nvSpPr>
        <p:spPr>
          <a:xfrm>
            <a:off x="816470" y="7769208"/>
            <a:ext cx="255270" cy="178895"/>
          </a:xfrm>
          <a:prstGeom prst="rect">
            <a:avLst/>
          </a:prstGeom>
        </p:spPr>
        <p:txBody>
          <a:bodyPr vert="horz" wrap="square" lIns="0" tIns="17145" rIns="0" bIns="0" rtlCol="0">
            <a:spAutoFit/>
          </a:bodyPr>
          <a:lstStyle/>
          <a:p>
            <a:pPr marL="12700">
              <a:lnSpc>
                <a:spcPct val="100000"/>
              </a:lnSpc>
              <a:spcBef>
                <a:spcPts val="135"/>
              </a:spcBef>
            </a:pPr>
            <a:r>
              <a:rPr lang="en-US" sz="1050" b="1" spc="40">
                <a:solidFill>
                  <a:srgbClr val="332C2A"/>
                </a:solidFill>
                <a:latin typeface="游ゴシック" panose="020B0400000000000000" pitchFamily="50" charset="-128"/>
                <a:ea typeface="游ゴシック" panose="020B0400000000000000" pitchFamily="50" charset="-128"/>
                <a:cs typeface="Adobe Clean Han ExtraBold"/>
              </a:rPr>
              <a:t>2</a:t>
            </a:r>
            <a:r>
              <a:rPr sz="1050" b="1" spc="40">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32" name="object 32"/>
          <p:cNvSpPr txBox="1"/>
          <p:nvPr/>
        </p:nvSpPr>
        <p:spPr>
          <a:xfrm>
            <a:off x="1668033" y="7769208"/>
            <a:ext cx="3128010" cy="178895"/>
          </a:xfrm>
          <a:prstGeom prst="rect">
            <a:avLst/>
          </a:prstGeom>
        </p:spPr>
        <p:txBody>
          <a:bodyPr vert="horz" wrap="square" lIns="0" tIns="17145" rIns="0" bIns="0" rtlCol="0">
            <a:spAutoFit/>
          </a:bodyPr>
          <a:lstStyle/>
          <a:p>
            <a:pPr marL="12700">
              <a:lnSpc>
                <a:spcPct val="100000"/>
              </a:lnSpc>
              <a:spcBef>
                <a:spcPts val="135"/>
              </a:spcBef>
            </a:pPr>
            <a:r>
              <a:rPr sz="1050" b="1" spc="-100">
                <a:solidFill>
                  <a:srgbClr val="332C2A"/>
                </a:solidFill>
                <a:latin typeface="游ゴシック" panose="020B0400000000000000" pitchFamily="50" charset="-128"/>
                <a:ea typeface="游ゴシック" panose="020B0400000000000000" pitchFamily="50" charset="-128"/>
                <a:cs typeface="Adobe Clean Han ExtraBold"/>
              </a:rPr>
              <a:t>労働法違反にならない「労働条件通知書」をつくろう</a:t>
            </a:r>
            <a:endParaRPr sz="1050">
              <a:latin typeface="游ゴシック" panose="020B0400000000000000" pitchFamily="50" charset="-128"/>
              <a:ea typeface="游ゴシック" panose="020B0400000000000000" pitchFamily="50" charset="-128"/>
              <a:cs typeface="Adobe Clean Han ExtraBold"/>
            </a:endParaRPr>
          </a:p>
        </p:txBody>
      </p:sp>
      <p:sp>
        <p:nvSpPr>
          <p:cNvPr id="33" name="object 33"/>
          <p:cNvSpPr txBox="1"/>
          <p:nvPr/>
        </p:nvSpPr>
        <p:spPr>
          <a:xfrm>
            <a:off x="1063893" y="7769676"/>
            <a:ext cx="490855" cy="159018"/>
          </a:xfrm>
          <a:prstGeom prst="rect">
            <a:avLst/>
          </a:prstGeom>
          <a:ln w="8648">
            <a:solidFill>
              <a:srgbClr val="332C2A"/>
            </a:solidFill>
          </a:ln>
        </p:spPr>
        <p:txBody>
          <a:bodyPr vert="horz" wrap="square" lIns="0" tIns="27940" rIns="0" bIns="0" rtlCol="0">
            <a:spAutoFit/>
          </a:bodyPr>
          <a:lstStyle/>
          <a:p>
            <a:pPr marL="93980">
              <a:lnSpc>
                <a:spcPct val="100000"/>
              </a:lnSpc>
              <a:spcBef>
                <a:spcPts val="220"/>
              </a:spcBef>
            </a:pPr>
            <a:r>
              <a:rPr sz="850" b="0" spc="-20">
                <a:solidFill>
                  <a:srgbClr val="332C2A"/>
                </a:solidFill>
                <a:latin typeface="游ゴシック" panose="020B0400000000000000" pitchFamily="50" charset="-128"/>
                <a:ea typeface="游ゴシック" panose="020B0400000000000000" pitchFamily="50" charset="-128"/>
                <a:cs typeface="Adobe Clean Han"/>
              </a:rPr>
              <a:t>ワーク</a:t>
            </a:r>
            <a:endParaRPr sz="850">
              <a:latin typeface="游ゴシック" panose="020B0400000000000000" pitchFamily="50" charset="-128"/>
              <a:ea typeface="游ゴシック" panose="020B0400000000000000" pitchFamily="50" charset="-128"/>
              <a:cs typeface="Adobe Clean H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A0344-B921-FBB0-FE69-084961DEFF1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EAA5A9A-C491-4638-AF56-60EA6EB91243}"/>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F557B6B2-5173-CDD2-1E4E-5A5A727F9C86}"/>
              </a:ext>
            </a:extLst>
          </p:cNvPr>
          <p:cNvSpPr txBox="1"/>
          <p:nvPr/>
        </p:nvSpPr>
        <p:spPr>
          <a:xfrm>
            <a:off x="1241019" y="4730151"/>
            <a:ext cx="5074461"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Source Han Sans JP"/>
              </a:rPr>
              <a:t>約束しなくて大丈夫？</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E5DCFA43-429D-8D31-5F77-216C7987FB7C}"/>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E4AE5B19-7DBE-CFCC-E517-FAABF9CC14B8}"/>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5421A09D-4066-99F4-E3CB-292490C12216}"/>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3AE4FF45-E389-CA6F-D469-E9020599B626}"/>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FB1F723B-5699-DEA7-A9E3-4186F97963FE}"/>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DEC09036-EAA3-7096-643F-785D02CD7142}"/>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9AA8915B-6C4B-D88C-0BAC-8472EC7DA7B9}"/>
              </a:ext>
            </a:extLst>
          </p:cNvPr>
          <p:cNvPicPr/>
          <p:nvPr/>
        </p:nvPicPr>
        <p:blipFill>
          <a:blip r:embed="rId2" cstate="print"/>
          <a:stretch>
            <a:fillRect/>
          </a:stretch>
        </p:blipFill>
        <p:spPr>
          <a:xfrm>
            <a:off x="1796442" y="4749552"/>
            <a:ext cx="368343" cy="368362"/>
          </a:xfrm>
          <a:prstGeom prst="rect">
            <a:avLst/>
          </a:prstGeom>
        </p:spPr>
      </p:pic>
      <p:sp>
        <p:nvSpPr>
          <p:cNvPr id="17" name="object 24">
            <a:extLst>
              <a:ext uri="{FF2B5EF4-FFF2-40B4-BE49-F238E27FC236}">
                <a16:creationId xmlns:a16="http://schemas.microsoft.com/office/drawing/2014/main" id="{0F91A8D9-8DBF-582C-6AF7-938882B1607B}"/>
              </a:ext>
            </a:extLst>
          </p:cNvPr>
          <p:cNvSpPr txBox="1"/>
          <p:nvPr/>
        </p:nvSpPr>
        <p:spPr>
          <a:xfrm>
            <a:off x="1768061" y="4837673"/>
            <a:ext cx="765300" cy="196849"/>
          </a:xfrm>
          <a:prstGeom prst="rect">
            <a:avLst/>
          </a:prstGeom>
        </p:spPr>
        <p:txBody>
          <a:bodyPr vert="horz" wrap="square" lIns="0" tIns="12065" rIns="0" bIns="0" rtlCol="0">
            <a:spAutoFit/>
          </a:bodyPr>
          <a:lstStyle/>
          <a:p>
            <a:pPr marL="48260">
              <a:lnSpc>
                <a:spcPct val="100000"/>
              </a:lnSpc>
              <a:spcBef>
                <a:spcPts val="95"/>
              </a:spcBef>
            </a:pPr>
            <a:r>
              <a:rPr lang="ja-JP" altLang="en-US" sz="1200" spc="350" dirty="0">
                <a:solidFill>
                  <a:srgbClr val="FFFFFF"/>
                </a:solidFill>
                <a:latin typeface="游ゴシック" panose="020B0400000000000000" pitchFamily="50" charset="-128"/>
                <a:ea typeface="游ゴシック" panose="020B0400000000000000" pitchFamily="50" charset="-128"/>
                <a:cs typeface="Adobe Clean Han"/>
              </a:rPr>
              <a:t>１１</a:t>
            </a:r>
            <a:endParaRPr sz="1200"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3684657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002155"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Source Han Sans JP"/>
              </a:rPr>
              <a:t>第3章：モデル授業案</a:t>
            </a:r>
            <a:r>
              <a:rPr sz="1400" b="1" spc="-25">
                <a:solidFill>
                  <a:srgbClr val="332C2A"/>
                </a:solidFill>
                <a:latin typeface="游ゴシック" panose="020B0400000000000000" pitchFamily="50" charset="-128"/>
                <a:ea typeface="游ゴシック" panose="020B0400000000000000" pitchFamily="50" charset="-128"/>
                <a:cs typeface="Source Han Sans JP"/>
              </a:rPr>
              <a:t>11</a:t>
            </a:r>
            <a:endParaRPr sz="1400">
              <a:latin typeface="游ゴシック" panose="020B0400000000000000" pitchFamily="50" charset="-128"/>
              <a:ea typeface="游ゴシック" panose="020B0400000000000000" pitchFamily="50" charset="-128"/>
              <a:cs typeface="Source Han Sans JP"/>
            </a:endParaRPr>
          </a:p>
        </p:txBody>
      </p:sp>
      <p:sp>
        <p:nvSpPr>
          <p:cNvPr id="6" name="object 6"/>
          <p:cNvSpPr txBox="1"/>
          <p:nvPr/>
        </p:nvSpPr>
        <p:spPr>
          <a:xfrm>
            <a:off x="3331695" y="325702"/>
            <a:ext cx="1825625" cy="230190"/>
          </a:xfrm>
          <a:prstGeom prst="rect">
            <a:avLst/>
          </a:prstGeom>
        </p:spPr>
        <p:txBody>
          <a:bodyPr vert="horz" wrap="square" lIns="0" tIns="14604" rIns="0" bIns="0" rtlCol="0">
            <a:spAutoFit/>
          </a:bodyPr>
          <a:lstStyle/>
          <a:p>
            <a:pPr marL="12700">
              <a:lnSpc>
                <a:spcPct val="100000"/>
              </a:lnSpc>
              <a:spcBef>
                <a:spcPts val="114"/>
              </a:spcBef>
            </a:pPr>
            <a:r>
              <a:rPr sz="1400" b="1" spc="-5" dirty="0" err="1">
                <a:solidFill>
                  <a:srgbClr val="332C2A"/>
                </a:solidFill>
                <a:latin typeface="游ゴシック" panose="020B0400000000000000" pitchFamily="50" charset="-128"/>
                <a:ea typeface="游ゴシック" panose="020B0400000000000000" pitchFamily="50" charset="-128"/>
                <a:cs typeface="Source Han Sans JP"/>
              </a:rPr>
              <a:t>約束しなくて大丈夫</a:t>
            </a:r>
            <a:r>
              <a:rPr sz="1400" b="1" spc="-5" dirty="0">
                <a:solidFill>
                  <a:srgbClr val="332C2A"/>
                </a:solidFill>
                <a:latin typeface="游ゴシック" panose="020B0400000000000000" pitchFamily="50" charset="-128"/>
                <a:ea typeface="游ゴシック" panose="020B0400000000000000" pitchFamily="50" charset="-128"/>
                <a:cs typeface="Source Han Sans JP"/>
              </a:rPr>
              <a:t>？</a:t>
            </a:r>
            <a:endParaRPr sz="1400" dirty="0">
              <a:latin typeface="游ゴシック" panose="020B0400000000000000" pitchFamily="50" charset="-128"/>
              <a:ea typeface="游ゴシック" panose="020B0400000000000000" pitchFamily="50" charset="-128"/>
              <a:cs typeface="Source Han Sans JP"/>
            </a:endParaRPr>
          </a:p>
        </p:txBody>
      </p:sp>
      <p:sp>
        <p:nvSpPr>
          <p:cNvPr id="7" name="object 7"/>
          <p:cNvSpPr txBox="1"/>
          <p:nvPr/>
        </p:nvSpPr>
        <p:spPr>
          <a:xfrm>
            <a:off x="832305" y="1064845"/>
            <a:ext cx="2358390" cy="305435"/>
          </a:xfrm>
          <a:prstGeom prst="rect">
            <a:avLst/>
          </a:prstGeom>
        </p:spPr>
        <p:txBody>
          <a:bodyPr vert="horz" wrap="square" lIns="0" tIns="17145" rIns="0" bIns="0" rtlCol="0">
            <a:spAutoFit/>
          </a:bodyPr>
          <a:lstStyle/>
          <a:p>
            <a:pPr marL="12700">
              <a:lnSpc>
                <a:spcPct val="100000"/>
              </a:lnSpc>
              <a:spcBef>
                <a:spcPts val="135"/>
              </a:spcBef>
            </a:pPr>
            <a:r>
              <a:rPr sz="1800" b="1" spc="-5">
                <a:solidFill>
                  <a:srgbClr val="332C2A"/>
                </a:solidFill>
                <a:latin typeface="游ゴシック" panose="020B0400000000000000" pitchFamily="50" charset="-128"/>
                <a:ea typeface="游ゴシック" panose="020B0400000000000000" pitchFamily="50" charset="-128"/>
                <a:cs typeface="Adobe Clean Han ExtraBold"/>
              </a:rPr>
              <a:t>ワークシートの解答例</a:t>
            </a:r>
            <a:endParaRPr sz="1800">
              <a:latin typeface="游ゴシック" panose="020B0400000000000000" pitchFamily="50" charset="-128"/>
              <a:ea typeface="游ゴシック" panose="020B0400000000000000" pitchFamily="50" charset="-128"/>
              <a:cs typeface="Adobe Clean Han ExtraBold"/>
            </a:endParaRPr>
          </a:p>
        </p:txBody>
      </p:sp>
      <p:sp>
        <p:nvSpPr>
          <p:cNvPr id="8" name="object 8"/>
          <p:cNvSpPr txBox="1"/>
          <p:nvPr/>
        </p:nvSpPr>
        <p:spPr>
          <a:xfrm>
            <a:off x="833393" y="2049018"/>
            <a:ext cx="5866765" cy="1628010"/>
          </a:xfrm>
          <a:prstGeom prst="rect">
            <a:avLst/>
          </a:prstGeom>
          <a:ln w="8648">
            <a:solidFill>
              <a:srgbClr val="332C2A"/>
            </a:solidFill>
          </a:ln>
        </p:spPr>
        <p:txBody>
          <a:bodyPr vert="horz" wrap="square" lIns="0" tIns="27305" rIns="0" bIns="0" rtlCol="0">
            <a:spAutoFit/>
          </a:bodyPr>
          <a:lstStyle/>
          <a:p>
            <a:pPr>
              <a:lnSpc>
                <a:spcPct val="100000"/>
              </a:lnSpc>
              <a:spcBef>
                <a:spcPts val="215"/>
              </a:spcBef>
            </a:pPr>
            <a:endParaRPr sz="950">
              <a:latin typeface="游ゴシック" panose="020B0400000000000000" pitchFamily="50" charset="-128"/>
              <a:ea typeface="游ゴシック" panose="020B0400000000000000" pitchFamily="50" charset="-128"/>
              <a:cs typeface="Times New Roman"/>
            </a:endParaRPr>
          </a:p>
          <a:p>
            <a:pPr marL="175895">
              <a:lnSpc>
                <a:spcPct val="100000"/>
              </a:lnSpc>
            </a:pPr>
            <a:r>
              <a:rPr sz="950" b="0" spc="-5">
                <a:solidFill>
                  <a:srgbClr val="332C2A"/>
                </a:solidFill>
                <a:latin typeface="游ゴシック" panose="020B0400000000000000" pitchFamily="50" charset="-128"/>
                <a:ea typeface="游ゴシック" panose="020B0400000000000000" pitchFamily="50" charset="-128"/>
                <a:cs typeface="Adobe Clean Han"/>
              </a:rPr>
              <a:t>□毎日長時間労働で休憩や休日もなく働かされる</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95">
                <a:solidFill>
                  <a:srgbClr val="332C2A"/>
                </a:solidFill>
                <a:latin typeface="游ゴシック" panose="020B0400000000000000" pitchFamily="50" charset="-128"/>
                <a:ea typeface="游ゴシック" panose="020B0400000000000000" pitchFamily="50" charset="-128"/>
                <a:cs typeface="Adobe Clean Han"/>
              </a:rPr>
              <a:t>□「時間内に仕事が終わらないのは能力不足」と言われて、残業しても残業代が一切支払われない</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5"/>
              </a:spcBef>
            </a:pPr>
            <a:r>
              <a:rPr sz="950" b="0" spc="-5">
                <a:solidFill>
                  <a:srgbClr val="332C2A"/>
                </a:solidFill>
                <a:latin typeface="游ゴシック" panose="020B0400000000000000" pitchFamily="50" charset="-128"/>
                <a:ea typeface="游ゴシック" panose="020B0400000000000000" pitchFamily="50" charset="-128"/>
                <a:cs typeface="Adobe Clean Han"/>
              </a:rPr>
              <a:t>□仕事が忙しくて有給休暇を取得させてもらえない</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45">
                <a:solidFill>
                  <a:srgbClr val="332C2A"/>
                </a:solidFill>
                <a:latin typeface="游ゴシック" panose="020B0400000000000000" pitchFamily="50" charset="-128"/>
                <a:ea typeface="游ゴシック" panose="020B0400000000000000" pitchFamily="50" charset="-128"/>
                <a:cs typeface="Adobe Clean Han"/>
              </a:rPr>
              <a:t>□仕事中にケガをしたのに、会社はなにも対応してくれない</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5">
                <a:solidFill>
                  <a:srgbClr val="332C2A"/>
                </a:solidFill>
                <a:latin typeface="游ゴシック" panose="020B0400000000000000" pitchFamily="50" charset="-128"/>
                <a:ea typeface="游ゴシック" panose="020B0400000000000000" pitchFamily="50" charset="-128"/>
                <a:cs typeface="Adobe Clean Han"/>
              </a:rPr>
              <a:t>□セクハラやパワハラを受ける</a:t>
            </a:r>
            <a:endParaRPr sz="950">
              <a:latin typeface="游ゴシック" panose="020B0400000000000000" pitchFamily="50" charset="-128"/>
              <a:ea typeface="游ゴシック" panose="020B0400000000000000" pitchFamily="50" charset="-128"/>
              <a:cs typeface="Adobe Clean Han"/>
            </a:endParaRPr>
          </a:p>
          <a:p>
            <a:pPr marL="175895">
              <a:lnSpc>
                <a:spcPct val="100000"/>
              </a:lnSpc>
              <a:spcBef>
                <a:spcPts val="900"/>
              </a:spcBef>
            </a:pPr>
            <a:r>
              <a:rPr sz="950" b="0" spc="-50">
                <a:solidFill>
                  <a:srgbClr val="332C2A"/>
                </a:solidFill>
                <a:latin typeface="游ゴシック" panose="020B0400000000000000" pitchFamily="50" charset="-128"/>
                <a:ea typeface="游ゴシック" panose="020B0400000000000000" pitchFamily="50" charset="-128"/>
                <a:cs typeface="Adobe Clean Han"/>
              </a:rPr>
              <a:t>□合理的な理由もなく、些細な理由でクビになる</a:t>
            </a:r>
            <a:endParaRPr sz="950">
              <a:latin typeface="游ゴシック" panose="020B0400000000000000" pitchFamily="50" charset="-128"/>
              <a:ea typeface="游ゴシック" panose="020B0400000000000000" pitchFamily="50" charset="-128"/>
              <a:cs typeface="Adobe Clean Han"/>
            </a:endParaRPr>
          </a:p>
        </p:txBody>
      </p:sp>
      <p:sp>
        <p:nvSpPr>
          <p:cNvPr id="9" name="object 9"/>
          <p:cNvSpPr txBox="1"/>
          <p:nvPr/>
        </p:nvSpPr>
        <p:spPr>
          <a:xfrm>
            <a:off x="833393" y="3688054"/>
            <a:ext cx="5866765" cy="3481578"/>
          </a:xfrm>
          <a:prstGeom prst="rect">
            <a:avLst/>
          </a:prstGeom>
          <a:ln w="8648">
            <a:solidFill>
              <a:srgbClr val="332C2A"/>
            </a:solidFill>
          </a:ln>
        </p:spPr>
        <p:txBody>
          <a:bodyPr vert="horz" wrap="square" lIns="0" tIns="36830" rIns="0" bIns="0" rtlCol="0">
            <a:noAutofit/>
          </a:bodyPr>
          <a:lstStyle/>
          <a:p>
            <a:pPr>
              <a:lnSpc>
                <a:spcPct val="100000"/>
              </a:lnSpc>
              <a:spcBef>
                <a:spcPts val="290"/>
              </a:spcBef>
            </a:pPr>
            <a:endParaRPr sz="950">
              <a:latin typeface="游ゴシック" panose="020B0400000000000000" pitchFamily="50" charset="-128"/>
              <a:ea typeface="游ゴシック" panose="020B0400000000000000" pitchFamily="50" charset="-128"/>
              <a:cs typeface="Times New Roman"/>
            </a:endParaRPr>
          </a:p>
          <a:p>
            <a:pPr marL="256540">
              <a:lnSpc>
                <a:spcPct val="100000"/>
              </a:lnSpc>
            </a:pPr>
            <a:r>
              <a:rPr sz="950" b="0" spc="-5">
                <a:solidFill>
                  <a:srgbClr val="332C2A"/>
                </a:solidFill>
                <a:latin typeface="游ゴシック" panose="020B0400000000000000" pitchFamily="50" charset="-128"/>
                <a:ea typeface="游ゴシック" panose="020B0400000000000000" pitchFamily="50" charset="-128"/>
                <a:cs typeface="Adobe Clean Han"/>
              </a:rPr>
              <a:t>≪こんな職場は嫌だ！ </a:t>
            </a:r>
            <a:r>
              <a:rPr sz="950" b="0">
                <a:solidFill>
                  <a:srgbClr val="332C2A"/>
                </a:solidFill>
                <a:latin typeface="游ゴシック" panose="020B0400000000000000" pitchFamily="50" charset="-128"/>
                <a:ea typeface="游ゴシック" panose="020B0400000000000000" pitchFamily="50" charset="-128"/>
                <a:cs typeface="Adobe Clean Han"/>
              </a:rPr>
              <a:t>or</a:t>
            </a:r>
            <a:r>
              <a:rPr sz="950" b="0" spc="-10">
                <a:solidFill>
                  <a:srgbClr val="332C2A"/>
                </a:solidFill>
                <a:latin typeface="游ゴシック" panose="020B0400000000000000" pitchFamily="50" charset="-128"/>
                <a:ea typeface="游ゴシック" panose="020B0400000000000000" pitchFamily="50" charset="-128"/>
                <a:cs typeface="Adobe Clean Han"/>
              </a:rPr>
              <a:t>アルバイトで違和感は？？≫</a:t>
            </a:r>
            <a:endParaRPr sz="950">
              <a:latin typeface="游ゴシック" panose="020B0400000000000000" pitchFamily="50" charset="-128"/>
              <a:ea typeface="游ゴシック" panose="020B0400000000000000" pitchFamily="50" charset="-128"/>
              <a:cs typeface="Adobe Clean Han"/>
            </a:endParaRPr>
          </a:p>
          <a:p>
            <a:pPr marL="146050">
              <a:lnSpc>
                <a:spcPct val="100000"/>
              </a:lnSpc>
              <a:spcBef>
                <a:spcPts val="900"/>
              </a:spcBef>
            </a:pPr>
            <a:r>
              <a:rPr sz="950" b="0" spc="-5">
                <a:solidFill>
                  <a:srgbClr val="332C2A"/>
                </a:solidFill>
                <a:latin typeface="游ゴシック" panose="020B0400000000000000" pitchFamily="50" charset="-128"/>
                <a:ea typeface="游ゴシック" panose="020B0400000000000000" pitchFamily="50" charset="-128"/>
                <a:cs typeface="Adobe Clean Han"/>
              </a:rPr>
              <a:t>•毎日夜遅くまで働かせられる</a:t>
            </a:r>
            <a:endParaRPr sz="950">
              <a:latin typeface="游ゴシック" panose="020B0400000000000000" pitchFamily="50" charset="-128"/>
              <a:ea typeface="游ゴシック" panose="020B0400000000000000" pitchFamily="50" charset="-128"/>
              <a:cs typeface="Adobe Clean Han"/>
            </a:endParaRPr>
          </a:p>
          <a:p>
            <a:pPr marL="146050">
              <a:lnSpc>
                <a:spcPct val="100000"/>
              </a:lnSpc>
              <a:spcBef>
                <a:spcPts val="905"/>
              </a:spcBef>
            </a:pPr>
            <a:r>
              <a:rPr sz="950" b="0" spc="-15">
                <a:solidFill>
                  <a:srgbClr val="332C2A"/>
                </a:solidFill>
                <a:latin typeface="游ゴシック" panose="020B0400000000000000" pitchFamily="50" charset="-128"/>
                <a:ea typeface="游ゴシック" panose="020B0400000000000000" pitchFamily="50" charset="-128"/>
                <a:cs typeface="Adobe Clean Han"/>
              </a:rPr>
              <a:t>•休日に出勤しても、給与が出ない</a:t>
            </a:r>
            <a:endParaRPr sz="950">
              <a:latin typeface="游ゴシック" panose="020B0400000000000000" pitchFamily="50" charset="-128"/>
              <a:ea typeface="游ゴシック" panose="020B0400000000000000" pitchFamily="50" charset="-128"/>
              <a:cs typeface="Adobe Clean Han"/>
            </a:endParaRPr>
          </a:p>
          <a:p>
            <a:pPr marL="146050">
              <a:lnSpc>
                <a:spcPct val="100000"/>
              </a:lnSpc>
              <a:spcBef>
                <a:spcPts val="900"/>
              </a:spcBef>
            </a:pPr>
            <a:r>
              <a:rPr sz="950" b="0" spc="-5">
                <a:solidFill>
                  <a:srgbClr val="332C2A"/>
                </a:solidFill>
                <a:latin typeface="游ゴシック" panose="020B0400000000000000" pitchFamily="50" charset="-128"/>
                <a:ea typeface="游ゴシック" panose="020B0400000000000000" pitchFamily="50" charset="-128"/>
                <a:cs typeface="Adobe Clean Han"/>
              </a:rPr>
              <a:t>•いつも上司が怒鳴っている</a:t>
            </a:r>
            <a:endParaRPr sz="950">
              <a:latin typeface="游ゴシック" panose="020B0400000000000000" pitchFamily="50" charset="-128"/>
              <a:ea typeface="游ゴシック" panose="020B0400000000000000" pitchFamily="50" charset="-128"/>
              <a:cs typeface="Adobe Clean Han"/>
            </a:endParaRPr>
          </a:p>
          <a:p>
            <a:pPr marL="146050">
              <a:lnSpc>
                <a:spcPct val="100000"/>
              </a:lnSpc>
              <a:spcBef>
                <a:spcPts val="900"/>
              </a:spcBef>
            </a:pPr>
            <a:r>
              <a:rPr sz="950" b="0" spc="-30">
                <a:solidFill>
                  <a:srgbClr val="332C2A"/>
                </a:solidFill>
                <a:latin typeface="游ゴシック" panose="020B0400000000000000" pitchFamily="50" charset="-128"/>
                <a:ea typeface="游ゴシック" panose="020B0400000000000000" pitchFamily="50" charset="-128"/>
                <a:cs typeface="Adobe Clean Han"/>
              </a:rPr>
              <a:t>•シフト前後の準備や片付けに時間がかかるのに、バイト代が出ない</a:t>
            </a:r>
            <a:endParaRPr sz="950">
              <a:latin typeface="游ゴシック" panose="020B0400000000000000" pitchFamily="50" charset="-128"/>
              <a:ea typeface="游ゴシック" panose="020B0400000000000000" pitchFamily="50" charset="-128"/>
              <a:cs typeface="Adobe Clean Han"/>
            </a:endParaRPr>
          </a:p>
          <a:p>
            <a:pPr marL="146050">
              <a:lnSpc>
                <a:spcPct val="100000"/>
              </a:lnSpc>
              <a:spcBef>
                <a:spcPts val="900"/>
              </a:spcBef>
            </a:pPr>
            <a:r>
              <a:rPr sz="950" b="0" spc="-15">
                <a:solidFill>
                  <a:srgbClr val="332C2A"/>
                </a:solidFill>
                <a:latin typeface="游ゴシック" panose="020B0400000000000000" pitchFamily="50" charset="-128"/>
                <a:ea typeface="游ゴシック" panose="020B0400000000000000" pitchFamily="50" charset="-128"/>
                <a:cs typeface="Adobe Clean Han"/>
              </a:rPr>
              <a:t>•バイト直前になって、頻繁にシフトが変更される</a:t>
            </a:r>
            <a:endParaRPr sz="950">
              <a:latin typeface="游ゴシック" panose="020B0400000000000000" pitchFamily="50" charset="-128"/>
              <a:ea typeface="游ゴシック" panose="020B0400000000000000" pitchFamily="50" charset="-128"/>
              <a:cs typeface="Adobe Clean Han"/>
            </a:endParaRPr>
          </a:p>
        </p:txBody>
      </p:sp>
      <p:sp>
        <p:nvSpPr>
          <p:cNvPr id="10" name="object 10"/>
          <p:cNvSpPr txBox="1"/>
          <p:nvPr/>
        </p:nvSpPr>
        <p:spPr>
          <a:xfrm>
            <a:off x="3884043" y="1143218"/>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11" name="object 11"/>
          <p:cNvSpPr txBox="1"/>
          <p:nvPr/>
        </p:nvSpPr>
        <p:spPr>
          <a:xfrm>
            <a:off x="5119564" y="1143218"/>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12" name="object 12"/>
          <p:cNvSpPr txBox="1"/>
          <p:nvPr/>
        </p:nvSpPr>
        <p:spPr>
          <a:xfrm>
            <a:off x="5905805" y="1143218"/>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3" name="object 13"/>
          <p:cNvSpPr/>
          <p:nvPr/>
        </p:nvSpPr>
        <p:spPr>
          <a:xfrm>
            <a:off x="3665060" y="1363851"/>
            <a:ext cx="3039745" cy="0"/>
          </a:xfrm>
          <a:custGeom>
            <a:avLst/>
            <a:gdLst/>
            <a:ahLst/>
            <a:cxnLst/>
            <a:rect l="l" t="t" r="r" b="b"/>
            <a:pathLst>
              <a:path w="3039745">
                <a:moveTo>
                  <a:pt x="0" y="0"/>
                </a:moveTo>
                <a:lnTo>
                  <a:pt x="3039211"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4" name="object 14"/>
          <p:cNvSpPr txBox="1"/>
          <p:nvPr/>
        </p:nvSpPr>
        <p:spPr>
          <a:xfrm>
            <a:off x="790657" y="1763794"/>
            <a:ext cx="1741170" cy="178895"/>
          </a:xfrm>
          <a:prstGeom prst="rect">
            <a:avLst/>
          </a:prstGeom>
        </p:spPr>
        <p:txBody>
          <a:bodyPr vert="horz" wrap="square" lIns="0" tIns="17145" rIns="0" bIns="0" rtlCol="0">
            <a:spAutoFit/>
          </a:bodyPr>
          <a:lstStyle/>
          <a:p>
            <a:pPr marL="12700">
              <a:lnSpc>
                <a:spcPct val="100000"/>
              </a:lnSpc>
              <a:spcBef>
                <a:spcPts val="135"/>
              </a:spcBef>
            </a:pPr>
            <a:r>
              <a:rPr lang="en-US" sz="1050" b="1" spc="-125">
                <a:solidFill>
                  <a:srgbClr val="332C2A"/>
                </a:solidFill>
                <a:latin typeface="游ゴシック" panose="020B0400000000000000" pitchFamily="50" charset="-128"/>
                <a:ea typeface="游ゴシック" panose="020B0400000000000000" pitchFamily="50" charset="-128"/>
                <a:cs typeface="Adobe Clean Han ExtraBold"/>
              </a:rPr>
              <a:t>1 </a:t>
            </a:r>
            <a:r>
              <a:rPr sz="1050" b="1" spc="-125">
                <a:solidFill>
                  <a:srgbClr val="332C2A"/>
                </a:solidFill>
                <a:latin typeface="游ゴシック" panose="020B0400000000000000" pitchFamily="50" charset="-128"/>
                <a:ea typeface="游ゴシック" panose="020B0400000000000000" pitchFamily="50" charset="-128"/>
                <a:cs typeface="Adobe Clean Han ExtraBold"/>
              </a:rPr>
              <a:t>．働く上でのトラブルって？</a:t>
            </a:r>
            <a:endParaRPr sz="1050">
              <a:latin typeface="游ゴシック" panose="020B0400000000000000" pitchFamily="50" charset="-128"/>
              <a:ea typeface="游ゴシック" panose="020B0400000000000000" pitchFamily="50" charset="-128"/>
              <a:cs typeface="Adobe Clean Han ExtraBold"/>
            </a:endParaRPr>
          </a:p>
        </p:txBody>
      </p:sp>
      <p:sp>
        <p:nvSpPr>
          <p:cNvPr id="15" name="object 15"/>
          <p:cNvSpPr/>
          <p:nvPr/>
        </p:nvSpPr>
        <p:spPr>
          <a:xfrm>
            <a:off x="829081" y="8115172"/>
            <a:ext cx="5875655" cy="1711960"/>
          </a:xfrm>
          <a:custGeom>
            <a:avLst/>
            <a:gdLst/>
            <a:ahLst/>
            <a:cxnLst/>
            <a:rect l="l" t="t" r="r" b="b"/>
            <a:pathLst>
              <a:path w="5875655" h="1711959">
                <a:moveTo>
                  <a:pt x="5875210" y="0"/>
                </a:moveTo>
                <a:lnTo>
                  <a:pt x="0" y="0"/>
                </a:lnTo>
                <a:lnTo>
                  <a:pt x="0" y="10160"/>
                </a:lnTo>
                <a:lnTo>
                  <a:pt x="0" y="1703070"/>
                </a:lnTo>
                <a:lnTo>
                  <a:pt x="0" y="1711960"/>
                </a:lnTo>
                <a:lnTo>
                  <a:pt x="5875210" y="1711960"/>
                </a:lnTo>
                <a:lnTo>
                  <a:pt x="5875210" y="1703070"/>
                </a:lnTo>
                <a:lnTo>
                  <a:pt x="9423" y="1703070"/>
                </a:lnTo>
                <a:lnTo>
                  <a:pt x="9423" y="10160"/>
                </a:lnTo>
                <a:lnTo>
                  <a:pt x="5865774" y="10160"/>
                </a:lnTo>
                <a:lnTo>
                  <a:pt x="5865774" y="1702549"/>
                </a:lnTo>
                <a:lnTo>
                  <a:pt x="5875210" y="1702549"/>
                </a:lnTo>
                <a:lnTo>
                  <a:pt x="5875210" y="10160"/>
                </a:lnTo>
                <a:lnTo>
                  <a:pt x="5875210" y="9753"/>
                </a:lnTo>
                <a:lnTo>
                  <a:pt x="587521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6" name="object 16"/>
          <p:cNvSpPr txBox="1"/>
          <p:nvPr/>
        </p:nvSpPr>
        <p:spPr>
          <a:xfrm>
            <a:off x="4585471" y="8537463"/>
            <a:ext cx="1150353" cy="159018"/>
          </a:xfrm>
          <a:prstGeom prst="rect">
            <a:avLst/>
          </a:prstGeom>
        </p:spPr>
        <p:txBody>
          <a:bodyPr vert="horz" wrap="square" lIns="0" tIns="12700" rIns="0" bIns="0" rtlCol="0">
            <a:spAutoFit/>
          </a:bodyPr>
          <a:lstStyle/>
          <a:p>
            <a:pPr>
              <a:lnSpc>
                <a:spcPct val="100000"/>
              </a:lnSpc>
              <a:spcBef>
                <a:spcPts val="100"/>
              </a:spcBef>
            </a:pPr>
            <a:r>
              <a:rPr sz="950" b="0" spc="-720">
                <a:solidFill>
                  <a:srgbClr val="332C2A"/>
                </a:solidFill>
                <a:latin typeface="游ゴシック" panose="020B0400000000000000" pitchFamily="50" charset="-128"/>
                <a:ea typeface="游ゴシック" panose="020B0400000000000000" pitchFamily="50" charset="-128"/>
                <a:cs typeface="Adobe Clean Han"/>
              </a:rPr>
              <a:t>】</a:t>
            </a:r>
            <a:r>
              <a:rPr lang="en-US" sz="950" b="0" spc="-720">
                <a:solidFill>
                  <a:srgbClr val="332C2A"/>
                </a:solidFill>
                <a:latin typeface="游ゴシック" panose="020B0400000000000000" pitchFamily="50" charset="-128"/>
                <a:ea typeface="游ゴシック" panose="020B0400000000000000" pitchFamily="50" charset="-128"/>
                <a:cs typeface="Adobe Clean Han"/>
              </a:rPr>
              <a:t>  </a:t>
            </a:r>
            <a:r>
              <a:rPr sz="950" b="0" spc="-720">
                <a:solidFill>
                  <a:srgbClr val="332C2A"/>
                </a:solidFill>
                <a:latin typeface="游ゴシック" panose="020B0400000000000000" pitchFamily="50" charset="-128"/>
                <a:ea typeface="游ゴシック" panose="020B0400000000000000" pitchFamily="50" charset="-128"/>
                <a:cs typeface="Adobe Clean Han"/>
              </a:rPr>
              <a:t>、</a:t>
            </a:r>
            <a:r>
              <a:rPr lang="ja-JP" altLang="en-US" sz="950" b="0" spc="-720">
                <a:solidFill>
                  <a:srgbClr val="332C2A"/>
                </a:solidFill>
                <a:latin typeface="游ゴシック" panose="020B0400000000000000" pitchFamily="50" charset="-128"/>
                <a:ea typeface="游ゴシック" panose="020B0400000000000000" pitchFamily="50" charset="-128"/>
                <a:cs typeface="Adobe Clean Han"/>
              </a:rPr>
              <a:t>、</a:t>
            </a:r>
            <a:r>
              <a:rPr lang="en-US" altLang="ja-JP" sz="950" b="0" spc="45">
                <a:solidFill>
                  <a:srgbClr val="332C2A"/>
                </a:solidFill>
                <a:latin typeface="游ゴシック" panose="020B0400000000000000" pitchFamily="50" charset="-128"/>
                <a:ea typeface="游ゴシック" panose="020B0400000000000000" pitchFamily="50" charset="-128"/>
                <a:cs typeface="Adobe Clean Han"/>
              </a:rPr>
              <a:t>【</a:t>
            </a:r>
            <a:r>
              <a:rPr sz="950" b="0" spc="45">
                <a:solidFill>
                  <a:srgbClr val="332C2A"/>
                </a:solidFill>
                <a:latin typeface="游ゴシック" panose="020B0400000000000000" pitchFamily="50" charset="-128"/>
                <a:ea typeface="游ゴシック" panose="020B0400000000000000" pitchFamily="50" charset="-128"/>
                <a:cs typeface="Adobe Clean Han"/>
              </a:rPr>
              <a:t>②</a:t>
            </a:r>
            <a:r>
              <a:rPr lang="en-US" sz="950" b="0" spc="45">
                <a:solidFill>
                  <a:srgbClr val="332C2A"/>
                </a:solidFill>
                <a:latin typeface="游ゴシック" panose="020B0400000000000000" pitchFamily="50" charset="-128"/>
                <a:ea typeface="游ゴシック" panose="020B0400000000000000" pitchFamily="50" charset="-128"/>
                <a:cs typeface="Adobe Clean Han"/>
              </a:rPr>
              <a:t>  </a:t>
            </a:r>
            <a:r>
              <a:rPr lang="ja-JP" altLang="en-US" sz="950" b="0" spc="45">
                <a:solidFill>
                  <a:srgbClr val="332C2A"/>
                </a:solidFill>
                <a:latin typeface="游ゴシック" panose="020B0400000000000000" pitchFamily="50" charset="-128"/>
                <a:ea typeface="游ゴシック" panose="020B0400000000000000" pitchFamily="50" charset="-128"/>
                <a:cs typeface="Adobe Clean Han"/>
              </a:rPr>
              <a:t>　</a:t>
            </a:r>
            <a:r>
              <a:rPr sz="950" b="0" spc="45" err="1">
                <a:solidFill>
                  <a:srgbClr val="332C2A"/>
                </a:solidFill>
                <a:latin typeface="游ゴシック" panose="020B0400000000000000" pitchFamily="50" charset="-128"/>
                <a:ea typeface="游ゴシック" panose="020B0400000000000000" pitchFamily="50" charset="-128"/>
                <a:cs typeface="Adobe Clean Han"/>
              </a:rPr>
              <a:t>労働時間</a:t>
            </a:r>
            <a:endParaRPr sz="950">
              <a:latin typeface="游ゴシック" panose="020B0400000000000000" pitchFamily="50" charset="-128"/>
              <a:ea typeface="游ゴシック" panose="020B0400000000000000" pitchFamily="50" charset="-128"/>
              <a:cs typeface="Adobe Clean Han"/>
            </a:endParaRPr>
          </a:p>
        </p:txBody>
      </p:sp>
      <p:sp>
        <p:nvSpPr>
          <p:cNvPr id="23" name="object 23"/>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88</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17" name="object 17"/>
          <p:cNvSpPr txBox="1"/>
          <p:nvPr/>
        </p:nvSpPr>
        <p:spPr>
          <a:xfrm>
            <a:off x="5735825" y="8537463"/>
            <a:ext cx="801370" cy="159018"/>
          </a:xfrm>
          <a:prstGeom prst="rect">
            <a:avLst/>
          </a:prstGeom>
        </p:spPr>
        <p:txBody>
          <a:bodyPr vert="horz" wrap="square" lIns="0" tIns="12700" rIns="0" bIns="0" rtlCol="0">
            <a:spAutoFit/>
          </a:bodyPr>
          <a:lstStyle/>
          <a:p>
            <a:pPr>
              <a:lnSpc>
                <a:spcPct val="100000"/>
              </a:lnSpc>
              <a:spcBef>
                <a:spcPts val="100"/>
              </a:spcBef>
            </a:pPr>
            <a:r>
              <a:rPr sz="950" b="0" spc="-80">
                <a:solidFill>
                  <a:srgbClr val="332C2A"/>
                </a:solidFill>
                <a:latin typeface="游ゴシック" panose="020B0400000000000000" pitchFamily="50" charset="-128"/>
                <a:ea typeface="游ゴシック" panose="020B0400000000000000" pitchFamily="50" charset="-128"/>
                <a:cs typeface="Adobe Clean Han"/>
              </a:rPr>
              <a:t>】その他の労働</a:t>
            </a:r>
            <a:endParaRPr sz="950">
              <a:latin typeface="游ゴシック" panose="020B0400000000000000" pitchFamily="50" charset="-128"/>
              <a:ea typeface="游ゴシック" panose="020B0400000000000000" pitchFamily="50" charset="-128"/>
              <a:cs typeface="Adobe Clean Han"/>
            </a:endParaRPr>
          </a:p>
        </p:txBody>
      </p:sp>
      <p:sp>
        <p:nvSpPr>
          <p:cNvPr id="18" name="object 18"/>
          <p:cNvSpPr txBox="1"/>
          <p:nvPr/>
        </p:nvSpPr>
        <p:spPr>
          <a:xfrm>
            <a:off x="1009752" y="8267965"/>
            <a:ext cx="3347085" cy="621965"/>
          </a:xfrm>
          <a:prstGeom prst="rect">
            <a:avLst/>
          </a:prstGeom>
        </p:spPr>
        <p:txBody>
          <a:bodyPr vert="horz" wrap="square" lIns="0" tIns="74930" rIns="0" bIns="0" rtlCol="0">
            <a:spAutoFit/>
          </a:bodyPr>
          <a:lstStyle/>
          <a:p>
            <a:pPr>
              <a:lnSpc>
                <a:spcPct val="100000"/>
              </a:lnSpc>
              <a:spcBef>
                <a:spcPts val="590"/>
              </a:spcBef>
            </a:pPr>
            <a:r>
              <a:rPr sz="950" b="0">
                <a:solidFill>
                  <a:srgbClr val="332C2A"/>
                </a:solidFill>
                <a:latin typeface="游ゴシック" panose="020B0400000000000000" pitchFamily="50" charset="-128"/>
                <a:ea typeface="游ゴシック" panose="020B0400000000000000" pitchFamily="50" charset="-128"/>
                <a:cs typeface="Adobe Clean Han"/>
              </a:rPr>
              <a:t>≪労働基準法第15</a:t>
            </a:r>
            <a:r>
              <a:rPr sz="950" b="0" spc="-25">
                <a:solidFill>
                  <a:srgbClr val="332C2A"/>
                </a:solidFill>
                <a:latin typeface="游ゴシック" panose="020B0400000000000000" pitchFamily="50" charset="-128"/>
                <a:ea typeface="游ゴシック" panose="020B0400000000000000" pitchFamily="50" charset="-128"/>
                <a:cs typeface="Adobe Clean Han"/>
              </a:rPr>
              <a:t>条≫</a:t>
            </a:r>
            <a:endParaRPr sz="950">
              <a:latin typeface="游ゴシック" panose="020B0400000000000000" pitchFamily="50" charset="-128"/>
              <a:ea typeface="游ゴシック" panose="020B0400000000000000" pitchFamily="50" charset="-128"/>
              <a:cs typeface="Adobe Clean Han"/>
            </a:endParaRPr>
          </a:p>
          <a:p>
            <a:pPr marL="125730" marR="5080" indent="-126364">
              <a:lnSpc>
                <a:spcPct val="143200"/>
              </a:lnSpc>
            </a:pPr>
            <a:r>
              <a:rPr sz="950" b="0" spc="-75">
                <a:solidFill>
                  <a:srgbClr val="332C2A"/>
                </a:solidFill>
                <a:latin typeface="游ゴシック" panose="020B0400000000000000" pitchFamily="50" charset="-128"/>
                <a:ea typeface="游ゴシック" panose="020B0400000000000000" pitchFamily="50" charset="-128"/>
                <a:cs typeface="Adobe Clean Han"/>
              </a:rPr>
              <a:t>①使用者は、労働契約の締結に際し、労働者に対して【① </a:t>
            </a:r>
            <a:r>
              <a:rPr lang="en-US" sz="950" b="0" spc="-75">
                <a:solidFill>
                  <a:srgbClr val="332C2A"/>
                </a:solidFill>
                <a:latin typeface="游ゴシック" panose="020B0400000000000000" pitchFamily="50" charset="-128"/>
                <a:ea typeface="游ゴシック" panose="020B0400000000000000" pitchFamily="50" charset="-128"/>
                <a:cs typeface="Adobe Clean Han"/>
              </a:rPr>
              <a:t>  </a:t>
            </a:r>
            <a:r>
              <a:rPr lang="ja-JP" altLang="en-US" sz="950" b="0" spc="-75">
                <a:solidFill>
                  <a:srgbClr val="332C2A"/>
                </a:solidFill>
                <a:latin typeface="游ゴシック" panose="020B0400000000000000" pitchFamily="50" charset="-128"/>
                <a:ea typeface="游ゴシック" panose="020B0400000000000000" pitchFamily="50" charset="-128"/>
                <a:cs typeface="Adobe Clean Han"/>
              </a:rPr>
              <a:t>　賃</a:t>
            </a:r>
            <a:r>
              <a:rPr sz="950" b="0" spc="-75">
                <a:solidFill>
                  <a:srgbClr val="332C2A"/>
                </a:solidFill>
                <a:latin typeface="游ゴシック" panose="020B0400000000000000" pitchFamily="50" charset="-128"/>
                <a:ea typeface="游ゴシック" panose="020B0400000000000000" pitchFamily="50" charset="-128"/>
                <a:cs typeface="Adobe Clean Han"/>
              </a:rPr>
              <a:t>金</a:t>
            </a:r>
            <a:r>
              <a:rPr lang="en-US" sz="950" b="0" spc="-75">
                <a:solidFill>
                  <a:srgbClr val="332C2A"/>
                </a:solidFill>
                <a:latin typeface="游ゴシック" panose="020B0400000000000000" pitchFamily="50" charset="-128"/>
                <a:ea typeface="游ゴシック" panose="020B0400000000000000" pitchFamily="50" charset="-128"/>
                <a:cs typeface="Adobe Clean Han"/>
              </a:rPr>
              <a:t>  </a:t>
            </a:r>
            <a:r>
              <a:rPr sz="950" b="0" spc="-5" err="1">
                <a:solidFill>
                  <a:srgbClr val="332C2A"/>
                </a:solidFill>
                <a:latin typeface="游ゴシック" panose="020B0400000000000000" pitchFamily="50" charset="-128"/>
                <a:ea typeface="游ゴシック" panose="020B0400000000000000" pitchFamily="50" charset="-128"/>
                <a:cs typeface="Adobe Clean Han"/>
              </a:rPr>
              <a:t>条件を明示しなければならない</a:t>
            </a:r>
            <a:r>
              <a:rPr sz="950" b="0" spc="-5">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p:txBody>
      </p:sp>
      <p:sp>
        <p:nvSpPr>
          <p:cNvPr id="19" name="object 19"/>
          <p:cNvSpPr txBox="1"/>
          <p:nvPr/>
        </p:nvSpPr>
        <p:spPr>
          <a:xfrm>
            <a:off x="1009752" y="9097387"/>
            <a:ext cx="5527040" cy="412934"/>
          </a:xfrm>
          <a:prstGeom prst="rect">
            <a:avLst/>
          </a:prstGeom>
        </p:spPr>
        <p:txBody>
          <a:bodyPr vert="horz" wrap="square" lIns="0" tIns="12700" rIns="0" bIns="0" rtlCol="0">
            <a:spAutoFit/>
          </a:bodyPr>
          <a:lstStyle/>
          <a:p>
            <a:pPr marL="125730" marR="5080" indent="-126364">
              <a:lnSpc>
                <a:spcPct val="143200"/>
              </a:lnSpc>
              <a:spcBef>
                <a:spcPts val="100"/>
              </a:spcBef>
            </a:pPr>
            <a:r>
              <a:rPr sz="950" b="0" spc="-35">
                <a:solidFill>
                  <a:srgbClr val="332C2A"/>
                </a:solidFill>
                <a:latin typeface="游ゴシック" panose="020B0400000000000000" pitchFamily="50" charset="-128"/>
                <a:ea typeface="游ゴシック" panose="020B0400000000000000" pitchFamily="50" charset="-128"/>
                <a:cs typeface="Adobe Clean Han"/>
              </a:rPr>
              <a:t>②前項の規定によって明示された労働条件が事実と相違する場合においては、労働者は、即時に労働契</a:t>
            </a:r>
            <a:r>
              <a:rPr sz="950" b="0" spc="-5">
                <a:solidFill>
                  <a:srgbClr val="332C2A"/>
                </a:solidFill>
                <a:latin typeface="游ゴシック" panose="020B0400000000000000" pitchFamily="50" charset="-128"/>
                <a:ea typeface="游ゴシック" panose="020B0400000000000000" pitchFamily="50" charset="-128"/>
                <a:cs typeface="Adobe Clean Han"/>
              </a:rPr>
              <a:t>約を解除することができる。</a:t>
            </a:r>
            <a:endParaRPr sz="950">
              <a:latin typeface="游ゴシック" panose="020B0400000000000000" pitchFamily="50" charset="-128"/>
              <a:ea typeface="游ゴシック" panose="020B0400000000000000" pitchFamily="50" charset="-128"/>
              <a:cs typeface="Adobe Clean Han"/>
            </a:endParaRPr>
          </a:p>
        </p:txBody>
      </p:sp>
      <p:sp>
        <p:nvSpPr>
          <p:cNvPr id="20" name="object 20"/>
          <p:cNvSpPr txBox="1"/>
          <p:nvPr/>
        </p:nvSpPr>
        <p:spPr>
          <a:xfrm>
            <a:off x="790657" y="7767490"/>
            <a:ext cx="276225" cy="178895"/>
          </a:xfrm>
          <a:prstGeom prst="rect">
            <a:avLst/>
          </a:prstGeom>
        </p:spPr>
        <p:txBody>
          <a:bodyPr vert="horz" wrap="square" lIns="0" tIns="17145" rIns="0" bIns="0" rtlCol="0">
            <a:spAutoFit/>
          </a:bodyPr>
          <a:lstStyle/>
          <a:p>
            <a:pPr marL="12700">
              <a:lnSpc>
                <a:spcPct val="100000"/>
              </a:lnSpc>
              <a:spcBef>
                <a:spcPts val="135"/>
              </a:spcBef>
            </a:pPr>
            <a:r>
              <a:rPr lang="en-US" sz="1050" b="1" spc="-45">
                <a:solidFill>
                  <a:srgbClr val="332C2A"/>
                </a:solidFill>
                <a:latin typeface="游ゴシック" panose="020B0400000000000000" pitchFamily="50" charset="-128"/>
                <a:ea typeface="游ゴシック" panose="020B0400000000000000" pitchFamily="50" charset="-128"/>
                <a:cs typeface="Adobe Clean Han ExtraBold"/>
              </a:rPr>
              <a:t>2 </a:t>
            </a:r>
            <a:r>
              <a:rPr sz="1050" b="1" spc="-45">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21" name="object 21"/>
          <p:cNvSpPr txBox="1"/>
          <p:nvPr/>
        </p:nvSpPr>
        <p:spPr>
          <a:xfrm>
            <a:off x="1663509" y="7767490"/>
            <a:ext cx="3128010" cy="178895"/>
          </a:xfrm>
          <a:prstGeom prst="rect">
            <a:avLst/>
          </a:prstGeom>
        </p:spPr>
        <p:txBody>
          <a:bodyPr vert="horz" wrap="square" lIns="0" tIns="17145" rIns="0" bIns="0" rtlCol="0">
            <a:spAutoFit/>
          </a:bodyPr>
          <a:lstStyle/>
          <a:p>
            <a:pPr marL="12700">
              <a:lnSpc>
                <a:spcPct val="100000"/>
              </a:lnSpc>
              <a:spcBef>
                <a:spcPts val="135"/>
              </a:spcBef>
            </a:pPr>
            <a:r>
              <a:rPr sz="1050" b="1" spc="-100">
                <a:solidFill>
                  <a:srgbClr val="332C2A"/>
                </a:solidFill>
                <a:latin typeface="游ゴシック" panose="020B0400000000000000" pitchFamily="50" charset="-128"/>
                <a:ea typeface="游ゴシック" panose="020B0400000000000000" pitchFamily="50" charset="-128"/>
                <a:cs typeface="Adobe Clean Han ExtraBold"/>
              </a:rPr>
              <a:t>労働法違反にならない「労働条件通知書」をつくろう</a:t>
            </a:r>
            <a:endParaRPr sz="1050">
              <a:latin typeface="游ゴシック" panose="020B0400000000000000" pitchFamily="50" charset="-128"/>
              <a:ea typeface="游ゴシック" panose="020B0400000000000000" pitchFamily="50" charset="-128"/>
              <a:cs typeface="Adobe Clean Han ExtraBold"/>
            </a:endParaRPr>
          </a:p>
        </p:txBody>
      </p:sp>
      <p:sp>
        <p:nvSpPr>
          <p:cNvPr id="22" name="object 22"/>
          <p:cNvSpPr txBox="1"/>
          <p:nvPr/>
        </p:nvSpPr>
        <p:spPr>
          <a:xfrm>
            <a:off x="1063792" y="7767959"/>
            <a:ext cx="490855" cy="159018"/>
          </a:xfrm>
          <a:prstGeom prst="rect">
            <a:avLst/>
          </a:prstGeom>
          <a:ln w="8648">
            <a:solidFill>
              <a:srgbClr val="332C2A"/>
            </a:solidFill>
          </a:ln>
        </p:spPr>
        <p:txBody>
          <a:bodyPr vert="horz" wrap="square" lIns="0" tIns="27940" rIns="0" bIns="0" rtlCol="0">
            <a:spAutoFit/>
          </a:bodyPr>
          <a:lstStyle/>
          <a:p>
            <a:pPr marL="93980">
              <a:lnSpc>
                <a:spcPct val="100000"/>
              </a:lnSpc>
              <a:spcBef>
                <a:spcPts val="220"/>
              </a:spcBef>
            </a:pPr>
            <a:r>
              <a:rPr sz="850" b="0" spc="-20">
                <a:solidFill>
                  <a:srgbClr val="332C2A"/>
                </a:solidFill>
                <a:latin typeface="游ゴシック" panose="020B0400000000000000" pitchFamily="50" charset="-128"/>
                <a:ea typeface="游ゴシック" panose="020B0400000000000000" pitchFamily="50" charset="-128"/>
                <a:cs typeface="Adobe Clean Han"/>
              </a:rPr>
              <a:t>ワーク</a:t>
            </a:r>
            <a:endParaRPr sz="850">
              <a:latin typeface="游ゴシック" panose="020B0400000000000000" pitchFamily="50" charset="-128"/>
              <a:ea typeface="游ゴシック" panose="020B0400000000000000" pitchFamily="50" charset="-128"/>
              <a:cs typeface="Adobe Clean Han"/>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21" name="object 21"/>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89</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18" name="object 18"/>
          <p:cNvSpPr txBox="1"/>
          <p:nvPr/>
        </p:nvSpPr>
        <p:spPr>
          <a:xfrm>
            <a:off x="2619893" y="1066563"/>
            <a:ext cx="2475230" cy="305435"/>
          </a:xfrm>
          <a:prstGeom prst="rect">
            <a:avLst/>
          </a:prstGeom>
        </p:spPr>
        <p:txBody>
          <a:bodyPr vert="horz" wrap="square" lIns="0" tIns="17145" rIns="0" bIns="0" rtlCol="0">
            <a:spAutoFit/>
          </a:bodyPr>
          <a:lstStyle/>
          <a:p>
            <a:pPr marL="12700">
              <a:lnSpc>
                <a:spcPct val="100000"/>
              </a:lnSpc>
              <a:spcBef>
                <a:spcPts val="135"/>
              </a:spcBef>
            </a:pPr>
            <a:r>
              <a:rPr sz="1800" b="1" spc="-95">
                <a:solidFill>
                  <a:srgbClr val="332C2A"/>
                </a:solidFill>
                <a:latin typeface="游ゴシック" panose="020B0400000000000000" pitchFamily="50" charset="-128"/>
                <a:ea typeface="游ゴシック" panose="020B0400000000000000" pitchFamily="50" charset="-128"/>
                <a:cs typeface="Adobe Clean Han ExtraBold"/>
              </a:rPr>
              <a:t>模擬「労働条件通知書」</a:t>
            </a:r>
            <a:endParaRPr sz="1800">
              <a:latin typeface="游ゴシック" panose="020B0400000000000000" pitchFamily="50" charset="-128"/>
              <a:ea typeface="游ゴシック" panose="020B0400000000000000" pitchFamily="50" charset="-128"/>
              <a:cs typeface="Adobe Clean Han ExtraBold"/>
            </a:endParaRPr>
          </a:p>
        </p:txBody>
      </p:sp>
      <p:graphicFrame>
        <p:nvGraphicFramePr>
          <p:cNvPr id="19" name="object 19"/>
          <p:cNvGraphicFramePr>
            <a:graphicFrameLocks noGrp="1"/>
          </p:cNvGraphicFramePr>
          <p:nvPr/>
        </p:nvGraphicFramePr>
        <p:xfrm>
          <a:off x="845489" y="2045843"/>
          <a:ext cx="5866127" cy="7479665"/>
        </p:xfrm>
        <a:graphic>
          <a:graphicData uri="http://schemas.openxmlformats.org/drawingml/2006/table">
            <a:tbl>
              <a:tblPr firstRow="1" bandRow="1">
                <a:tableStyleId>{2D5ABB26-0587-4C30-8999-92F81FD0307C}</a:tableStyleId>
              </a:tblPr>
              <a:tblGrid>
                <a:gridCol w="729615">
                  <a:extLst>
                    <a:ext uri="{9D8B030D-6E8A-4147-A177-3AD203B41FA5}">
                      <a16:colId xmlns:a16="http://schemas.microsoft.com/office/drawing/2014/main" val="20000"/>
                    </a:ext>
                  </a:extLst>
                </a:gridCol>
                <a:gridCol w="272415">
                  <a:extLst>
                    <a:ext uri="{9D8B030D-6E8A-4147-A177-3AD203B41FA5}">
                      <a16:colId xmlns:a16="http://schemas.microsoft.com/office/drawing/2014/main" val="20001"/>
                    </a:ext>
                  </a:extLst>
                </a:gridCol>
                <a:gridCol w="166369">
                  <a:extLst>
                    <a:ext uri="{9D8B030D-6E8A-4147-A177-3AD203B41FA5}">
                      <a16:colId xmlns:a16="http://schemas.microsoft.com/office/drawing/2014/main" val="20002"/>
                    </a:ext>
                  </a:extLst>
                </a:gridCol>
                <a:gridCol w="161925">
                  <a:extLst>
                    <a:ext uri="{9D8B030D-6E8A-4147-A177-3AD203B41FA5}">
                      <a16:colId xmlns:a16="http://schemas.microsoft.com/office/drawing/2014/main" val="20003"/>
                    </a:ext>
                  </a:extLst>
                </a:gridCol>
                <a:gridCol w="3688079">
                  <a:extLst>
                    <a:ext uri="{9D8B030D-6E8A-4147-A177-3AD203B41FA5}">
                      <a16:colId xmlns:a16="http://schemas.microsoft.com/office/drawing/2014/main" val="20004"/>
                    </a:ext>
                  </a:extLst>
                </a:gridCol>
                <a:gridCol w="182245">
                  <a:extLst>
                    <a:ext uri="{9D8B030D-6E8A-4147-A177-3AD203B41FA5}">
                      <a16:colId xmlns:a16="http://schemas.microsoft.com/office/drawing/2014/main" val="20005"/>
                    </a:ext>
                  </a:extLst>
                </a:gridCol>
                <a:gridCol w="665479">
                  <a:extLst>
                    <a:ext uri="{9D8B030D-6E8A-4147-A177-3AD203B41FA5}">
                      <a16:colId xmlns:a16="http://schemas.microsoft.com/office/drawing/2014/main" val="20006"/>
                    </a:ext>
                  </a:extLst>
                </a:gridCol>
              </a:tblGrid>
              <a:tr h="1109345">
                <a:tc>
                  <a:txBody>
                    <a:bodyPr/>
                    <a:lstStyle/>
                    <a:p>
                      <a:pPr>
                        <a:lnSpc>
                          <a:spcPct val="100000"/>
                        </a:lnSpc>
                        <a:spcBef>
                          <a:spcPts val="240"/>
                        </a:spcBef>
                      </a:pPr>
                      <a:endParaRPr sz="1050">
                        <a:latin typeface="游ゴシック" panose="020B0400000000000000" pitchFamily="50" charset="-128"/>
                        <a:ea typeface="游ゴシック" panose="020B0400000000000000" pitchFamily="50" charset="-128"/>
                        <a:cs typeface="Times New Roman"/>
                      </a:endParaRPr>
                    </a:p>
                    <a:p>
                      <a:pPr marL="90805">
                        <a:lnSpc>
                          <a:spcPct val="100000"/>
                        </a:lnSpc>
                      </a:pPr>
                      <a:r>
                        <a:rPr sz="1050" b="0" spc="-50">
                          <a:solidFill>
                            <a:srgbClr val="332C2A"/>
                          </a:solidFill>
                          <a:latin typeface="游ゴシック" panose="020B0400000000000000" pitchFamily="50" charset="-128"/>
                          <a:ea typeface="游ゴシック" panose="020B0400000000000000" pitchFamily="50" charset="-128"/>
                          <a:cs typeface="Adobe Clean Han"/>
                        </a:rPr>
                        <a:t>【</a:t>
                      </a:r>
                      <a:endParaRPr sz="1050">
                        <a:latin typeface="游ゴシック" panose="020B0400000000000000" pitchFamily="50" charset="-128"/>
                        <a:ea typeface="游ゴシック" panose="020B0400000000000000" pitchFamily="50" charset="-128"/>
                        <a:cs typeface="Adobe Clean Han"/>
                      </a:endParaRPr>
                    </a:p>
                  </a:txBody>
                  <a:tcPr marL="0" marR="0" marT="3048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gridSpan="3">
                  <a:txBody>
                    <a:bodyPr/>
                    <a:lstStyle/>
                    <a:p>
                      <a:pPr marL="1392555">
                        <a:lnSpc>
                          <a:spcPct val="100000"/>
                        </a:lnSpc>
                        <a:spcBef>
                          <a:spcPts val="560"/>
                        </a:spcBef>
                        <a:tabLst>
                          <a:tab pos="3096260" algn="l"/>
                          <a:tab pos="3508375" algn="l"/>
                        </a:tabLst>
                      </a:pPr>
                      <a:r>
                        <a:rPr sz="1575" b="0" baseline="-47619">
                          <a:solidFill>
                            <a:srgbClr val="332C2A"/>
                          </a:solidFill>
                          <a:latin typeface="游ゴシック" panose="020B0400000000000000" pitchFamily="50" charset="-128"/>
                          <a:ea typeface="游ゴシック" panose="020B0400000000000000" pitchFamily="50" charset="-128"/>
                          <a:cs typeface="Adobe Clean Han"/>
                        </a:rPr>
                        <a:t>】</a:t>
                      </a:r>
                      <a:r>
                        <a:rPr sz="1575" b="0" spc="442" baseline="-47619">
                          <a:solidFill>
                            <a:srgbClr val="332C2A"/>
                          </a:solidFill>
                          <a:latin typeface="游ゴシック" panose="020B0400000000000000" pitchFamily="50" charset="-128"/>
                          <a:ea typeface="游ゴシック" panose="020B0400000000000000" pitchFamily="50" charset="-128"/>
                          <a:cs typeface="Adobe Clean Han"/>
                        </a:rPr>
                        <a:t> </a:t>
                      </a:r>
                      <a:r>
                        <a:rPr sz="1575" b="0" spc="-75" baseline="-47619">
                          <a:solidFill>
                            <a:srgbClr val="332C2A"/>
                          </a:solidFill>
                          <a:latin typeface="游ゴシック" panose="020B0400000000000000" pitchFamily="50" charset="-128"/>
                          <a:ea typeface="游ゴシック" panose="020B0400000000000000" pitchFamily="50" charset="-128"/>
                          <a:cs typeface="Adobe Clean Han"/>
                        </a:rPr>
                        <a:t>殿</a:t>
                      </a:r>
                      <a:r>
                        <a:rPr sz="1575" b="0" baseline="-47619">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】年</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a:lnSpc>
                          <a:spcPct val="100000"/>
                        </a:lnSpc>
                      </a:pPr>
                      <a:endParaRPr sz="850">
                        <a:latin typeface="游ゴシック" panose="020B0400000000000000" pitchFamily="50" charset="-128"/>
                        <a:ea typeface="游ゴシック" panose="020B0400000000000000" pitchFamily="50" charset="-128"/>
                        <a:cs typeface="Times New Roman"/>
                      </a:endParaRPr>
                    </a:p>
                    <a:p>
                      <a:pPr>
                        <a:lnSpc>
                          <a:spcPct val="100000"/>
                        </a:lnSpc>
                        <a:spcBef>
                          <a:spcPts val="509"/>
                        </a:spcBef>
                      </a:pPr>
                      <a:endParaRPr sz="850">
                        <a:latin typeface="游ゴシック" panose="020B0400000000000000" pitchFamily="50" charset="-128"/>
                        <a:ea typeface="游ゴシック" panose="020B0400000000000000" pitchFamily="50" charset="-128"/>
                        <a:cs typeface="Times New Roman"/>
                      </a:endParaRPr>
                    </a:p>
                    <a:p>
                      <a:pPr marL="1736725" marR="998855">
                        <a:lnSpc>
                          <a:spcPct val="166700"/>
                        </a:lnSpc>
                        <a:tabLst>
                          <a:tab pos="1986914" algn="l"/>
                          <a:tab pos="2237740" algn="l"/>
                          <a:tab pos="2488565" algn="l"/>
                          <a:tab pos="273939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事</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業</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名</a:t>
                      </a:r>
                      <a:r>
                        <a:rPr sz="850" b="0">
                          <a:solidFill>
                            <a:srgbClr val="332C2A"/>
                          </a:solidFill>
                          <a:latin typeface="游ゴシック" panose="020B0400000000000000" pitchFamily="50" charset="-128"/>
                          <a:ea typeface="游ゴシック" panose="020B0400000000000000" pitchFamily="50" charset="-128"/>
                          <a:cs typeface="Adobe Clean Han"/>
                        </a:rPr>
                        <a:t>	称</a:t>
                      </a:r>
                      <a:r>
                        <a:rPr sz="850" b="0" spc="6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使</a:t>
                      </a:r>
                      <a:r>
                        <a:rPr sz="850" b="0" spc="140">
                          <a:solidFill>
                            <a:srgbClr val="332C2A"/>
                          </a:solidFill>
                          <a:latin typeface="游ゴシック" panose="020B0400000000000000" pitchFamily="50" charset="-128"/>
                          <a:ea typeface="游ゴシック" panose="020B0400000000000000" pitchFamily="50" charset="-128"/>
                          <a:cs typeface="Adobe Clean Han"/>
                        </a:rPr>
                        <a:t>  </a:t>
                      </a:r>
                      <a:r>
                        <a:rPr sz="850" b="0">
                          <a:solidFill>
                            <a:srgbClr val="332C2A"/>
                          </a:solidFill>
                          <a:latin typeface="游ゴシック" panose="020B0400000000000000" pitchFamily="50" charset="-128"/>
                          <a:ea typeface="游ゴシック" panose="020B0400000000000000" pitchFamily="50" charset="-128"/>
                          <a:cs typeface="Adobe Clean Han"/>
                        </a:rPr>
                        <a:t>用</a:t>
                      </a:r>
                      <a:r>
                        <a:rPr sz="850" b="0" spc="145">
                          <a:solidFill>
                            <a:srgbClr val="332C2A"/>
                          </a:solidFill>
                          <a:latin typeface="游ゴシック" panose="020B0400000000000000" pitchFamily="50" charset="-128"/>
                          <a:ea typeface="游ゴシック" panose="020B0400000000000000" pitchFamily="50" charset="-128"/>
                          <a:cs typeface="Adobe Clean Han"/>
                        </a:rPr>
                        <a:t>  </a:t>
                      </a:r>
                      <a:r>
                        <a:rPr sz="850" b="0">
                          <a:solidFill>
                            <a:srgbClr val="332C2A"/>
                          </a:solidFill>
                          <a:latin typeface="游ゴシック" panose="020B0400000000000000" pitchFamily="50" charset="-128"/>
                          <a:ea typeface="游ゴシック" panose="020B0400000000000000" pitchFamily="50" charset="-128"/>
                          <a:cs typeface="Adobe Clean Han"/>
                        </a:rPr>
                        <a:t>者</a:t>
                      </a:r>
                      <a:r>
                        <a:rPr sz="850" b="0" spc="145">
                          <a:solidFill>
                            <a:srgbClr val="332C2A"/>
                          </a:solidFill>
                          <a:latin typeface="游ゴシック" panose="020B0400000000000000" pitchFamily="50" charset="-128"/>
                          <a:ea typeface="游ゴシック" panose="020B0400000000000000" pitchFamily="50" charset="-128"/>
                          <a:cs typeface="Adobe Clean Han"/>
                        </a:rPr>
                        <a:t>  </a:t>
                      </a:r>
                      <a:r>
                        <a:rPr sz="850" b="0">
                          <a:solidFill>
                            <a:srgbClr val="332C2A"/>
                          </a:solidFill>
                          <a:latin typeface="游ゴシック" panose="020B0400000000000000" pitchFamily="50" charset="-128"/>
                          <a:ea typeface="游ゴシック" panose="020B0400000000000000" pitchFamily="50" charset="-128"/>
                          <a:cs typeface="Adobe Clean Han"/>
                        </a:rPr>
                        <a:t>職</a:t>
                      </a:r>
                      <a:r>
                        <a:rPr sz="850" b="0" spc="140">
                          <a:solidFill>
                            <a:srgbClr val="332C2A"/>
                          </a:solidFill>
                          <a:latin typeface="游ゴシック" panose="020B0400000000000000" pitchFamily="50" charset="-128"/>
                          <a:ea typeface="游ゴシック" panose="020B0400000000000000" pitchFamily="50" charset="-128"/>
                          <a:cs typeface="Adobe Clean Han"/>
                        </a:rPr>
                        <a:t>  </a:t>
                      </a:r>
                      <a:r>
                        <a:rPr sz="850" b="0">
                          <a:solidFill>
                            <a:srgbClr val="332C2A"/>
                          </a:solidFill>
                          <a:latin typeface="游ゴシック" panose="020B0400000000000000" pitchFamily="50" charset="-128"/>
                          <a:ea typeface="游ゴシック" panose="020B0400000000000000" pitchFamily="50" charset="-128"/>
                          <a:cs typeface="Adobe Clean Han"/>
                        </a:rPr>
                        <a:t>氏</a:t>
                      </a:r>
                      <a:r>
                        <a:rPr sz="850" b="0" spc="145">
                          <a:solidFill>
                            <a:srgbClr val="332C2A"/>
                          </a:solidFill>
                          <a:latin typeface="游ゴシック" panose="020B0400000000000000" pitchFamily="50" charset="-128"/>
                          <a:ea typeface="游ゴシック" panose="020B0400000000000000" pitchFamily="50" charset="-128"/>
                          <a:cs typeface="Adobe Clean Han"/>
                        </a:rPr>
                        <a:t>  </a:t>
                      </a:r>
                      <a:r>
                        <a:rPr sz="850" b="0">
                          <a:solidFill>
                            <a:srgbClr val="332C2A"/>
                          </a:solidFill>
                          <a:latin typeface="游ゴシック" panose="020B0400000000000000" pitchFamily="50" charset="-128"/>
                          <a:ea typeface="游ゴシック" panose="020B0400000000000000" pitchFamily="50" charset="-128"/>
                          <a:cs typeface="Adobe Clean Han"/>
                        </a:rPr>
                        <a:t>名</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lang="ja-JP" altLang="en-US" sz="850" b="0" spc="-50">
                          <a:solidFill>
                            <a:srgbClr val="332C2A"/>
                          </a:solidFill>
                          <a:latin typeface="游ゴシック" panose="020B0400000000000000" pitchFamily="50" charset="-128"/>
                          <a:ea typeface="游ゴシック" panose="020B0400000000000000" pitchFamily="50" charset="-128"/>
                          <a:cs typeface="Adobe Clean Han"/>
                        </a:rPr>
                        <a:t>　　　　　　　　　　　　　　</a:t>
                      </a:r>
                      <a:endParaRPr sz="850">
                        <a:latin typeface="游ゴシック" panose="020B0400000000000000" pitchFamily="50" charset="-128"/>
                        <a:ea typeface="游ゴシック" panose="020B0400000000000000" pitchFamily="50" charset="-128"/>
                        <a:cs typeface="Adobe Clean Han"/>
                      </a:endParaRPr>
                    </a:p>
                  </a:txBody>
                  <a:tcPr marL="0" marR="0" marT="71120" marB="0">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gridSpan="2">
                  <a:txBody>
                    <a:bodyPr/>
                    <a:lstStyle/>
                    <a:p>
                      <a:pPr marL="15875">
                        <a:lnSpc>
                          <a:spcPct val="100000"/>
                        </a:lnSpc>
                        <a:spcBef>
                          <a:spcPts val="760"/>
                        </a:spcBef>
                        <a:tabLst>
                          <a:tab pos="539750" algn="l"/>
                        </a:tabLst>
                      </a:pPr>
                      <a:r>
                        <a:rPr sz="850" b="0" spc="-415">
                          <a:solidFill>
                            <a:srgbClr val="332C2A"/>
                          </a:solidFill>
                          <a:latin typeface="游ゴシック" panose="020B0400000000000000" pitchFamily="50" charset="-128"/>
                          <a:ea typeface="游ゴシック" panose="020B0400000000000000" pitchFamily="50" charset="-128"/>
                          <a:cs typeface="Adobe Clean Han"/>
                        </a:rPr>
                        <a:t>】月</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a:p>
                      <a:pPr>
                        <a:lnSpc>
                          <a:spcPct val="100000"/>
                        </a:lnSpc>
                      </a:pPr>
                      <a:endParaRPr sz="850">
                        <a:latin typeface="游ゴシック" panose="020B0400000000000000" pitchFamily="50" charset="-128"/>
                        <a:ea typeface="游ゴシック" panose="020B0400000000000000" pitchFamily="50" charset="-128"/>
                        <a:cs typeface="Times New Roman"/>
                      </a:endParaRPr>
                    </a:p>
                    <a:p>
                      <a:pPr>
                        <a:lnSpc>
                          <a:spcPct val="100000"/>
                        </a:lnSpc>
                      </a:pPr>
                      <a:endParaRPr lang="ja-JP" altLang="en-US" sz="850">
                        <a:latin typeface="游ゴシック" panose="020B0400000000000000" pitchFamily="50" charset="-128"/>
                        <a:ea typeface="游ゴシック" panose="020B0400000000000000" pitchFamily="50" charset="-128"/>
                        <a:cs typeface="Times New Roman"/>
                      </a:endParaRPr>
                    </a:p>
                    <a:p>
                      <a:pPr>
                        <a:lnSpc>
                          <a:spcPct val="100000"/>
                        </a:lnSpc>
                        <a:spcBef>
                          <a:spcPts val="254"/>
                        </a:spcBef>
                      </a:pPr>
                      <a:endParaRPr sz="850">
                        <a:latin typeface="游ゴシック" panose="020B0400000000000000" pitchFamily="50" charset="-128"/>
                        <a:ea typeface="游ゴシック" panose="020B0400000000000000" pitchFamily="50" charset="-128"/>
                        <a:cs typeface="Times New Roman"/>
                      </a:endParaRPr>
                    </a:p>
                    <a:p>
                      <a:pPr marL="678180">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678180">
                        <a:lnSpc>
                          <a:spcPct val="100000"/>
                        </a:lnSpc>
                        <a:spcBef>
                          <a:spcPts val="6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96520" marB="0">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527050">
                <a:tc gridSpan="4">
                  <a:txBody>
                    <a:bodyPr/>
                    <a:lstStyle/>
                    <a:p>
                      <a:pPr>
                        <a:lnSpc>
                          <a:spcPct val="100000"/>
                        </a:lnSpc>
                        <a:spcBef>
                          <a:spcPts val="415"/>
                        </a:spcBef>
                      </a:pPr>
                      <a:endParaRPr sz="950">
                        <a:latin typeface="游ゴシック" panose="020B0400000000000000" pitchFamily="50" charset="-128"/>
                        <a:ea typeface="游ゴシック" panose="020B0400000000000000" pitchFamily="50" charset="-128"/>
                        <a:cs typeface="Times New Roman"/>
                      </a:endParaRPr>
                    </a:p>
                    <a:p>
                      <a:pPr marL="426720">
                        <a:lnSpc>
                          <a:spcPct val="100000"/>
                        </a:lnSpc>
                      </a:pPr>
                      <a:r>
                        <a:rPr sz="950" b="0" spc="-15">
                          <a:solidFill>
                            <a:srgbClr val="332C2A"/>
                          </a:solidFill>
                          <a:latin typeface="游ゴシック" panose="020B0400000000000000" pitchFamily="50" charset="-128"/>
                          <a:ea typeface="游ゴシック" panose="020B0400000000000000" pitchFamily="50" charset="-128"/>
                          <a:cs typeface="Adobe Clean Han"/>
                        </a:rPr>
                        <a:t>契約期間</a:t>
                      </a:r>
                      <a:endParaRPr sz="950">
                        <a:latin typeface="游ゴシック" panose="020B0400000000000000" pitchFamily="50" charset="-128"/>
                        <a:ea typeface="游ゴシック" panose="020B0400000000000000" pitchFamily="50" charset="-128"/>
                        <a:cs typeface="Adobe Clean Han"/>
                      </a:endParaRPr>
                    </a:p>
                  </a:txBody>
                  <a:tcPr marL="0" marR="0" marT="5270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15"/>
                        </a:spcBef>
                      </a:pPr>
                      <a:endParaRPr sz="950">
                        <a:latin typeface="游ゴシック" panose="020B0400000000000000" pitchFamily="50" charset="-128"/>
                        <a:ea typeface="游ゴシック" panose="020B0400000000000000" pitchFamily="50" charset="-128"/>
                        <a:cs typeface="Times New Roman"/>
                      </a:endParaRPr>
                    </a:p>
                    <a:p>
                      <a:pPr marL="199390">
                        <a:lnSpc>
                          <a:spcPct val="100000"/>
                        </a:lnSpc>
                      </a:pPr>
                      <a:r>
                        <a:rPr sz="950" b="0" spc="-10">
                          <a:solidFill>
                            <a:srgbClr val="332C2A"/>
                          </a:solidFill>
                          <a:latin typeface="游ゴシック" panose="020B0400000000000000" pitchFamily="50" charset="-128"/>
                          <a:ea typeface="游ゴシック" panose="020B0400000000000000" pitchFamily="50" charset="-128"/>
                          <a:cs typeface="Adobe Clean Han"/>
                        </a:rPr>
                        <a:t>期間の定めなし</a:t>
                      </a:r>
                      <a:endParaRPr sz="950">
                        <a:latin typeface="游ゴシック" panose="020B0400000000000000" pitchFamily="50" charset="-128"/>
                        <a:ea typeface="游ゴシック" panose="020B0400000000000000" pitchFamily="50" charset="-128"/>
                        <a:cs typeface="Adobe Clean Han"/>
                      </a:endParaRPr>
                    </a:p>
                  </a:txBody>
                  <a:tcPr marL="0" marR="0" marT="5270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96570">
                <a:tc>
                  <a:txBody>
                    <a:bodyPr/>
                    <a:lstStyle/>
                    <a:p>
                      <a:pPr>
                        <a:lnSpc>
                          <a:spcPct val="100000"/>
                        </a:lnSpc>
                        <a:spcBef>
                          <a:spcPts val="270"/>
                        </a:spcBef>
                      </a:pPr>
                      <a:endParaRPr sz="950">
                        <a:latin typeface="游ゴシック" panose="020B0400000000000000" pitchFamily="50" charset="-128"/>
                        <a:ea typeface="游ゴシック" panose="020B0400000000000000" pitchFamily="50" charset="-128"/>
                        <a:cs typeface="Times New Roman"/>
                      </a:endParaRPr>
                    </a:p>
                    <a:p>
                      <a:pPr marL="184785">
                        <a:lnSpc>
                          <a:spcPct val="100000"/>
                        </a:lnSpc>
                      </a:pPr>
                      <a:r>
                        <a:rPr sz="950" b="0" spc="-135">
                          <a:solidFill>
                            <a:srgbClr val="332C2A"/>
                          </a:solidFill>
                          <a:latin typeface="游ゴシック" panose="020B0400000000000000" pitchFamily="50" charset="-128"/>
                          <a:ea typeface="游ゴシック" panose="020B0400000000000000" pitchFamily="50" charset="-128"/>
                          <a:cs typeface="Adobe Clean Han"/>
                        </a:rPr>
                        <a:t>就業の【</a:t>
                      </a:r>
                      <a:endParaRPr sz="950">
                        <a:latin typeface="游ゴシック" panose="020B0400000000000000" pitchFamily="50" charset="-128"/>
                        <a:ea typeface="游ゴシック" panose="020B0400000000000000" pitchFamily="50" charset="-128"/>
                        <a:cs typeface="Adobe Clean Han"/>
                      </a:endParaRPr>
                    </a:p>
                  </a:txBody>
                  <a:tcPr marL="0" marR="0" marT="3429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gridSpan="2">
                  <a:txBody>
                    <a:bodyPr/>
                    <a:lstStyle/>
                    <a:p>
                      <a:pPr>
                        <a:lnSpc>
                          <a:spcPct val="100000"/>
                        </a:lnSpc>
                        <a:spcBef>
                          <a:spcPts val="270"/>
                        </a:spcBef>
                      </a:pPr>
                      <a:endParaRPr sz="950">
                        <a:latin typeface="游ゴシック" panose="020B0400000000000000" pitchFamily="50" charset="-128"/>
                        <a:ea typeface="游ゴシック" panose="020B0400000000000000" pitchFamily="50" charset="-128"/>
                        <a:cs typeface="Times New Roman"/>
                      </a:endParaRPr>
                    </a:p>
                    <a:p>
                      <a:pPr marL="90170">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34290" marB="0">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a:txBody>
                    <a:bodyPr/>
                    <a:lstStyle/>
                    <a:p>
                      <a:pPr>
                        <a:lnSpc>
                          <a:spcPct val="100000"/>
                        </a:lnSpc>
                        <a:spcBef>
                          <a:spcPts val="270"/>
                        </a:spcBef>
                      </a:pPr>
                      <a:endParaRPr sz="950">
                        <a:latin typeface="游ゴシック" panose="020B0400000000000000" pitchFamily="50" charset="-128"/>
                        <a:ea typeface="游ゴシック" panose="020B0400000000000000" pitchFamily="50" charset="-128"/>
                        <a:cs typeface="Times New Roman"/>
                      </a:endParaRPr>
                    </a:p>
                    <a:p>
                      <a:pPr marL="138430">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3429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a:txBody>
                    <a:bodyPr/>
                    <a:lstStyle/>
                    <a:p>
                      <a:pPr>
                        <a:lnSpc>
                          <a:spcPct val="100000"/>
                        </a:lnSpc>
                        <a:spcBef>
                          <a:spcPts val="270"/>
                        </a:spcBef>
                      </a:pPr>
                      <a:endParaRPr sz="950">
                        <a:latin typeface="游ゴシック" panose="020B0400000000000000" pitchFamily="50" charset="-128"/>
                        <a:ea typeface="游ゴシック" panose="020B0400000000000000" pitchFamily="50" charset="-128"/>
                        <a:cs typeface="Times New Roman"/>
                      </a:endParaRPr>
                    </a:p>
                    <a:p>
                      <a:pPr marR="156210" algn="r">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3429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r h="496570">
                <a:tc gridSpan="4">
                  <a:txBody>
                    <a:bodyPr/>
                    <a:lstStyle/>
                    <a:p>
                      <a:pPr marL="7620" algn="ctr">
                        <a:lnSpc>
                          <a:spcPct val="100000"/>
                        </a:lnSpc>
                        <a:spcBef>
                          <a:spcPts val="690"/>
                        </a:spcBef>
                      </a:pPr>
                      <a:r>
                        <a:rPr sz="950" b="0" spc="-10">
                          <a:solidFill>
                            <a:srgbClr val="332C2A"/>
                          </a:solidFill>
                          <a:latin typeface="游ゴシック" panose="020B0400000000000000" pitchFamily="50" charset="-128"/>
                          <a:ea typeface="游ゴシック" panose="020B0400000000000000" pitchFamily="50" charset="-128"/>
                          <a:cs typeface="Adobe Clean Han"/>
                        </a:rPr>
                        <a:t>従事すべき</a:t>
                      </a:r>
                      <a:endParaRPr sz="950">
                        <a:latin typeface="游ゴシック" panose="020B0400000000000000" pitchFamily="50" charset="-128"/>
                        <a:ea typeface="游ゴシック" panose="020B0400000000000000" pitchFamily="50" charset="-128"/>
                        <a:cs typeface="Adobe Clean Han"/>
                      </a:endParaRPr>
                    </a:p>
                    <a:p>
                      <a:pPr marR="44450" algn="ctr">
                        <a:lnSpc>
                          <a:spcPct val="100000"/>
                        </a:lnSpc>
                        <a:spcBef>
                          <a:spcPts val="150"/>
                        </a:spcBef>
                        <a:tabLst>
                          <a:tab pos="443230" algn="l"/>
                        </a:tabLst>
                      </a:pP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の内</a:t>
                      </a:r>
                      <a:r>
                        <a:rPr sz="950" b="0" spc="-50">
                          <a:solidFill>
                            <a:srgbClr val="332C2A"/>
                          </a:solidFill>
                          <a:latin typeface="游ゴシック" panose="020B0400000000000000" pitchFamily="50" charset="-128"/>
                          <a:ea typeface="游ゴシック" panose="020B0400000000000000" pitchFamily="50" charset="-128"/>
                          <a:cs typeface="Adobe Clean Han"/>
                        </a:rPr>
                        <a:t>容</a:t>
                      </a:r>
                      <a:endParaRPr sz="950">
                        <a:latin typeface="游ゴシック" panose="020B0400000000000000" pitchFamily="50" charset="-128"/>
                        <a:ea typeface="游ゴシック" panose="020B0400000000000000" pitchFamily="50" charset="-128"/>
                        <a:cs typeface="Adobe Clean Han"/>
                      </a:endParaRPr>
                    </a:p>
                  </a:txBody>
                  <a:tcPr marL="0" marR="0" marT="8763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270"/>
                        </a:spcBef>
                      </a:pPr>
                      <a:endParaRPr sz="950">
                        <a:latin typeface="游ゴシック" panose="020B0400000000000000" pitchFamily="50" charset="-128"/>
                        <a:ea typeface="游ゴシック" panose="020B0400000000000000" pitchFamily="50" charset="-128"/>
                        <a:cs typeface="Times New Roman"/>
                      </a:endParaRPr>
                    </a:p>
                    <a:p>
                      <a:pPr marL="138430">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3429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a:txBody>
                    <a:bodyPr/>
                    <a:lstStyle/>
                    <a:p>
                      <a:pPr>
                        <a:lnSpc>
                          <a:spcPct val="100000"/>
                        </a:lnSpc>
                        <a:spcBef>
                          <a:spcPts val="270"/>
                        </a:spcBef>
                      </a:pPr>
                      <a:endParaRPr sz="950">
                        <a:latin typeface="游ゴシック" panose="020B0400000000000000" pitchFamily="50" charset="-128"/>
                        <a:ea typeface="游ゴシック" panose="020B0400000000000000" pitchFamily="50" charset="-128"/>
                        <a:cs typeface="Times New Roman"/>
                      </a:endParaRPr>
                    </a:p>
                    <a:p>
                      <a:pPr marR="156210" algn="r">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34290" marB="0">
                    <a:lnR w="9525">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r h="1235710">
                <a:tc>
                  <a:txBody>
                    <a:bodyPr/>
                    <a:lstStyle/>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spcBef>
                          <a:spcPts val="940"/>
                        </a:spcBef>
                      </a:pPr>
                      <a:endParaRPr sz="950">
                        <a:latin typeface="游ゴシック" panose="020B0400000000000000" pitchFamily="50" charset="-128"/>
                        <a:ea typeface="游ゴシック" panose="020B0400000000000000" pitchFamily="50" charset="-128"/>
                        <a:cs typeface="Times New Roman"/>
                      </a:endParaRPr>
                    </a:p>
                    <a:p>
                      <a:pPr marL="93980">
                        <a:lnSpc>
                          <a:spcPct val="100000"/>
                        </a:lnSpc>
                      </a:pPr>
                      <a:r>
                        <a:rPr sz="950" b="0" spc="-265">
                          <a:solidFill>
                            <a:srgbClr val="332C2A"/>
                          </a:solidFill>
                          <a:latin typeface="游ゴシック" panose="020B0400000000000000" pitchFamily="50" charset="-128"/>
                          <a:ea typeface="游ゴシック" panose="020B0400000000000000" pitchFamily="50" charset="-128"/>
                          <a:cs typeface="Adobe Clean Han"/>
                        </a:rPr>
                        <a:t>①【</a:t>
                      </a:r>
                      <a:endParaRPr sz="950">
                        <a:latin typeface="游ゴシック" panose="020B0400000000000000" pitchFamily="50" charset="-128"/>
                        <a:ea typeface="游ゴシック" panose="020B0400000000000000" pitchFamily="50" charset="-128"/>
                        <a:cs typeface="Adobe Clean Han"/>
                      </a:endParaRPr>
                    </a:p>
                  </a:txBody>
                  <a:tcPr marL="0" marR="0" marT="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a:txBody>
                    <a:bodyPr/>
                    <a:lstStyle/>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spcBef>
                          <a:spcPts val="940"/>
                        </a:spcBef>
                      </a:pPr>
                      <a:endParaRPr sz="950">
                        <a:latin typeface="游ゴシック" panose="020B0400000000000000" pitchFamily="50" charset="-128"/>
                        <a:ea typeface="游ゴシック" panose="020B0400000000000000" pitchFamily="50" charset="-128"/>
                        <a:cs typeface="Times New Roman"/>
                      </a:endParaRPr>
                    </a:p>
                    <a:p>
                      <a:pPr marL="14604">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tc gridSpan="3">
                  <a:txBody>
                    <a:bodyPr/>
                    <a:lstStyle/>
                    <a:p>
                      <a:pPr marL="199390">
                        <a:lnSpc>
                          <a:spcPct val="100000"/>
                        </a:lnSpc>
                        <a:spcBef>
                          <a:spcPts val="795"/>
                        </a:spcBef>
                      </a:pPr>
                      <a:r>
                        <a:rPr lang="en-US" sz="950" b="0" spc="35">
                          <a:solidFill>
                            <a:srgbClr val="332C2A"/>
                          </a:solidFill>
                          <a:latin typeface="游ゴシック" panose="020B0400000000000000" pitchFamily="50" charset="-128"/>
                          <a:ea typeface="游ゴシック" panose="020B0400000000000000" pitchFamily="50" charset="-128"/>
                          <a:cs typeface="Adobe Clean Han"/>
                        </a:rPr>
                        <a:t>1</a:t>
                      </a:r>
                      <a:r>
                        <a:rPr sz="950" b="0" spc="35">
                          <a:solidFill>
                            <a:srgbClr val="332C2A"/>
                          </a:solidFill>
                          <a:latin typeface="游ゴシック" panose="020B0400000000000000" pitchFamily="50" charset="-128"/>
                          <a:ea typeface="游ゴシック" panose="020B0400000000000000" pitchFamily="50" charset="-128"/>
                          <a:cs typeface="Adobe Clean Han"/>
                        </a:rPr>
                        <a:t> 始業•終業の時刻等</a:t>
                      </a:r>
                      <a:endParaRPr sz="950">
                        <a:latin typeface="游ゴシック" panose="020B0400000000000000" pitchFamily="50" charset="-128"/>
                        <a:ea typeface="游ゴシック" panose="020B0400000000000000" pitchFamily="50" charset="-128"/>
                        <a:cs typeface="Adobe Clean Han"/>
                      </a:endParaRPr>
                    </a:p>
                    <a:p>
                      <a:pPr marL="199390" marR="1141730" indent="163195">
                        <a:lnSpc>
                          <a:spcPct val="149200"/>
                        </a:lnSpc>
                        <a:tabLst>
                          <a:tab pos="1028065" algn="l"/>
                          <a:tab pos="1267460" algn="l"/>
                          <a:tab pos="1632585" algn="l"/>
                          <a:tab pos="2600325" algn="l"/>
                          <a:tab pos="3205480" algn="l"/>
                        </a:tabLst>
                      </a:pPr>
                      <a:r>
                        <a:rPr sz="950" b="0">
                          <a:solidFill>
                            <a:srgbClr val="332C2A"/>
                          </a:solidFill>
                          <a:latin typeface="游ゴシック" panose="020B0400000000000000" pitchFamily="50" charset="-128"/>
                          <a:ea typeface="游ゴシック" panose="020B0400000000000000" pitchFamily="50" charset="-128"/>
                          <a:cs typeface="Adobe Clean Han"/>
                        </a:rPr>
                        <a:t>始</a:t>
                      </a:r>
                      <a:r>
                        <a:rPr sz="950" b="0" spc="-480">
                          <a:solidFill>
                            <a:srgbClr val="332C2A"/>
                          </a:solidFill>
                          <a:latin typeface="游ゴシック" panose="020B0400000000000000" pitchFamily="50" charset="-128"/>
                          <a:ea typeface="游ゴシック" panose="020B0400000000000000" pitchFamily="50" charset="-128"/>
                          <a:cs typeface="Adobe Clean Han"/>
                        </a:rPr>
                        <a:t>業</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】時</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分</a:t>
                      </a:r>
                      <a:r>
                        <a:rPr sz="950" b="0" spc="225">
                          <a:solidFill>
                            <a:srgbClr val="332C2A"/>
                          </a:solidFill>
                          <a:latin typeface="游ゴシック" panose="020B0400000000000000" pitchFamily="50" charset="-128"/>
                          <a:ea typeface="游ゴシック" panose="020B0400000000000000" pitchFamily="50" charset="-128"/>
                          <a:cs typeface="Adobe Clean Han"/>
                        </a:rPr>
                        <a:t>  </a:t>
                      </a:r>
                      <a:r>
                        <a:rPr sz="950" b="0">
                          <a:solidFill>
                            <a:srgbClr val="332C2A"/>
                          </a:solidFill>
                          <a:latin typeface="游ゴシック" panose="020B0400000000000000" pitchFamily="50" charset="-128"/>
                          <a:ea typeface="游ゴシック" panose="020B0400000000000000" pitchFamily="50" charset="-128"/>
                          <a:cs typeface="Adobe Clean Han"/>
                        </a:rPr>
                        <a:t>終</a:t>
                      </a:r>
                      <a:r>
                        <a:rPr sz="950" b="0" spc="-480">
                          <a:solidFill>
                            <a:srgbClr val="332C2A"/>
                          </a:solidFill>
                          <a:latin typeface="游ゴシック" panose="020B0400000000000000" pitchFamily="50" charset="-128"/>
                          <a:ea typeface="游ゴシック" panose="020B0400000000000000" pitchFamily="50" charset="-128"/>
                          <a:cs typeface="Adobe Clean Han"/>
                        </a:rPr>
                        <a:t>業</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】時</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分</a:t>
                      </a:r>
                      <a:r>
                        <a:rPr sz="950" b="0">
                          <a:solidFill>
                            <a:srgbClr val="332C2A"/>
                          </a:solidFill>
                          <a:latin typeface="游ゴシック" panose="020B0400000000000000" pitchFamily="50" charset="-128"/>
                          <a:ea typeface="游ゴシック" panose="020B0400000000000000" pitchFamily="50" charset="-128"/>
                          <a:cs typeface="Adobe Clean Han"/>
                        </a:rPr>
                        <a:t> </a:t>
                      </a:r>
                      <a:r>
                        <a:rPr lang="en-US" sz="950" b="0">
                          <a:solidFill>
                            <a:srgbClr val="332C2A"/>
                          </a:solidFill>
                          <a:latin typeface="游ゴシック" panose="020B0400000000000000" pitchFamily="50" charset="-128"/>
                          <a:ea typeface="游ゴシック" panose="020B0400000000000000" pitchFamily="50" charset="-128"/>
                          <a:cs typeface="Adobe Clean Han"/>
                        </a:rPr>
                        <a:t>2</a:t>
                      </a:r>
                      <a:r>
                        <a:rPr sz="950" b="0" spc="65">
                          <a:solidFill>
                            <a:srgbClr val="332C2A"/>
                          </a:solidFill>
                          <a:latin typeface="游ゴシック" panose="020B0400000000000000" pitchFamily="50" charset="-128"/>
                          <a:ea typeface="游ゴシック" panose="020B0400000000000000" pitchFamily="50" charset="-128"/>
                          <a:cs typeface="Adobe Clean Han"/>
                        </a:rPr>
                        <a:t> </a:t>
                      </a:r>
                      <a:r>
                        <a:rPr sz="950" b="0">
                          <a:solidFill>
                            <a:srgbClr val="332C2A"/>
                          </a:solidFill>
                          <a:latin typeface="游ゴシック" panose="020B0400000000000000" pitchFamily="50" charset="-128"/>
                          <a:ea typeface="游ゴシック" panose="020B0400000000000000" pitchFamily="50" charset="-128"/>
                          <a:cs typeface="Adobe Clean Han"/>
                        </a:rPr>
                        <a:t>休憩時</a:t>
                      </a:r>
                      <a:r>
                        <a:rPr sz="950" b="0" spc="-480">
                          <a:solidFill>
                            <a:srgbClr val="332C2A"/>
                          </a:solidFill>
                          <a:latin typeface="游ゴシック" panose="020B0400000000000000" pitchFamily="50" charset="-128"/>
                          <a:ea typeface="游ゴシック" panose="020B0400000000000000" pitchFamily="50" charset="-128"/>
                          <a:cs typeface="Adobe Clean Han"/>
                        </a:rPr>
                        <a:t>間</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分</a:t>
                      </a:r>
                      <a:endParaRPr sz="950">
                        <a:latin typeface="游ゴシック" panose="020B0400000000000000" pitchFamily="50" charset="-128"/>
                        <a:ea typeface="游ゴシック" panose="020B0400000000000000" pitchFamily="50" charset="-128"/>
                        <a:cs typeface="Adobe Clean Han"/>
                      </a:endParaRPr>
                    </a:p>
                    <a:p>
                      <a:pPr marL="362585" marR="73025" indent="-60960">
                        <a:lnSpc>
                          <a:spcPct val="149200"/>
                        </a:lnSpc>
                      </a:pPr>
                      <a:r>
                        <a:rPr sz="950" b="0">
                          <a:solidFill>
                            <a:srgbClr val="332C2A"/>
                          </a:solidFill>
                          <a:latin typeface="游ゴシック" panose="020B0400000000000000" pitchFamily="50" charset="-128"/>
                          <a:ea typeface="游ゴシック" panose="020B0400000000000000" pitchFamily="50" charset="-128"/>
                          <a:cs typeface="Adobe Clean Han"/>
                        </a:rPr>
                        <a:t>（※</a:t>
                      </a:r>
                      <a:r>
                        <a:rPr lang="en-US" altLang="ja-JP" sz="950" b="0">
                          <a:solidFill>
                            <a:srgbClr val="332C2A"/>
                          </a:solidFill>
                          <a:latin typeface="游ゴシック" panose="020B0400000000000000" pitchFamily="50" charset="-128"/>
                          <a:ea typeface="游ゴシック" panose="020B0400000000000000" pitchFamily="50" charset="-128"/>
                          <a:cs typeface="Adobe Clean Han"/>
                        </a:rPr>
                        <a:t>1</a:t>
                      </a:r>
                      <a:r>
                        <a:rPr sz="950" b="0" spc="-60">
                          <a:solidFill>
                            <a:srgbClr val="332C2A"/>
                          </a:solidFill>
                          <a:latin typeface="游ゴシック" panose="020B0400000000000000" pitchFamily="50" charset="-128"/>
                          <a:ea typeface="游ゴシック" panose="020B0400000000000000" pitchFamily="50" charset="-128"/>
                          <a:cs typeface="Adobe Clean Han"/>
                        </a:rPr>
                        <a:t> 勤務シフトによる場合は、上記</a:t>
                      </a:r>
                      <a:r>
                        <a:rPr lang="en-US" altLang="ja-JP" sz="950" b="0" spc="-60">
                          <a:solidFill>
                            <a:srgbClr val="332C2A"/>
                          </a:solidFill>
                          <a:latin typeface="游ゴシック" panose="020B0400000000000000" pitchFamily="50" charset="-128"/>
                          <a:ea typeface="游ゴシック" panose="020B0400000000000000" pitchFamily="50" charset="-128"/>
                          <a:cs typeface="Adobe Clean Han"/>
                        </a:rPr>
                        <a:t>1</a:t>
                      </a:r>
                      <a:r>
                        <a:rPr sz="950" b="0" spc="-60">
                          <a:solidFill>
                            <a:srgbClr val="332C2A"/>
                          </a:solidFill>
                          <a:latin typeface="游ゴシック" panose="020B0400000000000000" pitchFamily="50" charset="-128"/>
                          <a:ea typeface="游ゴシック" panose="020B0400000000000000" pitchFamily="50" charset="-128"/>
                          <a:cs typeface="Adobe Clean Han"/>
                        </a:rPr>
                        <a:t>を基本としつつ、勤務シフト表により</a:t>
                      </a:r>
                      <a:r>
                        <a:rPr sz="950" b="0" spc="-30">
                          <a:solidFill>
                            <a:srgbClr val="332C2A"/>
                          </a:solidFill>
                          <a:latin typeface="游ゴシック" panose="020B0400000000000000" pitchFamily="50" charset="-128"/>
                          <a:ea typeface="游ゴシック" panose="020B0400000000000000" pitchFamily="50" charset="-128"/>
                          <a:cs typeface="Adobe Clean Han"/>
                        </a:rPr>
                        <a:t>定められた始業•終業時刻による。</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10096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211580">
                <a:tc gridSpan="4">
                  <a:txBody>
                    <a:bodyPr/>
                    <a:lstStyle/>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spcBef>
                          <a:spcPts val="755"/>
                        </a:spcBef>
                      </a:pPr>
                      <a:endParaRPr sz="950">
                        <a:latin typeface="游ゴシック" panose="020B0400000000000000" pitchFamily="50" charset="-128"/>
                        <a:ea typeface="游ゴシック" panose="020B0400000000000000" pitchFamily="50" charset="-128"/>
                        <a:cs typeface="Times New Roman"/>
                      </a:endParaRPr>
                    </a:p>
                    <a:p>
                      <a:pPr marL="245110">
                        <a:lnSpc>
                          <a:spcPct val="100000"/>
                        </a:lnSpc>
                      </a:pPr>
                      <a:r>
                        <a:rPr sz="950" b="0" spc="-10">
                          <a:solidFill>
                            <a:srgbClr val="332C2A"/>
                          </a:solidFill>
                          <a:latin typeface="游ゴシック" panose="020B0400000000000000" pitchFamily="50" charset="-128"/>
                          <a:ea typeface="游ゴシック" panose="020B0400000000000000" pitchFamily="50" charset="-128"/>
                          <a:cs typeface="Adobe Clean Han"/>
                        </a:rPr>
                        <a:t>勤務日及び休日</a:t>
                      </a:r>
                      <a:endParaRPr sz="950">
                        <a:latin typeface="游ゴシック" panose="020B0400000000000000" pitchFamily="50" charset="-128"/>
                        <a:ea typeface="游ゴシック" panose="020B0400000000000000" pitchFamily="50" charset="-128"/>
                        <a:cs typeface="Adobe Clean Han"/>
                      </a:endParaRPr>
                    </a:p>
                  </a:txBody>
                  <a:tcPr marL="0" marR="0" marT="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515"/>
                        </a:spcBef>
                      </a:pPr>
                      <a:endParaRPr sz="950">
                        <a:latin typeface="游ゴシック" panose="020B0400000000000000" pitchFamily="50" charset="-128"/>
                        <a:ea typeface="游ゴシック" panose="020B0400000000000000" pitchFamily="50" charset="-128"/>
                        <a:cs typeface="Times New Roman"/>
                      </a:endParaRPr>
                    </a:p>
                    <a:p>
                      <a:pPr marL="199390">
                        <a:lnSpc>
                          <a:spcPct val="100000"/>
                        </a:lnSpc>
                        <a:spcBef>
                          <a:spcPts val="5"/>
                        </a:spcBef>
                        <a:tabLst>
                          <a:tab pos="1751330" algn="l"/>
                        </a:tabLst>
                      </a:pPr>
                      <a:r>
                        <a:rPr lang="en-US" sz="950" b="0" spc="65">
                          <a:solidFill>
                            <a:srgbClr val="332C2A"/>
                          </a:solidFill>
                          <a:latin typeface="游ゴシック" panose="020B0400000000000000" pitchFamily="50" charset="-128"/>
                          <a:ea typeface="游ゴシック" panose="020B0400000000000000" pitchFamily="50" charset="-128"/>
                          <a:cs typeface="Adobe Clean Han"/>
                        </a:rPr>
                        <a:t>1</a:t>
                      </a:r>
                      <a:r>
                        <a:rPr sz="950" b="0" spc="65">
                          <a:solidFill>
                            <a:srgbClr val="332C2A"/>
                          </a:solidFill>
                          <a:latin typeface="游ゴシック" panose="020B0400000000000000" pitchFamily="50" charset="-128"/>
                          <a:ea typeface="游ゴシック" panose="020B0400000000000000" pitchFamily="50" charset="-128"/>
                          <a:cs typeface="Adobe Clean Han"/>
                        </a:rPr>
                        <a:t> </a:t>
                      </a:r>
                      <a:r>
                        <a:rPr sz="950" b="0">
                          <a:solidFill>
                            <a:srgbClr val="332C2A"/>
                          </a:solidFill>
                          <a:latin typeface="游ゴシック" panose="020B0400000000000000" pitchFamily="50" charset="-128"/>
                          <a:ea typeface="游ゴシック" panose="020B0400000000000000" pitchFamily="50" charset="-128"/>
                          <a:cs typeface="Adobe Clean Han"/>
                        </a:rPr>
                        <a:t>勤務日：毎</a:t>
                      </a:r>
                      <a:r>
                        <a:rPr sz="950" b="0" spc="-480">
                          <a:solidFill>
                            <a:srgbClr val="332C2A"/>
                          </a:solidFill>
                          <a:latin typeface="游ゴシック" panose="020B0400000000000000" pitchFamily="50" charset="-128"/>
                          <a:ea typeface="游ゴシック" panose="020B0400000000000000" pitchFamily="50" charset="-128"/>
                          <a:cs typeface="Adobe Clean Han"/>
                        </a:rPr>
                        <a:t>週</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曜</a:t>
                      </a: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a:p>
                      <a:pPr marL="199390" marR="657860" indent="102870">
                        <a:lnSpc>
                          <a:spcPct val="149200"/>
                        </a:lnSpc>
                        <a:tabLst>
                          <a:tab pos="1751330" algn="l"/>
                          <a:tab pos="3689350" algn="l"/>
                        </a:tabLst>
                      </a:pPr>
                      <a:r>
                        <a:rPr sz="950" b="0">
                          <a:solidFill>
                            <a:srgbClr val="332C2A"/>
                          </a:solidFill>
                          <a:latin typeface="游ゴシック" panose="020B0400000000000000" pitchFamily="50" charset="-128"/>
                          <a:ea typeface="游ゴシック" panose="020B0400000000000000" pitchFamily="50" charset="-128"/>
                          <a:cs typeface="Adobe Clean Han"/>
                        </a:rPr>
                        <a:t>（週毎に勤務日が定められていない場合は</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週当た</a:t>
                      </a:r>
                      <a:r>
                        <a:rPr sz="950" b="0" spc="-480">
                          <a:solidFill>
                            <a:srgbClr val="332C2A"/>
                          </a:solidFill>
                          <a:latin typeface="游ゴシック" panose="020B0400000000000000" pitchFamily="50" charset="-128"/>
                          <a:ea typeface="游ゴシック" panose="020B0400000000000000" pitchFamily="50" charset="-128"/>
                          <a:cs typeface="Adobe Clean Han"/>
                        </a:rPr>
                        <a:t>り</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日</a:t>
                      </a:r>
                      <a:r>
                        <a:rPr sz="950" b="0">
                          <a:solidFill>
                            <a:srgbClr val="332C2A"/>
                          </a:solidFill>
                          <a:latin typeface="游ゴシック" panose="020B0400000000000000" pitchFamily="50" charset="-128"/>
                          <a:ea typeface="游ゴシック" panose="020B0400000000000000" pitchFamily="50" charset="-128"/>
                          <a:cs typeface="Adobe Clean Han"/>
                        </a:rPr>
                        <a:t> </a:t>
                      </a:r>
                      <a:r>
                        <a:rPr lang="en-US" sz="950" b="0">
                          <a:solidFill>
                            <a:srgbClr val="332C2A"/>
                          </a:solidFill>
                          <a:latin typeface="游ゴシック" panose="020B0400000000000000" pitchFamily="50" charset="-128"/>
                          <a:ea typeface="游ゴシック" panose="020B0400000000000000" pitchFamily="50" charset="-128"/>
                          <a:cs typeface="Adobe Clean Han"/>
                        </a:rPr>
                        <a:t>2</a:t>
                      </a:r>
                      <a:r>
                        <a:rPr sz="950" b="0" spc="65">
                          <a:solidFill>
                            <a:srgbClr val="332C2A"/>
                          </a:solidFill>
                          <a:latin typeface="游ゴシック" panose="020B0400000000000000" pitchFamily="50" charset="-128"/>
                          <a:ea typeface="游ゴシック" panose="020B0400000000000000" pitchFamily="50" charset="-128"/>
                          <a:cs typeface="Adobe Clean Han"/>
                        </a:rPr>
                        <a:t> </a:t>
                      </a:r>
                      <a:r>
                        <a:rPr sz="950" b="0">
                          <a:solidFill>
                            <a:srgbClr val="332C2A"/>
                          </a:solidFill>
                          <a:latin typeface="游ゴシック" panose="020B0400000000000000" pitchFamily="50" charset="-128"/>
                          <a:ea typeface="游ゴシック" panose="020B0400000000000000" pitchFamily="50" charset="-128"/>
                          <a:cs typeface="Adobe Clean Han"/>
                        </a:rPr>
                        <a:t>休日：毎</a:t>
                      </a:r>
                      <a:r>
                        <a:rPr sz="950" b="0" spc="-480">
                          <a:solidFill>
                            <a:srgbClr val="332C2A"/>
                          </a:solidFill>
                          <a:latin typeface="游ゴシック" panose="020B0400000000000000" pitchFamily="50" charset="-128"/>
                          <a:ea typeface="游ゴシック" panose="020B0400000000000000" pitchFamily="50" charset="-128"/>
                          <a:cs typeface="Adobe Clean Han"/>
                        </a:rPr>
                        <a:t>週</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曜</a:t>
                      </a: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a:p>
                      <a:pPr marL="302260">
                        <a:lnSpc>
                          <a:spcPct val="100000"/>
                        </a:lnSpc>
                        <a:spcBef>
                          <a:spcPts val="560"/>
                        </a:spcBef>
                        <a:tabLst>
                          <a:tab pos="3689350" algn="l"/>
                        </a:tabLst>
                      </a:pPr>
                      <a:r>
                        <a:rPr sz="950" b="0">
                          <a:solidFill>
                            <a:srgbClr val="332C2A"/>
                          </a:solidFill>
                          <a:latin typeface="游ゴシック" panose="020B0400000000000000" pitchFamily="50" charset="-128"/>
                          <a:ea typeface="游ゴシック" panose="020B0400000000000000" pitchFamily="50" charset="-128"/>
                          <a:cs typeface="Adobe Clean Han"/>
                        </a:rPr>
                        <a:t>（週毎に休日が定められていない場合は）</a:t>
                      </a:r>
                      <a:r>
                        <a:rPr sz="950" b="0" spc="225">
                          <a:solidFill>
                            <a:srgbClr val="332C2A"/>
                          </a:solidFill>
                          <a:latin typeface="游ゴシック" panose="020B0400000000000000" pitchFamily="50" charset="-128"/>
                          <a:ea typeface="游ゴシック" panose="020B0400000000000000" pitchFamily="50" charset="-128"/>
                          <a:cs typeface="Adobe Clean Han"/>
                        </a:rPr>
                        <a:t> </a:t>
                      </a:r>
                      <a:r>
                        <a:rPr sz="950" b="0">
                          <a:solidFill>
                            <a:srgbClr val="332C2A"/>
                          </a:solidFill>
                          <a:latin typeface="游ゴシック" panose="020B0400000000000000" pitchFamily="50" charset="-128"/>
                          <a:ea typeface="游ゴシック" panose="020B0400000000000000" pitchFamily="50" charset="-128"/>
                          <a:cs typeface="Adobe Clean Han"/>
                        </a:rPr>
                        <a:t>週当た</a:t>
                      </a:r>
                      <a:r>
                        <a:rPr sz="950" b="0" spc="-480">
                          <a:solidFill>
                            <a:srgbClr val="332C2A"/>
                          </a:solidFill>
                          <a:latin typeface="游ゴシック" panose="020B0400000000000000" pitchFamily="50" charset="-128"/>
                          <a:ea typeface="游ゴシック" panose="020B0400000000000000" pitchFamily="50" charset="-128"/>
                          <a:cs typeface="Adobe Clean Han"/>
                        </a:rPr>
                        <a:t>り</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a:txBody>
                  <a:tcPr marL="0" marR="0" marT="6540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539115">
                <a:tc>
                  <a:txBody>
                    <a:bodyPr/>
                    <a:lstStyle/>
                    <a:p>
                      <a:pPr>
                        <a:lnSpc>
                          <a:spcPct val="100000"/>
                        </a:lnSpc>
                        <a:spcBef>
                          <a:spcPts val="409"/>
                        </a:spcBef>
                      </a:pPr>
                      <a:endParaRPr sz="950">
                        <a:latin typeface="游ゴシック" panose="020B0400000000000000" pitchFamily="50" charset="-128"/>
                        <a:ea typeface="游ゴシック" panose="020B0400000000000000" pitchFamily="50" charset="-128"/>
                        <a:cs typeface="Times New Roman"/>
                      </a:endParaRPr>
                    </a:p>
                    <a:p>
                      <a:pPr marL="366395">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休</a:t>
                      </a:r>
                      <a:endParaRPr sz="950">
                        <a:latin typeface="游ゴシック" panose="020B0400000000000000" pitchFamily="50" charset="-128"/>
                        <a:ea typeface="游ゴシック" panose="020B0400000000000000" pitchFamily="50" charset="-128"/>
                        <a:cs typeface="Adobe Clean Han"/>
                      </a:endParaRPr>
                    </a:p>
                  </a:txBody>
                  <a:tcPr marL="0" marR="0" marT="52069"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spcBef>
                          <a:spcPts val="409"/>
                        </a:spcBef>
                      </a:pPr>
                      <a:endParaRPr sz="950">
                        <a:latin typeface="游ゴシック" panose="020B0400000000000000" pitchFamily="50" charset="-128"/>
                        <a:ea typeface="游ゴシック" panose="020B0400000000000000" pitchFamily="50" charset="-128"/>
                        <a:cs typeface="Times New Roman"/>
                      </a:endParaRPr>
                    </a:p>
                    <a:p>
                      <a:pPr marL="120650">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暇</a:t>
                      </a:r>
                      <a:endParaRPr sz="950">
                        <a:latin typeface="游ゴシック" panose="020B0400000000000000" pitchFamily="50" charset="-128"/>
                        <a:ea typeface="游ゴシック" panose="020B0400000000000000" pitchFamily="50" charset="-128"/>
                        <a:cs typeface="Adobe Clean Han"/>
                      </a:endParaRPr>
                    </a:p>
                  </a:txBody>
                  <a:tcPr marL="0" marR="0" marT="52069" marB="0">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tc gridSpan="3">
                  <a:txBody>
                    <a:bodyPr/>
                    <a:lstStyle/>
                    <a:p>
                      <a:pPr>
                        <a:lnSpc>
                          <a:spcPct val="100000"/>
                        </a:lnSpc>
                        <a:spcBef>
                          <a:spcPts val="415"/>
                        </a:spcBef>
                      </a:pPr>
                      <a:endParaRPr sz="950">
                        <a:latin typeface="游ゴシック" panose="020B0400000000000000" pitchFamily="50" charset="-128"/>
                        <a:ea typeface="游ゴシック" panose="020B0400000000000000" pitchFamily="50" charset="-128"/>
                        <a:cs typeface="Times New Roman"/>
                      </a:endParaRPr>
                    </a:p>
                    <a:p>
                      <a:pPr marL="199390">
                        <a:lnSpc>
                          <a:spcPct val="100000"/>
                        </a:lnSpc>
                      </a:pPr>
                      <a:r>
                        <a:rPr sz="950" b="0" spc="20" err="1">
                          <a:solidFill>
                            <a:srgbClr val="332C2A"/>
                          </a:solidFill>
                          <a:latin typeface="游ゴシック" panose="020B0400000000000000" pitchFamily="50" charset="-128"/>
                          <a:ea typeface="游ゴシック" panose="020B0400000000000000" pitchFamily="50" charset="-128"/>
                          <a:cs typeface="Adobe Clean Han"/>
                        </a:rPr>
                        <a:t>年次有給休暇</a:t>
                      </a:r>
                      <a:r>
                        <a:rPr sz="950" b="0" spc="20">
                          <a:solidFill>
                            <a:srgbClr val="332C2A"/>
                          </a:solidFill>
                          <a:latin typeface="游ゴシック" panose="020B0400000000000000" pitchFamily="50" charset="-128"/>
                          <a:ea typeface="游ゴシック" panose="020B0400000000000000" pitchFamily="50" charset="-128"/>
                          <a:cs typeface="Adobe Clean Han"/>
                        </a:rPr>
                        <a:t>  </a:t>
                      </a:r>
                      <a:r>
                        <a:rPr lang="en-US" altLang="ja-JP" sz="950" b="0" spc="20">
                          <a:solidFill>
                            <a:srgbClr val="332C2A"/>
                          </a:solidFill>
                          <a:latin typeface="游ゴシック" panose="020B0400000000000000" pitchFamily="50" charset="-128"/>
                          <a:ea typeface="游ゴシック" panose="020B0400000000000000" pitchFamily="50" charset="-128"/>
                          <a:cs typeface="Adobe Clean Han"/>
                        </a:rPr>
                        <a:t>6</a:t>
                      </a:r>
                      <a:r>
                        <a:rPr sz="950" b="0" spc="20">
                          <a:solidFill>
                            <a:srgbClr val="332C2A"/>
                          </a:solidFill>
                          <a:latin typeface="游ゴシック" panose="020B0400000000000000" pitchFamily="50" charset="-128"/>
                          <a:ea typeface="游ゴシック" panose="020B0400000000000000" pitchFamily="50" charset="-128"/>
                          <a:cs typeface="Adobe Clean Han"/>
                        </a:rPr>
                        <a:t>か月継続勤務した場合→  </a:t>
                      </a:r>
                      <a:r>
                        <a:rPr lang="en-US" altLang="ja-JP" sz="950" b="0" spc="150">
                          <a:solidFill>
                            <a:srgbClr val="332C2A"/>
                          </a:solidFill>
                          <a:latin typeface="游ゴシック" panose="020B0400000000000000" pitchFamily="50" charset="-128"/>
                          <a:ea typeface="游ゴシック" panose="020B0400000000000000" pitchFamily="50" charset="-128"/>
                          <a:cs typeface="Adobe Clean Han"/>
                        </a:rPr>
                        <a:t>10</a:t>
                      </a:r>
                      <a:r>
                        <a:rPr sz="950" b="0" spc="-480">
                          <a:solidFill>
                            <a:srgbClr val="332C2A"/>
                          </a:solidFill>
                          <a:latin typeface="游ゴシック" panose="020B0400000000000000" pitchFamily="50" charset="-128"/>
                          <a:ea typeface="游ゴシック" panose="020B0400000000000000" pitchFamily="50" charset="-128"/>
                          <a:cs typeface="Adobe Clean Han"/>
                        </a:rPr>
                        <a:t>日</a:t>
                      </a:r>
                      <a:r>
                        <a:rPr sz="950" b="0">
                          <a:solidFill>
                            <a:srgbClr val="332C2A"/>
                          </a:solidFill>
                          <a:latin typeface="游ゴシック" panose="020B0400000000000000" pitchFamily="50" charset="-128"/>
                          <a:ea typeface="游ゴシック" panose="020B0400000000000000" pitchFamily="50" charset="-128"/>
                          <a:cs typeface="Adobe Clean Han"/>
                        </a:rPr>
                        <a:t>（例</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5270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302385">
                <a:tc>
                  <a:txBody>
                    <a:bodyPr/>
                    <a:lstStyle/>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spcBef>
                          <a:spcPts val="40"/>
                        </a:spcBef>
                      </a:pPr>
                      <a:endParaRPr sz="950">
                        <a:latin typeface="游ゴシック" panose="020B0400000000000000" pitchFamily="50" charset="-128"/>
                        <a:ea typeface="游ゴシック" panose="020B0400000000000000" pitchFamily="50" charset="-128"/>
                        <a:cs typeface="Times New Roman"/>
                      </a:endParaRPr>
                    </a:p>
                    <a:p>
                      <a:pPr marR="48895" algn="ctr">
                        <a:lnSpc>
                          <a:spcPct val="100000"/>
                        </a:lnSpc>
                      </a:pPr>
                      <a:r>
                        <a:rPr sz="950" b="0" spc="-265">
                          <a:solidFill>
                            <a:srgbClr val="332C2A"/>
                          </a:solidFill>
                          <a:latin typeface="游ゴシック" panose="020B0400000000000000" pitchFamily="50" charset="-128"/>
                          <a:ea typeface="游ゴシック" panose="020B0400000000000000" pitchFamily="50" charset="-128"/>
                          <a:cs typeface="Adobe Clean Han"/>
                        </a:rPr>
                        <a:t>②【</a:t>
                      </a:r>
                      <a:endParaRPr sz="950">
                        <a:latin typeface="游ゴシック" panose="020B0400000000000000" pitchFamily="50" charset="-128"/>
                        <a:ea typeface="游ゴシック" panose="020B0400000000000000" pitchFamily="50" charset="-128"/>
                        <a:cs typeface="Adobe Clean Han"/>
                      </a:endParaRPr>
                    </a:p>
                  </a:txBody>
                  <a:tcPr marL="0" marR="0" marT="0" marB="0">
                    <a:lnL w="9525">
                      <a:solidFill>
                        <a:srgbClr val="332C2A"/>
                      </a:solidFill>
                      <a:prstDash val="solid"/>
                    </a:lnL>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T w="9525">
                      <a:solidFill>
                        <a:srgbClr val="332C2A"/>
                      </a:solidFill>
                      <a:prstDash val="solid"/>
                    </a:lnT>
                    <a:lnB w="9525">
                      <a:solidFill>
                        <a:srgbClr val="332C2A"/>
                      </a:solidFill>
                      <a:prstDash val="solid"/>
                    </a:lnB>
                  </a:tcPr>
                </a:tc>
                <a:tc>
                  <a:txBody>
                    <a:bodyPr/>
                    <a:lstStyle/>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pPr>
                      <a:endParaRPr sz="950">
                        <a:latin typeface="游ゴシック" panose="020B0400000000000000" pitchFamily="50" charset="-128"/>
                        <a:ea typeface="游ゴシック" panose="020B0400000000000000" pitchFamily="50" charset="-128"/>
                        <a:cs typeface="Times New Roman"/>
                      </a:endParaRPr>
                    </a:p>
                    <a:p>
                      <a:pPr>
                        <a:lnSpc>
                          <a:spcPct val="100000"/>
                        </a:lnSpc>
                        <a:spcBef>
                          <a:spcPts val="40"/>
                        </a:spcBef>
                      </a:pPr>
                      <a:endParaRPr sz="950">
                        <a:latin typeface="游ゴシック" panose="020B0400000000000000" pitchFamily="50" charset="-128"/>
                        <a:ea typeface="游ゴシック" panose="020B0400000000000000" pitchFamily="50" charset="-128"/>
                        <a:cs typeface="Times New Roman"/>
                      </a:endParaRPr>
                    </a:p>
                    <a:p>
                      <a:pPr marL="29845">
                        <a:lnSpc>
                          <a:spcPct val="100000"/>
                        </a:lnSpc>
                      </a:pP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0" marB="0">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R w="9525">
                      <a:solidFill>
                        <a:srgbClr val="332C2A"/>
                      </a:solidFill>
                      <a:prstDash val="solid"/>
                    </a:lnR>
                    <a:lnT w="9525">
                      <a:solidFill>
                        <a:srgbClr val="332C2A"/>
                      </a:solidFill>
                      <a:prstDash val="solid"/>
                    </a:lnT>
                    <a:lnB w="9525">
                      <a:solidFill>
                        <a:srgbClr val="332C2A"/>
                      </a:solidFill>
                      <a:prstDash val="solid"/>
                    </a:lnB>
                  </a:tcPr>
                </a:tc>
                <a:tc gridSpan="3">
                  <a:txBody>
                    <a:bodyPr/>
                    <a:lstStyle/>
                    <a:p>
                      <a:pPr marL="199390">
                        <a:lnSpc>
                          <a:spcPct val="100000"/>
                        </a:lnSpc>
                        <a:spcBef>
                          <a:spcPts val="985"/>
                        </a:spcBef>
                      </a:pPr>
                      <a:r>
                        <a:rPr lang="en-US" sz="950" b="0">
                          <a:solidFill>
                            <a:srgbClr val="332C2A"/>
                          </a:solidFill>
                          <a:latin typeface="游ゴシック" panose="020B0400000000000000" pitchFamily="50" charset="-128"/>
                          <a:ea typeface="游ゴシック" panose="020B0400000000000000" pitchFamily="50" charset="-128"/>
                          <a:cs typeface="Adobe Clean Han"/>
                        </a:rPr>
                        <a:t>1</a:t>
                      </a:r>
                      <a:r>
                        <a:rPr sz="950" b="0">
                          <a:solidFill>
                            <a:srgbClr val="332C2A"/>
                          </a:solidFill>
                          <a:latin typeface="游ゴシック" panose="020B0400000000000000" pitchFamily="50" charset="-128"/>
                          <a:ea typeface="游ゴシック" panose="020B0400000000000000" pitchFamily="50" charset="-128"/>
                          <a:cs typeface="Adobe Clean Han"/>
                        </a:rPr>
                        <a:t> 基本賃金</a:t>
                      </a:r>
                      <a:endParaRPr sz="950">
                        <a:latin typeface="游ゴシック" panose="020B0400000000000000" pitchFamily="50" charset="-128"/>
                        <a:ea typeface="游ゴシック" panose="020B0400000000000000" pitchFamily="50" charset="-128"/>
                        <a:cs typeface="Adobe Clean Han"/>
                      </a:endParaRPr>
                    </a:p>
                    <a:p>
                      <a:pPr marL="441325">
                        <a:lnSpc>
                          <a:spcPct val="100000"/>
                        </a:lnSpc>
                        <a:spcBef>
                          <a:spcPts val="560"/>
                        </a:spcBef>
                        <a:tabLst>
                          <a:tab pos="1590040" algn="l"/>
                        </a:tabLst>
                      </a:pPr>
                      <a:r>
                        <a:rPr sz="950" b="0">
                          <a:solidFill>
                            <a:srgbClr val="332C2A"/>
                          </a:solidFill>
                          <a:latin typeface="游ゴシック" panose="020B0400000000000000" pitchFamily="50" charset="-128"/>
                          <a:ea typeface="游ゴシック" panose="020B0400000000000000" pitchFamily="50" charset="-128"/>
                          <a:cs typeface="Adobe Clean Han"/>
                        </a:rPr>
                        <a:t>時間</a:t>
                      </a:r>
                      <a:r>
                        <a:rPr sz="950" b="0" spc="-480">
                          <a:solidFill>
                            <a:srgbClr val="332C2A"/>
                          </a:solidFill>
                          <a:latin typeface="游ゴシック" panose="020B0400000000000000" pitchFamily="50" charset="-128"/>
                          <a:ea typeface="游ゴシック" panose="020B0400000000000000" pitchFamily="50" charset="-128"/>
                          <a:cs typeface="Adobe Clean Han"/>
                        </a:rPr>
                        <a:t>給</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円</a:t>
                      </a:r>
                      <a:endParaRPr sz="950">
                        <a:latin typeface="游ゴシック" panose="020B0400000000000000" pitchFamily="50" charset="-128"/>
                        <a:ea typeface="游ゴシック" panose="020B0400000000000000" pitchFamily="50" charset="-128"/>
                        <a:cs typeface="Adobe Clean Han"/>
                      </a:endParaRPr>
                    </a:p>
                    <a:p>
                      <a:pPr marL="441325" marR="1264920" indent="-241935">
                        <a:lnSpc>
                          <a:spcPct val="149200"/>
                        </a:lnSpc>
                        <a:tabLst>
                          <a:tab pos="1469390" algn="l"/>
                          <a:tab pos="2618105" algn="l"/>
                        </a:tabLst>
                      </a:pPr>
                      <a:r>
                        <a:rPr lang="en-US" sz="950" b="0">
                          <a:solidFill>
                            <a:srgbClr val="332C2A"/>
                          </a:solidFill>
                          <a:latin typeface="游ゴシック" panose="020B0400000000000000" pitchFamily="50" charset="-128"/>
                          <a:ea typeface="游ゴシック" panose="020B0400000000000000" pitchFamily="50" charset="-128"/>
                          <a:cs typeface="Adobe Clean Han"/>
                        </a:rPr>
                        <a:t>2</a:t>
                      </a:r>
                      <a:r>
                        <a:rPr sz="950" b="0">
                          <a:solidFill>
                            <a:srgbClr val="332C2A"/>
                          </a:solidFill>
                          <a:latin typeface="游ゴシック" panose="020B0400000000000000" pitchFamily="50" charset="-128"/>
                          <a:ea typeface="游ゴシック" panose="020B0400000000000000" pitchFamily="50" charset="-128"/>
                          <a:cs typeface="Adobe Clean Han"/>
                        </a:rPr>
                        <a:t> 時間外労働•深夜労働に対して支払われる割増賃金</a:t>
                      </a:r>
                      <a:r>
                        <a:rPr sz="950" b="0" spc="-50">
                          <a:solidFill>
                            <a:srgbClr val="332C2A"/>
                          </a:solidFill>
                          <a:latin typeface="游ゴシック" panose="020B0400000000000000" pitchFamily="50" charset="-128"/>
                          <a:ea typeface="游ゴシック" panose="020B0400000000000000" pitchFamily="50" charset="-128"/>
                          <a:cs typeface="Adobe Clean Han"/>
                        </a:rPr>
                        <a:t>率</a:t>
                      </a:r>
                      <a:r>
                        <a:rPr sz="950" b="0">
                          <a:solidFill>
                            <a:srgbClr val="332C2A"/>
                          </a:solidFill>
                          <a:latin typeface="游ゴシック" panose="020B0400000000000000" pitchFamily="50" charset="-128"/>
                          <a:ea typeface="游ゴシック" panose="020B0400000000000000" pitchFamily="50" charset="-128"/>
                          <a:cs typeface="Adobe Clean Han"/>
                        </a:rPr>
                        <a:t>イ</a:t>
                      </a:r>
                      <a:r>
                        <a:rPr sz="950" b="0" spc="225">
                          <a:solidFill>
                            <a:srgbClr val="332C2A"/>
                          </a:solidFill>
                          <a:latin typeface="游ゴシック" panose="020B0400000000000000" pitchFamily="50" charset="-128"/>
                          <a:ea typeface="游ゴシック" panose="020B0400000000000000" pitchFamily="50" charset="-128"/>
                          <a:cs typeface="Adobe Clean Han"/>
                        </a:rPr>
                        <a:t>  </a:t>
                      </a:r>
                      <a:r>
                        <a:rPr sz="950" b="0">
                          <a:solidFill>
                            <a:srgbClr val="332C2A"/>
                          </a:solidFill>
                          <a:latin typeface="游ゴシック" panose="020B0400000000000000" pitchFamily="50" charset="-128"/>
                          <a:ea typeface="游ゴシック" panose="020B0400000000000000" pitchFamily="50" charset="-128"/>
                          <a:cs typeface="Adobe Clean Han"/>
                        </a:rPr>
                        <a:t>時間</a:t>
                      </a:r>
                      <a:r>
                        <a:rPr sz="950" b="0" spc="-480">
                          <a:solidFill>
                            <a:srgbClr val="332C2A"/>
                          </a:solidFill>
                          <a:latin typeface="游ゴシック" panose="020B0400000000000000" pitchFamily="50" charset="-128"/>
                          <a:ea typeface="游ゴシック" panose="020B0400000000000000" pitchFamily="50" charset="-128"/>
                          <a:cs typeface="Adobe Clean Han"/>
                        </a:rPr>
                        <a:t>外</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ロ</a:t>
                      </a:r>
                      <a:r>
                        <a:rPr sz="950" b="0" spc="225">
                          <a:solidFill>
                            <a:srgbClr val="332C2A"/>
                          </a:solidFill>
                          <a:latin typeface="游ゴシック" panose="020B0400000000000000" pitchFamily="50" charset="-128"/>
                          <a:ea typeface="游ゴシック" panose="020B0400000000000000" pitchFamily="50" charset="-128"/>
                          <a:cs typeface="Adobe Clean Han"/>
                        </a:rPr>
                        <a:t>  </a:t>
                      </a:r>
                      <a:r>
                        <a:rPr sz="950" b="0">
                          <a:solidFill>
                            <a:srgbClr val="332C2A"/>
                          </a:solidFill>
                          <a:latin typeface="游ゴシック" panose="020B0400000000000000" pitchFamily="50" charset="-128"/>
                          <a:ea typeface="游ゴシック" panose="020B0400000000000000" pitchFamily="50" charset="-128"/>
                          <a:cs typeface="Adobe Clean Han"/>
                        </a:rPr>
                        <a:t>深</a:t>
                      </a:r>
                      <a:r>
                        <a:rPr sz="950" b="0" spc="-480">
                          <a:solidFill>
                            <a:srgbClr val="332C2A"/>
                          </a:solidFill>
                          <a:latin typeface="游ゴシック" panose="020B0400000000000000" pitchFamily="50" charset="-128"/>
                          <a:ea typeface="游ゴシック" panose="020B0400000000000000" pitchFamily="50" charset="-128"/>
                          <a:cs typeface="Adobe Clean Han"/>
                        </a:rPr>
                        <a:t>夜</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p>
                      <a:pPr marL="199390">
                        <a:lnSpc>
                          <a:spcPct val="100000"/>
                        </a:lnSpc>
                        <a:spcBef>
                          <a:spcPts val="560"/>
                        </a:spcBef>
                      </a:pPr>
                      <a:r>
                        <a:rPr lang="en-US" sz="950" b="0" spc="-105">
                          <a:solidFill>
                            <a:srgbClr val="332C2A"/>
                          </a:solidFill>
                          <a:latin typeface="游ゴシック" panose="020B0400000000000000" pitchFamily="50" charset="-128"/>
                          <a:ea typeface="游ゴシック" panose="020B0400000000000000" pitchFamily="50" charset="-128"/>
                          <a:cs typeface="Adobe Clean Han"/>
                        </a:rPr>
                        <a:t>3</a:t>
                      </a:r>
                      <a:r>
                        <a:rPr sz="950" b="0" spc="-105">
                          <a:solidFill>
                            <a:srgbClr val="332C2A"/>
                          </a:solidFill>
                          <a:latin typeface="游ゴシック" panose="020B0400000000000000" pitchFamily="50" charset="-128"/>
                          <a:ea typeface="游ゴシック" panose="020B0400000000000000" pitchFamily="50" charset="-128"/>
                          <a:cs typeface="Adobe Clean Han"/>
                        </a:rPr>
                        <a:t> </a:t>
                      </a:r>
                      <a:r>
                        <a:rPr lang="en-US" sz="950" b="0" spc="-105">
                          <a:solidFill>
                            <a:srgbClr val="332C2A"/>
                          </a:solidFill>
                          <a:latin typeface="游ゴシック" panose="020B0400000000000000" pitchFamily="50" charset="-128"/>
                          <a:ea typeface="游ゴシック" panose="020B0400000000000000" pitchFamily="50" charset="-128"/>
                          <a:cs typeface="Adobe Clean Han"/>
                        </a:rPr>
                        <a:t> </a:t>
                      </a:r>
                      <a:r>
                        <a:rPr sz="950" b="0" spc="-105" err="1">
                          <a:solidFill>
                            <a:srgbClr val="332C2A"/>
                          </a:solidFill>
                          <a:latin typeface="游ゴシック" panose="020B0400000000000000" pitchFamily="50" charset="-128"/>
                          <a:ea typeface="游ゴシック" panose="020B0400000000000000" pitchFamily="50" charset="-128"/>
                          <a:cs typeface="Adobe Clean Han"/>
                        </a:rPr>
                        <a:t>昇給</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150">
                          <a:solidFill>
                            <a:srgbClr val="332C2A"/>
                          </a:solidFill>
                          <a:latin typeface="游ゴシック" panose="020B0400000000000000" pitchFamily="50" charset="-128"/>
                          <a:ea typeface="游ゴシック" panose="020B0400000000000000" pitchFamily="50" charset="-128"/>
                          <a:cs typeface="Adobe Clean Han"/>
                        </a:rPr>
                        <a:t>【  有  </a:t>
                      </a:r>
                      <a:r>
                        <a:rPr sz="950" b="0" spc="35">
                          <a:solidFill>
                            <a:srgbClr val="332C2A"/>
                          </a:solidFill>
                          <a:latin typeface="游ゴシック" panose="020B0400000000000000" pitchFamily="50" charset="-128"/>
                          <a:ea typeface="游ゴシック" panose="020B0400000000000000" pitchFamily="50" charset="-128"/>
                          <a:cs typeface="Adobe Clean Han"/>
                        </a:rPr>
                        <a:t>】•【  無  】</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12509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561340">
                <a:tc gridSpan="4">
                  <a:txBody>
                    <a:bodyPr/>
                    <a:lstStyle/>
                    <a:p>
                      <a:pPr marL="366395" marR="350520" indent="120650">
                        <a:lnSpc>
                          <a:spcPct val="113399"/>
                        </a:lnSpc>
                        <a:spcBef>
                          <a:spcPts val="685"/>
                        </a:spcBef>
                      </a:pPr>
                      <a:r>
                        <a:rPr sz="950" b="0" spc="-20">
                          <a:solidFill>
                            <a:srgbClr val="332C2A"/>
                          </a:solidFill>
                          <a:latin typeface="游ゴシック" panose="020B0400000000000000" pitchFamily="50" charset="-128"/>
                          <a:ea typeface="游ゴシック" panose="020B0400000000000000" pitchFamily="50" charset="-128"/>
                          <a:cs typeface="Adobe Clean Han"/>
                        </a:rPr>
                        <a:t>退職に</a:t>
                      </a:r>
                      <a:r>
                        <a:rPr sz="950" b="0" spc="500">
                          <a:solidFill>
                            <a:srgbClr val="332C2A"/>
                          </a:solidFill>
                          <a:latin typeface="游ゴシック" panose="020B0400000000000000" pitchFamily="50" charset="-128"/>
                          <a:ea typeface="游ゴシック" panose="020B0400000000000000" pitchFamily="50" charset="-128"/>
                          <a:cs typeface="Adobe Clean Han"/>
                        </a:rPr>
                        <a:t> </a:t>
                      </a:r>
                      <a:r>
                        <a:rPr sz="950" b="0" spc="-10">
                          <a:solidFill>
                            <a:srgbClr val="332C2A"/>
                          </a:solidFill>
                          <a:latin typeface="游ゴシック" panose="020B0400000000000000" pitchFamily="50" charset="-128"/>
                          <a:ea typeface="游ゴシック" panose="020B0400000000000000" pitchFamily="50" charset="-128"/>
                          <a:cs typeface="Adobe Clean Han"/>
                        </a:rPr>
                        <a:t>関する事項</a:t>
                      </a:r>
                      <a:endParaRPr sz="950">
                        <a:latin typeface="游ゴシック" panose="020B0400000000000000" pitchFamily="50" charset="-128"/>
                        <a:ea typeface="游ゴシック" panose="020B0400000000000000" pitchFamily="50" charset="-128"/>
                        <a:cs typeface="Adobe Clean Han"/>
                      </a:endParaRPr>
                    </a:p>
                  </a:txBody>
                  <a:tcPr marL="0" marR="0" marT="86995"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560"/>
                        </a:spcBef>
                      </a:pPr>
                      <a:endParaRPr sz="950">
                        <a:latin typeface="游ゴシック" panose="020B0400000000000000" pitchFamily="50" charset="-128"/>
                        <a:ea typeface="游ゴシック" panose="020B0400000000000000" pitchFamily="50" charset="-128"/>
                        <a:cs typeface="Times New Roman"/>
                      </a:endParaRPr>
                    </a:p>
                    <a:p>
                      <a:pPr marL="199390">
                        <a:lnSpc>
                          <a:spcPct val="100000"/>
                        </a:lnSpc>
                        <a:tabLst>
                          <a:tab pos="2295525" algn="l"/>
                        </a:tabLst>
                      </a:pPr>
                      <a:r>
                        <a:rPr sz="950" b="0">
                          <a:solidFill>
                            <a:srgbClr val="332C2A"/>
                          </a:solidFill>
                          <a:latin typeface="游ゴシック" panose="020B0400000000000000" pitchFamily="50" charset="-128"/>
                          <a:ea typeface="游ゴシック" panose="020B0400000000000000" pitchFamily="50" charset="-128"/>
                          <a:cs typeface="Adobe Clean Han"/>
                        </a:rPr>
                        <a:t>自己都合退職の手</a:t>
                      </a:r>
                      <a:r>
                        <a:rPr sz="950" b="0" spc="-160">
                          <a:solidFill>
                            <a:srgbClr val="332C2A"/>
                          </a:solidFill>
                          <a:latin typeface="游ゴシック" panose="020B0400000000000000" pitchFamily="50" charset="-128"/>
                          <a:ea typeface="游ゴシック" panose="020B0400000000000000" pitchFamily="50" charset="-128"/>
                          <a:cs typeface="Adobe Clean Han"/>
                        </a:rPr>
                        <a:t>続</a:t>
                      </a:r>
                      <a:r>
                        <a:rPr sz="950" b="0">
                          <a:solidFill>
                            <a:srgbClr val="332C2A"/>
                          </a:solidFill>
                          <a:latin typeface="游ゴシック" panose="020B0400000000000000" pitchFamily="50" charset="-128"/>
                          <a:ea typeface="游ゴシック" panose="020B0400000000000000" pitchFamily="50" charset="-128"/>
                          <a:cs typeface="Adobe Clean Han"/>
                        </a:rPr>
                        <a:t>（退職す</a:t>
                      </a:r>
                      <a:r>
                        <a:rPr sz="950" b="0" spc="-480">
                          <a:solidFill>
                            <a:srgbClr val="332C2A"/>
                          </a:solidFill>
                          <a:latin typeface="游ゴシック" panose="020B0400000000000000" pitchFamily="50" charset="-128"/>
                          <a:ea typeface="游ゴシック" panose="020B0400000000000000" pitchFamily="50" charset="-128"/>
                          <a:cs typeface="Adobe Clean Han"/>
                        </a:rPr>
                        <a:t>る</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以上前に届け出ること</a:t>
                      </a:r>
                      <a:r>
                        <a:rPr sz="950" b="0" spc="-50">
                          <a:solidFill>
                            <a:srgbClr val="332C2A"/>
                          </a:solidFill>
                          <a:latin typeface="游ゴシック" panose="020B0400000000000000" pitchFamily="50" charset="-128"/>
                          <a:ea typeface="游ゴシック" panose="020B0400000000000000" pitchFamily="50" charset="-128"/>
                          <a:cs typeface="Adobe Clean Han"/>
                        </a:rPr>
                        <a:t>）</a:t>
                      </a:r>
                      <a:endParaRPr sz="950">
                        <a:latin typeface="游ゴシック" panose="020B0400000000000000" pitchFamily="50" charset="-128"/>
                        <a:ea typeface="游ゴシック" panose="020B0400000000000000" pitchFamily="50" charset="-128"/>
                        <a:cs typeface="Adobe Clean Han"/>
                      </a:endParaRPr>
                    </a:p>
                  </a:txBody>
                  <a:tcPr marL="0" marR="0" marT="71120" marB="0">
                    <a:lnL w="9525">
                      <a:solidFill>
                        <a:srgbClr val="332C2A"/>
                      </a:solidFill>
                      <a:prstDash val="solid"/>
                    </a:lnL>
                    <a:lnR w="9525">
                      <a:solidFill>
                        <a:srgbClr val="332C2A"/>
                      </a:solidFill>
                      <a:prstDash val="solid"/>
                    </a:lnR>
                    <a:lnT w="9525">
                      <a:solidFill>
                        <a:srgbClr val="332C2A"/>
                      </a:solidFill>
                      <a:prstDash val="solid"/>
                    </a:lnT>
                    <a:lnB w="9525">
                      <a:solidFill>
                        <a:srgbClr val="332C2A"/>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8"/>
                  </a:ext>
                </a:extLst>
              </a:tr>
            </a:tbl>
          </a:graphicData>
        </a:graphic>
      </p:graphicFrame>
      <p:sp>
        <p:nvSpPr>
          <p:cNvPr id="20" name="object 20"/>
          <p:cNvSpPr txBox="1"/>
          <p:nvPr/>
        </p:nvSpPr>
        <p:spPr>
          <a:xfrm>
            <a:off x="5159144" y="1765511"/>
            <a:ext cx="1638300" cy="178895"/>
          </a:xfrm>
          <a:prstGeom prst="rect">
            <a:avLst/>
          </a:prstGeom>
        </p:spPr>
        <p:txBody>
          <a:bodyPr vert="horz" wrap="square" lIns="0" tIns="17145" rIns="0" bIns="0" rtlCol="0">
            <a:spAutoFit/>
          </a:bodyPr>
          <a:lstStyle/>
          <a:p>
            <a:pPr marL="12700">
              <a:lnSpc>
                <a:spcPct val="100000"/>
              </a:lnSpc>
              <a:spcBef>
                <a:spcPts val="135"/>
              </a:spcBef>
              <a:tabLst>
                <a:tab pos="495934" algn="l"/>
              </a:tabLst>
            </a:pPr>
            <a:r>
              <a:rPr sz="1050" b="1" spc="-515">
                <a:solidFill>
                  <a:srgbClr val="332C2A"/>
                </a:solidFill>
                <a:latin typeface="游ゴシック" panose="020B0400000000000000" pitchFamily="50" charset="-128"/>
                <a:ea typeface="游ゴシック" panose="020B0400000000000000" pitchFamily="50" charset="-128"/>
                <a:cs typeface="Adobe Clean Han ExtraBold"/>
              </a:rPr>
              <a:t>（</a:t>
            </a:r>
            <a:r>
              <a:rPr sz="1050" b="1" spc="-50">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	</a:t>
            </a:r>
            <a:r>
              <a:rPr sz="1050" b="1" spc="-540">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を埋めて</a:t>
            </a:r>
            <a:r>
              <a:rPr sz="1050" b="1" spc="-10">
                <a:solidFill>
                  <a:srgbClr val="332C2A"/>
                </a:solidFill>
                <a:latin typeface="游ゴシック" panose="020B0400000000000000" pitchFamily="50" charset="-128"/>
                <a:ea typeface="游ゴシック" panose="020B0400000000000000" pitchFamily="50" charset="-128"/>
                <a:cs typeface="Adobe Clean Han ExtraBold"/>
              </a:rPr>
              <a:t>み</a:t>
            </a:r>
            <a:r>
              <a:rPr sz="1050" b="1" spc="-114">
                <a:solidFill>
                  <a:srgbClr val="332C2A"/>
                </a:solidFill>
                <a:latin typeface="游ゴシック" panose="020B0400000000000000" pitchFamily="50" charset="-128"/>
                <a:ea typeface="游ゴシック" panose="020B0400000000000000" pitchFamily="50" charset="-128"/>
                <a:cs typeface="Adobe Clean Han ExtraBold"/>
              </a:rPr>
              <a:t>よ</a:t>
            </a:r>
            <a:r>
              <a:rPr sz="1050" b="1" spc="-80">
                <a:solidFill>
                  <a:srgbClr val="332C2A"/>
                </a:solidFill>
                <a:latin typeface="游ゴシック" panose="020B0400000000000000" pitchFamily="50" charset="-128"/>
                <a:ea typeface="游ゴシック" panose="020B0400000000000000" pitchFamily="50" charset="-128"/>
                <a:cs typeface="Adobe Clean Han ExtraBold"/>
              </a:rPr>
              <a:t>う</a:t>
            </a:r>
            <a:r>
              <a:rPr sz="105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22" name="object 17">
            <a:extLst>
              <a:ext uri="{FF2B5EF4-FFF2-40B4-BE49-F238E27FC236}">
                <a16:creationId xmlns:a16="http://schemas.microsoft.com/office/drawing/2014/main" id="{EF2CEBD5-9DB2-4F2E-9B5C-99266ABE6117}"/>
              </a:ext>
            </a:extLst>
          </p:cNvPr>
          <p:cNvSpPr txBox="1"/>
          <p:nvPr/>
        </p:nvSpPr>
        <p:spPr>
          <a:xfrm>
            <a:off x="7286668" y="4051300"/>
            <a:ext cx="215138" cy="185948"/>
          </a:xfrm>
          <a:prstGeom prst="rect">
            <a:avLst/>
          </a:prstGeom>
        </p:spPr>
        <p:txBody>
          <a:bodyPr vert="horz" wrap="square" lIns="0" tIns="16510" rIns="0" bIns="0" rtlCol="0">
            <a:spAutoFit/>
          </a:bodyPr>
          <a:lstStyle/>
          <a:p>
            <a:pPr marL="12700">
              <a:lnSpc>
                <a:spcPct val="100000"/>
              </a:lnSpc>
              <a:spcBef>
                <a:spcPts val="130"/>
              </a:spcBef>
            </a:pPr>
            <a:r>
              <a:rPr lang="en-US" altLang="ja-JP" sz="1100" b="1" spc="105">
                <a:solidFill>
                  <a:srgbClr val="00A3E8"/>
                </a:solidFill>
                <a:latin typeface="游ゴシック" panose="020B0400000000000000" pitchFamily="50" charset="-128"/>
                <a:ea typeface="游ゴシック" panose="020B0400000000000000" pitchFamily="50" charset="-128"/>
                <a:cs typeface="Adobe Clean Han Black"/>
              </a:rPr>
              <a:t>11</a:t>
            </a:r>
            <a:endParaRPr sz="1100">
              <a:latin typeface="游ゴシック" panose="020B0400000000000000" pitchFamily="50" charset="-128"/>
              <a:ea typeface="游ゴシック" panose="020B0400000000000000" pitchFamily="50" charset="-128"/>
              <a:cs typeface="Adobe Clean Han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F4BB-9AF6-C2C2-EE01-DCE63F9C3E9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4AC1A48B-94A1-CBC6-F889-09ACAF823603}"/>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A80C5694-22AE-2D27-A652-44C4E1CAF236}"/>
              </a:ext>
            </a:extLst>
          </p:cNvPr>
          <p:cNvSpPr txBox="1"/>
          <p:nvPr/>
        </p:nvSpPr>
        <p:spPr>
          <a:xfrm>
            <a:off x="1977660" y="4749552"/>
            <a:ext cx="3601180" cy="407163"/>
          </a:xfrm>
          <a:prstGeom prst="rect">
            <a:avLst/>
          </a:prstGeom>
        </p:spPr>
        <p:txBody>
          <a:bodyPr vert="horz" wrap="square" lIns="0" tIns="37465" rIns="0" bIns="0" rtlCol="0">
            <a:spAutoFit/>
          </a:bodyPr>
          <a:lstStyle/>
          <a:p>
            <a:pPr marL="12700" algn="ctr">
              <a:lnSpc>
                <a:spcPct val="100000"/>
              </a:lnSpc>
              <a:spcBef>
                <a:spcPts val="1250"/>
              </a:spcBef>
            </a:pPr>
            <a:r>
              <a:rPr lang="ja-JP" altLang="en-US" sz="2400" b="1" spc="-70" dirty="0">
                <a:solidFill>
                  <a:schemeClr val="bg1"/>
                </a:solidFill>
                <a:latin typeface="游ゴシック" panose="020B0400000000000000" pitchFamily="50" charset="-128"/>
                <a:ea typeface="游ゴシック" panose="020B0400000000000000" pitchFamily="50" charset="-128"/>
                <a:cs typeface="Adobe Clean Han ExtraBold"/>
              </a:rPr>
              <a:t>イケテル働き方って何？</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C5D77BE7-AE57-BC05-F2E4-77DBF12096A3}"/>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4AECE71A-0C47-B95E-275F-1EE8544F590A}"/>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4FA6B638-8CCD-5211-9E79-F3D52D226DED}"/>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3280F562-031C-08F9-0335-0E3C72ECE164}"/>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948C0CE4-00F4-C99E-9D17-E97185FAC728}"/>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F3745295-B019-412E-74FE-9C536D57AE5C}"/>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7A274062-15F9-87D4-9AC1-91A60D723BA5}"/>
              </a:ext>
            </a:extLst>
          </p:cNvPr>
          <p:cNvPicPr/>
          <p:nvPr/>
        </p:nvPicPr>
        <p:blipFill>
          <a:blip r:embed="rId2" cstate="print"/>
          <a:stretch>
            <a:fillRect/>
          </a:stretch>
        </p:blipFill>
        <p:spPr>
          <a:xfrm>
            <a:off x="1712026" y="4763620"/>
            <a:ext cx="368343" cy="368362"/>
          </a:xfrm>
          <a:prstGeom prst="rect">
            <a:avLst/>
          </a:prstGeom>
        </p:spPr>
      </p:pic>
      <p:sp>
        <p:nvSpPr>
          <p:cNvPr id="17" name="object 24">
            <a:extLst>
              <a:ext uri="{FF2B5EF4-FFF2-40B4-BE49-F238E27FC236}">
                <a16:creationId xmlns:a16="http://schemas.microsoft.com/office/drawing/2014/main" id="{2A583DF8-D253-A158-0D8C-24B5F970F1ED}"/>
              </a:ext>
            </a:extLst>
          </p:cNvPr>
          <p:cNvSpPr txBox="1"/>
          <p:nvPr/>
        </p:nvSpPr>
        <p:spPr>
          <a:xfrm>
            <a:off x="1790690" y="4803210"/>
            <a:ext cx="373940" cy="289182"/>
          </a:xfrm>
          <a:prstGeom prst="rect">
            <a:avLst/>
          </a:prstGeom>
        </p:spPr>
        <p:txBody>
          <a:bodyPr vert="horz" wrap="square" lIns="0" tIns="12065" rIns="0" bIns="0" rtlCol="0">
            <a:spAutoFit/>
          </a:bodyPr>
          <a:lstStyle/>
          <a:p>
            <a:pPr marL="48260">
              <a:lnSpc>
                <a:spcPct val="100000"/>
              </a:lnSpc>
              <a:spcBef>
                <a:spcPts val="95"/>
              </a:spcBef>
            </a:pPr>
            <a:r>
              <a:rPr b="0" spc="350" dirty="0">
                <a:solidFill>
                  <a:srgbClr val="FFFFFF"/>
                </a:solidFill>
                <a:latin typeface="游ゴシック" panose="020B0400000000000000" pitchFamily="50" charset="-128"/>
                <a:ea typeface="游ゴシック" panose="020B0400000000000000" pitchFamily="50" charset="-128"/>
                <a:cs typeface="Adobe Clean Han"/>
              </a:rPr>
              <a:t>1</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40398258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05EE5-8283-4C94-706E-418C122FEB8E}"/>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90E1845-9236-D781-3466-FF96897A11B6}"/>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95740488-05EB-BFAF-8AD2-B95FCD524075}"/>
              </a:ext>
            </a:extLst>
          </p:cNvPr>
          <p:cNvSpPr txBox="1"/>
          <p:nvPr/>
        </p:nvSpPr>
        <p:spPr>
          <a:xfrm>
            <a:off x="1241019" y="4730151"/>
            <a:ext cx="5074461"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10" dirty="0">
                <a:solidFill>
                  <a:schemeClr val="bg1"/>
                </a:solidFill>
                <a:latin typeface="游ゴシック" panose="020B0400000000000000" pitchFamily="50" charset="-128"/>
                <a:ea typeface="游ゴシック" panose="020B0400000000000000" pitchFamily="50" charset="-128"/>
                <a:cs typeface="Source Han Sans JP"/>
              </a:rPr>
              <a:t>救う法律は何？</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92C434A6-C6BE-21EA-D38B-65D35301D041}"/>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5716D957-54D3-8D64-24BF-CE8E9F3F7E06}"/>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9508E658-6CD8-5695-7947-DC1BCD2FDD1B}"/>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E2382978-3E62-7F4B-EB99-FD70D2D17F32}"/>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EF69536E-F7A2-17B4-5435-E129ECC6018F}"/>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2087303F-378C-5D74-9E6B-5DB34300CEE3}"/>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6C042A9E-AAFA-07C4-9132-4764188C7A1D}"/>
              </a:ext>
            </a:extLst>
          </p:cNvPr>
          <p:cNvPicPr/>
          <p:nvPr/>
        </p:nvPicPr>
        <p:blipFill>
          <a:blip r:embed="rId2" cstate="print"/>
          <a:stretch>
            <a:fillRect/>
          </a:stretch>
        </p:blipFill>
        <p:spPr>
          <a:xfrm>
            <a:off x="2218476" y="4749552"/>
            <a:ext cx="368343" cy="368362"/>
          </a:xfrm>
          <a:prstGeom prst="rect">
            <a:avLst/>
          </a:prstGeom>
        </p:spPr>
      </p:pic>
      <p:sp>
        <p:nvSpPr>
          <p:cNvPr id="17" name="object 24">
            <a:extLst>
              <a:ext uri="{FF2B5EF4-FFF2-40B4-BE49-F238E27FC236}">
                <a16:creationId xmlns:a16="http://schemas.microsoft.com/office/drawing/2014/main" id="{2F00882D-2DEA-524C-F4AB-4D8427197CDA}"/>
              </a:ext>
            </a:extLst>
          </p:cNvPr>
          <p:cNvSpPr txBox="1"/>
          <p:nvPr/>
        </p:nvSpPr>
        <p:spPr>
          <a:xfrm>
            <a:off x="2190095" y="4837673"/>
            <a:ext cx="765300" cy="196849"/>
          </a:xfrm>
          <a:prstGeom prst="rect">
            <a:avLst/>
          </a:prstGeom>
        </p:spPr>
        <p:txBody>
          <a:bodyPr vert="horz" wrap="square" lIns="0" tIns="12065" rIns="0" bIns="0" rtlCol="0">
            <a:spAutoFit/>
          </a:bodyPr>
          <a:lstStyle/>
          <a:p>
            <a:pPr marL="48260">
              <a:lnSpc>
                <a:spcPct val="100000"/>
              </a:lnSpc>
              <a:spcBef>
                <a:spcPts val="95"/>
              </a:spcBef>
            </a:pPr>
            <a:r>
              <a:rPr lang="ja-JP" altLang="en-US" sz="1200" spc="350" dirty="0">
                <a:solidFill>
                  <a:srgbClr val="FFFFFF"/>
                </a:solidFill>
                <a:latin typeface="游ゴシック" panose="020B0400000000000000" pitchFamily="50" charset="-128"/>
                <a:ea typeface="游ゴシック" panose="020B0400000000000000" pitchFamily="50" charset="-128"/>
                <a:cs typeface="Adobe Clean Han"/>
              </a:rPr>
              <a:t>１２</a:t>
            </a:r>
            <a:endParaRPr sz="1200"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4078690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291269" y="4051694"/>
            <a:ext cx="177800" cy="185948"/>
          </a:xfrm>
          <a:prstGeom prst="rect">
            <a:avLst/>
          </a:prstGeom>
        </p:spPr>
        <p:txBody>
          <a:bodyPr vert="horz" wrap="square" lIns="0" tIns="16510" rIns="0" bIns="0" rtlCol="0">
            <a:spAutoFit/>
          </a:bodyPr>
          <a:lstStyle/>
          <a:p>
            <a:pPr marL="12700">
              <a:lnSpc>
                <a:spcPct val="100000"/>
              </a:lnSpc>
              <a:spcBef>
                <a:spcPts val="130"/>
              </a:spcBef>
            </a:pPr>
            <a:r>
              <a:rPr sz="1100" b="1" spc="-25">
                <a:solidFill>
                  <a:srgbClr val="00A3E8"/>
                </a:solidFill>
                <a:latin typeface="游ゴシック" panose="020B0400000000000000" pitchFamily="50" charset="-128"/>
                <a:ea typeface="游ゴシック" panose="020B0400000000000000" pitchFamily="50" charset="-128"/>
                <a:cs typeface="Adobe Clean Han Black"/>
              </a:rPr>
              <a:t>12</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txBox="1"/>
          <p:nvPr/>
        </p:nvSpPr>
        <p:spPr>
          <a:xfrm>
            <a:off x="834490" y="1042815"/>
            <a:ext cx="6017260" cy="278281"/>
          </a:xfrm>
          <a:prstGeom prst="rect">
            <a:avLst/>
          </a:prstGeom>
        </p:spPr>
        <p:txBody>
          <a:bodyPr vert="horz" wrap="square" lIns="0" tIns="16510" rIns="0" bIns="0" rtlCol="0">
            <a:spAutoFit/>
          </a:bodyPr>
          <a:lstStyle/>
          <a:p>
            <a:pPr marL="12700">
              <a:lnSpc>
                <a:spcPct val="100000"/>
              </a:lnSpc>
              <a:spcBef>
                <a:spcPts val="130"/>
              </a:spcBef>
            </a:pPr>
            <a:r>
              <a:rPr sz="1700" b="1" spc="-5">
                <a:solidFill>
                  <a:srgbClr val="332C2A"/>
                </a:solidFill>
                <a:latin typeface="游ゴシック" panose="020B0400000000000000" pitchFamily="50" charset="-128"/>
                <a:ea typeface="游ゴシック" panose="020B0400000000000000" pitchFamily="50" charset="-128"/>
                <a:cs typeface="Adobe Clean Han ExtraBold"/>
              </a:rPr>
              <a:t>ワークシート  「労働者を守る法律(ルール)を考えてみよう」</a:t>
            </a:r>
            <a:endParaRPr sz="1700">
              <a:latin typeface="游ゴシック" panose="020B0400000000000000" pitchFamily="50" charset="-128"/>
              <a:ea typeface="游ゴシック" panose="020B0400000000000000" pitchFamily="50" charset="-128"/>
              <a:cs typeface="Adobe Clean Han ExtraBold"/>
            </a:endParaRPr>
          </a:p>
        </p:txBody>
      </p:sp>
      <p:sp>
        <p:nvSpPr>
          <p:cNvPr id="19" name="object 19"/>
          <p:cNvSpPr/>
          <p:nvPr/>
        </p:nvSpPr>
        <p:spPr>
          <a:xfrm>
            <a:off x="831215" y="7313803"/>
            <a:ext cx="5884545" cy="2401570"/>
          </a:xfrm>
          <a:custGeom>
            <a:avLst/>
            <a:gdLst/>
            <a:ahLst/>
            <a:cxnLst/>
            <a:rect l="l" t="t" r="r" b="b"/>
            <a:pathLst>
              <a:path w="5884545" h="2401570">
                <a:moveTo>
                  <a:pt x="5883999" y="0"/>
                </a:moveTo>
                <a:lnTo>
                  <a:pt x="5875337" y="0"/>
                </a:lnTo>
                <a:lnTo>
                  <a:pt x="5875337" y="8890"/>
                </a:lnTo>
                <a:lnTo>
                  <a:pt x="5875337" y="2392680"/>
                </a:lnTo>
                <a:lnTo>
                  <a:pt x="8661" y="2392680"/>
                </a:lnTo>
                <a:lnTo>
                  <a:pt x="8661" y="8890"/>
                </a:lnTo>
                <a:lnTo>
                  <a:pt x="5875337" y="8890"/>
                </a:lnTo>
                <a:lnTo>
                  <a:pt x="5875337" y="0"/>
                </a:lnTo>
                <a:lnTo>
                  <a:pt x="0" y="0"/>
                </a:lnTo>
                <a:lnTo>
                  <a:pt x="0" y="8890"/>
                </a:lnTo>
                <a:lnTo>
                  <a:pt x="0" y="2392680"/>
                </a:lnTo>
                <a:lnTo>
                  <a:pt x="0" y="2401570"/>
                </a:lnTo>
                <a:lnTo>
                  <a:pt x="5883999" y="2401570"/>
                </a:lnTo>
                <a:lnTo>
                  <a:pt x="5883999" y="2392908"/>
                </a:lnTo>
                <a:lnTo>
                  <a:pt x="5883999" y="2392680"/>
                </a:lnTo>
                <a:lnTo>
                  <a:pt x="5883999" y="8890"/>
                </a:lnTo>
                <a:lnTo>
                  <a:pt x="5883999" y="8724"/>
                </a:lnTo>
                <a:lnTo>
                  <a:pt x="5883999"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p:nvPr/>
        </p:nvSpPr>
        <p:spPr>
          <a:xfrm>
            <a:off x="831227" y="2239645"/>
            <a:ext cx="5884545" cy="4344670"/>
          </a:xfrm>
          <a:custGeom>
            <a:avLst/>
            <a:gdLst/>
            <a:ahLst/>
            <a:cxnLst/>
            <a:rect l="l" t="t" r="r" b="b"/>
            <a:pathLst>
              <a:path w="5884545" h="4344670">
                <a:moveTo>
                  <a:pt x="5883986" y="70027"/>
                </a:moveTo>
                <a:lnTo>
                  <a:pt x="5875324" y="70027"/>
                </a:lnTo>
                <a:lnTo>
                  <a:pt x="5875324" y="104648"/>
                </a:lnTo>
                <a:lnTo>
                  <a:pt x="5883986" y="104648"/>
                </a:lnTo>
                <a:lnTo>
                  <a:pt x="5883986" y="70027"/>
                </a:lnTo>
                <a:close/>
              </a:path>
              <a:path w="5884545" h="4344670">
                <a:moveTo>
                  <a:pt x="5883986" y="139242"/>
                </a:moveTo>
                <a:lnTo>
                  <a:pt x="5875324" y="139242"/>
                </a:lnTo>
                <a:lnTo>
                  <a:pt x="5875324" y="173850"/>
                </a:lnTo>
                <a:lnTo>
                  <a:pt x="5883986" y="173850"/>
                </a:lnTo>
                <a:lnTo>
                  <a:pt x="5883986" y="139242"/>
                </a:lnTo>
                <a:close/>
              </a:path>
              <a:path w="5884545" h="4344670">
                <a:moveTo>
                  <a:pt x="5883986" y="208457"/>
                </a:moveTo>
                <a:lnTo>
                  <a:pt x="5875324" y="208457"/>
                </a:lnTo>
                <a:lnTo>
                  <a:pt x="5875324" y="243077"/>
                </a:lnTo>
                <a:lnTo>
                  <a:pt x="5883986" y="243077"/>
                </a:lnTo>
                <a:lnTo>
                  <a:pt x="5883986" y="208457"/>
                </a:lnTo>
                <a:close/>
              </a:path>
              <a:path w="5884545" h="4344670">
                <a:moveTo>
                  <a:pt x="5883986" y="277698"/>
                </a:moveTo>
                <a:lnTo>
                  <a:pt x="5875324" y="277698"/>
                </a:lnTo>
                <a:lnTo>
                  <a:pt x="5875324" y="312305"/>
                </a:lnTo>
                <a:lnTo>
                  <a:pt x="5883986" y="312305"/>
                </a:lnTo>
                <a:lnTo>
                  <a:pt x="5883986" y="277698"/>
                </a:lnTo>
                <a:close/>
              </a:path>
              <a:path w="5884545" h="4344670">
                <a:moveTo>
                  <a:pt x="5883986" y="346913"/>
                </a:moveTo>
                <a:lnTo>
                  <a:pt x="5875324" y="346913"/>
                </a:lnTo>
                <a:lnTo>
                  <a:pt x="5875324" y="381533"/>
                </a:lnTo>
                <a:lnTo>
                  <a:pt x="5883986" y="381533"/>
                </a:lnTo>
                <a:lnTo>
                  <a:pt x="5883986" y="346913"/>
                </a:lnTo>
                <a:close/>
              </a:path>
              <a:path w="5884545" h="4344670">
                <a:moveTo>
                  <a:pt x="5883986" y="416140"/>
                </a:moveTo>
                <a:lnTo>
                  <a:pt x="5875324" y="416140"/>
                </a:lnTo>
                <a:lnTo>
                  <a:pt x="5875324" y="450748"/>
                </a:lnTo>
                <a:lnTo>
                  <a:pt x="5883986" y="450748"/>
                </a:lnTo>
                <a:lnTo>
                  <a:pt x="5883986" y="416140"/>
                </a:lnTo>
                <a:close/>
              </a:path>
              <a:path w="5884545" h="4344670">
                <a:moveTo>
                  <a:pt x="5883986" y="485368"/>
                </a:moveTo>
                <a:lnTo>
                  <a:pt x="5875324" y="485368"/>
                </a:lnTo>
                <a:lnTo>
                  <a:pt x="5875324" y="519988"/>
                </a:lnTo>
                <a:lnTo>
                  <a:pt x="5883986" y="519988"/>
                </a:lnTo>
                <a:lnTo>
                  <a:pt x="5883986" y="485368"/>
                </a:lnTo>
                <a:close/>
              </a:path>
              <a:path w="5884545" h="4344670">
                <a:moveTo>
                  <a:pt x="5883986" y="554583"/>
                </a:moveTo>
                <a:lnTo>
                  <a:pt x="5875324" y="554583"/>
                </a:lnTo>
                <a:lnTo>
                  <a:pt x="5875324" y="589203"/>
                </a:lnTo>
                <a:lnTo>
                  <a:pt x="5883986" y="589203"/>
                </a:lnTo>
                <a:lnTo>
                  <a:pt x="5883986" y="554583"/>
                </a:lnTo>
                <a:close/>
              </a:path>
              <a:path w="5884545" h="4344670">
                <a:moveTo>
                  <a:pt x="5883986" y="623811"/>
                </a:moveTo>
                <a:lnTo>
                  <a:pt x="5875324" y="623811"/>
                </a:lnTo>
                <a:lnTo>
                  <a:pt x="5875324" y="658418"/>
                </a:lnTo>
                <a:lnTo>
                  <a:pt x="5883986" y="658418"/>
                </a:lnTo>
                <a:lnTo>
                  <a:pt x="5883986" y="623811"/>
                </a:lnTo>
                <a:close/>
              </a:path>
              <a:path w="5884545" h="4344670">
                <a:moveTo>
                  <a:pt x="5883986" y="693026"/>
                </a:moveTo>
                <a:lnTo>
                  <a:pt x="5875324" y="693026"/>
                </a:lnTo>
                <a:lnTo>
                  <a:pt x="5875324" y="727646"/>
                </a:lnTo>
                <a:lnTo>
                  <a:pt x="5883986" y="727646"/>
                </a:lnTo>
                <a:lnTo>
                  <a:pt x="5883986" y="693026"/>
                </a:lnTo>
                <a:close/>
              </a:path>
              <a:path w="5884545" h="4344670">
                <a:moveTo>
                  <a:pt x="5883986" y="762253"/>
                </a:moveTo>
                <a:lnTo>
                  <a:pt x="5875324" y="762253"/>
                </a:lnTo>
                <a:lnTo>
                  <a:pt x="5875324" y="796861"/>
                </a:lnTo>
                <a:lnTo>
                  <a:pt x="5883986" y="796861"/>
                </a:lnTo>
                <a:lnTo>
                  <a:pt x="5883986" y="762253"/>
                </a:lnTo>
                <a:close/>
              </a:path>
              <a:path w="5884545" h="4344670">
                <a:moveTo>
                  <a:pt x="5883986" y="831481"/>
                </a:moveTo>
                <a:lnTo>
                  <a:pt x="5875324" y="831481"/>
                </a:lnTo>
                <a:lnTo>
                  <a:pt x="5875324" y="866101"/>
                </a:lnTo>
                <a:lnTo>
                  <a:pt x="5883986" y="866101"/>
                </a:lnTo>
                <a:lnTo>
                  <a:pt x="5883986" y="831481"/>
                </a:lnTo>
                <a:close/>
              </a:path>
              <a:path w="5884545" h="4344670">
                <a:moveTo>
                  <a:pt x="5883986" y="900709"/>
                </a:moveTo>
                <a:lnTo>
                  <a:pt x="5875324" y="900709"/>
                </a:lnTo>
                <a:lnTo>
                  <a:pt x="5875324" y="935316"/>
                </a:lnTo>
                <a:lnTo>
                  <a:pt x="5883986" y="935316"/>
                </a:lnTo>
                <a:lnTo>
                  <a:pt x="5883986" y="900709"/>
                </a:lnTo>
                <a:close/>
              </a:path>
              <a:path w="5884545" h="4344670">
                <a:moveTo>
                  <a:pt x="5883986" y="969924"/>
                </a:moveTo>
                <a:lnTo>
                  <a:pt x="5875324" y="969924"/>
                </a:lnTo>
                <a:lnTo>
                  <a:pt x="5875324" y="1004544"/>
                </a:lnTo>
                <a:lnTo>
                  <a:pt x="5883986" y="1004544"/>
                </a:lnTo>
                <a:lnTo>
                  <a:pt x="5883986" y="969924"/>
                </a:lnTo>
                <a:close/>
              </a:path>
              <a:path w="5884545" h="4344670">
                <a:moveTo>
                  <a:pt x="5883986" y="1039152"/>
                </a:moveTo>
                <a:lnTo>
                  <a:pt x="5875324" y="1039152"/>
                </a:lnTo>
                <a:lnTo>
                  <a:pt x="5875324" y="1073772"/>
                </a:lnTo>
                <a:lnTo>
                  <a:pt x="5883986" y="1073772"/>
                </a:lnTo>
                <a:lnTo>
                  <a:pt x="5883986" y="1039152"/>
                </a:lnTo>
                <a:close/>
              </a:path>
              <a:path w="5884545" h="4344670">
                <a:moveTo>
                  <a:pt x="5883986" y="1108367"/>
                </a:moveTo>
                <a:lnTo>
                  <a:pt x="5875324" y="1108367"/>
                </a:lnTo>
                <a:lnTo>
                  <a:pt x="5875324" y="1142987"/>
                </a:lnTo>
                <a:lnTo>
                  <a:pt x="5883986" y="1142987"/>
                </a:lnTo>
                <a:lnTo>
                  <a:pt x="5883986" y="1108367"/>
                </a:lnTo>
                <a:close/>
              </a:path>
              <a:path w="5884545" h="4344670">
                <a:moveTo>
                  <a:pt x="5883986" y="1177594"/>
                </a:moveTo>
                <a:lnTo>
                  <a:pt x="5875324" y="1177594"/>
                </a:lnTo>
                <a:lnTo>
                  <a:pt x="5875324" y="1212202"/>
                </a:lnTo>
                <a:lnTo>
                  <a:pt x="5883986" y="1212202"/>
                </a:lnTo>
                <a:lnTo>
                  <a:pt x="5883986" y="1177594"/>
                </a:lnTo>
                <a:close/>
              </a:path>
              <a:path w="5884545" h="4344670">
                <a:moveTo>
                  <a:pt x="5883986" y="1246822"/>
                </a:moveTo>
                <a:lnTo>
                  <a:pt x="5875324" y="1246822"/>
                </a:lnTo>
                <a:lnTo>
                  <a:pt x="5875324" y="1281442"/>
                </a:lnTo>
                <a:lnTo>
                  <a:pt x="5883986" y="1281442"/>
                </a:lnTo>
                <a:lnTo>
                  <a:pt x="5883986" y="1246822"/>
                </a:lnTo>
                <a:close/>
              </a:path>
              <a:path w="5884545" h="4344670">
                <a:moveTo>
                  <a:pt x="5883986" y="1316037"/>
                </a:moveTo>
                <a:lnTo>
                  <a:pt x="5875324" y="1316037"/>
                </a:lnTo>
                <a:lnTo>
                  <a:pt x="5875324" y="1350657"/>
                </a:lnTo>
                <a:lnTo>
                  <a:pt x="5883986" y="1350657"/>
                </a:lnTo>
                <a:lnTo>
                  <a:pt x="5883986" y="1316037"/>
                </a:lnTo>
                <a:close/>
              </a:path>
              <a:path w="5884545" h="4344670">
                <a:moveTo>
                  <a:pt x="5883986" y="1385265"/>
                </a:moveTo>
                <a:lnTo>
                  <a:pt x="5875324" y="1385265"/>
                </a:lnTo>
                <a:lnTo>
                  <a:pt x="5875324" y="1419872"/>
                </a:lnTo>
                <a:lnTo>
                  <a:pt x="5883986" y="1419872"/>
                </a:lnTo>
                <a:lnTo>
                  <a:pt x="5883986" y="1385265"/>
                </a:lnTo>
                <a:close/>
              </a:path>
              <a:path w="5884545" h="4344670">
                <a:moveTo>
                  <a:pt x="5883986" y="1454492"/>
                </a:moveTo>
                <a:lnTo>
                  <a:pt x="5875324" y="1454492"/>
                </a:lnTo>
                <a:lnTo>
                  <a:pt x="5875324" y="1489113"/>
                </a:lnTo>
                <a:lnTo>
                  <a:pt x="5883986" y="1489113"/>
                </a:lnTo>
                <a:lnTo>
                  <a:pt x="5883986" y="1454492"/>
                </a:lnTo>
                <a:close/>
              </a:path>
              <a:path w="5884545" h="4344670">
                <a:moveTo>
                  <a:pt x="5883986" y="1523707"/>
                </a:moveTo>
                <a:lnTo>
                  <a:pt x="5875324" y="1523707"/>
                </a:lnTo>
                <a:lnTo>
                  <a:pt x="5875324" y="1558315"/>
                </a:lnTo>
                <a:lnTo>
                  <a:pt x="5883986" y="1558315"/>
                </a:lnTo>
                <a:lnTo>
                  <a:pt x="5883986" y="1523707"/>
                </a:lnTo>
                <a:close/>
              </a:path>
              <a:path w="5884545" h="4344670">
                <a:moveTo>
                  <a:pt x="5883986" y="1592922"/>
                </a:moveTo>
                <a:lnTo>
                  <a:pt x="5875324" y="1592922"/>
                </a:lnTo>
                <a:lnTo>
                  <a:pt x="5875324" y="1627543"/>
                </a:lnTo>
                <a:lnTo>
                  <a:pt x="5883986" y="1627543"/>
                </a:lnTo>
                <a:lnTo>
                  <a:pt x="5883986" y="1592922"/>
                </a:lnTo>
                <a:close/>
              </a:path>
              <a:path w="5884545" h="4344670">
                <a:moveTo>
                  <a:pt x="5883986" y="1662163"/>
                </a:moveTo>
                <a:lnTo>
                  <a:pt x="5875324" y="1662163"/>
                </a:lnTo>
                <a:lnTo>
                  <a:pt x="5875324" y="1696770"/>
                </a:lnTo>
                <a:lnTo>
                  <a:pt x="5883986" y="1696770"/>
                </a:lnTo>
                <a:lnTo>
                  <a:pt x="5883986" y="1662163"/>
                </a:lnTo>
                <a:close/>
              </a:path>
              <a:path w="5884545" h="4344670">
                <a:moveTo>
                  <a:pt x="5883986" y="1731378"/>
                </a:moveTo>
                <a:lnTo>
                  <a:pt x="5875324" y="1731378"/>
                </a:lnTo>
                <a:lnTo>
                  <a:pt x="5875324" y="1765998"/>
                </a:lnTo>
                <a:lnTo>
                  <a:pt x="5883986" y="1765998"/>
                </a:lnTo>
                <a:lnTo>
                  <a:pt x="5883986" y="1731378"/>
                </a:lnTo>
                <a:close/>
              </a:path>
              <a:path w="5884545" h="4344670">
                <a:moveTo>
                  <a:pt x="5883986" y="1800593"/>
                </a:moveTo>
                <a:lnTo>
                  <a:pt x="5875324" y="1800593"/>
                </a:lnTo>
                <a:lnTo>
                  <a:pt x="5875324" y="1835213"/>
                </a:lnTo>
                <a:lnTo>
                  <a:pt x="5883986" y="1835213"/>
                </a:lnTo>
                <a:lnTo>
                  <a:pt x="5883986" y="1800593"/>
                </a:lnTo>
                <a:close/>
              </a:path>
              <a:path w="5884545" h="4344670">
                <a:moveTo>
                  <a:pt x="5883986" y="1869833"/>
                </a:moveTo>
                <a:lnTo>
                  <a:pt x="5875324" y="1869833"/>
                </a:lnTo>
                <a:lnTo>
                  <a:pt x="5875324" y="1904453"/>
                </a:lnTo>
                <a:lnTo>
                  <a:pt x="5883986" y="1904453"/>
                </a:lnTo>
                <a:lnTo>
                  <a:pt x="5883986" y="1869833"/>
                </a:lnTo>
                <a:close/>
              </a:path>
              <a:path w="5884545" h="4344670">
                <a:moveTo>
                  <a:pt x="5883986" y="1939048"/>
                </a:moveTo>
                <a:lnTo>
                  <a:pt x="5875324" y="1939048"/>
                </a:lnTo>
                <a:lnTo>
                  <a:pt x="5875324" y="1973656"/>
                </a:lnTo>
                <a:lnTo>
                  <a:pt x="5883986" y="1973656"/>
                </a:lnTo>
                <a:lnTo>
                  <a:pt x="5883986" y="1939048"/>
                </a:lnTo>
                <a:close/>
              </a:path>
              <a:path w="5884545" h="4344670">
                <a:moveTo>
                  <a:pt x="5883986" y="2008263"/>
                </a:moveTo>
                <a:lnTo>
                  <a:pt x="5875324" y="2008263"/>
                </a:lnTo>
                <a:lnTo>
                  <a:pt x="5875324" y="2042883"/>
                </a:lnTo>
                <a:lnTo>
                  <a:pt x="5883986" y="2042883"/>
                </a:lnTo>
                <a:lnTo>
                  <a:pt x="5883986" y="2008263"/>
                </a:lnTo>
                <a:close/>
              </a:path>
              <a:path w="5884545" h="4344670">
                <a:moveTo>
                  <a:pt x="5883986" y="2077491"/>
                </a:moveTo>
                <a:lnTo>
                  <a:pt x="5875324" y="2077491"/>
                </a:lnTo>
                <a:lnTo>
                  <a:pt x="5875324" y="2112111"/>
                </a:lnTo>
                <a:lnTo>
                  <a:pt x="5883986" y="2112111"/>
                </a:lnTo>
                <a:lnTo>
                  <a:pt x="5883986" y="2077491"/>
                </a:lnTo>
                <a:close/>
              </a:path>
              <a:path w="5884545" h="4344670">
                <a:moveTo>
                  <a:pt x="5883986" y="2146719"/>
                </a:moveTo>
                <a:lnTo>
                  <a:pt x="5875324" y="2146719"/>
                </a:lnTo>
                <a:lnTo>
                  <a:pt x="5875324" y="2181339"/>
                </a:lnTo>
                <a:lnTo>
                  <a:pt x="5883986" y="2181339"/>
                </a:lnTo>
                <a:lnTo>
                  <a:pt x="5883986" y="2146719"/>
                </a:lnTo>
                <a:close/>
              </a:path>
              <a:path w="5884545" h="4344670">
                <a:moveTo>
                  <a:pt x="5883986" y="2215946"/>
                </a:moveTo>
                <a:lnTo>
                  <a:pt x="5875324" y="2215946"/>
                </a:lnTo>
                <a:lnTo>
                  <a:pt x="5875324" y="2250566"/>
                </a:lnTo>
                <a:lnTo>
                  <a:pt x="5883986" y="2250566"/>
                </a:lnTo>
                <a:lnTo>
                  <a:pt x="5883986" y="2215946"/>
                </a:lnTo>
                <a:close/>
              </a:path>
              <a:path w="5884545" h="4344670">
                <a:moveTo>
                  <a:pt x="5883986" y="2285161"/>
                </a:moveTo>
                <a:lnTo>
                  <a:pt x="5875324" y="2285161"/>
                </a:lnTo>
                <a:lnTo>
                  <a:pt x="5875324" y="2319769"/>
                </a:lnTo>
                <a:lnTo>
                  <a:pt x="5883986" y="2319769"/>
                </a:lnTo>
                <a:lnTo>
                  <a:pt x="5883986" y="2285161"/>
                </a:lnTo>
                <a:close/>
              </a:path>
              <a:path w="5884545" h="4344670">
                <a:moveTo>
                  <a:pt x="5883986" y="2354389"/>
                </a:moveTo>
                <a:lnTo>
                  <a:pt x="5875324" y="2354389"/>
                </a:lnTo>
                <a:lnTo>
                  <a:pt x="5875324" y="2389009"/>
                </a:lnTo>
                <a:lnTo>
                  <a:pt x="5883986" y="2389009"/>
                </a:lnTo>
                <a:lnTo>
                  <a:pt x="5883986" y="2354389"/>
                </a:lnTo>
                <a:close/>
              </a:path>
              <a:path w="5884545" h="4344670">
                <a:moveTo>
                  <a:pt x="5883986" y="2423617"/>
                </a:moveTo>
                <a:lnTo>
                  <a:pt x="5875324" y="2423617"/>
                </a:lnTo>
                <a:lnTo>
                  <a:pt x="5875324" y="2458237"/>
                </a:lnTo>
                <a:lnTo>
                  <a:pt x="5883986" y="2458237"/>
                </a:lnTo>
                <a:lnTo>
                  <a:pt x="5883986" y="2423617"/>
                </a:lnTo>
                <a:close/>
              </a:path>
              <a:path w="5884545" h="4344670">
                <a:moveTo>
                  <a:pt x="5883986" y="2492832"/>
                </a:moveTo>
                <a:lnTo>
                  <a:pt x="5875324" y="2492832"/>
                </a:lnTo>
                <a:lnTo>
                  <a:pt x="5875324" y="2527452"/>
                </a:lnTo>
                <a:lnTo>
                  <a:pt x="5883986" y="2527452"/>
                </a:lnTo>
                <a:lnTo>
                  <a:pt x="5883986" y="2492832"/>
                </a:lnTo>
                <a:close/>
              </a:path>
              <a:path w="5884545" h="4344670">
                <a:moveTo>
                  <a:pt x="5883986" y="2562059"/>
                </a:moveTo>
                <a:lnTo>
                  <a:pt x="5875324" y="2562059"/>
                </a:lnTo>
                <a:lnTo>
                  <a:pt x="5875324" y="2596680"/>
                </a:lnTo>
                <a:lnTo>
                  <a:pt x="5883986" y="2596680"/>
                </a:lnTo>
                <a:lnTo>
                  <a:pt x="5883986" y="2562059"/>
                </a:lnTo>
                <a:close/>
              </a:path>
              <a:path w="5884545" h="4344670">
                <a:moveTo>
                  <a:pt x="5883986" y="2631287"/>
                </a:moveTo>
                <a:lnTo>
                  <a:pt x="5875324" y="2631287"/>
                </a:lnTo>
                <a:lnTo>
                  <a:pt x="5875324" y="2665895"/>
                </a:lnTo>
                <a:lnTo>
                  <a:pt x="5883986" y="2665895"/>
                </a:lnTo>
                <a:lnTo>
                  <a:pt x="5883986" y="2631287"/>
                </a:lnTo>
                <a:close/>
              </a:path>
              <a:path w="5884545" h="4344670">
                <a:moveTo>
                  <a:pt x="5883986" y="2700515"/>
                </a:moveTo>
                <a:lnTo>
                  <a:pt x="5875324" y="2700515"/>
                </a:lnTo>
                <a:lnTo>
                  <a:pt x="5875324" y="2735122"/>
                </a:lnTo>
                <a:lnTo>
                  <a:pt x="5883986" y="2735122"/>
                </a:lnTo>
                <a:lnTo>
                  <a:pt x="5883986" y="2700515"/>
                </a:lnTo>
                <a:close/>
              </a:path>
              <a:path w="5884545" h="4344670">
                <a:moveTo>
                  <a:pt x="5883986" y="2769717"/>
                </a:moveTo>
                <a:lnTo>
                  <a:pt x="5875324" y="2769717"/>
                </a:lnTo>
                <a:lnTo>
                  <a:pt x="5875324" y="2804337"/>
                </a:lnTo>
                <a:lnTo>
                  <a:pt x="5883986" y="2804337"/>
                </a:lnTo>
                <a:lnTo>
                  <a:pt x="5883986" y="2769717"/>
                </a:lnTo>
                <a:close/>
              </a:path>
              <a:path w="5884545" h="4344670">
                <a:moveTo>
                  <a:pt x="5883986" y="2838957"/>
                </a:moveTo>
                <a:lnTo>
                  <a:pt x="5875324" y="2838957"/>
                </a:lnTo>
                <a:lnTo>
                  <a:pt x="5875324" y="2873565"/>
                </a:lnTo>
                <a:lnTo>
                  <a:pt x="5883986" y="2873565"/>
                </a:lnTo>
                <a:lnTo>
                  <a:pt x="5883986" y="2838957"/>
                </a:lnTo>
                <a:close/>
              </a:path>
              <a:path w="5884545" h="4344670">
                <a:moveTo>
                  <a:pt x="5883986" y="2908172"/>
                </a:moveTo>
                <a:lnTo>
                  <a:pt x="5875324" y="2908172"/>
                </a:lnTo>
                <a:lnTo>
                  <a:pt x="5875324" y="2942793"/>
                </a:lnTo>
                <a:lnTo>
                  <a:pt x="5883986" y="2942793"/>
                </a:lnTo>
                <a:lnTo>
                  <a:pt x="5883986" y="2908172"/>
                </a:lnTo>
                <a:close/>
              </a:path>
              <a:path w="5884545" h="4344670">
                <a:moveTo>
                  <a:pt x="5883986" y="2977387"/>
                </a:moveTo>
                <a:lnTo>
                  <a:pt x="5875324" y="2977387"/>
                </a:lnTo>
                <a:lnTo>
                  <a:pt x="5875324" y="3012008"/>
                </a:lnTo>
                <a:lnTo>
                  <a:pt x="5883986" y="3012008"/>
                </a:lnTo>
                <a:lnTo>
                  <a:pt x="5883986" y="2977387"/>
                </a:lnTo>
                <a:close/>
              </a:path>
              <a:path w="5884545" h="4344670">
                <a:moveTo>
                  <a:pt x="5883986" y="3046628"/>
                </a:moveTo>
                <a:lnTo>
                  <a:pt x="5875324" y="3046628"/>
                </a:lnTo>
                <a:lnTo>
                  <a:pt x="5875324" y="3081235"/>
                </a:lnTo>
                <a:lnTo>
                  <a:pt x="5883986" y="3081235"/>
                </a:lnTo>
                <a:lnTo>
                  <a:pt x="5883986" y="3046628"/>
                </a:lnTo>
                <a:close/>
              </a:path>
              <a:path w="5884545" h="4344670">
                <a:moveTo>
                  <a:pt x="5883986" y="3115843"/>
                </a:moveTo>
                <a:lnTo>
                  <a:pt x="5875324" y="3115843"/>
                </a:lnTo>
                <a:lnTo>
                  <a:pt x="5875324" y="3150463"/>
                </a:lnTo>
                <a:lnTo>
                  <a:pt x="5883986" y="3150463"/>
                </a:lnTo>
                <a:lnTo>
                  <a:pt x="5883986" y="3115843"/>
                </a:lnTo>
                <a:close/>
              </a:path>
              <a:path w="5884545" h="4344670">
                <a:moveTo>
                  <a:pt x="5883986" y="3185058"/>
                </a:moveTo>
                <a:lnTo>
                  <a:pt x="5875324" y="3185058"/>
                </a:lnTo>
                <a:lnTo>
                  <a:pt x="5875324" y="3219665"/>
                </a:lnTo>
                <a:lnTo>
                  <a:pt x="5883986" y="3219665"/>
                </a:lnTo>
                <a:lnTo>
                  <a:pt x="5883986" y="3185058"/>
                </a:lnTo>
                <a:close/>
              </a:path>
              <a:path w="5884545" h="4344670">
                <a:moveTo>
                  <a:pt x="5883986" y="3254286"/>
                </a:moveTo>
                <a:lnTo>
                  <a:pt x="5875324" y="3254286"/>
                </a:lnTo>
                <a:lnTo>
                  <a:pt x="5875324" y="3288880"/>
                </a:lnTo>
                <a:lnTo>
                  <a:pt x="5883986" y="3288880"/>
                </a:lnTo>
                <a:lnTo>
                  <a:pt x="5883986" y="3254286"/>
                </a:lnTo>
                <a:close/>
              </a:path>
              <a:path w="5884545" h="4344670">
                <a:moveTo>
                  <a:pt x="5883986" y="3323488"/>
                </a:moveTo>
                <a:lnTo>
                  <a:pt x="5875324" y="3323488"/>
                </a:lnTo>
                <a:lnTo>
                  <a:pt x="5875324" y="3358108"/>
                </a:lnTo>
                <a:lnTo>
                  <a:pt x="5883986" y="3358108"/>
                </a:lnTo>
                <a:lnTo>
                  <a:pt x="5883986" y="3323488"/>
                </a:lnTo>
                <a:close/>
              </a:path>
              <a:path w="5884545" h="4344670">
                <a:moveTo>
                  <a:pt x="5883986" y="3392716"/>
                </a:moveTo>
                <a:lnTo>
                  <a:pt x="5875324" y="3392716"/>
                </a:lnTo>
                <a:lnTo>
                  <a:pt x="5875324" y="3427336"/>
                </a:lnTo>
                <a:lnTo>
                  <a:pt x="5883986" y="3427336"/>
                </a:lnTo>
                <a:lnTo>
                  <a:pt x="5883986" y="3392716"/>
                </a:lnTo>
                <a:close/>
              </a:path>
              <a:path w="5884545" h="4344670">
                <a:moveTo>
                  <a:pt x="5883986" y="3461943"/>
                </a:moveTo>
                <a:lnTo>
                  <a:pt x="5875324" y="3461943"/>
                </a:lnTo>
                <a:lnTo>
                  <a:pt x="5875324" y="3496551"/>
                </a:lnTo>
                <a:lnTo>
                  <a:pt x="5883986" y="3496551"/>
                </a:lnTo>
                <a:lnTo>
                  <a:pt x="5883986" y="3461943"/>
                </a:lnTo>
                <a:close/>
              </a:path>
              <a:path w="5884545" h="4344670">
                <a:moveTo>
                  <a:pt x="5883986" y="3531158"/>
                </a:moveTo>
                <a:lnTo>
                  <a:pt x="5875324" y="3531158"/>
                </a:lnTo>
                <a:lnTo>
                  <a:pt x="5875324" y="3565779"/>
                </a:lnTo>
                <a:lnTo>
                  <a:pt x="5883986" y="3565779"/>
                </a:lnTo>
                <a:lnTo>
                  <a:pt x="5883986" y="3531158"/>
                </a:lnTo>
                <a:close/>
              </a:path>
              <a:path w="5884545" h="4344670">
                <a:moveTo>
                  <a:pt x="5883986" y="3600399"/>
                </a:moveTo>
                <a:lnTo>
                  <a:pt x="5875324" y="3600399"/>
                </a:lnTo>
                <a:lnTo>
                  <a:pt x="5875324" y="3635006"/>
                </a:lnTo>
                <a:lnTo>
                  <a:pt x="5883986" y="3635006"/>
                </a:lnTo>
                <a:lnTo>
                  <a:pt x="5883986" y="3600399"/>
                </a:lnTo>
                <a:close/>
              </a:path>
              <a:path w="5884545" h="4344670">
                <a:moveTo>
                  <a:pt x="5883986" y="3669614"/>
                </a:moveTo>
                <a:lnTo>
                  <a:pt x="5875324" y="3669614"/>
                </a:lnTo>
                <a:lnTo>
                  <a:pt x="5875324" y="3704234"/>
                </a:lnTo>
                <a:lnTo>
                  <a:pt x="5883986" y="3704234"/>
                </a:lnTo>
                <a:lnTo>
                  <a:pt x="5883986" y="3669614"/>
                </a:lnTo>
                <a:close/>
              </a:path>
              <a:path w="5884545" h="4344670">
                <a:moveTo>
                  <a:pt x="5883986" y="3738829"/>
                </a:moveTo>
                <a:lnTo>
                  <a:pt x="5875324" y="3738829"/>
                </a:lnTo>
                <a:lnTo>
                  <a:pt x="5875324" y="3773449"/>
                </a:lnTo>
                <a:lnTo>
                  <a:pt x="5883986" y="3773449"/>
                </a:lnTo>
                <a:lnTo>
                  <a:pt x="5883986" y="3738829"/>
                </a:lnTo>
                <a:close/>
              </a:path>
              <a:path w="5884545" h="4344670">
                <a:moveTo>
                  <a:pt x="5883986" y="3808069"/>
                </a:moveTo>
                <a:lnTo>
                  <a:pt x="5875324" y="3808069"/>
                </a:lnTo>
                <a:lnTo>
                  <a:pt x="5875324" y="3842677"/>
                </a:lnTo>
                <a:lnTo>
                  <a:pt x="5883986" y="3842677"/>
                </a:lnTo>
                <a:lnTo>
                  <a:pt x="5883986" y="3808069"/>
                </a:lnTo>
                <a:close/>
              </a:path>
              <a:path w="5884545" h="4344670">
                <a:moveTo>
                  <a:pt x="5883986" y="3877284"/>
                </a:moveTo>
                <a:lnTo>
                  <a:pt x="5875324" y="3877284"/>
                </a:lnTo>
                <a:lnTo>
                  <a:pt x="5875324" y="3911904"/>
                </a:lnTo>
                <a:lnTo>
                  <a:pt x="5883986" y="3911904"/>
                </a:lnTo>
                <a:lnTo>
                  <a:pt x="5883986" y="3877284"/>
                </a:lnTo>
                <a:close/>
              </a:path>
              <a:path w="5884545" h="4344670">
                <a:moveTo>
                  <a:pt x="5883986" y="3946499"/>
                </a:moveTo>
                <a:lnTo>
                  <a:pt x="5875324" y="3946499"/>
                </a:lnTo>
                <a:lnTo>
                  <a:pt x="5875324" y="3981119"/>
                </a:lnTo>
                <a:lnTo>
                  <a:pt x="5883986" y="3981119"/>
                </a:lnTo>
                <a:lnTo>
                  <a:pt x="5883986" y="3946499"/>
                </a:lnTo>
                <a:close/>
              </a:path>
              <a:path w="5884545" h="4344670">
                <a:moveTo>
                  <a:pt x="5883986" y="4015740"/>
                </a:moveTo>
                <a:lnTo>
                  <a:pt x="5875324" y="4015740"/>
                </a:lnTo>
                <a:lnTo>
                  <a:pt x="5875324" y="4050347"/>
                </a:lnTo>
                <a:lnTo>
                  <a:pt x="5883986" y="4050347"/>
                </a:lnTo>
                <a:lnTo>
                  <a:pt x="5883986" y="4015740"/>
                </a:lnTo>
                <a:close/>
              </a:path>
              <a:path w="5884545" h="4344670">
                <a:moveTo>
                  <a:pt x="5883986" y="4084954"/>
                </a:moveTo>
                <a:lnTo>
                  <a:pt x="5875324" y="4084954"/>
                </a:lnTo>
                <a:lnTo>
                  <a:pt x="5875324" y="4119575"/>
                </a:lnTo>
                <a:lnTo>
                  <a:pt x="5883986" y="4119575"/>
                </a:lnTo>
                <a:lnTo>
                  <a:pt x="5883986" y="4084954"/>
                </a:lnTo>
                <a:close/>
              </a:path>
              <a:path w="5884545" h="4344670">
                <a:moveTo>
                  <a:pt x="5883986" y="4154169"/>
                </a:moveTo>
                <a:lnTo>
                  <a:pt x="5875324" y="4154169"/>
                </a:lnTo>
                <a:lnTo>
                  <a:pt x="5875324" y="4188790"/>
                </a:lnTo>
                <a:lnTo>
                  <a:pt x="5883986" y="4188790"/>
                </a:lnTo>
                <a:lnTo>
                  <a:pt x="5883986" y="4154169"/>
                </a:lnTo>
                <a:close/>
              </a:path>
              <a:path w="5884545" h="4344670">
                <a:moveTo>
                  <a:pt x="5883986" y="4223410"/>
                </a:moveTo>
                <a:lnTo>
                  <a:pt x="5875324" y="4223410"/>
                </a:lnTo>
                <a:lnTo>
                  <a:pt x="5875324" y="4258017"/>
                </a:lnTo>
                <a:lnTo>
                  <a:pt x="5883986" y="4258017"/>
                </a:lnTo>
                <a:lnTo>
                  <a:pt x="5883986" y="4223410"/>
                </a:lnTo>
                <a:close/>
              </a:path>
              <a:path w="5884545" h="4344670">
                <a:moveTo>
                  <a:pt x="5883986" y="4292625"/>
                </a:moveTo>
                <a:lnTo>
                  <a:pt x="5875324" y="4292625"/>
                </a:lnTo>
                <a:lnTo>
                  <a:pt x="5875324" y="4327245"/>
                </a:lnTo>
                <a:lnTo>
                  <a:pt x="5883986" y="4327245"/>
                </a:lnTo>
                <a:lnTo>
                  <a:pt x="5883986" y="4292625"/>
                </a:lnTo>
                <a:close/>
              </a:path>
              <a:path w="5884545" h="4344670">
                <a:moveTo>
                  <a:pt x="5866269" y="4335475"/>
                </a:moveTo>
                <a:lnTo>
                  <a:pt x="5831662" y="4335475"/>
                </a:lnTo>
                <a:lnTo>
                  <a:pt x="5831662" y="4344136"/>
                </a:lnTo>
                <a:lnTo>
                  <a:pt x="5866269" y="4344136"/>
                </a:lnTo>
                <a:lnTo>
                  <a:pt x="5866269" y="4335475"/>
                </a:lnTo>
                <a:close/>
              </a:path>
              <a:path w="5884545" h="4344670">
                <a:moveTo>
                  <a:pt x="5797054" y="4335475"/>
                </a:moveTo>
                <a:lnTo>
                  <a:pt x="5762434" y="4335475"/>
                </a:lnTo>
                <a:lnTo>
                  <a:pt x="5762434" y="4344136"/>
                </a:lnTo>
                <a:lnTo>
                  <a:pt x="5797054" y="4344136"/>
                </a:lnTo>
                <a:lnTo>
                  <a:pt x="5797054" y="4335475"/>
                </a:lnTo>
                <a:close/>
              </a:path>
              <a:path w="5884545" h="4344670">
                <a:moveTo>
                  <a:pt x="5727827" y="4335475"/>
                </a:moveTo>
                <a:lnTo>
                  <a:pt x="5693206" y="4335475"/>
                </a:lnTo>
                <a:lnTo>
                  <a:pt x="5693206" y="4344136"/>
                </a:lnTo>
                <a:lnTo>
                  <a:pt x="5727827" y="4344136"/>
                </a:lnTo>
                <a:lnTo>
                  <a:pt x="5727827" y="4335475"/>
                </a:lnTo>
                <a:close/>
              </a:path>
              <a:path w="5884545" h="4344670">
                <a:moveTo>
                  <a:pt x="5658599" y="4335475"/>
                </a:moveTo>
                <a:lnTo>
                  <a:pt x="5623991" y="4335475"/>
                </a:lnTo>
                <a:lnTo>
                  <a:pt x="5623991" y="4344136"/>
                </a:lnTo>
                <a:lnTo>
                  <a:pt x="5658599" y="4344136"/>
                </a:lnTo>
                <a:lnTo>
                  <a:pt x="5658599" y="4335475"/>
                </a:lnTo>
                <a:close/>
              </a:path>
              <a:path w="5884545" h="4344670">
                <a:moveTo>
                  <a:pt x="5589384" y="4335475"/>
                </a:moveTo>
                <a:lnTo>
                  <a:pt x="5554764" y="4335475"/>
                </a:lnTo>
                <a:lnTo>
                  <a:pt x="5554764" y="4344136"/>
                </a:lnTo>
                <a:lnTo>
                  <a:pt x="5589384" y="4344136"/>
                </a:lnTo>
                <a:lnTo>
                  <a:pt x="5589384" y="4335475"/>
                </a:lnTo>
                <a:close/>
              </a:path>
              <a:path w="5884545" h="4344670">
                <a:moveTo>
                  <a:pt x="5520156" y="4335475"/>
                </a:moveTo>
                <a:lnTo>
                  <a:pt x="5485536" y="4335475"/>
                </a:lnTo>
                <a:lnTo>
                  <a:pt x="5485536" y="4344136"/>
                </a:lnTo>
                <a:lnTo>
                  <a:pt x="5520156" y="4344136"/>
                </a:lnTo>
                <a:lnTo>
                  <a:pt x="5520156" y="4335475"/>
                </a:lnTo>
                <a:close/>
              </a:path>
              <a:path w="5884545" h="4344670">
                <a:moveTo>
                  <a:pt x="5450928" y="4335475"/>
                </a:moveTo>
                <a:lnTo>
                  <a:pt x="5416321" y="4335475"/>
                </a:lnTo>
                <a:lnTo>
                  <a:pt x="5416321" y="4344136"/>
                </a:lnTo>
                <a:lnTo>
                  <a:pt x="5450928" y="4344136"/>
                </a:lnTo>
                <a:lnTo>
                  <a:pt x="5450928" y="4335475"/>
                </a:lnTo>
                <a:close/>
              </a:path>
              <a:path w="5884545" h="4344670">
                <a:moveTo>
                  <a:pt x="5381701" y="4335475"/>
                </a:moveTo>
                <a:lnTo>
                  <a:pt x="5347081" y="4335475"/>
                </a:lnTo>
                <a:lnTo>
                  <a:pt x="5347081" y="4344136"/>
                </a:lnTo>
                <a:lnTo>
                  <a:pt x="5381701" y="4344136"/>
                </a:lnTo>
                <a:lnTo>
                  <a:pt x="5381701" y="4335475"/>
                </a:lnTo>
                <a:close/>
              </a:path>
              <a:path w="5884545" h="4344670">
                <a:moveTo>
                  <a:pt x="5312486" y="4335475"/>
                </a:moveTo>
                <a:lnTo>
                  <a:pt x="5277866" y="4335475"/>
                </a:lnTo>
                <a:lnTo>
                  <a:pt x="5277866" y="4344136"/>
                </a:lnTo>
                <a:lnTo>
                  <a:pt x="5312486" y="4344136"/>
                </a:lnTo>
                <a:lnTo>
                  <a:pt x="5312486" y="4335475"/>
                </a:lnTo>
                <a:close/>
              </a:path>
              <a:path w="5884545" h="4344670">
                <a:moveTo>
                  <a:pt x="5243258" y="4335475"/>
                </a:moveTo>
                <a:lnTo>
                  <a:pt x="5208651" y="4335475"/>
                </a:lnTo>
                <a:lnTo>
                  <a:pt x="5208651" y="4344136"/>
                </a:lnTo>
                <a:lnTo>
                  <a:pt x="5243258" y="4344136"/>
                </a:lnTo>
                <a:lnTo>
                  <a:pt x="5243258" y="4335475"/>
                </a:lnTo>
                <a:close/>
              </a:path>
              <a:path w="5884545" h="4344670">
                <a:moveTo>
                  <a:pt x="5174030" y="4335475"/>
                </a:moveTo>
                <a:lnTo>
                  <a:pt x="5139410" y="4335475"/>
                </a:lnTo>
                <a:lnTo>
                  <a:pt x="5139410" y="4344136"/>
                </a:lnTo>
                <a:lnTo>
                  <a:pt x="5174030" y="4344136"/>
                </a:lnTo>
                <a:lnTo>
                  <a:pt x="5174030" y="4335475"/>
                </a:lnTo>
                <a:close/>
              </a:path>
              <a:path w="5884545" h="4344670">
                <a:moveTo>
                  <a:pt x="5104815" y="4335475"/>
                </a:moveTo>
                <a:lnTo>
                  <a:pt x="5070195" y="4335475"/>
                </a:lnTo>
                <a:lnTo>
                  <a:pt x="5070195" y="4344136"/>
                </a:lnTo>
                <a:lnTo>
                  <a:pt x="5104815" y="4344136"/>
                </a:lnTo>
                <a:lnTo>
                  <a:pt x="5104815" y="4335475"/>
                </a:lnTo>
                <a:close/>
              </a:path>
              <a:path w="5884545" h="4344670">
                <a:moveTo>
                  <a:pt x="5035588" y="4335475"/>
                </a:moveTo>
                <a:lnTo>
                  <a:pt x="5000967" y="4335475"/>
                </a:lnTo>
                <a:lnTo>
                  <a:pt x="5000967" y="4344136"/>
                </a:lnTo>
                <a:lnTo>
                  <a:pt x="5035588" y="4344136"/>
                </a:lnTo>
                <a:lnTo>
                  <a:pt x="5035588" y="4335475"/>
                </a:lnTo>
                <a:close/>
              </a:path>
              <a:path w="5884545" h="4344670">
                <a:moveTo>
                  <a:pt x="4966360" y="4335475"/>
                </a:moveTo>
                <a:lnTo>
                  <a:pt x="4931740" y="4335475"/>
                </a:lnTo>
                <a:lnTo>
                  <a:pt x="4931740" y="4344136"/>
                </a:lnTo>
                <a:lnTo>
                  <a:pt x="4966360" y="4344136"/>
                </a:lnTo>
                <a:lnTo>
                  <a:pt x="4966360" y="4335475"/>
                </a:lnTo>
                <a:close/>
              </a:path>
              <a:path w="5884545" h="4344670">
                <a:moveTo>
                  <a:pt x="4897145" y="4335475"/>
                </a:moveTo>
                <a:lnTo>
                  <a:pt x="4862537" y="4335475"/>
                </a:lnTo>
                <a:lnTo>
                  <a:pt x="4862537" y="4344136"/>
                </a:lnTo>
                <a:lnTo>
                  <a:pt x="4897145" y="4344136"/>
                </a:lnTo>
                <a:lnTo>
                  <a:pt x="4897145" y="4335475"/>
                </a:lnTo>
                <a:close/>
              </a:path>
              <a:path w="5884545" h="4344670">
                <a:moveTo>
                  <a:pt x="4827930" y="4335475"/>
                </a:moveTo>
                <a:lnTo>
                  <a:pt x="4793310" y="4335475"/>
                </a:lnTo>
                <a:lnTo>
                  <a:pt x="4793310" y="4344136"/>
                </a:lnTo>
                <a:lnTo>
                  <a:pt x="4827930" y="4344136"/>
                </a:lnTo>
                <a:lnTo>
                  <a:pt x="4827930" y="4335475"/>
                </a:lnTo>
                <a:close/>
              </a:path>
              <a:path w="5884545" h="4344670">
                <a:moveTo>
                  <a:pt x="4758702" y="4335475"/>
                </a:moveTo>
                <a:lnTo>
                  <a:pt x="4724082" y="4335475"/>
                </a:lnTo>
                <a:lnTo>
                  <a:pt x="4724082" y="4344136"/>
                </a:lnTo>
                <a:lnTo>
                  <a:pt x="4758702" y="4344136"/>
                </a:lnTo>
                <a:lnTo>
                  <a:pt x="4758702" y="4335475"/>
                </a:lnTo>
                <a:close/>
              </a:path>
              <a:path w="5884545" h="4344670">
                <a:moveTo>
                  <a:pt x="4689475" y="4335475"/>
                </a:moveTo>
                <a:lnTo>
                  <a:pt x="4654867" y="4335475"/>
                </a:lnTo>
                <a:lnTo>
                  <a:pt x="4654867" y="4344136"/>
                </a:lnTo>
                <a:lnTo>
                  <a:pt x="4689475" y="4344136"/>
                </a:lnTo>
                <a:lnTo>
                  <a:pt x="4689475" y="4335475"/>
                </a:lnTo>
                <a:close/>
              </a:path>
              <a:path w="5884545" h="4344670">
                <a:moveTo>
                  <a:pt x="4620259" y="4335475"/>
                </a:moveTo>
                <a:lnTo>
                  <a:pt x="4585639" y="4335475"/>
                </a:lnTo>
                <a:lnTo>
                  <a:pt x="4585639" y="4344136"/>
                </a:lnTo>
                <a:lnTo>
                  <a:pt x="4620259" y="4344136"/>
                </a:lnTo>
                <a:lnTo>
                  <a:pt x="4620259" y="4335475"/>
                </a:lnTo>
                <a:close/>
              </a:path>
              <a:path w="5884545" h="4344670">
                <a:moveTo>
                  <a:pt x="4551032" y="4335475"/>
                </a:moveTo>
                <a:lnTo>
                  <a:pt x="4516412" y="4335475"/>
                </a:lnTo>
                <a:lnTo>
                  <a:pt x="4516412" y="4344136"/>
                </a:lnTo>
                <a:lnTo>
                  <a:pt x="4551032" y="4344136"/>
                </a:lnTo>
                <a:lnTo>
                  <a:pt x="4551032" y="4335475"/>
                </a:lnTo>
                <a:close/>
              </a:path>
              <a:path w="5884545" h="4344670">
                <a:moveTo>
                  <a:pt x="4481804" y="4335475"/>
                </a:moveTo>
                <a:lnTo>
                  <a:pt x="4447197" y="4335475"/>
                </a:lnTo>
                <a:lnTo>
                  <a:pt x="4447197" y="4344136"/>
                </a:lnTo>
                <a:lnTo>
                  <a:pt x="4481804" y="4344136"/>
                </a:lnTo>
                <a:lnTo>
                  <a:pt x="4481804" y="4335475"/>
                </a:lnTo>
                <a:close/>
              </a:path>
              <a:path w="5884545" h="4344670">
                <a:moveTo>
                  <a:pt x="4412589" y="4335475"/>
                </a:moveTo>
                <a:lnTo>
                  <a:pt x="4377969" y="4335475"/>
                </a:lnTo>
                <a:lnTo>
                  <a:pt x="4377969" y="4344136"/>
                </a:lnTo>
                <a:lnTo>
                  <a:pt x="4412589" y="4344136"/>
                </a:lnTo>
                <a:lnTo>
                  <a:pt x="4412589" y="4335475"/>
                </a:lnTo>
                <a:close/>
              </a:path>
              <a:path w="5884545" h="4344670">
                <a:moveTo>
                  <a:pt x="4343349" y="4335475"/>
                </a:moveTo>
                <a:lnTo>
                  <a:pt x="4308741" y="4335475"/>
                </a:lnTo>
                <a:lnTo>
                  <a:pt x="4308741" y="4344136"/>
                </a:lnTo>
                <a:lnTo>
                  <a:pt x="4343349" y="4344136"/>
                </a:lnTo>
                <a:lnTo>
                  <a:pt x="4343349" y="4335475"/>
                </a:lnTo>
                <a:close/>
              </a:path>
              <a:path w="5884545" h="4344670">
                <a:moveTo>
                  <a:pt x="4274134" y="4335475"/>
                </a:moveTo>
                <a:lnTo>
                  <a:pt x="4239514" y="4335475"/>
                </a:lnTo>
                <a:lnTo>
                  <a:pt x="4239514" y="4344136"/>
                </a:lnTo>
                <a:lnTo>
                  <a:pt x="4274134" y="4344136"/>
                </a:lnTo>
                <a:lnTo>
                  <a:pt x="4274134" y="4335475"/>
                </a:lnTo>
                <a:close/>
              </a:path>
              <a:path w="5884545" h="4344670">
                <a:moveTo>
                  <a:pt x="4204919" y="4335475"/>
                </a:moveTo>
                <a:lnTo>
                  <a:pt x="4170299" y="4335475"/>
                </a:lnTo>
                <a:lnTo>
                  <a:pt x="4170299" y="4344136"/>
                </a:lnTo>
                <a:lnTo>
                  <a:pt x="4204919" y="4344136"/>
                </a:lnTo>
                <a:lnTo>
                  <a:pt x="4204919" y="4335475"/>
                </a:lnTo>
                <a:close/>
              </a:path>
              <a:path w="5884545" h="4344670">
                <a:moveTo>
                  <a:pt x="4135678" y="4335475"/>
                </a:moveTo>
                <a:lnTo>
                  <a:pt x="4101071" y="4335475"/>
                </a:lnTo>
                <a:lnTo>
                  <a:pt x="4101071" y="4344136"/>
                </a:lnTo>
                <a:lnTo>
                  <a:pt x="4135678" y="4344136"/>
                </a:lnTo>
                <a:lnTo>
                  <a:pt x="4135678" y="4335475"/>
                </a:lnTo>
                <a:close/>
              </a:path>
              <a:path w="5884545" h="4344670">
                <a:moveTo>
                  <a:pt x="4066463" y="4335475"/>
                </a:moveTo>
                <a:lnTo>
                  <a:pt x="4031843" y="4335475"/>
                </a:lnTo>
                <a:lnTo>
                  <a:pt x="4031843" y="4344136"/>
                </a:lnTo>
                <a:lnTo>
                  <a:pt x="4066463" y="4344136"/>
                </a:lnTo>
                <a:lnTo>
                  <a:pt x="4066463" y="4335475"/>
                </a:lnTo>
                <a:close/>
              </a:path>
              <a:path w="5884545" h="4344670">
                <a:moveTo>
                  <a:pt x="3997248" y="4335475"/>
                </a:moveTo>
                <a:lnTo>
                  <a:pt x="3962628" y="4335475"/>
                </a:lnTo>
                <a:lnTo>
                  <a:pt x="3962628" y="4344136"/>
                </a:lnTo>
                <a:lnTo>
                  <a:pt x="3997248" y="4344136"/>
                </a:lnTo>
                <a:lnTo>
                  <a:pt x="3997248" y="4335475"/>
                </a:lnTo>
                <a:close/>
              </a:path>
              <a:path w="5884545" h="4344670">
                <a:moveTo>
                  <a:pt x="3928008" y="4335475"/>
                </a:moveTo>
                <a:lnTo>
                  <a:pt x="3893400" y="4335475"/>
                </a:lnTo>
                <a:lnTo>
                  <a:pt x="3893400" y="4344136"/>
                </a:lnTo>
                <a:lnTo>
                  <a:pt x="3928008" y="4344136"/>
                </a:lnTo>
                <a:lnTo>
                  <a:pt x="3928008" y="4335475"/>
                </a:lnTo>
                <a:close/>
              </a:path>
              <a:path w="5884545" h="4344670">
                <a:moveTo>
                  <a:pt x="3858793" y="4335475"/>
                </a:moveTo>
                <a:lnTo>
                  <a:pt x="3824173" y="4335475"/>
                </a:lnTo>
                <a:lnTo>
                  <a:pt x="3824173" y="4344136"/>
                </a:lnTo>
                <a:lnTo>
                  <a:pt x="3858793" y="4344136"/>
                </a:lnTo>
                <a:lnTo>
                  <a:pt x="3858793" y="4335475"/>
                </a:lnTo>
                <a:close/>
              </a:path>
              <a:path w="5884545" h="4344670">
                <a:moveTo>
                  <a:pt x="3789578" y="4335475"/>
                </a:moveTo>
                <a:lnTo>
                  <a:pt x="3754958" y="4335475"/>
                </a:lnTo>
                <a:lnTo>
                  <a:pt x="3754958" y="4344136"/>
                </a:lnTo>
                <a:lnTo>
                  <a:pt x="3789578" y="4344136"/>
                </a:lnTo>
                <a:lnTo>
                  <a:pt x="3789578" y="4335475"/>
                </a:lnTo>
                <a:close/>
              </a:path>
              <a:path w="5884545" h="4344670">
                <a:moveTo>
                  <a:pt x="3720350" y="4335475"/>
                </a:moveTo>
                <a:lnTo>
                  <a:pt x="3685743" y="4335475"/>
                </a:lnTo>
                <a:lnTo>
                  <a:pt x="3685743" y="4344136"/>
                </a:lnTo>
                <a:lnTo>
                  <a:pt x="3720350" y="4344136"/>
                </a:lnTo>
                <a:lnTo>
                  <a:pt x="3720350" y="4335475"/>
                </a:lnTo>
                <a:close/>
              </a:path>
              <a:path w="5884545" h="4344670">
                <a:moveTo>
                  <a:pt x="3651135" y="4335475"/>
                </a:moveTo>
                <a:lnTo>
                  <a:pt x="3616515" y="4335475"/>
                </a:lnTo>
                <a:lnTo>
                  <a:pt x="3616515" y="4344136"/>
                </a:lnTo>
                <a:lnTo>
                  <a:pt x="3651135" y="4344136"/>
                </a:lnTo>
                <a:lnTo>
                  <a:pt x="3651135" y="4335475"/>
                </a:lnTo>
                <a:close/>
              </a:path>
              <a:path w="5884545" h="4344670">
                <a:moveTo>
                  <a:pt x="3581907" y="4335475"/>
                </a:moveTo>
                <a:lnTo>
                  <a:pt x="3547287" y="4335475"/>
                </a:lnTo>
                <a:lnTo>
                  <a:pt x="3547287" y="4344136"/>
                </a:lnTo>
                <a:lnTo>
                  <a:pt x="3581907" y="4344136"/>
                </a:lnTo>
                <a:lnTo>
                  <a:pt x="3581907" y="4335475"/>
                </a:lnTo>
                <a:close/>
              </a:path>
              <a:path w="5884545" h="4344670">
                <a:moveTo>
                  <a:pt x="3512680" y="4335475"/>
                </a:moveTo>
                <a:lnTo>
                  <a:pt x="3478060" y="4335475"/>
                </a:lnTo>
                <a:lnTo>
                  <a:pt x="3478060" y="4344136"/>
                </a:lnTo>
                <a:lnTo>
                  <a:pt x="3512680" y="4344136"/>
                </a:lnTo>
                <a:lnTo>
                  <a:pt x="3512680" y="4335475"/>
                </a:lnTo>
                <a:close/>
              </a:path>
              <a:path w="5884545" h="4344670">
                <a:moveTo>
                  <a:pt x="3443465" y="4335475"/>
                </a:moveTo>
                <a:lnTo>
                  <a:pt x="3408845" y="4335475"/>
                </a:lnTo>
                <a:lnTo>
                  <a:pt x="3408845" y="4344136"/>
                </a:lnTo>
                <a:lnTo>
                  <a:pt x="3443465" y="4344136"/>
                </a:lnTo>
                <a:lnTo>
                  <a:pt x="3443465" y="4335475"/>
                </a:lnTo>
                <a:close/>
              </a:path>
              <a:path w="5884545" h="4344670">
                <a:moveTo>
                  <a:pt x="3374224" y="4335475"/>
                </a:moveTo>
                <a:lnTo>
                  <a:pt x="3339617" y="4335475"/>
                </a:lnTo>
                <a:lnTo>
                  <a:pt x="3339617" y="4344136"/>
                </a:lnTo>
                <a:lnTo>
                  <a:pt x="3374224" y="4344136"/>
                </a:lnTo>
                <a:lnTo>
                  <a:pt x="3374224" y="4335475"/>
                </a:lnTo>
                <a:close/>
              </a:path>
              <a:path w="5884545" h="4344670">
                <a:moveTo>
                  <a:pt x="3305009" y="4335475"/>
                </a:moveTo>
                <a:lnTo>
                  <a:pt x="3270389" y="4335475"/>
                </a:lnTo>
                <a:lnTo>
                  <a:pt x="3270389" y="4344136"/>
                </a:lnTo>
                <a:lnTo>
                  <a:pt x="3305009" y="4344136"/>
                </a:lnTo>
                <a:lnTo>
                  <a:pt x="3305009" y="4335475"/>
                </a:lnTo>
                <a:close/>
              </a:path>
              <a:path w="5884545" h="4344670">
                <a:moveTo>
                  <a:pt x="3235794" y="4335475"/>
                </a:moveTo>
                <a:lnTo>
                  <a:pt x="3201174" y="4335475"/>
                </a:lnTo>
                <a:lnTo>
                  <a:pt x="3201174" y="4344136"/>
                </a:lnTo>
                <a:lnTo>
                  <a:pt x="3235794" y="4344136"/>
                </a:lnTo>
                <a:lnTo>
                  <a:pt x="3235794" y="4335475"/>
                </a:lnTo>
                <a:close/>
              </a:path>
              <a:path w="5884545" h="4344670">
                <a:moveTo>
                  <a:pt x="3166554" y="4335475"/>
                </a:moveTo>
                <a:lnTo>
                  <a:pt x="3131947" y="4335475"/>
                </a:lnTo>
                <a:lnTo>
                  <a:pt x="3131947" y="4344136"/>
                </a:lnTo>
                <a:lnTo>
                  <a:pt x="3166554" y="4344136"/>
                </a:lnTo>
                <a:lnTo>
                  <a:pt x="3166554" y="4335475"/>
                </a:lnTo>
                <a:close/>
              </a:path>
              <a:path w="5884545" h="4344670">
                <a:moveTo>
                  <a:pt x="3097339" y="4335475"/>
                </a:moveTo>
                <a:lnTo>
                  <a:pt x="3062719" y="4335475"/>
                </a:lnTo>
                <a:lnTo>
                  <a:pt x="3062719" y="4344136"/>
                </a:lnTo>
                <a:lnTo>
                  <a:pt x="3097339" y="4344136"/>
                </a:lnTo>
                <a:lnTo>
                  <a:pt x="3097339" y="4335475"/>
                </a:lnTo>
                <a:close/>
              </a:path>
              <a:path w="5884545" h="4344670">
                <a:moveTo>
                  <a:pt x="3028124" y="4335475"/>
                </a:moveTo>
                <a:lnTo>
                  <a:pt x="2993504" y="4335475"/>
                </a:lnTo>
                <a:lnTo>
                  <a:pt x="2993504" y="4344136"/>
                </a:lnTo>
                <a:lnTo>
                  <a:pt x="3028124" y="4344136"/>
                </a:lnTo>
                <a:lnTo>
                  <a:pt x="3028124" y="4335475"/>
                </a:lnTo>
                <a:close/>
              </a:path>
              <a:path w="5884545" h="4344670">
                <a:moveTo>
                  <a:pt x="2958884" y="4335475"/>
                </a:moveTo>
                <a:lnTo>
                  <a:pt x="2924263" y="4335475"/>
                </a:lnTo>
                <a:lnTo>
                  <a:pt x="2924263" y="4344136"/>
                </a:lnTo>
                <a:lnTo>
                  <a:pt x="2958884" y="4344136"/>
                </a:lnTo>
                <a:lnTo>
                  <a:pt x="2958884" y="4335475"/>
                </a:lnTo>
                <a:close/>
              </a:path>
              <a:path w="5884545" h="4344670">
                <a:moveTo>
                  <a:pt x="2889669" y="4335475"/>
                </a:moveTo>
                <a:lnTo>
                  <a:pt x="2855048" y="4335475"/>
                </a:lnTo>
                <a:lnTo>
                  <a:pt x="2855048" y="4344136"/>
                </a:lnTo>
                <a:lnTo>
                  <a:pt x="2889669" y="4344136"/>
                </a:lnTo>
                <a:lnTo>
                  <a:pt x="2889669" y="4335475"/>
                </a:lnTo>
                <a:close/>
              </a:path>
              <a:path w="5884545" h="4344670">
                <a:moveTo>
                  <a:pt x="2820454" y="4335475"/>
                </a:moveTo>
                <a:lnTo>
                  <a:pt x="2785833" y="4335475"/>
                </a:lnTo>
                <a:lnTo>
                  <a:pt x="2785833" y="4344136"/>
                </a:lnTo>
                <a:lnTo>
                  <a:pt x="2820454" y="4344136"/>
                </a:lnTo>
                <a:lnTo>
                  <a:pt x="2820454" y="4335475"/>
                </a:lnTo>
                <a:close/>
              </a:path>
              <a:path w="5884545" h="4344670">
                <a:moveTo>
                  <a:pt x="2751213" y="4335475"/>
                </a:moveTo>
                <a:lnTo>
                  <a:pt x="2716606" y="4335475"/>
                </a:lnTo>
                <a:lnTo>
                  <a:pt x="2716606" y="4344136"/>
                </a:lnTo>
                <a:lnTo>
                  <a:pt x="2751213" y="4344136"/>
                </a:lnTo>
                <a:lnTo>
                  <a:pt x="2751213" y="4335475"/>
                </a:lnTo>
                <a:close/>
              </a:path>
              <a:path w="5884545" h="4344670">
                <a:moveTo>
                  <a:pt x="2682011" y="4335475"/>
                </a:moveTo>
                <a:lnTo>
                  <a:pt x="2647391" y="4335475"/>
                </a:lnTo>
                <a:lnTo>
                  <a:pt x="2647391" y="4344136"/>
                </a:lnTo>
                <a:lnTo>
                  <a:pt x="2682011" y="4344136"/>
                </a:lnTo>
                <a:lnTo>
                  <a:pt x="2682011" y="4335475"/>
                </a:lnTo>
                <a:close/>
              </a:path>
              <a:path w="5884545" h="4344670">
                <a:moveTo>
                  <a:pt x="2612783" y="4335475"/>
                </a:moveTo>
                <a:lnTo>
                  <a:pt x="2578163" y="4335475"/>
                </a:lnTo>
                <a:lnTo>
                  <a:pt x="2578163" y="4344136"/>
                </a:lnTo>
                <a:lnTo>
                  <a:pt x="2612783" y="4344136"/>
                </a:lnTo>
                <a:lnTo>
                  <a:pt x="2612783" y="4335475"/>
                </a:lnTo>
                <a:close/>
              </a:path>
              <a:path w="5884545" h="4344670">
                <a:moveTo>
                  <a:pt x="2543556" y="4335475"/>
                </a:moveTo>
                <a:lnTo>
                  <a:pt x="2508948" y="4335475"/>
                </a:lnTo>
                <a:lnTo>
                  <a:pt x="2508948" y="4344136"/>
                </a:lnTo>
                <a:lnTo>
                  <a:pt x="2543556" y="4344136"/>
                </a:lnTo>
                <a:lnTo>
                  <a:pt x="2543556" y="4335475"/>
                </a:lnTo>
                <a:close/>
              </a:path>
              <a:path w="5884545" h="4344670">
                <a:moveTo>
                  <a:pt x="2474328" y="4335475"/>
                </a:moveTo>
                <a:lnTo>
                  <a:pt x="2439708" y="4335475"/>
                </a:lnTo>
                <a:lnTo>
                  <a:pt x="2439708" y="4344136"/>
                </a:lnTo>
                <a:lnTo>
                  <a:pt x="2474328" y="4344136"/>
                </a:lnTo>
                <a:lnTo>
                  <a:pt x="2474328" y="4335475"/>
                </a:lnTo>
                <a:close/>
              </a:path>
              <a:path w="5884545" h="4344670">
                <a:moveTo>
                  <a:pt x="2405100" y="4335475"/>
                </a:moveTo>
                <a:lnTo>
                  <a:pt x="2370480" y="4335475"/>
                </a:lnTo>
                <a:lnTo>
                  <a:pt x="2370480" y="4344136"/>
                </a:lnTo>
                <a:lnTo>
                  <a:pt x="2405100" y="4344136"/>
                </a:lnTo>
                <a:lnTo>
                  <a:pt x="2405100" y="4335475"/>
                </a:lnTo>
                <a:close/>
              </a:path>
              <a:path w="5884545" h="4344670">
                <a:moveTo>
                  <a:pt x="2335885" y="4335475"/>
                </a:moveTo>
                <a:lnTo>
                  <a:pt x="2301278" y="4335475"/>
                </a:lnTo>
                <a:lnTo>
                  <a:pt x="2301278" y="4344136"/>
                </a:lnTo>
                <a:lnTo>
                  <a:pt x="2335885" y="4344136"/>
                </a:lnTo>
                <a:lnTo>
                  <a:pt x="2335885" y="4335475"/>
                </a:lnTo>
                <a:close/>
              </a:path>
              <a:path w="5884545" h="4344670">
                <a:moveTo>
                  <a:pt x="2266657" y="4335475"/>
                </a:moveTo>
                <a:lnTo>
                  <a:pt x="2232037" y="4335475"/>
                </a:lnTo>
                <a:lnTo>
                  <a:pt x="2232037" y="4344136"/>
                </a:lnTo>
                <a:lnTo>
                  <a:pt x="2266657" y="4344136"/>
                </a:lnTo>
                <a:lnTo>
                  <a:pt x="2266657" y="4335475"/>
                </a:lnTo>
                <a:close/>
              </a:path>
              <a:path w="5884545" h="4344670">
                <a:moveTo>
                  <a:pt x="2197430" y="4335475"/>
                </a:moveTo>
                <a:lnTo>
                  <a:pt x="2162810" y="4335475"/>
                </a:lnTo>
                <a:lnTo>
                  <a:pt x="2162810" y="4344136"/>
                </a:lnTo>
                <a:lnTo>
                  <a:pt x="2197430" y="4344136"/>
                </a:lnTo>
                <a:lnTo>
                  <a:pt x="2197430" y="4335475"/>
                </a:lnTo>
                <a:close/>
              </a:path>
              <a:path w="5884545" h="4344670">
                <a:moveTo>
                  <a:pt x="2128215" y="4335475"/>
                </a:moveTo>
                <a:lnTo>
                  <a:pt x="2093595" y="4335475"/>
                </a:lnTo>
                <a:lnTo>
                  <a:pt x="2093595" y="4344136"/>
                </a:lnTo>
                <a:lnTo>
                  <a:pt x="2128215" y="4344136"/>
                </a:lnTo>
                <a:lnTo>
                  <a:pt x="2128215" y="4335475"/>
                </a:lnTo>
                <a:close/>
              </a:path>
              <a:path w="5884545" h="4344670">
                <a:moveTo>
                  <a:pt x="2059000" y="4335475"/>
                </a:moveTo>
                <a:lnTo>
                  <a:pt x="2024380" y="4335475"/>
                </a:lnTo>
                <a:lnTo>
                  <a:pt x="2024380" y="4344136"/>
                </a:lnTo>
                <a:lnTo>
                  <a:pt x="2059000" y="4344136"/>
                </a:lnTo>
                <a:lnTo>
                  <a:pt x="2059000" y="4335475"/>
                </a:lnTo>
                <a:close/>
              </a:path>
              <a:path w="5884545" h="4344670">
                <a:moveTo>
                  <a:pt x="1989759" y="4335475"/>
                </a:moveTo>
                <a:lnTo>
                  <a:pt x="1955152" y="4335475"/>
                </a:lnTo>
                <a:lnTo>
                  <a:pt x="1955152" y="4344136"/>
                </a:lnTo>
                <a:lnTo>
                  <a:pt x="1989759" y="4344136"/>
                </a:lnTo>
                <a:lnTo>
                  <a:pt x="1989759" y="4335475"/>
                </a:lnTo>
                <a:close/>
              </a:path>
              <a:path w="5884545" h="4344670">
                <a:moveTo>
                  <a:pt x="1920544" y="4335475"/>
                </a:moveTo>
                <a:lnTo>
                  <a:pt x="1885924" y="4335475"/>
                </a:lnTo>
                <a:lnTo>
                  <a:pt x="1885924" y="4344136"/>
                </a:lnTo>
                <a:lnTo>
                  <a:pt x="1920544" y="4344136"/>
                </a:lnTo>
                <a:lnTo>
                  <a:pt x="1920544" y="4335475"/>
                </a:lnTo>
                <a:close/>
              </a:path>
              <a:path w="5884545" h="4344670">
                <a:moveTo>
                  <a:pt x="1851329" y="4335475"/>
                </a:moveTo>
                <a:lnTo>
                  <a:pt x="1816709" y="4335475"/>
                </a:lnTo>
                <a:lnTo>
                  <a:pt x="1816709" y="4344136"/>
                </a:lnTo>
                <a:lnTo>
                  <a:pt x="1851329" y="4344136"/>
                </a:lnTo>
                <a:lnTo>
                  <a:pt x="1851329" y="4335475"/>
                </a:lnTo>
                <a:close/>
              </a:path>
              <a:path w="5884545" h="4344670">
                <a:moveTo>
                  <a:pt x="1782089" y="4335475"/>
                </a:moveTo>
                <a:lnTo>
                  <a:pt x="1747481" y="4335475"/>
                </a:lnTo>
                <a:lnTo>
                  <a:pt x="1747481" y="4344136"/>
                </a:lnTo>
                <a:lnTo>
                  <a:pt x="1782089" y="4344136"/>
                </a:lnTo>
                <a:lnTo>
                  <a:pt x="1782089" y="4335475"/>
                </a:lnTo>
                <a:close/>
              </a:path>
              <a:path w="5884545" h="4344670">
                <a:moveTo>
                  <a:pt x="1712874" y="4335475"/>
                </a:moveTo>
                <a:lnTo>
                  <a:pt x="1678266" y="4335475"/>
                </a:lnTo>
                <a:lnTo>
                  <a:pt x="1678266" y="4344136"/>
                </a:lnTo>
                <a:lnTo>
                  <a:pt x="1712874" y="4344136"/>
                </a:lnTo>
                <a:lnTo>
                  <a:pt x="1712874" y="4335475"/>
                </a:lnTo>
                <a:close/>
              </a:path>
              <a:path w="5884545" h="4344670">
                <a:moveTo>
                  <a:pt x="1643659" y="4335475"/>
                </a:moveTo>
                <a:lnTo>
                  <a:pt x="1609039" y="4335475"/>
                </a:lnTo>
                <a:lnTo>
                  <a:pt x="1609039" y="4344136"/>
                </a:lnTo>
                <a:lnTo>
                  <a:pt x="1643659" y="4344136"/>
                </a:lnTo>
                <a:lnTo>
                  <a:pt x="1643659" y="4335475"/>
                </a:lnTo>
                <a:close/>
              </a:path>
              <a:path w="5884545" h="4344670">
                <a:moveTo>
                  <a:pt x="1574431" y="4335475"/>
                </a:moveTo>
                <a:lnTo>
                  <a:pt x="1539811" y="4335475"/>
                </a:lnTo>
                <a:lnTo>
                  <a:pt x="1539811" y="4344136"/>
                </a:lnTo>
                <a:lnTo>
                  <a:pt x="1574431" y="4344136"/>
                </a:lnTo>
                <a:lnTo>
                  <a:pt x="1574431" y="4335475"/>
                </a:lnTo>
                <a:close/>
              </a:path>
              <a:path w="5884545" h="4344670">
                <a:moveTo>
                  <a:pt x="1505204" y="4335475"/>
                </a:moveTo>
                <a:lnTo>
                  <a:pt x="1470583" y="4335475"/>
                </a:lnTo>
                <a:lnTo>
                  <a:pt x="1470583" y="4344136"/>
                </a:lnTo>
                <a:lnTo>
                  <a:pt x="1505204" y="4344136"/>
                </a:lnTo>
                <a:lnTo>
                  <a:pt x="1505204" y="4335475"/>
                </a:lnTo>
                <a:close/>
              </a:path>
              <a:path w="5884545" h="4344670">
                <a:moveTo>
                  <a:pt x="1435989" y="4335475"/>
                </a:moveTo>
                <a:lnTo>
                  <a:pt x="1401368" y="4335475"/>
                </a:lnTo>
                <a:lnTo>
                  <a:pt x="1401368" y="4344136"/>
                </a:lnTo>
                <a:lnTo>
                  <a:pt x="1435989" y="4344136"/>
                </a:lnTo>
                <a:lnTo>
                  <a:pt x="1435989" y="4335475"/>
                </a:lnTo>
                <a:close/>
              </a:path>
              <a:path w="5884545" h="4344670">
                <a:moveTo>
                  <a:pt x="1366761" y="4335475"/>
                </a:moveTo>
                <a:lnTo>
                  <a:pt x="1332141" y="4335475"/>
                </a:lnTo>
                <a:lnTo>
                  <a:pt x="1332141" y="4344136"/>
                </a:lnTo>
                <a:lnTo>
                  <a:pt x="1366761" y="4344136"/>
                </a:lnTo>
                <a:lnTo>
                  <a:pt x="1366761" y="4335475"/>
                </a:lnTo>
                <a:close/>
              </a:path>
              <a:path w="5884545" h="4344670">
                <a:moveTo>
                  <a:pt x="1297533" y="4335475"/>
                </a:moveTo>
                <a:lnTo>
                  <a:pt x="1262926" y="4335475"/>
                </a:lnTo>
                <a:lnTo>
                  <a:pt x="1262926" y="4344136"/>
                </a:lnTo>
                <a:lnTo>
                  <a:pt x="1297533" y="4344136"/>
                </a:lnTo>
                <a:lnTo>
                  <a:pt x="1297533" y="4335475"/>
                </a:lnTo>
                <a:close/>
              </a:path>
              <a:path w="5884545" h="4344670">
                <a:moveTo>
                  <a:pt x="1228318" y="4335475"/>
                </a:moveTo>
                <a:lnTo>
                  <a:pt x="1193711" y="4335475"/>
                </a:lnTo>
                <a:lnTo>
                  <a:pt x="1193711" y="4344136"/>
                </a:lnTo>
                <a:lnTo>
                  <a:pt x="1228318" y="4344136"/>
                </a:lnTo>
                <a:lnTo>
                  <a:pt x="1228318" y="4335475"/>
                </a:lnTo>
                <a:close/>
              </a:path>
              <a:path w="5884545" h="4344670">
                <a:moveTo>
                  <a:pt x="1159090" y="4335475"/>
                </a:moveTo>
                <a:lnTo>
                  <a:pt x="1124470" y="4335475"/>
                </a:lnTo>
                <a:lnTo>
                  <a:pt x="1124470" y="4344136"/>
                </a:lnTo>
                <a:lnTo>
                  <a:pt x="1159090" y="4344136"/>
                </a:lnTo>
                <a:lnTo>
                  <a:pt x="1159090" y="4335475"/>
                </a:lnTo>
                <a:close/>
              </a:path>
              <a:path w="5884545" h="4344670">
                <a:moveTo>
                  <a:pt x="1089875" y="4335475"/>
                </a:moveTo>
                <a:lnTo>
                  <a:pt x="1055255" y="4335475"/>
                </a:lnTo>
                <a:lnTo>
                  <a:pt x="1055255" y="4344136"/>
                </a:lnTo>
                <a:lnTo>
                  <a:pt x="1089875" y="4344136"/>
                </a:lnTo>
                <a:lnTo>
                  <a:pt x="1089875" y="4335475"/>
                </a:lnTo>
                <a:close/>
              </a:path>
              <a:path w="5884545" h="4344670">
                <a:moveTo>
                  <a:pt x="1020648" y="4335475"/>
                </a:moveTo>
                <a:lnTo>
                  <a:pt x="986040" y="4335475"/>
                </a:lnTo>
                <a:lnTo>
                  <a:pt x="986040" y="4344136"/>
                </a:lnTo>
                <a:lnTo>
                  <a:pt x="1020648" y="4344136"/>
                </a:lnTo>
                <a:lnTo>
                  <a:pt x="1020648" y="4335475"/>
                </a:lnTo>
                <a:close/>
              </a:path>
              <a:path w="5884545" h="4344670">
                <a:moveTo>
                  <a:pt x="951420" y="4335475"/>
                </a:moveTo>
                <a:lnTo>
                  <a:pt x="916800" y="4335475"/>
                </a:lnTo>
                <a:lnTo>
                  <a:pt x="916800" y="4344136"/>
                </a:lnTo>
                <a:lnTo>
                  <a:pt x="951420" y="4344136"/>
                </a:lnTo>
                <a:lnTo>
                  <a:pt x="951420" y="4335475"/>
                </a:lnTo>
                <a:close/>
              </a:path>
              <a:path w="5884545" h="4344670">
                <a:moveTo>
                  <a:pt x="882205" y="4335475"/>
                </a:moveTo>
                <a:lnTo>
                  <a:pt x="847585" y="4335475"/>
                </a:lnTo>
                <a:lnTo>
                  <a:pt x="847585" y="4344136"/>
                </a:lnTo>
                <a:lnTo>
                  <a:pt x="882205" y="4344136"/>
                </a:lnTo>
                <a:lnTo>
                  <a:pt x="882205" y="4335475"/>
                </a:lnTo>
                <a:close/>
              </a:path>
              <a:path w="5884545" h="4344670">
                <a:moveTo>
                  <a:pt x="812965" y="4335475"/>
                </a:moveTo>
                <a:lnTo>
                  <a:pt x="778357" y="4335475"/>
                </a:lnTo>
                <a:lnTo>
                  <a:pt x="778357" y="4344136"/>
                </a:lnTo>
                <a:lnTo>
                  <a:pt x="812965" y="4344136"/>
                </a:lnTo>
                <a:lnTo>
                  <a:pt x="812965" y="4335475"/>
                </a:lnTo>
                <a:close/>
              </a:path>
              <a:path w="5884545" h="4344670">
                <a:moveTo>
                  <a:pt x="743750" y="4335475"/>
                </a:moveTo>
                <a:lnTo>
                  <a:pt x="709129" y="4335475"/>
                </a:lnTo>
                <a:lnTo>
                  <a:pt x="709129" y="4344136"/>
                </a:lnTo>
                <a:lnTo>
                  <a:pt x="743750" y="4344136"/>
                </a:lnTo>
                <a:lnTo>
                  <a:pt x="743750" y="4335475"/>
                </a:lnTo>
                <a:close/>
              </a:path>
              <a:path w="5884545" h="4344670">
                <a:moveTo>
                  <a:pt x="674535" y="4335475"/>
                </a:moveTo>
                <a:lnTo>
                  <a:pt x="639914" y="4335475"/>
                </a:lnTo>
                <a:lnTo>
                  <a:pt x="639914" y="4344136"/>
                </a:lnTo>
                <a:lnTo>
                  <a:pt x="674535" y="4344136"/>
                </a:lnTo>
                <a:lnTo>
                  <a:pt x="674535" y="4335475"/>
                </a:lnTo>
                <a:close/>
              </a:path>
              <a:path w="5884545" h="4344670">
                <a:moveTo>
                  <a:pt x="605307" y="4335475"/>
                </a:moveTo>
                <a:lnTo>
                  <a:pt x="570687" y="4335475"/>
                </a:lnTo>
                <a:lnTo>
                  <a:pt x="570687" y="4344136"/>
                </a:lnTo>
                <a:lnTo>
                  <a:pt x="605307" y="4344136"/>
                </a:lnTo>
                <a:lnTo>
                  <a:pt x="605307" y="4335475"/>
                </a:lnTo>
                <a:close/>
              </a:path>
              <a:path w="5884545" h="4344670">
                <a:moveTo>
                  <a:pt x="536079" y="4335475"/>
                </a:moveTo>
                <a:lnTo>
                  <a:pt x="501472" y="4335475"/>
                </a:lnTo>
                <a:lnTo>
                  <a:pt x="501472" y="4344136"/>
                </a:lnTo>
                <a:lnTo>
                  <a:pt x="536079" y="4344136"/>
                </a:lnTo>
                <a:lnTo>
                  <a:pt x="536079" y="4335475"/>
                </a:lnTo>
                <a:close/>
              </a:path>
              <a:path w="5884545" h="4344670">
                <a:moveTo>
                  <a:pt x="466864" y="4335475"/>
                </a:moveTo>
                <a:lnTo>
                  <a:pt x="432257" y="4335475"/>
                </a:lnTo>
                <a:lnTo>
                  <a:pt x="432257" y="4344136"/>
                </a:lnTo>
                <a:lnTo>
                  <a:pt x="466864" y="4344136"/>
                </a:lnTo>
                <a:lnTo>
                  <a:pt x="466864" y="4335475"/>
                </a:lnTo>
                <a:close/>
              </a:path>
              <a:path w="5884545" h="4344670">
                <a:moveTo>
                  <a:pt x="397637" y="4335475"/>
                </a:moveTo>
                <a:lnTo>
                  <a:pt x="363016" y="4335475"/>
                </a:lnTo>
                <a:lnTo>
                  <a:pt x="363016" y="4344136"/>
                </a:lnTo>
                <a:lnTo>
                  <a:pt x="397637" y="4344136"/>
                </a:lnTo>
                <a:lnTo>
                  <a:pt x="397637" y="4335475"/>
                </a:lnTo>
                <a:close/>
              </a:path>
              <a:path w="5884545" h="4344670">
                <a:moveTo>
                  <a:pt x="328409" y="4335475"/>
                </a:moveTo>
                <a:lnTo>
                  <a:pt x="293789" y="4335475"/>
                </a:lnTo>
                <a:lnTo>
                  <a:pt x="293789" y="4344136"/>
                </a:lnTo>
                <a:lnTo>
                  <a:pt x="328409" y="4344136"/>
                </a:lnTo>
                <a:lnTo>
                  <a:pt x="328409" y="4335475"/>
                </a:lnTo>
                <a:close/>
              </a:path>
              <a:path w="5884545" h="4344670">
                <a:moveTo>
                  <a:pt x="259194" y="4335475"/>
                </a:moveTo>
                <a:lnTo>
                  <a:pt x="224586" y="4335475"/>
                </a:lnTo>
                <a:lnTo>
                  <a:pt x="224586" y="4344136"/>
                </a:lnTo>
                <a:lnTo>
                  <a:pt x="259194" y="4344136"/>
                </a:lnTo>
                <a:lnTo>
                  <a:pt x="259194" y="4335475"/>
                </a:lnTo>
                <a:close/>
              </a:path>
              <a:path w="5884545" h="4344670">
                <a:moveTo>
                  <a:pt x="189953" y="4335475"/>
                </a:moveTo>
                <a:lnTo>
                  <a:pt x="155333" y="4335475"/>
                </a:lnTo>
                <a:lnTo>
                  <a:pt x="155333" y="4344136"/>
                </a:lnTo>
                <a:lnTo>
                  <a:pt x="189953" y="4344136"/>
                </a:lnTo>
                <a:lnTo>
                  <a:pt x="189953" y="4335475"/>
                </a:lnTo>
                <a:close/>
              </a:path>
              <a:path w="5884545" h="4344670">
                <a:moveTo>
                  <a:pt x="120738" y="4335475"/>
                </a:moveTo>
                <a:lnTo>
                  <a:pt x="86118" y="4335475"/>
                </a:lnTo>
                <a:lnTo>
                  <a:pt x="86118" y="4344136"/>
                </a:lnTo>
                <a:lnTo>
                  <a:pt x="120738" y="4344136"/>
                </a:lnTo>
                <a:lnTo>
                  <a:pt x="120738" y="4335475"/>
                </a:lnTo>
                <a:close/>
              </a:path>
              <a:path w="5884545" h="4344670">
                <a:moveTo>
                  <a:pt x="51523" y="4335475"/>
                </a:moveTo>
                <a:lnTo>
                  <a:pt x="16903" y="4335475"/>
                </a:lnTo>
                <a:lnTo>
                  <a:pt x="16903" y="4344136"/>
                </a:lnTo>
                <a:lnTo>
                  <a:pt x="51523" y="4344136"/>
                </a:lnTo>
                <a:lnTo>
                  <a:pt x="51523" y="4335475"/>
                </a:lnTo>
                <a:close/>
              </a:path>
              <a:path w="5884545" h="4344670">
                <a:moveTo>
                  <a:pt x="8648" y="4291812"/>
                </a:moveTo>
                <a:lnTo>
                  <a:pt x="0" y="4291812"/>
                </a:lnTo>
                <a:lnTo>
                  <a:pt x="0" y="4326432"/>
                </a:lnTo>
                <a:lnTo>
                  <a:pt x="8648" y="4326432"/>
                </a:lnTo>
                <a:lnTo>
                  <a:pt x="8648" y="4291812"/>
                </a:lnTo>
                <a:close/>
              </a:path>
              <a:path w="5884545" h="4344670">
                <a:moveTo>
                  <a:pt x="8648" y="4222584"/>
                </a:moveTo>
                <a:lnTo>
                  <a:pt x="0" y="4222584"/>
                </a:lnTo>
                <a:lnTo>
                  <a:pt x="0" y="4257205"/>
                </a:lnTo>
                <a:lnTo>
                  <a:pt x="8648" y="4257205"/>
                </a:lnTo>
                <a:lnTo>
                  <a:pt x="8648" y="4222584"/>
                </a:lnTo>
                <a:close/>
              </a:path>
              <a:path w="5884545" h="4344670">
                <a:moveTo>
                  <a:pt x="8648" y="4153369"/>
                </a:moveTo>
                <a:lnTo>
                  <a:pt x="0" y="4153369"/>
                </a:lnTo>
                <a:lnTo>
                  <a:pt x="0" y="4187977"/>
                </a:lnTo>
                <a:lnTo>
                  <a:pt x="8648" y="4187977"/>
                </a:lnTo>
                <a:lnTo>
                  <a:pt x="8648" y="4153369"/>
                </a:lnTo>
                <a:close/>
              </a:path>
              <a:path w="5884545" h="4344670">
                <a:moveTo>
                  <a:pt x="8648" y="4084142"/>
                </a:moveTo>
                <a:lnTo>
                  <a:pt x="0" y="4084142"/>
                </a:lnTo>
                <a:lnTo>
                  <a:pt x="0" y="4118762"/>
                </a:lnTo>
                <a:lnTo>
                  <a:pt x="8648" y="4118762"/>
                </a:lnTo>
                <a:lnTo>
                  <a:pt x="8648" y="4084142"/>
                </a:lnTo>
                <a:close/>
              </a:path>
              <a:path w="5884545" h="4344670">
                <a:moveTo>
                  <a:pt x="8648" y="4014914"/>
                </a:moveTo>
                <a:lnTo>
                  <a:pt x="0" y="4014914"/>
                </a:lnTo>
                <a:lnTo>
                  <a:pt x="0" y="4049534"/>
                </a:lnTo>
                <a:lnTo>
                  <a:pt x="8648" y="4049534"/>
                </a:lnTo>
                <a:lnTo>
                  <a:pt x="8648" y="4014914"/>
                </a:lnTo>
                <a:close/>
              </a:path>
              <a:path w="5884545" h="4344670">
                <a:moveTo>
                  <a:pt x="8648" y="3945699"/>
                </a:moveTo>
                <a:lnTo>
                  <a:pt x="0" y="3945699"/>
                </a:lnTo>
                <a:lnTo>
                  <a:pt x="0" y="3980306"/>
                </a:lnTo>
                <a:lnTo>
                  <a:pt x="8648" y="3980306"/>
                </a:lnTo>
                <a:lnTo>
                  <a:pt x="8648" y="3945699"/>
                </a:lnTo>
                <a:close/>
              </a:path>
              <a:path w="5884545" h="4344670">
                <a:moveTo>
                  <a:pt x="8648" y="3876471"/>
                </a:moveTo>
                <a:lnTo>
                  <a:pt x="0" y="3876471"/>
                </a:lnTo>
                <a:lnTo>
                  <a:pt x="0" y="3911091"/>
                </a:lnTo>
                <a:lnTo>
                  <a:pt x="8648" y="3911091"/>
                </a:lnTo>
                <a:lnTo>
                  <a:pt x="8648" y="3876471"/>
                </a:lnTo>
                <a:close/>
              </a:path>
              <a:path w="5884545" h="4344670">
                <a:moveTo>
                  <a:pt x="8648" y="3807256"/>
                </a:moveTo>
                <a:lnTo>
                  <a:pt x="0" y="3807256"/>
                </a:lnTo>
                <a:lnTo>
                  <a:pt x="0" y="3841877"/>
                </a:lnTo>
                <a:lnTo>
                  <a:pt x="8648" y="3841877"/>
                </a:lnTo>
                <a:lnTo>
                  <a:pt x="8648" y="3807256"/>
                </a:lnTo>
                <a:close/>
              </a:path>
              <a:path w="5884545" h="4344670">
                <a:moveTo>
                  <a:pt x="8648" y="3738041"/>
                </a:moveTo>
                <a:lnTo>
                  <a:pt x="0" y="3738041"/>
                </a:lnTo>
                <a:lnTo>
                  <a:pt x="0" y="3772649"/>
                </a:lnTo>
                <a:lnTo>
                  <a:pt x="8648" y="3772649"/>
                </a:lnTo>
                <a:lnTo>
                  <a:pt x="8648" y="3738041"/>
                </a:lnTo>
                <a:close/>
              </a:path>
              <a:path w="5884545" h="4344670">
                <a:moveTo>
                  <a:pt x="8648" y="3668801"/>
                </a:moveTo>
                <a:lnTo>
                  <a:pt x="0" y="3668801"/>
                </a:lnTo>
                <a:lnTo>
                  <a:pt x="0" y="3703421"/>
                </a:lnTo>
                <a:lnTo>
                  <a:pt x="8648" y="3703421"/>
                </a:lnTo>
                <a:lnTo>
                  <a:pt x="8648" y="3668801"/>
                </a:lnTo>
                <a:close/>
              </a:path>
              <a:path w="5884545" h="4344670">
                <a:moveTo>
                  <a:pt x="8648" y="3599586"/>
                </a:moveTo>
                <a:lnTo>
                  <a:pt x="0" y="3599586"/>
                </a:lnTo>
                <a:lnTo>
                  <a:pt x="0" y="3634193"/>
                </a:lnTo>
                <a:lnTo>
                  <a:pt x="8648" y="3634193"/>
                </a:lnTo>
                <a:lnTo>
                  <a:pt x="8648" y="3599586"/>
                </a:lnTo>
                <a:close/>
              </a:path>
              <a:path w="5884545" h="4344670">
                <a:moveTo>
                  <a:pt x="8648" y="3530358"/>
                </a:moveTo>
                <a:lnTo>
                  <a:pt x="0" y="3530358"/>
                </a:lnTo>
                <a:lnTo>
                  <a:pt x="0" y="3564978"/>
                </a:lnTo>
                <a:lnTo>
                  <a:pt x="8648" y="3564978"/>
                </a:lnTo>
                <a:lnTo>
                  <a:pt x="8648" y="3530358"/>
                </a:lnTo>
                <a:close/>
              </a:path>
              <a:path w="5884545" h="4344670">
                <a:moveTo>
                  <a:pt x="8648" y="3461130"/>
                </a:moveTo>
                <a:lnTo>
                  <a:pt x="0" y="3461130"/>
                </a:lnTo>
                <a:lnTo>
                  <a:pt x="0" y="3495751"/>
                </a:lnTo>
                <a:lnTo>
                  <a:pt x="8648" y="3495751"/>
                </a:lnTo>
                <a:lnTo>
                  <a:pt x="8648" y="3461130"/>
                </a:lnTo>
                <a:close/>
              </a:path>
              <a:path w="5884545" h="4344670">
                <a:moveTo>
                  <a:pt x="8648" y="3391916"/>
                </a:moveTo>
                <a:lnTo>
                  <a:pt x="0" y="3391916"/>
                </a:lnTo>
                <a:lnTo>
                  <a:pt x="0" y="3426523"/>
                </a:lnTo>
                <a:lnTo>
                  <a:pt x="8648" y="3426523"/>
                </a:lnTo>
                <a:lnTo>
                  <a:pt x="8648" y="3391916"/>
                </a:lnTo>
                <a:close/>
              </a:path>
              <a:path w="5884545" h="4344670">
                <a:moveTo>
                  <a:pt x="8648" y="3322688"/>
                </a:moveTo>
                <a:lnTo>
                  <a:pt x="0" y="3322688"/>
                </a:lnTo>
                <a:lnTo>
                  <a:pt x="0" y="3357308"/>
                </a:lnTo>
                <a:lnTo>
                  <a:pt x="8648" y="3357308"/>
                </a:lnTo>
                <a:lnTo>
                  <a:pt x="8648" y="3322688"/>
                </a:lnTo>
                <a:close/>
              </a:path>
              <a:path w="5884545" h="4344670">
                <a:moveTo>
                  <a:pt x="8648" y="3253473"/>
                </a:moveTo>
                <a:lnTo>
                  <a:pt x="0" y="3253473"/>
                </a:lnTo>
                <a:lnTo>
                  <a:pt x="0" y="3288093"/>
                </a:lnTo>
                <a:lnTo>
                  <a:pt x="8648" y="3288093"/>
                </a:lnTo>
                <a:lnTo>
                  <a:pt x="8648" y="3253473"/>
                </a:lnTo>
                <a:close/>
              </a:path>
              <a:path w="5884545" h="4344670">
                <a:moveTo>
                  <a:pt x="8648" y="3184258"/>
                </a:moveTo>
                <a:lnTo>
                  <a:pt x="0" y="3184258"/>
                </a:lnTo>
                <a:lnTo>
                  <a:pt x="0" y="3218853"/>
                </a:lnTo>
                <a:lnTo>
                  <a:pt x="8648" y="3218853"/>
                </a:lnTo>
                <a:lnTo>
                  <a:pt x="8648" y="3184258"/>
                </a:lnTo>
                <a:close/>
              </a:path>
              <a:path w="5884545" h="4344670">
                <a:moveTo>
                  <a:pt x="8648" y="3115030"/>
                </a:moveTo>
                <a:lnTo>
                  <a:pt x="0" y="3115030"/>
                </a:lnTo>
                <a:lnTo>
                  <a:pt x="0" y="3149650"/>
                </a:lnTo>
                <a:lnTo>
                  <a:pt x="8648" y="3149650"/>
                </a:lnTo>
                <a:lnTo>
                  <a:pt x="8648" y="3115030"/>
                </a:lnTo>
                <a:close/>
              </a:path>
              <a:path w="5884545" h="4344670">
                <a:moveTo>
                  <a:pt x="8648" y="3045815"/>
                </a:moveTo>
                <a:lnTo>
                  <a:pt x="0" y="3045815"/>
                </a:lnTo>
                <a:lnTo>
                  <a:pt x="0" y="3080435"/>
                </a:lnTo>
                <a:lnTo>
                  <a:pt x="8648" y="3080435"/>
                </a:lnTo>
                <a:lnTo>
                  <a:pt x="8648" y="3045815"/>
                </a:lnTo>
                <a:close/>
              </a:path>
              <a:path w="5884545" h="4344670">
                <a:moveTo>
                  <a:pt x="8648" y="2976587"/>
                </a:moveTo>
                <a:lnTo>
                  <a:pt x="0" y="2976587"/>
                </a:lnTo>
                <a:lnTo>
                  <a:pt x="0" y="3011208"/>
                </a:lnTo>
                <a:lnTo>
                  <a:pt x="8648" y="3011208"/>
                </a:lnTo>
                <a:lnTo>
                  <a:pt x="8648" y="2976587"/>
                </a:lnTo>
                <a:close/>
              </a:path>
              <a:path w="5884545" h="4344670">
                <a:moveTo>
                  <a:pt x="8648" y="2907372"/>
                </a:moveTo>
                <a:lnTo>
                  <a:pt x="0" y="2907372"/>
                </a:lnTo>
                <a:lnTo>
                  <a:pt x="0" y="2941993"/>
                </a:lnTo>
                <a:lnTo>
                  <a:pt x="8648" y="2941993"/>
                </a:lnTo>
                <a:lnTo>
                  <a:pt x="8648" y="2907372"/>
                </a:lnTo>
                <a:close/>
              </a:path>
              <a:path w="5884545" h="4344670">
                <a:moveTo>
                  <a:pt x="8648" y="2838145"/>
                </a:moveTo>
                <a:lnTo>
                  <a:pt x="0" y="2838145"/>
                </a:lnTo>
                <a:lnTo>
                  <a:pt x="0" y="2872765"/>
                </a:lnTo>
                <a:lnTo>
                  <a:pt x="8648" y="2872765"/>
                </a:lnTo>
                <a:lnTo>
                  <a:pt x="8648" y="2838145"/>
                </a:lnTo>
                <a:close/>
              </a:path>
              <a:path w="5884545" h="4344670">
                <a:moveTo>
                  <a:pt x="8648" y="2768930"/>
                </a:moveTo>
                <a:lnTo>
                  <a:pt x="0" y="2768930"/>
                </a:lnTo>
                <a:lnTo>
                  <a:pt x="0" y="2803550"/>
                </a:lnTo>
                <a:lnTo>
                  <a:pt x="8648" y="2803550"/>
                </a:lnTo>
                <a:lnTo>
                  <a:pt x="8648" y="2768930"/>
                </a:lnTo>
                <a:close/>
              </a:path>
              <a:path w="5884545" h="4344670">
                <a:moveTo>
                  <a:pt x="8648" y="2699702"/>
                </a:moveTo>
                <a:lnTo>
                  <a:pt x="0" y="2699702"/>
                </a:lnTo>
                <a:lnTo>
                  <a:pt x="0" y="2734322"/>
                </a:lnTo>
                <a:lnTo>
                  <a:pt x="8648" y="2734322"/>
                </a:lnTo>
                <a:lnTo>
                  <a:pt x="8648" y="2699702"/>
                </a:lnTo>
                <a:close/>
              </a:path>
              <a:path w="5884545" h="4344670">
                <a:moveTo>
                  <a:pt x="8648" y="2630474"/>
                </a:moveTo>
                <a:lnTo>
                  <a:pt x="0" y="2630474"/>
                </a:lnTo>
                <a:lnTo>
                  <a:pt x="0" y="2665094"/>
                </a:lnTo>
                <a:lnTo>
                  <a:pt x="8648" y="2665094"/>
                </a:lnTo>
                <a:lnTo>
                  <a:pt x="8648" y="2630474"/>
                </a:lnTo>
                <a:close/>
              </a:path>
              <a:path w="5884545" h="4344670">
                <a:moveTo>
                  <a:pt x="8648" y="2561259"/>
                </a:moveTo>
                <a:lnTo>
                  <a:pt x="0" y="2561259"/>
                </a:lnTo>
                <a:lnTo>
                  <a:pt x="0" y="2595879"/>
                </a:lnTo>
                <a:lnTo>
                  <a:pt x="8648" y="2595879"/>
                </a:lnTo>
                <a:lnTo>
                  <a:pt x="8648" y="2561259"/>
                </a:lnTo>
                <a:close/>
              </a:path>
              <a:path w="5884545" h="4344670">
                <a:moveTo>
                  <a:pt x="8648" y="2492019"/>
                </a:moveTo>
                <a:lnTo>
                  <a:pt x="0" y="2492019"/>
                </a:lnTo>
                <a:lnTo>
                  <a:pt x="0" y="2526626"/>
                </a:lnTo>
                <a:lnTo>
                  <a:pt x="8648" y="2526626"/>
                </a:lnTo>
                <a:lnTo>
                  <a:pt x="8648" y="2492019"/>
                </a:lnTo>
                <a:close/>
              </a:path>
              <a:path w="5884545" h="4344670">
                <a:moveTo>
                  <a:pt x="8648" y="2422804"/>
                </a:moveTo>
                <a:lnTo>
                  <a:pt x="0" y="2422804"/>
                </a:lnTo>
                <a:lnTo>
                  <a:pt x="0" y="2457424"/>
                </a:lnTo>
                <a:lnTo>
                  <a:pt x="8648" y="2457424"/>
                </a:lnTo>
                <a:lnTo>
                  <a:pt x="8648" y="2422804"/>
                </a:lnTo>
                <a:close/>
              </a:path>
              <a:path w="5884545" h="4344670">
                <a:moveTo>
                  <a:pt x="8648" y="2353589"/>
                </a:moveTo>
                <a:lnTo>
                  <a:pt x="0" y="2353589"/>
                </a:lnTo>
                <a:lnTo>
                  <a:pt x="0" y="2388196"/>
                </a:lnTo>
                <a:lnTo>
                  <a:pt x="8648" y="2388196"/>
                </a:lnTo>
                <a:lnTo>
                  <a:pt x="8648" y="2353589"/>
                </a:lnTo>
                <a:close/>
              </a:path>
              <a:path w="5884545" h="4344670">
                <a:moveTo>
                  <a:pt x="8648" y="2284348"/>
                </a:moveTo>
                <a:lnTo>
                  <a:pt x="0" y="2284348"/>
                </a:lnTo>
                <a:lnTo>
                  <a:pt x="0" y="2318969"/>
                </a:lnTo>
                <a:lnTo>
                  <a:pt x="8648" y="2318969"/>
                </a:lnTo>
                <a:lnTo>
                  <a:pt x="8648" y="2284348"/>
                </a:lnTo>
                <a:close/>
              </a:path>
              <a:path w="5884545" h="4344670">
                <a:moveTo>
                  <a:pt x="8648" y="2215133"/>
                </a:moveTo>
                <a:lnTo>
                  <a:pt x="0" y="2215133"/>
                </a:lnTo>
                <a:lnTo>
                  <a:pt x="0" y="2249741"/>
                </a:lnTo>
                <a:lnTo>
                  <a:pt x="8648" y="2249741"/>
                </a:lnTo>
                <a:lnTo>
                  <a:pt x="8648" y="2215133"/>
                </a:lnTo>
                <a:close/>
              </a:path>
              <a:path w="5884545" h="4344670">
                <a:moveTo>
                  <a:pt x="8648" y="2145918"/>
                </a:moveTo>
                <a:lnTo>
                  <a:pt x="0" y="2145918"/>
                </a:lnTo>
                <a:lnTo>
                  <a:pt x="0" y="2180539"/>
                </a:lnTo>
                <a:lnTo>
                  <a:pt x="8648" y="2180539"/>
                </a:lnTo>
                <a:lnTo>
                  <a:pt x="8648" y="2145918"/>
                </a:lnTo>
                <a:close/>
              </a:path>
              <a:path w="5884545" h="4344670">
                <a:moveTo>
                  <a:pt x="8648" y="2076691"/>
                </a:moveTo>
                <a:lnTo>
                  <a:pt x="0" y="2076691"/>
                </a:lnTo>
                <a:lnTo>
                  <a:pt x="0" y="2111311"/>
                </a:lnTo>
                <a:lnTo>
                  <a:pt x="8648" y="2111311"/>
                </a:lnTo>
                <a:lnTo>
                  <a:pt x="8648" y="2076691"/>
                </a:lnTo>
                <a:close/>
              </a:path>
              <a:path w="5884545" h="4344670">
                <a:moveTo>
                  <a:pt x="8648" y="2007463"/>
                </a:moveTo>
                <a:lnTo>
                  <a:pt x="0" y="2007463"/>
                </a:lnTo>
                <a:lnTo>
                  <a:pt x="0" y="2042071"/>
                </a:lnTo>
                <a:lnTo>
                  <a:pt x="8648" y="2042071"/>
                </a:lnTo>
                <a:lnTo>
                  <a:pt x="8648" y="2007463"/>
                </a:lnTo>
                <a:close/>
              </a:path>
              <a:path w="5884545" h="4344670">
                <a:moveTo>
                  <a:pt x="8648" y="1938248"/>
                </a:moveTo>
                <a:lnTo>
                  <a:pt x="0" y="1938248"/>
                </a:lnTo>
                <a:lnTo>
                  <a:pt x="0" y="1972856"/>
                </a:lnTo>
                <a:lnTo>
                  <a:pt x="8648" y="1972856"/>
                </a:lnTo>
                <a:lnTo>
                  <a:pt x="8648" y="1938248"/>
                </a:lnTo>
                <a:close/>
              </a:path>
              <a:path w="5884545" h="4344670">
                <a:moveTo>
                  <a:pt x="8648" y="1869008"/>
                </a:moveTo>
                <a:lnTo>
                  <a:pt x="0" y="1869008"/>
                </a:lnTo>
                <a:lnTo>
                  <a:pt x="0" y="1903628"/>
                </a:lnTo>
                <a:lnTo>
                  <a:pt x="8648" y="1903628"/>
                </a:lnTo>
                <a:lnTo>
                  <a:pt x="8648" y="1869008"/>
                </a:lnTo>
                <a:close/>
              </a:path>
              <a:path w="5884545" h="4344670">
                <a:moveTo>
                  <a:pt x="8648" y="1799793"/>
                </a:moveTo>
                <a:lnTo>
                  <a:pt x="0" y="1799793"/>
                </a:lnTo>
                <a:lnTo>
                  <a:pt x="0" y="1834413"/>
                </a:lnTo>
                <a:lnTo>
                  <a:pt x="8648" y="1834413"/>
                </a:lnTo>
                <a:lnTo>
                  <a:pt x="8648" y="1799793"/>
                </a:lnTo>
                <a:close/>
              </a:path>
              <a:path w="5884545" h="4344670">
                <a:moveTo>
                  <a:pt x="8648" y="1730578"/>
                </a:moveTo>
                <a:lnTo>
                  <a:pt x="0" y="1730578"/>
                </a:lnTo>
                <a:lnTo>
                  <a:pt x="0" y="1765198"/>
                </a:lnTo>
                <a:lnTo>
                  <a:pt x="8648" y="1765198"/>
                </a:lnTo>
                <a:lnTo>
                  <a:pt x="8648" y="1730578"/>
                </a:lnTo>
                <a:close/>
              </a:path>
              <a:path w="5884545" h="4344670">
                <a:moveTo>
                  <a:pt x="8648" y="1661350"/>
                </a:moveTo>
                <a:lnTo>
                  <a:pt x="0" y="1661350"/>
                </a:lnTo>
                <a:lnTo>
                  <a:pt x="0" y="1695970"/>
                </a:lnTo>
                <a:lnTo>
                  <a:pt x="8648" y="1695970"/>
                </a:lnTo>
                <a:lnTo>
                  <a:pt x="8648" y="1661350"/>
                </a:lnTo>
                <a:close/>
              </a:path>
              <a:path w="5884545" h="4344670">
                <a:moveTo>
                  <a:pt x="8648" y="1592122"/>
                </a:moveTo>
                <a:lnTo>
                  <a:pt x="0" y="1592122"/>
                </a:lnTo>
                <a:lnTo>
                  <a:pt x="0" y="1626742"/>
                </a:lnTo>
                <a:lnTo>
                  <a:pt x="8648" y="1626742"/>
                </a:lnTo>
                <a:lnTo>
                  <a:pt x="8648" y="1592122"/>
                </a:lnTo>
                <a:close/>
              </a:path>
              <a:path w="5884545" h="4344670">
                <a:moveTo>
                  <a:pt x="8648" y="1522907"/>
                </a:moveTo>
                <a:lnTo>
                  <a:pt x="0" y="1522907"/>
                </a:lnTo>
                <a:lnTo>
                  <a:pt x="0" y="1557527"/>
                </a:lnTo>
                <a:lnTo>
                  <a:pt x="8648" y="1557527"/>
                </a:lnTo>
                <a:lnTo>
                  <a:pt x="8648" y="1522907"/>
                </a:lnTo>
                <a:close/>
              </a:path>
              <a:path w="5884545" h="4344670">
                <a:moveTo>
                  <a:pt x="8648" y="1453680"/>
                </a:moveTo>
                <a:lnTo>
                  <a:pt x="0" y="1453680"/>
                </a:lnTo>
                <a:lnTo>
                  <a:pt x="0" y="1488287"/>
                </a:lnTo>
                <a:lnTo>
                  <a:pt x="8648" y="1488287"/>
                </a:lnTo>
                <a:lnTo>
                  <a:pt x="8648" y="1453680"/>
                </a:lnTo>
                <a:close/>
              </a:path>
              <a:path w="5884545" h="4344670">
                <a:moveTo>
                  <a:pt x="8648" y="1384452"/>
                </a:moveTo>
                <a:lnTo>
                  <a:pt x="0" y="1384452"/>
                </a:lnTo>
                <a:lnTo>
                  <a:pt x="0" y="1419072"/>
                </a:lnTo>
                <a:lnTo>
                  <a:pt x="8648" y="1419072"/>
                </a:lnTo>
                <a:lnTo>
                  <a:pt x="8648" y="1384452"/>
                </a:lnTo>
                <a:close/>
              </a:path>
              <a:path w="5884545" h="4344670">
                <a:moveTo>
                  <a:pt x="8648" y="1315237"/>
                </a:moveTo>
                <a:lnTo>
                  <a:pt x="0" y="1315237"/>
                </a:lnTo>
                <a:lnTo>
                  <a:pt x="0" y="1349857"/>
                </a:lnTo>
                <a:lnTo>
                  <a:pt x="8648" y="1349857"/>
                </a:lnTo>
                <a:lnTo>
                  <a:pt x="8648" y="1315237"/>
                </a:lnTo>
                <a:close/>
              </a:path>
              <a:path w="5884545" h="4344670">
                <a:moveTo>
                  <a:pt x="8648" y="1246009"/>
                </a:moveTo>
                <a:lnTo>
                  <a:pt x="0" y="1246009"/>
                </a:lnTo>
                <a:lnTo>
                  <a:pt x="0" y="1280617"/>
                </a:lnTo>
                <a:lnTo>
                  <a:pt x="8648" y="1280617"/>
                </a:lnTo>
                <a:lnTo>
                  <a:pt x="8648" y="1246009"/>
                </a:lnTo>
                <a:close/>
              </a:path>
              <a:path w="5884545" h="4344670">
                <a:moveTo>
                  <a:pt x="8648" y="1176794"/>
                </a:moveTo>
                <a:lnTo>
                  <a:pt x="0" y="1176794"/>
                </a:lnTo>
                <a:lnTo>
                  <a:pt x="0" y="1211402"/>
                </a:lnTo>
                <a:lnTo>
                  <a:pt x="8648" y="1211402"/>
                </a:lnTo>
                <a:lnTo>
                  <a:pt x="8648" y="1176794"/>
                </a:lnTo>
                <a:close/>
              </a:path>
              <a:path w="5884545" h="4344670">
                <a:moveTo>
                  <a:pt x="8648" y="1107566"/>
                </a:moveTo>
                <a:lnTo>
                  <a:pt x="0" y="1107566"/>
                </a:lnTo>
                <a:lnTo>
                  <a:pt x="0" y="1142187"/>
                </a:lnTo>
                <a:lnTo>
                  <a:pt x="8648" y="1142187"/>
                </a:lnTo>
                <a:lnTo>
                  <a:pt x="8648" y="1107566"/>
                </a:lnTo>
                <a:close/>
              </a:path>
              <a:path w="5884545" h="4344670">
                <a:moveTo>
                  <a:pt x="8648" y="1038339"/>
                </a:moveTo>
                <a:lnTo>
                  <a:pt x="0" y="1038339"/>
                </a:lnTo>
                <a:lnTo>
                  <a:pt x="0" y="1072959"/>
                </a:lnTo>
                <a:lnTo>
                  <a:pt x="8648" y="1072959"/>
                </a:lnTo>
                <a:lnTo>
                  <a:pt x="8648" y="1038339"/>
                </a:lnTo>
                <a:close/>
              </a:path>
              <a:path w="5884545" h="4344670">
                <a:moveTo>
                  <a:pt x="8648" y="969124"/>
                </a:moveTo>
                <a:lnTo>
                  <a:pt x="0" y="969124"/>
                </a:lnTo>
                <a:lnTo>
                  <a:pt x="0" y="1003744"/>
                </a:lnTo>
                <a:lnTo>
                  <a:pt x="8648" y="1003744"/>
                </a:lnTo>
                <a:lnTo>
                  <a:pt x="8648" y="969124"/>
                </a:lnTo>
                <a:close/>
              </a:path>
              <a:path w="5884545" h="4344670">
                <a:moveTo>
                  <a:pt x="8648" y="899883"/>
                </a:moveTo>
                <a:lnTo>
                  <a:pt x="0" y="899883"/>
                </a:lnTo>
                <a:lnTo>
                  <a:pt x="0" y="934504"/>
                </a:lnTo>
                <a:lnTo>
                  <a:pt x="8648" y="934504"/>
                </a:lnTo>
                <a:lnTo>
                  <a:pt x="8648" y="899883"/>
                </a:lnTo>
                <a:close/>
              </a:path>
              <a:path w="5884545" h="4344670">
                <a:moveTo>
                  <a:pt x="8648" y="830668"/>
                </a:moveTo>
                <a:lnTo>
                  <a:pt x="0" y="830668"/>
                </a:lnTo>
                <a:lnTo>
                  <a:pt x="0" y="865289"/>
                </a:lnTo>
                <a:lnTo>
                  <a:pt x="8648" y="865289"/>
                </a:lnTo>
                <a:lnTo>
                  <a:pt x="8648" y="830668"/>
                </a:lnTo>
                <a:close/>
              </a:path>
              <a:path w="5884545" h="4344670">
                <a:moveTo>
                  <a:pt x="8648" y="761453"/>
                </a:moveTo>
                <a:lnTo>
                  <a:pt x="0" y="761453"/>
                </a:lnTo>
                <a:lnTo>
                  <a:pt x="0" y="796074"/>
                </a:lnTo>
                <a:lnTo>
                  <a:pt x="8648" y="796074"/>
                </a:lnTo>
                <a:lnTo>
                  <a:pt x="8648" y="761453"/>
                </a:lnTo>
                <a:close/>
              </a:path>
              <a:path w="5884545" h="4344670">
                <a:moveTo>
                  <a:pt x="8648" y="692213"/>
                </a:moveTo>
                <a:lnTo>
                  <a:pt x="0" y="692213"/>
                </a:lnTo>
                <a:lnTo>
                  <a:pt x="0" y="726821"/>
                </a:lnTo>
                <a:lnTo>
                  <a:pt x="8648" y="726821"/>
                </a:lnTo>
                <a:lnTo>
                  <a:pt x="8648" y="692213"/>
                </a:lnTo>
                <a:close/>
              </a:path>
              <a:path w="5884545" h="4344670">
                <a:moveTo>
                  <a:pt x="8648" y="622998"/>
                </a:moveTo>
                <a:lnTo>
                  <a:pt x="0" y="622998"/>
                </a:lnTo>
                <a:lnTo>
                  <a:pt x="0" y="657618"/>
                </a:lnTo>
                <a:lnTo>
                  <a:pt x="8648" y="657618"/>
                </a:lnTo>
                <a:lnTo>
                  <a:pt x="8648" y="622998"/>
                </a:lnTo>
                <a:close/>
              </a:path>
              <a:path w="5884545" h="4344670">
                <a:moveTo>
                  <a:pt x="8648" y="553783"/>
                </a:moveTo>
                <a:lnTo>
                  <a:pt x="0" y="553783"/>
                </a:lnTo>
                <a:lnTo>
                  <a:pt x="0" y="588391"/>
                </a:lnTo>
                <a:lnTo>
                  <a:pt x="8648" y="588391"/>
                </a:lnTo>
                <a:lnTo>
                  <a:pt x="8648" y="553783"/>
                </a:lnTo>
                <a:close/>
              </a:path>
              <a:path w="5884545" h="4344670">
                <a:moveTo>
                  <a:pt x="8648" y="484555"/>
                </a:moveTo>
                <a:lnTo>
                  <a:pt x="0" y="484555"/>
                </a:lnTo>
                <a:lnTo>
                  <a:pt x="0" y="519175"/>
                </a:lnTo>
                <a:lnTo>
                  <a:pt x="8648" y="519175"/>
                </a:lnTo>
                <a:lnTo>
                  <a:pt x="8648" y="484555"/>
                </a:lnTo>
                <a:close/>
              </a:path>
              <a:path w="5884545" h="4344670">
                <a:moveTo>
                  <a:pt x="8648" y="415328"/>
                </a:moveTo>
                <a:lnTo>
                  <a:pt x="0" y="415328"/>
                </a:lnTo>
                <a:lnTo>
                  <a:pt x="0" y="449948"/>
                </a:lnTo>
                <a:lnTo>
                  <a:pt x="8648" y="449948"/>
                </a:lnTo>
                <a:lnTo>
                  <a:pt x="8648" y="415328"/>
                </a:lnTo>
                <a:close/>
              </a:path>
              <a:path w="5884545" h="4344670">
                <a:moveTo>
                  <a:pt x="8648" y="346113"/>
                </a:moveTo>
                <a:lnTo>
                  <a:pt x="0" y="346113"/>
                </a:lnTo>
                <a:lnTo>
                  <a:pt x="0" y="380733"/>
                </a:lnTo>
                <a:lnTo>
                  <a:pt x="8648" y="380733"/>
                </a:lnTo>
                <a:lnTo>
                  <a:pt x="8648" y="346113"/>
                </a:lnTo>
                <a:close/>
              </a:path>
              <a:path w="5884545" h="4344670">
                <a:moveTo>
                  <a:pt x="8648" y="276885"/>
                </a:moveTo>
                <a:lnTo>
                  <a:pt x="0" y="276885"/>
                </a:lnTo>
                <a:lnTo>
                  <a:pt x="0" y="311492"/>
                </a:lnTo>
                <a:lnTo>
                  <a:pt x="8648" y="311492"/>
                </a:lnTo>
                <a:lnTo>
                  <a:pt x="8648" y="276885"/>
                </a:lnTo>
                <a:close/>
              </a:path>
              <a:path w="5884545" h="4344670">
                <a:moveTo>
                  <a:pt x="8648" y="207657"/>
                </a:moveTo>
                <a:lnTo>
                  <a:pt x="0" y="207657"/>
                </a:lnTo>
                <a:lnTo>
                  <a:pt x="0" y="242277"/>
                </a:lnTo>
                <a:lnTo>
                  <a:pt x="8648" y="242277"/>
                </a:lnTo>
                <a:lnTo>
                  <a:pt x="8648" y="207657"/>
                </a:lnTo>
                <a:close/>
              </a:path>
              <a:path w="5884545" h="4344670">
                <a:moveTo>
                  <a:pt x="8648" y="138442"/>
                </a:moveTo>
                <a:lnTo>
                  <a:pt x="0" y="138442"/>
                </a:lnTo>
                <a:lnTo>
                  <a:pt x="0" y="173062"/>
                </a:lnTo>
                <a:lnTo>
                  <a:pt x="8648" y="173062"/>
                </a:lnTo>
                <a:lnTo>
                  <a:pt x="8648" y="138442"/>
                </a:lnTo>
                <a:close/>
              </a:path>
              <a:path w="5884545" h="4344670">
                <a:moveTo>
                  <a:pt x="8648" y="69202"/>
                </a:moveTo>
                <a:lnTo>
                  <a:pt x="0" y="69202"/>
                </a:lnTo>
                <a:lnTo>
                  <a:pt x="0" y="103822"/>
                </a:lnTo>
                <a:lnTo>
                  <a:pt x="8648" y="103822"/>
                </a:lnTo>
                <a:lnTo>
                  <a:pt x="8648" y="69202"/>
                </a:lnTo>
                <a:close/>
              </a:path>
              <a:path w="5884545" h="4344670">
                <a:moveTo>
                  <a:pt x="8661" y="0"/>
                </a:moveTo>
                <a:lnTo>
                  <a:pt x="0" y="0"/>
                </a:lnTo>
                <a:lnTo>
                  <a:pt x="0" y="34607"/>
                </a:lnTo>
                <a:lnTo>
                  <a:pt x="8648" y="34607"/>
                </a:lnTo>
                <a:lnTo>
                  <a:pt x="8661" y="0"/>
                </a:lnTo>
                <a:close/>
              </a:path>
              <a:path w="5884545" h="4344670">
                <a:moveTo>
                  <a:pt x="69240" y="0"/>
                </a:moveTo>
                <a:lnTo>
                  <a:pt x="34632" y="0"/>
                </a:lnTo>
                <a:lnTo>
                  <a:pt x="34632" y="8648"/>
                </a:lnTo>
                <a:lnTo>
                  <a:pt x="69240" y="8648"/>
                </a:lnTo>
                <a:lnTo>
                  <a:pt x="69240" y="0"/>
                </a:lnTo>
                <a:close/>
              </a:path>
              <a:path w="5884545" h="4344670">
                <a:moveTo>
                  <a:pt x="138455" y="0"/>
                </a:moveTo>
                <a:lnTo>
                  <a:pt x="103835" y="0"/>
                </a:lnTo>
                <a:lnTo>
                  <a:pt x="103835" y="8648"/>
                </a:lnTo>
                <a:lnTo>
                  <a:pt x="138455" y="8648"/>
                </a:lnTo>
                <a:lnTo>
                  <a:pt x="138455" y="0"/>
                </a:lnTo>
                <a:close/>
              </a:path>
              <a:path w="5884545" h="4344670">
                <a:moveTo>
                  <a:pt x="207670" y="0"/>
                </a:moveTo>
                <a:lnTo>
                  <a:pt x="173050" y="0"/>
                </a:lnTo>
                <a:lnTo>
                  <a:pt x="173050" y="8648"/>
                </a:lnTo>
                <a:lnTo>
                  <a:pt x="207670" y="8648"/>
                </a:lnTo>
                <a:lnTo>
                  <a:pt x="207670" y="0"/>
                </a:lnTo>
                <a:close/>
              </a:path>
              <a:path w="5884545" h="4344670">
                <a:moveTo>
                  <a:pt x="276898" y="0"/>
                </a:moveTo>
                <a:lnTo>
                  <a:pt x="242290" y="0"/>
                </a:lnTo>
                <a:lnTo>
                  <a:pt x="242290" y="8648"/>
                </a:lnTo>
                <a:lnTo>
                  <a:pt x="276898" y="8648"/>
                </a:lnTo>
                <a:lnTo>
                  <a:pt x="276898" y="0"/>
                </a:lnTo>
                <a:close/>
              </a:path>
              <a:path w="5884545" h="4344670">
                <a:moveTo>
                  <a:pt x="346125" y="0"/>
                </a:moveTo>
                <a:lnTo>
                  <a:pt x="311505" y="0"/>
                </a:lnTo>
                <a:lnTo>
                  <a:pt x="311505" y="8648"/>
                </a:lnTo>
                <a:lnTo>
                  <a:pt x="346125" y="8648"/>
                </a:lnTo>
                <a:lnTo>
                  <a:pt x="346125" y="0"/>
                </a:lnTo>
                <a:close/>
              </a:path>
              <a:path w="5884545" h="4344670">
                <a:moveTo>
                  <a:pt x="415340" y="0"/>
                </a:moveTo>
                <a:lnTo>
                  <a:pt x="380720" y="0"/>
                </a:lnTo>
                <a:lnTo>
                  <a:pt x="380720" y="8648"/>
                </a:lnTo>
                <a:lnTo>
                  <a:pt x="415340" y="8648"/>
                </a:lnTo>
                <a:lnTo>
                  <a:pt x="415340" y="0"/>
                </a:lnTo>
                <a:close/>
              </a:path>
              <a:path w="5884545" h="4344670">
                <a:moveTo>
                  <a:pt x="484568" y="0"/>
                </a:moveTo>
                <a:lnTo>
                  <a:pt x="449948" y="0"/>
                </a:lnTo>
                <a:lnTo>
                  <a:pt x="449948" y="8648"/>
                </a:lnTo>
                <a:lnTo>
                  <a:pt x="484568" y="8648"/>
                </a:lnTo>
                <a:lnTo>
                  <a:pt x="484568" y="0"/>
                </a:lnTo>
                <a:close/>
              </a:path>
              <a:path w="5884545" h="4344670">
                <a:moveTo>
                  <a:pt x="553796" y="0"/>
                </a:moveTo>
                <a:lnTo>
                  <a:pt x="519188" y="0"/>
                </a:lnTo>
                <a:lnTo>
                  <a:pt x="519188" y="8648"/>
                </a:lnTo>
                <a:lnTo>
                  <a:pt x="553796" y="8648"/>
                </a:lnTo>
                <a:lnTo>
                  <a:pt x="553796" y="0"/>
                </a:lnTo>
                <a:close/>
              </a:path>
              <a:path w="5884545" h="4344670">
                <a:moveTo>
                  <a:pt x="623011" y="0"/>
                </a:moveTo>
                <a:lnTo>
                  <a:pt x="588391" y="0"/>
                </a:lnTo>
                <a:lnTo>
                  <a:pt x="588391" y="8648"/>
                </a:lnTo>
                <a:lnTo>
                  <a:pt x="623011" y="8648"/>
                </a:lnTo>
                <a:lnTo>
                  <a:pt x="623011" y="0"/>
                </a:lnTo>
                <a:close/>
              </a:path>
              <a:path w="5884545" h="4344670">
                <a:moveTo>
                  <a:pt x="692251" y="0"/>
                </a:moveTo>
                <a:lnTo>
                  <a:pt x="657631" y="0"/>
                </a:lnTo>
                <a:lnTo>
                  <a:pt x="657631" y="8648"/>
                </a:lnTo>
                <a:lnTo>
                  <a:pt x="692251" y="8648"/>
                </a:lnTo>
                <a:lnTo>
                  <a:pt x="692251" y="0"/>
                </a:lnTo>
                <a:close/>
              </a:path>
              <a:path w="5884545" h="4344670">
                <a:moveTo>
                  <a:pt x="761466" y="0"/>
                </a:moveTo>
                <a:lnTo>
                  <a:pt x="726859" y="0"/>
                </a:lnTo>
                <a:lnTo>
                  <a:pt x="726859" y="8648"/>
                </a:lnTo>
                <a:lnTo>
                  <a:pt x="761466" y="8648"/>
                </a:lnTo>
                <a:lnTo>
                  <a:pt x="761466" y="0"/>
                </a:lnTo>
                <a:close/>
              </a:path>
              <a:path w="5884545" h="4344670">
                <a:moveTo>
                  <a:pt x="830694" y="0"/>
                </a:moveTo>
                <a:lnTo>
                  <a:pt x="796074" y="0"/>
                </a:lnTo>
                <a:lnTo>
                  <a:pt x="796074" y="8648"/>
                </a:lnTo>
                <a:lnTo>
                  <a:pt x="830694" y="8648"/>
                </a:lnTo>
                <a:lnTo>
                  <a:pt x="830694" y="0"/>
                </a:lnTo>
                <a:close/>
              </a:path>
              <a:path w="5884545" h="4344670">
                <a:moveTo>
                  <a:pt x="899909" y="0"/>
                </a:moveTo>
                <a:lnTo>
                  <a:pt x="865289" y="0"/>
                </a:lnTo>
                <a:lnTo>
                  <a:pt x="865289" y="8648"/>
                </a:lnTo>
                <a:lnTo>
                  <a:pt x="899909" y="8648"/>
                </a:lnTo>
                <a:lnTo>
                  <a:pt x="899909" y="0"/>
                </a:lnTo>
                <a:close/>
              </a:path>
              <a:path w="5884545" h="4344670">
                <a:moveTo>
                  <a:pt x="969124" y="0"/>
                </a:moveTo>
                <a:lnTo>
                  <a:pt x="934504" y="0"/>
                </a:lnTo>
                <a:lnTo>
                  <a:pt x="934504" y="8648"/>
                </a:lnTo>
                <a:lnTo>
                  <a:pt x="969124" y="8648"/>
                </a:lnTo>
                <a:lnTo>
                  <a:pt x="969124" y="0"/>
                </a:lnTo>
                <a:close/>
              </a:path>
              <a:path w="5884545" h="4344670">
                <a:moveTo>
                  <a:pt x="1038364" y="0"/>
                </a:moveTo>
                <a:lnTo>
                  <a:pt x="1003744" y="0"/>
                </a:lnTo>
                <a:lnTo>
                  <a:pt x="1003744" y="8648"/>
                </a:lnTo>
                <a:lnTo>
                  <a:pt x="1038364" y="8648"/>
                </a:lnTo>
                <a:lnTo>
                  <a:pt x="1038364" y="0"/>
                </a:lnTo>
                <a:close/>
              </a:path>
              <a:path w="5884545" h="4344670">
                <a:moveTo>
                  <a:pt x="1107579" y="0"/>
                </a:moveTo>
                <a:lnTo>
                  <a:pt x="1072959" y="0"/>
                </a:lnTo>
                <a:lnTo>
                  <a:pt x="1072959" y="8648"/>
                </a:lnTo>
                <a:lnTo>
                  <a:pt x="1107579" y="8648"/>
                </a:lnTo>
                <a:lnTo>
                  <a:pt x="1107579" y="0"/>
                </a:lnTo>
                <a:close/>
              </a:path>
              <a:path w="5884545" h="4344670">
                <a:moveTo>
                  <a:pt x="1176807" y="0"/>
                </a:moveTo>
                <a:lnTo>
                  <a:pt x="1142187" y="0"/>
                </a:lnTo>
                <a:lnTo>
                  <a:pt x="1142187" y="8648"/>
                </a:lnTo>
                <a:lnTo>
                  <a:pt x="1176807" y="8648"/>
                </a:lnTo>
                <a:lnTo>
                  <a:pt x="1176807" y="0"/>
                </a:lnTo>
                <a:close/>
              </a:path>
              <a:path w="5884545" h="4344670">
                <a:moveTo>
                  <a:pt x="1246035" y="0"/>
                </a:moveTo>
                <a:lnTo>
                  <a:pt x="1211427" y="0"/>
                </a:lnTo>
                <a:lnTo>
                  <a:pt x="1211427" y="8648"/>
                </a:lnTo>
                <a:lnTo>
                  <a:pt x="1246035" y="8648"/>
                </a:lnTo>
                <a:lnTo>
                  <a:pt x="1246035" y="0"/>
                </a:lnTo>
                <a:close/>
              </a:path>
              <a:path w="5884545" h="4344670">
                <a:moveTo>
                  <a:pt x="1315250" y="0"/>
                </a:moveTo>
                <a:lnTo>
                  <a:pt x="1280629" y="0"/>
                </a:lnTo>
                <a:lnTo>
                  <a:pt x="1280629" y="8648"/>
                </a:lnTo>
                <a:lnTo>
                  <a:pt x="1315250" y="8648"/>
                </a:lnTo>
                <a:lnTo>
                  <a:pt x="1315250" y="0"/>
                </a:lnTo>
                <a:close/>
              </a:path>
              <a:path w="5884545" h="4344670">
                <a:moveTo>
                  <a:pt x="1384465" y="0"/>
                </a:moveTo>
                <a:lnTo>
                  <a:pt x="1349844" y="0"/>
                </a:lnTo>
                <a:lnTo>
                  <a:pt x="1349844" y="8648"/>
                </a:lnTo>
                <a:lnTo>
                  <a:pt x="1384465" y="8648"/>
                </a:lnTo>
                <a:lnTo>
                  <a:pt x="1384465" y="0"/>
                </a:lnTo>
                <a:close/>
              </a:path>
              <a:path w="5884545" h="4344670">
                <a:moveTo>
                  <a:pt x="1453705" y="0"/>
                </a:moveTo>
                <a:lnTo>
                  <a:pt x="1419085" y="0"/>
                </a:lnTo>
                <a:lnTo>
                  <a:pt x="1419085" y="8648"/>
                </a:lnTo>
                <a:lnTo>
                  <a:pt x="1453705" y="8648"/>
                </a:lnTo>
                <a:lnTo>
                  <a:pt x="1453705" y="0"/>
                </a:lnTo>
                <a:close/>
              </a:path>
              <a:path w="5884545" h="4344670">
                <a:moveTo>
                  <a:pt x="1522920" y="0"/>
                </a:moveTo>
                <a:lnTo>
                  <a:pt x="1488300" y="0"/>
                </a:lnTo>
                <a:lnTo>
                  <a:pt x="1488300" y="8648"/>
                </a:lnTo>
                <a:lnTo>
                  <a:pt x="1522920" y="8648"/>
                </a:lnTo>
                <a:lnTo>
                  <a:pt x="1522920" y="0"/>
                </a:lnTo>
                <a:close/>
              </a:path>
              <a:path w="5884545" h="4344670">
                <a:moveTo>
                  <a:pt x="1592135" y="0"/>
                </a:moveTo>
                <a:lnTo>
                  <a:pt x="1557515" y="0"/>
                </a:lnTo>
                <a:lnTo>
                  <a:pt x="1557515" y="8648"/>
                </a:lnTo>
                <a:lnTo>
                  <a:pt x="1592135" y="8648"/>
                </a:lnTo>
                <a:lnTo>
                  <a:pt x="1592135" y="0"/>
                </a:lnTo>
                <a:close/>
              </a:path>
              <a:path w="5884545" h="4344670">
                <a:moveTo>
                  <a:pt x="1661375" y="0"/>
                </a:moveTo>
                <a:lnTo>
                  <a:pt x="1626755" y="0"/>
                </a:lnTo>
                <a:lnTo>
                  <a:pt x="1626755" y="8648"/>
                </a:lnTo>
                <a:lnTo>
                  <a:pt x="1661375" y="8648"/>
                </a:lnTo>
                <a:lnTo>
                  <a:pt x="1661375" y="0"/>
                </a:lnTo>
                <a:close/>
              </a:path>
              <a:path w="5884545" h="4344670">
                <a:moveTo>
                  <a:pt x="1730590" y="0"/>
                </a:moveTo>
                <a:lnTo>
                  <a:pt x="1695983" y="0"/>
                </a:lnTo>
                <a:lnTo>
                  <a:pt x="1695983" y="8648"/>
                </a:lnTo>
                <a:lnTo>
                  <a:pt x="1730590" y="8648"/>
                </a:lnTo>
                <a:lnTo>
                  <a:pt x="1730590" y="0"/>
                </a:lnTo>
                <a:close/>
              </a:path>
              <a:path w="5884545" h="4344670">
                <a:moveTo>
                  <a:pt x="1799805" y="0"/>
                </a:moveTo>
                <a:lnTo>
                  <a:pt x="1765185" y="0"/>
                </a:lnTo>
                <a:lnTo>
                  <a:pt x="1765185" y="8648"/>
                </a:lnTo>
                <a:lnTo>
                  <a:pt x="1799805" y="8648"/>
                </a:lnTo>
                <a:lnTo>
                  <a:pt x="1799805" y="0"/>
                </a:lnTo>
                <a:close/>
              </a:path>
              <a:path w="5884545" h="4344670">
                <a:moveTo>
                  <a:pt x="1869033" y="0"/>
                </a:moveTo>
                <a:lnTo>
                  <a:pt x="1834413" y="0"/>
                </a:lnTo>
                <a:lnTo>
                  <a:pt x="1834413" y="8648"/>
                </a:lnTo>
                <a:lnTo>
                  <a:pt x="1869033" y="8648"/>
                </a:lnTo>
                <a:lnTo>
                  <a:pt x="1869033" y="0"/>
                </a:lnTo>
                <a:close/>
              </a:path>
              <a:path w="5884545" h="4344670">
                <a:moveTo>
                  <a:pt x="1938261" y="0"/>
                </a:moveTo>
                <a:lnTo>
                  <a:pt x="1903641" y="0"/>
                </a:lnTo>
                <a:lnTo>
                  <a:pt x="1903641" y="8648"/>
                </a:lnTo>
                <a:lnTo>
                  <a:pt x="1938261" y="8648"/>
                </a:lnTo>
                <a:lnTo>
                  <a:pt x="1938261" y="0"/>
                </a:lnTo>
                <a:close/>
              </a:path>
              <a:path w="5884545" h="4344670">
                <a:moveTo>
                  <a:pt x="2007476" y="0"/>
                </a:moveTo>
                <a:lnTo>
                  <a:pt x="1972868" y="0"/>
                </a:lnTo>
                <a:lnTo>
                  <a:pt x="1972868" y="8648"/>
                </a:lnTo>
                <a:lnTo>
                  <a:pt x="2007476" y="8648"/>
                </a:lnTo>
                <a:lnTo>
                  <a:pt x="2007476" y="0"/>
                </a:lnTo>
                <a:close/>
              </a:path>
              <a:path w="5884545" h="4344670">
                <a:moveTo>
                  <a:pt x="2076704" y="0"/>
                </a:moveTo>
                <a:lnTo>
                  <a:pt x="2042083" y="0"/>
                </a:lnTo>
                <a:lnTo>
                  <a:pt x="2042083" y="8648"/>
                </a:lnTo>
                <a:lnTo>
                  <a:pt x="2076704" y="8648"/>
                </a:lnTo>
                <a:lnTo>
                  <a:pt x="2076704" y="0"/>
                </a:lnTo>
                <a:close/>
              </a:path>
              <a:path w="5884545" h="4344670">
                <a:moveTo>
                  <a:pt x="2145931" y="0"/>
                </a:moveTo>
                <a:lnTo>
                  <a:pt x="2111311" y="0"/>
                </a:lnTo>
                <a:lnTo>
                  <a:pt x="2111311" y="8648"/>
                </a:lnTo>
                <a:lnTo>
                  <a:pt x="2145931" y="8648"/>
                </a:lnTo>
                <a:lnTo>
                  <a:pt x="2145931" y="0"/>
                </a:lnTo>
                <a:close/>
              </a:path>
              <a:path w="5884545" h="4344670">
                <a:moveTo>
                  <a:pt x="2215146" y="0"/>
                </a:moveTo>
                <a:lnTo>
                  <a:pt x="2180539" y="0"/>
                </a:lnTo>
                <a:lnTo>
                  <a:pt x="2180539" y="8648"/>
                </a:lnTo>
                <a:lnTo>
                  <a:pt x="2215146" y="8648"/>
                </a:lnTo>
                <a:lnTo>
                  <a:pt x="2215146" y="0"/>
                </a:lnTo>
                <a:close/>
              </a:path>
              <a:path w="5884545" h="4344670">
                <a:moveTo>
                  <a:pt x="2284374" y="0"/>
                </a:moveTo>
                <a:lnTo>
                  <a:pt x="2249754" y="0"/>
                </a:lnTo>
                <a:lnTo>
                  <a:pt x="2249754" y="8648"/>
                </a:lnTo>
                <a:lnTo>
                  <a:pt x="2284374" y="8648"/>
                </a:lnTo>
                <a:lnTo>
                  <a:pt x="2284374" y="0"/>
                </a:lnTo>
                <a:close/>
              </a:path>
              <a:path w="5884545" h="4344670">
                <a:moveTo>
                  <a:pt x="2353602" y="0"/>
                </a:moveTo>
                <a:lnTo>
                  <a:pt x="2318994" y="0"/>
                </a:lnTo>
                <a:lnTo>
                  <a:pt x="2318994" y="8648"/>
                </a:lnTo>
                <a:lnTo>
                  <a:pt x="2353602" y="8648"/>
                </a:lnTo>
                <a:lnTo>
                  <a:pt x="2353602" y="0"/>
                </a:lnTo>
                <a:close/>
              </a:path>
              <a:path w="5884545" h="4344670">
                <a:moveTo>
                  <a:pt x="2422829" y="0"/>
                </a:moveTo>
                <a:lnTo>
                  <a:pt x="2388209" y="0"/>
                </a:lnTo>
                <a:lnTo>
                  <a:pt x="2388209" y="8648"/>
                </a:lnTo>
                <a:lnTo>
                  <a:pt x="2422829" y="8648"/>
                </a:lnTo>
                <a:lnTo>
                  <a:pt x="2422829" y="0"/>
                </a:lnTo>
                <a:close/>
              </a:path>
              <a:path w="5884545" h="4344670">
                <a:moveTo>
                  <a:pt x="2492044" y="0"/>
                </a:moveTo>
                <a:lnTo>
                  <a:pt x="2457424" y="0"/>
                </a:lnTo>
                <a:lnTo>
                  <a:pt x="2457424" y="8648"/>
                </a:lnTo>
                <a:lnTo>
                  <a:pt x="2492044" y="8648"/>
                </a:lnTo>
                <a:lnTo>
                  <a:pt x="2492044" y="0"/>
                </a:lnTo>
                <a:close/>
              </a:path>
              <a:path w="5884545" h="4344670">
                <a:moveTo>
                  <a:pt x="2561259" y="0"/>
                </a:moveTo>
                <a:lnTo>
                  <a:pt x="2526639" y="0"/>
                </a:lnTo>
                <a:lnTo>
                  <a:pt x="2526639" y="8648"/>
                </a:lnTo>
                <a:lnTo>
                  <a:pt x="2561259" y="8648"/>
                </a:lnTo>
                <a:lnTo>
                  <a:pt x="2561259" y="0"/>
                </a:lnTo>
                <a:close/>
              </a:path>
              <a:path w="5884545" h="4344670">
                <a:moveTo>
                  <a:pt x="2630500" y="0"/>
                </a:moveTo>
                <a:lnTo>
                  <a:pt x="2595880" y="0"/>
                </a:lnTo>
                <a:lnTo>
                  <a:pt x="2595880" y="8648"/>
                </a:lnTo>
                <a:lnTo>
                  <a:pt x="2630500" y="8648"/>
                </a:lnTo>
                <a:lnTo>
                  <a:pt x="2630500" y="0"/>
                </a:lnTo>
                <a:close/>
              </a:path>
              <a:path w="5884545" h="4344670">
                <a:moveTo>
                  <a:pt x="2699715" y="0"/>
                </a:moveTo>
                <a:lnTo>
                  <a:pt x="2665095" y="0"/>
                </a:lnTo>
                <a:lnTo>
                  <a:pt x="2665095" y="8648"/>
                </a:lnTo>
                <a:lnTo>
                  <a:pt x="2699715" y="8648"/>
                </a:lnTo>
                <a:lnTo>
                  <a:pt x="2699715" y="0"/>
                </a:lnTo>
                <a:close/>
              </a:path>
              <a:path w="5884545" h="4344670">
                <a:moveTo>
                  <a:pt x="2768930" y="0"/>
                </a:moveTo>
                <a:lnTo>
                  <a:pt x="2734322" y="0"/>
                </a:lnTo>
                <a:lnTo>
                  <a:pt x="2734322" y="8648"/>
                </a:lnTo>
                <a:lnTo>
                  <a:pt x="2768930" y="8648"/>
                </a:lnTo>
                <a:lnTo>
                  <a:pt x="2768930" y="0"/>
                </a:lnTo>
                <a:close/>
              </a:path>
              <a:path w="5884545" h="4344670">
                <a:moveTo>
                  <a:pt x="2838170" y="0"/>
                </a:moveTo>
                <a:lnTo>
                  <a:pt x="2803550" y="0"/>
                </a:lnTo>
                <a:lnTo>
                  <a:pt x="2803550" y="8648"/>
                </a:lnTo>
                <a:lnTo>
                  <a:pt x="2838170" y="8648"/>
                </a:lnTo>
                <a:lnTo>
                  <a:pt x="2838170" y="0"/>
                </a:lnTo>
                <a:close/>
              </a:path>
              <a:path w="5884545" h="4344670">
                <a:moveTo>
                  <a:pt x="2907385" y="0"/>
                </a:moveTo>
                <a:lnTo>
                  <a:pt x="2872765" y="0"/>
                </a:lnTo>
                <a:lnTo>
                  <a:pt x="2872765" y="8648"/>
                </a:lnTo>
                <a:lnTo>
                  <a:pt x="2907385" y="8648"/>
                </a:lnTo>
                <a:lnTo>
                  <a:pt x="2907385" y="0"/>
                </a:lnTo>
                <a:close/>
              </a:path>
              <a:path w="5884545" h="4344670">
                <a:moveTo>
                  <a:pt x="2976600" y="0"/>
                </a:moveTo>
                <a:lnTo>
                  <a:pt x="2941980" y="0"/>
                </a:lnTo>
                <a:lnTo>
                  <a:pt x="2941980" y="8648"/>
                </a:lnTo>
                <a:lnTo>
                  <a:pt x="2976600" y="8648"/>
                </a:lnTo>
                <a:lnTo>
                  <a:pt x="2976600" y="0"/>
                </a:lnTo>
                <a:close/>
              </a:path>
              <a:path w="5884545" h="4344670">
                <a:moveTo>
                  <a:pt x="3045828" y="0"/>
                </a:moveTo>
                <a:lnTo>
                  <a:pt x="3011208" y="0"/>
                </a:lnTo>
                <a:lnTo>
                  <a:pt x="3011208" y="8648"/>
                </a:lnTo>
                <a:lnTo>
                  <a:pt x="3045828" y="8648"/>
                </a:lnTo>
                <a:lnTo>
                  <a:pt x="3045828" y="0"/>
                </a:lnTo>
                <a:close/>
              </a:path>
              <a:path w="5884545" h="4344670">
                <a:moveTo>
                  <a:pt x="3115043" y="0"/>
                </a:moveTo>
                <a:lnTo>
                  <a:pt x="3080435" y="0"/>
                </a:lnTo>
                <a:lnTo>
                  <a:pt x="3080435" y="8648"/>
                </a:lnTo>
                <a:lnTo>
                  <a:pt x="3115043" y="8648"/>
                </a:lnTo>
                <a:lnTo>
                  <a:pt x="3115043" y="0"/>
                </a:lnTo>
                <a:close/>
              </a:path>
              <a:path w="5884545" h="4344670">
                <a:moveTo>
                  <a:pt x="3184271" y="0"/>
                </a:moveTo>
                <a:lnTo>
                  <a:pt x="3149650" y="0"/>
                </a:lnTo>
                <a:lnTo>
                  <a:pt x="3149650" y="8648"/>
                </a:lnTo>
                <a:lnTo>
                  <a:pt x="3184271" y="8648"/>
                </a:lnTo>
                <a:lnTo>
                  <a:pt x="3184271" y="0"/>
                </a:lnTo>
                <a:close/>
              </a:path>
              <a:path w="5884545" h="4344670">
                <a:moveTo>
                  <a:pt x="3253498" y="0"/>
                </a:moveTo>
                <a:lnTo>
                  <a:pt x="3218891" y="0"/>
                </a:lnTo>
                <a:lnTo>
                  <a:pt x="3218891" y="8648"/>
                </a:lnTo>
                <a:lnTo>
                  <a:pt x="3253498" y="8648"/>
                </a:lnTo>
                <a:lnTo>
                  <a:pt x="3253498" y="0"/>
                </a:lnTo>
                <a:close/>
              </a:path>
              <a:path w="5884545" h="4344670">
                <a:moveTo>
                  <a:pt x="3322726" y="0"/>
                </a:moveTo>
                <a:lnTo>
                  <a:pt x="3288106" y="0"/>
                </a:lnTo>
                <a:lnTo>
                  <a:pt x="3288106" y="8648"/>
                </a:lnTo>
                <a:lnTo>
                  <a:pt x="3322726" y="8648"/>
                </a:lnTo>
                <a:lnTo>
                  <a:pt x="3322726" y="0"/>
                </a:lnTo>
                <a:close/>
              </a:path>
              <a:path w="5884545" h="4344670">
                <a:moveTo>
                  <a:pt x="3391941" y="0"/>
                </a:moveTo>
                <a:lnTo>
                  <a:pt x="3357321" y="0"/>
                </a:lnTo>
                <a:lnTo>
                  <a:pt x="3357321" y="8648"/>
                </a:lnTo>
                <a:lnTo>
                  <a:pt x="3391941" y="8648"/>
                </a:lnTo>
                <a:lnTo>
                  <a:pt x="3391941" y="0"/>
                </a:lnTo>
                <a:close/>
              </a:path>
              <a:path w="5884545" h="4344670">
                <a:moveTo>
                  <a:pt x="3461169" y="0"/>
                </a:moveTo>
                <a:lnTo>
                  <a:pt x="3426561" y="0"/>
                </a:lnTo>
                <a:lnTo>
                  <a:pt x="3426561" y="8648"/>
                </a:lnTo>
                <a:lnTo>
                  <a:pt x="3461169" y="8648"/>
                </a:lnTo>
                <a:lnTo>
                  <a:pt x="3461169" y="0"/>
                </a:lnTo>
                <a:close/>
              </a:path>
              <a:path w="5884545" h="4344670">
                <a:moveTo>
                  <a:pt x="3530396" y="0"/>
                </a:moveTo>
                <a:lnTo>
                  <a:pt x="3495776" y="0"/>
                </a:lnTo>
                <a:lnTo>
                  <a:pt x="3495776" y="8648"/>
                </a:lnTo>
                <a:lnTo>
                  <a:pt x="3530396" y="8648"/>
                </a:lnTo>
                <a:lnTo>
                  <a:pt x="3530396" y="0"/>
                </a:lnTo>
                <a:close/>
              </a:path>
              <a:path w="5884545" h="4344670">
                <a:moveTo>
                  <a:pt x="3599611" y="0"/>
                </a:moveTo>
                <a:lnTo>
                  <a:pt x="3564991" y="0"/>
                </a:lnTo>
                <a:lnTo>
                  <a:pt x="3564991" y="8648"/>
                </a:lnTo>
                <a:lnTo>
                  <a:pt x="3599611" y="8648"/>
                </a:lnTo>
                <a:lnTo>
                  <a:pt x="3599611" y="0"/>
                </a:lnTo>
                <a:close/>
              </a:path>
              <a:path w="5884545" h="4344670">
                <a:moveTo>
                  <a:pt x="3668839" y="0"/>
                </a:moveTo>
                <a:lnTo>
                  <a:pt x="3634231" y="0"/>
                </a:lnTo>
                <a:lnTo>
                  <a:pt x="3634231" y="8648"/>
                </a:lnTo>
                <a:lnTo>
                  <a:pt x="3668839" y="8648"/>
                </a:lnTo>
                <a:lnTo>
                  <a:pt x="3668839" y="0"/>
                </a:lnTo>
                <a:close/>
              </a:path>
              <a:path w="5884545" h="4344670">
                <a:moveTo>
                  <a:pt x="3738067" y="0"/>
                </a:moveTo>
                <a:lnTo>
                  <a:pt x="3703447" y="0"/>
                </a:lnTo>
                <a:lnTo>
                  <a:pt x="3703447" y="8648"/>
                </a:lnTo>
                <a:lnTo>
                  <a:pt x="3738067" y="8648"/>
                </a:lnTo>
                <a:lnTo>
                  <a:pt x="3738067" y="0"/>
                </a:lnTo>
                <a:close/>
              </a:path>
              <a:path w="5884545" h="4344670">
                <a:moveTo>
                  <a:pt x="3807294" y="0"/>
                </a:moveTo>
                <a:lnTo>
                  <a:pt x="3772674" y="0"/>
                </a:lnTo>
                <a:lnTo>
                  <a:pt x="3772674" y="8648"/>
                </a:lnTo>
                <a:lnTo>
                  <a:pt x="3807294" y="8648"/>
                </a:lnTo>
                <a:lnTo>
                  <a:pt x="3807294" y="0"/>
                </a:lnTo>
                <a:close/>
              </a:path>
              <a:path w="5884545" h="4344670">
                <a:moveTo>
                  <a:pt x="3876509" y="0"/>
                </a:moveTo>
                <a:lnTo>
                  <a:pt x="3841902" y="0"/>
                </a:lnTo>
                <a:lnTo>
                  <a:pt x="3841902" y="8648"/>
                </a:lnTo>
                <a:lnTo>
                  <a:pt x="3876509" y="8648"/>
                </a:lnTo>
                <a:lnTo>
                  <a:pt x="3876509" y="0"/>
                </a:lnTo>
                <a:close/>
              </a:path>
              <a:path w="5884545" h="4344670">
                <a:moveTo>
                  <a:pt x="3945737" y="0"/>
                </a:moveTo>
                <a:lnTo>
                  <a:pt x="3911117" y="0"/>
                </a:lnTo>
                <a:lnTo>
                  <a:pt x="3911117" y="8648"/>
                </a:lnTo>
                <a:lnTo>
                  <a:pt x="3945737" y="8648"/>
                </a:lnTo>
                <a:lnTo>
                  <a:pt x="3945737" y="0"/>
                </a:lnTo>
                <a:close/>
              </a:path>
              <a:path w="5884545" h="4344670">
                <a:moveTo>
                  <a:pt x="4014965" y="0"/>
                </a:moveTo>
                <a:lnTo>
                  <a:pt x="3980357" y="0"/>
                </a:lnTo>
                <a:lnTo>
                  <a:pt x="3980357" y="8648"/>
                </a:lnTo>
                <a:lnTo>
                  <a:pt x="4014965" y="8648"/>
                </a:lnTo>
                <a:lnTo>
                  <a:pt x="4014965" y="0"/>
                </a:lnTo>
                <a:close/>
              </a:path>
              <a:path w="5884545" h="4344670">
                <a:moveTo>
                  <a:pt x="4084180" y="0"/>
                </a:moveTo>
                <a:lnTo>
                  <a:pt x="4049560" y="0"/>
                </a:lnTo>
                <a:lnTo>
                  <a:pt x="4049560" y="8648"/>
                </a:lnTo>
                <a:lnTo>
                  <a:pt x="4084180" y="8648"/>
                </a:lnTo>
                <a:lnTo>
                  <a:pt x="4084180" y="0"/>
                </a:lnTo>
                <a:close/>
              </a:path>
              <a:path w="5884545" h="4344670">
                <a:moveTo>
                  <a:pt x="4153395" y="0"/>
                </a:moveTo>
                <a:lnTo>
                  <a:pt x="4118775" y="0"/>
                </a:lnTo>
                <a:lnTo>
                  <a:pt x="4118775" y="8648"/>
                </a:lnTo>
                <a:lnTo>
                  <a:pt x="4153395" y="8648"/>
                </a:lnTo>
                <a:lnTo>
                  <a:pt x="4153395" y="0"/>
                </a:lnTo>
                <a:close/>
              </a:path>
              <a:path w="5884545" h="4344670">
                <a:moveTo>
                  <a:pt x="4222623" y="0"/>
                </a:moveTo>
                <a:lnTo>
                  <a:pt x="4188015" y="0"/>
                </a:lnTo>
                <a:lnTo>
                  <a:pt x="4188015" y="8648"/>
                </a:lnTo>
                <a:lnTo>
                  <a:pt x="4222623" y="8648"/>
                </a:lnTo>
                <a:lnTo>
                  <a:pt x="4222623" y="0"/>
                </a:lnTo>
                <a:close/>
              </a:path>
              <a:path w="5884545" h="4344670">
                <a:moveTo>
                  <a:pt x="4291850" y="0"/>
                </a:moveTo>
                <a:lnTo>
                  <a:pt x="4257230" y="0"/>
                </a:lnTo>
                <a:lnTo>
                  <a:pt x="4257230" y="8648"/>
                </a:lnTo>
                <a:lnTo>
                  <a:pt x="4291850" y="8648"/>
                </a:lnTo>
                <a:lnTo>
                  <a:pt x="4291850" y="0"/>
                </a:lnTo>
                <a:close/>
              </a:path>
              <a:path w="5884545" h="4344670">
                <a:moveTo>
                  <a:pt x="4361065" y="0"/>
                </a:moveTo>
                <a:lnTo>
                  <a:pt x="4326445" y="0"/>
                </a:lnTo>
                <a:lnTo>
                  <a:pt x="4326445" y="8648"/>
                </a:lnTo>
                <a:lnTo>
                  <a:pt x="4361065" y="8648"/>
                </a:lnTo>
                <a:lnTo>
                  <a:pt x="4361065" y="0"/>
                </a:lnTo>
                <a:close/>
              </a:path>
              <a:path w="5884545" h="4344670">
                <a:moveTo>
                  <a:pt x="4430293" y="0"/>
                </a:moveTo>
                <a:lnTo>
                  <a:pt x="4395685" y="0"/>
                </a:lnTo>
                <a:lnTo>
                  <a:pt x="4395685" y="8648"/>
                </a:lnTo>
                <a:lnTo>
                  <a:pt x="4430293" y="8648"/>
                </a:lnTo>
                <a:lnTo>
                  <a:pt x="4430293" y="0"/>
                </a:lnTo>
                <a:close/>
              </a:path>
              <a:path w="5884545" h="4344670">
                <a:moveTo>
                  <a:pt x="4499521" y="0"/>
                </a:moveTo>
                <a:lnTo>
                  <a:pt x="4464900" y="0"/>
                </a:lnTo>
                <a:lnTo>
                  <a:pt x="4464900" y="8648"/>
                </a:lnTo>
                <a:lnTo>
                  <a:pt x="4499521" y="8648"/>
                </a:lnTo>
                <a:lnTo>
                  <a:pt x="4499521" y="0"/>
                </a:lnTo>
                <a:close/>
              </a:path>
              <a:path w="5884545" h="4344670">
                <a:moveTo>
                  <a:pt x="4568736" y="0"/>
                </a:moveTo>
                <a:lnTo>
                  <a:pt x="4534115" y="0"/>
                </a:lnTo>
                <a:lnTo>
                  <a:pt x="4534115" y="8648"/>
                </a:lnTo>
                <a:lnTo>
                  <a:pt x="4568736" y="8648"/>
                </a:lnTo>
                <a:lnTo>
                  <a:pt x="4568736" y="0"/>
                </a:lnTo>
                <a:close/>
              </a:path>
              <a:path w="5884545" h="4344670">
                <a:moveTo>
                  <a:pt x="4637976" y="0"/>
                </a:moveTo>
                <a:lnTo>
                  <a:pt x="4603356" y="0"/>
                </a:lnTo>
                <a:lnTo>
                  <a:pt x="4603356" y="8648"/>
                </a:lnTo>
                <a:lnTo>
                  <a:pt x="4637976" y="8648"/>
                </a:lnTo>
                <a:lnTo>
                  <a:pt x="4637976" y="0"/>
                </a:lnTo>
                <a:close/>
              </a:path>
              <a:path w="5884545" h="4344670">
                <a:moveTo>
                  <a:pt x="4707191" y="0"/>
                </a:moveTo>
                <a:lnTo>
                  <a:pt x="4672571" y="0"/>
                </a:lnTo>
                <a:lnTo>
                  <a:pt x="4672571" y="8648"/>
                </a:lnTo>
                <a:lnTo>
                  <a:pt x="4707191" y="8648"/>
                </a:lnTo>
                <a:lnTo>
                  <a:pt x="4707191" y="0"/>
                </a:lnTo>
                <a:close/>
              </a:path>
              <a:path w="5884545" h="4344670">
                <a:moveTo>
                  <a:pt x="4776406" y="0"/>
                </a:moveTo>
                <a:lnTo>
                  <a:pt x="4741799" y="0"/>
                </a:lnTo>
                <a:lnTo>
                  <a:pt x="4741799" y="8648"/>
                </a:lnTo>
                <a:lnTo>
                  <a:pt x="4776406" y="8648"/>
                </a:lnTo>
                <a:lnTo>
                  <a:pt x="4776406" y="0"/>
                </a:lnTo>
                <a:close/>
              </a:path>
              <a:path w="5884545" h="4344670">
                <a:moveTo>
                  <a:pt x="4845646" y="0"/>
                </a:moveTo>
                <a:lnTo>
                  <a:pt x="4811026" y="0"/>
                </a:lnTo>
                <a:lnTo>
                  <a:pt x="4811026" y="8648"/>
                </a:lnTo>
                <a:lnTo>
                  <a:pt x="4845646" y="8648"/>
                </a:lnTo>
                <a:lnTo>
                  <a:pt x="4845646" y="0"/>
                </a:lnTo>
                <a:close/>
              </a:path>
              <a:path w="5884545" h="4344670">
                <a:moveTo>
                  <a:pt x="4914861" y="0"/>
                </a:moveTo>
                <a:lnTo>
                  <a:pt x="4880241" y="0"/>
                </a:lnTo>
                <a:lnTo>
                  <a:pt x="4880241" y="8648"/>
                </a:lnTo>
                <a:lnTo>
                  <a:pt x="4914861" y="8648"/>
                </a:lnTo>
                <a:lnTo>
                  <a:pt x="4914861" y="0"/>
                </a:lnTo>
                <a:close/>
              </a:path>
              <a:path w="5884545" h="4344670">
                <a:moveTo>
                  <a:pt x="4984076" y="0"/>
                </a:moveTo>
                <a:lnTo>
                  <a:pt x="4949469" y="0"/>
                </a:lnTo>
                <a:lnTo>
                  <a:pt x="4949469" y="8648"/>
                </a:lnTo>
                <a:lnTo>
                  <a:pt x="4984076" y="8648"/>
                </a:lnTo>
                <a:lnTo>
                  <a:pt x="4984076" y="0"/>
                </a:lnTo>
                <a:close/>
              </a:path>
              <a:path w="5884545" h="4344670">
                <a:moveTo>
                  <a:pt x="5053317" y="0"/>
                </a:moveTo>
                <a:lnTo>
                  <a:pt x="5018697" y="0"/>
                </a:lnTo>
                <a:lnTo>
                  <a:pt x="5018697" y="8648"/>
                </a:lnTo>
                <a:lnTo>
                  <a:pt x="5053317" y="8648"/>
                </a:lnTo>
                <a:lnTo>
                  <a:pt x="5053317" y="0"/>
                </a:lnTo>
                <a:close/>
              </a:path>
              <a:path w="5884545" h="4344670">
                <a:moveTo>
                  <a:pt x="5122532" y="0"/>
                </a:moveTo>
                <a:lnTo>
                  <a:pt x="5087912" y="0"/>
                </a:lnTo>
                <a:lnTo>
                  <a:pt x="5087912" y="8648"/>
                </a:lnTo>
                <a:lnTo>
                  <a:pt x="5122532" y="8648"/>
                </a:lnTo>
                <a:lnTo>
                  <a:pt x="5122532" y="0"/>
                </a:lnTo>
                <a:close/>
              </a:path>
              <a:path w="5884545" h="4344670">
                <a:moveTo>
                  <a:pt x="5191747" y="0"/>
                </a:moveTo>
                <a:lnTo>
                  <a:pt x="5157139" y="0"/>
                </a:lnTo>
                <a:lnTo>
                  <a:pt x="5157139" y="8648"/>
                </a:lnTo>
                <a:lnTo>
                  <a:pt x="5191747" y="8648"/>
                </a:lnTo>
                <a:lnTo>
                  <a:pt x="5191747" y="0"/>
                </a:lnTo>
                <a:close/>
              </a:path>
              <a:path w="5884545" h="4344670">
                <a:moveTo>
                  <a:pt x="5260975" y="0"/>
                </a:moveTo>
                <a:lnTo>
                  <a:pt x="5226354" y="0"/>
                </a:lnTo>
                <a:lnTo>
                  <a:pt x="5226354" y="8648"/>
                </a:lnTo>
                <a:lnTo>
                  <a:pt x="5260975" y="8648"/>
                </a:lnTo>
                <a:lnTo>
                  <a:pt x="5260975" y="0"/>
                </a:lnTo>
                <a:close/>
              </a:path>
              <a:path w="5884545" h="4344670">
                <a:moveTo>
                  <a:pt x="5330190" y="0"/>
                </a:moveTo>
                <a:lnTo>
                  <a:pt x="5295569" y="0"/>
                </a:lnTo>
                <a:lnTo>
                  <a:pt x="5295569" y="8648"/>
                </a:lnTo>
                <a:lnTo>
                  <a:pt x="5330190" y="8648"/>
                </a:lnTo>
                <a:lnTo>
                  <a:pt x="5330190" y="0"/>
                </a:lnTo>
                <a:close/>
              </a:path>
              <a:path w="5884545" h="4344670">
                <a:moveTo>
                  <a:pt x="5399417" y="0"/>
                </a:moveTo>
                <a:lnTo>
                  <a:pt x="5364810" y="0"/>
                </a:lnTo>
                <a:lnTo>
                  <a:pt x="5364810" y="8648"/>
                </a:lnTo>
                <a:lnTo>
                  <a:pt x="5399417" y="8648"/>
                </a:lnTo>
                <a:lnTo>
                  <a:pt x="5399417" y="0"/>
                </a:lnTo>
                <a:close/>
              </a:path>
              <a:path w="5884545" h="4344670">
                <a:moveTo>
                  <a:pt x="5468645" y="0"/>
                </a:moveTo>
                <a:lnTo>
                  <a:pt x="5434025" y="0"/>
                </a:lnTo>
                <a:lnTo>
                  <a:pt x="5434025" y="8648"/>
                </a:lnTo>
                <a:lnTo>
                  <a:pt x="5468645" y="8648"/>
                </a:lnTo>
                <a:lnTo>
                  <a:pt x="5468645" y="0"/>
                </a:lnTo>
                <a:close/>
              </a:path>
              <a:path w="5884545" h="4344670">
                <a:moveTo>
                  <a:pt x="5537860" y="0"/>
                </a:moveTo>
                <a:lnTo>
                  <a:pt x="5503252" y="0"/>
                </a:lnTo>
                <a:lnTo>
                  <a:pt x="5503252" y="8648"/>
                </a:lnTo>
                <a:lnTo>
                  <a:pt x="5537860" y="8648"/>
                </a:lnTo>
                <a:lnTo>
                  <a:pt x="5537860" y="0"/>
                </a:lnTo>
                <a:close/>
              </a:path>
              <a:path w="5884545" h="4344670">
                <a:moveTo>
                  <a:pt x="5607100" y="0"/>
                </a:moveTo>
                <a:lnTo>
                  <a:pt x="5572480" y="0"/>
                </a:lnTo>
                <a:lnTo>
                  <a:pt x="5572480" y="8648"/>
                </a:lnTo>
                <a:lnTo>
                  <a:pt x="5607100" y="8648"/>
                </a:lnTo>
                <a:lnTo>
                  <a:pt x="5607100" y="0"/>
                </a:lnTo>
                <a:close/>
              </a:path>
              <a:path w="5884545" h="4344670">
                <a:moveTo>
                  <a:pt x="5676315" y="0"/>
                </a:moveTo>
                <a:lnTo>
                  <a:pt x="5641695" y="0"/>
                </a:lnTo>
                <a:lnTo>
                  <a:pt x="5641695" y="8648"/>
                </a:lnTo>
                <a:lnTo>
                  <a:pt x="5676315" y="8648"/>
                </a:lnTo>
                <a:lnTo>
                  <a:pt x="5676315" y="0"/>
                </a:lnTo>
                <a:close/>
              </a:path>
              <a:path w="5884545" h="4344670">
                <a:moveTo>
                  <a:pt x="5745530" y="0"/>
                </a:moveTo>
                <a:lnTo>
                  <a:pt x="5710923" y="0"/>
                </a:lnTo>
                <a:lnTo>
                  <a:pt x="5710923" y="8648"/>
                </a:lnTo>
                <a:lnTo>
                  <a:pt x="5745530" y="8648"/>
                </a:lnTo>
                <a:lnTo>
                  <a:pt x="5745530" y="0"/>
                </a:lnTo>
                <a:close/>
              </a:path>
              <a:path w="5884545" h="4344670">
                <a:moveTo>
                  <a:pt x="5814771" y="0"/>
                </a:moveTo>
                <a:lnTo>
                  <a:pt x="5780151" y="0"/>
                </a:lnTo>
                <a:lnTo>
                  <a:pt x="5780151" y="8648"/>
                </a:lnTo>
                <a:lnTo>
                  <a:pt x="5814771" y="8648"/>
                </a:lnTo>
                <a:lnTo>
                  <a:pt x="5814771" y="0"/>
                </a:lnTo>
                <a:close/>
              </a:path>
              <a:path w="5884545" h="4344670">
                <a:moveTo>
                  <a:pt x="5883986" y="0"/>
                </a:moveTo>
                <a:lnTo>
                  <a:pt x="5849365" y="0"/>
                </a:lnTo>
                <a:lnTo>
                  <a:pt x="5849365" y="8661"/>
                </a:lnTo>
                <a:lnTo>
                  <a:pt x="5875324" y="8661"/>
                </a:lnTo>
                <a:lnTo>
                  <a:pt x="5875324" y="35407"/>
                </a:lnTo>
                <a:lnTo>
                  <a:pt x="5883986" y="35407"/>
                </a:lnTo>
                <a:lnTo>
                  <a:pt x="5883986"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1" name="object 21"/>
          <p:cNvSpPr txBox="1"/>
          <p:nvPr/>
        </p:nvSpPr>
        <p:spPr>
          <a:xfrm>
            <a:off x="835552" y="1500378"/>
            <a:ext cx="5875655" cy="235962"/>
          </a:xfrm>
          <a:prstGeom prst="rect">
            <a:avLst/>
          </a:prstGeom>
          <a:ln w="8661">
            <a:solidFill>
              <a:srgbClr val="332C2A"/>
            </a:solidFill>
          </a:ln>
        </p:spPr>
        <p:txBody>
          <a:bodyPr vert="horz" wrap="square" lIns="0" tIns="66040" rIns="0" bIns="0" rtlCol="0">
            <a:spAutoFit/>
          </a:bodyPr>
          <a:lstStyle/>
          <a:p>
            <a:pPr marL="128270">
              <a:lnSpc>
                <a:spcPct val="100000"/>
              </a:lnSpc>
              <a:spcBef>
                <a:spcPts val="520"/>
              </a:spcBef>
            </a:pPr>
            <a:r>
              <a:rPr sz="1100" b="1" spc="-125">
                <a:solidFill>
                  <a:srgbClr val="332C2A"/>
                </a:solidFill>
                <a:latin typeface="游ゴシック" panose="020B0400000000000000" pitchFamily="50" charset="-128"/>
                <a:ea typeface="游ゴシック" panose="020B0400000000000000" pitchFamily="50" charset="-128"/>
                <a:cs typeface="Adobe Clean Han ExtraBold"/>
              </a:rPr>
              <a:t>すすめ方：このシートの順に、先生の指示に従って進めましょう。</a:t>
            </a:r>
            <a:endParaRPr sz="1100">
              <a:latin typeface="游ゴシック" panose="020B0400000000000000" pitchFamily="50" charset="-128"/>
              <a:ea typeface="游ゴシック" panose="020B0400000000000000" pitchFamily="50" charset="-128"/>
              <a:cs typeface="Adobe Clean Han ExtraBold"/>
            </a:endParaRPr>
          </a:p>
        </p:txBody>
      </p:sp>
      <p:sp>
        <p:nvSpPr>
          <p:cNvPr id="22" name="object 22"/>
          <p:cNvSpPr txBox="1"/>
          <p:nvPr/>
        </p:nvSpPr>
        <p:spPr>
          <a:xfrm>
            <a:off x="818560" y="7027917"/>
            <a:ext cx="3860165" cy="180819"/>
          </a:xfrm>
          <a:prstGeom prst="rect">
            <a:avLst/>
          </a:prstGeom>
        </p:spPr>
        <p:txBody>
          <a:bodyPr vert="horz" wrap="square" lIns="0" tIns="11430" rIns="0" bIns="0" rtlCol="0">
            <a:spAutoFit/>
          </a:bodyPr>
          <a:lstStyle/>
          <a:p>
            <a:pPr marL="12700">
              <a:lnSpc>
                <a:spcPct val="100000"/>
              </a:lnSpc>
              <a:spcBef>
                <a:spcPts val="90"/>
              </a:spcBef>
            </a:pPr>
            <a:r>
              <a:rPr sz="1100" b="1" spc="-25">
                <a:solidFill>
                  <a:srgbClr val="332C2A"/>
                </a:solidFill>
                <a:latin typeface="游ゴシック" panose="020B0400000000000000" pitchFamily="50" charset="-128"/>
                <a:ea typeface="游ゴシック" panose="020B0400000000000000" pitchFamily="50" charset="-128"/>
                <a:cs typeface="Adobe Clean Han ExtraBold"/>
              </a:rPr>
              <a:t>①～</a:t>
            </a:r>
            <a:r>
              <a:rPr sz="1100" b="1" spc="-110">
                <a:solidFill>
                  <a:srgbClr val="332C2A"/>
                </a:solidFill>
                <a:latin typeface="游ゴシック" panose="020B0400000000000000" pitchFamily="50" charset="-128"/>
                <a:ea typeface="游ゴシック" panose="020B0400000000000000" pitchFamily="50" charset="-128"/>
                <a:cs typeface="Adobe Clean Han ExtraBold"/>
              </a:rPr>
              <a:t>④の中で問題がある場合は、何がどう問題なのか考えよう！</a:t>
            </a:r>
            <a:endParaRPr sz="1100">
              <a:latin typeface="游ゴシック" panose="020B0400000000000000" pitchFamily="50" charset="-128"/>
              <a:ea typeface="游ゴシック" panose="020B0400000000000000" pitchFamily="50" charset="-128"/>
              <a:cs typeface="Adobe Clean Han ExtraBold"/>
            </a:endParaRPr>
          </a:p>
        </p:txBody>
      </p:sp>
      <p:sp>
        <p:nvSpPr>
          <p:cNvPr id="23" name="object 23"/>
          <p:cNvSpPr txBox="1"/>
          <p:nvPr/>
        </p:nvSpPr>
        <p:spPr>
          <a:xfrm>
            <a:off x="822177" y="9764556"/>
            <a:ext cx="5923280" cy="148117"/>
          </a:xfrm>
          <a:prstGeom prst="rect">
            <a:avLst/>
          </a:prstGeom>
        </p:spPr>
        <p:txBody>
          <a:bodyPr vert="horz" wrap="square" lIns="0" tIns="17145" rIns="0" bIns="0" rtlCol="0">
            <a:spAutoFit/>
          </a:bodyPr>
          <a:lstStyle/>
          <a:p>
            <a:pPr marL="12700">
              <a:lnSpc>
                <a:spcPct val="100000"/>
              </a:lnSpc>
              <a:spcBef>
                <a:spcPts val="135"/>
              </a:spcBef>
            </a:pPr>
            <a:r>
              <a:rPr sz="850" b="0" spc="-65">
                <a:solidFill>
                  <a:srgbClr val="332C2A"/>
                </a:solidFill>
                <a:latin typeface="游ゴシック" panose="020B0400000000000000" pitchFamily="50" charset="-128"/>
                <a:ea typeface="游ゴシック" panose="020B0400000000000000" pitchFamily="50" charset="-128"/>
                <a:cs typeface="Adobe Clean Han"/>
              </a:rPr>
              <a:t>⇒各班内でどの「問題がありそうなポイント</a:t>
            </a:r>
            <a:r>
              <a:rPr sz="850" b="0" spc="-70">
                <a:solidFill>
                  <a:srgbClr val="332C2A"/>
                </a:solidFill>
                <a:latin typeface="游ゴシック" panose="020B0400000000000000" pitchFamily="50" charset="-128"/>
                <a:ea typeface="游ゴシック" panose="020B0400000000000000" pitchFamily="50" charset="-128"/>
                <a:cs typeface="Adobe Clean Han"/>
              </a:rPr>
              <a:t>（①～④）」を誰が担当するのか決め、各問題ポイントのテーブルに派遣する。</a:t>
            </a:r>
            <a:endParaRPr sz="850">
              <a:latin typeface="游ゴシック" panose="020B0400000000000000" pitchFamily="50" charset="-128"/>
              <a:ea typeface="游ゴシック" panose="020B0400000000000000" pitchFamily="50" charset="-128"/>
              <a:cs typeface="Adobe Clean Han"/>
            </a:endParaRPr>
          </a:p>
        </p:txBody>
      </p:sp>
      <p:sp>
        <p:nvSpPr>
          <p:cNvPr id="24" name="object 24"/>
          <p:cNvSpPr txBox="1"/>
          <p:nvPr/>
        </p:nvSpPr>
        <p:spPr>
          <a:xfrm>
            <a:off x="994026" y="6294145"/>
            <a:ext cx="1600835" cy="148117"/>
          </a:xfrm>
          <a:prstGeom prst="rect">
            <a:avLst/>
          </a:prstGeom>
        </p:spPr>
        <p:txBody>
          <a:bodyPr vert="horz" wrap="square" lIns="0" tIns="17145" rIns="0" bIns="0" rtlCol="0">
            <a:spAutoFit/>
          </a:bodyPr>
          <a:lstStyle/>
          <a:p>
            <a:pPr marL="12700">
              <a:lnSpc>
                <a:spcPct val="100000"/>
              </a:lnSpc>
              <a:spcBef>
                <a:spcPts val="135"/>
              </a:spcBef>
            </a:pPr>
            <a:r>
              <a:rPr sz="850" b="0" spc="-5">
                <a:solidFill>
                  <a:srgbClr val="332C2A"/>
                </a:solidFill>
                <a:latin typeface="游ゴシック" panose="020B0400000000000000" pitchFamily="50" charset="-128"/>
                <a:ea typeface="游ゴシック" panose="020B0400000000000000" pitchFamily="50" charset="-128"/>
                <a:cs typeface="Adobe Clean Han"/>
              </a:rPr>
              <a:t>※これは学習用の架空の例です</a:t>
            </a:r>
            <a:endParaRPr sz="850">
              <a:latin typeface="游ゴシック" panose="020B0400000000000000" pitchFamily="50" charset="-128"/>
              <a:ea typeface="游ゴシック" panose="020B0400000000000000" pitchFamily="50" charset="-128"/>
              <a:cs typeface="Adobe Clean Han"/>
            </a:endParaRPr>
          </a:p>
        </p:txBody>
      </p:sp>
      <p:sp>
        <p:nvSpPr>
          <p:cNvPr id="25" name="object 25"/>
          <p:cNvSpPr txBox="1"/>
          <p:nvPr/>
        </p:nvSpPr>
        <p:spPr>
          <a:xfrm>
            <a:off x="789560" y="1925349"/>
            <a:ext cx="5271135" cy="1912620"/>
          </a:xfrm>
          <a:prstGeom prst="rect">
            <a:avLst/>
          </a:prstGeom>
        </p:spPr>
        <p:txBody>
          <a:bodyPr vert="horz" wrap="square" lIns="0" tIns="15875" rIns="0" bIns="0" rtlCol="0">
            <a:spAutoFit/>
          </a:bodyPr>
          <a:lstStyle/>
          <a:p>
            <a:pPr marL="12700">
              <a:lnSpc>
                <a:spcPct val="100000"/>
              </a:lnSpc>
              <a:spcBef>
                <a:spcPts val="125"/>
              </a:spcBef>
            </a:pPr>
            <a:r>
              <a:rPr lang="en-US" sz="1200" b="1">
                <a:solidFill>
                  <a:srgbClr val="332C2A"/>
                </a:solidFill>
                <a:latin typeface="游ゴシック" panose="020B0400000000000000" pitchFamily="50" charset="-128"/>
                <a:ea typeface="游ゴシック" panose="020B0400000000000000" pitchFamily="50" charset="-128"/>
                <a:cs typeface="Adobe Clean Han ExtraBold"/>
              </a:rPr>
              <a:t>1 </a:t>
            </a:r>
            <a:r>
              <a:rPr sz="1200" b="1">
                <a:solidFill>
                  <a:srgbClr val="332C2A"/>
                </a:solidFill>
                <a:latin typeface="游ゴシック" panose="020B0400000000000000" pitchFamily="50" charset="-128"/>
                <a:ea typeface="游ゴシック" panose="020B0400000000000000" pitchFamily="50" charset="-128"/>
                <a:cs typeface="Adobe Clean Han ExtraBold"/>
              </a:rPr>
              <a:t>）  各班で次の文を読んで下線部①～</a:t>
            </a:r>
            <a:r>
              <a:rPr sz="1200" b="1" spc="-50">
                <a:solidFill>
                  <a:srgbClr val="332C2A"/>
                </a:solidFill>
                <a:latin typeface="游ゴシック" panose="020B0400000000000000" pitchFamily="50" charset="-128"/>
                <a:ea typeface="游ゴシック" panose="020B0400000000000000" pitchFamily="50" charset="-128"/>
                <a:cs typeface="Adobe Clean Han ExtraBold"/>
              </a:rPr>
              <a:t>④の中で問題はあるか考えてみよう！</a:t>
            </a:r>
            <a:endParaRPr sz="1200">
              <a:latin typeface="游ゴシック" panose="020B0400000000000000" pitchFamily="50" charset="-128"/>
              <a:ea typeface="游ゴシック" panose="020B0400000000000000" pitchFamily="50" charset="-128"/>
              <a:cs typeface="Adobe Clean Han ExtraBold"/>
            </a:endParaRPr>
          </a:p>
          <a:p>
            <a:pPr marL="185420">
              <a:lnSpc>
                <a:spcPct val="100000"/>
              </a:lnSpc>
              <a:spcBef>
                <a:spcPts val="1935"/>
              </a:spcBef>
            </a:pPr>
            <a:r>
              <a:rPr sz="1100" b="1">
                <a:solidFill>
                  <a:srgbClr val="332C2A"/>
                </a:solidFill>
                <a:latin typeface="游ゴシック" panose="020B0400000000000000" pitchFamily="50" charset="-128"/>
                <a:ea typeface="游ゴシック" panose="020B0400000000000000" pitchFamily="50" charset="-128"/>
                <a:cs typeface="Adobe Clean Han ExtraBold"/>
              </a:rPr>
              <a:t>Aさんは社会人1</a:t>
            </a:r>
            <a:r>
              <a:rPr sz="1100" b="1" spc="-100">
                <a:solidFill>
                  <a:srgbClr val="332C2A"/>
                </a:solidFill>
                <a:latin typeface="游ゴシック" panose="020B0400000000000000" pitchFamily="50" charset="-128"/>
                <a:ea typeface="游ゴシック" panose="020B0400000000000000" pitchFamily="50" charset="-128"/>
                <a:cs typeface="Adobe Clean Han ExtraBold"/>
              </a:rPr>
              <a:t>年生。地元を離れ、よその土地で</a:t>
            </a:r>
            <a:r>
              <a:rPr sz="1100" b="1">
                <a:solidFill>
                  <a:srgbClr val="332C2A"/>
                </a:solidFill>
                <a:latin typeface="游ゴシック" panose="020B0400000000000000" pitchFamily="50" charset="-128"/>
                <a:ea typeface="游ゴシック" panose="020B0400000000000000" pitchFamily="50" charset="-128"/>
                <a:cs typeface="Adobe Clean Han ExtraBold"/>
              </a:rPr>
              <a:t>1</a:t>
            </a:r>
            <a:r>
              <a:rPr sz="1100" b="1" spc="-5">
                <a:solidFill>
                  <a:srgbClr val="332C2A"/>
                </a:solidFill>
                <a:latin typeface="游ゴシック" panose="020B0400000000000000" pitchFamily="50" charset="-128"/>
                <a:ea typeface="游ゴシック" panose="020B0400000000000000" pitchFamily="50" charset="-128"/>
                <a:cs typeface="Adobe Clean Han ExtraBold"/>
              </a:rPr>
              <a:t>人暮らしを始めました。</a:t>
            </a:r>
            <a:endParaRPr sz="1100">
              <a:latin typeface="游ゴシック" panose="020B0400000000000000" pitchFamily="50" charset="-128"/>
              <a:ea typeface="游ゴシック" panose="020B0400000000000000" pitchFamily="50" charset="-128"/>
              <a:cs typeface="Adobe Clean Han ExtraBold"/>
            </a:endParaRPr>
          </a:p>
          <a:p>
            <a:pPr marL="185420">
              <a:lnSpc>
                <a:spcPct val="100000"/>
              </a:lnSpc>
              <a:spcBef>
                <a:spcPts val="1340"/>
              </a:spcBef>
            </a:pPr>
            <a:r>
              <a:rPr sz="850" b="0" spc="-5">
                <a:solidFill>
                  <a:srgbClr val="332C2A"/>
                </a:solidFill>
                <a:latin typeface="游ゴシック" panose="020B0400000000000000" pitchFamily="50" charset="-128"/>
                <a:ea typeface="游ゴシック" panose="020B0400000000000000" pitchFamily="50" charset="-128"/>
                <a:cs typeface="Adobe Clean Han"/>
              </a:rPr>
              <a:t>最初に会社から示された条件は以下のとおりでした。</a:t>
            </a:r>
            <a:endParaRPr sz="850">
              <a:latin typeface="游ゴシック" panose="020B0400000000000000" pitchFamily="50" charset="-128"/>
              <a:ea typeface="游ゴシック" panose="020B0400000000000000" pitchFamily="50" charset="-128"/>
              <a:cs typeface="Adobe Clean Han"/>
            </a:endParaRPr>
          </a:p>
          <a:p>
            <a:pPr marL="297815">
              <a:lnSpc>
                <a:spcPct val="100000"/>
              </a:lnSpc>
              <a:spcBef>
                <a:spcPts val="275"/>
              </a:spcBef>
            </a:pPr>
            <a:r>
              <a:rPr sz="850" b="0" spc="140">
                <a:solidFill>
                  <a:srgbClr val="332C2A"/>
                </a:solidFill>
                <a:latin typeface="游ゴシック" panose="020B0400000000000000" pitchFamily="50" charset="-128"/>
                <a:ea typeface="游ゴシック" panose="020B0400000000000000" pitchFamily="50" charset="-128"/>
                <a:cs typeface="Adobe Clean Han"/>
              </a:rPr>
              <a:t>•正社員</a:t>
            </a:r>
            <a:endParaRPr sz="850">
              <a:latin typeface="游ゴシック" panose="020B0400000000000000" pitchFamily="50" charset="-128"/>
              <a:ea typeface="游ゴシック" panose="020B0400000000000000" pitchFamily="50" charset="-128"/>
              <a:cs typeface="Adobe Clean Han"/>
            </a:endParaRPr>
          </a:p>
          <a:p>
            <a:pPr marL="297815">
              <a:lnSpc>
                <a:spcPct val="100000"/>
              </a:lnSpc>
              <a:spcBef>
                <a:spcPts val="275"/>
              </a:spcBef>
            </a:pPr>
            <a:r>
              <a:rPr sz="850" b="0" spc="85">
                <a:solidFill>
                  <a:srgbClr val="332C2A"/>
                </a:solidFill>
                <a:latin typeface="游ゴシック" panose="020B0400000000000000" pitchFamily="50" charset="-128"/>
                <a:ea typeface="游ゴシック" panose="020B0400000000000000" pitchFamily="50" charset="-128"/>
                <a:cs typeface="Adobe Clean Han"/>
              </a:rPr>
              <a:t>•初任給は月給で</a:t>
            </a:r>
            <a:r>
              <a:rPr sz="850" b="0" spc="50">
                <a:solidFill>
                  <a:srgbClr val="332C2A"/>
                </a:solidFill>
                <a:latin typeface="游ゴシック" panose="020B0400000000000000" pitchFamily="50" charset="-128"/>
                <a:ea typeface="游ゴシック" panose="020B0400000000000000" pitchFamily="50" charset="-128"/>
                <a:cs typeface="Adobe Clean Han"/>
              </a:rPr>
              <a:t>18</a:t>
            </a:r>
            <a:r>
              <a:rPr sz="850" b="0" spc="85">
                <a:solidFill>
                  <a:srgbClr val="332C2A"/>
                </a:solidFill>
                <a:latin typeface="游ゴシック" panose="020B0400000000000000" pitchFamily="50" charset="-128"/>
                <a:ea typeface="游ゴシック" panose="020B0400000000000000" pitchFamily="50" charset="-128"/>
                <a:cs typeface="Adobe Clean Han"/>
              </a:rPr>
              <a:t>万円</a:t>
            </a:r>
            <a:endParaRPr sz="850">
              <a:latin typeface="游ゴシック" panose="020B0400000000000000" pitchFamily="50" charset="-128"/>
              <a:ea typeface="游ゴシック" panose="020B0400000000000000" pitchFamily="50" charset="-128"/>
              <a:cs typeface="Adobe Clean Han"/>
            </a:endParaRPr>
          </a:p>
          <a:p>
            <a:pPr marL="297815">
              <a:lnSpc>
                <a:spcPct val="100000"/>
              </a:lnSpc>
              <a:spcBef>
                <a:spcPts val="275"/>
              </a:spcBef>
            </a:pPr>
            <a:r>
              <a:rPr sz="850" b="0" spc="70">
                <a:solidFill>
                  <a:srgbClr val="332C2A"/>
                </a:solidFill>
                <a:latin typeface="游ゴシック" panose="020B0400000000000000" pitchFamily="50" charset="-128"/>
                <a:ea typeface="游ゴシック" panose="020B0400000000000000" pitchFamily="50" charset="-128"/>
                <a:cs typeface="Adobe Clean Han"/>
              </a:rPr>
              <a:t>•毎週日曜日休み</a:t>
            </a:r>
            <a:endParaRPr sz="850">
              <a:latin typeface="游ゴシック" panose="020B0400000000000000" pitchFamily="50" charset="-128"/>
              <a:ea typeface="游ゴシック" panose="020B0400000000000000" pitchFamily="50" charset="-128"/>
              <a:cs typeface="Adobe Clean Han"/>
            </a:endParaRPr>
          </a:p>
          <a:p>
            <a:pPr marL="297815">
              <a:lnSpc>
                <a:spcPct val="100000"/>
              </a:lnSpc>
              <a:spcBef>
                <a:spcPts val="275"/>
              </a:spcBef>
            </a:pPr>
            <a:r>
              <a:rPr sz="850" b="0" spc="114">
                <a:solidFill>
                  <a:srgbClr val="332C2A"/>
                </a:solidFill>
                <a:latin typeface="游ゴシック" panose="020B0400000000000000" pitchFamily="50" charset="-128"/>
                <a:ea typeface="游ゴシック" panose="020B0400000000000000" pitchFamily="50" charset="-128"/>
                <a:cs typeface="Adobe Clean Han"/>
              </a:rPr>
              <a:t>•勤務時間は</a:t>
            </a:r>
            <a:r>
              <a:rPr sz="850" b="0" spc="80">
                <a:solidFill>
                  <a:srgbClr val="332C2A"/>
                </a:solidFill>
                <a:latin typeface="游ゴシック" panose="020B0400000000000000" pitchFamily="50" charset="-128"/>
                <a:ea typeface="游ゴシック" panose="020B0400000000000000" pitchFamily="50" charset="-128"/>
                <a:cs typeface="Adobe Clean Han"/>
              </a:rPr>
              <a:t>9</a:t>
            </a:r>
            <a:r>
              <a:rPr sz="850" b="0" spc="135">
                <a:solidFill>
                  <a:srgbClr val="332C2A"/>
                </a:solidFill>
                <a:latin typeface="游ゴシック" panose="020B0400000000000000" pitchFamily="50" charset="-128"/>
                <a:ea typeface="游ゴシック" panose="020B0400000000000000" pitchFamily="50" charset="-128"/>
                <a:cs typeface="Adobe Clean Han"/>
              </a:rPr>
              <a:t>時</a:t>
            </a:r>
            <a:r>
              <a:rPr sz="850" b="0" spc="85">
                <a:solidFill>
                  <a:srgbClr val="332C2A"/>
                </a:solidFill>
                <a:latin typeface="游ゴシック" panose="020B0400000000000000" pitchFamily="50" charset="-128"/>
                <a:ea typeface="游ゴシック" panose="020B0400000000000000" pitchFamily="50" charset="-128"/>
                <a:cs typeface="Adobe Clean Han"/>
              </a:rPr>
              <a:t>～</a:t>
            </a:r>
            <a:r>
              <a:rPr lang="en-US" sz="850" spc="85">
                <a:solidFill>
                  <a:srgbClr val="332C2A"/>
                </a:solidFill>
                <a:latin typeface="游ゴシック" panose="020B0400000000000000" pitchFamily="50" charset="-128"/>
                <a:ea typeface="游ゴシック" panose="020B0400000000000000" pitchFamily="50" charset="-128"/>
                <a:cs typeface="Adobe Clean Han"/>
              </a:rPr>
              <a:t>17</a:t>
            </a:r>
            <a:r>
              <a:rPr sz="850" b="0" spc="-415">
                <a:solidFill>
                  <a:srgbClr val="332C2A"/>
                </a:solidFill>
                <a:latin typeface="游ゴシック" panose="020B0400000000000000" pitchFamily="50" charset="-128"/>
                <a:ea typeface="游ゴシック" panose="020B0400000000000000" pitchFamily="50" charset="-128"/>
                <a:cs typeface="Adobe Clean Han"/>
              </a:rPr>
              <a:t>時</a:t>
            </a:r>
            <a:r>
              <a:rPr sz="850" b="0" spc="60">
                <a:solidFill>
                  <a:srgbClr val="332C2A"/>
                </a:solidFill>
                <a:latin typeface="游ゴシック" panose="020B0400000000000000" pitchFamily="50" charset="-128"/>
                <a:ea typeface="游ゴシック" panose="020B0400000000000000" pitchFamily="50" charset="-128"/>
                <a:cs typeface="Adobe Clean Han"/>
              </a:rPr>
              <a:t>（13</a:t>
            </a:r>
            <a:r>
              <a:rPr sz="850" b="0" spc="90">
                <a:solidFill>
                  <a:srgbClr val="332C2A"/>
                </a:solidFill>
                <a:latin typeface="游ゴシック" panose="020B0400000000000000" pitchFamily="50" charset="-128"/>
                <a:ea typeface="游ゴシック" panose="020B0400000000000000" pitchFamily="50" charset="-128"/>
                <a:cs typeface="Adobe Clean Han"/>
              </a:rPr>
              <a:t>時</a:t>
            </a:r>
            <a:r>
              <a:rPr sz="850" b="0" spc="60">
                <a:solidFill>
                  <a:srgbClr val="332C2A"/>
                </a:solidFill>
                <a:latin typeface="游ゴシック" panose="020B0400000000000000" pitchFamily="50" charset="-128"/>
                <a:ea typeface="游ゴシック" panose="020B0400000000000000" pitchFamily="50" charset="-128"/>
                <a:cs typeface="Adobe Clean Han"/>
              </a:rPr>
              <a:t>～14</a:t>
            </a:r>
            <a:r>
              <a:rPr sz="850" b="0" spc="90">
                <a:solidFill>
                  <a:srgbClr val="332C2A"/>
                </a:solidFill>
                <a:latin typeface="游ゴシック" panose="020B0400000000000000" pitchFamily="50" charset="-128"/>
                <a:ea typeface="游ゴシック" panose="020B0400000000000000" pitchFamily="50" charset="-128"/>
                <a:cs typeface="Adobe Clean Han"/>
              </a:rPr>
              <a:t>時昼休み</a:t>
            </a:r>
            <a:r>
              <a:rPr sz="850" b="0" spc="4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297815">
              <a:lnSpc>
                <a:spcPct val="100000"/>
              </a:lnSpc>
              <a:spcBef>
                <a:spcPts val="275"/>
              </a:spcBef>
            </a:pPr>
            <a:r>
              <a:rPr sz="850" b="0" spc="100">
                <a:solidFill>
                  <a:srgbClr val="332C2A"/>
                </a:solidFill>
                <a:latin typeface="游ゴシック" panose="020B0400000000000000" pitchFamily="50" charset="-128"/>
                <a:ea typeface="游ゴシック" panose="020B0400000000000000" pitchFamily="50" charset="-128"/>
                <a:cs typeface="Adobe Clean Han"/>
              </a:rPr>
              <a:t>•仕事は経理</a:t>
            </a:r>
            <a:endParaRPr sz="850">
              <a:latin typeface="游ゴシック" panose="020B0400000000000000" pitchFamily="50" charset="-128"/>
              <a:ea typeface="游ゴシック" panose="020B0400000000000000" pitchFamily="50" charset="-128"/>
              <a:cs typeface="Adobe Clean Han"/>
            </a:endParaRPr>
          </a:p>
          <a:p>
            <a:pPr marL="297815">
              <a:lnSpc>
                <a:spcPct val="100000"/>
              </a:lnSpc>
              <a:spcBef>
                <a:spcPts val="275"/>
              </a:spcBef>
            </a:pPr>
            <a:r>
              <a:rPr sz="850" b="0" spc="45">
                <a:solidFill>
                  <a:srgbClr val="332C2A"/>
                </a:solidFill>
                <a:latin typeface="游ゴシック" panose="020B0400000000000000" pitchFamily="50" charset="-128"/>
                <a:ea typeface="游ゴシック" panose="020B0400000000000000" pitchFamily="50" charset="-128"/>
                <a:cs typeface="Adobe Clean Han"/>
              </a:rPr>
              <a:t>•勤務地は○○市△△にある本社内</a:t>
            </a:r>
            <a:endParaRPr sz="850">
              <a:latin typeface="游ゴシック" panose="020B0400000000000000" pitchFamily="50" charset="-128"/>
              <a:ea typeface="游ゴシック" panose="020B0400000000000000" pitchFamily="50" charset="-128"/>
              <a:cs typeface="Adobe Clean Han"/>
            </a:endParaRPr>
          </a:p>
        </p:txBody>
      </p:sp>
      <p:sp>
        <p:nvSpPr>
          <p:cNvPr id="26" name="object 26"/>
          <p:cNvSpPr txBox="1"/>
          <p:nvPr/>
        </p:nvSpPr>
        <p:spPr>
          <a:xfrm>
            <a:off x="962541" y="3976671"/>
            <a:ext cx="5637530" cy="518795"/>
          </a:xfrm>
          <a:prstGeom prst="rect">
            <a:avLst/>
          </a:prstGeom>
        </p:spPr>
        <p:txBody>
          <a:bodyPr vert="horz" wrap="square" lIns="0" tIns="46355" rIns="0" bIns="0" rtlCol="0">
            <a:spAutoFit/>
          </a:bodyPr>
          <a:lstStyle/>
          <a:p>
            <a:pPr marL="125095">
              <a:lnSpc>
                <a:spcPct val="100000"/>
              </a:lnSpc>
              <a:spcBef>
                <a:spcPts val="365"/>
              </a:spcBef>
            </a:pPr>
            <a:r>
              <a:rPr sz="850" b="0">
                <a:solidFill>
                  <a:srgbClr val="332C2A"/>
                </a:solidFill>
                <a:latin typeface="游ゴシック" panose="020B0400000000000000" pitchFamily="50" charset="-128"/>
                <a:ea typeface="游ゴシック" panose="020B0400000000000000" pitchFamily="50" charset="-128"/>
                <a:cs typeface="Adobe Clean Han"/>
              </a:rPr>
              <a:t>1</a:t>
            </a:r>
            <a:r>
              <a:rPr sz="850" b="0" spc="50">
                <a:solidFill>
                  <a:srgbClr val="332C2A"/>
                </a:solidFill>
                <a:latin typeface="游ゴシック" panose="020B0400000000000000" pitchFamily="50" charset="-128"/>
                <a:ea typeface="游ゴシック" panose="020B0400000000000000" pitchFamily="50" charset="-128"/>
                <a:cs typeface="Adobe Clean Han"/>
              </a:rPr>
              <a:t>年ほど一生懸命働いていましたが</a:t>
            </a:r>
            <a:r>
              <a:rPr sz="850" b="0" spc="-50">
                <a:solidFill>
                  <a:srgbClr val="332C2A"/>
                </a:solidFill>
                <a:latin typeface="游ゴシック" panose="020B0400000000000000" pitchFamily="50" charset="-128"/>
                <a:ea typeface="游ゴシック" panose="020B0400000000000000" pitchFamily="50" charset="-128"/>
                <a:cs typeface="Adobe Clean Han"/>
              </a:rPr>
              <a:t>、そのうち変だなと思うことが出てきました。</a:t>
            </a:r>
            <a:endParaRPr sz="850">
              <a:latin typeface="游ゴシック" panose="020B0400000000000000" pitchFamily="50" charset="-128"/>
              <a:ea typeface="游ゴシック" panose="020B0400000000000000" pitchFamily="50" charset="-128"/>
              <a:cs typeface="Adobe Clean Han"/>
            </a:endParaRPr>
          </a:p>
          <a:p>
            <a:pPr marL="12700" marR="5080" indent="112395">
              <a:lnSpc>
                <a:spcPct val="127000"/>
              </a:lnSpc>
            </a:pPr>
            <a:r>
              <a:rPr sz="850" b="0" spc="-35">
                <a:solidFill>
                  <a:srgbClr val="332C2A"/>
                </a:solidFill>
                <a:latin typeface="游ゴシック" panose="020B0400000000000000" pitchFamily="50" charset="-128"/>
                <a:ea typeface="游ゴシック" panose="020B0400000000000000" pitchFamily="50" charset="-128"/>
                <a:cs typeface="Adobe Clean Han"/>
              </a:rPr>
              <a:t>会社が忙しいので、①元々週に</a:t>
            </a:r>
            <a:r>
              <a:rPr lang="en-US" sz="850" b="0" spc="-35">
                <a:solidFill>
                  <a:srgbClr val="332C2A"/>
                </a:solidFill>
                <a:latin typeface="游ゴシック" panose="020B0400000000000000" pitchFamily="50" charset="-128"/>
                <a:ea typeface="游ゴシック" panose="020B0400000000000000" pitchFamily="50" charset="-128"/>
                <a:cs typeface="Adobe Clean Han"/>
              </a:rPr>
              <a:t>1</a:t>
            </a:r>
            <a:r>
              <a:rPr sz="850" b="0" spc="-35">
                <a:solidFill>
                  <a:srgbClr val="332C2A"/>
                </a:solidFill>
                <a:latin typeface="游ゴシック" panose="020B0400000000000000" pitchFamily="50" charset="-128"/>
                <a:ea typeface="游ゴシック" panose="020B0400000000000000" pitchFamily="50" charset="-128"/>
                <a:cs typeface="Adobe Clean Han"/>
              </a:rPr>
              <a:t>日、日曜日と会社の規則で決まっているお休みの日すら休めないこともあり</a:t>
            </a:r>
            <a:r>
              <a:rPr sz="850" b="0" spc="-45">
                <a:solidFill>
                  <a:srgbClr val="332C2A"/>
                </a:solidFill>
                <a:latin typeface="游ゴシック" panose="020B0400000000000000" pitchFamily="50" charset="-128"/>
                <a:ea typeface="游ゴシック" panose="020B0400000000000000" pitchFamily="50" charset="-128"/>
                <a:cs typeface="Adobe Clean Han"/>
              </a:rPr>
              <a:t>ます。とても疲れ、だんだん体調も悪くなってきました。</a:t>
            </a:r>
            <a:endParaRPr sz="850">
              <a:latin typeface="游ゴシック" panose="020B0400000000000000" pitchFamily="50" charset="-128"/>
              <a:ea typeface="游ゴシック" panose="020B0400000000000000" pitchFamily="50" charset="-128"/>
              <a:cs typeface="Adobe Clean Han"/>
            </a:endParaRPr>
          </a:p>
        </p:txBody>
      </p:sp>
      <p:sp>
        <p:nvSpPr>
          <p:cNvPr id="27" name="object 27"/>
          <p:cNvSpPr txBox="1"/>
          <p:nvPr/>
        </p:nvSpPr>
        <p:spPr>
          <a:xfrm>
            <a:off x="962541" y="4634388"/>
            <a:ext cx="5691505" cy="1341120"/>
          </a:xfrm>
          <a:prstGeom prst="rect">
            <a:avLst/>
          </a:prstGeom>
        </p:spPr>
        <p:txBody>
          <a:bodyPr vert="horz" wrap="square" lIns="0" tIns="11430" rIns="0" bIns="0" rtlCol="0">
            <a:spAutoFit/>
          </a:bodyPr>
          <a:lstStyle/>
          <a:p>
            <a:pPr marL="12700" marR="57150" indent="112395">
              <a:lnSpc>
                <a:spcPct val="127000"/>
              </a:lnSpc>
              <a:spcBef>
                <a:spcPts val="90"/>
              </a:spcBef>
            </a:pPr>
            <a:r>
              <a:rPr sz="850" b="0" spc="30">
                <a:solidFill>
                  <a:srgbClr val="332C2A"/>
                </a:solidFill>
                <a:latin typeface="游ゴシック" panose="020B0400000000000000" pitchFamily="50" charset="-128"/>
                <a:ea typeface="游ゴシック" panose="020B0400000000000000" pitchFamily="50" charset="-128"/>
                <a:cs typeface="Adobe Clean Han"/>
              </a:rPr>
              <a:t>②お昼休みについても</a:t>
            </a:r>
            <a:r>
              <a:rPr sz="850" b="0" spc="-850">
                <a:solidFill>
                  <a:srgbClr val="332C2A"/>
                </a:solidFill>
                <a:latin typeface="游ゴシック" panose="020B0400000000000000" pitchFamily="50" charset="-128"/>
                <a:ea typeface="游ゴシック" panose="020B0400000000000000" pitchFamily="50" charset="-128"/>
                <a:cs typeface="Adobe Clean Han"/>
              </a:rPr>
              <a:t>、</a:t>
            </a:r>
            <a:r>
              <a:rPr sz="850" b="0" spc="5">
                <a:solidFill>
                  <a:srgbClr val="332C2A"/>
                </a:solidFill>
                <a:latin typeface="游ゴシック" panose="020B0400000000000000" pitchFamily="50" charset="-128"/>
                <a:ea typeface="游ゴシック" panose="020B0400000000000000" pitchFamily="50" charset="-128"/>
                <a:cs typeface="Adobe Clean Han"/>
              </a:rPr>
              <a:t>「忙しくてみんな取ってないんだからしょうがないよね」と上司に言われて取れないこ</a:t>
            </a:r>
            <a:r>
              <a:rPr sz="850" b="0" spc="30">
                <a:solidFill>
                  <a:srgbClr val="332C2A"/>
                </a:solidFill>
                <a:latin typeface="游ゴシック" panose="020B0400000000000000" pitchFamily="50" charset="-128"/>
                <a:ea typeface="游ゴシック" panose="020B0400000000000000" pitchFamily="50" charset="-128"/>
                <a:cs typeface="Adobe Clean Han"/>
              </a:rPr>
              <a:t>ともあります。</a:t>
            </a:r>
            <a:endParaRPr sz="850">
              <a:latin typeface="游ゴシック" panose="020B0400000000000000" pitchFamily="50" charset="-128"/>
              <a:ea typeface="游ゴシック" panose="020B0400000000000000" pitchFamily="50" charset="-128"/>
              <a:cs typeface="Adobe Clean Han"/>
            </a:endParaRPr>
          </a:p>
          <a:p>
            <a:pPr marL="12700" marR="59690" indent="112395">
              <a:lnSpc>
                <a:spcPct val="127000"/>
              </a:lnSpc>
              <a:spcBef>
                <a:spcPts val="1295"/>
              </a:spcBef>
            </a:pPr>
            <a:r>
              <a:rPr lang="en-US" sz="850" spc="195">
                <a:solidFill>
                  <a:srgbClr val="332C2A"/>
                </a:solidFill>
                <a:latin typeface="游ゴシック" panose="020B0400000000000000" pitchFamily="50" charset="-128"/>
                <a:ea typeface="游ゴシック" panose="020B0400000000000000" pitchFamily="50" charset="-128"/>
                <a:cs typeface="Adobe Clean Han"/>
              </a:rPr>
              <a:t>17</a:t>
            </a:r>
            <a:r>
              <a:rPr sz="850" b="0" spc="-60">
                <a:solidFill>
                  <a:srgbClr val="332C2A"/>
                </a:solidFill>
                <a:latin typeface="游ゴシック" panose="020B0400000000000000" pitchFamily="50" charset="-128"/>
                <a:ea typeface="游ゴシック" panose="020B0400000000000000" pitchFamily="50" charset="-128"/>
                <a:cs typeface="Adobe Clean Han"/>
              </a:rPr>
              <a:t>時までの勤務時間でしたが、③「君の仕事が遅くて仕事が終わらないんだから、当然残業だ。」と言われて</a:t>
            </a:r>
            <a:r>
              <a:rPr lang="en-US" sz="850" spc="160">
                <a:solidFill>
                  <a:srgbClr val="332C2A"/>
                </a:solidFill>
                <a:latin typeface="游ゴシック" panose="020B0400000000000000" pitchFamily="50" charset="-128"/>
                <a:ea typeface="游ゴシック" panose="020B0400000000000000" pitchFamily="50" charset="-128"/>
                <a:cs typeface="Adobe Clean Han"/>
              </a:rPr>
              <a:t>19</a:t>
            </a:r>
            <a:r>
              <a:rPr sz="850" b="0" spc="40">
                <a:solidFill>
                  <a:srgbClr val="332C2A"/>
                </a:solidFill>
                <a:latin typeface="游ゴシック" panose="020B0400000000000000" pitchFamily="50" charset="-128"/>
                <a:ea typeface="游ゴシック" panose="020B0400000000000000" pitchFamily="50" charset="-128"/>
                <a:cs typeface="Adobe Clean Han"/>
              </a:rPr>
              <a:t>時や</a:t>
            </a:r>
            <a:r>
              <a:rPr sz="850" b="0" spc="20">
                <a:solidFill>
                  <a:srgbClr val="332C2A"/>
                </a:solidFill>
                <a:latin typeface="游ゴシック" panose="020B0400000000000000" pitchFamily="50" charset="-128"/>
                <a:ea typeface="游ゴシック" panose="020B0400000000000000" pitchFamily="50" charset="-128"/>
                <a:cs typeface="Adobe Clean Han"/>
              </a:rPr>
              <a:t>20</a:t>
            </a:r>
            <a:r>
              <a:rPr sz="850" b="0" spc="-15">
                <a:solidFill>
                  <a:srgbClr val="332C2A"/>
                </a:solidFill>
                <a:latin typeface="游ゴシック" panose="020B0400000000000000" pitchFamily="50" charset="-128"/>
                <a:ea typeface="游ゴシック" panose="020B0400000000000000" pitchFamily="50" charset="-128"/>
                <a:cs typeface="Adobe Clean Han"/>
              </a:rPr>
              <a:t>時頃まで働かされ、しかも残業代がもらえません。</a:t>
            </a:r>
            <a:endParaRPr sz="850">
              <a:latin typeface="游ゴシック" panose="020B0400000000000000" pitchFamily="50" charset="-128"/>
              <a:ea typeface="游ゴシック" panose="020B0400000000000000" pitchFamily="50" charset="-128"/>
              <a:cs typeface="Adobe Clean Han"/>
            </a:endParaRPr>
          </a:p>
          <a:p>
            <a:pPr marL="12700" marR="5080" indent="112395">
              <a:lnSpc>
                <a:spcPct val="127000"/>
              </a:lnSpc>
              <a:spcBef>
                <a:spcPts val="1295"/>
              </a:spcBef>
            </a:pPr>
            <a:r>
              <a:rPr sz="850" b="0" spc="40">
                <a:solidFill>
                  <a:srgbClr val="332C2A"/>
                </a:solidFill>
                <a:latin typeface="游ゴシック" panose="020B0400000000000000" pitchFamily="50" charset="-128"/>
                <a:ea typeface="游ゴシック" panose="020B0400000000000000" pitchFamily="50" charset="-128"/>
                <a:cs typeface="Adobe Clean Han"/>
              </a:rPr>
              <a:t>さすがにこのまま働き続ける訳にはいかないと思い</a:t>
            </a:r>
            <a:r>
              <a:rPr sz="850" b="0" spc="-50">
                <a:solidFill>
                  <a:srgbClr val="332C2A"/>
                </a:solidFill>
                <a:latin typeface="游ゴシック" panose="020B0400000000000000" pitchFamily="50" charset="-128"/>
                <a:ea typeface="游ゴシック" panose="020B0400000000000000" pitchFamily="50" charset="-128"/>
                <a:cs typeface="Adobe Clean Han"/>
              </a:rPr>
              <a:t>、上司に「いろいろおかしいと思います。改めてください」</a:t>
            </a:r>
            <a:r>
              <a:rPr sz="850" b="0" spc="-100">
                <a:solidFill>
                  <a:srgbClr val="332C2A"/>
                </a:solidFill>
                <a:latin typeface="游ゴシック" panose="020B0400000000000000" pitchFamily="50" charset="-128"/>
                <a:ea typeface="游ゴシック" panose="020B0400000000000000" pitchFamily="50" charset="-128"/>
                <a:cs typeface="Adobe Clean Han"/>
              </a:rPr>
              <a:t>と言ったところ、④「生意気だな、それなら辞めてよ。」と言われ、クビになってしまいました。</a:t>
            </a:r>
            <a:endParaRPr sz="850">
              <a:latin typeface="游ゴシック" panose="020B0400000000000000" pitchFamily="50" charset="-128"/>
              <a:ea typeface="游ゴシック" panose="020B0400000000000000" pitchFamily="50" charset="-128"/>
              <a:cs typeface="Adobe Clean Han"/>
            </a:endParaRPr>
          </a:p>
        </p:txBody>
      </p:sp>
      <p:grpSp>
        <p:nvGrpSpPr>
          <p:cNvPr id="28" name="object 28"/>
          <p:cNvGrpSpPr/>
          <p:nvPr/>
        </p:nvGrpSpPr>
        <p:grpSpPr>
          <a:xfrm>
            <a:off x="949325" y="4324939"/>
            <a:ext cx="5652916" cy="1631546"/>
            <a:chOff x="949325" y="4324939"/>
            <a:chExt cx="5652916" cy="1631546"/>
          </a:xfrm>
        </p:grpSpPr>
        <p:sp>
          <p:nvSpPr>
            <p:cNvPr id="29" name="object 29"/>
            <p:cNvSpPr/>
            <p:nvPr/>
          </p:nvSpPr>
          <p:spPr>
            <a:xfrm>
              <a:off x="2064828" y="4324939"/>
              <a:ext cx="4512310" cy="0"/>
            </a:xfrm>
            <a:custGeom>
              <a:avLst/>
              <a:gdLst/>
              <a:ahLst/>
              <a:cxnLst/>
              <a:rect l="l" t="t" r="r" b="b"/>
              <a:pathLst>
                <a:path w="4512309">
                  <a:moveTo>
                    <a:pt x="0" y="0"/>
                  </a:moveTo>
                  <a:lnTo>
                    <a:pt x="4511929" y="0"/>
                  </a:lnTo>
                </a:path>
              </a:pathLst>
            </a:custGeom>
            <a:ln w="866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0" name="object 30"/>
            <p:cNvSpPr/>
            <p:nvPr/>
          </p:nvSpPr>
          <p:spPr>
            <a:xfrm>
              <a:off x="949325" y="4489450"/>
              <a:ext cx="2263959" cy="0"/>
            </a:xfrm>
            <a:custGeom>
              <a:avLst/>
              <a:gdLst/>
              <a:ahLst/>
              <a:cxnLst/>
              <a:rect l="l" t="t" r="r" b="b"/>
              <a:pathLst>
                <a:path w="2739390">
                  <a:moveTo>
                    <a:pt x="0" y="0"/>
                  </a:moveTo>
                  <a:lnTo>
                    <a:pt x="2738958" y="0"/>
                  </a:lnTo>
                </a:path>
              </a:pathLst>
            </a:custGeom>
            <a:ln w="866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1" name="object 31"/>
            <p:cNvSpPr/>
            <p:nvPr/>
          </p:nvSpPr>
          <p:spPr>
            <a:xfrm>
              <a:off x="1096156" y="4799439"/>
              <a:ext cx="5506085" cy="0"/>
            </a:xfrm>
            <a:custGeom>
              <a:avLst/>
              <a:gdLst/>
              <a:ahLst/>
              <a:cxnLst/>
              <a:rect l="l" t="t" r="r" b="b"/>
              <a:pathLst>
                <a:path w="5506084">
                  <a:moveTo>
                    <a:pt x="0" y="0"/>
                  </a:moveTo>
                  <a:lnTo>
                    <a:pt x="5505869" y="0"/>
                  </a:lnTo>
                </a:path>
              </a:pathLst>
            </a:custGeom>
            <a:ln w="866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2" name="object 32"/>
            <p:cNvSpPr/>
            <p:nvPr/>
          </p:nvSpPr>
          <p:spPr>
            <a:xfrm>
              <a:off x="980417" y="4959884"/>
              <a:ext cx="593090" cy="0"/>
            </a:xfrm>
            <a:custGeom>
              <a:avLst/>
              <a:gdLst/>
              <a:ahLst/>
              <a:cxnLst/>
              <a:rect l="l" t="t" r="r" b="b"/>
              <a:pathLst>
                <a:path w="593090">
                  <a:moveTo>
                    <a:pt x="0" y="0"/>
                  </a:moveTo>
                  <a:lnTo>
                    <a:pt x="592505" y="0"/>
                  </a:lnTo>
                </a:path>
              </a:pathLst>
            </a:custGeom>
            <a:ln w="866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3" name="object 33"/>
            <p:cNvSpPr/>
            <p:nvPr/>
          </p:nvSpPr>
          <p:spPr>
            <a:xfrm>
              <a:off x="951686" y="5469157"/>
              <a:ext cx="2430424" cy="0"/>
            </a:xfrm>
            <a:custGeom>
              <a:avLst/>
              <a:gdLst/>
              <a:ahLst/>
              <a:cxnLst/>
              <a:rect l="l" t="t" r="r" b="b"/>
              <a:pathLst>
                <a:path w="2854325">
                  <a:moveTo>
                    <a:pt x="0" y="0"/>
                  </a:moveTo>
                  <a:lnTo>
                    <a:pt x="2854248" y="0"/>
                  </a:lnTo>
                </a:path>
              </a:pathLst>
            </a:custGeom>
            <a:ln w="866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4" name="object 34"/>
            <p:cNvSpPr/>
            <p:nvPr/>
          </p:nvSpPr>
          <p:spPr>
            <a:xfrm>
              <a:off x="1539875" y="5956485"/>
              <a:ext cx="3388591" cy="0"/>
            </a:xfrm>
            <a:custGeom>
              <a:avLst/>
              <a:gdLst/>
              <a:ahLst/>
              <a:cxnLst/>
              <a:rect l="l" t="t" r="r" b="b"/>
              <a:pathLst>
                <a:path w="3727450">
                  <a:moveTo>
                    <a:pt x="0" y="0"/>
                  </a:moveTo>
                  <a:lnTo>
                    <a:pt x="3726827" y="0"/>
                  </a:lnTo>
                </a:path>
              </a:pathLst>
            </a:custGeom>
            <a:ln w="866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5" name="object 35"/>
            <p:cNvSpPr/>
            <p:nvPr/>
          </p:nvSpPr>
          <p:spPr>
            <a:xfrm flipV="1">
              <a:off x="2568575" y="5254673"/>
              <a:ext cx="4018088" cy="45719"/>
            </a:xfrm>
            <a:custGeom>
              <a:avLst/>
              <a:gdLst/>
              <a:ahLst/>
              <a:cxnLst/>
              <a:rect l="l" t="t" r="r" b="b"/>
              <a:pathLst>
                <a:path w="3919220">
                  <a:moveTo>
                    <a:pt x="0" y="0"/>
                  </a:moveTo>
                  <a:lnTo>
                    <a:pt x="3919131" y="0"/>
                  </a:lnTo>
                </a:path>
              </a:pathLst>
            </a:custGeom>
            <a:ln w="866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36" name="object 36"/>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93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002155"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Source Han Sans JP"/>
              </a:rPr>
              <a:t>第3章：モデル授業案</a:t>
            </a:r>
            <a:r>
              <a:rPr sz="1400" b="1" spc="-25">
                <a:solidFill>
                  <a:srgbClr val="332C2A"/>
                </a:solidFill>
                <a:latin typeface="游ゴシック" panose="020B0400000000000000" pitchFamily="50" charset="-128"/>
                <a:ea typeface="游ゴシック" panose="020B0400000000000000" pitchFamily="50" charset="-128"/>
                <a:cs typeface="Source Han Sans JP"/>
              </a:rPr>
              <a:t>12</a:t>
            </a:r>
            <a:endParaRPr sz="1400">
              <a:latin typeface="游ゴシック" panose="020B0400000000000000" pitchFamily="50" charset="-128"/>
              <a:ea typeface="游ゴシック" panose="020B0400000000000000" pitchFamily="50" charset="-128"/>
              <a:cs typeface="Source Han Sans JP"/>
            </a:endParaRPr>
          </a:p>
        </p:txBody>
      </p:sp>
      <p:sp>
        <p:nvSpPr>
          <p:cNvPr id="6" name="object 6"/>
          <p:cNvSpPr txBox="1"/>
          <p:nvPr/>
        </p:nvSpPr>
        <p:spPr>
          <a:xfrm>
            <a:off x="3331695" y="325702"/>
            <a:ext cx="1285875" cy="230190"/>
          </a:xfrm>
          <a:prstGeom prst="rect">
            <a:avLst/>
          </a:prstGeom>
        </p:spPr>
        <p:txBody>
          <a:bodyPr vert="horz" wrap="square" lIns="0" tIns="14604" rIns="0" bIns="0" rtlCol="0">
            <a:spAutoFit/>
          </a:bodyPr>
          <a:lstStyle/>
          <a:p>
            <a:pPr marL="12700">
              <a:lnSpc>
                <a:spcPct val="100000"/>
              </a:lnSpc>
              <a:spcBef>
                <a:spcPts val="114"/>
              </a:spcBef>
            </a:pPr>
            <a:r>
              <a:rPr sz="1400" b="1" spc="-10" dirty="0" err="1">
                <a:solidFill>
                  <a:srgbClr val="332C2A"/>
                </a:solidFill>
                <a:latin typeface="游ゴシック" panose="020B0400000000000000" pitchFamily="50" charset="-128"/>
                <a:ea typeface="游ゴシック" panose="020B0400000000000000" pitchFamily="50" charset="-128"/>
                <a:cs typeface="Source Han Sans JP"/>
              </a:rPr>
              <a:t>救う法律は何</a:t>
            </a:r>
            <a:r>
              <a:rPr sz="1400" b="1" spc="-10" dirty="0">
                <a:solidFill>
                  <a:srgbClr val="332C2A"/>
                </a:solidFill>
                <a:latin typeface="游ゴシック" panose="020B0400000000000000" pitchFamily="50" charset="-128"/>
                <a:ea typeface="游ゴシック" panose="020B0400000000000000" pitchFamily="50" charset="-128"/>
                <a:cs typeface="Source Han Sans JP"/>
              </a:rPr>
              <a:t>？</a:t>
            </a:r>
            <a:endParaRPr sz="1400" dirty="0">
              <a:latin typeface="游ゴシック" panose="020B0400000000000000" pitchFamily="50" charset="-128"/>
              <a:ea typeface="游ゴシック" panose="020B0400000000000000" pitchFamily="50" charset="-128"/>
              <a:cs typeface="Source Han Sans JP"/>
            </a:endParaRPr>
          </a:p>
        </p:txBody>
      </p:sp>
      <p:sp>
        <p:nvSpPr>
          <p:cNvPr id="7" name="object 7"/>
          <p:cNvSpPr txBox="1"/>
          <p:nvPr/>
        </p:nvSpPr>
        <p:spPr>
          <a:xfrm>
            <a:off x="3163557" y="9699976"/>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8" name="object 8"/>
          <p:cNvSpPr txBox="1"/>
          <p:nvPr/>
        </p:nvSpPr>
        <p:spPr>
          <a:xfrm>
            <a:off x="4399077" y="9699976"/>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9" name="object 9"/>
          <p:cNvSpPr txBox="1"/>
          <p:nvPr/>
        </p:nvSpPr>
        <p:spPr>
          <a:xfrm>
            <a:off x="5185318" y="9699976"/>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0" name="object 10"/>
          <p:cNvSpPr/>
          <p:nvPr/>
        </p:nvSpPr>
        <p:spPr>
          <a:xfrm>
            <a:off x="2944566" y="9920599"/>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1" name="object 11"/>
          <p:cNvSpPr txBox="1"/>
          <p:nvPr/>
        </p:nvSpPr>
        <p:spPr>
          <a:xfrm>
            <a:off x="798432" y="1069456"/>
            <a:ext cx="5584825" cy="1381725"/>
          </a:xfrm>
          <a:prstGeom prst="rect">
            <a:avLst/>
          </a:prstGeom>
        </p:spPr>
        <p:txBody>
          <a:bodyPr vert="horz" wrap="square" lIns="0" tIns="15875" rIns="0" bIns="0" rtlCol="0">
            <a:spAutoFit/>
          </a:bodyPr>
          <a:lstStyle/>
          <a:p>
            <a:pPr marL="12700">
              <a:lnSpc>
                <a:spcPct val="100000"/>
              </a:lnSpc>
              <a:spcBef>
                <a:spcPts val="125"/>
              </a:spcBef>
            </a:pPr>
            <a:r>
              <a:rPr lang="en-US" sz="1200" b="1" spc="-100">
                <a:solidFill>
                  <a:srgbClr val="332C2A"/>
                </a:solidFill>
                <a:latin typeface="游ゴシック" panose="020B0400000000000000" pitchFamily="50" charset="-128"/>
                <a:ea typeface="游ゴシック" panose="020B0400000000000000" pitchFamily="50" charset="-128"/>
                <a:cs typeface="Adobe Clean Han ExtraBold"/>
              </a:rPr>
              <a:t>2 </a:t>
            </a:r>
            <a:r>
              <a:rPr sz="1200" b="1" spc="-100">
                <a:solidFill>
                  <a:srgbClr val="332C2A"/>
                </a:solidFill>
                <a:latin typeface="游ゴシック" panose="020B0400000000000000" pitchFamily="50" charset="-128"/>
                <a:ea typeface="游ゴシック" panose="020B0400000000000000" pitchFamily="50" charset="-128"/>
                <a:cs typeface="Adobe Clean Han ExtraBold"/>
              </a:rPr>
              <a:t>）</a:t>
            </a:r>
            <a:r>
              <a:rPr sz="1200" b="1" spc="-125">
                <a:solidFill>
                  <a:srgbClr val="332C2A"/>
                </a:solidFill>
                <a:latin typeface="游ゴシック" panose="020B0400000000000000" pitchFamily="50" charset="-128"/>
                <a:ea typeface="游ゴシック" panose="020B0400000000000000" pitchFamily="50" charset="-128"/>
                <a:cs typeface="Adobe Clean Han ExtraBold"/>
              </a:rPr>
              <a:t>「Ａさんを助けるため『働く事に関する決まり』を考えてみよう」</a:t>
            </a:r>
            <a:endParaRPr sz="1200">
              <a:latin typeface="游ゴシック" panose="020B0400000000000000" pitchFamily="50" charset="-128"/>
              <a:ea typeface="游ゴシック" panose="020B0400000000000000" pitchFamily="50" charset="-128"/>
              <a:cs typeface="Adobe Clean Han ExtraBold"/>
            </a:endParaRPr>
          </a:p>
          <a:p>
            <a:pPr marL="41275">
              <a:lnSpc>
                <a:spcPct val="100000"/>
              </a:lnSpc>
              <a:spcBef>
                <a:spcPts val="1095"/>
              </a:spcBef>
            </a:pPr>
            <a:r>
              <a:rPr sz="1050" b="1" spc="-120">
                <a:solidFill>
                  <a:srgbClr val="332C2A"/>
                </a:solidFill>
                <a:latin typeface="游ゴシック" panose="020B0400000000000000" pitchFamily="50" charset="-128"/>
                <a:ea typeface="游ゴシック" panose="020B0400000000000000" pitchFamily="50" charset="-128"/>
                <a:cs typeface="Adobe Clean Han ExtraBold"/>
              </a:rPr>
              <a:t>①  各「問題がありそうなポイント」ごとに、別々のテーブルで考えて話し合ってみよう！</a:t>
            </a:r>
            <a:endParaRPr sz="1050">
              <a:latin typeface="游ゴシック" panose="020B0400000000000000" pitchFamily="50" charset="-128"/>
              <a:ea typeface="游ゴシック" panose="020B0400000000000000" pitchFamily="50" charset="-128"/>
              <a:cs typeface="Adobe Clean Han ExtraBold"/>
            </a:endParaRPr>
          </a:p>
          <a:p>
            <a:pPr marL="236220" marR="5080">
              <a:lnSpc>
                <a:spcPct val="120100"/>
              </a:lnSpc>
              <a:spcBef>
                <a:spcPts val="365"/>
              </a:spcBef>
            </a:pPr>
            <a:r>
              <a:rPr sz="850" b="0" spc="-90">
                <a:solidFill>
                  <a:srgbClr val="332C2A"/>
                </a:solidFill>
                <a:latin typeface="游ゴシック" panose="020B0400000000000000" pitchFamily="50" charset="-128"/>
                <a:ea typeface="游ゴシック" panose="020B0400000000000000" pitchFamily="50" charset="-128"/>
                <a:cs typeface="Adobe Clean Han"/>
              </a:rPr>
              <a:t>※「問題がありそうなポイント」について考える視点</a:t>
            </a:r>
            <a:r>
              <a:rPr sz="850" b="0">
                <a:solidFill>
                  <a:srgbClr val="332C2A"/>
                </a:solidFill>
                <a:latin typeface="游ゴシック" panose="020B0400000000000000" pitchFamily="50" charset="-128"/>
                <a:ea typeface="游ゴシック" panose="020B0400000000000000" pitchFamily="50" charset="-128"/>
                <a:cs typeface="Adobe Clean Han"/>
              </a:rPr>
              <a:t>（</a:t>
            </a:r>
            <a:r>
              <a:rPr lang="en-US" sz="850" b="0">
                <a:solidFill>
                  <a:srgbClr val="332C2A"/>
                </a:solidFill>
                <a:latin typeface="游ゴシック" panose="020B0400000000000000" pitchFamily="50" charset="-128"/>
                <a:ea typeface="游ゴシック" panose="020B0400000000000000" pitchFamily="50" charset="-128"/>
                <a:cs typeface="Adobe Clean Han"/>
              </a:rPr>
              <a:t>4</a:t>
            </a:r>
            <a:r>
              <a:rPr sz="850" b="0">
                <a:solidFill>
                  <a:srgbClr val="332C2A"/>
                </a:solidFill>
                <a:latin typeface="游ゴシック" panose="020B0400000000000000" pitchFamily="50" charset="-128"/>
                <a:ea typeface="游ゴシック" panose="020B0400000000000000" pitchFamily="50" charset="-128"/>
                <a:cs typeface="Adobe Clean Han"/>
              </a:rPr>
              <a:t>つの分野に分けて考えを持ち寄るジグソー法です</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spc="500">
                <a:solidFill>
                  <a:srgbClr val="332C2A"/>
                </a:solidFill>
                <a:latin typeface="游ゴシック" panose="020B0400000000000000" pitchFamily="50" charset="-128"/>
                <a:ea typeface="游ゴシック" panose="020B0400000000000000" pitchFamily="50" charset="-128"/>
                <a:cs typeface="Adobe Clean Han"/>
              </a:rPr>
              <a:t> </a:t>
            </a:r>
            <a:endParaRPr lang="en-US" sz="850" b="0" spc="500">
              <a:solidFill>
                <a:srgbClr val="332C2A"/>
              </a:solidFill>
              <a:latin typeface="游ゴシック" panose="020B0400000000000000" pitchFamily="50" charset="-128"/>
              <a:ea typeface="游ゴシック" panose="020B0400000000000000" pitchFamily="50" charset="-128"/>
              <a:cs typeface="Adobe Clean Han"/>
            </a:endParaRPr>
          </a:p>
          <a:p>
            <a:pPr marL="236220" marR="5080">
              <a:lnSpc>
                <a:spcPct val="120100"/>
              </a:lnSpc>
              <a:spcBef>
                <a:spcPts val="365"/>
              </a:spcBef>
            </a:pPr>
            <a:r>
              <a:rPr lang="en-US" sz="850" spc="-195">
                <a:solidFill>
                  <a:srgbClr val="332C2A"/>
                </a:solidFill>
                <a:latin typeface="游ゴシック" panose="020B0400000000000000" pitchFamily="50" charset="-128"/>
                <a:ea typeface="游ゴシック" panose="020B0400000000000000" pitchFamily="50" charset="-128"/>
                <a:cs typeface="Adobe Clean Han"/>
              </a:rPr>
              <a:t>1   </a:t>
            </a:r>
            <a:r>
              <a:rPr sz="850" b="0" spc="-195">
                <a:solidFill>
                  <a:srgbClr val="332C2A"/>
                </a:solidFill>
                <a:latin typeface="游ゴシック" panose="020B0400000000000000" pitchFamily="50" charset="-128"/>
                <a:ea typeface="游ゴシック" panose="020B0400000000000000" pitchFamily="50" charset="-128"/>
                <a:cs typeface="Adobe Clean Han"/>
              </a:rPr>
              <a:t>）</a:t>
            </a:r>
            <a:r>
              <a:rPr sz="850" b="0" spc="-10">
                <a:solidFill>
                  <a:srgbClr val="332C2A"/>
                </a:solidFill>
                <a:latin typeface="游ゴシック" panose="020B0400000000000000" pitchFamily="50" charset="-128"/>
                <a:ea typeface="游ゴシック" panose="020B0400000000000000" pitchFamily="50" charset="-128"/>
                <a:cs typeface="Adobe Clean Han"/>
              </a:rPr>
              <a:t>何がいけないのか</a:t>
            </a:r>
            <a:endParaRPr sz="850">
              <a:latin typeface="游ゴシック" panose="020B0400000000000000" pitchFamily="50" charset="-128"/>
              <a:ea typeface="游ゴシック" panose="020B0400000000000000" pitchFamily="50" charset="-128"/>
              <a:cs typeface="Adobe Clean Han"/>
            </a:endParaRPr>
          </a:p>
          <a:p>
            <a:pPr marL="236220">
              <a:lnSpc>
                <a:spcPct val="100000"/>
              </a:lnSpc>
              <a:spcBef>
                <a:spcPts val="204"/>
              </a:spcBef>
            </a:pPr>
            <a:r>
              <a:rPr lang="en-US" sz="850" spc="-195">
                <a:solidFill>
                  <a:srgbClr val="332C2A"/>
                </a:solidFill>
                <a:latin typeface="游ゴシック" panose="020B0400000000000000" pitchFamily="50" charset="-128"/>
                <a:ea typeface="游ゴシック" panose="020B0400000000000000" pitchFamily="50" charset="-128"/>
                <a:cs typeface="Adobe Clean Han"/>
              </a:rPr>
              <a:t>2   </a:t>
            </a:r>
            <a:r>
              <a:rPr sz="850" b="0" spc="-195">
                <a:solidFill>
                  <a:srgbClr val="332C2A"/>
                </a:solidFill>
                <a:latin typeface="游ゴシック" panose="020B0400000000000000" pitchFamily="50" charset="-128"/>
                <a:ea typeface="游ゴシック" panose="020B0400000000000000" pitchFamily="50" charset="-128"/>
                <a:cs typeface="Adobe Clean Han"/>
              </a:rPr>
              <a:t>）</a:t>
            </a:r>
            <a:r>
              <a:rPr sz="850" b="0" spc="-50">
                <a:solidFill>
                  <a:srgbClr val="332C2A"/>
                </a:solidFill>
                <a:latin typeface="游ゴシック" panose="020B0400000000000000" pitchFamily="50" charset="-128"/>
                <a:ea typeface="游ゴシック" panose="020B0400000000000000" pitchFamily="50" charset="-128"/>
                <a:cs typeface="Adobe Clean Han"/>
              </a:rPr>
              <a:t>誰を守るのか、その人の何を守るのか</a:t>
            </a:r>
            <a:endParaRPr sz="850">
              <a:latin typeface="游ゴシック" panose="020B0400000000000000" pitchFamily="50" charset="-128"/>
              <a:ea typeface="游ゴシック" panose="020B0400000000000000" pitchFamily="50" charset="-128"/>
              <a:cs typeface="Adobe Clean Han"/>
            </a:endParaRPr>
          </a:p>
          <a:p>
            <a:pPr marL="236220" marR="2082800">
              <a:lnSpc>
                <a:spcPct val="120100"/>
              </a:lnSpc>
            </a:pPr>
            <a:r>
              <a:rPr lang="en-US" sz="850" b="0" spc="-195">
                <a:solidFill>
                  <a:srgbClr val="332C2A"/>
                </a:solidFill>
                <a:latin typeface="游ゴシック" panose="020B0400000000000000" pitchFamily="50" charset="-128"/>
                <a:ea typeface="游ゴシック" panose="020B0400000000000000" pitchFamily="50" charset="-128"/>
                <a:cs typeface="Adobe Clean Han"/>
              </a:rPr>
              <a:t>3   </a:t>
            </a:r>
            <a:r>
              <a:rPr sz="850" b="0" spc="-195">
                <a:solidFill>
                  <a:srgbClr val="332C2A"/>
                </a:solidFill>
                <a:latin typeface="游ゴシック" panose="020B0400000000000000" pitchFamily="50" charset="-128"/>
                <a:ea typeface="游ゴシック" panose="020B0400000000000000" pitchFamily="50" charset="-128"/>
                <a:cs typeface="Adobe Clean Han"/>
              </a:rPr>
              <a:t>）</a:t>
            </a:r>
            <a:r>
              <a:rPr sz="850" b="0" spc="-35" err="1">
                <a:solidFill>
                  <a:srgbClr val="332C2A"/>
                </a:solidFill>
                <a:latin typeface="游ゴシック" panose="020B0400000000000000" pitchFamily="50" charset="-128"/>
                <a:ea typeface="游ゴシック" panose="020B0400000000000000" pitchFamily="50" charset="-128"/>
                <a:cs typeface="Adobe Clean Han"/>
              </a:rPr>
              <a:t>それぞれの守るべき点に対応して、どのようなルールが必要か</a:t>
            </a:r>
            <a:r>
              <a:rPr sz="850" b="0" spc="500">
                <a:solidFill>
                  <a:srgbClr val="332C2A"/>
                </a:solidFill>
                <a:latin typeface="游ゴシック" panose="020B0400000000000000" pitchFamily="50" charset="-128"/>
                <a:ea typeface="游ゴシック" panose="020B0400000000000000" pitchFamily="50" charset="-128"/>
                <a:cs typeface="Adobe Clean Han"/>
              </a:rPr>
              <a:t> </a:t>
            </a:r>
            <a:endParaRPr lang="en-US" sz="850" b="0" spc="500">
              <a:solidFill>
                <a:srgbClr val="332C2A"/>
              </a:solidFill>
              <a:latin typeface="游ゴシック" panose="020B0400000000000000" pitchFamily="50" charset="-128"/>
              <a:ea typeface="游ゴシック" panose="020B0400000000000000" pitchFamily="50" charset="-128"/>
              <a:cs typeface="Adobe Clean Han"/>
            </a:endParaRPr>
          </a:p>
          <a:p>
            <a:pPr marL="236220" marR="2082800">
              <a:lnSpc>
                <a:spcPct val="120100"/>
              </a:lnSpc>
            </a:pPr>
            <a:r>
              <a:rPr lang="en-US" sz="850" spc="-195">
                <a:solidFill>
                  <a:srgbClr val="332C2A"/>
                </a:solidFill>
                <a:latin typeface="游ゴシック" panose="020B0400000000000000" pitchFamily="50" charset="-128"/>
                <a:ea typeface="游ゴシック" panose="020B0400000000000000" pitchFamily="50" charset="-128"/>
                <a:cs typeface="Adobe Clean Han"/>
              </a:rPr>
              <a:t>4   </a:t>
            </a:r>
            <a:r>
              <a:rPr sz="850" b="0" spc="-195">
                <a:solidFill>
                  <a:srgbClr val="332C2A"/>
                </a:solidFill>
                <a:latin typeface="游ゴシック" panose="020B0400000000000000" pitchFamily="50" charset="-128"/>
                <a:ea typeface="游ゴシック" panose="020B0400000000000000" pitchFamily="50" charset="-128"/>
                <a:cs typeface="Adobe Clean Han"/>
              </a:rPr>
              <a:t>）</a:t>
            </a:r>
            <a:r>
              <a:rPr sz="850" b="0" spc="-40">
                <a:solidFill>
                  <a:srgbClr val="332C2A"/>
                </a:solidFill>
                <a:latin typeface="游ゴシック" panose="020B0400000000000000" pitchFamily="50" charset="-128"/>
                <a:ea typeface="游ゴシック" panose="020B0400000000000000" pitchFamily="50" charset="-128"/>
                <a:cs typeface="Adobe Clean Han"/>
              </a:rPr>
              <a:t>ルールが守られるためには、ルール以外に何かが必要か</a:t>
            </a:r>
            <a:endParaRPr sz="850">
              <a:latin typeface="游ゴシック" panose="020B0400000000000000" pitchFamily="50" charset="-128"/>
              <a:ea typeface="游ゴシック" panose="020B0400000000000000" pitchFamily="50" charset="-128"/>
              <a:cs typeface="Adobe Clean Han"/>
            </a:endParaRPr>
          </a:p>
        </p:txBody>
      </p:sp>
      <p:sp>
        <p:nvSpPr>
          <p:cNvPr id="17" name="object 17"/>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94</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12" name="object 12"/>
          <p:cNvSpPr txBox="1"/>
          <p:nvPr/>
        </p:nvSpPr>
        <p:spPr>
          <a:xfrm>
            <a:off x="798432" y="3798919"/>
            <a:ext cx="5849620" cy="666208"/>
          </a:xfrm>
          <a:prstGeom prst="rect">
            <a:avLst/>
          </a:prstGeom>
        </p:spPr>
        <p:txBody>
          <a:bodyPr vert="horz" wrap="square" lIns="0" tIns="17145" rIns="0" bIns="0" rtlCol="0">
            <a:spAutoFit/>
          </a:bodyPr>
          <a:lstStyle/>
          <a:p>
            <a:pPr marL="41275">
              <a:lnSpc>
                <a:spcPct val="100000"/>
              </a:lnSpc>
              <a:spcBef>
                <a:spcPts val="135"/>
              </a:spcBef>
            </a:pPr>
            <a:r>
              <a:rPr sz="1050" b="1" spc="-80">
                <a:solidFill>
                  <a:srgbClr val="332C2A"/>
                </a:solidFill>
                <a:latin typeface="游ゴシック" panose="020B0400000000000000" pitchFamily="50" charset="-128"/>
                <a:ea typeface="游ゴシック" panose="020B0400000000000000" pitchFamily="50" charset="-128"/>
                <a:cs typeface="Adobe Clean Han ExtraBold"/>
              </a:rPr>
              <a:t>②  元の班に戻って上で挙げた「問題」を防ぐための法律(ルール)案を作成してみよう！</a:t>
            </a:r>
            <a:endParaRPr sz="1050">
              <a:latin typeface="游ゴシック" panose="020B0400000000000000" pitchFamily="50" charset="-128"/>
              <a:ea typeface="游ゴシック" panose="020B0400000000000000" pitchFamily="50" charset="-128"/>
              <a:cs typeface="Adobe Clean Han ExtraBold"/>
            </a:endParaRPr>
          </a:p>
          <a:p>
            <a:pPr>
              <a:lnSpc>
                <a:spcPct val="100000"/>
              </a:lnSpc>
              <a:spcBef>
                <a:spcPts val="1080"/>
              </a:spcBef>
            </a:pPr>
            <a:endParaRPr sz="1050">
              <a:latin typeface="游ゴシック" panose="020B0400000000000000" pitchFamily="50" charset="-128"/>
              <a:ea typeface="游ゴシック" panose="020B0400000000000000" pitchFamily="50" charset="-128"/>
              <a:cs typeface="Adobe Clean Han ExtraBold"/>
            </a:endParaRPr>
          </a:p>
          <a:p>
            <a:pPr marL="12700">
              <a:lnSpc>
                <a:spcPct val="100000"/>
              </a:lnSpc>
            </a:pPr>
            <a:r>
              <a:rPr lang="en-US" sz="1200" b="1">
                <a:solidFill>
                  <a:srgbClr val="332C2A"/>
                </a:solidFill>
                <a:latin typeface="游ゴシック" panose="020B0400000000000000" pitchFamily="50" charset="-128"/>
                <a:ea typeface="游ゴシック" panose="020B0400000000000000" pitchFamily="50" charset="-128"/>
                <a:cs typeface="Adobe Clean Han ExtraBold"/>
              </a:rPr>
              <a:t>3 </a:t>
            </a:r>
            <a:r>
              <a:rPr sz="1200" b="1">
                <a:solidFill>
                  <a:srgbClr val="332C2A"/>
                </a:solidFill>
                <a:latin typeface="游ゴシック" panose="020B0400000000000000" pitchFamily="50" charset="-128"/>
                <a:ea typeface="游ゴシック" panose="020B0400000000000000" pitchFamily="50" charset="-128"/>
                <a:cs typeface="Adobe Clean Han ExtraBold"/>
              </a:rPr>
              <a:t>）</a:t>
            </a:r>
            <a:r>
              <a:rPr sz="1200" b="1" spc="-50">
                <a:solidFill>
                  <a:srgbClr val="332C2A"/>
                </a:solidFill>
                <a:latin typeface="游ゴシック" panose="020B0400000000000000" pitchFamily="50" charset="-128"/>
                <a:ea typeface="游ゴシック" panose="020B0400000000000000" pitchFamily="50" charset="-128"/>
                <a:cs typeface="Adobe Clean Han ExtraBold"/>
              </a:rPr>
              <a:t>  班ごとに案を発表しよう</a:t>
            </a:r>
            <a:r>
              <a:rPr sz="1200" b="1" spc="-725">
                <a:solidFill>
                  <a:srgbClr val="332C2A"/>
                </a:solidFill>
                <a:latin typeface="游ゴシック" panose="020B0400000000000000" pitchFamily="50" charset="-128"/>
                <a:ea typeface="游ゴシック" panose="020B0400000000000000" pitchFamily="50" charset="-128"/>
                <a:cs typeface="Adobe Clean Han ExtraBold"/>
              </a:rPr>
              <a:t>！</a:t>
            </a:r>
            <a:r>
              <a:rPr sz="1200" b="1" spc="10">
                <a:solidFill>
                  <a:srgbClr val="332C2A"/>
                </a:solidFill>
                <a:latin typeface="游ゴシック" panose="020B0400000000000000" pitchFamily="50" charset="-128"/>
                <a:ea typeface="游ゴシック" panose="020B0400000000000000" pitchFamily="50" charset="-128"/>
                <a:cs typeface="Adobe Clean Han ExtraBold"/>
              </a:rPr>
              <a:t>（</a:t>
            </a:r>
            <a:r>
              <a:rPr sz="1200" b="1" spc="-40">
                <a:solidFill>
                  <a:srgbClr val="332C2A"/>
                </a:solidFill>
                <a:latin typeface="游ゴシック" panose="020B0400000000000000" pitchFamily="50" charset="-128"/>
                <a:ea typeface="游ゴシック" panose="020B0400000000000000" pitchFamily="50" charset="-128"/>
                <a:cs typeface="Adobe Clean Han ExtraBold"/>
              </a:rPr>
              <a:t>代表者の発表やポスター発表形式などで全体シェア</a:t>
            </a:r>
            <a:r>
              <a:rPr sz="120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200">
              <a:latin typeface="游ゴシック" panose="020B0400000000000000" pitchFamily="50" charset="-128"/>
              <a:ea typeface="游ゴシック" panose="020B0400000000000000" pitchFamily="50" charset="-128"/>
              <a:cs typeface="Adobe Clean Han ExtraBold"/>
            </a:endParaRPr>
          </a:p>
        </p:txBody>
      </p:sp>
      <p:sp>
        <p:nvSpPr>
          <p:cNvPr id="13" name="object 13"/>
          <p:cNvSpPr txBox="1"/>
          <p:nvPr/>
        </p:nvSpPr>
        <p:spPr>
          <a:xfrm>
            <a:off x="844378" y="2490978"/>
            <a:ext cx="5866765" cy="1107850"/>
          </a:xfrm>
          <a:prstGeom prst="rect">
            <a:avLst/>
          </a:prstGeom>
          <a:ln w="8648">
            <a:solidFill>
              <a:srgbClr val="332C2A"/>
            </a:solidFill>
          </a:ln>
        </p:spPr>
        <p:txBody>
          <a:bodyPr vert="horz" wrap="square" lIns="0" tIns="79375" rIns="0" bIns="0" rtlCol="0">
            <a:noAutofit/>
          </a:bodyPr>
          <a:lstStyle/>
          <a:p>
            <a:pPr marL="51435">
              <a:lnSpc>
                <a:spcPct val="100000"/>
              </a:lnSpc>
              <a:spcBef>
                <a:spcPts val="625"/>
              </a:spcBef>
            </a:pPr>
            <a:r>
              <a:rPr sz="850" b="0">
                <a:solidFill>
                  <a:srgbClr val="332C2A"/>
                </a:solidFill>
                <a:latin typeface="游ゴシック" panose="020B0400000000000000" pitchFamily="50" charset="-128"/>
                <a:ea typeface="游ゴシック" panose="020B0400000000000000" pitchFamily="50" charset="-128"/>
                <a:cs typeface="Adobe Clean Han"/>
              </a:rPr>
              <a:t>（メモ</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
        <p:nvSpPr>
          <p:cNvPr id="14" name="object 14"/>
          <p:cNvSpPr txBox="1"/>
          <p:nvPr/>
        </p:nvSpPr>
        <p:spPr>
          <a:xfrm>
            <a:off x="844378" y="4584700"/>
            <a:ext cx="5866765" cy="835260"/>
          </a:xfrm>
          <a:prstGeom prst="rect">
            <a:avLst/>
          </a:prstGeom>
          <a:ln w="8648">
            <a:solidFill>
              <a:srgbClr val="332C2A"/>
            </a:solidFill>
          </a:ln>
        </p:spPr>
        <p:txBody>
          <a:bodyPr vert="horz" wrap="square" lIns="0" tIns="78740" rIns="0" bIns="0" rtlCol="0">
            <a:noAutofit/>
          </a:bodyPr>
          <a:lstStyle/>
          <a:p>
            <a:pPr marL="51435">
              <a:lnSpc>
                <a:spcPct val="100000"/>
              </a:lnSpc>
              <a:spcBef>
                <a:spcPts val="620"/>
              </a:spcBef>
            </a:pPr>
            <a:r>
              <a:rPr sz="850" b="0">
                <a:solidFill>
                  <a:srgbClr val="332C2A"/>
                </a:solidFill>
                <a:latin typeface="游ゴシック" panose="020B0400000000000000" pitchFamily="50" charset="-128"/>
                <a:ea typeface="游ゴシック" panose="020B0400000000000000" pitchFamily="50" charset="-128"/>
                <a:cs typeface="Adobe Clean Han"/>
              </a:rPr>
              <a:t>（準備のためのメモ</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
        <p:nvSpPr>
          <p:cNvPr id="15" name="object 15"/>
          <p:cNvSpPr txBox="1"/>
          <p:nvPr/>
        </p:nvSpPr>
        <p:spPr>
          <a:xfrm>
            <a:off x="844378" y="5988559"/>
            <a:ext cx="5866765" cy="3325390"/>
          </a:xfrm>
          <a:prstGeom prst="rect">
            <a:avLst/>
          </a:prstGeom>
          <a:ln w="8648">
            <a:solidFill>
              <a:srgbClr val="332C2A"/>
            </a:solidFill>
          </a:ln>
        </p:spPr>
        <p:txBody>
          <a:bodyPr vert="horz" wrap="square" lIns="0" tIns="79375" rIns="0" bIns="0" rtlCol="0">
            <a:noAutofit/>
          </a:bodyPr>
          <a:lstStyle/>
          <a:p>
            <a:pPr marL="51435">
              <a:lnSpc>
                <a:spcPct val="100000"/>
              </a:lnSpc>
              <a:spcBef>
                <a:spcPts val="625"/>
              </a:spcBef>
            </a:pPr>
            <a:r>
              <a:rPr sz="850" b="0">
                <a:solidFill>
                  <a:srgbClr val="332C2A"/>
                </a:solidFill>
                <a:latin typeface="游ゴシック" panose="020B0400000000000000" pitchFamily="50" charset="-128"/>
                <a:ea typeface="游ゴシック" panose="020B0400000000000000" pitchFamily="50" charset="-128"/>
                <a:cs typeface="Adobe Clean Han"/>
              </a:rPr>
              <a:t>（気づいたこと</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sp>
        <p:nvSpPr>
          <p:cNvPr id="16" name="object 16"/>
          <p:cNvSpPr txBox="1"/>
          <p:nvPr/>
        </p:nvSpPr>
        <p:spPr>
          <a:xfrm>
            <a:off x="798432" y="5685809"/>
            <a:ext cx="6018530" cy="200696"/>
          </a:xfrm>
          <a:prstGeom prst="rect">
            <a:avLst/>
          </a:prstGeom>
        </p:spPr>
        <p:txBody>
          <a:bodyPr vert="horz" wrap="square" lIns="0" tIns="15875" rIns="0" bIns="0" rtlCol="0">
            <a:spAutoFit/>
          </a:bodyPr>
          <a:lstStyle/>
          <a:p>
            <a:pPr marL="12700">
              <a:lnSpc>
                <a:spcPct val="100000"/>
              </a:lnSpc>
              <a:spcBef>
                <a:spcPts val="125"/>
              </a:spcBef>
            </a:pPr>
            <a:r>
              <a:rPr lang="en-US" sz="1200" b="1">
                <a:solidFill>
                  <a:srgbClr val="332C2A"/>
                </a:solidFill>
                <a:latin typeface="游ゴシック" panose="020B0400000000000000" pitchFamily="50" charset="-128"/>
                <a:ea typeface="游ゴシック" panose="020B0400000000000000" pitchFamily="50" charset="-128"/>
                <a:cs typeface="Adobe Clean Han ExtraBold"/>
              </a:rPr>
              <a:t>4 </a:t>
            </a:r>
            <a:r>
              <a:rPr sz="1200" b="1">
                <a:solidFill>
                  <a:srgbClr val="332C2A"/>
                </a:solidFill>
                <a:latin typeface="游ゴシック" panose="020B0400000000000000" pitchFamily="50" charset="-128"/>
                <a:ea typeface="游ゴシック" panose="020B0400000000000000" pitchFamily="50" charset="-128"/>
                <a:cs typeface="Adobe Clean Han ExtraBold"/>
              </a:rPr>
              <a:t>）</a:t>
            </a:r>
            <a:r>
              <a:rPr sz="1200" b="1" spc="-250">
                <a:solidFill>
                  <a:srgbClr val="332C2A"/>
                </a:solidFill>
                <a:latin typeface="游ゴシック" panose="020B0400000000000000" pitchFamily="50" charset="-128"/>
                <a:ea typeface="游ゴシック" panose="020B0400000000000000" pitchFamily="50" charset="-128"/>
                <a:cs typeface="Adobe Clean Han ExtraBold"/>
              </a:rPr>
              <a:t> </a:t>
            </a:r>
            <a:r>
              <a:rPr sz="1200" b="1" spc="-150">
                <a:solidFill>
                  <a:srgbClr val="332C2A"/>
                </a:solidFill>
                <a:latin typeface="游ゴシック" panose="020B0400000000000000" pitchFamily="50" charset="-128"/>
                <a:ea typeface="游ゴシック" panose="020B0400000000000000" pitchFamily="50" charset="-128"/>
                <a:cs typeface="Adobe Clean Han ExtraBold"/>
              </a:rPr>
              <a:t>実際の法律</a:t>
            </a:r>
            <a:r>
              <a:rPr sz="1200" b="1" spc="-300">
                <a:solidFill>
                  <a:srgbClr val="332C2A"/>
                </a:solidFill>
                <a:latin typeface="游ゴシック" panose="020B0400000000000000" pitchFamily="50" charset="-128"/>
                <a:ea typeface="游ゴシック" panose="020B0400000000000000" pitchFamily="50" charset="-128"/>
                <a:cs typeface="Adobe Clean Han ExtraBold"/>
              </a:rPr>
              <a:t>はどうなっているか、</a:t>
            </a:r>
            <a:r>
              <a:rPr sz="1200" b="1" spc="-150">
                <a:solidFill>
                  <a:srgbClr val="332C2A"/>
                </a:solidFill>
                <a:latin typeface="游ゴシック" panose="020B0400000000000000" pitchFamily="50" charset="-128"/>
                <a:ea typeface="游ゴシック" panose="020B0400000000000000" pitchFamily="50" charset="-128"/>
                <a:cs typeface="Adobe Clean Han ExtraBold"/>
              </a:rPr>
              <a:t>資料で確認</a:t>
            </a:r>
            <a:r>
              <a:rPr sz="1200" b="1" spc="-300">
                <a:solidFill>
                  <a:srgbClr val="332C2A"/>
                </a:solidFill>
                <a:latin typeface="游ゴシック" panose="020B0400000000000000" pitchFamily="50" charset="-128"/>
                <a:ea typeface="游ゴシック" panose="020B0400000000000000" pitchFamily="50" charset="-128"/>
                <a:cs typeface="Adobe Clean Han ExtraBold"/>
              </a:rPr>
              <a:t>しよう。</a:t>
            </a:r>
            <a:r>
              <a:rPr sz="1200" b="1" spc="-150">
                <a:solidFill>
                  <a:srgbClr val="332C2A"/>
                </a:solidFill>
                <a:latin typeface="游ゴシック" panose="020B0400000000000000" pitchFamily="50" charset="-128"/>
                <a:ea typeface="游ゴシック" panose="020B0400000000000000" pitchFamily="50" charset="-128"/>
                <a:cs typeface="Adobe Clean Han ExtraBold"/>
              </a:rPr>
              <a:t>特に誤解</a:t>
            </a:r>
            <a:r>
              <a:rPr sz="1200" b="1" spc="-300">
                <a:solidFill>
                  <a:srgbClr val="332C2A"/>
                </a:solidFill>
                <a:latin typeface="游ゴシック" panose="020B0400000000000000" pitchFamily="50" charset="-128"/>
                <a:ea typeface="游ゴシック" panose="020B0400000000000000" pitchFamily="50" charset="-128"/>
                <a:cs typeface="Adobe Clean Han ExtraBold"/>
              </a:rPr>
              <a:t>していた</a:t>
            </a:r>
            <a:r>
              <a:rPr sz="1200" b="1" spc="-150">
                <a:solidFill>
                  <a:srgbClr val="332C2A"/>
                </a:solidFill>
                <a:latin typeface="游ゴシック" panose="020B0400000000000000" pitchFamily="50" charset="-128"/>
                <a:ea typeface="游ゴシック" panose="020B0400000000000000" pitchFamily="50" charset="-128"/>
                <a:cs typeface="Adobe Clean Han ExtraBold"/>
              </a:rPr>
              <a:t>部分</a:t>
            </a:r>
            <a:r>
              <a:rPr sz="1200" b="1" spc="-300">
                <a:solidFill>
                  <a:srgbClr val="332C2A"/>
                </a:solidFill>
                <a:latin typeface="游ゴシック" panose="020B0400000000000000" pitchFamily="50" charset="-128"/>
                <a:ea typeface="游ゴシック" panose="020B0400000000000000" pitchFamily="50" charset="-128"/>
                <a:cs typeface="Adobe Clean Han ExtraBold"/>
              </a:rPr>
              <a:t>について</a:t>
            </a:r>
            <a:r>
              <a:rPr sz="1200" b="1" spc="-150">
                <a:solidFill>
                  <a:srgbClr val="332C2A"/>
                </a:solidFill>
                <a:latin typeface="游ゴシック" panose="020B0400000000000000" pitchFamily="50" charset="-128"/>
                <a:ea typeface="游ゴシック" panose="020B0400000000000000" pitchFamily="50" charset="-128"/>
                <a:cs typeface="Adobe Clean Han ExtraBold"/>
              </a:rPr>
              <a:t>理解</a:t>
            </a:r>
            <a:r>
              <a:rPr sz="1200" b="1" spc="-300">
                <a:solidFill>
                  <a:srgbClr val="332C2A"/>
                </a:solidFill>
                <a:latin typeface="游ゴシック" panose="020B0400000000000000" pitchFamily="50" charset="-128"/>
                <a:ea typeface="游ゴシック" panose="020B0400000000000000" pitchFamily="50" charset="-128"/>
                <a:cs typeface="Adobe Clean Han ExtraBold"/>
              </a:rPr>
              <a:t>しよう。</a:t>
            </a:r>
            <a:endParaRPr sz="1200" spc="-300">
              <a:latin typeface="游ゴシック" panose="020B0400000000000000" pitchFamily="50" charset="-128"/>
              <a:ea typeface="游ゴシック" panose="020B0400000000000000" pitchFamily="50" charset="-128"/>
              <a:cs typeface="Adobe Clean Han ExtraBold"/>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DD51D-0AC6-2281-229D-4096590F49C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554F211-EB34-1101-2BB3-8F3AB0437DB9}"/>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CD9DFC52-CB29-28E3-AFFA-55070B69208F}"/>
              </a:ext>
            </a:extLst>
          </p:cNvPr>
          <p:cNvSpPr txBox="1"/>
          <p:nvPr/>
        </p:nvSpPr>
        <p:spPr>
          <a:xfrm>
            <a:off x="1241019" y="4730151"/>
            <a:ext cx="5074461"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Source Han Sans JP"/>
              </a:rPr>
              <a:t>それってパワハラじゃない？</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55F70D50-DBE7-8A6C-9214-874223FC4313}"/>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882B6840-72B3-C1C9-60AF-C1BBE3524499}"/>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25D0ABFB-A0A3-6B23-41CE-9438E3CD17C7}"/>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9E6D2390-F0E3-4930-F01D-4BB013336735}"/>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F99F3522-E448-D51C-89FB-F3F08060241C}"/>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4A6DE288-49E8-EC8F-7E0F-BC600217CEA3}"/>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7DDF420F-E11D-E858-54B5-DD5AE73C1ECC}"/>
              </a:ext>
            </a:extLst>
          </p:cNvPr>
          <p:cNvPicPr/>
          <p:nvPr/>
        </p:nvPicPr>
        <p:blipFill>
          <a:blip r:embed="rId2" cstate="print"/>
          <a:stretch>
            <a:fillRect/>
          </a:stretch>
        </p:blipFill>
        <p:spPr>
          <a:xfrm>
            <a:off x="1374415" y="4749552"/>
            <a:ext cx="368343" cy="368362"/>
          </a:xfrm>
          <a:prstGeom prst="rect">
            <a:avLst/>
          </a:prstGeom>
        </p:spPr>
      </p:pic>
      <p:sp>
        <p:nvSpPr>
          <p:cNvPr id="17" name="object 24">
            <a:extLst>
              <a:ext uri="{FF2B5EF4-FFF2-40B4-BE49-F238E27FC236}">
                <a16:creationId xmlns:a16="http://schemas.microsoft.com/office/drawing/2014/main" id="{BDF4FF08-DAE1-0428-C053-8812963E3262}"/>
              </a:ext>
            </a:extLst>
          </p:cNvPr>
          <p:cNvSpPr txBox="1"/>
          <p:nvPr/>
        </p:nvSpPr>
        <p:spPr>
          <a:xfrm>
            <a:off x="1346034" y="4837673"/>
            <a:ext cx="765300" cy="196849"/>
          </a:xfrm>
          <a:prstGeom prst="rect">
            <a:avLst/>
          </a:prstGeom>
        </p:spPr>
        <p:txBody>
          <a:bodyPr vert="horz" wrap="square" lIns="0" tIns="12065" rIns="0" bIns="0" rtlCol="0">
            <a:spAutoFit/>
          </a:bodyPr>
          <a:lstStyle/>
          <a:p>
            <a:pPr marL="48260">
              <a:lnSpc>
                <a:spcPct val="100000"/>
              </a:lnSpc>
              <a:spcBef>
                <a:spcPts val="95"/>
              </a:spcBef>
            </a:pPr>
            <a:r>
              <a:rPr lang="ja-JP" altLang="en-US" sz="1200" spc="350" dirty="0">
                <a:solidFill>
                  <a:srgbClr val="FFFFFF"/>
                </a:solidFill>
                <a:latin typeface="游ゴシック" panose="020B0400000000000000" pitchFamily="50" charset="-128"/>
                <a:ea typeface="游ゴシック" panose="020B0400000000000000" pitchFamily="50" charset="-128"/>
                <a:cs typeface="Adobe Clean Han"/>
              </a:rPr>
              <a:t>１３</a:t>
            </a:r>
            <a:endParaRPr sz="1200" dirty="0">
              <a:latin typeface="游ゴシック" panose="020B0400000000000000" pitchFamily="50" charset="-128"/>
              <a:ea typeface="游ゴシック" panose="020B0400000000000000" pitchFamily="50" charset="-128"/>
              <a:cs typeface="Adobe Clean Han"/>
            </a:endParaRPr>
          </a:p>
        </p:txBody>
      </p:sp>
      <p:sp>
        <p:nvSpPr>
          <p:cNvPr id="3" name="object 7">
            <a:extLst>
              <a:ext uri="{FF2B5EF4-FFF2-40B4-BE49-F238E27FC236}">
                <a16:creationId xmlns:a16="http://schemas.microsoft.com/office/drawing/2014/main" id="{3894477C-EE15-40C1-D697-8A08C91A6332}"/>
              </a:ext>
            </a:extLst>
          </p:cNvPr>
          <p:cNvSpPr txBox="1"/>
          <p:nvPr/>
        </p:nvSpPr>
        <p:spPr>
          <a:xfrm>
            <a:off x="2664067" y="5162936"/>
            <a:ext cx="2228363" cy="200055"/>
          </a:xfrm>
          <a:prstGeom prst="rect">
            <a:avLst/>
          </a:prstGeom>
        </p:spPr>
        <p:txBody>
          <a:bodyPr vert="horz" wrap="square" lIns="0" tIns="15240" rIns="0" bIns="0" rtlCol="0">
            <a:spAutoFit/>
          </a:bodyPr>
          <a:lstStyle/>
          <a:p>
            <a:pPr marL="12700" algn="ctr">
              <a:lnSpc>
                <a:spcPct val="100000"/>
              </a:lnSpc>
              <a:spcBef>
                <a:spcPts val="120"/>
              </a:spcBef>
            </a:pPr>
            <a:r>
              <a:rPr sz="1200" b="1" dirty="0">
                <a:solidFill>
                  <a:schemeClr val="bg1"/>
                </a:solidFill>
                <a:latin typeface="游ゴシック" panose="020B0400000000000000" pitchFamily="50" charset="-128"/>
                <a:ea typeface="游ゴシック" panose="020B0400000000000000" pitchFamily="50" charset="-128"/>
                <a:cs typeface="Source Han Sans JP"/>
              </a:rPr>
              <a:t>～</a:t>
            </a:r>
            <a:r>
              <a:rPr sz="1200" b="1" dirty="0" err="1">
                <a:solidFill>
                  <a:schemeClr val="bg1"/>
                </a:solidFill>
                <a:latin typeface="游ゴシック" panose="020B0400000000000000" pitchFamily="50" charset="-128"/>
                <a:ea typeface="游ゴシック" panose="020B0400000000000000" pitchFamily="50" charset="-128"/>
                <a:cs typeface="Source Han Sans JP"/>
              </a:rPr>
              <a:t>悪気が無ければ良いの</a:t>
            </a:r>
            <a:r>
              <a:rPr sz="1200" b="1" spc="-25" dirty="0">
                <a:solidFill>
                  <a:schemeClr val="bg1"/>
                </a:solidFill>
                <a:latin typeface="游ゴシック" panose="020B0400000000000000" pitchFamily="50" charset="-128"/>
                <a:ea typeface="游ゴシック" panose="020B0400000000000000" pitchFamily="50" charset="-128"/>
                <a:cs typeface="Source Han Sans JP"/>
              </a:rPr>
              <a:t>？～</a:t>
            </a:r>
            <a:endParaRPr sz="1200" dirty="0">
              <a:solidFill>
                <a:schemeClr val="bg1"/>
              </a:solidFill>
              <a:latin typeface="游ゴシック" panose="020B0400000000000000" pitchFamily="50" charset="-128"/>
              <a:ea typeface="游ゴシック" panose="020B0400000000000000" pitchFamily="50" charset="-128"/>
              <a:cs typeface="Source Han Sans JP"/>
            </a:endParaRPr>
          </a:p>
        </p:txBody>
      </p:sp>
    </p:spTree>
    <p:extLst>
      <p:ext uri="{BB962C8B-B14F-4D97-AF65-F5344CB8AC3E}">
        <p14:creationId xmlns:p14="http://schemas.microsoft.com/office/powerpoint/2010/main" val="1614841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291269" y="4051694"/>
            <a:ext cx="177800" cy="185948"/>
          </a:xfrm>
          <a:prstGeom prst="rect">
            <a:avLst/>
          </a:prstGeom>
        </p:spPr>
        <p:txBody>
          <a:bodyPr vert="horz" wrap="square" lIns="0" tIns="16510" rIns="0" bIns="0" rtlCol="0">
            <a:spAutoFit/>
          </a:bodyPr>
          <a:lstStyle/>
          <a:p>
            <a:pPr marL="12700">
              <a:lnSpc>
                <a:spcPct val="100000"/>
              </a:lnSpc>
              <a:spcBef>
                <a:spcPts val="130"/>
              </a:spcBef>
            </a:pPr>
            <a:r>
              <a:rPr sz="1100" b="1" spc="-25">
                <a:solidFill>
                  <a:srgbClr val="00A3E8"/>
                </a:solidFill>
                <a:latin typeface="游ゴシック" panose="020B0400000000000000" pitchFamily="50" charset="-128"/>
                <a:ea typeface="游ゴシック" panose="020B0400000000000000" pitchFamily="50" charset="-128"/>
                <a:cs typeface="Adobe Clean Han Black"/>
              </a:rPr>
              <a:t>13</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txBox="1"/>
          <p:nvPr/>
        </p:nvSpPr>
        <p:spPr>
          <a:xfrm>
            <a:off x="832406" y="1066562"/>
            <a:ext cx="1425575" cy="305435"/>
          </a:xfrm>
          <a:prstGeom prst="rect">
            <a:avLst/>
          </a:prstGeom>
        </p:spPr>
        <p:txBody>
          <a:bodyPr vert="horz" wrap="square" lIns="0" tIns="17145" rIns="0" bIns="0" rtlCol="0">
            <a:spAutoFit/>
          </a:bodyPr>
          <a:lstStyle/>
          <a:p>
            <a:pPr marL="12700">
              <a:lnSpc>
                <a:spcPct val="100000"/>
              </a:lnSpc>
              <a:spcBef>
                <a:spcPts val="135"/>
              </a:spcBef>
            </a:pPr>
            <a:r>
              <a:rPr sz="1800" b="1" spc="-10">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00">
              <a:latin typeface="游ゴシック" panose="020B0400000000000000" pitchFamily="50" charset="-128"/>
              <a:ea typeface="游ゴシック" panose="020B0400000000000000" pitchFamily="50" charset="-128"/>
              <a:cs typeface="Adobe Clean Han ExtraBold"/>
            </a:endParaRPr>
          </a:p>
        </p:txBody>
      </p:sp>
      <p:sp>
        <p:nvSpPr>
          <p:cNvPr id="19" name="object 19"/>
          <p:cNvSpPr/>
          <p:nvPr/>
        </p:nvSpPr>
        <p:spPr>
          <a:xfrm>
            <a:off x="829166" y="7102850"/>
            <a:ext cx="5875655" cy="2862580"/>
          </a:xfrm>
          <a:custGeom>
            <a:avLst/>
            <a:gdLst/>
            <a:ahLst/>
            <a:cxnLst/>
            <a:rect l="l" t="t" r="r" b="b"/>
            <a:pathLst>
              <a:path w="5875655" h="2862579">
                <a:moveTo>
                  <a:pt x="5771527" y="0"/>
                </a:moveTo>
                <a:lnTo>
                  <a:pt x="103682" y="0"/>
                </a:lnTo>
                <a:lnTo>
                  <a:pt x="63420" y="8181"/>
                </a:lnTo>
                <a:lnTo>
                  <a:pt x="30453" y="30457"/>
                </a:lnTo>
                <a:lnTo>
                  <a:pt x="8179" y="63425"/>
                </a:lnTo>
                <a:lnTo>
                  <a:pt x="0" y="103682"/>
                </a:lnTo>
                <a:lnTo>
                  <a:pt x="0" y="2758516"/>
                </a:lnTo>
                <a:lnTo>
                  <a:pt x="8179" y="2798773"/>
                </a:lnTo>
                <a:lnTo>
                  <a:pt x="30453" y="2831741"/>
                </a:lnTo>
                <a:lnTo>
                  <a:pt x="63420" y="2854017"/>
                </a:lnTo>
                <a:lnTo>
                  <a:pt x="103682" y="2862199"/>
                </a:lnTo>
                <a:lnTo>
                  <a:pt x="5771527" y="2862199"/>
                </a:lnTo>
                <a:lnTo>
                  <a:pt x="5811784" y="2854017"/>
                </a:lnTo>
                <a:lnTo>
                  <a:pt x="5812476" y="2853550"/>
                </a:lnTo>
                <a:lnTo>
                  <a:pt x="103682" y="2853550"/>
                </a:lnTo>
                <a:lnTo>
                  <a:pt x="66720" y="2846071"/>
                </a:lnTo>
                <a:lnTo>
                  <a:pt x="36504" y="2825688"/>
                </a:lnTo>
                <a:lnTo>
                  <a:pt x="16116" y="2795476"/>
                </a:lnTo>
                <a:lnTo>
                  <a:pt x="8636" y="2758516"/>
                </a:lnTo>
                <a:lnTo>
                  <a:pt x="8636" y="103682"/>
                </a:lnTo>
                <a:lnTo>
                  <a:pt x="16116" y="66722"/>
                </a:lnTo>
                <a:lnTo>
                  <a:pt x="36504" y="36510"/>
                </a:lnTo>
                <a:lnTo>
                  <a:pt x="66720" y="16127"/>
                </a:lnTo>
                <a:lnTo>
                  <a:pt x="103682" y="8648"/>
                </a:lnTo>
                <a:lnTo>
                  <a:pt x="5812476" y="8648"/>
                </a:lnTo>
                <a:lnTo>
                  <a:pt x="5811784" y="8181"/>
                </a:lnTo>
                <a:lnTo>
                  <a:pt x="5771527" y="0"/>
                </a:lnTo>
                <a:close/>
              </a:path>
              <a:path w="5875655" h="2862579">
                <a:moveTo>
                  <a:pt x="5812476" y="8648"/>
                </a:moveTo>
                <a:lnTo>
                  <a:pt x="5771527" y="8648"/>
                </a:lnTo>
                <a:lnTo>
                  <a:pt x="5808483" y="16127"/>
                </a:lnTo>
                <a:lnTo>
                  <a:pt x="5838694" y="36510"/>
                </a:lnTo>
                <a:lnTo>
                  <a:pt x="5859081" y="66722"/>
                </a:lnTo>
                <a:lnTo>
                  <a:pt x="5866561" y="103682"/>
                </a:lnTo>
                <a:lnTo>
                  <a:pt x="5866561" y="2758516"/>
                </a:lnTo>
                <a:lnTo>
                  <a:pt x="5859081" y="2795476"/>
                </a:lnTo>
                <a:lnTo>
                  <a:pt x="5838694" y="2825688"/>
                </a:lnTo>
                <a:lnTo>
                  <a:pt x="5808483" y="2846071"/>
                </a:lnTo>
                <a:lnTo>
                  <a:pt x="5771527" y="2853550"/>
                </a:lnTo>
                <a:lnTo>
                  <a:pt x="5812476" y="2853550"/>
                </a:lnTo>
                <a:lnTo>
                  <a:pt x="5844752" y="2831741"/>
                </a:lnTo>
                <a:lnTo>
                  <a:pt x="5867028" y="2798773"/>
                </a:lnTo>
                <a:lnTo>
                  <a:pt x="5875210" y="2758516"/>
                </a:lnTo>
                <a:lnTo>
                  <a:pt x="5875210" y="103682"/>
                </a:lnTo>
                <a:lnTo>
                  <a:pt x="5867028" y="63425"/>
                </a:lnTo>
                <a:lnTo>
                  <a:pt x="5844752" y="30457"/>
                </a:lnTo>
                <a:lnTo>
                  <a:pt x="5812476" y="8648"/>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txBox="1"/>
          <p:nvPr/>
        </p:nvSpPr>
        <p:spPr>
          <a:xfrm>
            <a:off x="1034009" y="7277293"/>
            <a:ext cx="5486400" cy="521297"/>
          </a:xfrm>
          <a:prstGeom prst="rect">
            <a:avLst/>
          </a:prstGeom>
        </p:spPr>
        <p:txBody>
          <a:bodyPr vert="horz" wrap="square" lIns="0" tIns="12065" rIns="0" bIns="0" rtlCol="0">
            <a:spAutoFit/>
          </a:bodyPr>
          <a:lstStyle/>
          <a:p>
            <a:pPr marL="116205" marR="5080" indent="-104139" algn="just">
              <a:lnSpc>
                <a:spcPct val="133400"/>
              </a:lnSpc>
              <a:spcBef>
                <a:spcPts val="95"/>
              </a:spcBef>
              <a:buSzPct val="88235"/>
              <a:buChar char="■"/>
              <a:tabLst>
                <a:tab pos="116205" algn="l"/>
                <a:tab pos="121285" algn="l"/>
              </a:tabLst>
            </a:pP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70">
                <a:solidFill>
                  <a:srgbClr val="332C2A"/>
                </a:solidFill>
                <a:latin typeface="游ゴシック" panose="020B0400000000000000" pitchFamily="50" charset="-128"/>
                <a:ea typeface="游ゴシック" panose="020B0400000000000000" pitchFamily="50" charset="-128"/>
                <a:cs typeface="Adobe Clean Han"/>
              </a:rPr>
              <a:t>次の行為は、いずれも職場での「いじめ</a:t>
            </a:r>
            <a:r>
              <a:rPr sz="850" b="0" spc="105">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嫌がらせ</a:t>
            </a:r>
            <a:r>
              <a:rPr sz="850" b="0" spc="-100">
                <a:solidFill>
                  <a:srgbClr val="332C2A"/>
                </a:solidFill>
                <a:latin typeface="游ゴシック" panose="020B0400000000000000" pitchFamily="50" charset="-128"/>
                <a:ea typeface="游ゴシック" panose="020B0400000000000000" pitchFamily="50" charset="-128"/>
                <a:cs typeface="Adobe Clean Han"/>
              </a:rPr>
              <a:t>」の例です。分類するとすれば、パワーハラスメント</a:t>
            </a:r>
            <a:r>
              <a:rPr sz="850" b="0" spc="-150">
                <a:solidFill>
                  <a:srgbClr val="332C2A"/>
                </a:solidFill>
                <a:latin typeface="游ゴシック" panose="020B0400000000000000" pitchFamily="50" charset="-128"/>
                <a:ea typeface="游ゴシック" panose="020B0400000000000000" pitchFamily="50" charset="-128"/>
                <a:cs typeface="Adobe Clean Han"/>
              </a:rPr>
              <a:t>［P］</a:t>
            </a:r>
            <a:r>
              <a:rPr sz="850" b="0" spc="-145">
                <a:solidFill>
                  <a:srgbClr val="332C2A"/>
                </a:solidFill>
                <a:latin typeface="游ゴシック" panose="020B0400000000000000" pitchFamily="50" charset="-128"/>
                <a:ea typeface="游ゴシック" panose="020B0400000000000000" pitchFamily="50" charset="-128"/>
                <a:cs typeface="Adobe Clean Han"/>
              </a:rPr>
              <a:t>、セク</a:t>
            </a:r>
            <a:r>
              <a:rPr sz="850" b="0" spc="-40">
                <a:solidFill>
                  <a:srgbClr val="332C2A"/>
                </a:solidFill>
                <a:latin typeface="游ゴシック" panose="020B0400000000000000" pitchFamily="50" charset="-128"/>
                <a:ea typeface="游ゴシック" panose="020B0400000000000000" pitchFamily="50" charset="-128"/>
                <a:cs typeface="Adobe Clean Han"/>
              </a:rPr>
              <a:t>シュアルハラスメント</a:t>
            </a:r>
            <a:r>
              <a:rPr sz="850" b="0" spc="-135">
                <a:solidFill>
                  <a:srgbClr val="332C2A"/>
                </a:solidFill>
                <a:latin typeface="游ゴシック" panose="020B0400000000000000" pitchFamily="50" charset="-128"/>
                <a:ea typeface="游ゴシック" panose="020B0400000000000000" pitchFamily="50" charset="-128"/>
                <a:cs typeface="Adobe Clean Han"/>
              </a:rPr>
              <a:t>［S］</a:t>
            </a:r>
            <a:r>
              <a:rPr sz="850" b="0" spc="-175">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妊娠•出産等</a:t>
            </a:r>
            <a:r>
              <a:rPr sz="850" b="0" spc="-10">
                <a:solidFill>
                  <a:srgbClr val="332C2A"/>
                </a:solidFill>
                <a:latin typeface="游ゴシック" panose="020B0400000000000000" pitchFamily="50" charset="-128"/>
                <a:ea typeface="游ゴシック" panose="020B0400000000000000" pitchFamily="50" charset="-128"/>
                <a:cs typeface="Adobe Clean Han"/>
              </a:rPr>
              <a:t>に関するハラスメント</a:t>
            </a:r>
            <a:r>
              <a:rPr sz="850" b="0" spc="5">
                <a:solidFill>
                  <a:srgbClr val="332C2A"/>
                </a:solidFill>
                <a:latin typeface="游ゴシック" panose="020B0400000000000000" pitchFamily="50" charset="-128"/>
                <a:ea typeface="游ゴシック" panose="020B0400000000000000" pitchFamily="50" charset="-128"/>
                <a:cs typeface="Adobe Clean Han"/>
              </a:rPr>
              <a:t>（いわゆるマタハラ</a:t>
            </a:r>
            <a:r>
              <a:rPr sz="850" b="0" spc="-840">
                <a:solidFill>
                  <a:srgbClr val="332C2A"/>
                </a:solidFill>
                <a:latin typeface="游ゴシック" panose="020B0400000000000000" pitchFamily="50" charset="-128"/>
                <a:ea typeface="游ゴシック" panose="020B0400000000000000" pitchFamily="50" charset="-128"/>
                <a:cs typeface="Adobe Clean Han"/>
              </a:rPr>
              <a:t>）</a:t>
            </a:r>
            <a:r>
              <a:rPr sz="850" b="0" spc="20">
                <a:solidFill>
                  <a:srgbClr val="332C2A"/>
                </a:solidFill>
                <a:latin typeface="游ゴシック" panose="020B0400000000000000" pitchFamily="50" charset="-128"/>
                <a:ea typeface="游ゴシック" panose="020B0400000000000000" pitchFamily="50" charset="-128"/>
                <a:cs typeface="Adobe Clean Han"/>
              </a:rPr>
              <a:t>［M</a:t>
            </a:r>
            <a:r>
              <a:rPr sz="850" b="0" spc="-415">
                <a:solidFill>
                  <a:srgbClr val="332C2A"/>
                </a:solidFill>
                <a:latin typeface="游ゴシック" panose="020B0400000000000000" pitchFamily="50" charset="-128"/>
                <a:ea typeface="游ゴシック" panose="020B0400000000000000" pitchFamily="50" charset="-128"/>
                <a:cs typeface="Adobe Clean Han"/>
              </a:rPr>
              <a:t>］</a:t>
            </a:r>
            <a:r>
              <a:rPr sz="850" b="0" spc="-150">
                <a:solidFill>
                  <a:srgbClr val="332C2A"/>
                </a:solidFill>
                <a:latin typeface="游ゴシック" panose="020B0400000000000000" pitchFamily="50" charset="-128"/>
                <a:ea typeface="游ゴシック" panose="020B0400000000000000" pitchFamily="50" charset="-128"/>
                <a:cs typeface="Adobe Clean Han"/>
              </a:rPr>
              <a:t>の</a:t>
            </a:r>
            <a:r>
              <a:rPr sz="850" b="0">
                <a:solidFill>
                  <a:srgbClr val="332C2A"/>
                </a:solidFill>
                <a:latin typeface="游ゴシック" panose="020B0400000000000000" pitchFamily="50" charset="-128"/>
                <a:ea typeface="游ゴシック" panose="020B0400000000000000" pitchFamily="50" charset="-128"/>
                <a:cs typeface="Adobe Clean Han"/>
              </a:rPr>
              <a:t>どれに当たる</a:t>
            </a:r>
            <a:r>
              <a:rPr sz="850" b="0" spc="-150">
                <a:solidFill>
                  <a:srgbClr val="332C2A"/>
                </a:solidFill>
                <a:latin typeface="游ゴシック" panose="020B0400000000000000" pitchFamily="50" charset="-128"/>
                <a:ea typeface="游ゴシック" panose="020B0400000000000000" pitchFamily="50" charset="-128"/>
                <a:cs typeface="Adobe Clean Han"/>
              </a:rPr>
              <a:t>でしょうか。</a:t>
            </a:r>
            <a:r>
              <a:rPr sz="850" b="0" spc="-45">
                <a:solidFill>
                  <a:srgbClr val="332C2A"/>
                </a:solidFill>
                <a:latin typeface="游ゴシック" panose="020B0400000000000000" pitchFamily="50" charset="-128"/>
                <a:ea typeface="游ゴシック" panose="020B0400000000000000" pitchFamily="50" charset="-128"/>
                <a:cs typeface="Adobe Clean Han"/>
              </a:rPr>
              <a:t>それぞれ記号で答えましょう。</a:t>
            </a:r>
            <a:endParaRPr sz="850">
              <a:latin typeface="游ゴシック" panose="020B0400000000000000" pitchFamily="50" charset="-128"/>
              <a:ea typeface="游ゴシック" panose="020B0400000000000000" pitchFamily="50" charset="-128"/>
              <a:cs typeface="Adobe Clean Han"/>
            </a:endParaRPr>
          </a:p>
        </p:txBody>
      </p:sp>
      <p:graphicFrame>
        <p:nvGraphicFramePr>
          <p:cNvPr id="21" name="object 21"/>
          <p:cNvGraphicFramePr>
            <a:graphicFrameLocks noGrp="1"/>
          </p:cNvGraphicFramePr>
          <p:nvPr/>
        </p:nvGraphicFramePr>
        <p:xfrm>
          <a:off x="1014928" y="7969829"/>
          <a:ext cx="5577839" cy="1788160"/>
        </p:xfrm>
        <a:graphic>
          <a:graphicData uri="http://schemas.openxmlformats.org/drawingml/2006/table">
            <a:tbl>
              <a:tblPr firstRow="1" bandRow="1">
                <a:tableStyleId>{2D5ABB26-0587-4C30-8999-92F81FD0307C}</a:tableStyleId>
              </a:tblPr>
              <a:tblGrid>
                <a:gridCol w="196215">
                  <a:extLst>
                    <a:ext uri="{9D8B030D-6E8A-4147-A177-3AD203B41FA5}">
                      <a16:colId xmlns:a16="http://schemas.microsoft.com/office/drawing/2014/main" val="20000"/>
                    </a:ext>
                  </a:extLst>
                </a:gridCol>
                <a:gridCol w="4776907">
                  <a:extLst>
                    <a:ext uri="{9D8B030D-6E8A-4147-A177-3AD203B41FA5}">
                      <a16:colId xmlns:a16="http://schemas.microsoft.com/office/drawing/2014/main" val="20001"/>
                    </a:ext>
                  </a:extLst>
                </a:gridCol>
                <a:gridCol w="604717">
                  <a:extLst>
                    <a:ext uri="{9D8B030D-6E8A-4147-A177-3AD203B41FA5}">
                      <a16:colId xmlns:a16="http://schemas.microsoft.com/office/drawing/2014/main" val="20002"/>
                    </a:ext>
                  </a:extLst>
                </a:gridCol>
              </a:tblGrid>
              <a:tr h="203200">
                <a:tc>
                  <a:txBody>
                    <a:bodyPr/>
                    <a:lstStyle/>
                    <a:p>
                      <a:pPr marR="15240" algn="ctr">
                        <a:lnSpc>
                          <a:spcPct val="100000"/>
                        </a:lnSpc>
                        <a:spcBef>
                          <a:spcPts val="425"/>
                        </a:spcBef>
                      </a:pPr>
                      <a:r>
                        <a:rPr sz="850" b="0" spc="-50">
                          <a:solidFill>
                            <a:srgbClr val="332C2A"/>
                          </a:solidFill>
                          <a:latin typeface="游ゴシック" panose="020B0400000000000000" pitchFamily="50" charset="-128"/>
                          <a:ea typeface="游ゴシック" panose="020B0400000000000000" pitchFamily="50" charset="-128"/>
                          <a:cs typeface="Adobe Clean Han"/>
                        </a:rPr>
                        <a:t>①</a:t>
                      </a:r>
                      <a:endParaRPr sz="850">
                        <a:latin typeface="游ゴシック" panose="020B0400000000000000" pitchFamily="50" charset="-128"/>
                        <a:ea typeface="游ゴシック" panose="020B0400000000000000" pitchFamily="50" charset="-128"/>
                        <a:cs typeface="Adobe Clean Han"/>
                      </a:endParaRPr>
                    </a:p>
                  </a:txBody>
                  <a:tcPr marL="0" marR="0" marT="53975" marB="0"/>
                </a:tc>
                <a:tc>
                  <a:txBody>
                    <a:bodyPr/>
                    <a:lstStyle/>
                    <a:p>
                      <a:pPr marR="74295" algn="dist">
                        <a:lnSpc>
                          <a:spcPct val="100000"/>
                        </a:lnSpc>
                        <a:spcBef>
                          <a:spcPts val="425"/>
                        </a:spcBef>
                      </a:pPr>
                      <a:r>
                        <a:rPr sz="850" b="0" spc="-20" err="1">
                          <a:solidFill>
                            <a:srgbClr val="332C2A"/>
                          </a:solidFill>
                          <a:latin typeface="游ゴシック" panose="020B0400000000000000" pitchFamily="50" charset="-128"/>
                          <a:ea typeface="游ゴシック" panose="020B0400000000000000" pitchFamily="50" charset="-128"/>
                          <a:cs typeface="Adobe Clean Han"/>
                        </a:rPr>
                        <a:t>仕事を与えない、仕事の指示をしない</a:t>
                      </a:r>
                      <a:r>
                        <a:rPr sz="850" b="0" spc="-20">
                          <a:solidFill>
                            <a:srgbClr val="332C2A"/>
                          </a:solidFill>
                          <a:latin typeface="游ゴシック" panose="020B0400000000000000" pitchFamily="50" charset="-128"/>
                          <a:ea typeface="游ゴシック" panose="020B0400000000000000" pitchFamily="50" charset="-128"/>
                          <a:cs typeface="Adobe Clean Han"/>
                        </a:rPr>
                        <a:t> …………………………………………………………………</a:t>
                      </a:r>
                      <a:r>
                        <a:rPr lang="en-US" altLang="ja-JP" sz="850" b="0" spc="-50">
                          <a:solidFill>
                            <a:srgbClr val="332C2A"/>
                          </a:solidFill>
                          <a:latin typeface="游ゴシック" panose="020B0400000000000000" pitchFamily="50" charset="-128"/>
                          <a:ea typeface="游ゴシック" panose="020B0400000000000000" pitchFamily="50" charset="-128"/>
                          <a:cs typeface="Adobe Clean Han"/>
                        </a:rPr>
                        <a:t>…</a:t>
                      </a:r>
                      <a:r>
                        <a:rPr sz="850" b="0" spc="-10">
                          <a:solidFill>
                            <a:srgbClr val="332C2A"/>
                          </a:solidFill>
                          <a:latin typeface="游ゴシック" panose="020B0400000000000000" pitchFamily="50" charset="-128"/>
                          <a:ea typeface="游ゴシック" panose="020B0400000000000000" pitchFamily="50" charset="-128"/>
                          <a:cs typeface="Adobe Clean Han"/>
                        </a:rPr>
                        <a:t>［</a:t>
                      </a:r>
                      <a:r>
                        <a:rPr lang="en-US" sz="850" b="0" spc="-10">
                          <a:solidFill>
                            <a:srgbClr val="332C2A"/>
                          </a:solidFill>
                          <a:latin typeface="游ゴシック" panose="020B0400000000000000" pitchFamily="50" charset="-128"/>
                          <a:ea typeface="游ゴシック" panose="020B0400000000000000" pitchFamily="50" charset="-128"/>
                          <a:cs typeface="Adobe Clean Han"/>
                        </a:rPr>
                        <a:t>  </a:t>
                      </a:r>
                      <a:endParaRPr sz="850">
                        <a:latin typeface="游ゴシック" panose="020B0400000000000000" pitchFamily="50" charset="-128"/>
                        <a:ea typeface="游ゴシック" panose="020B0400000000000000" pitchFamily="50" charset="-128"/>
                        <a:cs typeface="Adobe Clean Han"/>
                      </a:endParaRPr>
                    </a:p>
                  </a:txBody>
                  <a:tcPr marL="0" marR="0" marT="53975" marB="0"/>
                </a:tc>
                <a:tc>
                  <a:txBody>
                    <a:bodyPr/>
                    <a:lstStyle/>
                    <a:p>
                      <a:pPr marR="24130" algn="r">
                        <a:lnSpc>
                          <a:spcPct val="100000"/>
                        </a:lnSpc>
                        <a:spcBef>
                          <a:spcPts val="425"/>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53975" marB="0"/>
                </a:tc>
                <a:extLst>
                  <a:ext uri="{0D108BD9-81ED-4DB2-BD59-A6C34878D82A}">
                    <a16:rowId xmlns:a16="http://schemas.microsoft.com/office/drawing/2014/main" val="10000"/>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②</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spc="-35" err="1">
                          <a:solidFill>
                            <a:srgbClr val="332C2A"/>
                          </a:solidFill>
                          <a:latin typeface="游ゴシック" panose="020B0400000000000000" pitchFamily="50" charset="-128"/>
                          <a:ea typeface="游ゴシック" panose="020B0400000000000000" pitchFamily="50" charset="-128"/>
                          <a:cs typeface="Adobe Clean Han"/>
                        </a:rPr>
                        <a:t>結婚した部下に「育休を取得した者は昇任資格がない」という</a:t>
                      </a:r>
                      <a:r>
                        <a:rPr lang="en-US" sz="850" b="0" spc="-35">
                          <a:solidFill>
                            <a:srgbClr val="332C2A"/>
                          </a:solidFill>
                          <a:latin typeface="游ゴシック" panose="020B0400000000000000" pitchFamily="50" charset="-128"/>
                          <a:ea typeface="游ゴシック" panose="020B0400000000000000" pitchFamily="50" charset="-128"/>
                          <a:cs typeface="Adobe Clean Han"/>
                        </a:rPr>
                        <a:t> </a:t>
                      </a:r>
                      <a:r>
                        <a:rPr sz="850" b="0" spc="-35">
                          <a:solidFill>
                            <a:srgbClr val="332C2A"/>
                          </a:solidFill>
                          <a:latin typeface="游ゴシック" panose="020B0400000000000000" pitchFamily="50" charset="-128"/>
                          <a:ea typeface="游ゴシック" panose="020B0400000000000000" pitchFamily="50" charset="-128"/>
                          <a:cs typeface="Adobe Clean Han"/>
                        </a:rPr>
                        <a:t>  ………………………………………</a:t>
                      </a:r>
                      <a:r>
                        <a:rPr lang="en-US" sz="850" b="0" spc="-35">
                          <a:solidFill>
                            <a:srgbClr val="332C2A"/>
                          </a:solidFill>
                          <a:latin typeface="游ゴシック" panose="020B0400000000000000" pitchFamily="50" charset="-128"/>
                          <a:ea typeface="游ゴシック" panose="020B0400000000000000" pitchFamily="50" charset="-128"/>
                          <a:cs typeface="Adobe Clean Han"/>
                        </a:rPr>
                        <a:t> </a:t>
                      </a:r>
                      <a:r>
                        <a:rPr sz="850" b="0" spc="-1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1"/>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③</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a:solidFill>
                            <a:srgbClr val="332C2A"/>
                          </a:solidFill>
                          <a:latin typeface="游ゴシック" panose="020B0400000000000000" pitchFamily="50" charset="-128"/>
                          <a:ea typeface="游ゴシック" panose="020B0400000000000000" pitchFamily="50" charset="-128"/>
                          <a:cs typeface="Adobe Clean Han"/>
                        </a:rPr>
                        <a:t>人前で大声で怒鳴りながら</a:t>
                      </a:r>
                      <a:r>
                        <a:rPr sz="850" b="0" spc="-95">
                          <a:solidFill>
                            <a:srgbClr val="332C2A"/>
                          </a:solidFill>
                          <a:latin typeface="游ゴシック" panose="020B0400000000000000" pitchFamily="50" charset="-128"/>
                          <a:ea typeface="游ゴシック" panose="020B0400000000000000" pitchFamily="50" charset="-128"/>
                          <a:cs typeface="Adobe Clean Han"/>
                        </a:rPr>
                        <a:t>、「おまえは必要ない</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sz="850" b="0" spc="-50" err="1">
                          <a:solidFill>
                            <a:srgbClr val="332C2A"/>
                          </a:solidFill>
                          <a:latin typeface="游ゴシック" panose="020B0400000000000000" pitchFamily="50" charset="-128"/>
                          <a:ea typeface="游ゴシック" panose="020B0400000000000000" pitchFamily="50" charset="-128"/>
                          <a:cs typeface="Adobe Clean Han"/>
                        </a:rPr>
                        <a:t>クビだ」などと言う</a:t>
                      </a:r>
                      <a:r>
                        <a:rPr sz="850" b="0" spc="-50">
                          <a:solidFill>
                            <a:srgbClr val="332C2A"/>
                          </a:solidFill>
                          <a:latin typeface="游ゴシック" panose="020B0400000000000000" pitchFamily="50" charset="-128"/>
                          <a:ea typeface="游ゴシック" panose="020B0400000000000000" pitchFamily="50" charset="-128"/>
                          <a:cs typeface="Adobe Clean Han"/>
                        </a:rPr>
                        <a:t> </a:t>
                      </a:r>
                      <a:r>
                        <a:rPr lang="en-US" sz="850" b="0" spc="-5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r>
                        <a:rPr lang="en-US" sz="850" b="0" spc="-50">
                          <a:solidFill>
                            <a:srgbClr val="332C2A"/>
                          </a:solidFill>
                          <a:latin typeface="游ゴシック" panose="020B0400000000000000" pitchFamily="50" charset="-128"/>
                          <a:ea typeface="游ゴシック" panose="020B0400000000000000" pitchFamily="50" charset="-128"/>
                          <a:cs typeface="Adobe Clean Han"/>
                        </a:rPr>
                        <a:t> </a:t>
                      </a:r>
                      <a:r>
                        <a:rPr sz="850" b="0" spc="-1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2"/>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④</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spc="-30" err="1">
                          <a:solidFill>
                            <a:srgbClr val="332C2A"/>
                          </a:solidFill>
                          <a:latin typeface="游ゴシック" panose="020B0400000000000000" pitchFamily="50" charset="-128"/>
                          <a:ea typeface="游ゴシック" panose="020B0400000000000000" pitchFamily="50" charset="-128"/>
                          <a:cs typeface="Adobe Clean Han"/>
                        </a:rPr>
                        <a:t>上司が部下に、必要もないのに朝まで職場に残れと命令する</a:t>
                      </a:r>
                      <a:r>
                        <a:rPr lang="en-US" sz="850" b="0" spc="-30">
                          <a:solidFill>
                            <a:srgbClr val="332C2A"/>
                          </a:solidFill>
                          <a:latin typeface="游ゴシック" panose="020B0400000000000000" pitchFamily="50" charset="-128"/>
                          <a:ea typeface="游ゴシック" panose="020B0400000000000000" pitchFamily="50" charset="-128"/>
                          <a:cs typeface="Adobe Clean Han"/>
                        </a:rPr>
                        <a:t> </a:t>
                      </a:r>
                      <a:r>
                        <a:rPr sz="850" b="0" spc="-30">
                          <a:solidFill>
                            <a:srgbClr val="332C2A"/>
                          </a:solidFill>
                          <a:latin typeface="游ゴシック" panose="020B0400000000000000" pitchFamily="50" charset="-128"/>
                          <a:ea typeface="游ゴシック" panose="020B0400000000000000" pitchFamily="50" charset="-128"/>
                          <a:cs typeface="Adobe Clean Han"/>
                        </a:rPr>
                        <a:t> …………………………………………</a:t>
                      </a:r>
                      <a:r>
                        <a:rPr lang="en-US" sz="850" b="0" spc="-30">
                          <a:solidFill>
                            <a:srgbClr val="332C2A"/>
                          </a:solidFill>
                          <a:latin typeface="游ゴシック" panose="020B0400000000000000" pitchFamily="50" charset="-128"/>
                          <a:ea typeface="游ゴシック" panose="020B0400000000000000" pitchFamily="50" charset="-128"/>
                          <a:cs typeface="Adobe Clean Han"/>
                        </a:rPr>
                        <a:t> </a:t>
                      </a:r>
                      <a:r>
                        <a:rPr sz="850" b="0" spc="-1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3"/>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⑤</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err="1">
                          <a:solidFill>
                            <a:srgbClr val="332C2A"/>
                          </a:solidFill>
                          <a:latin typeface="游ゴシック" panose="020B0400000000000000" pitchFamily="50" charset="-128"/>
                          <a:ea typeface="游ゴシック" panose="020B0400000000000000" pitchFamily="50" charset="-128"/>
                          <a:cs typeface="Adobe Clean Han"/>
                        </a:rPr>
                        <a:t>異性の部下や同僚を食事やデートにしつこく誘う</a:t>
                      </a:r>
                      <a:r>
                        <a:rPr sz="850" b="0">
                          <a:solidFill>
                            <a:srgbClr val="332C2A"/>
                          </a:solidFill>
                          <a:latin typeface="游ゴシック" panose="020B0400000000000000" pitchFamily="50" charset="-128"/>
                          <a:ea typeface="游ゴシック" panose="020B0400000000000000" pitchFamily="50" charset="-128"/>
                          <a:cs typeface="Adobe Clean Han"/>
                        </a:rPr>
                        <a:t>  …………………………………………………</a:t>
                      </a:r>
                      <a:r>
                        <a:rPr lang="en-US" sz="850" b="0">
                          <a:solidFill>
                            <a:srgbClr val="332C2A"/>
                          </a:solidFill>
                          <a:latin typeface="游ゴシック" panose="020B0400000000000000" pitchFamily="50" charset="-128"/>
                          <a:ea typeface="游ゴシック" panose="020B0400000000000000" pitchFamily="50" charset="-128"/>
                          <a:cs typeface="Adobe Clean Han"/>
                        </a:rPr>
                        <a:t>  </a:t>
                      </a:r>
                      <a:r>
                        <a:rPr sz="850" b="0" spc="-1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4"/>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⑥</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spc="-25" err="1">
                          <a:solidFill>
                            <a:srgbClr val="332C2A"/>
                          </a:solidFill>
                          <a:latin typeface="游ゴシック" panose="020B0400000000000000" pitchFamily="50" charset="-128"/>
                          <a:ea typeface="游ゴシック" panose="020B0400000000000000" pitchFamily="50" charset="-128"/>
                          <a:cs typeface="Adobe Clean Han"/>
                        </a:rPr>
                        <a:t>妊娠を報告した部下に「妊娠•出産•育児で休む人を雇う余裕はないので退職しろ」と言う</a:t>
                      </a:r>
                      <a:r>
                        <a:rPr sz="850" b="0" spc="-25">
                          <a:solidFill>
                            <a:srgbClr val="332C2A"/>
                          </a:solidFill>
                          <a:latin typeface="游ゴシック" panose="020B0400000000000000" pitchFamily="50" charset="-128"/>
                          <a:ea typeface="游ゴシック" panose="020B0400000000000000" pitchFamily="50" charset="-128"/>
                          <a:cs typeface="Adobe Clean Han"/>
                        </a:rPr>
                        <a:t>  …</a:t>
                      </a:r>
                      <a:r>
                        <a:rPr lang="en-US" altLang="ja-JP" sz="850" b="0" spc="-25">
                          <a:solidFill>
                            <a:srgbClr val="332C2A"/>
                          </a:solidFill>
                          <a:latin typeface="游ゴシック" panose="020B0400000000000000" pitchFamily="50" charset="-128"/>
                          <a:ea typeface="游ゴシック" panose="020B0400000000000000" pitchFamily="50" charset="-128"/>
                          <a:cs typeface="Adobe Clean Han"/>
                        </a:rPr>
                        <a:t>…</a:t>
                      </a:r>
                      <a:r>
                        <a:rPr sz="850" b="0" spc="-25">
                          <a:solidFill>
                            <a:srgbClr val="332C2A"/>
                          </a:solidFill>
                          <a:latin typeface="游ゴシック" panose="020B0400000000000000" pitchFamily="50" charset="-128"/>
                          <a:ea typeface="游ゴシック" panose="020B0400000000000000" pitchFamily="50" charset="-128"/>
                          <a:cs typeface="Adobe Clean Han"/>
                        </a:rPr>
                        <a:t>…</a:t>
                      </a:r>
                      <a:r>
                        <a:rPr sz="850" b="0" spc="-2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5"/>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⑦</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err="1">
                          <a:solidFill>
                            <a:srgbClr val="332C2A"/>
                          </a:solidFill>
                          <a:latin typeface="游ゴシック" panose="020B0400000000000000" pitchFamily="50" charset="-128"/>
                          <a:ea typeface="游ゴシック" panose="020B0400000000000000" pitchFamily="50" charset="-128"/>
                          <a:cs typeface="Adobe Clean Han"/>
                        </a:rPr>
                        <a:t>仕事の失敗や営業成績の低さを執拗に追及する</a:t>
                      </a:r>
                      <a:r>
                        <a:rPr sz="850" b="0">
                          <a:solidFill>
                            <a:srgbClr val="332C2A"/>
                          </a:solidFill>
                          <a:latin typeface="游ゴシック" panose="020B0400000000000000" pitchFamily="50" charset="-128"/>
                          <a:ea typeface="游ゴシック" panose="020B0400000000000000" pitchFamily="50" charset="-128"/>
                          <a:cs typeface="Adobe Clean Han"/>
                        </a:rPr>
                        <a:t> </a:t>
                      </a:r>
                      <a:r>
                        <a:rPr lang="en-US" sz="850" b="0">
                          <a:solidFill>
                            <a:srgbClr val="332C2A"/>
                          </a:solidFill>
                          <a:latin typeface="游ゴシック" panose="020B0400000000000000" pitchFamily="50" charset="-128"/>
                          <a:ea typeface="游ゴシック" panose="020B0400000000000000" pitchFamily="50" charset="-128"/>
                          <a:cs typeface="Adobe Clean Han"/>
                        </a:rPr>
                        <a:t>  </a:t>
                      </a:r>
                      <a:r>
                        <a:rPr sz="850" b="0">
                          <a:solidFill>
                            <a:srgbClr val="332C2A"/>
                          </a:solidFill>
                          <a:latin typeface="游ゴシック" panose="020B0400000000000000" pitchFamily="50" charset="-128"/>
                          <a:ea typeface="游ゴシック" panose="020B0400000000000000" pitchFamily="50" charset="-128"/>
                          <a:cs typeface="Adobe Clean Han"/>
                        </a:rPr>
                        <a:t>……………………………………………………</a:t>
                      </a:r>
                      <a:r>
                        <a:rPr lang="en-US" sz="850" b="0">
                          <a:solidFill>
                            <a:srgbClr val="332C2A"/>
                          </a:solidFill>
                          <a:latin typeface="游ゴシック" panose="020B0400000000000000" pitchFamily="50" charset="-128"/>
                          <a:ea typeface="游ゴシック" panose="020B0400000000000000" pitchFamily="50" charset="-128"/>
                          <a:cs typeface="Adobe Clean Han"/>
                        </a:rPr>
                        <a:t> </a:t>
                      </a:r>
                      <a:r>
                        <a:rPr sz="850" b="0" spc="-1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6"/>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⑧</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spc="-55" err="1">
                          <a:solidFill>
                            <a:srgbClr val="332C2A"/>
                          </a:solidFill>
                          <a:latin typeface="游ゴシック" panose="020B0400000000000000" pitchFamily="50" charset="-128"/>
                          <a:ea typeface="游ゴシック" panose="020B0400000000000000" pitchFamily="50" charset="-128"/>
                          <a:cs typeface="Adobe Clean Han"/>
                        </a:rPr>
                        <a:t>職場で性的な雑誌を見る。パソコンの壁紙が肌の露出が高い写真になっていて、他人から見える</a:t>
                      </a:r>
                      <a:r>
                        <a:rPr sz="850" b="0" spc="-55">
                          <a:solidFill>
                            <a:srgbClr val="332C2A"/>
                          </a:solidFill>
                          <a:latin typeface="游ゴシック" panose="020B0400000000000000" pitchFamily="50" charset="-128"/>
                          <a:ea typeface="游ゴシック" panose="020B0400000000000000" pitchFamily="50" charset="-128"/>
                          <a:cs typeface="Adobe Clean Han"/>
                        </a:rPr>
                        <a:t>……</a:t>
                      </a:r>
                      <a:r>
                        <a:rPr lang="en-US" sz="850" b="0" spc="-55">
                          <a:solidFill>
                            <a:srgbClr val="332C2A"/>
                          </a:solidFill>
                          <a:latin typeface="游ゴシック" panose="020B0400000000000000" pitchFamily="50" charset="-128"/>
                          <a:ea typeface="游ゴシック" panose="020B0400000000000000" pitchFamily="50" charset="-128"/>
                          <a:cs typeface="Adobe Clean Han"/>
                        </a:rPr>
                        <a:t> </a:t>
                      </a:r>
                      <a:r>
                        <a:rPr sz="850" b="0" spc="-25">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7"/>
                  </a:ext>
                </a:extLst>
              </a:tr>
              <a:tr h="17272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⑨</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spc="-25" err="1">
                          <a:solidFill>
                            <a:srgbClr val="332C2A"/>
                          </a:solidFill>
                          <a:latin typeface="游ゴシック" panose="020B0400000000000000" pitchFamily="50" charset="-128"/>
                          <a:ea typeface="游ゴシック" panose="020B0400000000000000" pitchFamily="50" charset="-128"/>
                          <a:cs typeface="Adobe Clean Han"/>
                        </a:rPr>
                        <a:t>経理担当なのに、一人だけ毎日のように草むしりや倉庫整理をさせる</a:t>
                      </a:r>
                      <a:r>
                        <a:rPr sz="850" b="0" spc="-25">
                          <a:solidFill>
                            <a:srgbClr val="332C2A"/>
                          </a:solidFill>
                          <a:latin typeface="游ゴシック" panose="020B0400000000000000" pitchFamily="50" charset="-128"/>
                          <a:ea typeface="游ゴシック" panose="020B0400000000000000" pitchFamily="50" charset="-128"/>
                          <a:cs typeface="Adobe Clean Han"/>
                        </a:rPr>
                        <a:t> ………………………………</a:t>
                      </a:r>
                      <a:r>
                        <a:rPr lang="en-US" sz="850" b="0" spc="-25">
                          <a:solidFill>
                            <a:srgbClr val="332C2A"/>
                          </a:solidFill>
                          <a:latin typeface="游ゴシック" panose="020B0400000000000000" pitchFamily="50" charset="-128"/>
                          <a:ea typeface="游ゴシック" panose="020B0400000000000000" pitchFamily="50" charset="-128"/>
                          <a:cs typeface="Adobe Clean Han"/>
                        </a:rPr>
                        <a:t> </a:t>
                      </a:r>
                      <a:r>
                        <a:rPr sz="850" b="0" spc="-1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8"/>
                  </a:ext>
                </a:extLst>
              </a:tr>
              <a:tr h="203200">
                <a:tc>
                  <a:txBody>
                    <a:bodyPr/>
                    <a:lstStyle/>
                    <a:p>
                      <a:pPr marR="15240" algn="ct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⑩</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74295" algn="dist">
                        <a:lnSpc>
                          <a:spcPct val="100000"/>
                        </a:lnSpc>
                        <a:spcBef>
                          <a:spcPts val="180"/>
                        </a:spcBef>
                      </a:pPr>
                      <a:r>
                        <a:rPr sz="850" b="0" err="1">
                          <a:solidFill>
                            <a:srgbClr val="332C2A"/>
                          </a:solidFill>
                          <a:latin typeface="游ゴシック" panose="020B0400000000000000" pitchFamily="50" charset="-128"/>
                          <a:ea typeface="游ゴシック" panose="020B0400000000000000" pitchFamily="50" charset="-128"/>
                          <a:cs typeface="Adobe Clean Han"/>
                        </a:rPr>
                        <a:t>男性が女性の同僚に体のスリーサイズを聞く</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1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tc>
                  <a:txBody>
                    <a:bodyPr/>
                    <a:lstStyle/>
                    <a:p>
                      <a:pPr marR="24130" algn="r">
                        <a:lnSpc>
                          <a:spcPct val="100000"/>
                        </a:lnSpc>
                        <a:spcBef>
                          <a:spcPts val="180"/>
                        </a:spcBef>
                      </a:pP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txBody>
                  <a:tcPr marL="0" marR="0" marT="22860" marB="0"/>
                </a:tc>
                <a:extLst>
                  <a:ext uri="{0D108BD9-81ED-4DB2-BD59-A6C34878D82A}">
                    <a16:rowId xmlns:a16="http://schemas.microsoft.com/office/drawing/2014/main" val="10009"/>
                  </a:ext>
                </a:extLst>
              </a:tr>
            </a:tbl>
          </a:graphicData>
        </a:graphic>
      </p:graphicFrame>
      <p:sp>
        <p:nvSpPr>
          <p:cNvPr id="22" name="object 22"/>
          <p:cNvSpPr txBox="1"/>
          <p:nvPr/>
        </p:nvSpPr>
        <p:spPr>
          <a:xfrm>
            <a:off x="816470" y="6730464"/>
            <a:ext cx="2877185" cy="221856"/>
          </a:xfrm>
          <a:prstGeom prst="rect">
            <a:avLst/>
          </a:prstGeom>
        </p:spPr>
        <p:txBody>
          <a:bodyPr vert="horz" wrap="square" lIns="0" tIns="13970" rIns="0" bIns="0" rtlCol="0">
            <a:spAutoFit/>
          </a:bodyPr>
          <a:lstStyle/>
          <a:p>
            <a:pPr marL="12700">
              <a:lnSpc>
                <a:spcPct val="100000"/>
              </a:lnSpc>
              <a:spcBef>
                <a:spcPts val="110"/>
              </a:spcBef>
            </a:pPr>
            <a:r>
              <a:rPr lang="en-US" sz="1350" b="1" spc="-65">
                <a:solidFill>
                  <a:srgbClr val="332C2A"/>
                </a:solidFill>
                <a:latin typeface="游ゴシック" panose="020B0400000000000000" pitchFamily="50" charset="-128"/>
                <a:ea typeface="游ゴシック" panose="020B0400000000000000" pitchFamily="50" charset="-128"/>
                <a:cs typeface="Adobe Clean Han ExtraBold"/>
              </a:rPr>
              <a:t>3 </a:t>
            </a:r>
            <a:r>
              <a:rPr sz="1350" b="1" spc="-65">
                <a:solidFill>
                  <a:srgbClr val="332C2A"/>
                </a:solidFill>
                <a:latin typeface="游ゴシック" panose="020B0400000000000000" pitchFamily="50" charset="-128"/>
                <a:ea typeface="游ゴシック" panose="020B0400000000000000" pitchFamily="50" charset="-128"/>
                <a:cs typeface="Adobe Clean Han ExtraBold"/>
              </a:rPr>
              <a:t>．ハラスメントに関する追加的学習</a:t>
            </a:r>
            <a:endParaRPr sz="1350">
              <a:latin typeface="游ゴシック" panose="020B0400000000000000" pitchFamily="50" charset="-128"/>
              <a:ea typeface="游ゴシック" panose="020B0400000000000000" pitchFamily="50" charset="-128"/>
              <a:cs typeface="Adobe Clean Han ExtraBold"/>
            </a:endParaRPr>
          </a:p>
        </p:txBody>
      </p:sp>
      <p:sp>
        <p:nvSpPr>
          <p:cNvPr id="23" name="object 23"/>
          <p:cNvSpPr/>
          <p:nvPr/>
        </p:nvSpPr>
        <p:spPr>
          <a:xfrm>
            <a:off x="829166" y="3919786"/>
            <a:ext cx="5875655" cy="2502535"/>
          </a:xfrm>
          <a:custGeom>
            <a:avLst/>
            <a:gdLst/>
            <a:ahLst/>
            <a:cxnLst/>
            <a:rect l="l" t="t" r="r" b="b"/>
            <a:pathLst>
              <a:path w="5875655" h="2502535">
                <a:moveTo>
                  <a:pt x="5771527" y="0"/>
                </a:moveTo>
                <a:lnTo>
                  <a:pt x="103682" y="0"/>
                </a:lnTo>
                <a:lnTo>
                  <a:pt x="63420" y="8181"/>
                </a:lnTo>
                <a:lnTo>
                  <a:pt x="30453" y="30457"/>
                </a:lnTo>
                <a:lnTo>
                  <a:pt x="8179" y="63425"/>
                </a:lnTo>
                <a:lnTo>
                  <a:pt x="0" y="103682"/>
                </a:lnTo>
                <a:lnTo>
                  <a:pt x="0" y="2398471"/>
                </a:lnTo>
                <a:lnTo>
                  <a:pt x="8179" y="2438722"/>
                </a:lnTo>
                <a:lnTo>
                  <a:pt x="30453" y="2471691"/>
                </a:lnTo>
                <a:lnTo>
                  <a:pt x="63420" y="2493970"/>
                </a:lnTo>
                <a:lnTo>
                  <a:pt x="103682" y="2502154"/>
                </a:lnTo>
                <a:lnTo>
                  <a:pt x="5771527" y="2502154"/>
                </a:lnTo>
                <a:lnTo>
                  <a:pt x="5811784" y="2493970"/>
                </a:lnTo>
                <a:lnTo>
                  <a:pt x="5812473" y="2493505"/>
                </a:lnTo>
                <a:lnTo>
                  <a:pt x="103682" y="2493505"/>
                </a:lnTo>
                <a:lnTo>
                  <a:pt x="66720" y="2486023"/>
                </a:lnTo>
                <a:lnTo>
                  <a:pt x="36504" y="2465633"/>
                </a:lnTo>
                <a:lnTo>
                  <a:pt x="16116" y="2435421"/>
                </a:lnTo>
                <a:lnTo>
                  <a:pt x="8636" y="2398471"/>
                </a:lnTo>
                <a:lnTo>
                  <a:pt x="8636" y="103682"/>
                </a:lnTo>
                <a:lnTo>
                  <a:pt x="16116" y="66725"/>
                </a:lnTo>
                <a:lnTo>
                  <a:pt x="36504" y="36509"/>
                </a:lnTo>
                <a:lnTo>
                  <a:pt x="66720" y="16118"/>
                </a:lnTo>
                <a:lnTo>
                  <a:pt x="103682" y="8636"/>
                </a:lnTo>
                <a:lnTo>
                  <a:pt x="5812457" y="8636"/>
                </a:lnTo>
                <a:lnTo>
                  <a:pt x="5811784" y="8181"/>
                </a:lnTo>
                <a:lnTo>
                  <a:pt x="5771527" y="0"/>
                </a:lnTo>
                <a:close/>
              </a:path>
              <a:path w="5875655" h="2502535">
                <a:moveTo>
                  <a:pt x="5812457" y="8636"/>
                </a:moveTo>
                <a:lnTo>
                  <a:pt x="5771527" y="8636"/>
                </a:lnTo>
                <a:lnTo>
                  <a:pt x="5808483" y="16118"/>
                </a:lnTo>
                <a:lnTo>
                  <a:pt x="5838694" y="36509"/>
                </a:lnTo>
                <a:lnTo>
                  <a:pt x="5859081" y="66725"/>
                </a:lnTo>
                <a:lnTo>
                  <a:pt x="5866561" y="103682"/>
                </a:lnTo>
                <a:lnTo>
                  <a:pt x="5866561" y="2398471"/>
                </a:lnTo>
                <a:lnTo>
                  <a:pt x="5859081" y="2435421"/>
                </a:lnTo>
                <a:lnTo>
                  <a:pt x="5838694" y="2465633"/>
                </a:lnTo>
                <a:lnTo>
                  <a:pt x="5808483" y="2486023"/>
                </a:lnTo>
                <a:lnTo>
                  <a:pt x="5771527" y="2493505"/>
                </a:lnTo>
                <a:lnTo>
                  <a:pt x="5812473" y="2493505"/>
                </a:lnTo>
                <a:lnTo>
                  <a:pt x="5844752" y="2471691"/>
                </a:lnTo>
                <a:lnTo>
                  <a:pt x="5867028" y="2438722"/>
                </a:lnTo>
                <a:lnTo>
                  <a:pt x="5875210" y="2398471"/>
                </a:lnTo>
                <a:lnTo>
                  <a:pt x="5875210" y="103682"/>
                </a:lnTo>
                <a:lnTo>
                  <a:pt x="5867028" y="63425"/>
                </a:lnTo>
                <a:lnTo>
                  <a:pt x="5844752" y="30457"/>
                </a:lnTo>
                <a:lnTo>
                  <a:pt x="5812457" y="8636"/>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txBox="1"/>
          <p:nvPr/>
        </p:nvSpPr>
        <p:spPr>
          <a:xfrm>
            <a:off x="977568" y="4106364"/>
            <a:ext cx="5546725" cy="1062990"/>
          </a:xfrm>
          <a:prstGeom prst="rect">
            <a:avLst/>
          </a:prstGeom>
        </p:spPr>
        <p:txBody>
          <a:bodyPr vert="horz" wrap="square" lIns="0" tIns="12700" rIns="0" bIns="0" rtlCol="0">
            <a:spAutoFit/>
          </a:bodyPr>
          <a:lstStyle/>
          <a:p>
            <a:pPr marL="422909" marR="8255" indent="-410845" algn="just">
              <a:lnSpc>
                <a:spcPct val="119400"/>
              </a:lnSpc>
              <a:spcBef>
                <a:spcPts val="100"/>
              </a:spcBef>
              <a:tabLst>
                <a:tab pos="2181860" algn="l"/>
              </a:tabLst>
            </a:pPr>
            <a:r>
              <a:rPr sz="950" b="0" spc="-30">
                <a:solidFill>
                  <a:srgbClr val="332C2A"/>
                </a:solidFill>
                <a:latin typeface="游ゴシック" panose="020B0400000000000000" pitchFamily="50" charset="-128"/>
                <a:ea typeface="游ゴシック" panose="020B0400000000000000" pitchFamily="50" charset="-128"/>
                <a:cs typeface="Adobe Clean Han"/>
              </a:rPr>
              <a:t>（</a:t>
            </a:r>
            <a:r>
              <a:rPr lang="en-US" sz="950" b="0" spc="-30">
                <a:solidFill>
                  <a:srgbClr val="332C2A"/>
                </a:solidFill>
                <a:latin typeface="游ゴシック" panose="020B0400000000000000" pitchFamily="50" charset="-128"/>
                <a:ea typeface="游ゴシック" panose="020B0400000000000000" pitchFamily="50" charset="-128"/>
                <a:cs typeface="Adobe Clean Han"/>
              </a:rPr>
              <a:t>1</a:t>
            </a:r>
            <a:r>
              <a:rPr sz="950" b="0" spc="-3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295">
                <a:solidFill>
                  <a:srgbClr val="332C2A"/>
                </a:solidFill>
                <a:latin typeface="游ゴシック" panose="020B0400000000000000" pitchFamily="50" charset="-128"/>
                <a:ea typeface="游ゴシック" panose="020B0400000000000000" pitchFamily="50" charset="-128"/>
                <a:cs typeface="Adobe Clean Han"/>
              </a:rPr>
              <a:t>•••••</a:t>
            </a:r>
            <a:r>
              <a:rPr sz="950" b="0" spc="409">
                <a:solidFill>
                  <a:srgbClr val="332C2A"/>
                </a:solidFill>
                <a:latin typeface="游ゴシック" panose="020B0400000000000000" pitchFamily="50" charset="-128"/>
                <a:ea typeface="游ゴシック" panose="020B0400000000000000" pitchFamily="50" charset="-128"/>
                <a:cs typeface="Adobe Clean Han"/>
              </a:rPr>
              <a:t>職</a:t>
            </a:r>
            <a:r>
              <a:rPr sz="950" b="0">
                <a:solidFill>
                  <a:srgbClr val="332C2A"/>
                </a:solidFill>
                <a:latin typeface="游ゴシック" panose="020B0400000000000000" pitchFamily="50" charset="-128"/>
                <a:ea typeface="游ゴシック" panose="020B0400000000000000" pitchFamily="50" charset="-128"/>
                <a:cs typeface="Adobe Clean Han"/>
              </a:rPr>
              <a:t>場において行われる①優越的な関係を背景とし</a:t>
            </a:r>
            <a:r>
              <a:rPr sz="950" b="0" spc="-50">
                <a:solidFill>
                  <a:srgbClr val="332C2A"/>
                </a:solidFill>
                <a:latin typeface="游ゴシック" panose="020B0400000000000000" pitchFamily="50" charset="-128"/>
                <a:ea typeface="游ゴシック" panose="020B0400000000000000" pitchFamily="50" charset="-128"/>
                <a:cs typeface="Adobe Clean Han"/>
              </a:rPr>
              <a:t>た</a:t>
            </a:r>
            <a:r>
              <a:rPr sz="950" b="0">
                <a:solidFill>
                  <a:srgbClr val="332C2A"/>
                </a:solidFill>
                <a:latin typeface="游ゴシック" panose="020B0400000000000000" pitchFamily="50" charset="-128"/>
                <a:ea typeface="游ゴシック" panose="020B0400000000000000" pitchFamily="50" charset="-128"/>
                <a:cs typeface="Adobe Clean Han"/>
              </a:rPr>
              <a:t>言動であって</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②業務上必要かつ相当な範囲を超えたものにより</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③労働者の就業環境が害さ</a:t>
            </a:r>
            <a:r>
              <a:rPr sz="950" b="0" spc="-50">
                <a:solidFill>
                  <a:srgbClr val="332C2A"/>
                </a:solidFill>
                <a:latin typeface="游ゴシック" panose="020B0400000000000000" pitchFamily="50" charset="-128"/>
                <a:ea typeface="游ゴシック" panose="020B0400000000000000" pitchFamily="50" charset="-128"/>
                <a:cs typeface="Adobe Clean Han"/>
              </a:rPr>
              <a:t>れ</a:t>
            </a:r>
            <a:r>
              <a:rPr sz="950" b="0">
                <a:solidFill>
                  <a:srgbClr val="332C2A"/>
                </a:solidFill>
                <a:latin typeface="游ゴシック" panose="020B0400000000000000" pitchFamily="50" charset="-128"/>
                <a:ea typeface="游ゴシック" panose="020B0400000000000000" pitchFamily="50" charset="-128"/>
                <a:cs typeface="Adobe Clean Han"/>
              </a:rPr>
              <a:t>るものであり</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①から③までの</a:t>
            </a:r>
            <a:r>
              <a:rPr lang="en-US" sz="950" b="0">
                <a:solidFill>
                  <a:srgbClr val="332C2A"/>
                </a:solidFill>
                <a:latin typeface="游ゴシック" panose="020B0400000000000000" pitchFamily="50" charset="-128"/>
                <a:ea typeface="游ゴシック" panose="020B0400000000000000" pitchFamily="50" charset="-128"/>
                <a:cs typeface="Adobe Clean Han"/>
              </a:rPr>
              <a:t>3</a:t>
            </a:r>
            <a:r>
              <a:rPr sz="950" b="0">
                <a:solidFill>
                  <a:srgbClr val="332C2A"/>
                </a:solidFill>
                <a:latin typeface="游ゴシック" panose="020B0400000000000000" pitchFamily="50" charset="-128"/>
                <a:ea typeface="游ゴシック" panose="020B0400000000000000" pitchFamily="50" charset="-128"/>
                <a:cs typeface="Adobe Clean Han"/>
              </a:rPr>
              <a:t>つの要素を全て満たすも</a:t>
            </a:r>
            <a:r>
              <a:rPr sz="950" b="0" spc="-50">
                <a:solidFill>
                  <a:srgbClr val="332C2A"/>
                </a:solidFill>
                <a:latin typeface="游ゴシック" panose="020B0400000000000000" pitchFamily="50" charset="-128"/>
                <a:ea typeface="游ゴシック" panose="020B0400000000000000" pitchFamily="50" charset="-128"/>
                <a:cs typeface="Adobe Clean Han"/>
              </a:rPr>
              <a:t>の</a:t>
            </a:r>
            <a:endParaRPr sz="950">
              <a:latin typeface="游ゴシック" panose="020B0400000000000000" pitchFamily="50" charset="-128"/>
              <a:ea typeface="游ゴシック" panose="020B0400000000000000" pitchFamily="50" charset="-128"/>
              <a:cs typeface="Adobe Clean Han"/>
            </a:endParaRPr>
          </a:p>
          <a:p>
            <a:pPr marL="422909" marR="5080" indent="-410845" algn="just">
              <a:lnSpc>
                <a:spcPct val="119400"/>
              </a:lnSpc>
              <a:spcBef>
                <a:spcPts val="1360"/>
              </a:spcBef>
              <a:tabLst>
                <a:tab pos="2181860" algn="l"/>
              </a:tabLst>
            </a:pPr>
            <a:r>
              <a:rPr sz="950" b="0" spc="-30">
                <a:solidFill>
                  <a:srgbClr val="332C2A"/>
                </a:solidFill>
                <a:latin typeface="游ゴシック" panose="020B0400000000000000" pitchFamily="50" charset="-128"/>
                <a:ea typeface="游ゴシック" panose="020B0400000000000000" pitchFamily="50" charset="-128"/>
                <a:cs typeface="Adobe Clean Han"/>
              </a:rPr>
              <a:t>（</a:t>
            </a:r>
            <a:r>
              <a:rPr lang="en-US" sz="950" b="0" spc="-30">
                <a:solidFill>
                  <a:srgbClr val="332C2A"/>
                </a:solidFill>
                <a:latin typeface="游ゴシック" panose="020B0400000000000000" pitchFamily="50" charset="-128"/>
                <a:ea typeface="游ゴシック" panose="020B0400000000000000" pitchFamily="50" charset="-128"/>
                <a:cs typeface="Adobe Clean Han"/>
              </a:rPr>
              <a:t>2</a:t>
            </a:r>
            <a:r>
              <a:rPr sz="950" b="0" spc="-3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38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職場において</a:t>
            </a:r>
            <a:r>
              <a:rPr sz="950" b="0" spc="-465">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労働者の意に反する性的な言動が</a:t>
            </a:r>
            <a:r>
              <a:rPr sz="950" b="0" spc="-50">
                <a:solidFill>
                  <a:srgbClr val="332C2A"/>
                </a:solidFill>
                <a:latin typeface="游ゴシック" panose="020B0400000000000000" pitchFamily="50" charset="-128"/>
                <a:ea typeface="游ゴシック" panose="020B0400000000000000" pitchFamily="50" charset="-128"/>
                <a:cs typeface="Adobe Clean Han"/>
              </a:rPr>
              <a:t>行</a:t>
            </a:r>
            <a:r>
              <a:rPr sz="950" b="0">
                <a:solidFill>
                  <a:srgbClr val="332C2A"/>
                </a:solidFill>
                <a:latin typeface="游ゴシック" panose="020B0400000000000000" pitchFamily="50" charset="-128"/>
                <a:ea typeface="游ゴシック" panose="020B0400000000000000" pitchFamily="50" charset="-128"/>
                <a:cs typeface="Adobe Clean Han"/>
              </a:rPr>
              <a:t>われ</a:t>
            </a:r>
            <a:r>
              <a:rPr sz="950" b="0" spc="-475">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それを拒否するなどの対応により解</a:t>
            </a:r>
            <a:r>
              <a:rPr sz="950" b="0" spc="-10">
                <a:solidFill>
                  <a:srgbClr val="332C2A"/>
                </a:solidFill>
                <a:latin typeface="游ゴシック" panose="020B0400000000000000" pitchFamily="50" charset="-128"/>
                <a:ea typeface="游ゴシック" panose="020B0400000000000000" pitchFamily="50" charset="-128"/>
                <a:cs typeface="Adobe Clean Han"/>
              </a:rPr>
              <a:t>雇</a:t>
            </a:r>
            <a:r>
              <a:rPr sz="950" b="0" spc="-475">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降格</a:t>
            </a:r>
            <a:r>
              <a:rPr sz="950" b="0" spc="-475">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減給などの不利益を受けること</a:t>
            </a:r>
            <a:r>
              <a:rPr sz="950" b="0" spc="-475">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性的な言</a:t>
            </a:r>
            <a:r>
              <a:rPr sz="950" b="0" spc="-50">
                <a:solidFill>
                  <a:srgbClr val="332C2A"/>
                </a:solidFill>
                <a:latin typeface="游ゴシック" panose="020B0400000000000000" pitchFamily="50" charset="-128"/>
                <a:ea typeface="游ゴシック" panose="020B0400000000000000" pitchFamily="50" charset="-128"/>
                <a:cs typeface="Adobe Clean Han"/>
              </a:rPr>
              <a:t>動</a:t>
            </a:r>
            <a:endParaRPr sz="950">
              <a:latin typeface="游ゴシック" panose="020B0400000000000000" pitchFamily="50" charset="-128"/>
              <a:ea typeface="游ゴシック" panose="020B0400000000000000" pitchFamily="50" charset="-128"/>
              <a:cs typeface="Adobe Clean Han"/>
            </a:endParaRPr>
          </a:p>
        </p:txBody>
      </p:sp>
      <p:sp>
        <p:nvSpPr>
          <p:cNvPr id="25" name="object 25"/>
          <p:cNvSpPr txBox="1"/>
          <p:nvPr/>
        </p:nvSpPr>
        <p:spPr>
          <a:xfrm>
            <a:off x="977568" y="5143353"/>
            <a:ext cx="5570855" cy="1062990"/>
          </a:xfrm>
          <a:prstGeom prst="rect">
            <a:avLst/>
          </a:prstGeom>
        </p:spPr>
        <p:txBody>
          <a:bodyPr vert="horz" wrap="square" lIns="0" tIns="12700" rIns="0" bIns="0" rtlCol="0">
            <a:spAutoFit/>
          </a:bodyPr>
          <a:lstStyle/>
          <a:p>
            <a:pPr marL="422909" marR="31115">
              <a:lnSpc>
                <a:spcPct val="119400"/>
              </a:lnSpc>
              <a:spcBef>
                <a:spcPts val="100"/>
              </a:spcBef>
            </a:pPr>
            <a:r>
              <a:rPr sz="950" b="0" spc="-25">
                <a:solidFill>
                  <a:srgbClr val="332C2A"/>
                </a:solidFill>
                <a:latin typeface="游ゴシック" panose="020B0400000000000000" pitchFamily="50" charset="-128"/>
                <a:ea typeface="游ゴシック" panose="020B0400000000000000" pitchFamily="50" charset="-128"/>
                <a:cs typeface="Adobe Clean Han"/>
              </a:rPr>
              <a:t>が行われることで職場の環境が不快なものとなったため、労働者の能力の発揮に悪影響が生じ</a:t>
            </a:r>
            <a:r>
              <a:rPr sz="950" b="0" spc="-20">
                <a:solidFill>
                  <a:srgbClr val="332C2A"/>
                </a:solidFill>
                <a:latin typeface="游ゴシック" panose="020B0400000000000000" pitchFamily="50" charset="-128"/>
                <a:ea typeface="游ゴシック" panose="020B0400000000000000" pitchFamily="50" charset="-128"/>
                <a:cs typeface="Adobe Clean Han"/>
              </a:rPr>
              <a:t>ること</a:t>
            </a:r>
            <a:endParaRPr sz="950">
              <a:latin typeface="游ゴシック" panose="020B0400000000000000" pitchFamily="50" charset="-128"/>
              <a:ea typeface="游ゴシック" panose="020B0400000000000000" pitchFamily="50" charset="-128"/>
              <a:cs typeface="Adobe Clean Han"/>
            </a:endParaRPr>
          </a:p>
          <a:p>
            <a:pPr marL="422909" marR="5080" indent="-410845" algn="just">
              <a:lnSpc>
                <a:spcPct val="119400"/>
              </a:lnSpc>
              <a:spcBef>
                <a:spcPts val="1360"/>
              </a:spcBef>
              <a:tabLst>
                <a:tab pos="2181860" algn="l"/>
              </a:tabLst>
            </a:pPr>
            <a:r>
              <a:rPr sz="950" b="0">
                <a:solidFill>
                  <a:srgbClr val="332C2A"/>
                </a:solidFill>
                <a:latin typeface="游ゴシック" panose="020B0400000000000000" pitchFamily="50" charset="-128"/>
                <a:ea typeface="游ゴシック" panose="020B0400000000000000" pitchFamily="50" charset="-128"/>
                <a:cs typeface="Adobe Clean Han"/>
              </a:rPr>
              <a:t>（</a:t>
            </a:r>
            <a:r>
              <a:rPr lang="en-US" sz="950" b="0">
                <a:solidFill>
                  <a:srgbClr val="332C2A"/>
                </a:solidFill>
                <a:latin typeface="游ゴシック" panose="020B0400000000000000" pitchFamily="50" charset="-128"/>
                <a:ea typeface="游ゴシック" panose="020B0400000000000000" pitchFamily="50" charset="-128"/>
                <a:cs typeface="Adobe Clean Han"/>
              </a:rPr>
              <a:t>3</a:t>
            </a:r>
            <a:r>
              <a:rPr sz="950" b="0" spc="-65">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	</a:t>
            </a: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295">
                <a:solidFill>
                  <a:srgbClr val="332C2A"/>
                </a:solidFill>
                <a:latin typeface="游ゴシック" panose="020B0400000000000000" pitchFamily="50" charset="-128"/>
                <a:ea typeface="游ゴシック" panose="020B0400000000000000" pitchFamily="50" charset="-128"/>
                <a:cs typeface="Adobe Clean Han"/>
              </a:rPr>
              <a:t>•••••</a:t>
            </a:r>
            <a:r>
              <a:rPr sz="950" b="0" spc="440">
                <a:solidFill>
                  <a:srgbClr val="332C2A"/>
                </a:solidFill>
                <a:latin typeface="游ゴシック" panose="020B0400000000000000" pitchFamily="50" charset="-128"/>
                <a:ea typeface="游ゴシック" panose="020B0400000000000000" pitchFamily="50" charset="-128"/>
                <a:cs typeface="Adobe Clean Han"/>
              </a:rPr>
              <a:t>職</a:t>
            </a:r>
            <a:r>
              <a:rPr sz="950" b="0" spc="35">
                <a:solidFill>
                  <a:srgbClr val="332C2A"/>
                </a:solidFill>
                <a:latin typeface="游ゴシック" panose="020B0400000000000000" pitchFamily="50" charset="-128"/>
                <a:ea typeface="游ゴシック" panose="020B0400000000000000" pitchFamily="50" charset="-128"/>
                <a:cs typeface="Adobe Clean Han"/>
              </a:rPr>
              <a:t>場におい</a:t>
            </a:r>
            <a:r>
              <a:rPr sz="950" b="0">
                <a:solidFill>
                  <a:srgbClr val="332C2A"/>
                </a:solidFill>
                <a:latin typeface="游ゴシック" panose="020B0400000000000000" pitchFamily="50" charset="-128"/>
                <a:ea typeface="游ゴシック" panose="020B0400000000000000" pitchFamily="50" charset="-128"/>
                <a:cs typeface="Adobe Clean Han"/>
              </a:rPr>
              <a:t>て</a:t>
            </a:r>
            <a:r>
              <a:rPr sz="950" b="0" spc="-459">
                <a:solidFill>
                  <a:srgbClr val="332C2A"/>
                </a:solidFill>
                <a:latin typeface="游ゴシック" panose="020B0400000000000000" pitchFamily="50" charset="-128"/>
                <a:ea typeface="游ゴシック" panose="020B0400000000000000" pitchFamily="50" charset="-128"/>
                <a:cs typeface="Adobe Clean Han"/>
              </a:rPr>
              <a:t>、</a:t>
            </a:r>
            <a:r>
              <a:rPr sz="950" b="0" spc="35">
                <a:solidFill>
                  <a:srgbClr val="332C2A"/>
                </a:solidFill>
                <a:latin typeface="游ゴシック" panose="020B0400000000000000" pitchFamily="50" charset="-128"/>
                <a:ea typeface="游ゴシック" panose="020B0400000000000000" pitchFamily="50" charset="-128"/>
                <a:cs typeface="Adobe Clean Han"/>
              </a:rPr>
              <a:t>上</a:t>
            </a:r>
            <a:r>
              <a:rPr sz="950" b="0" spc="235">
                <a:solidFill>
                  <a:srgbClr val="332C2A"/>
                </a:solidFill>
                <a:latin typeface="游ゴシック" panose="020B0400000000000000" pitchFamily="50" charset="-128"/>
                <a:ea typeface="游ゴシック" panose="020B0400000000000000" pitchFamily="50" charset="-128"/>
                <a:cs typeface="Adobe Clean Han"/>
              </a:rPr>
              <a:t>司</a:t>
            </a:r>
            <a:r>
              <a:rPr sz="950" b="0" spc="90">
                <a:solidFill>
                  <a:srgbClr val="332C2A"/>
                </a:solidFill>
                <a:latin typeface="游ゴシック" panose="020B0400000000000000" pitchFamily="50" charset="-128"/>
                <a:ea typeface="游ゴシック" panose="020B0400000000000000" pitchFamily="50" charset="-128"/>
                <a:cs typeface="Adobe Clean Han"/>
              </a:rPr>
              <a:t>•</a:t>
            </a:r>
            <a:r>
              <a:rPr sz="950" b="0" spc="270">
                <a:solidFill>
                  <a:srgbClr val="332C2A"/>
                </a:solidFill>
                <a:latin typeface="游ゴシック" panose="020B0400000000000000" pitchFamily="50" charset="-128"/>
                <a:ea typeface="游ゴシック" panose="020B0400000000000000" pitchFamily="50" charset="-128"/>
                <a:cs typeface="Adobe Clean Han"/>
              </a:rPr>
              <a:t>同</a:t>
            </a:r>
            <a:r>
              <a:rPr sz="950" b="0" spc="35">
                <a:solidFill>
                  <a:srgbClr val="332C2A"/>
                </a:solidFill>
                <a:latin typeface="游ゴシック" panose="020B0400000000000000" pitchFamily="50" charset="-128"/>
                <a:ea typeface="游ゴシック" panose="020B0400000000000000" pitchFamily="50" charset="-128"/>
                <a:cs typeface="Adobe Clean Han"/>
              </a:rPr>
              <a:t>僚からの妊</a:t>
            </a:r>
            <a:r>
              <a:rPr sz="950" b="0" spc="235">
                <a:solidFill>
                  <a:srgbClr val="332C2A"/>
                </a:solidFill>
                <a:latin typeface="游ゴシック" panose="020B0400000000000000" pitchFamily="50" charset="-128"/>
                <a:ea typeface="游ゴシック" panose="020B0400000000000000" pitchFamily="50" charset="-128"/>
                <a:cs typeface="Adobe Clean Han"/>
              </a:rPr>
              <a:t>娠</a:t>
            </a:r>
            <a:r>
              <a:rPr sz="950" b="0" spc="90">
                <a:solidFill>
                  <a:srgbClr val="332C2A"/>
                </a:solidFill>
                <a:latin typeface="游ゴシック" panose="020B0400000000000000" pitchFamily="50" charset="-128"/>
                <a:ea typeface="游ゴシック" panose="020B0400000000000000" pitchFamily="50" charset="-128"/>
                <a:cs typeface="Adobe Clean Han"/>
              </a:rPr>
              <a:t>•</a:t>
            </a:r>
            <a:r>
              <a:rPr sz="950" b="0" spc="270">
                <a:solidFill>
                  <a:srgbClr val="332C2A"/>
                </a:solidFill>
                <a:latin typeface="游ゴシック" panose="020B0400000000000000" pitchFamily="50" charset="-128"/>
                <a:ea typeface="游ゴシック" panose="020B0400000000000000" pitchFamily="50" charset="-128"/>
                <a:cs typeface="Adobe Clean Han"/>
              </a:rPr>
              <a:t>出</a:t>
            </a:r>
            <a:r>
              <a:rPr sz="950" b="0" spc="35">
                <a:solidFill>
                  <a:srgbClr val="332C2A"/>
                </a:solidFill>
                <a:latin typeface="游ゴシック" panose="020B0400000000000000" pitchFamily="50" charset="-128"/>
                <a:ea typeface="游ゴシック" panose="020B0400000000000000" pitchFamily="50" charset="-128"/>
                <a:cs typeface="Adobe Clean Han"/>
              </a:rPr>
              <a:t>産した</a:t>
            </a:r>
            <a:r>
              <a:rPr sz="950" b="0">
                <a:solidFill>
                  <a:srgbClr val="332C2A"/>
                </a:solidFill>
                <a:latin typeface="游ゴシック" panose="020B0400000000000000" pitchFamily="50" charset="-128"/>
                <a:ea typeface="游ゴシック" panose="020B0400000000000000" pitchFamily="50" charset="-128"/>
                <a:cs typeface="Adobe Clean Han"/>
              </a:rPr>
              <a:t>こ</a:t>
            </a:r>
            <a:r>
              <a:rPr sz="950" b="0" spc="20">
                <a:solidFill>
                  <a:srgbClr val="332C2A"/>
                </a:solidFill>
                <a:latin typeface="游ゴシック" panose="020B0400000000000000" pitchFamily="50" charset="-128"/>
                <a:ea typeface="游ゴシック" panose="020B0400000000000000" pitchFamily="50" charset="-128"/>
                <a:cs typeface="Adobe Clean Han"/>
              </a:rPr>
              <a:t>とに関する言動や育児休業等の利用によ</a:t>
            </a:r>
            <a:r>
              <a:rPr sz="950" b="0">
                <a:solidFill>
                  <a:srgbClr val="332C2A"/>
                </a:solidFill>
                <a:latin typeface="游ゴシック" panose="020B0400000000000000" pitchFamily="50" charset="-128"/>
                <a:ea typeface="游ゴシック" panose="020B0400000000000000" pitchFamily="50" charset="-128"/>
                <a:cs typeface="Adobe Clean Han"/>
              </a:rPr>
              <a:t>り</a:t>
            </a:r>
            <a:r>
              <a:rPr sz="950" b="0" spc="-465">
                <a:solidFill>
                  <a:srgbClr val="332C2A"/>
                </a:solidFill>
                <a:latin typeface="游ゴシック" panose="020B0400000000000000" pitchFamily="50" charset="-128"/>
                <a:ea typeface="游ゴシック" panose="020B0400000000000000" pitchFamily="50" charset="-128"/>
                <a:cs typeface="Adobe Clean Han"/>
              </a:rPr>
              <a:t>、</a:t>
            </a:r>
            <a:r>
              <a:rPr sz="950" b="0" spc="20">
                <a:solidFill>
                  <a:srgbClr val="332C2A"/>
                </a:solidFill>
                <a:latin typeface="游ゴシック" panose="020B0400000000000000" pitchFamily="50" charset="-128"/>
                <a:ea typeface="游ゴシック" panose="020B0400000000000000" pitchFamily="50" charset="-128"/>
                <a:cs typeface="Adobe Clean Han"/>
              </a:rPr>
              <a:t>妊</a:t>
            </a:r>
            <a:r>
              <a:rPr sz="950" b="0">
                <a:solidFill>
                  <a:srgbClr val="332C2A"/>
                </a:solidFill>
                <a:latin typeface="游ゴシック" panose="020B0400000000000000" pitchFamily="50" charset="-128"/>
                <a:ea typeface="游ゴシック" panose="020B0400000000000000" pitchFamily="50" charset="-128"/>
                <a:cs typeface="Adobe Clean Han"/>
              </a:rPr>
              <a:t>娠</a:t>
            </a:r>
            <a:r>
              <a:rPr sz="950" b="0" spc="565">
                <a:solidFill>
                  <a:srgbClr val="332C2A"/>
                </a:solidFill>
                <a:latin typeface="游ゴシック" panose="020B0400000000000000" pitchFamily="50" charset="-128"/>
                <a:ea typeface="游ゴシック" panose="020B0400000000000000" pitchFamily="50" charset="-128"/>
                <a:cs typeface="Adobe Clean Han"/>
              </a:rPr>
              <a:t>•</a:t>
            </a:r>
            <a:r>
              <a:rPr sz="950" b="0" spc="20">
                <a:solidFill>
                  <a:srgbClr val="332C2A"/>
                </a:solidFill>
                <a:latin typeface="游ゴシック" panose="020B0400000000000000" pitchFamily="50" charset="-128"/>
                <a:ea typeface="游ゴシック" panose="020B0400000000000000" pitchFamily="50" charset="-128"/>
                <a:cs typeface="Adobe Clean Han"/>
              </a:rPr>
              <a:t>出産した女性労働者や育児休業等を申</a:t>
            </a:r>
            <a:r>
              <a:rPr sz="950" b="0">
                <a:solidFill>
                  <a:srgbClr val="332C2A"/>
                </a:solidFill>
                <a:latin typeface="游ゴシック" panose="020B0400000000000000" pitchFamily="50" charset="-128"/>
                <a:ea typeface="游ゴシック" panose="020B0400000000000000" pitchFamily="50" charset="-128"/>
                <a:cs typeface="Adobe Clean Han"/>
              </a:rPr>
              <a:t>出</a:t>
            </a:r>
            <a:r>
              <a:rPr sz="950" b="0" spc="570">
                <a:solidFill>
                  <a:srgbClr val="332C2A"/>
                </a:solidFill>
                <a:latin typeface="游ゴシック" panose="020B0400000000000000" pitchFamily="50" charset="-128"/>
                <a:ea typeface="游ゴシック" panose="020B0400000000000000" pitchFamily="50" charset="-128"/>
                <a:cs typeface="Adobe Clean Han"/>
              </a:rPr>
              <a:t>•</a:t>
            </a:r>
            <a:r>
              <a:rPr sz="950" b="0">
                <a:solidFill>
                  <a:srgbClr val="332C2A"/>
                </a:solidFill>
                <a:latin typeface="游ゴシック" panose="020B0400000000000000" pitchFamily="50" charset="-128"/>
                <a:ea typeface="游ゴシック" panose="020B0400000000000000" pitchFamily="50" charset="-128"/>
                <a:cs typeface="Adobe Clean Han"/>
              </a:rPr>
              <a:t>取得した男女労働者などの就業環境が害されること</a:t>
            </a:r>
            <a:endParaRPr sz="950">
              <a:latin typeface="游ゴシック" panose="020B0400000000000000" pitchFamily="50" charset="-128"/>
              <a:ea typeface="游ゴシック" panose="020B0400000000000000" pitchFamily="50" charset="-128"/>
              <a:cs typeface="Adobe Clean Han"/>
            </a:endParaRPr>
          </a:p>
        </p:txBody>
      </p:sp>
      <p:sp>
        <p:nvSpPr>
          <p:cNvPr id="26" name="object 26"/>
          <p:cNvSpPr txBox="1"/>
          <p:nvPr/>
        </p:nvSpPr>
        <p:spPr>
          <a:xfrm>
            <a:off x="816470" y="3547428"/>
            <a:ext cx="1840230" cy="221856"/>
          </a:xfrm>
          <a:prstGeom prst="rect">
            <a:avLst/>
          </a:prstGeom>
        </p:spPr>
        <p:txBody>
          <a:bodyPr vert="horz" wrap="square" lIns="0" tIns="13970" rIns="0" bIns="0" rtlCol="0">
            <a:spAutoFit/>
          </a:bodyPr>
          <a:lstStyle/>
          <a:p>
            <a:pPr marL="12700">
              <a:lnSpc>
                <a:spcPct val="100000"/>
              </a:lnSpc>
              <a:spcBef>
                <a:spcPts val="110"/>
              </a:spcBef>
            </a:pPr>
            <a:r>
              <a:rPr lang="en-US" sz="1350" b="1" spc="-80">
                <a:solidFill>
                  <a:srgbClr val="332C2A"/>
                </a:solidFill>
                <a:latin typeface="游ゴシック" panose="020B0400000000000000" pitchFamily="50" charset="-128"/>
                <a:ea typeface="游ゴシック" panose="020B0400000000000000" pitchFamily="50" charset="-128"/>
                <a:cs typeface="Adobe Clean Han ExtraBold"/>
              </a:rPr>
              <a:t>2 </a:t>
            </a:r>
            <a:r>
              <a:rPr sz="1350" b="1" spc="-80">
                <a:solidFill>
                  <a:srgbClr val="332C2A"/>
                </a:solidFill>
                <a:latin typeface="游ゴシック" panose="020B0400000000000000" pitchFamily="50" charset="-128"/>
                <a:ea typeface="游ゴシック" panose="020B0400000000000000" pitchFamily="50" charset="-128"/>
                <a:cs typeface="Adobe Clean Han ExtraBold"/>
              </a:rPr>
              <a:t>．職場のハラスメント</a:t>
            </a:r>
            <a:endParaRPr sz="1350">
              <a:latin typeface="游ゴシック" panose="020B0400000000000000" pitchFamily="50" charset="-128"/>
              <a:ea typeface="游ゴシック" panose="020B0400000000000000" pitchFamily="50" charset="-128"/>
              <a:cs typeface="Adobe Clean Han ExtraBold"/>
            </a:endParaRPr>
          </a:p>
        </p:txBody>
      </p:sp>
      <p:sp>
        <p:nvSpPr>
          <p:cNvPr id="27" name="object 27"/>
          <p:cNvSpPr txBox="1"/>
          <p:nvPr/>
        </p:nvSpPr>
        <p:spPr>
          <a:xfrm>
            <a:off x="816470" y="1759294"/>
            <a:ext cx="5766435" cy="837565"/>
          </a:xfrm>
          <a:prstGeom prst="rect">
            <a:avLst/>
          </a:prstGeom>
        </p:spPr>
        <p:txBody>
          <a:bodyPr vert="horz" wrap="square" lIns="0" tIns="13970" rIns="0" bIns="0" rtlCol="0">
            <a:spAutoFit/>
          </a:bodyPr>
          <a:lstStyle/>
          <a:p>
            <a:pPr marL="12700">
              <a:lnSpc>
                <a:spcPct val="100000"/>
              </a:lnSpc>
              <a:spcBef>
                <a:spcPts val="110"/>
              </a:spcBef>
            </a:pPr>
            <a:r>
              <a:rPr lang="en-US" sz="1350" b="1" spc="-110">
                <a:solidFill>
                  <a:srgbClr val="332C2A"/>
                </a:solidFill>
                <a:latin typeface="游ゴシック" panose="020B0400000000000000" pitchFamily="50" charset="-128"/>
                <a:ea typeface="游ゴシック" panose="020B0400000000000000" pitchFamily="50" charset="-128"/>
                <a:cs typeface="Adobe Clean Han ExtraBold"/>
              </a:rPr>
              <a:t>1 </a:t>
            </a:r>
            <a:r>
              <a:rPr sz="1350" b="1" spc="-110">
                <a:solidFill>
                  <a:srgbClr val="332C2A"/>
                </a:solidFill>
                <a:latin typeface="游ゴシック" panose="020B0400000000000000" pitchFamily="50" charset="-128"/>
                <a:ea typeface="游ゴシック" panose="020B0400000000000000" pitchFamily="50" charset="-128"/>
                <a:cs typeface="Adobe Clean Han ExtraBold"/>
              </a:rPr>
              <a:t>．○○ハラ？</a:t>
            </a:r>
            <a:endParaRPr sz="1350">
              <a:latin typeface="游ゴシック" panose="020B0400000000000000" pitchFamily="50" charset="-128"/>
              <a:ea typeface="游ゴシック" panose="020B0400000000000000" pitchFamily="50" charset="-128"/>
              <a:cs typeface="Adobe Clean Han ExtraBold"/>
            </a:endParaRPr>
          </a:p>
          <a:p>
            <a:pPr marL="15875" marR="5080">
              <a:lnSpc>
                <a:spcPct val="129600"/>
              </a:lnSpc>
              <a:spcBef>
                <a:spcPts val="1485"/>
              </a:spcBef>
            </a:pPr>
            <a:r>
              <a:rPr sz="1050" b="0" spc="-95">
                <a:solidFill>
                  <a:srgbClr val="332C2A"/>
                </a:solidFill>
                <a:latin typeface="游ゴシック" panose="020B0400000000000000" pitchFamily="50" charset="-128"/>
                <a:ea typeface="游ゴシック" panose="020B0400000000000000" pitchFamily="50" charset="-128"/>
                <a:cs typeface="Adobe Clean Han"/>
              </a:rPr>
              <a:t>ニュースなどでよく「○○ハラ」という言葉を聞くと思いますが、どんな「○○ハラ」を聞いたこ</a:t>
            </a:r>
            <a:r>
              <a:rPr sz="1050" b="0" spc="-40">
                <a:solidFill>
                  <a:srgbClr val="332C2A"/>
                </a:solidFill>
                <a:latin typeface="游ゴシック" panose="020B0400000000000000" pitchFamily="50" charset="-128"/>
                <a:ea typeface="游ゴシック" panose="020B0400000000000000" pitchFamily="50" charset="-128"/>
                <a:cs typeface="Adobe Clean Han"/>
              </a:rPr>
              <a:t>とがありますか？</a:t>
            </a:r>
            <a:r>
              <a:rPr sz="1050" b="0" spc="25">
                <a:solidFill>
                  <a:srgbClr val="332C2A"/>
                </a:solidFill>
                <a:latin typeface="游ゴシック" panose="020B0400000000000000" pitchFamily="50" charset="-128"/>
                <a:ea typeface="游ゴシック" panose="020B0400000000000000" pitchFamily="50" charset="-128"/>
                <a:cs typeface="Adobe Clean Han"/>
              </a:rPr>
              <a:t>（※○○</a:t>
            </a:r>
            <a:r>
              <a:rPr sz="1050" b="0" spc="30">
                <a:solidFill>
                  <a:srgbClr val="332C2A"/>
                </a:solidFill>
                <a:latin typeface="游ゴシック" panose="020B0400000000000000" pitchFamily="50" charset="-128"/>
                <a:ea typeface="游ゴシック" panose="020B0400000000000000" pitchFamily="50" charset="-128"/>
                <a:cs typeface="Adobe Clean Han"/>
              </a:rPr>
              <a:t>は</a:t>
            </a:r>
            <a:r>
              <a:rPr lang="en-US" sz="1050" b="0" spc="30">
                <a:solidFill>
                  <a:srgbClr val="332C2A"/>
                </a:solidFill>
                <a:latin typeface="游ゴシック" panose="020B0400000000000000" pitchFamily="50" charset="-128"/>
                <a:ea typeface="游ゴシック" panose="020B0400000000000000" pitchFamily="50" charset="-128"/>
                <a:cs typeface="Adobe Clean Han"/>
              </a:rPr>
              <a:t>2</a:t>
            </a:r>
            <a:r>
              <a:rPr sz="1050" b="0" spc="30">
                <a:solidFill>
                  <a:srgbClr val="332C2A"/>
                </a:solidFill>
                <a:latin typeface="游ゴシック" panose="020B0400000000000000" pitchFamily="50" charset="-128"/>
                <a:ea typeface="游ゴシック" panose="020B0400000000000000" pitchFamily="50" charset="-128"/>
                <a:cs typeface="Adobe Clean Han"/>
              </a:rPr>
              <a:t>文字とは限りません）</a:t>
            </a:r>
            <a:endParaRPr sz="1050">
              <a:latin typeface="游ゴシック" panose="020B0400000000000000" pitchFamily="50" charset="-128"/>
              <a:ea typeface="游ゴシック" panose="020B0400000000000000" pitchFamily="50" charset="-128"/>
              <a:cs typeface="Adobe Clean Han"/>
            </a:endParaRPr>
          </a:p>
        </p:txBody>
      </p:sp>
      <p:sp>
        <p:nvSpPr>
          <p:cNvPr id="28" name="object 28"/>
          <p:cNvSpPr txBox="1"/>
          <p:nvPr/>
        </p:nvSpPr>
        <p:spPr>
          <a:xfrm>
            <a:off x="3164859" y="1127695"/>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9" name="object 29"/>
          <p:cNvSpPr txBox="1"/>
          <p:nvPr/>
        </p:nvSpPr>
        <p:spPr>
          <a:xfrm>
            <a:off x="4400379" y="1127695"/>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30" name="object 30"/>
          <p:cNvSpPr txBox="1"/>
          <p:nvPr/>
        </p:nvSpPr>
        <p:spPr>
          <a:xfrm>
            <a:off x="5186620" y="1127695"/>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31" name="object 31"/>
          <p:cNvSpPr/>
          <p:nvPr/>
        </p:nvSpPr>
        <p:spPr>
          <a:xfrm>
            <a:off x="2945867" y="1348309"/>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2" name="object 32"/>
          <p:cNvSpPr txBox="1"/>
          <p:nvPr/>
        </p:nvSpPr>
        <p:spPr>
          <a:xfrm>
            <a:off x="833494" y="2809112"/>
            <a:ext cx="5866765" cy="522335"/>
          </a:xfrm>
          <a:prstGeom prst="rect">
            <a:avLst/>
          </a:prstGeom>
          <a:ln w="8648">
            <a:solidFill>
              <a:srgbClr val="332C2A"/>
            </a:solidFill>
          </a:ln>
        </p:spPr>
        <p:txBody>
          <a:bodyPr vert="horz" wrap="square" lIns="0" tIns="38735" rIns="0" bIns="0" rtlCol="0">
            <a:noAutofit/>
          </a:bodyPr>
          <a:lstStyle/>
          <a:p>
            <a:pPr marL="33655">
              <a:lnSpc>
                <a:spcPct val="100000"/>
              </a:lnSpc>
              <a:spcBef>
                <a:spcPts val="305"/>
              </a:spcBef>
            </a:pPr>
            <a:r>
              <a:rPr sz="800" b="0">
                <a:solidFill>
                  <a:srgbClr val="332C2A"/>
                </a:solidFill>
                <a:latin typeface="游ゴシック" panose="020B0400000000000000" pitchFamily="50" charset="-128"/>
                <a:ea typeface="游ゴシック" panose="020B0400000000000000" pitchFamily="50" charset="-128"/>
                <a:cs typeface="Adobe Clean Han"/>
              </a:rPr>
              <a:t>（例</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p:txBody>
      </p:sp>
      <p:sp>
        <p:nvSpPr>
          <p:cNvPr id="33" name="object 33"/>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99</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EB350-44C2-5AAD-2A27-B304C12B9A0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85A03D4-8E0D-012F-804F-9B6108B0D01F}"/>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236BAB2C-6241-6E13-24BB-6C583A059FBC}"/>
              </a:ext>
            </a:extLst>
          </p:cNvPr>
          <p:cNvSpPr txBox="1"/>
          <p:nvPr/>
        </p:nvSpPr>
        <p:spPr>
          <a:xfrm>
            <a:off x="1241017" y="4730151"/>
            <a:ext cx="5074461" cy="407163"/>
          </a:xfrm>
          <a:prstGeom prst="rect">
            <a:avLst/>
          </a:prstGeom>
        </p:spPr>
        <p:txBody>
          <a:bodyPr vert="horz" wrap="square" lIns="0" tIns="37465" rIns="0" bIns="0" rtlCol="0">
            <a:spAutoFit/>
          </a:bodyPr>
          <a:lstStyle/>
          <a:p>
            <a:pPr marL="12700">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Source Han Sans JP"/>
              </a:rPr>
              <a:t>「働きやすい」ってどういうこと？</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B99C94AA-A23F-981B-12DA-7815D2ECE424}"/>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3BD9EE28-225A-FDAD-EE3F-ED5D626ED820}"/>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C17AA471-2D7B-F15B-57E6-2A693F3ECF68}"/>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BC6C0541-A083-8B76-8104-6700E9BDB1CB}"/>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0C50F605-DB2A-EA93-0516-EFFD77BFD0EB}"/>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A5CD3B29-A0BB-8487-A204-CCA691D6A688}"/>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3DB9CA97-21BC-D0EF-82F0-31DC5E93FFD2}"/>
              </a:ext>
            </a:extLst>
          </p:cNvPr>
          <p:cNvPicPr/>
          <p:nvPr/>
        </p:nvPicPr>
        <p:blipFill>
          <a:blip r:embed="rId2" cstate="print"/>
          <a:stretch>
            <a:fillRect/>
          </a:stretch>
        </p:blipFill>
        <p:spPr>
          <a:xfrm>
            <a:off x="966450" y="4749552"/>
            <a:ext cx="368343" cy="368362"/>
          </a:xfrm>
          <a:prstGeom prst="rect">
            <a:avLst/>
          </a:prstGeom>
        </p:spPr>
      </p:pic>
      <p:sp>
        <p:nvSpPr>
          <p:cNvPr id="17" name="object 24">
            <a:extLst>
              <a:ext uri="{FF2B5EF4-FFF2-40B4-BE49-F238E27FC236}">
                <a16:creationId xmlns:a16="http://schemas.microsoft.com/office/drawing/2014/main" id="{7712C606-F47F-93B2-FD90-AE4370F05C4A}"/>
              </a:ext>
            </a:extLst>
          </p:cNvPr>
          <p:cNvSpPr txBox="1"/>
          <p:nvPr/>
        </p:nvSpPr>
        <p:spPr>
          <a:xfrm>
            <a:off x="938069" y="4837673"/>
            <a:ext cx="765300" cy="196849"/>
          </a:xfrm>
          <a:prstGeom prst="rect">
            <a:avLst/>
          </a:prstGeom>
        </p:spPr>
        <p:txBody>
          <a:bodyPr vert="horz" wrap="square" lIns="0" tIns="12065" rIns="0" bIns="0" rtlCol="0">
            <a:spAutoFit/>
          </a:bodyPr>
          <a:lstStyle/>
          <a:p>
            <a:pPr marL="48260">
              <a:lnSpc>
                <a:spcPct val="100000"/>
              </a:lnSpc>
              <a:spcBef>
                <a:spcPts val="95"/>
              </a:spcBef>
            </a:pPr>
            <a:r>
              <a:rPr lang="ja-JP" altLang="en-US" sz="1200" spc="350" dirty="0">
                <a:solidFill>
                  <a:srgbClr val="FFFFFF"/>
                </a:solidFill>
                <a:latin typeface="游ゴシック" panose="020B0400000000000000" pitchFamily="50" charset="-128"/>
                <a:ea typeface="游ゴシック" panose="020B0400000000000000" pitchFamily="50" charset="-128"/>
                <a:cs typeface="Adobe Clean Han"/>
              </a:rPr>
              <a:t>１６</a:t>
            </a:r>
            <a:endParaRPr sz="1200"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23909427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886352" y="1138519"/>
            <a:ext cx="1891030" cy="305435"/>
          </a:xfrm>
          <a:prstGeom prst="rect">
            <a:avLst/>
          </a:prstGeom>
        </p:spPr>
        <p:txBody>
          <a:bodyPr vert="horz" wrap="square" lIns="0" tIns="17145" rIns="0" bIns="0" rtlCol="0">
            <a:spAutoFit/>
          </a:bodyPr>
          <a:lstStyle/>
          <a:p>
            <a:pPr marL="12700">
              <a:lnSpc>
                <a:spcPct val="100000"/>
              </a:lnSpc>
              <a:spcBef>
                <a:spcPts val="135"/>
              </a:spcBef>
            </a:pPr>
            <a:r>
              <a:rPr sz="1800" b="1" spc="-10">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00">
              <a:latin typeface="游ゴシック" panose="020B0400000000000000" pitchFamily="50" charset="-128"/>
              <a:ea typeface="游ゴシック" panose="020B0400000000000000" pitchFamily="50" charset="-128"/>
              <a:cs typeface="Adobe Clean Han ExtraBold"/>
            </a:endParaRPr>
          </a:p>
        </p:txBody>
      </p:sp>
      <p:sp>
        <p:nvSpPr>
          <p:cNvPr id="18" name="object 18"/>
          <p:cNvSpPr/>
          <p:nvPr/>
        </p:nvSpPr>
        <p:spPr>
          <a:xfrm>
            <a:off x="883107" y="3168522"/>
            <a:ext cx="5873115" cy="1082040"/>
          </a:xfrm>
          <a:custGeom>
            <a:avLst/>
            <a:gdLst/>
            <a:ahLst/>
            <a:cxnLst/>
            <a:rect l="l" t="t" r="r" b="b"/>
            <a:pathLst>
              <a:path w="5873115" h="1082039">
                <a:moveTo>
                  <a:pt x="5872746" y="0"/>
                </a:moveTo>
                <a:lnTo>
                  <a:pt x="0" y="0"/>
                </a:lnTo>
                <a:lnTo>
                  <a:pt x="0" y="8890"/>
                </a:lnTo>
                <a:lnTo>
                  <a:pt x="0" y="1073150"/>
                </a:lnTo>
                <a:lnTo>
                  <a:pt x="0" y="1082040"/>
                </a:lnTo>
                <a:lnTo>
                  <a:pt x="5872746" y="1082040"/>
                </a:lnTo>
                <a:lnTo>
                  <a:pt x="5872746" y="1073251"/>
                </a:lnTo>
                <a:lnTo>
                  <a:pt x="5872746" y="9232"/>
                </a:lnTo>
                <a:lnTo>
                  <a:pt x="5864110" y="9232"/>
                </a:lnTo>
                <a:lnTo>
                  <a:pt x="5864110" y="1073150"/>
                </a:lnTo>
                <a:lnTo>
                  <a:pt x="8648" y="1073150"/>
                </a:lnTo>
                <a:lnTo>
                  <a:pt x="8648" y="8890"/>
                </a:lnTo>
                <a:lnTo>
                  <a:pt x="5872746" y="8890"/>
                </a:lnTo>
                <a:lnTo>
                  <a:pt x="5872746"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9" name="object 19"/>
          <p:cNvSpPr txBox="1"/>
          <p:nvPr/>
        </p:nvSpPr>
        <p:spPr>
          <a:xfrm>
            <a:off x="870422" y="4051694"/>
            <a:ext cx="6598920" cy="1137491"/>
          </a:xfrm>
          <a:prstGeom prst="rect">
            <a:avLst/>
          </a:prstGeom>
        </p:spPr>
        <p:txBody>
          <a:bodyPr vert="horz" wrap="square" lIns="0" tIns="16510" rIns="0" bIns="0" rtlCol="0">
            <a:spAutoFit/>
          </a:bodyPr>
          <a:lstStyle/>
          <a:p>
            <a:pPr marR="5080" algn="r">
              <a:lnSpc>
                <a:spcPct val="100000"/>
              </a:lnSpc>
              <a:spcBef>
                <a:spcPts val="130"/>
              </a:spcBef>
            </a:pPr>
            <a:r>
              <a:rPr sz="1100" b="1" spc="-25">
                <a:solidFill>
                  <a:srgbClr val="00A3E8"/>
                </a:solidFill>
                <a:latin typeface="游ゴシック" panose="020B0400000000000000" pitchFamily="50" charset="-128"/>
                <a:ea typeface="游ゴシック" panose="020B0400000000000000" pitchFamily="50" charset="-128"/>
                <a:cs typeface="Adobe Clean Han Black"/>
              </a:rPr>
              <a:t>16</a:t>
            </a:r>
            <a:endParaRPr sz="1100">
              <a:latin typeface="游ゴシック" panose="020B0400000000000000" pitchFamily="50" charset="-128"/>
              <a:ea typeface="游ゴシック" panose="020B0400000000000000" pitchFamily="50" charset="-128"/>
              <a:cs typeface="Adobe Clean Han Black"/>
            </a:endParaRPr>
          </a:p>
          <a:p>
            <a:pPr>
              <a:lnSpc>
                <a:spcPct val="100000"/>
              </a:lnSpc>
              <a:spcBef>
                <a:spcPts val="1065"/>
              </a:spcBef>
            </a:pPr>
            <a:endParaRPr sz="1100">
              <a:latin typeface="游ゴシック" panose="020B0400000000000000" pitchFamily="50" charset="-128"/>
              <a:ea typeface="游ゴシック" panose="020B0400000000000000" pitchFamily="50" charset="-128"/>
              <a:cs typeface="Adobe Clean Han Black"/>
            </a:endParaRPr>
          </a:p>
          <a:p>
            <a:pPr marL="12700">
              <a:lnSpc>
                <a:spcPct val="100000"/>
              </a:lnSpc>
            </a:pPr>
            <a:r>
              <a:rPr sz="1200" b="1" spc="-105">
                <a:solidFill>
                  <a:srgbClr val="332C2A"/>
                </a:solidFill>
                <a:latin typeface="游ゴシック" panose="020B0400000000000000" pitchFamily="50" charset="-128"/>
                <a:ea typeface="游ゴシック" panose="020B0400000000000000" pitchFamily="50" charset="-128"/>
                <a:cs typeface="Adobe Clean Han ExtraBold"/>
              </a:rPr>
              <a:t>◎本日の授業の問い：「誰にとっても働きやすい社会とはどんな社会でしょうか？」</a:t>
            </a:r>
            <a:endParaRPr sz="1200">
              <a:latin typeface="游ゴシック" panose="020B0400000000000000" pitchFamily="50" charset="-128"/>
              <a:ea typeface="游ゴシック" panose="020B0400000000000000" pitchFamily="50" charset="-128"/>
              <a:cs typeface="Adobe Clean Han ExtraBold"/>
            </a:endParaRPr>
          </a:p>
          <a:p>
            <a:pPr marL="144145" indent="-133350">
              <a:lnSpc>
                <a:spcPct val="100000"/>
              </a:lnSpc>
              <a:spcBef>
                <a:spcPts val="2300"/>
              </a:spcBef>
              <a:buSzPct val="90476"/>
              <a:buChar char="◆"/>
              <a:tabLst>
                <a:tab pos="144145" algn="l"/>
              </a:tabLst>
            </a:pPr>
            <a:r>
              <a:rPr sz="1050" b="1" spc="114">
                <a:solidFill>
                  <a:srgbClr val="332C2A"/>
                </a:solidFill>
                <a:latin typeface="游ゴシック" panose="020B0400000000000000" pitchFamily="50" charset="-128"/>
                <a:ea typeface="游ゴシック" panose="020B0400000000000000" pitchFamily="50" charset="-128"/>
                <a:cs typeface="Adobe Clean Han ExtraBold"/>
              </a:rPr>
              <a:t>Ｑ</a:t>
            </a:r>
            <a:r>
              <a:rPr lang="en-US" sz="1050" b="1" spc="114">
                <a:solidFill>
                  <a:srgbClr val="332C2A"/>
                </a:solidFill>
                <a:latin typeface="游ゴシック" panose="020B0400000000000000" pitchFamily="50" charset="-128"/>
                <a:ea typeface="游ゴシック" panose="020B0400000000000000" pitchFamily="50" charset="-128"/>
                <a:cs typeface="Adobe Clean Han ExtraBold"/>
              </a:rPr>
              <a:t>1</a:t>
            </a:r>
            <a:r>
              <a:rPr sz="1050" b="1" spc="114">
                <a:solidFill>
                  <a:srgbClr val="332C2A"/>
                </a:solidFill>
                <a:latin typeface="游ゴシック" panose="020B0400000000000000" pitchFamily="50" charset="-128"/>
                <a:ea typeface="游ゴシック" panose="020B0400000000000000" pitchFamily="50" charset="-128"/>
                <a:cs typeface="Adobe Clean Han ExtraBold"/>
              </a:rPr>
              <a:t>  なぜ</a:t>
            </a:r>
            <a:r>
              <a:rPr sz="1050" b="1" spc="100">
                <a:solidFill>
                  <a:srgbClr val="332C2A"/>
                </a:solidFill>
                <a:latin typeface="游ゴシック" panose="020B0400000000000000" pitchFamily="50" charset="-128"/>
                <a:ea typeface="游ゴシック" panose="020B0400000000000000" pitchFamily="50" charset="-128"/>
                <a:cs typeface="Adobe Clean Han ExtraBold"/>
              </a:rPr>
              <a:t>20</a:t>
            </a:r>
            <a:r>
              <a:rPr sz="1050" b="1" spc="165">
                <a:solidFill>
                  <a:srgbClr val="332C2A"/>
                </a:solidFill>
                <a:latin typeface="游ゴシック" panose="020B0400000000000000" pitchFamily="50" charset="-128"/>
                <a:ea typeface="游ゴシック" panose="020B0400000000000000" pitchFamily="50" charset="-128"/>
                <a:cs typeface="Adobe Clean Han ExtraBold"/>
              </a:rPr>
              <a:t>代</a:t>
            </a:r>
            <a:r>
              <a:rPr sz="1050" b="1" spc="90">
                <a:solidFill>
                  <a:srgbClr val="332C2A"/>
                </a:solidFill>
                <a:latin typeface="游ゴシック" panose="020B0400000000000000" pitchFamily="50" charset="-128"/>
                <a:ea typeface="游ゴシック" panose="020B0400000000000000" pitchFamily="50" charset="-128"/>
                <a:cs typeface="Adobe Clean Han ExtraBold"/>
              </a:rPr>
              <a:t>•30</a:t>
            </a:r>
            <a:r>
              <a:rPr sz="1050" b="1" spc="-55">
                <a:solidFill>
                  <a:srgbClr val="332C2A"/>
                </a:solidFill>
                <a:latin typeface="游ゴシック" panose="020B0400000000000000" pitchFamily="50" charset="-128"/>
                <a:ea typeface="游ゴシック" panose="020B0400000000000000" pitchFamily="50" charset="-128"/>
                <a:cs typeface="Adobe Clean Han ExtraBold"/>
              </a:rPr>
              <a:t>代の女性が男性に比べて仕事を辞めてしまうのだと思うか？</a:t>
            </a:r>
            <a:endParaRPr sz="1050">
              <a:latin typeface="游ゴシック" panose="020B0400000000000000" pitchFamily="50" charset="-128"/>
              <a:ea typeface="游ゴシック" panose="020B0400000000000000" pitchFamily="50" charset="-128"/>
              <a:cs typeface="Adobe Clean Han ExtraBold"/>
            </a:endParaRPr>
          </a:p>
        </p:txBody>
      </p:sp>
      <p:sp>
        <p:nvSpPr>
          <p:cNvPr id="20" name="object 20"/>
          <p:cNvSpPr txBox="1"/>
          <p:nvPr/>
        </p:nvSpPr>
        <p:spPr>
          <a:xfrm>
            <a:off x="3229057" y="1216859"/>
            <a:ext cx="811530" cy="148117"/>
          </a:xfrm>
          <a:prstGeom prst="rect">
            <a:avLst/>
          </a:prstGeom>
        </p:spPr>
        <p:txBody>
          <a:bodyPr vert="horz" wrap="square" lIns="0" tIns="17145" rIns="0" bIns="0" rtlCol="0">
            <a:spAutoFit/>
          </a:bodyPr>
          <a:lstStyle/>
          <a:p>
            <a:pPr marL="12700">
              <a:lnSpc>
                <a:spcPct val="100000"/>
              </a:lnSpc>
              <a:spcBef>
                <a:spcPts val="135"/>
              </a:spcBef>
              <a:tabLst>
                <a:tab pos="349250" algn="l"/>
                <a:tab pos="68580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4464061" y="1216859"/>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5249972" y="1216859"/>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3010173" y="1437406"/>
            <a:ext cx="3745865" cy="0"/>
          </a:xfrm>
          <a:custGeom>
            <a:avLst/>
            <a:gdLst/>
            <a:ahLst/>
            <a:cxnLst/>
            <a:rect l="l" t="t" r="r" b="b"/>
            <a:pathLst>
              <a:path w="3745865">
                <a:moveTo>
                  <a:pt x="0" y="0"/>
                </a:moveTo>
                <a:lnTo>
                  <a:pt x="3745674"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txBox="1"/>
          <p:nvPr/>
        </p:nvSpPr>
        <p:spPr>
          <a:xfrm>
            <a:off x="870422" y="1836068"/>
            <a:ext cx="2919095" cy="178895"/>
          </a:xfrm>
          <a:prstGeom prst="rect">
            <a:avLst/>
          </a:prstGeom>
        </p:spPr>
        <p:txBody>
          <a:bodyPr vert="horz" wrap="square" lIns="0" tIns="17145" rIns="0" bIns="0" rtlCol="0">
            <a:spAutoFit/>
          </a:bodyPr>
          <a:lstStyle/>
          <a:p>
            <a:pPr marL="12700">
              <a:lnSpc>
                <a:spcPct val="100000"/>
              </a:lnSpc>
              <a:spcBef>
                <a:spcPts val="135"/>
              </a:spcBef>
            </a:pPr>
            <a:r>
              <a:rPr sz="1050" b="1" spc="-65">
                <a:solidFill>
                  <a:srgbClr val="332C2A"/>
                </a:solidFill>
                <a:latin typeface="游ゴシック" panose="020B0400000000000000" pitchFamily="50" charset="-128"/>
                <a:ea typeface="游ゴシック" panose="020B0400000000000000" pitchFamily="50" charset="-128"/>
                <a:cs typeface="Adobe Clean Han ExtraBold"/>
              </a:rPr>
              <a:t>◆あなたは将来、どんな職業につきたいですか？</a:t>
            </a:r>
            <a:endParaRPr sz="1050">
              <a:latin typeface="游ゴシック" panose="020B0400000000000000" pitchFamily="50" charset="-128"/>
              <a:ea typeface="游ゴシック" panose="020B0400000000000000" pitchFamily="50" charset="-128"/>
              <a:cs typeface="Adobe Clean Han ExtraBold"/>
            </a:endParaRPr>
          </a:p>
        </p:txBody>
      </p:sp>
      <p:sp>
        <p:nvSpPr>
          <p:cNvPr id="25" name="object 25"/>
          <p:cNvSpPr txBox="1"/>
          <p:nvPr/>
        </p:nvSpPr>
        <p:spPr>
          <a:xfrm>
            <a:off x="870422" y="2859437"/>
            <a:ext cx="3919220" cy="178895"/>
          </a:xfrm>
          <a:prstGeom prst="rect">
            <a:avLst/>
          </a:prstGeom>
        </p:spPr>
        <p:txBody>
          <a:bodyPr vert="horz" wrap="square" lIns="0" tIns="17145" rIns="0" bIns="0" rtlCol="0">
            <a:spAutoFit/>
          </a:bodyPr>
          <a:lstStyle/>
          <a:p>
            <a:pPr marL="150495" indent="-137795">
              <a:lnSpc>
                <a:spcPct val="100000"/>
              </a:lnSpc>
              <a:spcBef>
                <a:spcPts val="135"/>
              </a:spcBef>
              <a:buSzPct val="90476"/>
              <a:buChar char="◆"/>
              <a:tabLst>
                <a:tab pos="150495" algn="l"/>
              </a:tabLst>
            </a:pPr>
            <a:r>
              <a:rPr sz="1050" b="1" spc="-90">
                <a:solidFill>
                  <a:srgbClr val="332C2A"/>
                </a:solidFill>
                <a:latin typeface="游ゴシック" panose="020B0400000000000000" pitchFamily="50" charset="-128"/>
                <a:ea typeface="游ゴシック" panose="020B0400000000000000" pitchFamily="50" charset="-128"/>
                <a:cs typeface="Adobe Clean Han ExtraBold"/>
              </a:rPr>
              <a:t>子供を持った場合に、どのような働き方をしたいと思いますか？</a:t>
            </a:r>
            <a:endParaRPr sz="1050">
              <a:latin typeface="游ゴシック" panose="020B0400000000000000" pitchFamily="50" charset="-128"/>
              <a:ea typeface="游ゴシック" panose="020B0400000000000000" pitchFamily="50" charset="-128"/>
              <a:cs typeface="Adobe Clean Han ExtraBold"/>
            </a:endParaRPr>
          </a:p>
        </p:txBody>
      </p:sp>
      <p:sp>
        <p:nvSpPr>
          <p:cNvPr id="26" name="object 26"/>
          <p:cNvSpPr/>
          <p:nvPr/>
        </p:nvSpPr>
        <p:spPr>
          <a:xfrm>
            <a:off x="883107" y="2146172"/>
            <a:ext cx="5873115" cy="584200"/>
          </a:xfrm>
          <a:custGeom>
            <a:avLst/>
            <a:gdLst/>
            <a:ahLst/>
            <a:cxnLst/>
            <a:rect l="l" t="t" r="r" b="b"/>
            <a:pathLst>
              <a:path w="5873115" h="584200">
                <a:moveTo>
                  <a:pt x="5872746" y="0"/>
                </a:moveTo>
                <a:lnTo>
                  <a:pt x="0" y="0"/>
                </a:lnTo>
                <a:lnTo>
                  <a:pt x="0" y="7620"/>
                </a:lnTo>
                <a:lnTo>
                  <a:pt x="0" y="575310"/>
                </a:lnTo>
                <a:lnTo>
                  <a:pt x="0" y="584200"/>
                </a:lnTo>
                <a:lnTo>
                  <a:pt x="5872746" y="584200"/>
                </a:lnTo>
                <a:lnTo>
                  <a:pt x="5872746" y="575906"/>
                </a:lnTo>
                <a:lnTo>
                  <a:pt x="5872746" y="575310"/>
                </a:lnTo>
                <a:lnTo>
                  <a:pt x="5872746" y="8204"/>
                </a:lnTo>
                <a:lnTo>
                  <a:pt x="5864110" y="8204"/>
                </a:lnTo>
                <a:lnTo>
                  <a:pt x="5864110" y="575310"/>
                </a:lnTo>
                <a:lnTo>
                  <a:pt x="8648" y="575310"/>
                </a:lnTo>
                <a:lnTo>
                  <a:pt x="8648" y="7620"/>
                </a:lnTo>
                <a:lnTo>
                  <a:pt x="5872746" y="7620"/>
                </a:lnTo>
                <a:lnTo>
                  <a:pt x="5872746"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7" name="object 27"/>
          <p:cNvSpPr/>
          <p:nvPr/>
        </p:nvSpPr>
        <p:spPr>
          <a:xfrm>
            <a:off x="883107" y="5415152"/>
            <a:ext cx="5873115" cy="1080770"/>
          </a:xfrm>
          <a:custGeom>
            <a:avLst/>
            <a:gdLst/>
            <a:ahLst/>
            <a:cxnLst/>
            <a:rect l="l" t="t" r="r" b="b"/>
            <a:pathLst>
              <a:path w="5873115" h="1080770">
                <a:moveTo>
                  <a:pt x="5872746" y="0"/>
                </a:moveTo>
                <a:lnTo>
                  <a:pt x="5864110" y="0"/>
                </a:lnTo>
                <a:lnTo>
                  <a:pt x="5864110" y="8890"/>
                </a:lnTo>
                <a:lnTo>
                  <a:pt x="5864110" y="1071880"/>
                </a:lnTo>
                <a:lnTo>
                  <a:pt x="8648" y="1071880"/>
                </a:lnTo>
                <a:lnTo>
                  <a:pt x="8648" y="8890"/>
                </a:lnTo>
                <a:lnTo>
                  <a:pt x="5864110" y="8890"/>
                </a:lnTo>
                <a:lnTo>
                  <a:pt x="5864110" y="0"/>
                </a:lnTo>
                <a:lnTo>
                  <a:pt x="0" y="0"/>
                </a:lnTo>
                <a:lnTo>
                  <a:pt x="0" y="8890"/>
                </a:lnTo>
                <a:lnTo>
                  <a:pt x="0" y="1071880"/>
                </a:lnTo>
                <a:lnTo>
                  <a:pt x="0" y="1080770"/>
                </a:lnTo>
                <a:lnTo>
                  <a:pt x="5872746" y="1080770"/>
                </a:lnTo>
                <a:lnTo>
                  <a:pt x="5872746" y="1072426"/>
                </a:lnTo>
                <a:lnTo>
                  <a:pt x="5872746" y="1071880"/>
                </a:lnTo>
                <a:lnTo>
                  <a:pt x="5872746" y="8890"/>
                </a:lnTo>
                <a:lnTo>
                  <a:pt x="5872746" y="8420"/>
                </a:lnTo>
                <a:lnTo>
                  <a:pt x="5872746"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p:nvPr/>
        </p:nvSpPr>
        <p:spPr>
          <a:xfrm>
            <a:off x="883107" y="6967093"/>
            <a:ext cx="5873115" cy="1082040"/>
          </a:xfrm>
          <a:custGeom>
            <a:avLst/>
            <a:gdLst/>
            <a:ahLst/>
            <a:cxnLst/>
            <a:rect l="l" t="t" r="r" b="b"/>
            <a:pathLst>
              <a:path w="5873115" h="1082040">
                <a:moveTo>
                  <a:pt x="5872746" y="0"/>
                </a:moveTo>
                <a:lnTo>
                  <a:pt x="0" y="0"/>
                </a:lnTo>
                <a:lnTo>
                  <a:pt x="0" y="8890"/>
                </a:lnTo>
                <a:lnTo>
                  <a:pt x="0" y="1073150"/>
                </a:lnTo>
                <a:lnTo>
                  <a:pt x="0" y="1082040"/>
                </a:lnTo>
                <a:lnTo>
                  <a:pt x="5872746" y="1082040"/>
                </a:lnTo>
                <a:lnTo>
                  <a:pt x="5872746" y="1073162"/>
                </a:lnTo>
                <a:lnTo>
                  <a:pt x="5872746" y="9144"/>
                </a:lnTo>
                <a:lnTo>
                  <a:pt x="5864110" y="9144"/>
                </a:lnTo>
                <a:lnTo>
                  <a:pt x="5864110" y="1073150"/>
                </a:lnTo>
                <a:lnTo>
                  <a:pt x="8648" y="1073150"/>
                </a:lnTo>
                <a:lnTo>
                  <a:pt x="8648" y="8890"/>
                </a:lnTo>
                <a:lnTo>
                  <a:pt x="5872746" y="8890"/>
                </a:lnTo>
                <a:lnTo>
                  <a:pt x="5872746"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9" name="object 29"/>
          <p:cNvSpPr txBox="1"/>
          <p:nvPr/>
        </p:nvSpPr>
        <p:spPr>
          <a:xfrm>
            <a:off x="870422" y="6657944"/>
            <a:ext cx="4638675" cy="178895"/>
          </a:xfrm>
          <a:prstGeom prst="rect">
            <a:avLst/>
          </a:prstGeom>
        </p:spPr>
        <p:txBody>
          <a:bodyPr vert="horz" wrap="square" lIns="0" tIns="17145" rIns="0" bIns="0" rtlCol="0">
            <a:spAutoFit/>
          </a:bodyPr>
          <a:lstStyle/>
          <a:p>
            <a:pPr marL="144145" indent="-133350">
              <a:lnSpc>
                <a:spcPct val="100000"/>
              </a:lnSpc>
              <a:spcBef>
                <a:spcPts val="135"/>
              </a:spcBef>
              <a:buSzPct val="90476"/>
              <a:buChar char="◆"/>
              <a:tabLst>
                <a:tab pos="144145" algn="l"/>
              </a:tabLst>
            </a:pPr>
            <a:r>
              <a:rPr sz="1050" b="1" spc="-10">
                <a:solidFill>
                  <a:srgbClr val="332C2A"/>
                </a:solidFill>
                <a:latin typeface="游ゴシック" panose="020B0400000000000000" pitchFamily="50" charset="-128"/>
                <a:ea typeface="游ゴシック" panose="020B0400000000000000" pitchFamily="50" charset="-128"/>
                <a:cs typeface="Adobe Clean Han ExtraBold"/>
              </a:rPr>
              <a:t>Ｑ</a:t>
            </a:r>
            <a:r>
              <a:rPr lang="en-US" sz="1050" b="1" spc="-10">
                <a:solidFill>
                  <a:srgbClr val="332C2A"/>
                </a:solidFill>
                <a:latin typeface="游ゴシック" panose="020B0400000000000000" pitchFamily="50" charset="-128"/>
                <a:ea typeface="游ゴシック" panose="020B0400000000000000" pitchFamily="50" charset="-128"/>
                <a:cs typeface="Adobe Clean Han ExtraBold"/>
              </a:rPr>
              <a:t>2</a:t>
            </a:r>
            <a:r>
              <a:rPr sz="1050" b="1" spc="-10">
                <a:solidFill>
                  <a:srgbClr val="332C2A"/>
                </a:solidFill>
                <a:latin typeface="游ゴシック" panose="020B0400000000000000" pitchFamily="50" charset="-128"/>
                <a:ea typeface="游ゴシック" panose="020B0400000000000000" pitchFamily="50" charset="-128"/>
                <a:cs typeface="Adobe Clean Han ExtraBold"/>
              </a:rPr>
              <a:t>  時代とともに少しずつ女性の離職が減っているのは</a:t>
            </a:r>
            <a:r>
              <a:rPr sz="1050" b="1" spc="-165">
                <a:solidFill>
                  <a:srgbClr val="332C2A"/>
                </a:solidFill>
                <a:latin typeface="游ゴシック" panose="020B0400000000000000" pitchFamily="50" charset="-128"/>
                <a:ea typeface="游ゴシック" panose="020B0400000000000000" pitchFamily="50" charset="-128"/>
                <a:cs typeface="Adobe Clean Han ExtraBold"/>
              </a:rPr>
              <a:t>、どうしてだろう？</a:t>
            </a:r>
            <a:endParaRPr sz="1050">
              <a:latin typeface="游ゴシック" panose="020B0400000000000000" pitchFamily="50" charset="-128"/>
              <a:ea typeface="游ゴシック" panose="020B0400000000000000" pitchFamily="50" charset="-128"/>
              <a:cs typeface="Adobe Clean Han ExtraBold"/>
            </a:endParaRPr>
          </a:p>
        </p:txBody>
      </p:sp>
      <p:sp>
        <p:nvSpPr>
          <p:cNvPr id="30" name="object 30"/>
          <p:cNvSpPr/>
          <p:nvPr/>
        </p:nvSpPr>
        <p:spPr>
          <a:xfrm>
            <a:off x="883132" y="8699372"/>
            <a:ext cx="5873115" cy="1207770"/>
          </a:xfrm>
          <a:custGeom>
            <a:avLst/>
            <a:gdLst/>
            <a:ahLst/>
            <a:cxnLst/>
            <a:rect l="l" t="t" r="r" b="b"/>
            <a:pathLst>
              <a:path w="5873115" h="1207770">
                <a:moveTo>
                  <a:pt x="5872721" y="9156"/>
                </a:moveTo>
                <a:lnTo>
                  <a:pt x="5864072" y="9156"/>
                </a:lnTo>
                <a:lnTo>
                  <a:pt x="5864072" y="1198511"/>
                </a:lnTo>
                <a:lnTo>
                  <a:pt x="5872721" y="1198511"/>
                </a:lnTo>
                <a:lnTo>
                  <a:pt x="5872721" y="9156"/>
                </a:lnTo>
                <a:close/>
              </a:path>
              <a:path w="5873115" h="1207770">
                <a:moveTo>
                  <a:pt x="5872721" y="0"/>
                </a:moveTo>
                <a:lnTo>
                  <a:pt x="0" y="0"/>
                </a:lnTo>
                <a:lnTo>
                  <a:pt x="0" y="8890"/>
                </a:lnTo>
                <a:lnTo>
                  <a:pt x="0" y="1198880"/>
                </a:lnTo>
                <a:lnTo>
                  <a:pt x="0" y="1207770"/>
                </a:lnTo>
                <a:lnTo>
                  <a:pt x="5872721" y="1207770"/>
                </a:lnTo>
                <a:lnTo>
                  <a:pt x="5872721" y="1198880"/>
                </a:lnTo>
                <a:lnTo>
                  <a:pt x="8623" y="1198880"/>
                </a:lnTo>
                <a:lnTo>
                  <a:pt x="8623" y="8890"/>
                </a:lnTo>
                <a:lnTo>
                  <a:pt x="5872721" y="8890"/>
                </a:lnTo>
                <a:lnTo>
                  <a:pt x="5872721"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1" name="object 31"/>
          <p:cNvSpPr txBox="1"/>
          <p:nvPr/>
        </p:nvSpPr>
        <p:spPr>
          <a:xfrm>
            <a:off x="870422" y="8180130"/>
            <a:ext cx="5654040" cy="385939"/>
          </a:xfrm>
          <a:prstGeom prst="rect">
            <a:avLst/>
          </a:prstGeom>
        </p:spPr>
        <p:txBody>
          <a:bodyPr vert="horz" wrap="square" lIns="0" tIns="11430" rIns="0" bIns="0" rtlCol="0">
            <a:spAutoFit/>
          </a:bodyPr>
          <a:lstStyle/>
          <a:p>
            <a:pPr marL="288925" marR="5080" indent="-276860">
              <a:lnSpc>
                <a:spcPct val="118700"/>
              </a:lnSpc>
              <a:spcBef>
                <a:spcPts val="90"/>
              </a:spcBef>
            </a:pPr>
            <a:r>
              <a:rPr sz="1050" b="1" spc="-75">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誰にとっても働きやすい社会になるためには</a:t>
            </a:r>
            <a:r>
              <a:rPr sz="1050" b="1" spc="-75">
                <a:solidFill>
                  <a:srgbClr val="332C2A"/>
                </a:solidFill>
                <a:latin typeface="游ゴシック" panose="020B0400000000000000" pitchFamily="50" charset="-128"/>
                <a:ea typeface="游ゴシック" panose="020B0400000000000000" pitchFamily="50" charset="-128"/>
                <a:cs typeface="Adobe Clean Han ExtraBold"/>
              </a:rPr>
              <a:t>、どうしたらよいのかについても</a:t>
            </a:r>
            <a:r>
              <a:rPr sz="1050" b="1">
                <a:solidFill>
                  <a:srgbClr val="332C2A"/>
                </a:solidFill>
                <a:latin typeface="游ゴシック" panose="020B0400000000000000" pitchFamily="50" charset="-128"/>
                <a:ea typeface="游ゴシック" panose="020B0400000000000000" pitchFamily="50" charset="-128"/>
                <a:cs typeface="Adobe Clean Han ExtraBold"/>
              </a:rPr>
              <a:t>考えてみよう</a:t>
            </a:r>
            <a:r>
              <a:rPr sz="1050" b="1" spc="-75">
                <a:solidFill>
                  <a:srgbClr val="332C2A"/>
                </a:solidFill>
                <a:latin typeface="游ゴシック" panose="020B0400000000000000" pitchFamily="50" charset="-128"/>
                <a:ea typeface="游ゴシック" panose="020B0400000000000000" pitchFamily="50" charset="-128"/>
                <a:cs typeface="Adobe Clean Han ExtraBold"/>
              </a:rPr>
              <a:t>。</a:t>
            </a:r>
            <a:r>
              <a:rPr sz="1050" b="1" spc="5">
                <a:solidFill>
                  <a:srgbClr val="332C2A"/>
                </a:solidFill>
                <a:latin typeface="游ゴシック" panose="020B0400000000000000" pitchFamily="50" charset="-128"/>
                <a:ea typeface="游ゴシック" panose="020B0400000000000000" pitchFamily="50" charset="-128"/>
                <a:cs typeface="Adobe Clean Han ExtraBold"/>
              </a:rPr>
              <a:t> </a:t>
            </a:r>
            <a:r>
              <a:rPr sz="1050" b="1" spc="-130">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結婚</a:t>
            </a:r>
            <a:r>
              <a:rPr sz="1050" b="1" spc="-130">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子育て</a:t>
            </a:r>
            <a:r>
              <a:rPr sz="1050" b="1" spc="-130">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介護</a:t>
            </a:r>
            <a:r>
              <a:rPr sz="1050" b="1" spc="-130">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病気やけが</a:t>
            </a:r>
            <a:r>
              <a:rPr sz="1050" b="1" spc="-130">
                <a:solidFill>
                  <a:srgbClr val="332C2A"/>
                </a:solidFill>
                <a:latin typeface="游ゴシック" panose="020B0400000000000000" pitchFamily="50" charset="-128"/>
                <a:ea typeface="游ゴシック" panose="020B0400000000000000" pitchFamily="50" charset="-128"/>
                <a:cs typeface="Adobe Clean Han ExtraBold"/>
              </a:rPr>
              <a:t>、</a:t>
            </a:r>
            <a:r>
              <a:rPr sz="1050" b="1">
                <a:solidFill>
                  <a:srgbClr val="332C2A"/>
                </a:solidFill>
                <a:latin typeface="游ゴシック" panose="020B0400000000000000" pitchFamily="50" charset="-128"/>
                <a:ea typeface="游ゴシック" panose="020B0400000000000000" pitchFamily="50" charset="-128"/>
                <a:cs typeface="Adobe Clean Han ExtraBold"/>
              </a:rPr>
              <a:t>障害が残ったときなどのケースも考えてみよう</a:t>
            </a:r>
            <a:r>
              <a:rPr sz="1050" b="1" spc="-130">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32" name="object 32"/>
          <p:cNvSpPr/>
          <p:nvPr/>
        </p:nvSpPr>
        <p:spPr>
          <a:xfrm>
            <a:off x="874185" y="4888971"/>
            <a:ext cx="5887720" cy="0"/>
          </a:xfrm>
          <a:custGeom>
            <a:avLst/>
            <a:gdLst/>
            <a:ahLst/>
            <a:cxnLst/>
            <a:rect l="l" t="t" r="r" b="b"/>
            <a:pathLst>
              <a:path w="5887720">
                <a:moveTo>
                  <a:pt x="0" y="0"/>
                </a:moveTo>
                <a:lnTo>
                  <a:pt x="5887161" y="0"/>
                </a:lnTo>
              </a:path>
            </a:pathLst>
          </a:custGeom>
          <a:ln w="8636">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3" name="object 33"/>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109</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0AF57-1627-B9AC-AA7D-4D29E0D8E26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1A7B759-9B3C-AB34-CA91-559FF0D76EB3}"/>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80BAC826-D284-BB75-E694-9739A2CAB8AF}"/>
              </a:ext>
            </a:extLst>
          </p:cNvPr>
          <p:cNvSpPr txBox="1"/>
          <p:nvPr/>
        </p:nvSpPr>
        <p:spPr>
          <a:xfrm>
            <a:off x="1241017" y="4730151"/>
            <a:ext cx="5074461"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10" dirty="0">
                <a:solidFill>
                  <a:schemeClr val="bg1"/>
                </a:solidFill>
                <a:latin typeface="游ゴシック" panose="020B0400000000000000" pitchFamily="50" charset="-128"/>
                <a:ea typeface="游ゴシック" panose="020B0400000000000000" pitchFamily="50" charset="-128"/>
                <a:cs typeface="Source Han Sans JP"/>
              </a:rPr>
              <a:t>最低賃金って何？</a:t>
            </a:r>
            <a:endParaRPr lang="ja-JP" altLang="en-US" sz="2400" dirty="0">
              <a:solidFill>
                <a:schemeClr val="bg1"/>
              </a:solidFill>
              <a:latin typeface="游ゴシック" panose="020B0400000000000000" pitchFamily="50" charset="-128"/>
              <a:ea typeface="游ゴシック" panose="020B0400000000000000" pitchFamily="50" charset="-128"/>
              <a:cs typeface="Source Han Sans JP"/>
            </a:endParaRPr>
          </a:p>
        </p:txBody>
      </p:sp>
      <p:pic>
        <p:nvPicPr>
          <p:cNvPr id="44" name="object 44">
            <a:extLst>
              <a:ext uri="{FF2B5EF4-FFF2-40B4-BE49-F238E27FC236}">
                <a16:creationId xmlns:a16="http://schemas.microsoft.com/office/drawing/2014/main" id="{BA6E7303-8FB1-E1D0-BB22-7325DF766E6D}"/>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26BC398A-BBCA-BEA1-2DA3-B6FFA1AE37F8}"/>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8B64D799-1BFC-0235-9D17-122EE8744B36}"/>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7450450A-5DA8-773D-C096-8EEAB62BD9ED}"/>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A5393EA4-FD3B-EFA5-C3E0-7F9FDCF291B6}"/>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162C7B8E-709D-ADAD-6751-1C5E321E4E5D}"/>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2051C411-AF39-AD88-3B6C-12EC20D1E65B}"/>
              </a:ext>
            </a:extLst>
          </p:cNvPr>
          <p:cNvPicPr/>
          <p:nvPr/>
        </p:nvPicPr>
        <p:blipFill>
          <a:blip r:embed="rId2" cstate="print"/>
          <a:stretch>
            <a:fillRect/>
          </a:stretch>
        </p:blipFill>
        <p:spPr>
          <a:xfrm>
            <a:off x="2091867" y="4749552"/>
            <a:ext cx="368343" cy="368362"/>
          </a:xfrm>
          <a:prstGeom prst="rect">
            <a:avLst/>
          </a:prstGeom>
        </p:spPr>
      </p:pic>
      <p:sp>
        <p:nvSpPr>
          <p:cNvPr id="17" name="object 24">
            <a:extLst>
              <a:ext uri="{FF2B5EF4-FFF2-40B4-BE49-F238E27FC236}">
                <a16:creationId xmlns:a16="http://schemas.microsoft.com/office/drawing/2014/main" id="{2D6CF9A3-632E-7E66-F36E-C10C5B9D8C8B}"/>
              </a:ext>
            </a:extLst>
          </p:cNvPr>
          <p:cNvSpPr txBox="1"/>
          <p:nvPr/>
        </p:nvSpPr>
        <p:spPr>
          <a:xfrm>
            <a:off x="2063486" y="4837673"/>
            <a:ext cx="765300" cy="196849"/>
          </a:xfrm>
          <a:prstGeom prst="rect">
            <a:avLst/>
          </a:prstGeom>
        </p:spPr>
        <p:txBody>
          <a:bodyPr vert="horz" wrap="square" lIns="0" tIns="12065" rIns="0" bIns="0" rtlCol="0">
            <a:spAutoFit/>
          </a:bodyPr>
          <a:lstStyle/>
          <a:p>
            <a:pPr marL="48260">
              <a:lnSpc>
                <a:spcPct val="100000"/>
              </a:lnSpc>
              <a:spcBef>
                <a:spcPts val="95"/>
              </a:spcBef>
            </a:pPr>
            <a:r>
              <a:rPr lang="ja-JP" altLang="en-US" sz="1200" spc="350" dirty="0">
                <a:solidFill>
                  <a:srgbClr val="FFFFFF"/>
                </a:solidFill>
                <a:latin typeface="游ゴシック" panose="020B0400000000000000" pitchFamily="50" charset="-128"/>
                <a:ea typeface="游ゴシック" panose="020B0400000000000000" pitchFamily="50" charset="-128"/>
                <a:cs typeface="Adobe Clean Han"/>
              </a:rPr>
              <a:t>１９</a:t>
            </a:r>
            <a:endParaRPr sz="1200"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25084121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277300" y="1427727"/>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277300" y="2544607"/>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277300" y="4775343"/>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277300" y="5891160"/>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277300" y="7006978"/>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277300" y="8122796"/>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277300" y="9238614"/>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277300" y="3456485"/>
            <a:ext cx="205740" cy="385445"/>
          </a:xfrm>
          <a:prstGeom prst="rect">
            <a:avLst/>
          </a:prstGeom>
        </p:spPr>
        <p:txBody>
          <a:bodyPr vert="eaVert" wrap="square" lIns="0" tIns="0" rIns="0" bIns="0" rtlCol="0">
            <a:no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291269" y="4051694"/>
            <a:ext cx="177800" cy="198755"/>
          </a:xfrm>
          <a:prstGeom prst="rect">
            <a:avLst/>
          </a:prstGeom>
        </p:spPr>
        <p:txBody>
          <a:bodyPr vert="horz" wrap="square" lIns="0" tIns="16510" rIns="0" bIns="0" rtlCol="0">
            <a:noAutofit/>
          </a:bodyPr>
          <a:lstStyle/>
          <a:p>
            <a:pPr marL="12700">
              <a:lnSpc>
                <a:spcPct val="100000"/>
              </a:lnSpc>
              <a:spcBef>
                <a:spcPts val="130"/>
              </a:spcBef>
            </a:pPr>
            <a:r>
              <a:rPr sz="1100" b="1" spc="-25">
                <a:solidFill>
                  <a:srgbClr val="00A3E8"/>
                </a:solidFill>
                <a:latin typeface="游ゴシック" panose="020B0400000000000000" pitchFamily="50" charset="-128"/>
                <a:ea typeface="游ゴシック" panose="020B0400000000000000" pitchFamily="50" charset="-128"/>
                <a:cs typeface="Adobe Clean Han Black"/>
              </a:rPr>
              <a:t>19</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p:nvPr/>
        </p:nvSpPr>
        <p:spPr>
          <a:xfrm>
            <a:off x="847164" y="1559817"/>
            <a:ext cx="1395730" cy="241935"/>
          </a:xfrm>
          <a:custGeom>
            <a:avLst/>
            <a:gdLst/>
            <a:ahLst/>
            <a:cxnLst/>
            <a:rect l="l" t="t" r="r" b="b"/>
            <a:pathLst>
              <a:path w="1395730" h="241935">
                <a:moveTo>
                  <a:pt x="1326083" y="0"/>
                </a:moveTo>
                <a:lnTo>
                  <a:pt x="69126" y="0"/>
                </a:lnTo>
                <a:lnTo>
                  <a:pt x="42283" y="5453"/>
                </a:lnTo>
                <a:lnTo>
                  <a:pt x="20304" y="20304"/>
                </a:lnTo>
                <a:lnTo>
                  <a:pt x="5453" y="42283"/>
                </a:lnTo>
                <a:lnTo>
                  <a:pt x="0" y="69126"/>
                </a:lnTo>
                <a:lnTo>
                  <a:pt x="0" y="172796"/>
                </a:lnTo>
                <a:lnTo>
                  <a:pt x="5453" y="199631"/>
                </a:lnTo>
                <a:lnTo>
                  <a:pt x="20304" y="221607"/>
                </a:lnTo>
                <a:lnTo>
                  <a:pt x="42283" y="236455"/>
                </a:lnTo>
                <a:lnTo>
                  <a:pt x="69126" y="241909"/>
                </a:lnTo>
                <a:lnTo>
                  <a:pt x="1326083" y="241909"/>
                </a:lnTo>
                <a:lnTo>
                  <a:pt x="1352918" y="236455"/>
                </a:lnTo>
                <a:lnTo>
                  <a:pt x="1374894" y="221607"/>
                </a:lnTo>
                <a:lnTo>
                  <a:pt x="1389742" y="199631"/>
                </a:lnTo>
                <a:lnTo>
                  <a:pt x="1395196" y="172796"/>
                </a:lnTo>
                <a:lnTo>
                  <a:pt x="1395196" y="69126"/>
                </a:lnTo>
                <a:lnTo>
                  <a:pt x="1389742" y="42283"/>
                </a:lnTo>
                <a:lnTo>
                  <a:pt x="1374894" y="20304"/>
                </a:lnTo>
                <a:lnTo>
                  <a:pt x="1352918" y="5453"/>
                </a:lnTo>
                <a:lnTo>
                  <a:pt x="1326083" y="0"/>
                </a:lnTo>
                <a:close/>
              </a:path>
            </a:pathLst>
          </a:custGeom>
          <a:solidFill>
            <a:srgbClr val="757575"/>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sp>
        <p:nvSpPr>
          <p:cNvPr id="19" name="object 19"/>
          <p:cNvSpPr txBox="1"/>
          <p:nvPr/>
        </p:nvSpPr>
        <p:spPr>
          <a:xfrm>
            <a:off x="850405" y="1075564"/>
            <a:ext cx="2358390" cy="698500"/>
          </a:xfrm>
          <a:prstGeom prst="rect">
            <a:avLst/>
          </a:prstGeom>
        </p:spPr>
        <p:txBody>
          <a:bodyPr vert="horz" wrap="square" lIns="0" tIns="17145" rIns="0" bIns="0" rtlCol="0">
            <a:noAutofit/>
          </a:bodyPr>
          <a:lstStyle/>
          <a:p>
            <a:pPr marL="12700">
              <a:lnSpc>
                <a:spcPct val="100000"/>
              </a:lnSpc>
              <a:spcBef>
                <a:spcPts val="135"/>
              </a:spcBef>
            </a:pPr>
            <a:r>
              <a:rPr sz="1800" b="1" spc="-5">
                <a:solidFill>
                  <a:srgbClr val="332C2A"/>
                </a:solidFill>
                <a:latin typeface="游ゴシック" panose="020B0400000000000000" pitchFamily="50" charset="-128"/>
                <a:ea typeface="游ゴシック" panose="020B0400000000000000" pitchFamily="50" charset="-128"/>
                <a:cs typeface="Adobe Clean Han ExtraBold"/>
              </a:rPr>
              <a:t>最低賃金制度を考える</a:t>
            </a:r>
            <a:endParaRPr sz="1800">
              <a:latin typeface="游ゴシック" panose="020B0400000000000000" pitchFamily="50" charset="-128"/>
              <a:ea typeface="游ゴシック" panose="020B0400000000000000" pitchFamily="50" charset="-128"/>
              <a:cs typeface="Adobe Clean Han ExtraBold"/>
            </a:endParaRPr>
          </a:p>
          <a:p>
            <a:pPr marL="149860">
              <a:lnSpc>
                <a:spcPct val="100000"/>
              </a:lnSpc>
              <a:spcBef>
                <a:spcPts val="1830"/>
              </a:spcBef>
            </a:pPr>
            <a:r>
              <a:rPr sz="1050" b="1" spc="-10">
                <a:solidFill>
                  <a:srgbClr val="FFFFFF"/>
                </a:solidFill>
                <a:latin typeface="游ゴシック" panose="020B0400000000000000" pitchFamily="50" charset="-128"/>
                <a:ea typeface="游ゴシック" panose="020B0400000000000000" pitchFamily="50" charset="-128"/>
                <a:cs typeface="Adobe Clean Han Black"/>
              </a:rPr>
              <a:t>労働者Ａ氏の主張</a:t>
            </a:r>
            <a:endParaRPr sz="1050">
              <a:latin typeface="游ゴシック" panose="020B0400000000000000" pitchFamily="50" charset="-128"/>
              <a:ea typeface="游ゴシック" panose="020B0400000000000000" pitchFamily="50" charset="-128"/>
              <a:cs typeface="Adobe Clean Han Black"/>
            </a:endParaRPr>
          </a:p>
        </p:txBody>
      </p:sp>
      <p:sp>
        <p:nvSpPr>
          <p:cNvPr id="20" name="object 20"/>
          <p:cNvSpPr txBox="1"/>
          <p:nvPr/>
        </p:nvSpPr>
        <p:spPr>
          <a:xfrm>
            <a:off x="851782" y="1772158"/>
            <a:ext cx="5866130" cy="3619500"/>
          </a:xfrm>
          <a:prstGeom prst="rect">
            <a:avLst/>
          </a:prstGeom>
          <a:ln w="9194">
            <a:solidFill>
              <a:srgbClr val="332C2A"/>
            </a:solidFill>
          </a:ln>
        </p:spPr>
        <p:txBody>
          <a:bodyPr vert="horz" wrap="square" lIns="0" tIns="20955" rIns="0" bIns="0" rtlCol="0">
            <a:noAutofit/>
          </a:bodyPr>
          <a:lstStyle/>
          <a:p>
            <a:pPr>
              <a:lnSpc>
                <a:spcPct val="100000"/>
              </a:lnSpc>
              <a:spcBef>
                <a:spcPts val="165"/>
              </a:spcBef>
            </a:pPr>
            <a:endParaRPr sz="1050">
              <a:latin typeface="游ゴシック" panose="020B0400000000000000" pitchFamily="50" charset="-128"/>
              <a:ea typeface="游ゴシック" panose="020B0400000000000000" pitchFamily="50" charset="-128"/>
              <a:cs typeface="Times New Roman"/>
            </a:endParaRPr>
          </a:p>
          <a:p>
            <a:pPr marL="236854">
              <a:lnSpc>
                <a:spcPct val="100000"/>
              </a:lnSpc>
            </a:pPr>
            <a:r>
              <a:rPr sz="1050" b="1">
                <a:solidFill>
                  <a:srgbClr val="332C2A"/>
                </a:solidFill>
                <a:latin typeface="游ゴシック" panose="020B0400000000000000" pitchFamily="50" charset="-128"/>
                <a:ea typeface="游ゴシック" panose="020B0400000000000000" pitchFamily="50" charset="-128"/>
                <a:cs typeface="Adobe Clean Han Black"/>
              </a:rPr>
              <a:t>最低賃金制度は、本当に私たちにとって、利益をもたらすのか？</a:t>
            </a:r>
            <a:endParaRPr sz="1050">
              <a:latin typeface="游ゴシック" panose="020B0400000000000000" pitchFamily="50" charset="-128"/>
              <a:ea typeface="游ゴシック" panose="020B0400000000000000" pitchFamily="50" charset="-128"/>
              <a:cs typeface="Adobe Clean Han Black"/>
            </a:endParaRPr>
          </a:p>
          <a:p>
            <a:pPr marL="236854" marR="156845" indent="111760" algn="just">
              <a:lnSpc>
                <a:spcPct val="146700"/>
              </a:lnSpc>
              <a:spcBef>
                <a:spcPts val="420"/>
              </a:spcBef>
            </a:pPr>
            <a:r>
              <a:rPr sz="850" b="0">
                <a:solidFill>
                  <a:srgbClr val="332C2A"/>
                </a:solidFill>
                <a:latin typeface="游ゴシック" panose="020B0400000000000000" pitchFamily="50" charset="-128"/>
                <a:ea typeface="游ゴシック" panose="020B0400000000000000" pitchFamily="50" charset="-128"/>
                <a:cs typeface="Adobe Clean Han"/>
              </a:rPr>
              <a:t>私には幼いころから憧れている仕事があります。その仕事はとても大変ですが、働きたいと思っている若者は多いです。私がその仕事をしたいという気持ちは他の誰にも負けません。生活をしていく上で、賃金が多くもらえることは働く人にとってとてもよいことですが、私はもらえる賃金が安くてもいいので、その仕事をしたいと思いました。</a:t>
            </a:r>
            <a:endParaRPr sz="850">
              <a:latin typeface="游ゴシック" panose="020B0400000000000000" pitchFamily="50" charset="-128"/>
              <a:ea typeface="游ゴシック" panose="020B0400000000000000" pitchFamily="50" charset="-128"/>
              <a:cs typeface="Adobe Clean Han"/>
            </a:endParaRPr>
          </a:p>
          <a:p>
            <a:pPr marL="236854" marR="158115" indent="111760" algn="just">
              <a:lnSpc>
                <a:spcPct val="146700"/>
              </a:lnSpc>
            </a:pPr>
            <a:r>
              <a:rPr sz="850" b="0">
                <a:solidFill>
                  <a:srgbClr val="332C2A"/>
                </a:solidFill>
                <a:latin typeface="游ゴシック" panose="020B0400000000000000" pitchFamily="50" charset="-128"/>
                <a:ea typeface="游ゴシック" panose="020B0400000000000000" pitchFamily="50" charset="-128"/>
                <a:cs typeface="Adobe Clean Han"/>
              </a:rPr>
              <a:t>社員募集がなかった会社にその思いを直接電話で伝えましたが、「ぜひうちで働きたいという気持ちは嬉しいですが、今うちには追加で人を雇う余裕がなく、法律で最低賃金が決まっているので、それ以下の賃金で働いてもらうこともできません。」と断られてしまいました。働く人自身が「賃金は安くてもいいから、採用してほしい」と言っているのに、法律で最低賃金が決まっていることを理由に断られてしまうことで、若者が夢をあきらめてしまうこともあるのではないでしょうか。</a:t>
            </a:r>
            <a:endParaRPr sz="850">
              <a:latin typeface="游ゴシック" panose="020B0400000000000000" pitchFamily="50" charset="-128"/>
              <a:ea typeface="游ゴシック" panose="020B0400000000000000" pitchFamily="50" charset="-128"/>
              <a:cs typeface="Adobe Clean Han"/>
            </a:endParaRPr>
          </a:p>
          <a:p>
            <a:pPr marL="236854" marR="158750" indent="111760" algn="just">
              <a:lnSpc>
                <a:spcPct val="146700"/>
              </a:lnSpc>
            </a:pPr>
            <a:r>
              <a:rPr sz="850" b="0">
                <a:solidFill>
                  <a:srgbClr val="332C2A"/>
                </a:solidFill>
                <a:latin typeface="游ゴシック" panose="020B0400000000000000" pitchFamily="50" charset="-128"/>
                <a:ea typeface="游ゴシック" panose="020B0400000000000000" pitchFamily="50" charset="-128"/>
                <a:cs typeface="Adobe Clean Han"/>
              </a:rPr>
              <a:t>最低賃金制度は、大切な制度なのでしょうが、「契約自由の原則（契約は当事者が自らの意思に基づいて、自由に契約を締結するという原則）」ということも聞いたことがあります。働く人本人がその金額でもよくて、会社もそれでよければ安い賃金でもよいのではないでしょうか。</a:t>
            </a:r>
            <a:endParaRPr sz="850">
              <a:latin typeface="游ゴシック" panose="020B0400000000000000" pitchFamily="50" charset="-128"/>
              <a:ea typeface="游ゴシック" panose="020B0400000000000000" pitchFamily="50" charset="-128"/>
              <a:cs typeface="Adobe Clean Han"/>
            </a:endParaRPr>
          </a:p>
          <a:p>
            <a:pPr marL="236854" marR="156845" indent="111760" algn="just">
              <a:lnSpc>
                <a:spcPct val="146700"/>
              </a:lnSpc>
            </a:pPr>
            <a:r>
              <a:rPr sz="850" b="0">
                <a:solidFill>
                  <a:srgbClr val="332C2A"/>
                </a:solidFill>
                <a:latin typeface="游ゴシック" panose="020B0400000000000000" pitchFamily="50" charset="-128"/>
                <a:ea typeface="游ゴシック" panose="020B0400000000000000" pitchFamily="50" charset="-128"/>
                <a:cs typeface="Adobe Clean Han"/>
              </a:rPr>
              <a:t>また、「労働市場」という言葉もあるように、働き手が足りなければ賃金が少し高くなっても経営者は雇おうとするし、逆に職に比べて働き手が多ければ、労働者は賃金が多少低くても職を得ようとするように、需要と供給の関係で賃金の額が変わって当たり前ではないでしょうか。労働市場の活性化という面でも、最低賃金制度は不要だと思います。</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p:nvPr/>
        </p:nvSpPr>
        <p:spPr>
          <a:xfrm>
            <a:off x="847164" y="5620058"/>
            <a:ext cx="1395730" cy="241935"/>
          </a:xfrm>
          <a:custGeom>
            <a:avLst/>
            <a:gdLst/>
            <a:ahLst/>
            <a:cxnLst/>
            <a:rect l="l" t="t" r="r" b="b"/>
            <a:pathLst>
              <a:path w="1395730" h="241935">
                <a:moveTo>
                  <a:pt x="1326083" y="0"/>
                </a:moveTo>
                <a:lnTo>
                  <a:pt x="69126" y="0"/>
                </a:lnTo>
                <a:lnTo>
                  <a:pt x="42283" y="5453"/>
                </a:lnTo>
                <a:lnTo>
                  <a:pt x="20304" y="20302"/>
                </a:lnTo>
                <a:lnTo>
                  <a:pt x="5453" y="42278"/>
                </a:lnTo>
                <a:lnTo>
                  <a:pt x="0" y="69113"/>
                </a:lnTo>
                <a:lnTo>
                  <a:pt x="0" y="172783"/>
                </a:lnTo>
                <a:lnTo>
                  <a:pt x="5453" y="199625"/>
                </a:lnTo>
                <a:lnTo>
                  <a:pt x="20304" y="221605"/>
                </a:lnTo>
                <a:lnTo>
                  <a:pt x="42283" y="236455"/>
                </a:lnTo>
                <a:lnTo>
                  <a:pt x="69126" y="241909"/>
                </a:lnTo>
                <a:lnTo>
                  <a:pt x="1326083" y="241909"/>
                </a:lnTo>
                <a:lnTo>
                  <a:pt x="1352918" y="236455"/>
                </a:lnTo>
                <a:lnTo>
                  <a:pt x="1374894" y="221605"/>
                </a:lnTo>
                <a:lnTo>
                  <a:pt x="1389742" y="199625"/>
                </a:lnTo>
                <a:lnTo>
                  <a:pt x="1395196" y="172783"/>
                </a:lnTo>
                <a:lnTo>
                  <a:pt x="1395196" y="69113"/>
                </a:lnTo>
                <a:lnTo>
                  <a:pt x="1389742" y="42278"/>
                </a:lnTo>
                <a:lnTo>
                  <a:pt x="1374894" y="20302"/>
                </a:lnTo>
                <a:lnTo>
                  <a:pt x="1352918" y="5453"/>
                </a:lnTo>
                <a:lnTo>
                  <a:pt x="1326083" y="0"/>
                </a:lnTo>
                <a:close/>
              </a:path>
            </a:pathLst>
          </a:custGeom>
          <a:solidFill>
            <a:srgbClr val="757575"/>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sp>
        <p:nvSpPr>
          <p:cNvPr id="22" name="object 22"/>
          <p:cNvSpPr txBox="1"/>
          <p:nvPr/>
        </p:nvSpPr>
        <p:spPr>
          <a:xfrm>
            <a:off x="988077" y="5642436"/>
            <a:ext cx="1083945" cy="191770"/>
          </a:xfrm>
          <a:prstGeom prst="rect">
            <a:avLst/>
          </a:prstGeom>
        </p:spPr>
        <p:txBody>
          <a:bodyPr vert="horz" wrap="square" lIns="0" tIns="17145" rIns="0" bIns="0" rtlCol="0">
            <a:noAutofit/>
          </a:bodyPr>
          <a:lstStyle/>
          <a:p>
            <a:pPr marL="12700">
              <a:lnSpc>
                <a:spcPct val="100000"/>
              </a:lnSpc>
              <a:spcBef>
                <a:spcPts val="135"/>
              </a:spcBef>
            </a:pPr>
            <a:r>
              <a:rPr sz="1050" b="1">
                <a:solidFill>
                  <a:srgbClr val="FFFFFF"/>
                </a:solidFill>
                <a:latin typeface="游ゴシック" panose="020B0400000000000000" pitchFamily="50" charset="-128"/>
                <a:ea typeface="游ゴシック" panose="020B0400000000000000" pitchFamily="50" charset="-128"/>
                <a:cs typeface="Adobe Clean Han Black"/>
              </a:rPr>
              <a:t>労働者B</a:t>
            </a:r>
            <a:r>
              <a:rPr sz="1050" b="1" spc="-15">
                <a:solidFill>
                  <a:srgbClr val="FFFFFF"/>
                </a:solidFill>
                <a:latin typeface="游ゴシック" panose="020B0400000000000000" pitchFamily="50" charset="-128"/>
                <a:ea typeface="游ゴシック" panose="020B0400000000000000" pitchFamily="50" charset="-128"/>
                <a:cs typeface="Adobe Clean Han Black"/>
              </a:rPr>
              <a:t>氏の主張</a:t>
            </a:r>
            <a:endParaRPr sz="1050">
              <a:latin typeface="游ゴシック" panose="020B0400000000000000" pitchFamily="50" charset="-128"/>
              <a:ea typeface="游ゴシック" panose="020B0400000000000000" pitchFamily="50" charset="-128"/>
              <a:cs typeface="Adobe Clean Han Black"/>
            </a:endParaRPr>
          </a:p>
        </p:txBody>
      </p:sp>
      <p:sp>
        <p:nvSpPr>
          <p:cNvPr id="23" name="object 23"/>
          <p:cNvSpPr txBox="1"/>
          <p:nvPr/>
        </p:nvSpPr>
        <p:spPr>
          <a:xfrm>
            <a:off x="851725" y="5832348"/>
            <a:ext cx="5866130" cy="2651760"/>
          </a:xfrm>
          <a:prstGeom prst="rect">
            <a:avLst/>
          </a:prstGeom>
          <a:ln w="9118">
            <a:solidFill>
              <a:srgbClr val="332C2A"/>
            </a:solidFill>
          </a:ln>
        </p:spPr>
        <p:txBody>
          <a:bodyPr vert="horz" wrap="square" lIns="0" tIns="20955" rIns="0" bIns="0" rtlCol="0">
            <a:noAutofit/>
          </a:bodyPr>
          <a:lstStyle/>
          <a:p>
            <a:pPr>
              <a:lnSpc>
                <a:spcPct val="100000"/>
              </a:lnSpc>
              <a:spcBef>
                <a:spcPts val="165"/>
              </a:spcBef>
            </a:pPr>
            <a:endParaRPr sz="1050">
              <a:latin typeface="游ゴシック" panose="020B0400000000000000" pitchFamily="50" charset="-128"/>
              <a:ea typeface="游ゴシック" panose="020B0400000000000000" pitchFamily="50" charset="-128"/>
              <a:cs typeface="Times New Roman"/>
            </a:endParaRPr>
          </a:p>
          <a:p>
            <a:pPr marL="236854">
              <a:lnSpc>
                <a:spcPct val="100000"/>
              </a:lnSpc>
            </a:pPr>
            <a:r>
              <a:rPr sz="1050" b="1">
                <a:solidFill>
                  <a:srgbClr val="332C2A"/>
                </a:solidFill>
                <a:latin typeface="游ゴシック" panose="020B0400000000000000" pitchFamily="50" charset="-128"/>
                <a:ea typeface="游ゴシック" panose="020B0400000000000000" pitchFamily="50" charset="-128"/>
                <a:cs typeface="Adobe Clean Han Black"/>
              </a:rPr>
              <a:t>最低賃金制度は、もっと充実すべきだ！</a:t>
            </a:r>
            <a:endParaRPr sz="1050">
              <a:latin typeface="游ゴシック" panose="020B0400000000000000" pitchFamily="50" charset="-128"/>
              <a:ea typeface="游ゴシック" panose="020B0400000000000000" pitchFamily="50" charset="-128"/>
              <a:cs typeface="Adobe Clean Han Black"/>
            </a:endParaRPr>
          </a:p>
          <a:p>
            <a:pPr marL="236854" marR="156845" indent="112395" algn="just">
              <a:lnSpc>
                <a:spcPct val="146700"/>
              </a:lnSpc>
              <a:spcBef>
                <a:spcPts val="420"/>
              </a:spcBef>
            </a:pPr>
            <a:r>
              <a:rPr sz="850" b="0" err="1">
                <a:solidFill>
                  <a:srgbClr val="332C2A"/>
                </a:solidFill>
                <a:latin typeface="游ゴシック" panose="020B0400000000000000" pitchFamily="50" charset="-128"/>
                <a:ea typeface="游ゴシック" panose="020B0400000000000000" pitchFamily="50" charset="-128"/>
                <a:cs typeface="Adobe Clean Han"/>
              </a:rPr>
              <a:t>なぜなら、私たち国民の生活を安定</a:t>
            </a:r>
            <a:r>
              <a:rPr lang="ja-JP" altLang="en-US" sz="850" b="0">
                <a:solidFill>
                  <a:srgbClr val="332C2A"/>
                </a:solidFill>
                <a:latin typeface="游ゴシック" panose="020B0400000000000000" pitchFamily="50" charset="-128"/>
                <a:ea typeface="游ゴシック" panose="020B0400000000000000" pitchFamily="50" charset="-128"/>
                <a:cs typeface="Adobe Clean Han"/>
              </a:rPr>
              <a:t>・</a:t>
            </a:r>
            <a:r>
              <a:rPr sz="850" b="0">
                <a:solidFill>
                  <a:srgbClr val="332C2A"/>
                </a:solidFill>
                <a:latin typeface="游ゴシック" panose="020B0400000000000000" pitchFamily="50" charset="-128"/>
                <a:ea typeface="游ゴシック" panose="020B0400000000000000" pitchFamily="50" charset="-128"/>
                <a:cs typeface="Adobe Clean Han"/>
              </a:rPr>
              <a:t>向上させていかなければならないからです。私たちは、生活するために一生懸命働きます。最低賃金制度には、働く人がもらう賃金の最低額を保障することで、私たちの生活の水準を守ってくれる役割があります。働く人の多くは、会社という「組織」に雇われており、一人一人の労働者は、会社に対し弱い立場になることが多いため、もし最低賃金制度がなければ、働く人は、会社から言われたとおり、生活もできなくなってしまうような低い賃金で働かないといけなくなってしまう可能性があります。仮に、働き始めの時には、その賃金の額で生活に支障がなかったとしても、その賃金のまま、将来働き続けて、生活をすることができるかどうかについても考える必要があります。賃金の額を労働市場の需給関係だけで決めてしまう</a:t>
            </a:r>
            <a:r>
              <a:rPr lang="ja-JP" altLang="en-US" sz="850" b="0">
                <a:solidFill>
                  <a:srgbClr val="332C2A"/>
                </a:solidFill>
                <a:latin typeface="游ゴシック" panose="020B0400000000000000" pitchFamily="50" charset="-128"/>
                <a:ea typeface="游ゴシック" panose="020B0400000000000000" pitchFamily="50" charset="-128"/>
                <a:cs typeface="Adobe Clean Han"/>
              </a:rPr>
              <a:t>と、</a:t>
            </a:r>
            <a:r>
              <a:rPr sz="850" b="0" err="1">
                <a:solidFill>
                  <a:srgbClr val="332C2A"/>
                </a:solidFill>
                <a:latin typeface="游ゴシック" panose="020B0400000000000000" pitchFamily="50" charset="-128"/>
                <a:ea typeface="游ゴシック" panose="020B0400000000000000" pitchFamily="50" charset="-128"/>
                <a:cs typeface="Adobe Clean Han"/>
              </a:rPr>
              <a:t>生活できない賃金水準になってしまう可能性があります</a:t>
            </a:r>
            <a:r>
              <a:rPr sz="850" b="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236854" marR="262255" indent="114935" algn="just">
              <a:lnSpc>
                <a:spcPct val="146700"/>
              </a:lnSpc>
            </a:pPr>
            <a:r>
              <a:rPr sz="850" b="0">
                <a:solidFill>
                  <a:srgbClr val="332C2A"/>
                </a:solidFill>
                <a:latin typeface="游ゴシック" panose="020B0400000000000000" pitchFamily="50" charset="-128"/>
                <a:ea typeface="游ゴシック" panose="020B0400000000000000" pitchFamily="50" charset="-128"/>
                <a:cs typeface="Adobe Clean Han"/>
              </a:rPr>
              <a:t>また、低い賃金で働くことで、働く人の意欲が落ちてしまう可能性があります。全ての働く人が高い意欲を持って働くためにも、最低賃金額を今の金額以上に、もっと引き上げていくべきです！日本国憲法第27条が法律で賃金の基準を定めるとしているのは、こういう意味ではないでしょうか。</a:t>
            </a:r>
            <a:endParaRPr sz="850">
              <a:latin typeface="游ゴシック" panose="020B0400000000000000" pitchFamily="50" charset="-128"/>
              <a:ea typeface="游ゴシック" panose="020B0400000000000000" pitchFamily="50" charset="-128"/>
              <a:cs typeface="Adobe Clean Han"/>
            </a:endParaRPr>
          </a:p>
        </p:txBody>
      </p:sp>
      <p:sp>
        <p:nvSpPr>
          <p:cNvPr id="24" name="object 24"/>
          <p:cNvSpPr txBox="1"/>
          <p:nvPr/>
        </p:nvSpPr>
        <p:spPr>
          <a:xfrm>
            <a:off x="834469" y="8695555"/>
            <a:ext cx="4415155" cy="191770"/>
          </a:xfrm>
          <a:prstGeom prst="rect">
            <a:avLst/>
          </a:prstGeom>
        </p:spPr>
        <p:txBody>
          <a:bodyPr vert="horz" wrap="square" lIns="0" tIns="17145" rIns="0" bIns="0" rtlCol="0">
            <a:noAutofit/>
          </a:bodyPr>
          <a:lstStyle/>
          <a:p>
            <a:pPr marL="12700">
              <a:lnSpc>
                <a:spcPct val="100000"/>
              </a:lnSpc>
              <a:spcBef>
                <a:spcPts val="135"/>
              </a:spcBef>
            </a:pPr>
            <a:r>
              <a:rPr sz="1050" b="0">
                <a:solidFill>
                  <a:srgbClr val="332C2A"/>
                </a:solidFill>
                <a:latin typeface="游ゴシック" panose="020B0400000000000000" pitchFamily="50" charset="-128"/>
                <a:ea typeface="游ゴシック" panose="020B0400000000000000" pitchFamily="50" charset="-128"/>
                <a:cs typeface="Adobe Clean Han"/>
              </a:rPr>
              <a:t>ワーク：Ａ氏とＢ氏の主張を受け止めて、あなたの考えをまとめよう！</a:t>
            </a:r>
            <a:endParaRPr sz="1050">
              <a:latin typeface="游ゴシック" panose="020B0400000000000000" pitchFamily="50" charset="-128"/>
              <a:ea typeface="游ゴシック" panose="020B0400000000000000" pitchFamily="50" charset="-128"/>
              <a:cs typeface="Adobe Clean Han"/>
            </a:endParaRPr>
          </a:p>
        </p:txBody>
      </p:sp>
      <p:sp>
        <p:nvSpPr>
          <p:cNvPr id="25" name="object 25"/>
          <p:cNvSpPr/>
          <p:nvPr/>
        </p:nvSpPr>
        <p:spPr>
          <a:xfrm>
            <a:off x="847166" y="8929243"/>
            <a:ext cx="5875655" cy="1037590"/>
          </a:xfrm>
          <a:custGeom>
            <a:avLst/>
            <a:gdLst/>
            <a:ahLst/>
            <a:cxnLst/>
            <a:rect l="l" t="t" r="r" b="b"/>
            <a:pathLst>
              <a:path w="5875655" h="1037590">
                <a:moveTo>
                  <a:pt x="5875185" y="0"/>
                </a:moveTo>
                <a:lnTo>
                  <a:pt x="0" y="0"/>
                </a:lnTo>
                <a:lnTo>
                  <a:pt x="0" y="8890"/>
                </a:lnTo>
                <a:lnTo>
                  <a:pt x="0" y="1028700"/>
                </a:lnTo>
                <a:lnTo>
                  <a:pt x="0" y="1037590"/>
                </a:lnTo>
                <a:lnTo>
                  <a:pt x="5875185" y="1037590"/>
                </a:lnTo>
                <a:lnTo>
                  <a:pt x="5875185" y="1028700"/>
                </a:lnTo>
                <a:lnTo>
                  <a:pt x="8648" y="1028700"/>
                </a:lnTo>
                <a:lnTo>
                  <a:pt x="8648" y="8890"/>
                </a:lnTo>
                <a:lnTo>
                  <a:pt x="5866574" y="8890"/>
                </a:lnTo>
                <a:lnTo>
                  <a:pt x="5866574" y="1028382"/>
                </a:lnTo>
                <a:lnTo>
                  <a:pt x="5875185" y="1028382"/>
                </a:lnTo>
                <a:lnTo>
                  <a:pt x="5875185" y="8890"/>
                </a:lnTo>
                <a:lnTo>
                  <a:pt x="5875185" y="0"/>
                </a:lnTo>
                <a:close/>
              </a:path>
            </a:pathLst>
          </a:custGeom>
          <a:solidFill>
            <a:srgbClr val="332C2A"/>
          </a:solidFill>
        </p:spPr>
        <p:txBody>
          <a:bodyPr wrap="square" lIns="0" tIns="0" rIns="0" bIns="0" rtlCol="0">
            <a:noAutofit/>
          </a:bodyPr>
          <a:lstStyle/>
          <a:p>
            <a:endParaRPr>
              <a:latin typeface="游ゴシック" panose="020B0400000000000000" pitchFamily="50" charset="-128"/>
              <a:ea typeface="游ゴシック" panose="020B0400000000000000" pitchFamily="50" charset="-128"/>
            </a:endParaRPr>
          </a:p>
        </p:txBody>
      </p:sp>
      <p:sp>
        <p:nvSpPr>
          <p:cNvPr id="26" name="object 26"/>
          <p:cNvSpPr txBox="1">
            <a:spLocks noGrp="1"/>
          </p:cNvSpPr>
          <p:nvPr>
            <p:ph type="sldNum" sz="quarter" idx="7"/>
          </p:nvPr>
        </p:nvSpPr>
        <p:spPr>
          <a:prstGeom prst="rect">
            <a:avLst/>
          </a:prstGeom>
        </p:spPr>
        <p:txBody>
          <a:bodyPr vert="horz" wrap="square" lIns="0" tIns="33020" rIns="0" bIns="0" rtlCol="0">
            <a:no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123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AD0B4F-1F94-33B7-E692-97B4E1E1C19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ACCA353-C58D-D013-A300-22B81DD21E71}"/>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85F94C82-6A87-C3A1-0C1E-60452BFD08AA}"/>
              </a:ext>
            </a:extLst>
          </p:cNvPr>
          <p:cNvSpPr txBox="1"/>
          <p:nvPr/>
        </p:nvSpPr>
        <p:spPr>
          <a:xfrm>
            <a:off x="1241017" y="4730151"/>
            <a:ext cx="5074461"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Adobe Clean Han ExtraBold"/>
              </a:rPr>
              <a:t>生命を大切にする働き方は？</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A1764D04-DF52-4EAB-7379-D0FC38C6ACA1}"/>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77531D27-005E-3DCB-0B87-6F2A3224F5BE}"/>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F580DCD5-28C0-88C4-4F76-639242F4AFB2}"/>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B40D0B3B-8936-D86D-5F1C-54FE28A15641}"/>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25056AF5-71B9-C91A-F35B-2CC50FBC0305}"/>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3FFC3AD5-A97C-C27A-7FD2-72278E7ABADD}"/>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BB3B015E-7197-DF54-1659-8F0A72B6D4C0}"/>
              </a:ext>
            </a:extLst>
          </p:cNvPr>
          <p:cNvPicPr/>
          <p:nvPr/>
        </p:nvPicPr>
        <p:blipFill>
          <a:blip r:embed="rId2" cstate="print"/>
          <a:stretch>
            <a:fillRect/>
          </a:stretch>
        </p:blipFill>
        <p:spPr>
          <a:xfrm>
            <a:off x="1332212" y="4749552"/>
            <a:ext cx="368343" cy="368362"/>
          </a:xfrm>
          <a:prstGeom prst="rect">
            <a:avLst/>
          </a:prstGeom>
        </p:spPr>
      </p:pic>
      <p:sp>
        <p:nvSpPr>
          <p:cNvPr id="17" name="object 24">
            <a:extLst>
              <a:ext uri="{FF2B5EF4-FFF2-40B4-BE49-F238E27FC236}">
                <a16:creationId xmlns:a16="http://schemas.microsoft.com/office/drawing/2014/main" id="{B5EC052C-5471-C806-3196-825AFD4F0DAD}"/>
              </a:ext>
            </a:extLst>
          </p:cNvPr>
          <p:cNvSpPr txBox="1"/>
          <p:nvPr/>
        </p:nvSpPr>
        <p:spPr>
          <a:xfrm>
            <a:off x="1303831" y="4837673"/>
            <a:ext cx="765300" cy="196849"/>
          </a:xfrm>
          <a:prstGeom prst="rect">
            <a:avLst/>
          </a:prstGeom>
        </p:spPr>
        <p:txBody>
          <a:bodyPr vert="horz" wrap="square" lIns="0" tIns="12065" rIns="0" bIns="0" rtlCol="0">
            <a:spAutoFit/>
          </a:bodyPr>
          <a:lstStyle/>
          <a:p>
            <a:pPr marL="48260">
              <a:lnSpc>
                <a:spcPct val="100000"/>
              </a:lnSpc>
              <a:spcBef>
                <a:spcPts val="95"/>
              </a:spcBef>
            </a:pPr>
            <a:r>
              <a:rPr lang="ja-JP" altLang="en-US" sz="1200" spc="350" dirty="0">
                <a:solidFill>
                  <a:srgbClr val="FFFFFF"/>
                </a:solidFill>
                <a:latin typeface="游ゴシック" panose="020B0400000000000000" pitchFamily="50" charset="-128"/>
                <a:ea typeface="游ゴシック" panose="020B0400000000000000" pitchFamily="50" charset="-128"/>
                <a:cs typeface="Adobe Clean Han"/>
              </a:rPr>
              <a:t>２０</a:t>
            </a:r>
            <a:endParaRPr sz="1200"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2659814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41207" y="4482646"/>
            <a:ext cx="5939533" cy="178254"/>
          </a:xfrm>
          <a:prstGeom prst="rect">
            <a:avLst/>
          </a:prstGeom>
        </p:spPr>
        <p:txBody>
          <a:bodyPr vert="horz" wrap="square" lIns="0" tIns="16510" rIns="0" bIns="0" rtlCol="0">
            <a:spAutoFit/>
          </a:bodyPr>
          <a:lstStyle/>
          <a:p>
            <a:pPr marL="177800" indent="-165100" algn="l">
              <a:lnSpc>
                <a:spcPct val="100000"/>
              </a:lnSpc>
            </a:pPr>
            <a:r>
              <a:rPr lang="en-US" altLang="ja-JP" sz="1050" b="1">
                <a:solidFill>
                  <a:srgbClr val="332C2A"/>
                </a:solidFill>
                <a:latin typeface="游ゴシック" panose="020B0400000000000000" pitchFamily="50" charset="-128"/>
                <a:ea typeface="游ゴシック" panose="020B0400000000000000" pitchFamily="50" charset="-128"/>
                <a:cs typeface="Adobe Clean Han ExtraBold"/>
              </a:rPr>
              <a:t>2</a:t>
            </a:r>
            <a:r>
              <a:rPr lang="ja-JP" altLang="en-US" sz="1050" b="1">
                <a:solidFill>
                  <a:srgbClr val="332C2A"/>
                </a:solidFill>
                <a:latin typeface="游ゴシック" panose="020B0400000000000000" pitchFamily="50" charset="-128"/>
                <a:ea typeface="游ゴシック" panose="020B0400000000000000" pitchFamily="50" charset="-128"/>
                <a:cs typeface="Adobe Clean Han ExtraBold"/>
              </a:rPr>
              <a:t>． </a:t>
            </a:r>
            <a:r>
              <a:rPr lang="ja-JP" altLang="en-US" sz="1050" b="1" spc="-150">
                <a:solidFill>
                  <a:srgbClr val="332C2A"/>
                </a:solidFill>
                <a:latin typeface="游ゴシック" panose="020B0400000000000000" pitchFamily="50" charset="-128"/>
                <a:ea typeface="游ゴシック" panose="020B0400000000000000" pitchFamily="50" charset="-128"/>
                <a:cs typeface="Adobe Clean Han ExtraBold"/>
              </a:rPr>
              <a:t>あなたが思った「カッコイイ・カワイイ」仕事でも、こうなったら「ヤバイ・ヒサン」ってあるんじゃない？</a:t>
            </a:r>
            <a:endParaRPr lang="ja-JP" altLang="en-US" sz="1050" spc="-150">
              <a:latin typeface="游ゴシック" panose="020B0400000000000000" pitchFamily="50" charset="-128"/>
              <a:ea typeface="游ゴシック" panose="020B0400000000000000" pitchFamily="50" charset="-128"/>
              <a:cs typeface="Adobe Clean Han ExtraBold"/>
            </a:endParaRPr>
          </a:p>
        </p:txBody>
      </p:sp>
      <p:sp>
        <p:nvSpPr>
          <p:cNvPr id="18" name="object 18"/>
          <p:cNvSpPr txBox="1"/>
          <p:nvPr/>
        </p:nvSpPr>
        <p:spPr>
          <a:xfrm>
            <a:off x="808257" y="1058178"/>
            <a:ext cx="1658620" cy="305435"/>
          </a:xfrm>
          <a:prstGeom prst="rect">
            <a:avLst/>
          </a:prstGeom>
        </p:spPr>
        <p:txBody>
          <a:bodyPr vert="horz" wrap="square" lIns="0" tIns="17145" rIns="0" bIns="0" rtlCol="0">
            <a:spAutoFit/>
          </a:bodyPr>
          <a:lstStyle/>
          <a:p>
            <a:pPr marL="12700">
              <a:lnSpc>
                <a:spcPct val="100000"/>
              </a:lnSpc>
              <a:spcBef>
                <a:spcPts val="135"/>
              </a:spcBef>
            </a:pPr>
            <a:r>
              <a:rPr sz="1800" b="1" spc="-10">
                <a:solidFill>
                  <a:srgbClr val="332C2A"/>
                </a:solidFill>
                <a:latin typeface="游ゴシック" panose="020B0400000000000000" pitchFamily="50" charset="-128"/>
                <a:ea typeface="游ゴシック" panose="020B0400000000000000" pitchFamily="50" charset="-128"/>
                <a:cs typeface="Adobe Clean Han ExtraBold"/>
              </a:rPr>
              <a:t>ワークシートＡ</a:t>
            </a:r>
            <a:endParaRPr sz="1800">
              <a:latin typeface="游ゴシック" panose="020B0400000000000000" pitchFamily="50" charset="-128"/>
              <a:ea typeface="游ゴシック" panose="020B0400000000000000" pitchFamily="50" charset="-128"/>
              <a:cs typeface="Adobe Clean Han ExtraBold"/>
            </a:endParaRPr>
          </a:p>
        </p:txBody>
      </p:sp>
      <p:sp>
        <p:nvSpPr>
          <p:cNvPr id="19" name="object 19"/>
          <p:cNvSpPr txBox="1"/>
          <p:nvPr/>
        </p:nvSpPr>
        <p:spPr>
          <a:xfrm>
            <a:off x="3151954" y="1136550"/>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0" name="object 20"/>
          <p:cNvSpPr txBox="1"/>
          <p:nvPr/>
        </p:nvSpPr>
        <p:spPr>
          <a:xfrm>
            <a:off x="4387475" y="1136550"/>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5173715" y="1136550"/>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p:nvPr/>
        </p:nvSpPr>
        <p:spPr>
          <a:xfrm>
            <a:off x="2932970" y="1357183"/>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3" name="object 23"/>
          <p:cNvSpPr txBox="1"/>
          <p:nvPr/>
        </p:nvSpPr>
        <p:spPr>
          <a:xfrm>
            <a:off x="741207" y="6065736"/>
            <a:ext cx="6212042" cy="487313"/>
          </a:xfrm>
          <a:prstGeom prst="rect">
            <a:avLst/>
          </a:prstGeom>
        </p:spPr>
        <p:txBody>
          <a:bodyPr vert="horz" wrap="square" lIns="0" tIns="88900" rIns="0" bIns="0" rtlCol="0">
            <a:spAutoFit/>
          </a:bodyPr>
          <a:lstStyle/>
          <a:p>
            <a:pPr marL="12700">
              <a:lnSpc>
                <a:spcPct val="100000"/>
              </a:lnSpc>
              <a:spcBef>
                <a:spcPts val="700"/>
              </a:spcBef>
            </a:pPr>
            <a:r>
              <a:rPr lang="ja-JP" altLang="en-US" sz="1050" b="1" spc="-85">
                <a:solidFill>
                  <a:srgbClr val="332C2A"/>
                </a:solidFill>
                <a:latin typeface="游ゴシック" panose="020B0400000000000000" pitchFamily="50" charset="-128"/>
                <a:ea typeface="游ゴシック" panose="020B0400000000000000" pitchFamily="50" charset="-128"/>
                <a:cs typeface="Adobe Clean Han ExtraBold"/>
              </a:rPr>
              <a:t>３． 仕事の「ヤバイ・ヒサン」などを防いだり助けたりする法律や制度を知ろう！</a:t>
            </a:r>
          </a:p>
          <a:p>
            <a:pPr marL="271463" indent="84138">
              <a:lnSpc>
                <a:spcPct val="100000"/>
              </a:lnSpc>
              <a:spcBef>
                <a:spcPts val="700"/>
              </a:spcBef>
            </a:pPr>
            <a:r>
              <a:rPr sz="950" b="0">
                <a:solidFill>
                  <a:srgbClr val="332C2A"/>
                </a:solidFill>
                <a:latin typeface="游ゴシック" panose="020B0400000000000000" pitchFamily="50" charset="-128"/>
                <a:ea typeface="游ゴシック" panose="020B0400000000000000" pitchFamily="50" charset="-128"/>
                <a:cs typeface="Adobe Clean Han"/>
              </a:rPr>
              <a:t>⇒「•」についてそれぞれ対応するものを線で結ぼう！</a:t>
            </a:r>
            <a:endParaRPr sz="950">
              <a:latin typeface="游ゴシック" panose="020B0400000000000000" pitchFamily="50" charset="-128"/>
              <a:ea typeface="游ゴシック" panose="020B0400000000000000" pitchFamily="50" charset="-128"/>
              <a:cs typeface="Adobe Clean Han"/>
            </a:endParaRPr>
          </a:p>
        </p:txBody>
      </p:sp>
      <p:sp>
        <p:nvSpPr>
          <p:cNvPr id="24" name="object 24"/>
          <p:cNvSpPr txBox="1"/>
          <p:nvPr/>
        </p:nvSpPr>
        <p:spPr>
          <a:xfrm>
            <a:off x="741207" y="1757124"/>
            <a:ext cx="5741647" cy="178895"/>
          </a:xfrm>
          <a:prstGeom prst="rect">
            <a:avLst/>
          </a:prstGeom>
        </p:spPr>
        <p:txBody>
          <a:bodyPr vert="horz" wrap="square" lIns="0" tIns="17145" rIns="0" bIns="0" rtlCol="0">
            <a:spAutoFit/>
          </a:bodyPr>
          <a:lstStyle/>
          <a:p>
            <a:pPr marL="38100" algn="l">
              <a:lnSpc>
                <a:spcPct val="100000"/>
              </a:lnSpc>
              <a:spcBef>
                <a:spcPts val="135"/>
              </a:spcBef>
            </a:pPr>
            <a:r>
              <a:rPr lang="en-US" sz="1050" b="1" spc="-110">
                <a:solidFill>
                  <a:srgbClr val="332C2A"/>
                </a:solidFill>
                <a:latin typeface="游ゴシック" panose="020B0400000000000000" pitchFamily="50" charset="-128"/>
                <a:ea typeface="游ゴシック" panose="020B0400000000000000" pitchFamily="50" charset="-128"/>
                <a:cs typeface="Adobe Clean Han ExtraBold"/>
              </a:rPr>
              <a:t>1</a:t>
            </a:r>
            <a:r>
              <a:rPr lang="ja-JP" altLang="en-US" sz="1050" b="1" spc="-110">
                <a:solidFill>
                  <a:srgbClr val="332C2A"/>
                </a:solidFill>
                <a:latin typeface="游ゴシック" panose="020B0400000000000000" pitchFamily="50" charset="-128"/>
                <a:ea typeface="游ゴシック" panose="020B0400000000000000" pitchFamily="50" charset="-128"/>
                <a:cs typeface="Adobe Clean Han ExtraBold"/>
              </a:rPr>
              <a:t> ． 「カッコイイ・</a:t>
            </a:r>
            <a:r>
              <a:rPr lang="ja-JP" altLang="en-US" sz="1050" b="1" spc="-70">
                <a:solidFill>
                  <a:srgbClr val="332C2A"/>
                </a:solidFill>
                <a:latin typeface="游ゴシック" panose="020B0400000000000000" pitchFamily="50" charset="-128"/>
                <a:ea typeface="游ゴシック" panose="020B0400000000000000" pitchFamily="50" charset="-128"/>
                <a:cs typeface="Adobe Clean Han ExtraBold"/>
              </a:rPr>
              <a:t>カワイイ」大人の仕事ってどんなの？ </a:t>
            </a:r>
            <a:r>
              <a:rPr lang="ja-JP" altLang="en-US" sz="1050" b="1" baseline="6944">
                <a:solidFill>
                  <a:srgbClr val="332C2A"/>
                </a:solidFill>
                <a:latin typeface="游ゴシック" panose="020B0400000000000000" pitchFamily="50" charset="-128"/>
                <a:ea typeface="游ゴシック" panose="020B0400000000000000" pitchFamily="50" charset="-128"/>
                <a:cs typeface="Adobe Clean Han ExtraBold"/>
              </a:rPr>
              <a:t>（</a:t>
            </a:r>
            <a:r>
              <a:rPr lang="ja-JP" altLang="en-US" sz="1050" b="1" spc="-60" baseline="6944">
                <a:solidFill>
                  <a:srgbClr val="332C2A"/>
                </a:solidFill>
                <a:latin typeface="游ゴシック" panose="020B0400000000000000" pitchFamily="50" charset="-128"/>
                <a:ea typeface="游ゴシック" panose="020B0400000000000000" pitchFamily="50" charset="-128"/>
                <a:cs typeface="Adobe Clean Han ExtraBold"/>
              </a:rPr>
              <a:t>下のシートに書いてね</a:t>
            </a:r>
            <a:r>
              <a:rPr lang="ja-JP" altLang="en-US" sz="1050" b="1" spc="750" baseline="6944">
                <a:solidFill>
                  <a:srgbClr val="332C2A"/>
                </a:solidFill>
                <a:latin typeface="游ゴシック" panose="020B0400000000000000" pitchFamily="50" charset="-128"/>
                <a:ea typeface="游ゴシック" panose="020B0400000000000000" pitchFamily="50" charset="-128"/>
                <a:cs typeface="Adobe Clean Han ExtraBold"/>
              </a:rPr>
              <a:t> </a:t>
            </a:r>
            <a:r>
              <a:rPr lang="ja-JP" altLang="en-US" sz="1050" b="1" spc="-75" baseline="6944">
                <a:solidFill>
                  <a:srgbClr val="332C2A"/>
                </a:solidFill>
                <a:latin typeface="游ゴシック" panose="020B0400000000000000" pitchFamily="50" charset="-128"/>
                <a:ea typeface="游ゴシック" panose="020B0400000000000000" pitchFamily="50" charset="-128"/>
                <a:cs typeface="Adobe Clean Han ExtraBold"/>
              </a:rPr>
              <a:t>）</a:t>
            </a:r>
            <a:endParaRPr sz="1050" baseline="6944">
              <a:latin typeface="游ゴシック" panose="020B0400000000000000" pitchFamily="50" charset="-128"/>
              <a:ea typeface="游ゴシック" panose="020B0400000000000000" pitchFamily="50" charset="-128"/>
              <a:cs typeface="Adobe Clean Han ExtraBold"/>
            </a:endParaRPr>
          </a:p>
        </p:txBody>
      </p:sp>
      <p:grpSp>
        <p:nvGrpSpPr>
          <p:cNvPr id="25" name="object 25"/>
          <p:cNvGrpSpPr/>
          <p:nvPr/>
        </p:nvGrpSpPr>
        <p:grpSpPr>
          <a:xfrm>
            <a:off x="973479" y="6904504"/>
            <a:ext cx="2082800" cy="362585"/>
            <a:chOff x="973479" y="6904504"/>
            <a:chExt cx="2082800" cy="362585"/>
          </a:xfrm>
        </p:grpSpPr>
        <p:sp>
          <p:nvSpPr>
            <p:cNvPr id="26" name="object 26"/>
            <p:cNvSpPr/>
            <p:nvPr/>
          </p:nvSpPr>
          <p:spPr>
            <a:xfrm>
              <a:off x="977803" y="6908829"/>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27" name="object 27"/>
            <p:cNvPicPr/>
            <p:nvPr/>
          </p:nvPicPr>
          <p:blipFill>
            <a:blip r:embed="rId3" cstate="print"/>
            <a:stretch>
              <a:fillRect/>
            </a:stretch>
          </p:blipFill>
          <p:spPr>
            <a:xfrm>
              <a:off x="2899439" y="7050928"/>
              <a:ext cx="69113" cy="69126"/>
            </a:xfrm>
            <a:prstGeom prst="rect">
              <a:avLst/>
            </a:prstGeom>
          </p:spPr>
        </p:pic>
      </p:grpSp>
      <p:grpSp>
        <p:nvGrpSpPr>
          <p:cNvPr id="28" name="object 28"/>
          <p:cNvGrpSpPr/>
          <p:nvPr/>
        </p:nvGrpSpPr>
        <p:grpSpPr>
          <a:xfrm>
            <a:off x="973479" y="7352704"/>
            <a:ext cx="2082800" cy="362585"/>
            <a:chOff x="973479" y="7352704"/>
            <a:chExt cx="2082800" cy="362585"/>
          </a:xfrm>
        </p:grpSpPr>
        <p:sp>
          <p:nvSpPr>
            <p:cNvPr id="29" name="object 29"/>
            <p:cNvSpPr/>
            <p:nvPr/>
          </p:nvSpPr>
          <p:spPr>
            <a:xfrm>
              <a:off x="977803" y="7357029"/>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30" name="object 30"/>
            <p:cNvPicPr/>
            <p:nvPr/>
          </p:nvPicPr>
          <p:blipFill>
            <a:blip r:embed="rId4" cstate="print"/>
            <a:stretch>
              <a:fillRect/>
            </a:stretch>
          </p:blipFill>
          <p:spPr>
            <a:xfrm>
              <a:off x="2899439" y="7499128"/>
              <a:ext cx="69113" cy="69126"/>
            </a:xfrm>
            <a:prstGeom prst="rect">
              <a:avLst/>
            </a:prstGeom>
          </p:spPr>
        </p:pic>
      </p:grpSp>
      <p:sp>
        <p:nvSpPr>
          <p:cNvPr id="31" name="object 31"/>
          <p:cNvSpPr/>
          <p:nvPr/>
        </p:nvSpPr>
        <p:spPr>
          <a:xfrm>
            <a:off x="977803" y="7805228"/>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2" name="object 32"/>
          <p:cNvSpPr txBox="1"/>
          <p:nvPr/>
        </p:nvSpPr>
        <p:spPr>
          <a:xfrm>
            <a:off x="989429" y="6669030"/>
            <a:ext cx="2020570" cy="1457325"/>
          </a:xfrm>
          <a:prstGeom prst="rect">
            <a:avLst/>
          </a:prstGeom>
        </p:spPr>
        <p:txBody>
          <a:bodyPr vert="horz" wrap="square" lIns="0" tIns="12700" rIns="0" bIns="0" rtlCol="0">
            <a:spAutoFit/>
          </a:bodyPr>
          <a:lstStyle/>
          <a:p>
            <a:pPr marL="12700">
              <a:lnSpc>
                <a:spcPct val="100000"/>
              </a:lnSpc>
              <a:spcBef>
                <a:spcPts val="100"/>
              </a:spcBef>
            </a:pPr>
            <a:r>
              <a:rPr sz="950" b="1" spc="-65">
                <a:solidFill>
                  <a:srgbClr val="332C2A"/>
                </a:solidFill>
                <a:latin typeface="游ゴシック" panose="020B0400000000000000" pitchFamily="50" charset="-128"/>
                <a:ea typeface="游ゴシック" panose="020B0400000000000000" pitchFamily="50" charset="-128"/>
                <a:cs typeface="Adobe Clean Han ExtraBold"/>
              </a:rPr>
              <a:t>〈働く上での「ヤバイ・ヒサン」など</a:t>
            </a:r>
            <a:r>
              <a:rPr sz="950" b="1" spc="-600">
                <a:solidFill>
                  <a:srgbClr val="332C2A"/>
                </a:solidFill>
                <a:latin typeface="游ゴシック" panose="020B0400000000000000" pitchFamily="50" charset="-128"/>
                <a:ea typeface="游ゴシック" panose="020B0400000000000000" pitchFamily="50" charset="-128"/>
                <a:cs typeface="Adobe Clean Han ExtraBold"/>
              </a:rPr>
              <a:t>〉</a:t>
            </a:r>
            <a:endParaRPr sz="950">
              <a:latin typeface="游ゴシック" panose="020B0400000000000000" pitchFamily="50" charset="-128"/>
              <a:ea typeface="游ゴシック" panose="020B0400000000000000" pitchFamily="50" charset="-128"/>
              <a:cs typeface="Adobe Clean Han ExtraBold"/>
            </a:endParaRPr>
          </a:p>
          <a:p>
            <a:pPr marL="133350">
              <a:lnSpc>
                <a:spcPct val="100000"/>
              </a:lnSpc>
              <a:spcBef>
                <a:spcPts val="955"/>
              </a:spcBef>
            </a:pPr>
            <a:r>
              <a:rPr sz="850" b="0" spc="-10">
                <a:solidFill>
                  <a:srgbClr val="332C2A"/>
                </a:solidFill>
                <a:latin typeface="游ゴシック" panose="020B0400000000000000" pitchFamily="50" charset="-128"/>
                <a:ea typeface="游ゴシック" panose="020B0400000000000000" pitchFamily="50" charset="-128"/>
                <a:cs typeface="Adobe Clean Han"/>
              </a:rPr>
              <a:t>働く先の将来</a:t>
            </a:r>
            <a:endParaRPr sz="850">
              <a:latin typeface="游ゴシック" panose="020B0400000000000000" pitchFamily="50" charset="-128"/>
              <a:ea typeface="游ゴシック" panose="020B0400000000000000" pitchFamily="50" charset="-128"/>
              <a:cs typeface="Adobe Clean Han"/>
            </a:endParaRPr>
          </a:p>
          <a:p>
            <a:pPr marL="77470">
              <a:lnSpc>
                <a:spcPct val="100000"/>
              </a:lnSpc>
              <a:spcBef>
                <a:spcPts val="70"/>
              </a:spcBef>
            </a:pPr>
            <a:r>
              <a:rPr sz="850" b="0">
                <a:solidFill>
                  <a:srgbClr val="332C2A"/>
                </a:solidFill>
                <a:latin typeface="游ゴシック" panose="020B0400000000000000" pitchFamily="50" charset="-128"/>
                <a:ea typeface="游ゴシック" panose="020B0400000000000000" pitchFamily="50" charset="-128"/>
                <a:cs typeface="Adobe Clean Han"/>
              </a:rPr>
              <a:t>（倒産したりしないか</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133350">
              <a:lnSpc>
                <a:spcPct val="100000"/>
              </a:lnSpc>
              <a:spcBef>
                <a:spcPts val="1420"/>
              </a:spcBef>
            </a:pPr>
            <a:r>
              <a:rPr sz="850" b="0" spc="-5">
                <a:solidFill>
                  <a:srgbClr val="332C2A"/>
                </a:solidFill>
                <a:latin typeface="游ゴシック" panose="020B0400000000000000" pitchFamily="50" charset="-128"/>
                <a:ea typeface="游ゴシック" panose="020B0400000000000000" pitchFamily="50" charset="-128"/>
                <a:cs typeface="Adobe Clean Han"/>
              </a:rPr>
              <a:t>突然リストラされないか</a:t>
            </a:r>
            <a:endParaRPr sz="850">
              <a:latin typeface="游ゴシック" panose="020B0400000000000000" pitchFamily="50" charset="-128"/>
              <a:ea typeface="游ゴシック" panose="020B0400000000000000" pitchFamily="50" charset="-128"/>
              <a:cs typeface="Adobe Clean Han"/>
            </a:endParaRPr>
          </a:p>
          <a:p>
            <a:pPr marL="88900">
              <a:lnSpc>
                <a:spcPct val="100000"/>
              </a:lnSpc>
              <a:spcBef>
                <a:spcPts val="70"/>
              </a:spcBef>
            </a:pPr>
            <a:r>
              <a:rPr sz="850" b="0" spc="-150">
                <a:solidFill>
                  <a:srgbClr val="332C2A"/>
                </a:solidFill>
                <a:latin typeface="游ゴシック" panose="020B0400000000000000" pitchFamily="50" charset="-128"/>
                <a:ea typeface="游ゴシック" panose="020B0400000000000000" pitchFamily="50" charset="-128"/>
                <a:cs typeface="Adobe Clean Han"/>
              </a:rPr>
              <a:t>（</a:t>
            </a:r>
            <a:r>
              <a:rPr sz="850" b="0" spc="-215">
                <a:solidFill>
                  <a:srgbClr val="332C2A"/>
                </a:solidFill>
                <a:latin typeface="游ゴシック" panose="020B0400000000000000" pitchFamily="50" charset="-128"/>
                <a:ea typeface="游ゴシック" panose="020B0400000000000000" pitchFamily="50" charset="-128"/>
                <a:cs typeface="Adobe Clean Han"/>
              </a:rPr>
              <a:t>勤め先をいきなり「クビ」にならないか</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133350">
              <a:lnSpc>
                <a:spcPct val="100000"/>
              </a:lnSpc>
              <a:spcBef>
                <a:spcPts val="1420"/>
              </a:spcBef>
            </a:pPr>
            <a:r>
              <a:rPr sz="850" b="0" spc="-5">
                <a:solidFill>
                  <a:srgbClr val="332C2A"/>
                </a:solidFill>
                <a:latin typeface="游ゴシック" panose="020B0400000000000000" pitchFamily="50" charset="-128"/>
                <a:ea typeface="游ゴシック" panose="020B0400000000000000" pitchFamily="50" charset="-128"/>
                <a:cs typeface="Adobe Clean Han"/>
              </a:rPr>
              <a:t>仕事と家庭生活の両立</a:t>
            </a:r>
            <a:endParaRPr sz="850">
              <a:latin typeface="游ゴシック" panose="020B0400000000000000" pitchFamily="50" charset="-128"/>
              <a:ea typeface="游ゴシック" panose="020B0400000000000000" pitchFamily="50" charset="-128"/>
              <a:cs typeface="Adobe Clean Han"/>
            </a:endParaRPr>
          </a:p>
          <a:p>
            <a:pPr marL="77470">
              <a:lnSpc>
                <a:spcPct val="100000"/>
              </a:lnSpc>
              <a:spcBef>
                <a:spcPts val="70"/>
              </a:spcBef>
            </a:pPr>
            <a:r>
              <a:rPr sz="850" b="0" spc="85">
                <a:solidFill>
                  <a:srgbClr val="332C2A"/>
                </a:solidFill>
                <a:latin typeface="游ゴシック" panose="020B0400000000000000" pitchFamily="50" charset="-128"/>
                <a:ea typeface="游ゴシック" panose="020B0400000000000000" pitchFamily="50" charset="-128"/>
                <a:cs typeface="Adobe Clean Han"/>
              </a:rPr>
              <a:t>（</a:t>
            </a:r>
            <a:r>
              <a:rPr sz="850" b="0" spc="65">
                <a:solidFill>
                  <a:srgbClr val="332C2A"/>
                </a:solidFill>
                <a:latin typeface="游ゴシック" panose="020B0400000000000000" pitchFamily="50" charset="-128"/>
                <a:ea typeface="游ゴシック" panose="020B0400000000000000" pitchFamily="50" charset="-128"/>
                <a:cs typeface="Adobe Clean Han"/>
              </a:rPr>
              <a:t>出産•子育てなど</a:t>
            </a:r>
            <a:r>
              <a:rPr sz="850" b="0" spc="35">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pic>
        <p:nvPicPr>
          <p:cNvPr id="33" name="object 33"/>
          <p:cNvPicPr/>
          <p:nvPr/>
        </p:nvPicPr>
        <p:blipFill>
          <a:blip r:embed="rId4" cstate="print"/>
          <a:stretch>
            <a:fillRect/>
          </a:stretch>
        </p:blipFill>
        <p:spPr>
          <a:xfrm>
            <a:off x="2899439" y="7947327"/>
            <a:ext cx="69113" cy="69126"/>
          </a:xfrm>
          <a:prstGeom prst="rect">
            <a:avLst/>
          </a:prstGeom>
        </p:spPr>
      </p:pic>
      <p:sp>
        <p:nvSpPr>
          <p:cNvPr id="34" name="object 34"/>
          <p:cNvSpPr/>
          <p:nvPr/>
        </p:nvSpPr>
        <p:spPr>
          <a:xfrm>
            <a:off x="977803" y="8253426"/>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5" name="object 35"/>
          <p:cNvSpPr txBox="1"/>
          <p:nvPr/>
        </p:nvSpPr>
        <p:spPr>
          <a:xfrm>
            <a:off x="1110663" y="8336777"/>
            <a:ext cx="1148715" cy="148117"/>
          </a:xfrm>
          <a:prstGeom prst="rect">
            <a:avLst/>
          </a:prstGeom>
        </p:spPr>
        <p:txBody>
          <a:bodyPr vert="horz" wrap="square" lIns="0" tIns="17145" rIns="0" bIns="0" rtlCol="0">
            <a:spAutoFit/>
          </a:bodyPr>
          <a:lstStyle/>
          <a:p>
            <a:pPr marL="12700">
              <a:lnSpc>
                <a:spcPct val="100000"/>
              </a:lnSpc>
              <a:spcBef>
                <a:spcPts val="135"/>
              </a:spcBef>
            </a:pPr>
            <a:r>
              <a:rPr sz="850" b="0" spc="-5">
                <a:solidFill>
                  <a:srgbClr val="332C2A"/>
                </a:solidFill>
                <a:latin typeface="游ゴシック" panose="020B0400000000000000" pitchFamily="50" charset="-128"/>
                <a:ea typeface="游ゴシック" panose="020B0400000000000000" pitchFamily="50" charset="-128"/>
                <a:cs typeface="Adobe Clean Han"/>
              </a:rPr>
              <a:t>仕事と親の介護の両立</a:t>
            </a:r>
            <a:endParaRPr sz="850">
              <a:latin typeface="游ゴシック" panose="020B0400000000000000" pitchFamily="50" charset="-128"/>
              <a:ea typeface="游ゴシック" panose="020B0400000000000000" pitchFamily="50" charset="-128"/>
              <a:cs typeface="Adobe Clean Han"/>
            </a:endParaRPr>
          </a:p>
        </p:txBody>
      </p:sp>
      <p:pic>
        <p:nvPicPr>
          <p:cNvPr id="36" name="object 36"/>
          <p:cNvPicPr/>
          <p:nvPr/>
        </p:nvPicPr>
        <p:blipFill>
          <a:blip r:embed="rId4" cstate="print"/>
          <a:stretch>
            <a:fillRect/>
          </a:stretch>
        </p:blipFill>
        <p:spPr>
          <a:xfrm>
            <a:off x="2899439" y="8395525"/>
            <a:ext cx="69113" cy="69126"/>
          </a:xfrm>
          <a:prstGeom prst="rect">
            <a:avLst/>
          </a:prstGeom>
        </p:spPr>
      </p:pic>
      <p:grpSp>
        <p:nvGrpSpPr>
          <p:cNvPr id="37" name="object 37"/>
          <p:cNvGrpSpPr/>
          <p:nvPr/>
        </p:nvGrpSpPr>
        <p:grpSpPr>
          <a:xfrm>
            <a:off x="973479" y="8697300"/>
            <a:ext cx="2082800" cy="362585"/>
            <a:chOff x="973479" y="8697300"/>
            <a:chExt cx="2082800" cy="362585"/>
          </a:xfrm>
        </p:grpSpPr>
        <p:sp>
          <p:nvSpPr>
            <p:cNvPr id="38" name="object 38"/>
            <p:cNvSpPr/>
            <p:nvPr/>
          </p:nvSpPr>
          <p:spPr>
            <a:xfrm>
              <a:off x="977803" y="8701625"/>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39" name="object 39"/>
            <p:cNvPicPr/>
            <p:nvPr/>
          </p:nvPicPr>
          <p:blipFill>
            <a:blip r:embed="rId4" cstate="print"/>
            <a:stretch>
              <a:fillRect/>
            </a:stretch>
          </p:blipFill>
          <p:spPr>
            <a:xfrm>
              <a:off x="2899439" y="8843725"/>
              <a:ext cx="69113" cy="69126"/>
            </a:xfrm>
            <a:prstGeom prst="rect">
              <a:avLst/>
            </a:prstGeom>
          </p:spPr>
        </p:pic>
      </p:grpSp>
      <p:sp>
        <p:nvSpPr>
          <p:cNvPr id="40" name="object 40"/>
          <p:cNvSpPr/>
          <p:nvPr/>
        </p:nvSpPr>
        <p:spPr>
          <a:xfrm>
            <a:off x="977803" y="9149822"/>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1" name="object 41"/>
          <p:cNvSpPr txBox="1"/>
          <p:nvPr/>
        </p:nvSpPr>
        <p:spPr>
          <a:xfrm>
            <a:off x="1054503" y="8724008"/>
            <a:ext cx="1710689" cy="746760"/>
          </a:xfrm>
          <a:prstGeom prst="rect">
            <a:avLst/>
          </a:prstGeom>
        </p:spPr>
        <p:txBody>
          <a:bodyPr vert="horz" wrap="square" lIns="0" tIns="17145" rIns="0" bIns="0" rtlCol="0">
            <a:spAutoFit/>
          </a:bodyPr>
          <a:lstStyle/>
          <a:p>
            <a:pPr marL="6858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自分の健康</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65"/>
              </a:spcBef>
            </a:pPr>
            <a:r>
              <a:rPr sz="850" b="0">
                <a:solidFill>
                  <a:srgbClr val="332C2A"/>
                </a:solidFill>
                <a:latin typeface="游ゴシック" panose="020B0400000000000000" pitchFamily="50" charset="-128"/>
                <a:ea typeface="游ゴシック" panose="020B0400000000000000" pitchFamily="50" charset="-128"/>
                <a:cs typeface="Adobe Clean Han"/>
              </a:rPr>
              <a:t>（仕事でケガや病気になったら</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marL="68580">
              <a:lnSpc>
                <a:spcPct val="100000"/>
              </a:lnSpc>
              <a:spcBef>
                <a:spcPts val="1420"/>
              </a:spcBef>
            </a:pPr>
            <a:r>
              <a:rPr sz="850" b="0" spc="-5">
                <a:solidFill>
                  <a:srgbClr val="332C2A"/>
                </a:solidFill>
                <a:latin typeface="游ゴシック" panose="020B0400000000000000" pitchFamily="50" charset="-128"/>
                <a:ea typeface="游ゴシック" panose="020B0400000000000000" pitchFamily="50" charset="-128"/>
                <a:cs typeface="Adobe Clean Han"/>
              </a:rPr>
              <a:t>給料のカットや未払い</a:t>
            </a:r>
            <a:endParaRPr sz="850">
              <a:latin typeface="游ゴシック" panose="020B0400000000000000" pitchFamily="50" charset="-128"/>
              <a:ea typeface="游ゴシック" panose="020B0400000000000000" pitchFamily="50" charset="-128"/>
              <a:cs typeface="Adobe Clean Han"/>
            </a:endParaRPr>
          </a:p>
          <a:p>
            <a:pPr marL="12700">
              <a:lnSpc>
                <a:spcPct val="100000"/>
              </a:lnSpc>
              <a:spcBef>
                <a:spcPts val="70"/>
              </a:spcBef>
            </a:pPr>
            <a:r>
              <a:rPr sz="850" b="0">
                <a:solidFill>
                  <a:srgbClr val="332C2A"/>
                </a:solidFill>
                <a:latin typeface="游ゴシック" panose="020B0400000000000000" pitchFamily="50" charset="-128"/>
                <a:ea typeface="游ゴシック" panose="020B0400000000000000" pitchFamily="50" charset="-128"/>
                <a:cs typeface="Adobe Clean Han"/>
              </a:rPr>
              <a:t>（給料がまともにもらえない</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pic>
        <p:nvPicPr>
          <p:cNvPr id="42" name="object 42"/>
          <p:cNvPicPr/>
          <p:nvPr/>
        </p:nvPicPr>
        <p:blipFill>
          <a:blip r:embed="rId3" cstate="print"/>
          <a:stretch>
            <a:fillRect/>
          </a:stretch>
        </p:blipFill>
        <p:spPr>
          <a:xfrm>
            <a:off x="2899439" y="9291923"/>
            <a:ext cx="69113" cy="69126"/>
          </a:xfrm>
          <a:prstGeom prst="rect">
            <a:avLst/>
          </a:prstGeom>
        </p:spPr>
      </p:pic>
      <p:sp>
        <p:nvSpPr>
          <p:cNvPr id="43" name="object 43"/>
          <p:cNvSpPr/>
          <p:nvPr/>
        </p:nvSpPr>
        <p:spPr>
          <a:xfrm>
            <a:off x="977803" y="9598022"/>
            <a:ext cx="2073910" cy="353695"/>
          </a:xfrm>
          <a:custGeom>
            <a:avLst/>
            <a:gdLst/>
            <a:ahLst/>
            <a:cxnLst/>
            <a:rect l="l" t="t" r="r" b="b"/>
            <a:pathLst>
              <a:path w="2073910" h="353695">
                <a:moveTo>
                  <a:pt x="2073605" y="249631"/>
                </a:moveTo>
                <a:lnTo>
                  <a:pt x="2065423" y="289888"/>
                </a:lnTo>
                <a:lnTo>
                  <a:pt x="2043147" y="322856"/>
                </a:lnTo>
                <a:lnTo>
                  <a:pt x="2010179" y="345132"/>
                </a:lnTo>
                <a:lnTo>
                  <a:pt x="1969922" y="353314"/>
                </a:lnTo>
                <a:lnTo>
                  <a:pt x="103682" y="353314"/>
                </a:lnTo>
                <a:lnTo>
                  <a:pt x="63425" y="345132"/>
                </a:lnTo>
                <a:lnTo>
                  <a:pt x="30457" y="322856"/>
                </a:lnTo>
                <a:lnTo>
                  <a:pt x="8181" y="289888"/>
                </a:lnTo>
                <a:lnTo>
                  <a:pt x="0" y="249631"/>
                </a:lnTo>
                <a:lnTo>
                  <a:pt x="0" y="103682"/>
                </a:lnTo>
                <a:lnTo>
                  <a:pt x="8181" y="63431"/>
                </a:lnTo>
                <a:lnTo>
                  <a:pt x="30457" y="30462"/>
                </a:lnTo>
                <a:lnTo>
                  <a:pt x="63425" y="8183"/>
                </a:lnTo>
                <a:lnTo>
                  <a:pt x="103682" y="0"/>
                </a:lnTo>
                <a:lnTo>
                  <a:pt x="1969922" y="0"/>
                </a:lnTo>
                <a:lnTo>
                  <a:pt x="2010179" y="8183"/>
                </a:lnTo>
                <a:lnTo>
                  <a:pt x="2043147" y="30462"/>
                </a:lnTo>
                <a:lnTo>
                  <a:pt x="2065423" y="63431"/>
                </a:lnTo>
                <a:lnTo>
                  <a:pt x="2073605" y="103682"/>
                </a:lnTo>
                <a:lnTo>
                  <a:pt x="2073605" y="249631"/>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4" name="object 44"/>
          <p:cNvSpPr txBox="1"/>
          <p:nvPr/>
        </p:nvSpPr>
        <p:spPr>
          <a:xfrm>
            <a:off x="1110663" y="9681374"/>
            <a:ext cx="1036319" cy="148117"/>
          </a:xfrm>
          <a:prstGeom prst="rect">
            <a:avLst/>
          </a:prstGeom>
        </p:spPr>
        <p:txBody>
          <a:bodyPr vert="horz" wrap="square" lIns="0" tIns="17145" rIns="0" bIns="0" rtlCol="0">
            <a:spAutoFit/>
          </a:bodyPr>
          <a:lstStyle/>
          <a:p>
            <a:pPr marL="1270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自分は就職できるか</a:t>
            </a:r>
            <a:endParaRPr sz="850">
              <a:latin typeface="游ゴシック" panose="020B0400000000000000" pitchFamily="50" charset="-128"/>
              <a:ea typeface="游ゴシック" panose="020B0400000000000000" pitchFamily="50" charset="-128"/>
              <a:cs typeface="Adobe Clean Han"/>
            </a:endParaRPr>
          </a:p>
        </p:txBody>
      </p:sp>
      <p:pic>
        <p:nvPicPr>
          <p:cNvPr id="45" name="object 45"/>
          <p:cNvPicPr/>
          <p:nvPr/>
        </p:nvPicPr>
        <p:blipFill>
          <a:blip r:embed="rId3" cstate="print"/>
          <a:stretch>
            <a:fillRect/>
          </a:stretch>
        </p:blipFill>
        <p:spPr>
          <a:xfrm>
            <a:off x="2899439" y="9740121"/>
            <a:ext cx="69113" cy="69126"/>
          </a:xfrm>
          <a:prstGeom prst="rect">
            <a:avLst/>
          </a:prstGeom>
        </p:spPr>
      </p:pic>
      <p:sp>
        <p:nvSpPr>
          <p:cNvPr id="46" name="object 46"/>
          <p:cNvSpPr/>
          <p:nvPr/>
        </p:nvSpPr>
        <p:spPr>
          <a:xfrm>
            <a:off x="4589152" y="6908831"/>
            <a:ext cx="2073910" cy="276860"/>
          </a:xfrm>
          <a:custGeom>
            <a:avLst/>
            <a:gdLst/>
            <a:ahLst/>
            <a:cxnLst/>
            <a:rect l="l" t="t" r="r" b="b"/>
            <a:pathLst>
              <a:path w="2073909" h="276859">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7" name="object 47"/>
          <p:cNvSpPr txBox="1"/>
          <p:nvPr/>
        </p:nvSpPr>
        <p:spPr>
          <a:xfrm>
            <a:off x="4765626" y="6669030"/>
            <a:ext cx="1802130" cy="454025"/>
          </a:xfrm>
          <a:prstGeom prst="rect">
            <a:avLst/>
          </a:prstGeom>
        </p:spPr>
        <p:txBody>
          <a:bodyPr vert="horz" wrap="square" lIns="0" tIns="12700" rIns="0" bIns="0" rtlCol="0">
            <a:spAutoFit/>
          </a:bodyPr>
          <a:lstStyle/>
          <a:p>
            <a:pPr marL="12700">
              <a:lnSpc>
                <a:spcPct val="100000"/>
              </a:lnSpc>
              <a:spcBef>
                <a:spcPts val="100"/>
              </a:spcBef>
            </a:pPr>
            <a:r>
              <a:rPr sz="950" b="1" spc="-110">
                <a:solidFill>
                  <a:srgbClr val="332C2A"/>
                </a:solidFill>
                <a:latin typeface="游ゴシック" panose="020B0400000000000000" pitchFamily="50" charset="-128"/>
                <a:ea typeface="游ゴシック" panose="020B0400000000000000" pitchFamily="50" charset="-128"/>
                <a:cs typeface="Adobe Clean Han ExtraBold"/>
              </a:rPr>
              <a:t>〈「働く」に関連する法律や制度〉</a:t>
            </a:r>
            <a:endParaRPr sz="950">
              <a:latin typeface="游ゴシック" panose="020B0400000000000000" pitchFamily="50" charset="-128"/>
              <a:ea typeface="游ゴシック" panose="020B0400000000000000" pitchFamily="50" charset="-128"/>
              <a:cs typeface="Adobe Clean Han ExtraBold"/>
            </a:endParaRPr>
          </a:p>
          <a:p>
            <a:pPr marL="71755">
              <a:lnSpc>
                <a:spcPct val="100000"/>
              </a:lnSpc>
              <a:spcBef>
                <a:spcPts val="1205"/>
              </a:spcBef>
            </a:pPr>
            <a:r>
              <a:rPr sz="850" b="0" spc="-15">
                <a:solidFill>
                  <a:srgbClr val="332C2A"/>
                </a:solidFill>
                <a:latin typeface="游ゴシック" panose="020B0400000000000000" pitchFamily="50" charset="-128"/>
                <a:ea typeface="游ゴシック" panose="020B0400000000000000" pitchFamily="50" charset="-128"/>
                <a:cs typeface="Adobe Clean Han"/>
              </a:rPr>
              <a:t>育児休業</a:t>
            </a:r>
            <a:endParaRPr sz="850">
              <a:latin typeface="游ゴシック" panose="020B0400000000000000" pitchFamily="50" charset="-128"/>
              <a:ea typeface="游ゴシック" panose="020B0400000000000000" pitchFamily="50" charset="-128"/>
              <a:cs typeface="Adobe Clean Han"/>
            </a:endParaRPr>
          </a:p>
        </p:txBody>
      </p:sp>
      <p:pic>
        <p:nvPicPr>
          <p:cNvPr id="48" name="object 48"/>
          <p:cNvPicPr/>
          <p:nvPr/>
        </p:nvPicPr>
        <p:blipFill>
          <a:blip r:embed="rId5" cstate="print"/>
          <a:stretch>
            <a:fillRect/>
          </a:stretch>
        </p:blipFill>
        <p:spPr>
          <a:xfrm>
            <a:off x="4676762" y="7012520"/>
            <a:ext cx="69113" cy="69126"/>
          </a:xfrm>
          <a:prstGeom prst="rect">
            <a:avLst/>
          </a:prstGeom>
        </p:spPr>
      </p:pic>
      <p:sp>
        <p:nvSpPr>
          <p:cNvPr id="49" name="object 49"/>
          <p:cNvSpPr/>
          <p:nvPr/>
        </p:nvSpPr>
        <p:spPr>
          <a:xfrm>
            <a:off x="4589152" y="7369831"/>
            <a:ext cx="2073910" cy="276860"/>
          </a:xfrm>
          <a:custGeom>
            <a:avLst/>
            <a:gdLst/>
            <a:ahLst/>
            <a:cxnLst/>
            <a:rect l="l" t="t" r="r" b="b"/>
            <a:pathLst>
              <a:path w="2073909" h="276859">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0" name="object 50"/>
          <p:cNvSpPr txBox="1"/>
          <p:nvPr/>
        </p:nvSpPr>
        <p:spPr>
          <a:xfrm>
            <a:off x="4824736" y="7423477"/>
            <a:ext cx="587375" cy="148117"/>
          </a:xfrm>
          <a:prstGeom prst="rect">
            <a:avLst/>
          </a:prstGeom>
        </p:spPr>
        <p:txBody>
          <a:bodyPr vert="horz" wrap="square" lIns="0" tIns="17145" rIns="0" bIns="0" rtlCol="0">
            <a:spAutoFit/>
          </a:bodyPr>
          <a:lstStyle/>
          <a:p>
            <a:pPr marL="1270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労働基準法</a:t>
            </a:r>
            <a:endParaRPr sz="850">
              <a:latin typeface="游ゴシック" panose="020B0400000000000000" pitchFamily="50" charset="-128"/>
              <a:ea typeface="游ゴシック" panose="020B0400000000000000" pitchFamily="50" charset="-128"/>
              <a:cs typeface="Adobe Clean Han"/>
            </a:endParaRPr>
          </a:p>
        </p:txBody>
      </p:sp>
      <p:pic>
        <p:nvPicPr>
          <p:cNvPr id="51" name="object 51"/>
          <p:cNvPicPr/>
          <p:nvPr/>
        </p:nvPicPr>
        <p:blipFill>
          <a:blip r:embed="rId6" cstate="print"/>
          <a:stretch>
            <a:fillRect/>
          </a:stretch>
        </p:blipFill>
        <p:spPr>
          <a:xfrm>
            <a:off x="4676762" y="7473506"/>
            <a:ext cx="69113" cy="69138"/>
          </a:xfrm>
          <a:prstGeom prst="rect">
            <a:avLst/>
          </a:prstGeom>
        </p:spPr>
      </p:pic>
      <p:sp>
        <p:nvSpPr>
          <p:cNvPr id="52" name="object 52"/>
          <p:cNvSpPr/>
          <p:nvPr/>
        </p:nvSpPr>
        <p:spPr>
          <a:xfrm>
            <a:off x="4589152" y="7830841"/>
            <a:ext cx="2073910" cy="276860"/>
          </a:xfrm>
          <a:custGeom>
            <a:avLst/>
            <a:gdLst/>
            <a:ahLst/>
            <a:cxnLst/>
            <a:rect l="l" t="t" r="r" b="b"/>
            <a:pathLst>
              <a:path w="2073909" h="276859">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3" name="object 53"/>
          <p:cNvSpPr txBox="1"/>
          <p:nvPr/>
        </p:nvSpPr>
        <p:spPr>
          <a:xfrm>
            <a:off x="4824736" y="7884481"/>
            <a:ext cx="474980" cy="148117"/>
          </a:xfrm>
          <a:prstGeom prst="rect">
            <a:avLst/>
          </a:prstGeom>
        </p:spPr>
        <p:txBody>
          <a:bodyPr vert="horz" wrap="square" lIns="0" tIns="17145" rIns="0" bIns="0" rtlCol="0">
            <a:spAutoFit/>
          </a:bodyPr>
          <a:lstStyle/>
          <a:p>
            <a:pPr marL="12700">
              <a:lnSpc>
                <a:spcPct val="100000"/>
              </a:lnSpc>
              <a:spcBef>
                <a:spcPts val="135"/>
              </a:spcBef>
            </a:pPr>
            <a:r>
              <a:rPr sz="850" b="0" spc="-15">
                <a:solidFill>
                  <a:srgbClr val="332C2A"/>
                </a:solidFill>
                <a:latin typeface="游ゴシック" panose="020B0400000000000000" pitchFamily="50" charset="-128"/>
                <a:ea typeface="游ゴシック" panose="020B0400000000000000" pitchFamily="50" charset="-128"/>
                <a:cs typeface="Adobe Clean Han"/>
              </a:rPr>
              <a:t>労災保険</a:t>
            </a:r>
            <a:endParaRPr sz="850">
              <a:latin typeface="游ゴシック" panose="020B0400000000000000" pitchFamily="50" charset="-128"/>
              <a:ea typeface="游ゴシック" panose="020B0400000000000000" pitchFamily="50" charset="-128"/>
              <a:cs typeface="Adobe Clean Han"/>
            </a:endParaRPr>
          </a:p>
        </p:txBody>
      </p:sp>
      <p:pic>
        <p:nvPicPr>
          <p:cNvPr id="54" name="object 54"/>
          <p:cNvPicPr/>
          <p:nvPr/>
        </p:nvPicPr>
        <p:blipFill>
          <a:blip r:embed="rId5" cstate="print"/>
          <a:stretch>
            <a:fillRect/>
          </a:stretch>
        </p:blipFill>
        <p:spPr>
          <a:xfrm>
            <a:off x="4676762" y="7934528"/>
            <a:ext cx="69113" cy="69126"/>
          </a:xfrm>
          <a:prstGeom prst="rect">
            <a:avLst/>
          </a:prstGeom>
        </p:spPr>
      </p:pic>
      <p:sp>
        <p:nvSpPr>
          <p:cNvPr id="55" name="object 55"/>
          <p:cNvSpPr/>
          <p:nvPr/>
        </p:nvSpPr>
        <p:spPr>
          <a:xfrm>
            <a:off x="4589152" y="8291838"/>
            <a:ext cx="2073910" cy="276860"/>
          </a:xfrm>
          <a:custGeom>
            <a:avLst/>
            <a:gdLst/>
            <a:ahLst/>
            <a:cxnLst/>
            <a:rect l="l" t="t" r="r" b="b"/>
            <a:pathLst>
              <a:path w="2073909" h="276859">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6" name="object 56"/>
          <p:cNvSpPr txBox="1"/>
          <p:nvPr/>
        </p:nvSpPr>
        <p:spPr>
          <a:xfrm>
            <a:off x="4824736" y="8345491"/>
            <a:ext cx="474980" cy="148117"/>
          </a:xfrm>
          <a:prstGeom prst="rect">
            <a:avLst/>
          </a:prstGeom>
        </p:spPr>
        <p:txBody>
          <a:bodyPr vert="horz" wrap="square" lIns="0" tIns="17145" rIns="0" bIns="0" rtlCol="0">
            <a:spAutoFit/>
          </a:bodyPr>
          <a:lstStyle/>
          <a:p>
            <a:pPr marL="12700">
              <a:lnSpc>
                <a:spcPct val="100000"/>
              </a:lnSpc>
              <a:spcBef>
                <a:spcPts val="135"/>
              </a:spcBef>
            </a:pPr>
            <a:r>
              <a:rPr sz="850" b="0" spc="-15">
                <a:solidFill>
                  <a:srgbClr val="332C2A"/>
                </a:solidFill>
                <a:latin typeface="游ゴシック" panose="020B0400000000000000" pitchFamily="50" charset="-128"/>
                <a:ea typeface="游ゴシック" panose="020B0400000000000000" pitchFamily="50" charset="-128"/>
                <a:cs typeface="Adobe Clean Han"/>
              </a:rPr>
              <a:t>雇用保険</a:t>
            </a:r>
            <a:endParaRPr sz="850">
              <a:latin typeface="游ゴシック" panose="020B0400000000000000" pitchFamily="50" charset="-128"/>
              <a:ea typeface="游ゴシック" panose="020B0400000000000000" pitchFamily="50" charset="-128"/>
              <a:cs typeface="Adobe Clean Han"/>
            </a:endParaRPr>
          </a:p>
        </p:txBody>
      </p:sp>
      <p:pic>
        <p:nvPicPr>
          <p:cNvPr id="57" name="object 57"/>
          <p:cNvPicPr/>
          <p:nvPr/>
        </p:nvPicPr>
        <p:blipFill>
          <a:blip r:embed="rId7" cstate="print"/>
          <a:stretch>
            <a:fillRect/>
          </a:stretch>
        </p:blipFill>
        <p:spPr>
          <a:xfrm>
            <a:off x="4676762" y="8395538"/>
            <a:ext cx="69113" cy="69113"/>
          </a:xfrm>
          <a:prstGeom prst="rect">
            <a:avLst/>
          </a:prstGeom>
        </p:spPr>
      </p:pic>
      <p:sp>
        <p:nvSpPr>
          <p:cNvPr id="58" name="object 58"/>
          <p:cNvSpPr/>
          <p:nvPr/>
        </p:nvSpPr>
        <p:spPr>
          <a:xfrm>
            <a:off x="4589152" y="8752836"/>
            <a:ext cx="2073910" cy="276860"/>
          </a:xfrm>
          <a:custGeom>
            <a:avLst/>
            <a:gdLst/>
            <a:ahLst/>
            <a:cxnLst/>
            <a:rect l="l" t="t" r="r" b="b"/>
            <a:pathLst>
              <a:path w="2073909" h="276859">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9" name="object 59"/>
          <p:cNvSpPr txBox="1"/>
          <p:nvPr/>
        </p:nvSpPr>
        <p:spPr>
          <a:xfrm>
            <a:off x="4824736" y="8806490"/>
            <a:ext cx="699770" cy="148117"/>
          </a:xfrm>
          <a:prstGeom prst="rect">
            <a:avLst/>
          </a:prstGeom>
        </p:spPr>
        <p:txBody>
          <a:bodyPr vert="horz" wrap="square" lIns="0" tIns="17145" rIns="0" bIns="0" rtlCol="0">
            <a:spAutoFit/>
          </a:bodyPr>
          <a:lstStyle/>
          <a:p>
            <a:pPr marL="12700">
              <a:lnSpc>
                <a:spcPct val="100000"/>
              </a:lnSpc>
              <a:spcBef>
                <a:spcPts val="135"/>
              </a:spcBef>
            </a:pPr>
            <a:r>
              <a:rPr sz="850" b="0" spc="-10">
                <a:solidFill>
                  <a:srgbClr val="332C2A"/>
                </a:solidFill>
                <a:latin typeface="游ゴシック" panose="020B0400000000000000" pitchFamily="50" charset="-128"/>
                <a:ea typeface="游ゴシック" panose="020B0400000000000000" pitchFamily="50" charset="-128"/>
                <a:cs typeface="Adobe Clean Han"/>
              </a:rPr>
              <a:t>ハローワーク</a:t>
            </a:r>
            <a:endParaRPr sz="850">
              <a:latin typeface="游ゴシック" panose="020B0400000000000000" pitchFamily="50" charset="-128"/>
              <a:ea typeface="游ゴシック" panose="020B0400000000000000" pitchFamily="50" charset="-128"/>
              <a:cs typeface="Adobe Clean Han"/>
            </a:endParaRPr>
          </a:p>
        </p:txBody>
      </p:sp>
      <p:pic>
        <p:nvPicPr>
          <p:cNvPr id="60" name="object 60"/>
          <p:cNvPicPr/>
          <p:nvPr/>
        </p:nvPicPr>
        <p:blipFill>
          <a:blip r:embed="rId8" cstate="print"/>
          <a:stretch>
            <a:fillRect/>
          </a:stretch>
        </p:blipFill>
        <p:spPr>
          <a:xfrm>
            <a:off x="4676762" y="8856524"/>
            <a:ext cx="69113" cy="69126"/>
          </a:xfrm>
          <a:prstGeom prst="rect">
            <a:avLst/>
          </a:prstGeom>
        </p:spPr>
      </p:pic>
      <p:sp>
        <p:nvSpPr>
          <p:cNvPr id="61" name="object 61"/>
          <p:cNvSpPr/>
          <p:nvPr/>
        </p:nvSpPr>
        <p:spPr>
          <a:xfrm>
            <a:off x="4589152" y="9213847"/>
            <a:ext cx="2073910" cy="276860"/>
          </a:xfrm>
          <a:custGeom>
            <a:avLst/>
            <a:gdLst/>
            <a:ahLst/>
            <a:cxnLst/>
            <a:rect l="l" t="t" r="r" b="b"/>
            <a:pathLst>
              <a:path w="2073909" h="276859">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2" name="object 62"/>
          <p:cNvSpPr txBox="1"/>
          <p:nvPr/>
        </p:nvSpPr>
        <p:spPr>
          <a:xfrm>
            <a:off x="4824736" y="9267482"/>
            <a:ext cx="868044" cy="148117"/>
          </a:xfrm>
          <a:prstGeom prst="rect">
            <a:avLst/>
          </a:prstGeom>
        </p:spPr>
        <p:txBody>
          <a:bodyPr vert="horz" wrap="square" lIns="0" tIns="17145" rIns="0" bIns="0" rtlCol="0">
            <a:spAutoFit/>
          </a:bodyPr>
          <a:lstStyle/>
          <a:p>
            <a:pPr marL="12700">
              <a:lnSpc>
                <a:spcPct val="100000"/>
              </a:lnSpc>
              <a:spcBef>
                <a:spcPts val="135"/>
              </a:spcBef>
            </a:pPr>
            <a:r>
              <a:rPr sz="850" b="0" spc="-105">
                <a:solidFill>
                  <a:srgbClr val="332C2A"/>
                </a:solidFill>
                <a:latin typeface="游ゴシック" panose="020B0400000000000000" pitchFamily="50" charset="-128"/>
                <a:ea typeface="游ゴシック" panose="020B0400000000000000" pitchFamily="50" charset="-128"/>
                <a:cs typeface="Adobe Clean Han"/>
              </a:rPr>
              <a:t>解雇予告</a:t>
            </a:r>
            <a:r>
              <a:rPr sz="850" b="0">
                <a:solidFill>
                  <a:srgbClr val="332C2A"/>
                </a:solidFill>
                <a:latin typeface="游ゴシック" panose="020B0400000000000000" pitchFamily="50" charset="-128"/>
                <a:ea typeface="游ゴシック" panose="020B0400000000000000" pitchFamily="50" charset="-128"/>
                <a:cs typeface="Adobe Clean Han"/>
              </a:rPr>
              <a:t>（手当</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p:txBody>
      </p:sp>
      <p:pic>
        <p:nvPicPr>
          <p:cNvPr id="63" name="object 63"/>
          <p:cNvPicPr/>
          <p:nvPr/>
        </p:nvPicPr>
        <p:blipFill>
          <a:blip r:embed="rId6" cstate="print"/>
          <a:stretch>
            <a:fillRect/>
          </a:stretch>
        </p:blipFill>
        <p:spPr>
          <a:xfrm>
            <a:off x="4676762" y="9317521"/>
            <a:ext cx="69113" cy="69138"/>
          </a:xfrm>
          <a:prstGeom prst="rect">
            <a:avLst/>
          </a:prstGeom>
        </p:spPr>
      </p:pic>
      <p:sp>
        <p:nvSpPr>
          <p:cNvPr id="64" name="object 64"/>
          <p:cNvSpPr/>
          <p:nvPr/>
        </p:nvSpPr>
        <p:spPr>
          <a:xfrm>
            <a:off x="4589152" y="9674845"/>
            <a:ext cx="2073910" cy="276860"/>
          </a:xfrm>
          <a:custGeom>
            <a:avLst/>
            <a:gdLst/>
            <a:ahLst/>
            <a:cxnLst/>
            <a:rect l="l" t="t" r="r" b="b"/>
            <a:pathLst>
              <a:path w="2073909" h="276859">
                <a:moveTo>
                  <a:pt x="2073605" y="172808"/>
                </a:moveTo>
                <a:lnTo>
                  <a:pt x="2065423" y="213065"/>
                </a:lnTo>
                <a:lnTo>
                  <a:pt x="2043147" y="246033"/>
                </a:lnTo>
                <a:lnTo>
                  <a:pt x="2010179" y="268310"/>
                </a:lnTo>
                <a:lnTo>
                  <a:pt x="1969922" y="276491"/>
                </a:lnTo>
                <a:lnTo>
                  <a:pt x="103682" y="276491"/>
                </a:lnTo>
                <a:lnTo>
                  <a:pt x="63425" y="268310"/>
                </a:lnTo>
                <a:lnTo>
                  <a:pt x="30457" y="246033"/>
                </a:lnTo>
                <a:lnTo>
                  <a:pt x="8181" y="213065"/>
                </a:lnTo>
                <a:lnTo>
                  <a:pt x="0" y="172808"/>
                </a:lnTo>
                <a:lnTo>
                  <a:pt x="0" y="103682"/>
                </a:lnTo>
                <a:lnTo>
                  <a:pt x="8181" y="63425"/>
                </a:lnTo>
                <a:lnTo>
                  <a:pt x="30457" y="30457"/>
                </a:lnTo>
                <a:lnTo>
                  <a:pt x="63425" y="8181"/>
                </a:lnTo>
                <a:lnTo>
                  <a:pt x="103682" y="0"/>
                </a:lnTo>
                <a:lnTo>
                  <a:pt x="1969922" y="0"/>
                </a:lnTo>
                <a:lnTo>
                  <a:pt x="2010179" y="8181"/>
                </a:lnTo>
                <a:lnTo>
                  <a:pt x="2043147" y="30457"/>
                </a:lnTo>
                <a:lnTo>
                  <a:pt x="2065423" y="63425"/>
                </a:lnTo>
                <a:lnTo>
                  <a:pt x="2073605" y="103682"/>
                </a:lnTo>
                <a:lnTo>
                  <a:pt x="2073605" y="172808"/>
                </a:lnTo>
                <a:close/>
              </a:path>
            </a:pathLst>
          </a:custGeom>
          <a:ln w="8648">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5" name="object 65"/>
          <p:cNvSpPr txBox="1"/>
          <p:nvPr/>
        </p:nvSpPr>
        <p:spPr>
          <a:xfrm>
            <a:off x="4824736" y="9728492"/>
            <a:ext cx="474980" cy="148117"/>
          </a:xfrm>
          <a:prstGeom prst="rect">
            <a:avLst/>
          </a:prstGeom>
        </p:spPr>
        <p:txBody>
          <a:bodyPr vert="horz" wrap="square" lIns="0" tIns="17145" rIns="0" bIns="0" rtlCol="0">
            <a:spAutoFit/>
          </a:bodyPr>
          <a:lstStyle/>
          <a:p>
            <a:pPr marL="12700">
              <a:lnSpc>
                <a:spcPct val="100000"/>
              </a:lnSpc>
              <a:spcBef>
                <a:spcPts val="135"/>
              </a:spcBef>
            </a:pPr>
            <a:r>
              <a:rPr sz="850" b="0" spc="-15">
                <a:solidFill>
                  <a:srgbClr val="332C2A"/>
                </a:solidFill>
                <a:latin typeface="游ゴシック" panose="020B0400000000000000" pitchFamily="50" charset="-128"/>
                <a:ea typeface="游ゴシック" panose="020B0400000000000000" pitchFamily="50" charset="-128"/>
                <a:cs typeface="Adobe Clean Han"/>
              </a:rPr>
              <a:t>介護休業</a:t>
            </a:r>
            <a:endParaRPr sz="850">
              <a:latin typeface="游ゴシック" panose="020B0400000000000000" pitchFamily="50" charset="-128"/>
              <a:ea typeface="游ゴシック" panose="020B0400000000000000" pitchFamily="50" charset="-128"/>
              <a:cs typeface="Adobe Clean Han"/>
            </a:endParaRPr>
          </a:p>
        </p:txBody>
      </p:sp>
      <p:pic>
        <p:nvPicPr>
          <p:cNvPr id="66" name="object 66"/>
          <p:cNvPicPr/>
          <p:nvPr/>
        </p:nvPicPr>
        <p:blipFill>
          <a:blip r:embed="rId5" cstate="print"/>
          <a:stretch>
            <a:fillRect/>
          </a:stretch>
        </p:blipFill>
        <p:spPr>
          <a:xfrm>
            <a:off x="4676762" y="9778531"/>
            <a:ext cx="69113" cy="69126"/>
          </a:xfrm>
          <a:prstGeom prst="rect">
            <a:avLst/>
          </a:prstGeom>
        </p:spPr>
      </p:pic>
      <p:graphicFrame>
        <p:nvGraphicFramePr>
          <p:cNvPr id="67" name="object 67"/>
          <p:cNvGraphicFramePr>
            <a:graphicFrameLocks noGrp="1"/>
          </p:cNvGraphicFramePr>
          <p:nvPr>
            <p:extLst>
              <p:ext uri="{D42A27DB-BD31-4B8C-83A1-F6EECF244321}">
                <p14:modId xmlns:p14="http://schemas.microsoft.com/office/powerpoint/2010/main" val="2223251635"/>
              </p:ext>
            </p:extLst>
          </p:nvPr>
        </p:nvGraphicFramePr>
        <p:xfrm>
          <a:off x="1073645" y="2030603"/>
          <a:ext cx="5577840" cy="2219324"/>
        </p:xfrm>
        <a:graphic>
          <a:graphicData uri="http://schemas.openxmlformats.org/drawingml/2006/table">
            <a:tbl>
              <a:tblPr firstRow="1" bandRow="1">
                <a:tableStyleId>{2D5ABB26-0587-4C30-8999-92F81FD0307C}</a:tableStyleId>
              </a:tblPr>
              <a:tblGrid>
                <a:gridCol w="2432050">
                  <a:extLst>
                    <a:ext uri="{9D8B030D-6E8A-4147-A177-3AD203B41FA5}">
                      <a16:colId xmlns:a16="http://schemas.microsoft.com/office/drawing/2014/main" val="20000"/>
                    </a:ext>
                  </a:extLst>
                </a:gridCol>
                <a:gridCol w="3145790">
                  <a:extLst>
                    <a:ext uri="{9D8B030D-6E8A-4147-A177-3AD203B41FA5}">
                      <a16:colId xmlns:a16="http://schemas.microsoft.com/office/drawing/2014/main" val="20001"/>
                    </a:ext>
                  </a:extLst>
                </a:gridCol>
              </a:tblGrid>
              <a:tr h="208915">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28575">
                      <a:solidFill>
                        <a:srgbClr val="332C2A"/>
                      </a:solidFill>
                      <a:prstDash val="solid"/>
                    </a:lnT>
                    <a:lnB w="12700">
                      <a:solidFill>
                        <a:srgbClr val="332C2A"/>
                      </a:solidFill>
                      <a:prstDash val="solid"/>
                    </a:lnB>
                  </a:tcPr>
                </a:tc>
                <a:tc>
                  <a:txBody>
                    <a:bodyPr/>
                    <a:lstStyle/>
                    <a:p>
                      <a:pPr marL="749935">
                        <a:lnSpc>
                          <a:spcPct val="100000"/>
                        </a:lnSpc>
                        <a:spcBef>
                          <a:spcPts val="345"/>
                        </a:spcBef>
                      </a:pPr>
                      <a:r>
                        <a:rPr sz="850" b="0" spc="70">
                          <a:solidFill>
                            <a:srgbClr val="332C2A"/>
                          </a:solidFill>
                          <a:latin typeface="游ゴシック" panose="020B0400000000000000" pitchFamily="50" charset="-128"/>
                          <a:ea typeface="游ゴシック" panose="020B0400000000000000" pitchFamily="50" charset="-128"/>
                          <a:cs typeface="Adobe Clean Han"/>
                        </a:rPr>
                        <a:t>「カッコイイ•カワイイ</a:t>
                      </a:r>
                      <a:r>
                        <a:rPr sz="850" b="0" spc="-160">
                          <a:solidFill>
                            <a:srgbClr val="332C2A"/>
                          </a:solidFill>
                          <a:latin typeface="游ゴシック" panose="020B0400000000000000" pitchFamily="50" charset="-128"/>
                          <a:ea typeface="游ゴシック" panose="020B0400000000000000" pitchFamily="50" charset="-128"/>
                          <a:cs typeface="Adobe Clean Han"/>
                        </a:rPr>
                        <a:t>」仕事</a:t>
                      </a:r>
                      <a:endParaRPr sz="850">
                        <a:latin typeface="游ゴシック" panose="020B0400000000000000" pitchFamily="50" charset="-128"/>
                        <a:ea typeface="游ゴシック" panose="020B0400000000000000" pitchFamily="50" charset="-128"/>
                        <a:cs typeface="Adobe Clean Han"/>
                      </a:endParaRPr>
                    </a:p>
                  </a:txBody>
                  <a:tcPr marL="0" marR="0" marT="43815" marB="0">
                    <a:lnL w="12700">
                      <a:solidFill>
                        <a:srgbClr val="332C2A"/>
                      </a:solidFill>
                      <a:prstDash val="solid"/>
                    </a:lnL>
                    <a:lnR w="28575">
                      <a:solidFill>
                        <a:srgbClr val="332C2A"/>
                      </a:solidFill>
                      <a:prstDash val="solid"/>
                    </a:lnR>
                    <a:lnT w="28575">
                      <a:solidFill>
                        <a:srgbClr val="332C2A"/>
                      </a:solidFill>
                      <a:prstDash val="solid"/>
                    </a:lnT>
                    <a:lnB w="12700">
                      <a:solidFill>
                        <a:srgbClr val="332C2A"/>
                      </a:solidFill>
                      <a:prstDash val="solid"/>
                    </a:lnB>
                  </a:tcPr>
                </a:tc>
                <a:extLst>
                  <a:ext uri="{0D108BD9-81ED-4DB2-BD59-A6C34878D82A}">
                    <a16:rowId xmlns:a16="http://schemas.microsoft.com/office/drawing/2014/main" val="10000"/>
                  </a:ext>
                </a:extLst>
              </a:tr>
              <a:tr h="669290">
                <a:tc>
                  <a:txBody>
                    <a:bodyPr/>
                    <a:lstStyle/>
                    <a:p>
                      <a:pPr marL="111760">
                        <a:lnSpc>
                          <a:spcPct val="100000"/>
                        </a:lnSpc>
                        <a:spcBef>
                          <a:spcPts val="445"/>
                        </a:spcBef>
                      </a:pPr>
                      <a:r>
                        <a:rPr sz="800" b="0" spc="75">
                          <a:solidFill>
                            <a:srgbClr val="332C2A"/>
                          </a:solidFill>
                          <a:latin typeface="游ゴシック" panose="020B0400000000000000" pitchFamily="50" charset="-128"/>
                          <a:ea typeface="游ゴシック" panose="020B0400000000000000" pitchFamily="50" charset="-128"/>
                          <a:cs typeface="Adobe Clean Han"/>
                        </a:rPr>
                        <a:t>○業界•業種</a:t>
                      </a:r>
                      <a:endParaRPr sz="800">
                        <a:latin typeface="游ゴシック" panose="020B0400000000000000" pitchFamily="50" charset="-128"/>
                        <a:ea typeface="游ゴシック" panose="020B0400000000000000" pitchFamily="50" charset="-128"/>
                        <a:cs typeface="Adobe Clean Han"/>
                      </a:endParaRPr>
                    </a:p>
                    <a:p>
                      <a:pPr marL="334645" marR="113030" indent="-274955">
                        <a:lnSpc>
                          <a:spcPct val="113399"/>
                        </a:lnSpc>
                      </a:pPr>
                      <a:r>
                        <a:rPr sz="800" b="0">
                          <a:solidFill>
                            <a:srgbClr val="332C2A"/>
                          </a:solidFill>
                          <a:latin typeface="游ゴシック" panose="020B0400000000000000" pitchFamily="50" charset="-128"/>
                          <a:ea typeface="游ゴシック" panose="020B0400000000000000" pitchFamily="50" charset="-128"/>
                          <a:cs typeface="Adobe Clean Han"/>
                        </a:rPr>
                        <a:t>（例</a:t>
                      </a:r>
                      <a:r>
                        <a:rPr sz="800" b="0" spc="-275">
                          <a:solidFill>
                            <a:srgbClr val="332C2A"/>
                          </a:solidFill>
                          <a:latin typeface="游ゴシック" panose="020B0400000000000000" pitchFamily="50" charset="-128"/>
                          <a:ea typeface="游ゴシック" panose="020B0400000000000000" pitchFamily="50" charset="-128"/>
                          <a:cs typeface="Adobe Clean Han"/>
                        </a:rPr>
                        <a:t>）</a:t>
                      </a:r>
                      <a:r>
                        <a:rPr sz="800" b="0" spc="-95">
                          <a:solidFill>
                            <a:srgbClr val="332C2A"/>
                          </a:solidFill>
                          <a:latin typeface="游ゴシック" panose="020B0400000000000000" pitchFamily="50" charset="-128"/>
                          <a:ea typeface="游ゴシック" panose="020B0400000000000000" pitchFamily="50" charset="-128"/>
                          <a:cs typeface="Adobe Clean Han"/>
                        </a:rPr>
                        <a:t>ファッション、メーカー、商社、金融、マスコ</a:t>
                      </a:r>
                      <a:r>
                        <a:rPr sz="800" b="0" spc="-145">
                          <a:solidFill>
                            <a:srgbClr val="332C2A"/>
                          </a:solidFill>
                          <a:latin typeface="游ゴシック" panose="020B0400000000000000" pitchFamily="50" charset="-128"/>
                          <a:ea typeface="游ゴシック" panose="020B0400000000000000" pitchFamily="50" charset="-128"/>
                          <a:cs typeface="Adobe Clean Han"/>
                        </a:rPr>
                        <a:t>ミ、美容、建設、小売り、音楽、製造、教育、福</a:t>
                      </a:r>
                      <a:r>
                        <a:rPr sz="800" b="0" spc="-100">
                          <a:solidFill>
                            <a:srgbClr val="332C2A"/>
                          </a:solidFill>
                          <a:latin typeface="游ゴシック" panose="020B0400000000000000" pitchFamily="50" charset="-128"/>
                          <a:ea typeface="游ゴシック" panose="020B0400000000000000" pitchFamily="50" charset="-128"/>
                          <a:cs typeface="Adobe Clean Han"/>
                        </a:rPr>
                        <a:t>祉、医療、行政など</a:t>
                      </a:r>
                      <a:endParaRPr sz="800">
                        <a:latin typeface="游ゴシック" panose="020B0400000000000000" pitchFamily="50" charset="-128"/>
                        <a:ea typeface="游ゴシック" panose="020B0400000000000000" pitchFamily="50" charset="-128"/>
                        <a:cs typeface="Adobe Clean Han"/>
                      </a:endParaRPr>
                    </a:p>
                  </a:txBody>
                  <a:tcPr marL="0" marR="0" marT="56515" marB="0">
                    <a:lnL w="28575">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tcPr>
                </a:tc>
                <a:tc rowSpan="3">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28575">
                      <a:solidFill>
                        <a:srgbClr val="332C2A"/>
                      </a:solidFill>
                      <a:prstDash val="solid"/>
                    </a:lnB>
                  </a:tcPr>
                </a:tc>
                <a:extLst>
                  <a:ext uri="{0D108BD9-81ED-4DB2-BD59-A6C34878D82A}">
                    <a16:rowId xmlns:a16="http://schemas.microsoft.com/office/drawing/2014/main" val="10001"/>
                  </a:ext>
                </a:extLst>
              </a:tr>
              <a:tr h="832485">
                <a:tc>
                  <a:txBody>
                    <a:bodyPr/>
                    <a:lstStyle/>
                    <a:p>
                      <a:pPr marL="111760">
                        <a:lnSpc>
                          <a:spcPct val="100000"/>
                        </a:lnSpc>
                        <a:spcBef>
                          <a:spcPts val="425"/>
                        </a:spcBef>
                      </a:pPr>
                      <a:r>
                        <a:rPr sz="800" b="0" spc="-10">
                          <a:solidFill>
                            <a:srgbClr val="332C2A"/>
                          </a:solidFill>
                          <a:latin typeface="游ゴシック" panose="020B0400000000000000" pitchFamily="50" charset="-128"/>
                          <a:ea typeface="游ゴシック" panose="020B0400000000000000" pitchFamily="50" charset="-128"/>
                          <a:cs typeface="Adobe Clean Han"/>
                        </a:rPr>
                        <a:t>○仕事の種類</a:t>
                      </a:r>
                      <a:endParaRPr sz="800">
                        <a:latin typeface="游ゴシック" panose="020B0400000000000000" pitchFamily="50" charset="-128"/>
                        <a:ea typeface="游ゴシック" panose="020B0400000000000000" pitchFamily="50" charset="-128"/>
                        <a:cs typeface="Adobe Clean Han"/>
                      </a:endParaRPr>
                    </a:p>
                    <a:p>
                      <a:pPr marL="340995" marR="62230" indent="-281940" algn="just">
                        <a:lnSpc>
                          <a:spcPct val="120500"/>
                        </a:lnSpc>
                      </a:pPr>
                      <a:r>
                        <a:rPr sz="800" b="0">
                          <a:solidFill>
                            <a:srgbClr val="332C2A"/>
                          </a:solidFill>
                          <a:latin typeface="游ゴシック" panose="020B0400000000000000" pitchFamily="50" charset="-128"/>
                          <a:ea typeface="游ゴシック" panose="020B0400000000000000" pitchFamily="50" charset="-128"/>
                          <a:cs typeface="Adobe Clean Han"/>
                        </a:rPr>
                        <a:t>（例</a:t>
                      </a:r>
                      <a:r>
                        <a:rPr sz="800" b="0" spc="-204">
                          <a:solidFill>
                            <a:srgbClr val="332C2A"/>
                          </a:solidFill>
                          <a:latin typeface="游ゴシック" panose="020B0400000000000000" pitchFamily="50" charset="-128"/>
                          <a:ea typeface="游ゴシック" panose="020B0400000000000000" pitchFamily="50" charset="-128"/>
                          <a:cs typeface="Adobe Clean Han"/>
                        </a:rPr>
                        <a:t>）</a:t>
                      </a:r>
                      <a:r>
                        <a:rPr sz="800" b="0" spc="-10">
                          <a:solidFill>
                            <a:srgbClr val="332C2A"/>
                          </a:solidFill>
                          <a:latin typeface="游ゴシック" panose="020B0400000000000000" pitchFamily="50" charset="-128"/>
                          <a:ea typeface="游ゴシック" panose="020B0400000000000000" pitchFamily="50" charset="-128"/>
                          <a:cs typeface="Adobe Clean Han"/>
                        </a:rPr>
                        <a:t>美容師•スタイリスト、洋服ショップ店員、</a:t>
                      </a:r>
                      <a:r>
                        <a:rPr sz="800" b="0" spc="-80">
                          <a:solidFill>
                            <a:srgbClr val="332C2A"/>
                          </a:solidFill>
                          <a:latin typeface="游ゴシック" panose="020B0400000000000000" pitchFamily="50" charset="-128"/>
                          <a:ea typeface="游ゴシック" panose="020B0400000000000000" pitchFamily="50" charset="-128"/>
                          <a:cs typeface="Adobe Clean Han"/>
                        </a:rPr>
                        <a:t>営業、保育士、医師•看護師、介護士、研</a:t>
                      </a:r>
                      <a:r>
                        <a:rPr sz="800" b="0" spc="225">
                          <a:solidFill>
                            <a:srgbClr val="332C2A"/>
                          </a:solidFill>
                          <a:latin typeface="游ゴシック" panose="020B0400000000000000" pitchFamily="50" charset="-128"/>
                          <a:ea typeface="游ゴシック" panose="020B0400000000000000" pitchFamily="50" charset="-128"/>
                          <a:cs typeface="Adobe Clean Han"/>
                        </a:rPr>
                        <a:t>究•</a:t>
                      </a:r>
                      <a:r>
                        <a:rPr sz="800" b="0" spc="-95">
                          <a:solidFill>
                            <a:srgbClr val="332C2A"/>
                          </a:solidFill>
                          <a:latin typeface="游ゴシック" panose="020B0400000000000000" pitchFamily="50" charset="-128"/>
                          <a:ea typeface="游ゴシック" panose="020B0400000000000000" pitchFamily="50" charset="-128"/>
                          <a:cs typeface="Adobe Clean Han"/>
                        </a:rPr>
                        <a:t>開発、ドライバー、エンジニア、職人、経理、</a:t>
                      </a:r>
                      <a:r>
                        <a:rPr sz="800" b="0" spc="-75">
                          <a:solidFill>
                            <a:srgbClr val="332C2A"/>
                          </a:solidFill>
                          <a:latin typeface="游ゴシック" panose="020B0400000000000000" pitchFamily="50" charset="-128"/>
                          <a:ea typeface="游ゴシック" panose="020B0400000000000000" pitchFamily="50" charset="-128"/>
                          <a:cs typeface="Adobe Clean Han"/>
                        </a:rPr>
                        <a:t>学校教員、警察官、消防官など</a:t>
                      </a:r>
                      <a:endParaRPr sz="800">
                        <a:latin typeface="游ゴシック" panose="020B0400000000000000" pitchFamily="50" charset="-128"/>
                        <a:ea typeface="游ゴシック" panose="020B0400000000000000" pitchFamily="50" charset="-128"/>
                        <a:cs typeface="Adobe Clean Han"/>
                      </a:endParaRPr>
                    </a:p>
                  </a:txBody>
                  <a:tcPr marL="0" marR="0" marT="53975" marB="0">
                    <a:lnL w="28575">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tcPr>
                </a:tc>
                <a:tc vMerge="1">
                  <a:txBody>
                    <a:bodyPr/>
                    <a:lstStyle/>
                    <a:p>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28575">
                      <a:solidFill>
                        <a:srgbClr val="332C2A"/>
                      </a:solidFill>
                      <a:prstDash val="solid"/>
                    </a:lnB>
                  </a:tcPr>
                </a:tc>
                <a:extLst>
                  <a:ext uri="{0D108BD9-81ED-4DB2-BD59-A6C34878D82A}">
                    <a16:rowId xmlns:a16="http://schemas.microsoft.com/office/drawing/2014/main" val="10002"/>
                  </a:ext>
                </a:extLst>
              </a:tr>
              <a:tr h="508634">
                <a:tc>
                  <a:txBody>
                    <a:bodyPr/>
                    <a:lstStyle/>
                    <a:p>
                      <a:pPr marL="111760">
                        <a:lnSpc>
                          <a:spcPct val="100000"/>
                        </a:lnSpc>
                        <a:spcBef>
                          <a:spcPts val="434"/>
                        </a:spcBef>
                      </a:pPr>
                      <a:r>
                        <a:rPr sz="800" b="0" spc="-70">
                          <a:solidFill>
                            <a:srgbClr val="332C2A"/>
                          </a:solidFill>
                          <a:latin typeface="游ゴシック" panose="020B0400000000000000" pitchFamily="50" charset="-128"/>
                          <a:ea typeface="游ゴシック" panose="020B0400000000000000" pitchFamily="50" charset="-128"/>
                          <a:cs typeface="Adobe Clean Han"/>
                        </a:rPr>
                        <a:t>○特定の仕事</a:t>
                      </a:r>
                      <a:r>
                        <a:rPr sz="800" b="0">
                          <a:solidFill>
                            <a:srgbClr val="332C2A"/>
                          </a:solidFill>
                          <a:latin typeface="游ゴシック" panose="020B0400000000000000" pitchFamily="50" charset="-128"/>
                          <a:ea typeface="游ゴシック" panose="020B0400000000000000" pitchFamily="50" charset="-128"/>
                          <a:cs typeface="Adobe Clean Han"/>
                        </a:rPr>
                        <a:t>（業務</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334645" marR="113664" indent="-274955">
                        <a:lnSpc>
                          <a:spcPct val="113399"/>
                        </a:lnSpc>
                      </a:pPr>
                      <a:r>
                        <a:rPr sz="800" b="0">
                          <a:solidFill>
                            <a:srgbClr val="332C2A"/>
                          </a:solidFill>
                          <a:latin typeface="游ゴシック" panose="020B0400000000000000" pitchFamily="50" charset="-128"/>
                          <a:ea typeface="游ゴシック" panose="020B0400000000000000" pitchFamily="50" charset="-128"/>
                          <a:cs typeface="Adobe Clean Han"/>
                        </a:rPr>
                        <a:t>（例</a:t>
                      </a:r>
                      <a:r>
                        <a:rPr sz="800" b="0" spc="-80">
                          <a:solidFill>
                            <a:srgbClr val="332C2A"/>
                          </a:solidFill>
                          <a:latin typeface="游ゴシック" panose="020B0400000000000000" pitchFamily="50" charset="-128"/>
                          <a:ea typeface="游ゴシック" panose="020B0400000000000000" pitchFamily="50" charset="-128"/>
                          <a:cs typeface="Adobe Clean Han"/>
                        </a:rPr>
                        <a:t>）</a:t>
                      </a:r>
                      <a:r>
                        <a:rPr sz="800" b="0" spc="-25">
                          <a:solidFill>
                            <a:srgbClr val="332C2A"/>
                          </a:solidFill>
                          <a:latin typeface="游ゴシック" panose="020B0400000000000000" pitchFamily="50" charset="-128"/>
                          <a:ea typeface="游ゴシック" panose="020B0400000000000000" pitchFamily="50" charset="-128"/>
                          <a:cs typeface="Adobe Clean Han"/>
                        </a:rPr>
                        <a:t>○○の店で▲▲を売る仕事、××を作る仕</a:t>
                      </a:r>
                      <a:r>
                        <a:rPr sz="800" b="0" spc="-20">
                          <a:solidFill>
                            <a:srgbClr val="332C2A"/>
                          </a:solidFill>
                          <a:latin typeface="游ゴシック" panose="020B0400000000000000" pitchFamily="50" charset="-128"/>
                          <a:ea typeface="游ゴシック" panose="020B0400000000000000" pitchFamily="50" charset="-128"/>
                          <a:cs typeface="Adobe Clean Han"/>
                        </a:rPr>
                        <a:t>事など</a:t>
                      </a:r>
                      <a:endParaRPr sz="800">
                        <a:latin typeface="游ゴシック" panose="020B0400000000000000" pitchFamily="50" charset="-128"/>
                        <a:ea typeface="游ゴシック" panose="020B0400000000000000" pitchFamily="50" charset="-128"/>
                        <a:cs typeface="Adobe Clean Han"/>
                      </a:endParaRPr>
                    </a:p>
                  </a:txBody>
                  <a:tcPr marL="0" marR="0" marT="55244" marB="0">
                    <a:lnL w="28575">
                      <a:solidFill>
                        <a:srgbClr val="332C2A"/>
                      </a:solidFill>
                      <a:prstDash val="solid"/>
                    </a:lnL>
                    <a:lnR w="12700">
                      <a:solidFill>
                        <a:srgbClr val="332C2A"/>
                      </a:solidFill>
                      <a:prstDash val="solid"/>
                    </a:lnR>
                    <a:lnT w="12700">
                      <a:solidFill>
                        <a:srgbClr val="332C2A"/>
                      </a:solidFill>
                      <a:prstDash val="solid"/>
                    </a:lnT>
                    <a:lnB w="28575">
                      <a:solidFill>
                        <a:srgbClr val="332C2A"/>
                      </a:solidFill>
                      <a:prstDash val="solid"/>
                    </a:lnB>
                  </a:tcPr>
                </a:tc>
                <a:tc vMerge="1">
                  <a:txBody>
                    <a:bodyPr/>
                    <a:lstStyle/>
                    <a:p>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28575">
                      <a:solidFill>
                        <a:srgbClr val="332C2A"/>
                      </a:solidFill>
                      <a:prstDash val="solid"/>
                    </a:lnB>
                  </a:tcPr>
                </a:tc>
                <a:extLst>
                  <a:ext uri="{0D108BD9-81ED-4DB2-BD59-A6C34878D82A}">
                    <a16:rowId xmlns:a16="http://schemas.microsoft.com/office/drawing/2014/main" val="10003"/>
                  </a:ext>
                </a:extLst>
              </a:tr>
            </a:tbl>
          </a:graphicData>
        </a:graphic>
      </p:graphicFrame>
      <p:sp>
        <p:nvSpPr>
          <p:cNvPr id="69" name="object 69"/>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19</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graphicFrame>
        <p:nvGraphicFramePr>
          <p:cNvPr id="68" name="object 68"/>
          <p:cNvGraphicFramePr>
            <a:graphicFrameLocks noGrp="1"/>
          </p:cNvGraphicFramePr>
          <p:nvPr>
            <p:extLst>
              <p:ext uri="{D42A27DB-BD31-4B8C-83A1-F6EECF244321}">
                <p14:modId xmlns:p14="http://schemas.microsoft.com/office/powerpoint/2010/main" val="1690755882"/>
              </p:ext>
            </p:extLst>
          </p:nvPr>
        </p:nvGraphicFramePr>
        <p:xfrm>
          <a:off x="1073645" y="4737100"/>
          <a:ext cx="5577204" cy="1113155"/>
        </p:xfrm>
        <a:graphic>
          <a:graphicData uri="http://schemas.openxmlformats.org/drawingml/2006/table">
            <a:tbl>
              <a:tblPr firstRow="1" bandRow="1">
                <a:tableStyleId>{2D5ABB26-0587-4C30-8999-92F81FD0307C}</a:tableStyleId>
              </a:tblPr>
              <a:tblGrid>
                <a:gridCol w="2789555">
                  <a:extLst>
                    <a:ext uri="{9D8B030D-6E8A-4147-A177-3AD203B41FA5}">
                      <a16:colId xmlns:a16="http://schemas.microsoft.com/office/drawing/2014/main" val="20000"/>
                    </a:ext>
                  </a:extLst>
                </a:gridCol>
                <a:gridCol w="2787649">
                  <a:extLst>
                    <a:ext uri="{9D8B030D-6E8A-4147-A177-3AD203B41FA5}">
                      <a16:colId xmlns:a16="http://schemas.microsoft.com/office/drawing/2014/main" val="20001"/>
                    </a:ext>
                  </a:extLst>
                </a:gridCol>
              </a:tblGrid>
              <a:tr h="212090">
                <a:tc>
                  <a:txBody>
                    <a:bodyPr/>
                    <a:lstStyle/>
                    <a:p>
                      <a:pPr marL="478790">
                        <a:lnSpc>
                          <a:spcPct val="100000"/>
                        </a:lnSpc>
                        <a:spcBef>
                          <a:spcPts val="340"/>
                        </a:spcBef>
                      </a:pPr>
                      <a:r>
                        <a:rPr sz="850" b="0" spc="-95">
                          <a:solidFill>
                            <a:srgbClr val="332C2A"/>
                          </a:solidFill>
                          <a:latin typeface="游ゴシック" panose="020B0400000000000000" pitchFamily="50" charset="-128"/>
                          <a:ea typeface="游ゴシック" panose="020B0400000000000000" pitchFamily="50" charset="-128"/>
                          <a:cs typeface="Adobe Clean Han"/>
                        </a:rPr>
                        <a:t>あなたが「１．」で右側に書いた仕事</a:t>
                      </a:r>
                      <a:endParaRPr sz="850">
                        <a:latin typeface="游ゴシック" panose="020B0400000000000000" pitchFamily="50" charset="-128"/>
                        <a:ea typeface="游ゴシック" panose="020B0400000000000000" pitchFamily="50" charset="-128"/>
                        <a:cs typeface="Adobe Clean Han"/>
                      </a:endParaRPr>
                    </a:p>
                  </a:txBody>
                  <a:tcPr marL="0" marR="0" marT="43180" marB="0">
                    <a:lnL w="28575">
                      <a:solidFill>
                        <a:srgbClr val="332C2A"/>
                      </a:solidFill>
                      <a:prstDash val="solid"/>
                    </a:lnL>
                    <a:lnR w="12700">
                      <a:solidFill>
                        <a:srgbClr val="332C2A"/>
                      </a:solidFill>
                      <a:prstDash val="solid"/>
                    </a:lnR>
                    <a:lnT w="28575">
                      <a:solidFill>
                        <a:srgbClr val="332C2A"/>
                      </a:solidFill>
                      <a:prstDash val="solid"/>
                    </a:lnT>
                    <a:lnB w="12700">
                      <a:solidFill>
                        <a:srgbClr val="332C2A"/>
                      </a:solidFill>
                      <a:prstDash val="solid"/>
                    </a:lnB>
                  </a:tcPr>
                </a:tc>
                <a:tc>
                  <a:txBody>
                    <a:bodyPr/>
                    <a:lstStyle/>
                    <a:p>
                      <a:pPr marL="610870">
                        <a:lnSpc>
                          <a:spcPct val="100000"/>
                        </a:lnSpc>
                        <a:spcBef>
                          <a:spcPts val="340"/>
                        </a:spcBef>
                      </a:pPr>
                      <a:r>
                        <a:rPr sz="850" b="0">
                          <a:solidFill>
                            <a:srgbClr val="332C2A"/>
                          </a:solidFill>
                          <a:latin typeface="游ゴシック" panose="020B0400000000000000" pitchFamily="50" charset="-128"/>
                          <a:ea typeface="游ゴシック" panose="020B0400000000000000" pitchFamily="50" charset="-128"/>
                          <a:cs typeface="Adobe Clean Han"/>
                        </a:rPr>
                        <a:t>こうなったら「ヤバイ•ヒサン」</a:t>
                      </a:r>
                      <a:endParaRPr sz="850">
                        <a:latin typeface="游ゴシック" panose="020B0400000000000000" pitchFamily="50" charset="-128"/>
                        <a:ea typeface="游ゴシック" panose="020B0400000000000000" pitchFamily="50" charset="-128"/>
                        <a:cs typeface="Adobe Clean Han"/>
                      </a:endParaRPr>
                    </a:p>
                  </a:txBody>
                  <a:tcPr marL="0" marR="0" marT="43180" marB="0">
                    <a:lnL w="12700">
                      <a:solidFill>
                        <a:srgbClr val="332C2A"/>
                      </a:solidFill>
                      <a:prstDash val="solid"/>
                    </a:lnL>
                    <a:lnR w="28575">
                      <a:solidFill>
                        <a:srgbClr val="332C2A"/>
                      </a:solidFill>
                      <a:prstDash val="solid"/>
                    </a:lnR>
                    <a:lnT w="28575">
                      <a:solidFill>
                        <a:srgbClr val="332C2A"/>
                      </a:solidFill>
                      <a:prstDash val="solid"/>
                    </a:lnT>
                    <a:lnB w="12700">
                      <a:solidFill>
                        <a:srgbClr val="332C2A"/>
                      </a:solidFill>
                      <a:prstDash val="solid"/>
                    </a:lnB>
                  </a:tcPr>
                </a:tc>
                <a:extLst>
                  <a:ext uri="{0D108BD9-81ED-4DB2-BD59-A6C34878D82A}">
                    <a16:rowId xmlns:a16="http://schemas.microsoft.com/office/drawing/2014/main" val="10000"/>
                  </a:ext>
                </a:extLst>
              </a:tr>
              <a:tr h="304800">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dash"/>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12700">
                      <a:solidFill>
                        <a:srgbClr val="332C2A"/>
                      </a:solidFill>
                      <a:prstDash val="dash"/>
                    </a:lnB>
                  </a:tcPr>
                </a:tc>
                <a:extLst>
                  <a:ext uri="{0D108BD9-81ED-4DB2-BD59-A6C34878D82A}">
                    <a16:rowId xmlns:a16="http://schemas.microsoft.com/office/drawing/2014/main" val="10001"/>
                  </a:ext>
                </a:extLst>
              </a:tr>
              <a:tr h="304800">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12700">
                      <a:solidFill>
                        <a:srgbClr val="332C2A"/>
                      </a:solidFill>
                      <a:prstDash val="dash"/>
                    </a:lnT>
                    <a:lnB w="12700">
                      <a:solidFill>
                        <a:srgbClr val="332C2A"/>
                      </a:solidFill>
                      <a:prstDash val="dash"/>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dash"/>
                    </a:lnT>
                    <a:lnB w="12700">
                      <a:solidFill>
                        <a:srgbClr val="332C2A"/>
                      </a:solidFill>
                      <a:prstDash val="dash"/>
                    </a:lnB>
                  </a:tcPr>
                </a:tc>
                <a:extLst>
                  <a:ext uri="{0D108BD9-81ED-4DB2-BD59-A6C34878D82A}">
                    <a16:rowId xmlns:a16="http://schemas.microsoft.com/office/drawing/2014/main" val="10002"/>
                  </a:ext>
                </a:extLst>
              </a:tr>
              <a:tr h="291465">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12700">
                      <a:solidFill>
                        <a:srgbClr val="332C2A"/>
                      </a:solidFill>
                      <a:prstDash val="dash"/>
                    </a:lnT>
                    <a:lnB w="2857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dash"/>
                    </a:lnT>
                    <a:lnB w="28575">
                      <a:solidFill>
                        <a:srgbClr val="332C2A"/>
                      </a:solidFill>
                      <a:prstDash val="soli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0001" y="0"/>
            <a:ext cx="6840220" cy="720090"/>
            <a:chOff x="720001" y="0"/>
            <a:chExt cx="6840220" cy="720090"/>
          </a:xfrm>
        </p:grpSpPr>
        <p:sp>
          <p:nvSpPr>
            <p:cNvPr id="3" name="object 3"/>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5" name="object 5"/>
          <p:cNvSpPr txBox="1"/>
          <p:nvPr/>
        </p:nvSpPr>
        <p:spPr>
          <a:xfrm>
            <a:off x="995300" y="325702"/>
            <a:ext cx="2002155" cy="230190"/>
          </a:xfrm>
          <a:prstGeom prst="rect">
            <a:avLst/>
          </a:prstGeom>
        </p:spPr>
        <p:txBody>
          <a:bodyPr vert="horz" wrap="square" lIns="0" tIns="14604" rIns="0" bIns="0" rtlCol="0">
            <a:spAutoFit/>
          </a:bodyPr>
          <a:lstStyle/>
          <a:p>
            <a:pPr marL="12700">
              <a:lnSpc>
                <a:spcPct val="100000"/>
              </a:lnSpc>
              <a:spcBef>
                <a:spcPts val="114"/>
              </a:spcBef>
            </a:pPr>
            <a:r>
              <a:rPr sz="1400" b="1">
                <a:solidFill>
                  <a:srgbClr val="332C2A"/>
                </a:solidFill>
                <a:latin typeface="游ゴシック" panose="020B0400000000000000" pitchFamily="50" charset="-128"/>
                <a:ea typeface="游ゴシック" panose="020B0400000000000000" pitchFamily="50" charset="-128"/>
                <a:cs typeface="Adobe Clean Han ExtraBold"/>
              </a:rPr>
              <a:t>第3章：モデル授業案</a:t>
            </a:r>
            <a:r>
              <a:rPr sz="1400" b="1" spc="-25">
                <a:solidFill>
                  <a:srgbClr val="332C2A"/>
                </a:solidFill>
                <a:latin typeface="游ゴシック" panose="020B0400000000000000" pitchFamily="50" charset="-128"/>
                <a:ea typeface="游ゴシック" panose="020B0400000000000000" pitchFamily="50" charset="-128"/>
                <a:cs typeface="Adobe Clean Han ExtraBold"/>
              </a:rPr>
              <a:t>20</a:t>
            </a:r>
            <a:endParaRPr sz="1400">
              <a:latin typeface="游ゴシック" panose="020B0400000000000000" pitchFamily="50" charset="-128"/>
              <a:ea typeface="游ゴシック" panose="020B0400000000000000" pitchFamily="50" charset="-128"/>
              <a:cs typeface="Adobe Clean Han ExtraBold"/>
            </a:endParaRPr>
          </a:p>
        </p:txBody>
      </p:sp>
      <p:sp>
        <p:nvSpPr>
          <p:cNvPr id="6" name="object 6"/>
          <p:cNvSpPr txBox="1"/>
          <p:nvPr/>
        </p:nvSpPr>
        <p:spPr>
          <a:xfrm>
            <a:off x="3331695" y="325702"/>
            <a:ext cx="2366010" cy="230190"/>
          </a:xfrm>
          <a:prstGeom prst="rect">
            <a:avLst/>
          </a:prstGeom>
        </p:spPr>
        <p:txBody>
          <a:bodyPr vert="horz" wrap="square" lIns="0" tIns="14604" rIns="0" bIns="0" rtlCol="0">
            <a:spAutoFit/>
          </a:bodyPr>
          <a:lstStyle/>
          <a:p>
            <a:pPr marL="12700">
              <a:lnSpc>
                <a:spcPct val="100000"/>
              </a:lnSpc>
              <a:spcBef>
                <a:spcPts val="114"/>
              </a:spcBef>
            </a:pPr>
            <a:r>
              <a:rPr sz="1400" b="1" spc="-5" dirty="0" err="1">
                <a:solidFill>
                  <a:srgbClr val="332C2A"/>
                </a:solidFill>
                <a:latin typeface="游ゴシック" panose="020B0400000000000000" pitchFamily="50" charset="-128"/>
                <a:ea typeface="游ゴシック" panose="020B0400000000000000" pitchFamily="50" charset="-128"/>
                <a:cs typeface="Adobe Clean Han ExtraBold"/>
              </a:rPr>
              <a:t>生命を大切にする働き方は</a:t>
            </a:r>
            <a:r>
              <a:rPr sz="1400" b="1" spc="-5" dirty="0">
                <a:solidFill>
                  <a:srgbClr val="332C2A"/>
                </a:solidFill>
                <a:latin typeface="游ゴシック" panose="020B0400000000000000" pitchFamily="50" charset="-128"/>
                <a:ea typeface="游ゴシック" panose="020B0400000000000000" pitchFamily="50" charset="-128"/>
                <a:cs typeface="Adobe Clean Han ExtraBold"/>
              </a:rPr>
              <a:t>？</a:t>
            </a:r>
            <a:endParaRPr sz="1400" dirty="0">
              <a:latin typeface="游ゴシック" panose="020B0400000000000000" pitchFamily="50" charset="-128"/>
              <a:ea typeface="游ゴシック" panose="020B0400000000000000" pitchFamily="50" charset="-128"/>
              <a:cs typeface="Adobe Clean Han ExtraBold"/>
            </a:endParaRPr>
          </a:p>
        </p:txBody>
      </p:sp>
      <p:sp>
        <p:nvSpPr>
          <p:cNvPr id="7" name="object 7"/>
          <p:cNvSpPr txBox="1"/>
          <p:nvPr/>
        </p:nvSpPr>
        <p:spPr>
          <a:xfrm>
            <a:off x="804339" y="1075469"/>
            <a:ext cx="5918200" cy="4251960"/>
          </a:xfrm>
          <a:prstGeom prst="rect">
            <a:avLst/>
          </a:prstGeom>
        </p:spPr>
        <p:txBody>
          <a:bodyPr vert="horz" wrap="square" lIns="0" tIns="17145" rIns="0" bIns="0" rtlCol="0">
            <a:noAutofit/>
          </a:bodyPr>
          <a:lstStyle/>
          <a:p>
            <a:pPr marL="58419">
              <a:lnSpc>
                <a:spcPct val="100000"/>
              </a:lnSpc>
              <a:spcBef>
                <a:spcPts val="135"/>
              </a:spcBef>
            </a:pPr>
            <a:r>
              <a:rPr sz="1800" b="1" spc="-10">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00">
              <a:latin typeface="游ゴシック" panose="020B0400000000000000" pitchFamily="50" charset="-128"/>
              <a:ea typeface="游ゴシック" panose="020B0400000000000000" pitchFamily="50" charset="-128"/>
              <a:cs typeface="Adobe Clean Han ExtraBold"/>
            </a:endParaRPr>
          </a:p>
          <a:p>
            <a:pPr marL="182245" marR="6350" indent="-170180">
              <a:lnSpc>
                <a:spcPct val="118700"/>
              </a:lnSpc>
              <a:spcBef>
                <a:spcPts val="1760"/>
              </a:spcBef>
            </a:pPr>
            <a:r>
              <a:rPr sz="1050" b="1" spc="-65">
                <a:solidFill>
                  <a:srgbClr val="332C2A"/>
                </a:solidFill>
                <a:latin typeface="游ゴシック" panose="020B0400000000000000" pitchFamily="50" charset="-128"/>
                <a:ea typeface="游ゴシック" panose="020B0400000000000000" pitchFamily="50" charset="-128"/>
                <a:cs typeface="Adobe Clean Han ExtraBold"/>
              </a:rPr>
              <a:t>１． 過労死にならないために、あなたならばどうすれば良いと思いますか？  当てはまるものを、次</a:t>
            </a:r>
            <a:r>
              <a:rPr sz="1050" b="1" spc="-45">
                <a:solidFill>
                  <a:srgbClr val="332C2A"/>
                </a:solidFill>
                <a:latin typeface="游ゴシック" panose="020B0400000000000000" pitchFamily="50" charset="-128"/>
                <a:ea typeface="游ゴシック" panose="020B0400000000000000" pitchFamily="50" charset="-128"/>
                <a:cs typeface="Adobe Clean Han ExtraBold"/>
              </a:rPr>
              <a:t>の中から全て選んでください。</a:t>
            </a:r>
            <a:endParaRPr sz="1050">
              <a:latin typeface="游ゴシック" panose="020B0400000000000000" pitchFamily="50" charset="-128"/>
              <a:ea typeface="游ゴシック" panose="020B0400000000000000" pitchFamily="50" charset="-128"/>
              <a:cs typeface="Adobe Clean Han ExtraBold"/>
            </a:endParaRPr>
          </a:p>
          <a:p>
            <a:pPr marL="175895">
              <a:lnSpc>
                <a:spcPct val="100000"/>
              </a:lnSpc>
              <a:spcBef>
                <a:spcPts val="640"/>
              </a:spcBef>
            </a:pPr>
            <a:r>
              <a:rPr sz="850" b="0" spc="-10">
                <a:solidFill>
                  <a:srgbClr val="332C2A"/>
                </a:solidFill>
                <a:latin typeface="游ゴシック" panose="020B0400000000000000" pitchFamily="50" charset="-128"/>
                <a:ea typeface="游ゴシック" panose="020B0400000000000000" pitchFamily="50" charset="-128"/>
                <a:cs typeface="Adobe Clean Han"/>
              </a:rPr>
              <a:t>①仕事を休む</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5"/>
              </a:spcBef>
            </a:pPr>
            <a:r>
              <a:rPr sz="850" b="0" spc="-10">
                <a:solidFill>
                  <a:srgbClr val="332C2A"/>
                </a:solidFill>
                <a:latin typeface="游ゴシック" panose="020B0400000000000000" pitchFamily="50" charset="-128"/>
                <a:ea typeface="游ゴシック" panose="020B0400000000000000" pitchFamily="50" charset="-128"/>
                <a:cs typeface="Adobe Clean Han"/>
              </a:rPr>
              <a:t>②家族に相談する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0"/>
              </a:spcBef>
            </a:pPr>
            <a:r>
              <a:rPr sz="850" b="0" spc="-145">
                <a:solidFill>
                  <a:srgbClr val="332C2A"/>
                </a:solidFill>
                <a:latin typeface="游ゴシック" panose="020B0400000000000000" pitchFamily="50" charset="-128"/>
                <a:ea typeface="游ゴシック" panose="020B0400000000000000" pitchFamily="50" charset="-128"/>
                <a:cs typeface="Adobe Clean Han"/>
              </a:rPr>
              <a:t>③医者</a:t>
            </a:r>
            <a:r>
              <a:rPr sz="850" b="0">
                <a:solidFill>
                  <a:srgbClr val="332C2A"/>
                </a:solidFill>
                <a:latin typeface="游ゴシック" panose="020B0400000000000000" pitchFamily="50" charset="-128"/>
                <a:ea typeface="游ゴシック" panose="020B0400000000000000" pitchFamily="50" charset="-128"/>
                <a:cs typeface="Adobe Clean Han"/>
              </a:rPr>
              <a:t>（心療内科など</a:t>
            </a:r>
            <a:r>
              <a:rPr sz="850" b="0" spc="-420">
                <a:solidFill>
                  <a:srgbClr val="332C2A"/>
                </a:solidFill>
                <a:latin typeface="游ゴシック" panose="020B0400000000000000" pitchFamily="50" charset="-128"/>
                <a:ea typeface="游ゴシック" panose="020B0400000000000000" pitchFamily="50" charset="-128"/>
                <a:cs typeface="Adobe Clean Han"/>
              </a:rPr>
              <a:t>）</a:t>
            </a:r>
            <a:r>
              <a:rPr sz="850" b="0" spc="-15">
                <a:solidFill>
                  <a:srgbClr val="332C2A"/>
                </a:solidFill>
                <a:latin typeface="游ゴシック" panose="020B0400000000000000" pitchFamily="50" charset="-128"/>
                <a:ea typeface="游ゴシック" panose="020B0400000000000000" pitchFamily="50" charset="-128"/>
                <a:cs typeface="Adobe Clean Han"/>
              </a:rPr>
              <a:t>にかかる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0"/>
              </a:spcBef>
            </a:pPr>
            <a:r>
              <a:rPr sz="850" b="0" spc="-55">
                <a:solidFill>
                  <a:srgbClr val="332C2A"/>
                </a:solidFill>
                <a:latin typeface="游ゴシック" panose="020B0400000000000000" pitchFamily="50" charset="-128"/>
                <a:ea typeface="游ゴシック" panose="020B0400000000000000" pitchFamily="50" charset="-128"/>
                <a:cs typeface="Adobe Clean Han"/>
              </a:rPr>
              <a:t>④専門の公的機関</a:t>
            </a:r>
            <a:r>
              <a:rPr sz="850" b="0">
                <a:solidFill>
                  <a:srgbClr val="332C2A"/>
                </a:solidFill>
                <a:latin typeface="游ゴシック" panose="020B0400000000000000" pitchFamily="50" charset="-128"/>
                <a:ea typeface="游ゴシック" panose="020B0400000000000000" pitchFamily="50" charset="-128"/>
                <a:cs typeface="Adobe Clean Han"/>
              </a:rPr>
              <a:t>（労働基準監督署など</a:t>
            </a:r>
            <a:r>
              <a:rPr sz="850" b="0" spc="-420">
                <a:solidFill>
                  <a:srgbClr val="332C2A"/>
                </a:solidFill>
                <a:latin typeface="游ゴシック" panose="020B0400000000000000" pitchFamily="50" charset="-128"/>
                <a:ea typeface="游ゴシック" panose="020B0400000000000000" pitchFamily="50" charset="-128"/>
                <a:cs typeface="Adobe Clean Han"/>
              </a:rPr>
              <a:t>）</a:t>
            </a:r>
            <a:r>
              <a:rPr sz="850" b="0" spc="-10">
                <a:solidFill>
                  <a:srgbClr val="332C2A"/>
                </a:solidFill>
                <a:latin typeface="游ゴシック" panose="020B0400000000000000" pitchFamily="50" charset="-128"/>
                <a:ea typeface="游ゴシック" panose="020B0400000000000000" pitchFamily="50" charset="-128"/>
                <a:cs typeface="Adobe Clean Han"/>
              </a:rPr>
              <a:t>に相談する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5"/>
              </a:spcBef>
            </a:pPr>
            <a:r>
              <a:rPr sz="850" b="0" spc="-75">
                <a:solidFill>
                  <a:srgbClr val="332C2A"/>
                </a:solidFill>
                <a:latin typeface="游ゴシック" panose="020B0400000000000000" pitchFamily="50" charset="-128"/>
                <a:ea typeface="游ゴシック" panose="020B0400000000000000" pitchFamily="50" charset="-128"/>
                <a:cs typeface="Adobe Clean Han"/>
              </a:rPr>
              <a:t>⑤法の専門家</a:t>
            </a:r>
            <a:r>
              <a:rPr sz="850" b="0">
                <a:solidFill>
                  <a:srgbClr val="332C2A"/>
                </a:solidFill>
                <a:latin typeface="游ゴシック" panose="020B0400000000000000" pitchFamily="50" charset="-128"/>
                <a:ea typeface="游ゴシック" panose="020B0400000000000000" pitchFamily="50" charset="-128"/>
                <a:cs typeface="Adobe Clean Han"/>
              </a:rPr>
              <a:t>（弁護士など</a:t>
            </a:r>
            <a:r>
              <a:rPr sz="850" b="0" spc="-420">
                <a:solidFill>
                  <a:srgbClr val="332C2A"/>
                </a:solidFill>
                <a:latin typeface="游ゴシック" panose="020B0400000000000000" pitchFamily="50" charset="-128"/>
                <a:ea typeface="游ゴシック" panose="020B0400000000000000" pitchFamily="50" charset="-128"/>
                <a:cs typeface="Adobe Clean Han"/>
              </a:rPr>
              <a:t>）</a:t>
            </a:r>
            <a:r>
              <a:rPr sz="850" b="0" spc="-10">
                <a:solidFill>
                  <a:srgbClr val="332C2A"/>
                </a:solidFill>
                <a:latin typeface="游ゴシック" panose="020B0400000000000000" pitchFamily="50" charset="-128"/>
                <a:ea typeface="游ゴシック" panose="020B0400000000000000" pitchFamily="50" charset="-128"/>
                <a:cs typeface="Adobe Clean Han"/>
              </a:rPr>
              <a:t>に相談する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0"/>
              </a:spcBef>
            </a:pPr>
            <a:r>
              <a:rPr sz="850" b="0" spc="-10">
                <a:solidFill>
                  <a:srgbClr val="332C2A"/>
                </a:solidFill>
                <a:latin typeface="游ゴシック" panose="020B0400000000000000" pitchFamily="50" charset="-128"/>
                <a:ea typeface="游ゴシック" panose="020B0400000000000000" pitchFamily="50" charset="-128"/>
                <a:cs typeface="Adobe Clean Han"/>
              </a:rPr>
              <a:t>⑥仕事を辞める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0"/>
              </a:spcBef>
            </a:pPr>
            <a:r>
              <a:rPr sz="850" b="0" spc="-10">
                <a:solidFill>
                  <a:srgbClr val="332C2A"/>
                </a:solidFill>
                <a:latin typeface="游ゴシック" panose="020B0400000000000000" pitchFamily="50" charset="-128"/>
                <a:ea typeface="游ゴシック" panose="020B0400000000000000" pitchFamily="50" charset="-128"/>
                <a:cs typeface="Adobe Clean Han"/>
              </a:rPr>
              <a:t>⑦上司に相談する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5"/>
              </a:spcBef>
            </a:pPr>
            <a:r>
              <a:rPr sz="850" b="0" spc="-10">
                <a:solidFill>
                  <a:srgbClr val="332C2A"/>
                </a:solidFill>
                <a:latin typeface="游ゴシック" panose="020B0400000000000000" pitchFamily="50" charset="-128"/>
                <a:ea typeface="游ゴシック" panose="020B0400000000000000" pitchFamily="50" charset="-128"/>
                <a:cs typeface="Adobe Clean Han"/>
              </a:rPr>
              <a:t>⑧同僚に相談する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0"/>
              </a:spcBef>
            </a:pPr>
            <a:r>
              <a:rPr sz="850" b="0" spc="-5">
                <a:solidFill>
                  <a:srgbClr val="332C2A"/>
                </a:solidFill>
                <a:latin typeface="游ゴシック" panose="020B0400000000000000" pitchFamily="50" charset="-128"/>
                <a:ea typeface="游ゴシック" panose="020B0400000000000000" pitchFamily="50" charset="-128"/>
                <a:cs typeface="Adobe Clean Han"/>
              </a:rPr>
              <a:t>⑨社内の相談機関に相談する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0"/>
              </a:spcBef>
              <a:tabLst>
                <a:tab pos="5169535" algn="l"/>
              </a:tabLst>
            </a:pPr>
            <a:r>
              <a:rPr sz="850" b="0">
                <a:solidFill>
                  <a:srgbClr val="332C2A"/>
                </a:solidFill>
                <a:latin typeface="游ゴシック" panose="020B0400000000000000" pitchFamily="50" charset="-128"/>
                <a:ea typeface="游ゴシック" panose="020B0400000000000000" pitchFamily="50" charset="-128"/>
                <a:cs typeface="Adobe Clean Han"/>
              </a:rPr>
              <a:t>⑩その</a:t>
            </a:r>
            <a:r>
              <a:rPr sz="850" b="0" spc="-420">
                <a:solidFill>
                  <a:srgbClr val="332C2A"/>
                </a:solidFill>
                <a:latin typeface="游ゴシック" panose="020B0400000000000000" pitchFamily="50" charset="-128"/>
                <a:ea typeface="游ゴシック" panose="020B0400000000000000" pitchFamily="50" charset="-128"/>
                <a:cs typeface="Adobe Clean Han"/>
              </a:rPr>
              <a:t>他</a:t>
            </a:r>
            <a:r>
              <a:rPr sz="850" b="0">
                <a:solidFill>
                  <a:srgbClr val="332C2A"/>
                </a:solidFill>
                <a:latin typeface="游ゴシック" panose="020B0400000000000000" pitchFamily="50" charset="-128"/>
                <a:ea typeface="游ゴシック" panose="020B0400000000000000" pitchFamily="50" charset="-128"/>
                <a:cs typeface="Adobe Clean Han"/>
              </a:rPr>
              <a:t>【具体的</a:t>
            </a:r>
            <a:r>
              <a:rPr sz="850" b="0" spc="-50">
                <a:solidFill>
                  <a:srgbClr val="332C2A"/>
                </a:solidFill>
                <a:latin typeface="游ゴシック" panose="020B0400000000000000" pitchFamily="50" charset="-128"/>
                <a:ea typeface="游ゴシック" panose="020B0400000000000000" pitchFamily="50" charset="-128"/>
                <a:cs typeface="Adobe Clean Han"/>
              </a:rPr>
              <a:t>に</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a:t>
            </a:r>
            <a:endParaRPr sz="850">
              <a:latin typeface="游ゴシック" panose="020B0400000000000000" pitchFamily="50" charset="-128"/>
              <a:ea typeface="游ゴシック" panose="020B0400000000000000" pitchFamily="50" charset="-128"/>
              <a:cs typeface="Adobe Clean Han"/>
            </a:endParaRPr>
          </a:p>
          <a:p>
            <a:pPr>
              <a:lnSpc>
                <a:spcPct val="100000"/>
              </a:lnSpc>
              <a:spcBef>
                <a:spcPts val="459"/>
              </a:spcBef>
            </a:pPr>
            <a:endParaRPr sz="850">
              <a:latin typeface="游ゴシック" panose="020B0400000000000000" pitchFamily="50" charset="-128"/>
              <a:ea typeface="游ゴシック" panose="020B0400000000000000" pitchFamily="50" charset="-128"/>
              <a:cs typeface="Adobe Clean Han"/>
            </a:endParaRPr>
          </a:p>
          <a:p>
            <a:pPr marL="42545">
              <a:lnSpc>
                <a:spcPct val="100000"/>
              </a:lnSpc>
              <a:tabLst>
                <a:tab pos="302260" algn="l"/>
              </a:tabLst>
            </a:pPr>
            <a:r>
              <a:rPr lang="en-US" altLang="ja-JP" sz="1050" b="1" spc="-65">
                <a:solidFill>
                  <a:srgbClr val="332C2A"/>
                </a:solidFill>
                <a:latin typeface="游ゴシック" panose="020B0400000000000000" pitchFamily="50" charset="-128"/>
                <a:ea typeface="游ゴシック" panose="020B0400000000000000" pitchFamily="50" charset="-128"/>
                <a:cs typeface="Adobe Clean Han ExtraBold"/>
              </a:rPr>
              <a:t>2 </a:t>
            </a:r>
            <a:r>
              <a:rPr lang="ja-JP" altLang="en-US" sz="1050" b="1" spc="-65">
                <a:solidFill>
                  <a:srgbClr val="332C2A"/>
                </a:solidFill>
                <a:latin typeface="游ゴシック" panose="020B0400000000000000" pitchFamily="50" charset="-128"/>
                <a:ea typeface="游ゴシック" panose="020B0400000000000000" pitchFamily="50" charset="-128"/>
                <a:cs typeface="Adobe Clean Han ExtraBold"/>
              </a:rPr>
              <a:t>．</a:t>
            </a:r>
            <a:r>
              <a:rPr sz="1050" b="1" spc="-45" err="1">
                <a:solidFill>
                  <a:srgbClr val="332C2A"/>
                </a:solidFill>
                <a:latin typeface="游ゴシック" panose="020B0400000000000000" pitchFamily="50" charset="-128"/>
                <a:ea typeface="游ゴシック" panose="020B0400000000000000" pitchFamily="50" charset="-128"/>
                <a:cs typeface="Adobe Clean Han ExtraBold"/>
              </a:rPr>
              <a:t>公的機関や専門家に相談するときの連絡先を知っていますか</a:t>
            </a:r>
            <a:r>
              <a:rPr sz="1050" b="1" spc="-45">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a:p>
            <a:pPr marL="175895">
              <a:lnSpc>
                <a:spcPct val="100000"/>
              </a:lnSpc>
              <a:spcBef>
                <a:spcPts val="815"/>
              </a:spcBef>
            </a:pPr>
            <a:r>
              <a:rPr sz="850" b="0" spc="-10">
                <a:solidFill>
                  <a:srgbClr val="332C2A"/>
                </a:solidFill>
                <a:latin typeface="游ゴシック" panose="020B0400000000000000" pitchFamily="50" charset="-128"/>
                <a:ea typeface="游ゴシック" panose="020B0400000000000000" pitchFamily="50" charset="-128"/>
                <a:cs typeface="Adobe Clean Han"/>
              </a:rPr>
              <a:t>①知っている</a:t>
            </a:r>
            <a:endParaRPr sz="850">
              <a:latin typeface="游ゴシック" panose="020B0400000000000000" pitchFamily="50" charset="-128"/>
              <a:ea typeface="游ゴシック" panose="020B0400000000000000" pitchFamily="50" charset="-128"/>
              <a:cs typeface="Adobe Clean Han"/>
            </a:endParaRPr>
          </a:p>
          <a:p>
            <a:pPr marL="175895">
              <a:lnSpc>
                <a:spcPct val="100000"/>
              </a:lnSpc>
              <a:spcBef>
                <a:spcPts val="270"/>
              </a:spcBef>
            </a:pPr>
            <a:r>
              <a:rPr sz="850" b="0" spc="-10">
                <a:solidFill>
                  <a:srgbClr val="332C2A"/>
                </a:solidFill>
                <a:latin typeface="游ゴシック" panose="020B0400000000000000" pitchFamily="50" charset="-128"/>
                <a:ea typeface="游ゴシック" panose="020B0400000000000000" pitchFamily="50" charset="-128"/>
                <a:cs typeface="Adobe Clean Han"/>
              </a:rPr>
              <a:t>②知らない</a:t>
            </a:r>
            <a:endParaRPr sz="850">
              <a:latin typeface="游ゴシック" panose="020B0400000000000000" pitchFamily="50" charset="-128"/>
              <a:ea typeface="游ゴシック" panose="020B0400000000000000" pitchFamily="50" charset="-128"/>
              <a:cs typeface="Adobe Clean Han"/>
            </a:endParaRPr>
          </a:p>
          <a:p>
            <a:pPr>
              <a:lnSpc>
                <a:spcPct val="100000"/>
              </a:lnSpc>
              <a:spcBef>
                <a:spcPts val="745"/>
              </a:spcBef>
            </a:pPr>
            <a:endParaRPr sz="850">
              <a:latin typeface="游ゴシック" panose="020B0400000000000000" pitchFamily="50" charset="-128"/>
              <a:ea typeface="游ゴシック" panose="020B0400000000000000" pitchFamily="50" charset="-128"/>
              <a:cs typeface="Adobe Clean Han"/>
            </a:endParaRPr>
          </a:p>
          <a:p>
            <a:pPr marL="37465" marR="5080" algn="l">
              <a:lnSpc>
                <a:spcPct val="107900"/>
              </a:lnSpc>
              <a:spcBef>
                <a:spcPts val="5"/>
              </a:spcBef>
              <a:tabLst>
                <a:tab pos="177800" algn="l"/>
                <a:tab pos="296545" algn="l"/>
              </a:tabLst>
            </a:pPr>
            <a:r>
              <a:rPr lang="en-US" altLang="ja-JP" sz="1050" b="1">
                <a:solidFill>
                  <a:srgbClr val="332C2A"/>
                </a:solidFill>
                <a:latin typeface="游ゴシック" panose="020B0400000000000000" pitchFamily="50" charset="-128"/>
                <a:ea typeface="游ゴシック" panose="020B0400000000000000" pitchFamily="50" charset="-128"/>
                <a:cs typeface="Adobe Clean Han ExtraBold"/>
              </a:rPr>
              <a:t>3</a:t>
            </a:r>
            <a:r>
              <a:rPr lang="ja-JP" altLang="en-US" sz="1050" b="1">
                <a:solidFill>
                  <a:srgbClr val="332C2A"/>
                </a:solidFill>
                <a:latin typeface="游ゴシック" panose="020B0400000000000000" pitchFamily="50" charset="-128"/>
                <a:ea typeface="游ゴシック" panose="020B0400000000000000" pitchFamily="50" charset="-128"/>
                <a:cs typeface="Adobe Clean Han ExtraBold"/>
              </a:rPr>
              <a:t>．</a:t>
            </a:r>
            <a:r>
              <a:rPr sz="1050" b="1" err="1">
                <a:solidFill>
                  <a:srgbClr val="332C2A"/>
                </a:solidFill>
                <a:latin typeface="游ゴシック" panose="020B0400000000000000" pitchFamily="50" charset="-128"/>
                <a:ea typeface="游ゴシック" panose="020B0400000000000000" pitchFamily="50" charset="-128"/>
                <a:cs typeface="Adobe Clean Han ExtraBold"/>
              </a:rPr>
              <a:t>今日の授業を受けて</a:t>
            </a:r>
            <a:r>
              <a:rPr sz="1050" b="1">
                <a:solidFill>
                  <a:srgbClr val="332C2A"/>
                </a:solidFill>
                <a:latin typeface="游ゴシック" panose="020B0400000000000000" pitchFamily="50" charset="-128"/>
                <a:ea typeface="游ゴシック" panose="020B0400000000000000" pitchFamily="50" charset="-128"/>
                <a:cs typeface="Adobe Clean Han ExtraBold"/>
              </a:rPr>
              <a:t>、①自分が過労死にならないために、②</a:t>
            </a:r>
            <a:r>
              <a:rPr sz="1050" b="1" err="1">
                <a:solidFill>
                  <a:srgbClr val="332C2A"/>
                </a:solidFill>
                <a:latin typeface="游ゴシック" panose="020B0400000000000000" pitchFamily="50" charset="-128"/>
                <a:ea typeface="游ゴシック" panose="020B0400000000000000" pitchFamily="50" charset="-128"/>
                <a:cs typeface="Adobe Clean Han ExtraBold"/>
              </a:rPr>
              <a:t>身近な人が過労死にならないため</a:t>
            </a:r>
            <a:r>
              <a:rPr lang="en-US" sz="1050" b="1">
                <a:solidFill>
                  <a:srgbClr val="332C2A"/>
                </a:solidFill>
                <a:latin typeface="游ゴシック" panose="020B0400000000000000" pitchFamily="50" charset="-128"/>
                <a:ea typeface="游ゴシック" panose="020B0400000000000000" pitchFamily="50" charset="-128"/>
                <a:cs typeface="Adobe Clean Han ExtraBold"/>
              </a:rPr>
              <a:t>	</a:t>
            </a:r>
            <a:r>
              <a:rPr sz="1050" b="1">
                <a:solidFill>
                  <a:srgbClr val="332C2A"/>
                </a:solidFill>
                <a:latin typeface="游ゴシック" panose="020B0400000000000000" pitchFamily="50" charset="-128"/>
                <a:ea typeface="游ゴシック" panose="020B0400000000000000" pitchFamily="50" charset="-128"/>
                <a:cs typeface="Adobe Clean Han ExtraBold"/>
              </a:rPr>
              <a:t>に、③社会の中で過労死が起こらないために、どうすることができると思いますか？   </a:t>
            </a:r>
            <a:r>
              <a:rPr sz="1050" b="1" err="1">
                <a:solidFill>
                  <a:srgbClr val="332C2A"/>
                </a:solidFill>
                <a:latin typeface="游ゴシック" panose="020B0400000000000000" pitchFamily="50" charset="-128"/>
                <a:ea typeface="游ゴシック" panose="020B0400000000000000" pitchFamily="50" charset="-128"/>
                <a:cs typeface="Adobe Clean Han ExtraBold"/>
              </a:rPr>
              <a:t>具体的に</a:t>
            </a:r>
            <a:r>
              <a:rPr lang="en-US" sz="1050" b="1">
                <a:solidFill>
                  <a:srgbClr val="332C2A"/>
                </a:solidFill>
                <a:latin typeface="游ゴシック" panose="020B0400000000000000" pitchFamily="50" charset="-128"/>
                <a:ea typeface="游ゴシック" panose="020B0400000000000000" pitchFamily="50" charset="-128"/>
                <a:cs typeface="Adobe Clean Han ExtraBold"/>
              </a:rPr>
              <a:t>	</a:t>
            </a:r>
            <a:r>
              <a:rPr sz="1050" b="1" err="1">
                <a:solidFill>
                  <a:srgbClr val="332C2A"/>
                </a:solidFill>
                <a:latin typeface="游ゴシック" panose="020B0400000000000000" pitchFamily="50" charset="-128"/>
                <a:ea typeface="游ゴシック" panose="020B0400000000000000" pitchFamily="50" charset="-128"/>
                <a:cs typeface="Adobe Clean Han ExtraBold"/>
              </a:rPr>
              <a:t>書いてください</a:t>
            </a:r>
            <a:r>
              <a:rPr sz="1050" b="1" spc="-20">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
        <p:nvSpPr>
          <p:cNvPr id="8" name="object 8"/>
          <p:cNvSpPr txBox="1"/>
          <p:nvPr/>
        </p:nvSpPr>
        <p:spPr>
          <a:xfrm>
            <a:off x="3191775" y="7423133"/>
            <a:ext cx="811530" cy="147476"/>
          </a:xfrm>
          <a:prstGeom prst="rect">
            <a:avLst/>
          </a:prstGeom>
        </p:spPr>
        <p:txBody>
          <a:bodyPr vert="horz" wrap="square" lIns="0" tIns="16510" rIns="0" bIns="0" rtlCol="0">
            <a:spAutoFit/>
          </a:bodyPr>
          <a:lstStyle/>
          <a:p>
            <a:pPr marL="12700">
              <a:lnSpc>
                <a:spcPct val="100000"/>
              </a:lnSpc>
              <a:spcBef>
                <a:spcPts val="130"/>
              </a:spcBef>
              <a:tabLst>
                <a:tab pos="349250" algn="l"/>
                <a:tab pos="68580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9" name="object 9"/>
          <p:cNvSpPr txBox="1"/>
          <p:nvPr/>
        </p:nvSpPr>
        <p:spPr>
          <a:xfrm>
            <a:off x="4426136" y="7423133"/>
            <a:ext cx="474345" cy="147476"/>
          </a:xfrm>
          <a:prstGeom prst="rect">
            <a:avLst/>
          </a:prstGeom>
        </p:spPr>
        <p:txBody>
          <a:bodyPr vert="horz" wrap="square" lIns="0" tIns="16510" rIns="0" bIns="0" rtlCol="0">
            <a:spAutoFit/>
          </a:bodyPr>
          <a:lstStyle/>
          <a:p>
            <a:pPr marL="12700">
              <a:lnSpc>
                <a:spcPct val="100000"/>
              </a:lnSpc>
              <a:spcBef>
                <a:spcPts val="130"/>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10" name="object 10"/>
          <p:cNvSpPr txBox="1"/>
          <p:nvPr/>
        </p:nvSpPr>
        <p:spPr>
          <a:xfrm>
            <a:off x="5211639" y="7423133"/>
            <a:ext cx="362585" cy="147476"/>
          </a:xfrm>
          <a:prstGeom prst="rect">
            <a:avLst/>
          </a:prstGeom>
        </p:spPr>
        <p:txBody>
          <a:bodyPr vert="horz" wrap="square" lIns="0" tIns="16510" rIns="0" bIns="0" rtlCol="0">
            <a:spAutoFit/>
          </a:bodyPr>
          <a:lstStyle/>
          <a:p>
            <a:pPr marL="12700">
              <a:lnSpc>
                <a:spcPct val="100000"/>
              </a:lnSpc>
              <a:spcBef>
                <a:spcPts val="130"/>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1" name="object 11"/>
          <p:cNvSpPr/>
          <p:nvPr/>
        </p:nvSpPr>
        <p:spPr>
          <a:xfrm>
            <a:off x="2973010" y="7643565"/>
            <a:ext cx="3743960" cy="0"/>
          </a:xfrm>
          <a:custGeom>
            <a:avLst/>
            <a:gdLst/>
            <a:ahLst/>
            <a:cxnLst/>
            <a:rect l="l" t="t" r="r" b="b"/>
            <a:pathLst>
              <a:path w="3743959">
                <a:moveTo>
                  <a:pt x="0" y="0"/>
                </a:moveTo>
                <a:lnTo>
                  <a:pt x="3743731"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2" name="object 12"/>
          <p:cNvSpPr txBox="1"/>
          <p:nvPr/>
        </p:nvSpPr>
        <p:spPr>
          <a:xfrm>
            <a:off x="851376" y="5410708"/>
            <a:ext cx="5861050" cy="1612392"/>
          </a:xfrm>
          <a:prstGeom prst="rect">
            <a:avLst/>
          </a:prstGeom>
          <a:ln w="8636">
            <a:solidFill>
              <a:srgbClr val="332C2A"/>
            </a:solidFill>
          </a:ln>
        </p:spPr>
        <p:txBody>
          <a:bodyPr vert="horz" wrap="square" lIns="0" tIns="112395" rIns="0" bIns="0" rtlCol="0">
            <a:noAutofit/>
          </a:bodyPr>
          <a:lstStyle/>
          <a:p>
            <a:pPr marL="128905">
              <a:lnSpc>
                <a:spcPct val="100000"/>
              </a:lnSpc>
              <a:spcBef>
                <a:spcPts val="885"/>
              </a:spcBef>
            </a:pPr>
            <a:r>
              <a:rPr sz="850" b="0" spc="-50">
                <a:solidFill>
                  <a:srgbClr val="332C2A"/>
                </a:solidFill>
                <a:latin typeface="游ゴシック" panose="020B0400000000000000" pitchFamily="50" charset="-128"/>
                <a:ea typeface="游ゴシック" panose="020B0400000000000000" pitchFamily="50" charset="-128"/>
                <a:cs typeface="Adobe Clean Han"/>
              </a:rPr>
              <a:t>①</a:t>
            </a:r>
            <a:endParaRPr sz="850">
              <a:latin typeface="游ゴシック" panose="020B0400000000000000" pitchFamily="50" charset="-128"/>
              <a:ea typeface="游ゴシック" panose="020B0400000000000000" pitchFamily="50" charset="-128"/>
              <a:cs typeface="Adobe Clean Han"/>
            </a:endParaRPr>
          </a:p>
          <a:p>
            <a:pPr>
              <a:lnSpc>
                <a:spcPct val="100000"/>
              </a:lnSpc>
              <a:spcBef>
                <a:spcPts val="1175"/>
              </a:spcBef>
            </a:pPr>
            <a:endParaRPr sz="850">
              <a:latin typeface="游ゴシック" panose="020B0400000000000000" pitchFamily="50" charset="-128"/>
              <a:ea typeface="游ゴシック" panose="020B0400000000000000" pitchFamily="50" charset="-128"/>
              <a:cs typeface="Adobe Clean Han"/>
            </a:endParaRPr>
          </a:p>
          <a:p>
            <a:pPr marL="128905">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②</a:t>
            </a:r>
            <a:endParaRPr sz="850">
              <a:latin typeface="游ゴシック" panose="020B0400000000000000" pitchFamily="50" charset="-128"/>
              <a:ea typeface="游ゴシック" panose="020B0400000000000000" pitchFamily="50" charset="-128"/>
              <a:cs typeface="Adobe Clean Han"/>
            </a:endParaRPr>
          </a:p>
          <a:p>
            <a:pPr>
              <a:lnSpc>
                <a:spcPct val="100000"/>
              </a:lnSpc>
              <a:spcBef>
                <a:spcPts val="1170"/>
              </a:spcBef>
            </a:pPr>
            <a:endParaRPr sz="850">
              <a:latin typeface="游ゴシック" panose="020B0400000000000000" pitchFamily="50" charset="-128"/>
              <a:ea typeface="游ゴシック" panose="020B0400000000000000" pitchFamily="50" charset="-128"/>
              <a:cs typeface="Adobe Clean Han"/>
            </a:endParaRPr>
          </a:p>
          <a:p>
            <a:pPr marL="128905">
              <a:lnSpc>
                <a:spcPct val="100000"/>
              </a:lnSpc>
            </a:pPr>
            <a:r>
              <a:rPr sz="850" b="0" spc="-50">
                <a:solidFill>
                  <a:srgbClr val="332C2A"/>
                </a:solidFill>
                <a:latin typeface="游ゴシック" panose="020B0400000000000000" pitchFamily="50" charset="-128"/>
                <a:ea typeface="游ゴシック" panose="020B0400000000000000" pitchFamily="50" charset="-128"/>
                <a:cs typeface="Adobe Clean Han"/>
              </a:rPr>
              <a:t>③</a:t>
            </a:r>
            <a:endParaRPr sz="850">
              <a:latin typeface="游ゴシック" panose="020B0400000000000000" pitchFamily="50" charset="-128"/>
              <a:ea typeface="游ゴシック" panose="020B0400000000000000" pitchFamily="50" charset="-128"/>
              <a:cs typeface="Adobe Clean Han"/>
            </a:endParaRPr>
          </a:p>
        </p:txBody>
      </p:sp>
      <p:sp>
        <p:nvSpPr>
          <p:cNvPr id="13" name="object 13"/>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132</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A01B45-46B7-658B-EC64-2024D521084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7C2AE38-BD2C-EF37-663B-B92C6F7AA9DB}"/>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7314F9E5-2454-6C2B-A9D2-DF0667FBBEBE}"/>
              </a:ext>
            </a:extLst>
          </p:cNvPr>
          <p:cNvSpPr txBox="1"/>
          <p:nvPr/>
        </p:nvSpPr>
        <p:spPr>
          <a:xfrm>
            <a:off x="867767" y="4730151"/>
            <a:ext cx="5820965" cy="407163"/>
          </a:xfrm>
          <a:prstGeom prst="rect">
            <a:avLst/>
          </a:prstGeom>
        </p:spPr>
        <p:txBody>
          <a:bodyPr vert="horz" wrap="square" lIns="0" tIns="37465" rIns="0" bIns="0" rtlCol="0">
            <a:spAutoFit/>
          </a:bodyPr>
          <a:lstStyle/>
          <a:p>
            <a:pPr marL="12700" algn="ctr">
              <a:lnSpc>
                <a:spcPct val="100000"/>
              </a:lnSpc>
              <a:spcBef>
                <a:spcPts val="114"/>
              </a:spcBef>
            </a:pPr>
            <a:r>
              <a:rPr lang="ja-JP" altLang="en-US" sz="2400" b="1" spc="-5" dirty="0">
                <a:solidFill>
                  <a:schemeClr val="bg1"/>
                </a:solidFill>
                <a:latin typeface="游ゴシック" panose="020B0400000000000000" pitchFamily="50" charset="-128"/>
                <a:ea typeface="游ゴシック" panose="020B0400000000000000" pitchFamily="50" charset="-128"/>
                <a:cs typeface="Adobe Clean Han ExtraBold"/>
              </a:rPr>
              <a:t>学校・教員と外部人材との協働について</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B92F117F-2467-C351-65D4-F415D38A08C6}"/>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C0FD31BA-16B5-732D-BBBD-757B194791CD}"/>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68A36BAC-A251-F1FA-F049-908D12824E58}"/>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1EFE13BD-867C-56FC-967A-258C49E2376D}"/>
              </a:ext>
            </a:extLst>
          </p:cNvPr>
          <p:cNvSpPr txBox="1">
            <a:spLocks noGrp="1"/>
          </p:cNvSpPr>
          <p:nvPr>
            <p:ph type="title"/>
          </p:nvPr>
        </p:nvSpPr>
        <p:spPr>
          <a:xfrm>
            <a:off x="3118493" y="2103564"/>
            <a:ext cx="1323340" cy="453970"/>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dirty="0">
                <a:solidFill>
                  <a:srgbClr val="FFFFFF"/>
                </a:solidFill>
                <a:latin typeface="游ゴシック" panose="020B0400000000000000" pitchFamily="50" charset="-128"/>
                <a:ea typeface="游ゴシック" panose="020B0400000000000000" pitchFamily="50" charset="-128"/>
                <a:cs typeface="Adobe Clean Han ExtraBold"/>
              </a:rPr>
              <a:t>第</a:t>
            </a:r>
            <a:r>
              <a:rPr lang="ja-JP" altLang="en-US" sz="2850" spc="150" dirty="0">
                <a:solidFill>
                  <a:srgbClr val="FFFFFF"/>
                </a:solidFill>
                <a:latin typeface="游ゴシック" panose="020B0400000000000000" pitchFamily="50" charset="-128"/>
                <a:ea typeface="游ゴシック" panose="020B0400000000000000" pitchFamily="50" charset="-128"/>
                <a:cs typeface="Adobe Clean Han ExtraBold"/>
              </a:rPr>
              <a:t>５</a:t>
            </a:r>
            <a:r>
              <a:rPr sz="2850" spc="-60" dirty="0">
                <a:solidFill>
                  <a:srgbClr val="FFFFFF"/>
                </a:solidFill>
                <a:latin typeface="游ゴシック" panose="020B0400000000000000" pitchFamily="50" charset="-128"/>
                <a:ea typeface="游ゴシック" panose="020B0400000000000000" pitchFamily="50" charset="-128"/>
                <a:cs typeface="Adobe Clean Han ExtraBold"/>
              </a:rPr>
              <a:t>章</a:t>
            </a:r>
            <a:endParaRPr sz="2850" dirty="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CAA0E99A-FE8B-CCE5-F5B9-82F9BCC9742A}"/>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6969C99D-C921-79C6-9321-022A3AB70733}"/>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spTree>
    <p:extLst>
      <p:ext uri="{BB962C8B-B14F-4D97-AF65-F5344CB8AC3E}">
        <p14:creationId xmlns:p14="http://schemas.microsoft.com/office/powerpoint/2010/main" val="2231247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12208" y="1046345"/>
            <a:ext cx="4794885" cy="510540"/>
          </a:xfrm>
          <a:prstGeom prst="rect">
            <a:avLst/>
          </a:prstGeom>
        </p:spPr>
        <p:txBody>
          <a:bodyPr vert="horz" wrap="square" lIns="0" tIns="17145" rIns="0" bIns="0" rtlCol="0">
            <a:spAutoFit/>
          </a:bodyPr>
          <a:lstStyle/>
          <a:p>
            <a:pPr marL="23495">
              <a:lnSpc>
                <a:spcPct val="100000"/>
              </a:lnSpc>
              <a:spcBef>
                <a:spcPts val="135"/>
              </a:spcBef>
            </a:pPr>
            <a:r>
              <a:rPr sz="2700" b="1" spc="7" baseline="-3086">
                <a:solidFill>
                  <a:srgbClr val="332C2A"/>
                </a:solidFill>
                <a:latin typeface="游ゴシック" panose="020B0400000000000000" pitchFamily="50" charset="-128"/>
                <a:ea typeface="游ゴシック" panose="020B0400000000000000" pitchFamily="50" charset="-128"/>
                <a:cs typeface="Adobe Clean Han ExtraBold"/>
              </a:rPr>
              <a:t>準備シート例</a:t>
            </a:r>
            <a:r>
              <a:rPr sz="1000" b="1">
                <a:solidFill>
                  <a:srgbClr val="332C2A"/>
                </a:solidFill>
                <a:latin typeface="游ゴシック" panose="020B0400000000000000" pitchFamily="50" charset="-128"/>
                <a:ea typeface="游ゴシック" panose="020B0400000000000000" pitchFamily="50" charset="-128"/>
                <a:cs typeface="Adobe Clean Han ExtraBold"/>
              </a:rPr>
              <a:t>（外部人材に協力を依頼する際の依頼内容等の整理用</a:t>
            </a:r>
            <a:r>
              <a:rPr sz="100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00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660"/>
              </a:spcBef>
            </a:pPr>
            <a:r>
              <a:rPr sz="800" b="0" spc="-5">
                <a:solidFill>
                  <a:srgbClr val="332C2A"/>
                </a:solidFill>
                <a:latin typeface="游ゴシック" panose="020B0400000000000000" pitchFamily="50" charset="-128"/>
                <a:ea typeface="游ゴシック" panose="020B0400000000000000" pitchFamily="50" charset="-128"/>
                <a:cs typeface="Adobe Clean Han"/>
              </a:rPr>
              <a:t>※必ずしも全ての欄に記入する必要はないが、詳細に検討した方がよりスムーズな依頼や打合せが可能</a:t>
            </a:r>
            <a:endParaRPr sz="800">
              <a:latin typeface="游ゴシック" panose="020B0400000000000000" pitchFamily="50" charset="-128"/>
              <a:ea typeface="游ゴシック" panose="020B0400000000000000" pitchFamily="50" charset="-128"/>
              <a:cs typeface="Adobe Clean Han"/>
            </a:endParaRPr>
          </a:p>
        </p:txBody>
      </p:sp>
      <p:graphicFrame>
        <p:nvGraphicFramePr>
          <p:cNvPr id="3" name="object 3"/>
          <p:cNvGraphicFramePr>
            <a:graphicFrameLocks noGrp="1"/>
          </p:cNvGraphicFramePr>
          <p:nvPr/>
        </p:nvGraphicFramePr>
        <p:xfrm>
          <a:off x="820178" y="1612773"/>
          <a:ext cx="5857875" cy="8272780"/>
        </p:xfrm>
        <a:graphic>
          <a:graphicData uri="http://schemas.openxmlformats.org/drawingml/2006/table">
            <a:tbl>
              <a:tblPr firstRow="1" bandRow="1">
                <a:tableStyleId>{2D5ABB26-0587-4C30-8999-92F81FD0307C}</a:tableStyleId>
              </a:tblPr>
              <a:tblGrid>
                <a:gridCol w="2237740">
                  <a:extLst>
                    <a:ext uri="{9D8B030D-6E8A-4147-A177-3AD203B41FA5}">
                      <a16:colId xmlns:a16="http://schemas.microsoft.com/office/drawing/2014/main" val="20000"/>
                    </a:ext>
                  </a:extLst>
                </a:gridCol>
                <a:gridCol w="3620135">
                  <a:extLst>
                    <a:ext uri="{9D8B030D-6E8A-4147-A177-3AD203B41FA5}">
                      <a16:colId xmlns:a16="http://schemas.microsoft.com/office/drawing/2014/main" val="20001"/>
                    </a:ext>
                  </a:extLst>
                </a:gridCol>
              </a:tblGrid>
              <a:tr h="336550">
                <a:tc>
                  <a:txBody>
                    <a:bodyPr/>
                    <a:lstStyle/>
                    <a:p>
                      <a:pPr marR="83185" algn="ctr">
                        <a:lnSpc>
                          <a:spcPct val="100000"/>
                        </a:lnSpc>
                        <a:spcBef>
                          <a:spcPts val="745"/>
                        </a:spcBef>
                        <a:tabLst>
                          <a:tab pos="362585" algn="l"/>
                        </a:tabLst>
                      </a:pPr>
                      <a:r>
                        <a:rPr sz="950" b="1" spc="-50">
                          <a:solidFill>
                            <a:srgbClr val="332C2A"/>
                          </a:solidFill>
                          <a:latin typeface="游ゴシック" panose="020B0400000000000000" pitchFamily="50" charset="-128"/>
                          <a:ea typeface="游ゴシック" panose="020B0400000000000000" pitchFamily="50" charset="-128"/>
                          <a:cs typeface="Adobe Clean Han ExtraBold"/>
                        </a:rPr>
                        <a:t>事</a:t>
                      </a:r>
                      <a:r>
                        <a:rPr sz="950" b="1">
                          <a:solidFill>
                            <a:srgbClr val="332C2A"/>
                          </a:solidFill>
                          <a:latin typeface="游ゴシック" panose="020B0400000000000000" pitchFamily="50" charset="-128"/>
                          <a:ea typeface="游ゴシック" panose="020B0400000000000000" pitchFamily="50" charset="-128"/>
                          <a:cs typeface="Adobe Clean Han ExtraBold"/>
                        </a:rPr>
                        <a:t>	</a:t>
                      </a:r>
                      <a:r>
                        <a:rPr sz="950" b="1" spc="-50">
                          <a:solidFill>
                            <a:srgbClr val="332C2A"/>
                          </a:solidFill>
                          <a:latin typeface="游ゴシック" panose="020B0400000000000000" pitchFamily="50" charset="-128"/>
                          <a:ea typeface="游ゴシック" panose="020B0400000000000000" pitchFamily="50" charset="-128"/>
                          <a:cs typeface="Adobe Clean Han ExtraBold"/>
                        </a:rPr>
                        <a:t>項</a:t>
                      </a:r>
                      <a:endParaRPr sz="950">
                        <a:latin typeface="游ゴシック" panose="020B0400000000000000" pitchFamily="50" charset="-128"/>
                        <a:ea typeface="游ゴシック" panose="020B0400000000000000" pitchFamily="50" charset="-128"/>
                        <a:cs typeface="Adobe Clean Han ExtraBold"/>
                      </a:endParaRPr>
                    </a:p>
                  </a:txBody>
                  <a:tcPr marL="0" marR="0" marT="94615" marB="0">
                    <a:lnL w="19050">
                      <a:solidFill>
                        <a:srgbClr val="332C2A"/>
                      </a:solidFill>
                      <a:prstDash val="solid"/>
                    </a:lnL>
                    <a:lnR w="19050">
                      <a:solidFill>
                        <a:srgbClr val="332C2A"/>
                      </a:solidFill>
                      <a:prstDash val="solid"/>
                    </a:lnR>
                    <a:lnT w="19050">
                      <a:solidFill>
                        <a:srgbClr val="332C2A"/>
                      </a:solidFill>
                      <a:prstDash val="solid"/>
                    </a:lnT>
                    <a:lnB w="19050">
                      <a:solidFill>
                        <a:srgbClr val="332C2A"/>
                      </a:solidFill>
                      <a:prstDash val="solid"/>
                    </a:lnB>
                  </a:tcPr>
                </a:tc>
                <a:tc>
                  <a:txBody>
                    <a:bodyPr/>
                    <a:lstStyle/>
                    <a:p>
                      <a:pPr marR="4445" algn="ctr">
                        <a:lnSpc>
                          <a:spcPct val="100000"/>
                        </a:lnSpc>
                        <a:spcBef>
                          <a:spcPts val="745"/>
                        </a:spcBef>
                        <a:tabLst>
                          <a:tab pos="604520" algn="l"/>
                        </a:tabLst>
                      </a:pPr>
                      <a:r>
                        <a:rPr sz="950" b="1" spc="-50">
                          <a:solidFill>
                            <a:srgbClr val="332C2A"/>
                          </a:solidFill>
                          <a:latin typeface="游ゴシック" panose="020B0400000000000000" pitchFamily="50" charset="-128"/>
                          <a:ea typeface="游ゴシック" panose="020B0400000000000000" pitchFamily="50" charset="-128"/>
                          <a:cs typeface="Adobe Clean Han ExtraBold"/>
                        </a:rPr>
                        <a:t>内</a:t>
                      </a:r>
                      <a:r>
                        <a:rPr sz="950" b="1">
                          <a:solidFill>
                            <a:srgbClr val="332C2A"/>
                          </a:solidFill>
                          <a:latin typeface="游ゴシック" panose="020B0400000000000000" pitchFamily="50" charset="-128"/>
                          <a:ea typeface="游ゴシック" panose="020B0400000000000000" pitchFamily="50" charset="-128"/>
                          <a:cs typeface="Adobe Clean Han ExtraBold"/>
                        </a:rPr>
                        <a:t>	</a:t>
                      </a:r>
                      <a:r>
                        <a:rPr sz="950" b="1" spc="-50">
                          <a:solidFill>
                            <a:srgbClr val="332C2A"/>
                          </a:solidFill>
                          <a:latin typeface="游ゴシック" panose="020B0400000000000000" pitchFamily="50" charset="-128"/>
                          <a:ea typeface="游ゴシック" panose="020B0400000000000000" pitchFamily="50" charset="-128"/>
                          <a:cs typeface="Adobe Clean Han ExtraBold"/>
                        </a:rPr>
                        <a:t>容</a:t>
                      </a:r>
                      <a:endParaRPr sz="950">
                        <a:latin typeface="游ゴシック" panose="020B0400000000000000" pitchFamily="50" charset="-128"/>
                        <a:ea typeface="游ゴシック" panose="020B0400000000000000" pitchFamily="50" charset="-128"/>
                        <a:cs typeface="Adobe Clean Han ExtraBold"/>
                      </a:endParaRPr>
                    </a:p>
                  </a:txBody>
                  <a:tcPr marL="0" marR="0" marT="94615" marB="0">
                    <a:lnL w="19050">
                      <a:solidFill>
                        <a:srgbClr val="332C2A"/>
                      </a:solidFill>
                      <a:prstDash val="solid"/>
                    </a:lnL>
                    <a:lnR w="19050">
                      <a:solidFill>
                        <a:srgbClr val="332C2A"/>
                      </a:solidFill>
                      <a:prstDash val="solid"/>
                    </a:lnR>
                    <a:lnT w="19050">
                      <a:solidFill>
                        <a:srgbClr val="332C2A"/>
                      </a:solidFill>
                      <a:prstDash val="solid"/>
                    </a:lnT>
                    <a:lnB w="19050">
                      <a:solidFill>
                        <a:srgbClr val="332C2A"/>
                      </a:solidFill>
                      <a:prstDash val="solid"/>
                    </a:lnB>
                  </a:tcPr>
                </a:tc>
                <a:extLst>
                  <a:ext uri="{0D108BD9-81ED-4DB2-BD59-A6C34878D82A}">
                    <a16:rowId xmlns:a16="http://schemas.microsoft.com/office/drawing/2014/main" val="10000"/>
                  </a:ext>
                </a:extLst>
              </a:tr>
              <a:tr h="317500">
                <a:tc>
                  <a:txBody>
                    <a:bodyPr/>
                    <a:lstStyle/>
                    <a:p>
                      <a:pPr marL="106045">
                        <a:lnSpc>
                          <a:spcPct val="100000"/>
                        </a:lnSpc>
                        <a:spcBef>
                          <a:spcPts val="67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a:t>
                      </a:r>
                      <a:r>
                        <a:rPr sz="950" b="1" spc="0">
                          <a:solidFill>
                            <a:srgbClr val="332C2A"/>
                          </a:solidFill>
                          <a:latin typeface="游ゴシック" panose="020B0400000000000000" pitchFamily="50" charset="-128"/>
                          <a:ea typeface="游ゴシック" panose="020B0400000000000000" pitchFamily="50" charset="-128"/>
                          <a:cs typeface="Adobe Clean Han ExtraBold"/>
                        </a:rPr>
                        <a:t>．日程又は時期</a:t>
                      </a:r>
                      <a:endParaRPr sz="950" spc="0">
                        <a:latin typeface="游ゴシック" panose="020B0400000000000000" pitchFamily="50" charset="-128"/>
                        <a:ea typeface="游ゴシック" panose="020B0400000000000000" pitchFamily="50" charset="-128"/>
                        <a:cs typeface="Adobe Clean Han ExtraBold"/>
                      </a:endParaRPr>
                    </a:p>
                  </a:txBody>
                  <a:tcPr marL="0" marR="0" marT="85090" marB="0">
                    <a:lnL w="19050">
                      <a:solidFill>
                        <a:srgbClr val="332C2A"/>
                      </a:solidFill>
                      <a:prstDash val="solid"/>
                    </a:lnL>
                    <a:lnR w="19050">
                      <a:solidFill>
                        <a:srgbClr val="332C2A"/>
                      </a:solidFill>
                      <a:prstDash val="solid"/>
                    </a:lnR>
                    <a:lnT w="19050">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19050">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306705">
                <a:tc>
                  <a:txBody>
                    <a:bodyPr/>
                    <a:lstStyle/>
                    <a:p>
                      <a:pPr marL="106045">
                        <a:lnSpc>
                          <a:spcPct val="100000"/>
                        </a:lnSpc>
                        <a:spcBef>
                          <a:spcPts val="58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2</a:t>
                      </a:r>
                      <a:r>
                        <a:rPr sz="950" b="1" spc="0">
                          <a:solidFill>
                            <a:srgbClr val="332C2A"/>
                          </a:solidFill>
                          <a:latin typeface="游ゴシック" panose="020B0400000000000000" pitchFamily="50" charset="-128"/>
                          <a:ea typeface="游ゴシック" panose="020B0400000000000000" pitchFamily="50" charset="-128"/>
                          <a:cs typeface="Adobe Clean Han ExtraBold"/>
                        </a:rPr>
                        <a:t>．時間（どの教科等で何時限か等）</a:t>
                      </a:r>
                      <a:endParaRPr sz="950" spc="0">
                        <a:latin typeface="游ゴシック" panose="020B0400000000000000" pitchFamily="50" charset="-128"/>
                        <a:ea typeface="游ゴシック" panose="020B0400000000000000" pitchFamily="50" charset="-128"/>
                        <a:cs typeface="Adobe Clean Han ExtraBold"/>
                      </a:endParaRPr>
                    </a:p>
                  </a:txBody>
                  <a:tcPr marL="0" marR="0" marT="7429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r h="306705">
                <a:tc>
                  <a:txBody>
                    <a:bodyPr/>
                    <a:lstStyle/>
                    <a:p>
                      <a:pPr marL="106045">
                        <a:lnSpc>
                          <a:spcPct val="100000"/>
                        </a:lnSpc>
                        <a:spcBef>
                          <a:spcPts val="58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3</a:t>
                      </a:r>
                      <a:r>
                        <a:rPr sz="950" b="1" spc="0">
                          <a:solidFill>
                            <a:srgbClr val="332C2A"/>
                          </a:solidFill>
                          <a:latin typeface="游ゴシック" panose="020B0400000000000000" pitchFamily="50" charset="-128"/>
                          <a:ea typeface="游ゴシック" panose="020B0400000000000000" pitchFamily="50" charset="-128"/>
                          <a:cs typeface="Adobe Clean Han ExtraBold"/>
                        </a:rPr>
                        <a:t>．学年、クラス数、生徒数</a:t>
                      </a:r>
                      <a:endParaRPr sz="950" spc="0">
                        <a:latin typeface="游ゴシック" panose="020B0400000000000000" pitchFamily="50" charset="-128"/>
                        <a:ea typeface="游ゴシック" panose="020B0400000000000000" pitchFamily="50" charset="-128"/>
                        <a:cs typeface="Adobe Clean Han ExtraBold"/>
                      </a:endParaRPr>
                    </a:p>
                  </a:txBody>
                  <a:tcPr marL="0" marR="0" marT="7429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r h="306705">
                <a:tc>
                  <a:txBody>
                    <a:bodyPr/>
                    <a:lstStyle/>
                    <a:p>
                      <a:pPr marL="106045">
                        <a:lnSpc>
                          <a:spcPct val="100000"/>
                        </a:lnSpc>
                        <a:spcBef>
                          <a:spcPts val="58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4</a:t>
                      </a:r>
                      <a:r>
                        <a:rPr sz="950" b="1" spc="0">
                          <a:solidFill>
                            <a:srgbClr val="332C2A"/>
                          </a:solidFill>
                          <a:latin typeface="游ゴシック" panose="020B0400000000000000" pitchFamily="50" charset="-128"/>
                          <a:ea typeface="游ゴシック" panose="020B0400000000000000" pitchFamily="50" charset="-128"/>
                          <a:cs typeface="Adobe Clean Han ExtraBold"/>
                        </a:rPr>
                        <a:t>．使える（使えそうな）教室</a:t>
                      </a:r>
                      <a:endParaRPr sz="950" spc="0">
                        <a:latin typeface="游ゴシック" panose="020B0400000000000000" pitchFamily="50" charset="-128"/>
                        <a:ea typeface="游ゴシック" panose="020B0400000000000000" pitchFamily="50" charset="-128"/>
                        <a:cs typeface="Adobe Clean Han ExtraBold"/>
                      </a:endParaRPr>
                    </a:p>
                  </a:txBody>
                  <a:tcPr marL="0" marR="0" marT="7429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4"/>
                  </a:ext>
                </a:extLst>
              </a:tr>
              <a:tr h="690245">
                <a:tc>
                  <a:txBody>
                    <a:bodyPr/>
                    <a:lstStyle/>
                    <a:p>
                      <a:pPr marL="106045">
                        <a:lnSpc>
                          <a:spcPct val="100000"/>
                        </a:lnSpc>
                        <a:spcBef>
                          <a:spcPts val="58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5</a:t>
                      </a:r>
                      <a:r>
                        <a:rPr sz="950" b="1" spc="0">
                          <a:solidFill>
                            <a:srgbClr val="332C2A"/>
                          </a:solidFill>
                          <a:latin typeface="游ゴシック" panose="020B0400000000000000" pitchFamily="50" charset="-128"/>
                          <a:ea typeface="游ゴシック" panose="020B0400000000000000" pitchFamily="50" charset="-128"/>
                          <a:cs typeface="Adobe Clean Han ExtraBold"/>
                        </a:rPr>
                        <a:t>．授業の目的や狙い・テーマ等</a:t>
                      </a:r>
                      <a:endParaRPr sz="950" spc="0">
                        <a:latin typeface="游ゴシック" panose="020B0400000000000000" pitchFamily="50" charset="-128"/>
                        <a:ea typeface="游ゴシック" panose="020B0400000000000000" pitchFamily="50" charset="-128"/>
                        <a:cs typeface="Adobe Clean Han ExtraBold"/>
                      </a:endParaRPr>
                    </a:p>
                  </a:txBody>
                  <a:tcPr marL="0" marR="0" marT="7429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5"/>
                  </a:ext>
                </a:extLst>
              </a:tr>
              <a:tr h="469900">
                <a:tc>
                  <a:txBody>
                    <a:bodyPr/>
                    <a:lstStyle/>
                    <a:p>
                      <a:pPr marL="356870" marR="129539" indent="-251460">
                        <a:lnSpc>
                          <a:spcPct val="113399"/>
                        </a:lnSpc>
                        <a:spcBef>
                          <a:spcPts val="45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6</a:t>
                      </a:r>
                      <a:r>
                        <a:rPr sz="950" b="1" spc="0">
                          <a:solidFill>
                            <a:srgbClr val="332C2A"/>
                          </a:solidFill>
                          <a:latin typeface="游ゴシック" panose="020B0400000000000000" pitchFamily="50" charset="-128"/>
                          <a:ea typeface="游ゴシック" panose="020B0400000000000000" pitchFamily="50" charset="-128"/>
                          <a:cs typeface="Adobe Clean Han ExtraBold"/>
                        </a:rPr>
                        <a:t>．希望する授業のテーマに関する</a:t>
                      </a:r>
                      <a:endParaRPr lang="en-US" sz="950" b="1" spc="0">
                        <a:solidFill>
                          <a:srgbClr val="332C2A"/>
                        </a:solidFill>
                        <a:latin typeface="游ゴシック" panose="020B0400000000000000" pitchFamily="50" charset="-128"/>
                        <a:ea typeface="游ゴシック" panose="020B0400000000000000" pitchFamily="50" charset="-128"/>
                        <a:cs typeface="Adobe Clean Han ExtraBold"/>
                      </a:endParaRPr>
                    </a:p>
                    <a:p>
                      <a:pPr marL="540000" marR="129539" indent="-251460">
                        <a:lnSpc>
                          <a:spcPct val="113399"/>
                        </a:lnSpc>
                        <a:spcBef>
                          <a:spcPts val="0"/>
                        </a:spcBef>
                      </a:pPr>
                      <a:r>
                        <a:rPr sz="950" b="1" spc="0" err="1">
                          <a:solidFill>
                            <a:srgbClr val="332C2A"/>
                          </a:solidFill>
                          <a:latin typeface="游ゴシック" panose="020B0400000000000000" pitchFamily="50" charset="-128"/>
                          <a:ea typeface="游ゴシック" panose="020B0400000000000000" pitchFamily="50" charset="-128"/>
                          <a:cs typeface="Adobe Clean Han ExtraBold"/>
                        </a:rPr>
                        <a:t>生徒の既存知識等</a:t>
                      </a:r>
                      <a:endParaRPr sz="950" spc="0">
                        <a:latin typeface="游ゴシック" panose="020B0400000000000000" pitchFamily="50" charset="-128"/>
                        <a:ea typeface="游ゴシック" panose="020B0400000000000000" pitchFamily="50" charset="-128"/>
                        <a:cs typeface="Adobe Clean Han ExtraBold"/>
                      </a:endParaRPr>
                    </a:p>
                  </a:txBody>
                  <a:tcPr marL="0" marR="0" marT="5778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6"/>
                  </a:ext>
                </a:extLst>
              </a:tr>
              <a:tr h="501015">
                <a:tc>
                  <a:txBody>
                    <a:bodyPr/>
                    <a:lstStyle/>
                    <a:p>
                      <a:pPr marL="354330" marR="133350" indent="-248285">
                        <a:lnSpc>
                          <a:spcPct val="113399"/>
                        </a:lnSpc>
                        <a:spcBef>
                          <a:spcPts val="49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7</a:t>
                      </a:r>
                      <a:r>
                        <a:rPr sz="950" b="1" spc="0">
                          <a:solidFill>
                            <a:srgbClr val="332C2A"/>
                          </a:solidFill>
                          <a:latin typeface="游ゴシック" panose="020B0400000000000000" pitchFamily="50" charset="-128"/>
                          <a:ea typeface="游ゴシック" panose="020B0400000000000000" pitchFamily="50" charset="-128"/>
                          <a:cs typeface="Adobe Clean Han ExtraBold"/>
                        </a:rPr>
                        <a:t>．どのような外部人材を何人希望</a:t>
                      </a:r>
                      <a:endParaRPr lang="en-US" sz="950" b="1" spc="0">
                        <a:solidFill>
                          <a:srgbClr val="332C2A"/>
                        </a:solidFill>
                        <a:latin typeface="游ゴシック" panose="020B0400000000000000" pitchFamily="50" charset="-128"/>
                        <a:ea typeface="游ゴシック" panose="020B0400000000000000" pitchFamily="50" charset="-128"/>
                        <a:cs typeface="Adobe Clean Han ExtraBold"/>
                      </a:endParaRPr>
                    </a:p>
                    <a:p>
                      <a:pPr marL="540000" marR="133350" indent="-248285">
                        <a:lnSpc>
                          <a:spcPct val="113399"/>
                        </a:lnSpc>
                        <a:spcBef>
                          <a:spcPts val="0"/>
                        </a:spcBef>
                      </a:pPr>
                      <a:r>
                        <a:rPr sz="950" b="1" spc="0" err="1">
                          <a:solidFill>
                            <a:srgbClr val="332C2A"/>
                          </a:solidFill>
                          <a:latin typeface="游ゴシック" panose="020B0400000000000000" pitchFamily="50" charset="-128"/>
                          <a:ea typeface="游ゴシック" panose="020B0400000000000000" pitchFamily="50" charset="-128"/>
                          <a:cs typeface="Adobe Clean Han ExtraBold"/>
                        </a:rPr>
                        <a:t>するか</a:t>
                      </a:r>
                      <a:endParaRPr sz="950" spc="0">
                        <a:latin typeface="游ゴシック" panose="020B0400000000000000" pitchFamily="50" charset="-128"/>
                        <a:ea typeface="游ゴシック" panose="020B0400000000000000" pitchFamily="50" charset="-128"/>
                        <a:cs typeface="Adobe Clean Han ExtraBold"/>
                      </a:endParaRPr>
                    </a:p>
                  </a:txBody>
                  <a:tcPr marL="0" marR="0" marT="6286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7"/>
                  </a:ext>
                </a:extLst>
              </a:tr>
              <a:tr h="638810">
                <a:tc>
                  <a:txBody>
                    <a:bodyPr/>
                    <a:lstStyle/>
                    <a:p>
                      <a:pPr marL="347345" marR="132715" indent="-241300" algn="l">
                        <a:lnSpc>
                          <a:spcPct val="113399"/>
                        </a:lnSpc>
                        <a:spcBef>
                          <a:spcPts val="52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8</a:t>
                      </a:r>
                      <a:r>
                        <a:rPr sz="950" b="1" spc="0">
                          <a:solidFill>
                            <a:srgbClr val="332C2A"/>
                          </a:solidFill>
                          <a:latin typeface="游ゴシック" panose="020B0400000000000000" pitchFamily="50" charset="-128"/>
                          <a:ea typeface="游ゴシック" panose="020B0400000000000000" pitchFamily="50" charset="-128"/>
                          <a:cs typeface="Adobe Clean Han ExtraBold"/>
                        </a:rPr>
                        <a:t>．外部人材の単独授業か、ティー</a:t>
                      </a:r>
                      <a:endParaRPr lang="en-US" sz="950" b="1" spc="0">
                        <a:solidFill>
                          <a:srgbClr val="332C2A"/>
                        </a:solidFill>
                        <a:latin typeface="游ゴシック" panose="020B0400000000000000" pitchFamily="50" charset="-128"/>
                        <a:ea typeface="游ゴシック" panose="020B0400000000000000" pitchFamily="50" charset="-128"/>
                        <a:cs typeface="Adobe Clean Han ExtraBold"/>
                      </a:endParaRPr>
                    </a:p>
                    <a:p>
                      <a:pPr marL="540000" marR="132715" indent="-241300" algn="l">
                        <a:lnSpc>
                          <a:spcPct val="113399"/>
                        </a:lnSpc>
                        <a:spcBef>
                          <a:spcPts val="0"/>
                        </a:spcBef>
                      </a:pPr>
                      <a:r>
                        <a:rPr sz="950" b="1" spc="0" err="1">
                          <a:solidFill>
                            <a:srgbClr val="332C2A"/>
                          </a:solidFill>
                          <a:latin typeface="游ゴシック" panose="020B0400000000000000" pitchFamily="50" charset="-128"/>
                          <a:ea typeface="游ゴシック" panose="020B0400000000000000" pitchFamily="50" charset="-128"/>
                          <a:cs typeface="Adobe Clean Han ExtraBold"/>
                        </a:rPr>
                        <a:t>ムティーチングか、授業の一部</a:t>
                      </a:r>
                      <a:endParaRPr lang="en-US" sz="950" b="1" spc="0">
                        <a:solidFill>
                          <a:srgbClr val="332C2A"/>
                        </a:solidFill>
                        <a:latin typeface="游ゴシック" panose="020B0400000000000000" pitchFamily="50" charset="-128"/>
                        <a:ea typeface="游ゴシック" panose="020B0400000000000000" pitchFamily="50" charset="-128"/>
                        <a:cs typeface="Adobe Clean Han ExtraBold"/>
                      </a:endParaRPr>
                    </a:p>
                    <a:p>
                      <a:pPr marL="540000" marR="132715" indent="-241300" algn="l">
                        <a:lnSpc>
                          <a:spcPct val="113399"/>
                        </a:lnSpc>
                        <a:spcBef>
                          <a:spcPts val="0"/>
                        </a:spcBef>
                      </a:pPr>
                      <a:r>
                        <a:rPr sz="950" b="1" spc="0" err="1">
                          <a:solidFill>
                            <a:srgbClr val="332C2A"/>
                          </a:solidFill>
                          <a:latin typeface="游ゴシック" panose="020B0400000000000000" pitchFamily="50" charset="-128"/>
                          <a:ea typeface="游ゴシック" panose="020B0400000000000000" pitchFamily="50" charset="-128"/>
                          <a:cs typeface="Adobe Clean Han ExtraBold"/>
                        </a:rPr>
                        <a:t>で話して欲しいのか</a:t>
                      </a:r>
                      <a:endParaRPr sz="950" spc="0">
                        <a:latin typeface="游ゴシック" panose="020B0400000000000000" pitchFamily="50" charset="-128"/>
                        <a:ea typeface="游ゴシック" panose="020B0400000000000000" pitchFamily="50" charset="-128"/>
                        <a:cs typeface="Adobe Clean Han ExtraBold"/>
                      </a:endParaRPr>
                    </a:p>
                  </a:txBody>
                  <a:tcPr marL="0" marR="0" marT="6667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8"/>
                  </a:ext>
                </a:extLst>
              </a:tr>
              <a:tr h="959485">
                <a:tc>
                  <a:txBody>
                    <a:bodyPr/>
                    <a:lstStyle/>
                    <a:p>
                      <a:pPr marL="356870" marR="131445" indent="-251460">
                        <a:lnSpc>
                          <a:spcPct val="113399"/>
                        </a:lnSpc>
                        <a:spcBef>
                          <a:spcPts val="484"/>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9</a:t>
                      </a:r>
                      <a:r>
                        <a:rPr sz="950" b="1" spc="0">
                          <a:solidFill>
                            <a:srgbClr val="332C2A"/>
                          </a:solidFill>
                          <a:latin typeface="游ゴシック" panose="020B0400000000000000" pitchFamily="50" charset="-128"/>
                          <a:ea typeface="游ゴシック" panose="020B0400000000000000" pitchFamily="50" charset="-128"/>
                          <a:cs typeface="Adobe Clean Han ExtraBold"/>
                        </a:rPr>
                        <a:t>．生徒の状況等をどう外部人材に</a:t>
                      </a:r>
                      <a:endParaRPr lang="en-US" sz="950" b="1" spc="0">
                        <a:solidFill>
                          <a:srgbClr val="332C2A"/>
                        </a:solidFill>
                        <a:latin typeface="游ゴシック" panose="020B0400000000000000" pitchFamily="50" charset="-128"/>
                        <a:ea typeface="游ゴシック" panose="020B0400000000000000" pitchFamily="50" charset="-128"/>
                        <a:cs typeface="Adobe Clean Han ExtraBold"/>
                      </a:endParaRPr>
                    </a:p>
                    <a:p>
                      <a:pPr marL="540000" marR="131445" indent="-251460">
                        <a:lnSpc>
                          <a:spcPct val="113399"/>
                        </a:lnSpc>
                        <a:spcBef>
                          <a:spcPts val="0"/>
                        </a:spcBef>
                      </a:pPr>
                      <a:r>
                        <a:rPr sz="950" b="1" spc="0" err="1">
                          <a:solidFill>
                            <a:srgbClr val="332C2A"/>
                          </a:solidFill>
                          <a:latin typeface="游ゴシック" panose="020B0400000000000000" pitchFamily="50" charset="-128"/>
                          <a:ea typeface="游ゴシック" panose="020B0400000000000000" pitchFamily="50" charset="-128"/>
                          <a:cs typeface="Adobe Clean Han ExtraBold"/>
                        </a:rPr>
                        <a:t>伝えるか</a:t>
                      </a:r>
                      <a:endParaRPr sz="950" spc="0">
                        <a:latin typeface="游ゴシック" panose="020B0400000000000000" pitchFamily="50" charset="-128"/>
                        <a:ea typeface="游ゴシック" panose="020B0400000000000000" pitchFamily="50" charset="-128"/>
                        <a:cs typeface="Adobe Clean Han ExtraBold"/>
                      </a:endParaRPr>
                    </a:p>
                  </a:txBody>
                  <a:tcPr marL="0" marR="0" marT="61594"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9"/>
                  </a:ext>
                </a:extLst>
              </a:tr>
              <a:tr h="637540">
                <a:tc>
                  <a:txBody>
                    <a:bodyPr/>
                    <a:lstStyle/>
                    <a:p>
                      <a:pPr marL="347345" marR="128270" indent="-241300" algn="just">
                        <a:lnSpc>
                          <a:spcPct val="113399"/>
                        </a:lnSpc>
                        <a:spcBef>
                          <a:spcPts val="484"/>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10</a:t>
                      </a:r>
                      <a:r>
                        <a:rPr sz="950" b="1" spc="0">
                          <a:solidFill>
                            <a:srgbClr val="332C2A"/>
                          </a:solidFill>
                          <a:latin typeface="游ゴシック" panose="020B0400000000000000" pitchFamily="50" charset="-128"/>
                          <a:ea typeface="游ゴシック" panose="020B0400000000000000" pitchFamily="50" charset="-128"/>
                          <a:cs typeface="Adobe Clean Han ExtraBold"/>
                        </a:rPr>
                        <a:t>．言って欲しくないこと、触れて欲しくない話題、して欲しくないこと等</a:t>
                      </a:r>
                      <a:endParaRPr sz="950" spc="0">
                        <a:latin typeface="游ゴシック" panose="020B0400000000000000" pitchFamily="50" charset="-128"/>
                        <a:ea typeface="游ゴシック" panose="020B0400000000000000" pitchFamily="50" charset="-128"/>
                        <a:cs typeface="Adobe Clean Han ExtraBold"/>
                      </a:endParaRPr>
                    </a:p>
                  </a:txBody>
                  <a:tcPr marL="0" marR="0" marT="61594"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0"/>
                  </a:ext>
                </a:extLst>
              </a:tr>
              <a:tr h="521970">
                <a:tc>
                  <a:txBody>
                    <a:bodyPr/>
                    <a:lstStyle/>
                    <a:p>
                      <a:pPr marL="347345" marR="134620" indent="-241300">
                        <a:lnSpc>
                          <a:spcPct val="113399"/>
                        </a:lnSpc>
                        <a:spcBef>
                          <a:spcPts val="56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11</a:t>
                      </a:r>
                      <a:r>
                        <a:rPr sz="950" b="1" spc="0">
                          <a:solidFill>
                            <a:srgbClr val="332C2A"/>
                          </a:solidFill>
                          <a:latin typeface="游ゴシック" panose="020B0400000000000000" pitchFamily="50" charset="-128"/>
                          <a:ea typeface="游ゴシック" panose="020B0400000000000000" pitchFamily="50" charset="-128"/>
                          <a:cs typeface="Adobe Clean Han ExtraBold"/>
                        </a:rPr>
                        <a:t>．授業テーマ以外でぜひ生徒に話して欲しいこと等</a:t>
                      </a:r>
                      <a:endParaRPr sz="950" spc="0">
                        <a:latin typeface="游ゴシック" panose="020B0400000000000000" pitchFamily="50" charset="-128"/>
                        <a:ea typeface="游ゴシック" panose="020B0400000000000000" pitchFamily="50" charset="-128"/>
                        <a:cs typeface="Adobe Clean Han ExtraBold"/>
                      </a:endParaRPr>
                    </a:p>
                  </a:txBody>
                  <a:tcPr marL="0" marR="0" marT="7175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1"/>
                  </a:ext>
                </a:extLst>
              </a:tr>
              <a:tr h="1092835">
                <a:tc>
                  <a:txBody>
                    <a:bodyPr/>
                    <a:lstStyle/>
                    <a:p>
                      <a:pPr marL="106045">
                        <a:lnSpc>
                          <a:spcPct val="100000"/>
                        </a:lnSpc>
                        <a:spcBef>
                          <a:spcPts val="74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12</a:t>
                      </a:r>
                      <a:r>
                        <a:rPr sz="950" b="1" spc="0">
                          <a:solidFill>
                            <a:srgbClr val="332C2A"/>
                          </a:solidFill>
                          <a:latin typeface="游ゴシック" panose="020B0400000000000000" pitchFamily="50" charset="-128"/>
                          <a:ea typeface="游ゴシック" panose="020B0400000000000000" pitchFamily="50" charset="-128"/>
                          <a:cs typeface="Adobe Clean Han ExtraBold"/>
                        </a:rPr>
                        <a:t>．想定されるトラブルと対応案</a:t>
                      </a:r>
                      <a:endParaRPr sz="950" spc="0">
                        <a:latin typeface="游ゴシック" panose="020B0400000000000000" pitchFamily="50" charset="-128"/>
                        <a:ea typeface="游ゴシック" panose="020B0400000000000000" pitchFamily="50" charset="-128"/>
                        <a:cs typeface="Adobe Clean Han ExtraBold"/>
                      </a:endParaRPr>
                    </a:p>
                  </a:txBody>
                  <a:tcPr marL="0" marR="0" marT="9461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2"/>
                  </a:ext>
                </a:extLst>
              </a:tr>
              <a:tr h="1186815">
                <a:tc>
                  <a:txBody>
                    <a:bodyPr/>
                    <a:lstStyle/>
                    <a:p>
                      <a:pPr marL="67945">
                        <a:lnSpc>
                          <a:spcPct val="100000"/>
                        </a:lnSpc>
                        <a:spcBef>
                          <a:spcPts val="810"/>
                        </a:spcBef>
                      </a:pPr>
                      <a:r>
                        <a:rPr sz="950" b="1" spc="0">
                          <a:solidFill>
                            <a:srgbClr val="332C2A"/>
                          </a:solidFill>
                          <a:latin typeface="游ゴシック" panose="020B0400000000000000" pitchFamily="50" charset="-128"/>
                          <a:ea typeface="游ゴシック" panose="020B0400000000000000" pitchFamily="50" charset="-128"/>
                          <a:cs typeface="Adobe Clean Han ExtraBold"/>
                        </a:rPr>
                        <a:t>（その他）</a:t>
                      </a:r>
                      <a:endParaRPr sz="950" spc="0">
                        <a:latin typeface="游ゴシック" panose="020B0400000000000000" pitchFamily="50" charset="-128"/>
                        <a:ea typeface="游ゴシック" panose="020B0400000000000000" pitchFamily="50" charset="-128"/>
                        <a:cs typeface="Adobe Clean Han ExtraBold"/>
                      </a:endParaRPr>
                    </a:p>
                  </a:txBody>
                  <a:tcPr marL="0" marR="0" marT="102870" marB="0">
                    <a:lnL w="19050">
                      <a:solidFill>
                        <a:srgbClr val="332C2A"/>
                      </a:solidFill>
                      <a:prstDash val="solid"/>
                    </a:lnL>
                    <a:lnR w="19050">
                      <a:solidFill>
                        <a:srgbClr val="332C2A"/>
                      </a:solidFill>
                      <a:prstDash val="solid"/>
                    </a:lnR>
                    <a:lnT w="9525">
                      <a:solidFill>
                        <a:srgbClr val="332C2A"/>
                      </a:solidFill>
                      <a:prstDash val="solid"/>
                    </a:lnT>
                    <a:lnB w="19050">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19050">
                      <a:solidFill>
                        <a:srgbClr val="332C2A"/>
                      </a:solidFill>
                      <a:prstDash val="solid"/>
                    </a:lnB>
                  </a:tcPr>
                </a:tc>
                <a:extLst>
                  <a:ext uri="{0D108BD9-81ED-4DB2-BD59-A6C34878D82A}">
                    <a16:rowId xmlns:a16="http://schemas.microsoft.com/office/drawing/2014/main" val="10013"/>
                  </a:ext>
                </a:extLst>
              </a:tr>
            </a:tbl>
          </a:graphicData>
        </a:graphic>
      </p:graphicFrame>
      <p:sp>
        <p:nvSpPr>
          <p:cNvPr id="4" name="object 4"/>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 name="object 5"/>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6" name="object 6"/>
          <p:cNvGrpSpPr/>
          <p:nvPr/>
        </p:nvGrpSpPr>
        <p:grpSpPr>
          <a:xfrm>
            <a:off x="7200003" y="2195881"/>
            <a:ext cx="360045" cy="7776209"/>
            <a:chOff x="7200003" y="2195881"/>
            <a:chExt cx="360045" cy="7776209"/>
          </a:xfrm>
        </p:grpSpPr>
        <p:sp>
          <p:nvSpPr>
            <p:cNvPr id="7" name="object 7"/>
            <p:cNvSpPr/>
            <p:nvPr/>
          </p:nvSpPr>
          <p:spPr>
            <a:xfrm>
              <a:off x="7199998" y="2195893"/>
              <a:ext cx="360045" cy="3312795"/>
            </a:xfrm>
            <a:custGeom>
              <a:avLst/>
              <a:gdLst/>
              <a:ahLst/>
              <a:cxnLst/>
              <a:rect l="l" t="t" r="r" b="b"/>
              <a:pathLst>
                <a:path w="360045" h="3312795">
                  <a:moveTo>
                    <a:pt x="360006" y="2231745"/>
                  </a:moveTo>
                  <a:lnTo>
                    <a:pt x="71996" y="2231745"/>
                  </a:lnTo>
                  <a:lnTo>
                    <a:pt x="43967" y="2237409"/>
                  </a:lnTo>
                  <a:lnTo>
                    <a:pt x="21082" y="2252840"/>
                  </a:lnTo>
                  <a:lnTo>
                    <a:pt x="5651" y="2275725"/>
                  </a:lnTo>
                  <a:lnTo>
                    <a:pt x="0" y="2303742"/>
                  </a:lnTo>
                  <a:lnTo>
                    <a:pt x="0" y="3240595"/>
                  </a:lnTo>
                  <a:lnTo>
                    <a:pt x="5651" y="3268624"/>
                  </a:lnTo>
                  <a:lnTo>
                    <a:pt x="21082" y="3291509"/>
                  </a:lnTo>
                  <a:lnTo>
                    <a:pt x="43967" y="3306940"/>
                  </a:lnTo>
                  <a:lnTo>
                    <a:pt x="71996" y="3312591"/>
                  </a:lnTo>
                  <a:lnTo>
                    <a:pt x="360006" y="3312591"/>
                  </a:lnTo>
                  <a:lnTo>
                    <a:pt x="360006" y="2231745"/>
                  </a:lnTo>
                  <a:close/>
                </a:path>
                <a:path w="360045" h="3312795">
                  <a:moveTo>
                    <a:pt x="360006" y="1115872"/>
                  </a:moveTo>
                  <a:lnTo>
                    <a:pt x="71996" y="1115872"/>
                  </a:lnTo>
                  <a:lnTo>
                    <a:pt x="43967" y="1121537"/>
                  </a:lnTo>
                  <a:lnTo>
                    <a:pt x="21082" y="1136954"/>
                  </a:lnTo>
                  <a:lnTo>
                    <a:pt x="5651" y="1159840"/>
                  </a:lnTo>
                  <a:lnTo>
                    <a:pt x="0" y="1187869"/>
                  </a:lnTo>
                  <a:lnTo>
                    <a:pt x="0" y="2124722"/>
                  </a:lnTo>
                  <a:lnTo>
                    <a:pt x="5651" y="2152751"/>
                  </a:lnTo>
                  <a:lnTo>
                    <a:pt x="21082" y="2175637"/>
                  </a:lnTo>
                  <a:lnTo>
                    <a:pt x="43967" y="2191067"/>
                  </a:lnTo>
                  <a:lnTo>
                    <a:pt x="71996" y="2196719"/>
                  </a:lnTo>
                  <a:lnTo>
                    <a:pt x="360006" y="2196719"/>
                  </a:lnTo>
                  <a:lnTo>
                    <a:pt x="360006" y="1115872"/>
                  </a:lnTo>
                  <a:close/>
                </a:path>
                <a:path w="360045" h="3312795">
                  <a:moveTo>
                    <a:pt x="360006" y="0"/>
                  </a:moveTo>
                  <a:lnTo>
                    <a:pt x="71996" y="0"/>
                  </a:lnTo>
                  <a:lnTo>
                    <a:pt x="43967" y="5651"/>
                  </a:lnTo>
                  <a:lnTo>
                    <a:pt x="21082" y="21082"/>
                  </a:lnTo>
                  <a:lnTo>
                    <a:pt x="5651" y="43967"/>
                  </a:lnTo>
                  <a:lnTo>
                    <a:pt x="0" y="71996"/>
                  </a:lnTo>
                  <a:lnTo>
                    <a:pt x="0" y="1008849"/>
                  </a:lnTo>
                  <a:lnTo>
                    <a:pt x="5651" y="1036866"/>
                  </a:lnTo>
                  <a:lnTo>
                    <a:pt x="21082" y="1059751"/>
                  </a:lnTo>
                  <a:lnTo>
                    <a:pt x="43967" y="1075182"/>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200003" y="5543517"/>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75757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9" name="object 9"/>
            <p:cNvSpPr/>
            <p:nvPr/>
          </p:nvSpPr>
          <p:spPr>
            <a:xfrm>
              <a:off x="7199998" y="6659397"/>
              <a:ext cx="360045" cy="3312795"/>
            </a:xfrm>
            <a:custGeom>
              <a:avLst/>
              <a:gdLst/>
              <a:ahLst/>
              <a:cxnLst/>
              <a:rect l="l" t="t" r="r" b="b"/>
              <a:pathLst>
                <a:path w="360045" h="3312795">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3312795">
                  <a:moveTo>
                    <a:pt x="360006" y="1115885"/>
                  </a:moveTo>
                  <a:lnTo>
                    <a:pt x="71996" y="1115885"/>
                  </a:lnTo>
                  <a:lnTo>
                    <a:pt x="43967" y="1121537"/>
                  </a:lnTo>
                  <a:lnTo>
                    <a:pt x="21082" y="1136967"/>
                  </a:lnTo>
                  <a:lnTo>
                    <a:pt x="5651" y="1159852"/>
                  </a:lnTo>
                  <a:lnTo>
                    <a:pt x="0" y="1187881"/>
                  </a:lnTo>
                  <a:lnTo>
                    <a:pt x="0" y="2124735"/>
                  </a:lnTo>
                  <a:lnTo>
                    <a:pt x="5651" y="2152751"/>
                  </a:lnTo>
                  <a:lnTo>
                    <a:pt x="21082" y="2175637"/>
                  </a:lnTo>
                  <a:lnTo>
                    <a:pt x="43967" y="2191067"/>
                  </a:lnTo>
                  <a:lnTo>
                    <a:pt x="71996" y="2196731"/>
                  </a:lnTo>
                  <a:lnTo>
                    <a:pt x="360006" y="2196731"/>
                  </a:lnTo>
                  <a:lnTo>
                    <a:pt x="360006" y="1115885"/>
                  </a:lnTo>
                  <a:close/>
                </a:path>
                <a:path w="360045" h="3312795">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10" name="object 10"/>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6" name="object 16"/>
          <p:cNvSpPr txBox="1"/>
          <p:nvPr/>
        </p:nvSpPr>
        <p:spPr>
          <a:xfrm>
            <a:off x="7324150" y="365916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sp>
        <p:nvSpPr>
          <p:cNvPr id="17" name="object 17"/>
          <p:cNvSpPr/>
          <p:nvPr/>
        </p:nvSpPr>
        <p:spPr>
          <a:xfrm>
            <a:off x="0" y="0"/>
            <a:ext cx="6840220" cy="720090"/>
          </a:xfrm>
          <a:custGeom>
            <a:avLst/>
            <a:gdLst/>
            <a:ahLst/>
            <a:cxnLst/>
            <a:rect l="l" t="t" r="r" b="b"/>
            <a:pathLst>
              <a:path w="6840220" h="720090">
                <a:moveTo>
                  <a:pt x="6840004" y="0"/>
                </a:moveTo>
                <a:lnTo>
                  <a:pt x="0" y="0"/>
                </a:lnTo>
                <a:lnTo>
                  <a:pt x="0" y="720001"/>
                </a:lnTo>
                <a:lnTo>
                  <a:pt x="6840004" y="720001"/>
                </a:lnTo>
                <a:lnTo>
                  <a:pt x="6840004" y="0"/>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8" name="object 18"/>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159</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820178" y="1546733"/>
          <a:ext cx="5857875" cy="8027670"/>
        </p:xfrm>
        <a:graphic>
          <a:graphicData uri="http://schemas.openxmlformats.org/drawingml/2006/table">
            <a:tbl>
              <a:tblPr firstRow="1" bandRow="1">
                <a:tableStyleId>{2D5ABB26-0587-4C30-8999-92F81FD0307C}</a:tableStyleId>
              </a:tblPr>
              <a:tblGrid>
                <a:gridCol w="2237740">
                  <a:extLst>
                    <a:ext uri="{9D8B030D-6E8A-4147-A177-3AD203B41FA5}">
                      <a16:colId xmlns:a16="http://schemas.microsoft.com/office/drawing/2014/main" val="20000"/>
                    </a:ext>
                  </a:extLst>
                </a:gridCol>
                <a:gridCol w="3620135">
                  <a:extLst>
                    <a:ext uri="{9D8B030D-6E8A-4147-A177-3AD203B41FA5}">
                      <a16:colId xmlns:a16="http://schemas.microsoft.com/office/drawing/2014/main" val="20001"/>
                    </a:ext>
                  </a:extLst>
                </a:gridCol>
              </a:tblGrid>
              <a:tr h="336550">
                <a:tc>
                  <a:txBody>
                    <a:bodyPr/>
                    <a:lstStyle/>
                    <a:p>
                      <a:pPr marR="83185" algn="ctr">
                        <a:lnSpc>
                          <a:spcPct val="100000"/>
                        </a:lnSpc>
                        <a:spcBef>
                          <a:spcPts val="785"/>
                        </a:spcBef>
                        <a:tabLst>
                          <a:tab pos="362585" algn="l"/>
                        </a:tabLst>
                      </a:pPr>
                      <a:r>
                        <a:rPr sz="950" b="1" spc="-50">
                          <a:solidFill>
                            <a:srgbClr val="332C2A"/>
                          </a:solidFill>
                          <a:latin typeface="游ゴシック" panose="020B0400000000000000" pitchFamily="50" charset="-128"/>
                          <a:ea typeface="游ゴシック" panose="020B0400000000000000" pitchFamily="50" charset="-128"/>
                          <a:cs typeface="Adobe Clean Han ExtraBold"/>
                        </a:rPr>
                        <a:t>事</a:t>
                      </a:r>
                      <a:r>
                        <a:rPr sz="950" b="1">
                          <a:solidFill>
                            <a:srgbClr val="332C2A"/>
                          </a:solidFill>
                          <a:latin typeface="游ゴシック" panose="020B0400000000000000" pitchFamily="50" charset="-128"/>
                          <a:ea typeface="游ゴシック" panose="020B0400000000000000" pitchFamily="50" charset="-128"/>
                          <a:cs typeface="Adobe Clean Han ExtraBold"/>
                        </a:rPr>
                        <a:t>	</a:t>
                      </a:r>
                      <a:r>
                        <a:rPr sz="950" b="1" spc="-50">
                          <a:solidFill>
                            <a:srgbClr val="332C2A"/>
                          </a:solidFill>
                          <a:latin typeface="游ゴシック" panose="020B0400000000000000" pitchFamily="50" charset="-128"/>
                          <a:ea typeface="游ゴシック" panose="020B0400000000000000" pitchFamily="50" charset="-128"/>
                          <a:cs typeface="Adobe Clean Han ExtraBold"/>
                        </a:rPr>
                        <a:t>項</a:t>
                      </a:r>
                      <a:endParaRPr sz="950">
                        <a:latin typeface="游ゴシック" panose="020B0400000000000000" pitchFamily="50" charset="-128"/>
                        <a:ea typeface="游ゴシック" panose="020B0400000000000000" pitchFamily="50" charset="-128"/>
                        <a:cs typeface="Adobe Clean Han ExtraBold"/>
                      </a:endParaRPr>
                    </a:p>
                  </a:txBody>
                  <a:tcPr marL="0" marR="0" marT="99695" marB="0">
                    <a:lnL w="19050">
                      <a:solidFill>
                        <a:srgbClr val="332C2A"/>
                      </a:solidFill>
                      <a:prstDash val="solid"/>
                    </a:lnL>
                    <a:lnR w="19050">
                      <a:solidFill>
                        <a:srgbClr val="332C2A"/>
                      </a:solidFill>
                      <a:prstDash val="solid"/>
                    </a:lnR>
                    <a:lnT w="19050">
                      <a:solidFill>
                        <a:srgbClr val="332C2A"/>
                      </a:solidFill>
                      <a:prstDash val="solid"/>
                    </a:lnT>
                    <a:lnB w="19050">
                      <a:solidFill>
                        <a:srgbClr val="332C2A"/>
                      </a:solidFill>
                      <a:prstDash val="solid"/>
                    </a:lnB>
                  </a:tcPr>
                </a:tc>
                <a:tc>
                  <a:txBody>
                    <a:bodyPr/>
                    <a:lstStyle/>
                    <a:p>
                      <a:pPr marR="4445" algn="ctr">
                        <a:lnSpc>
                          <a:spcPct val="100000"/>
                        </a:lnSpc>
                        <a:spcBef>
                          <a:spcPts val="785"/>
                        </a:spcBef>
                        <a:tabLst>
                          <a:tab pos="604520" algn="l"/>
                        </a:tabLst>
                      </a:pPr>
                      <a:r>
                        <a:rPr sz="950" b="1" spc="-50">
                          <a:solidFill>
                            <a:srgbClr val="332C2A"/>
                          </a:solidFill>
                          <a:latin typeface="游ゴシック" panose="020B0400000000000000" pitchFamily="50" charset="-128"/>
                          <a:ea typeface="游ゴシック" panose="020B0400000000000000" pitchFamily="50" charset="-128"/>
                          <a:cs typeface="Adobe Clean Han ExtraBold"/>
                        </a:rPr>
                        <a:t>内</a:t>
                      </a:r>
                      <a:r>
                        <a:rPr sz="950" b="1">
                          <a:solidFill>
                            <a:srgbClr val="332C2A"/>
                          </a:solidFill>
                          <a:latin typeface="游ゴシック" panose="020B0400000000000000" pitchFamily="50" charset="-128"/>
                          <a:ea typeface="游ゴシック" panose="020B0400000000000000" pitchFamily="50" charset="-128"/>
                          <a:cs typeface="Adobe Clean Han ExtraBold"/>
                        </a:rPr>
                        <a:t>	</a:t>
                      </a:r>
                      <a:r>
                        <a:rPr sz="950" b="1" spc="-50">
                          <a:solidFill>
                            <a:srgbClr val="332C2A"/>
                          </a:solidFill>
                          <a:latin typeface="游ゴシック" panose="020B0400000000000000" pitchFamily="50" charset="-128"/>
                          <a:ea typeface="游ゴシック" panose="020B0400000000000000" pitchFamily="50" charset="-128"/>
                          <a:cs typeface="Adobe Clean Han ExtraBold"/>
                        </a:rPr>
                        <a:t>容</a:t>
                      </a:r>
                      <a:endParaRPr sz="950">
                        <a:latin typeface="游ゴシック" panose="020B0400000000000000" pitchFamily="50" charset="-128"/>
                        <a:ea typeface="游ゴシック" panose="020B0400000000000000" pitchFamily="50" charset="-128"/>
                        <a:cs typeface="Adobe Clean Han ExtraBold"/>
                      </a:endParaRPr>
                    </a:p>
                  </a:txBody>
                  <a:tcPr marL="0" marR="0" marT="99695" marB="0">
                    <a:lnL w="19050">
                      <a:solidFill>
                        <a:srgbClr val="332C2A"/>
                      </a:solidFill>
                      <a:prstDash val="solid"/>
                    </a:lnL>
                    <a:lnR w="19050">
                      <a:solidFill>
                        <a:srgbClr val="332C2A"/>
                      </a:solidFill>
                      <a:prstDash val="solid"/>
                    </a:lnR>
                    <a:lnT w="19050">
                      <a:solidFill>
                        <a:srgbClr val="332C2A"/>
                      </a:solidFill>
                      <a:prstDash val="solid"/>
                    </a:lnT>
                    <a:lnB w="19050">
                      <a:solidFill>
                        <a:srgbClr val="332C2A"/>
                      </a:solidFill>
                      <a:prstDash val="solid"/>
                    </a:lnB>
                  </a:tcPr>
                </a:tc>
                <a:extLst>
                  <a:ext uri="{0D108BD9-81ED-4DB2-BD59-A6C34878D82A}">
                    <a16:rowId xmlns:a16="http://schemas.microsoft.com/office/drawing/2014/main" val="10000"/>
                  </a:ext>
                </a:extLst>
              </a:tr>
              <a:tr h="256540">
                <a:tc>
                  <a:txBody>
                    <a:bodyPr/>
                    <a:lstStyle/>
                    <a:p>
                      <a:pPr marL="106045">
                        <a:lnSpc>
                          <a:spcPct val="100000"/>
                        </a:lnSpc>
                        <a:spcBef>
                          <a:spcPts val="47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a:t>
                      </a:r>
                      <a:r>
                        <a:rPr sz="950" b="1" spc="0">
                          <a:solidFill>
                            <a:srgbClr val="332C2A"/>
                          </a:solidFill>
                          <a:latin typeface="游ゴシック" panose="020B0400000000000000" pitchFamily="50" charset="-128"/>
                          <a:ea typeface="游ゴシック" panose="020B0400000000000000" pitchFamily="50" charset="-128"/>
                          <a:cs typeface="Adobe Clean Han ExtraBold"/>
                        </a:rPr>
                        <a:t>．日程</a:t>
                      </a:r>
                      <a:endParaRPr sz="950" spc="0">
                        <a:latin typeface="游ゴシック" panose="020B0400000000000000" pitchFamily="50" charset="-128"/>
                        <a:ea typeface="游ゴシック" panose="020B0400000000000000" pitchFamily="50" charset="-128"/>
                        <a:cs typeface="Adobe Clean Han ExtraBold"/>
                      </a:endParaRPr>
                    </a:p>
                  </a:txBody>
                  <a:tcPr marL="0" marR="0" marT="60325" marB="0">
                    <a:lnL w="19050">
                      <a:solidFill>
                        <a:srgbClr val="332C2A"/>
                      </a:solidFill>
                      <a:prstDash val="solid"/>
                    </a:lnL>
                    <a:lnR w="19050">
                      <a:solidFill>
                        <a:srgbClr val="332C2A"/>
                      </a:solidFill>
                      <a:prstDash val="solid"/>
                    </a:lnR>
                    <a:lnT w="19050">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19050">
                      <a:solidFill>
                        <a:srgbClr val="332C2A"/>
                      </a:solidFill>
                      <a:prstDash val="solid"/>
                    </a:lnT>
                    <a:lnB w="9525">
                      <a:solidFill>
                        <a:srgbClr val="332C2A"/>
                      </a:solidFill>
                      <a:prstDash val="solid"/>
                    </a:lnB>
                  </a:tcPr>
                </a:tc>
                <a:extLst>
                  <a:ext uri="{0D108BD9-81ED-4DB2-BD59-A6C34878D82A}">
                    <a16:rowId xmlns:a16="http://schemas.microsoft.com/office/drawing/2014/main" val="10001"/>
                  </a:ext>
                </a:extLst>
              </a:tr>
              <a:tr h="748030">
                <a:tc>
                  <a:txBody>
                    <a:bodyPr/>
                    <a:lstStyle/>
                    <a:p>
                      <a:pPr marL="106045">
                        <a:lnSpc>
                          <a:spcPct val="100000"/>
                        </a:lnSpc>
                        <a:spcBef>
                          <a:spcPts val="39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2</a:t>
                      </a:r>
                      <a:r>
                        <a:rPr sz="950" b="1" spc="0">
                          <a:solidFill>
                            <a:srgbClr val="332C2A"/>
                          </a:solidFill>
                          <a:latin typeface="游ゴシック" panose="020B0400000000000000" pitchFamily="50" charset="-128"/>
                          <a:ea typeface="游ゴシック" panose="020B0400000000000000" pitchFamily="50" charset="-128"/>
                          <a:cs typeface="Adobe Clean Han ExtraBold"/>
                        </a:rPr>
                        <a:t>．時間</a:t>
                      </a:r>
                      <a:endParaRPr sz="950" spc="0">
                        <a:latin typeface="游ゴシック" panose="020B0400000000000000" pitchFamily="50" charset="-128"/>
                        <a:ea typeface="游ゴシック" panose="020B0400000000000000" pitchFamily="50" charset="-128"/>
                        <a:cs typeface="Adobe Clean Han ExtraBold"/>
                      </a:endParaRPr>
                    </a:p>
                    <a:p>
                      <a:pPr marL="327659" indent="0">
                        <a:lnSpc>
                          <a:spcPct val="100000"/>
                        </a:lnSpc>
                        <a:spcBef>
                          <a:spcPts val="155"/>
                        </a:spcBef>
                        <a:buSzPct val="89473"/>
                        <a:buNone/>
                        <a:tabLst>
                          <a:tab pos="441959" algn="l"/>
                        </a:tabLst>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どの教科等か</a:t>
                      </a:r>
                      <a:endParaRPr sz="950" spc="0">
                        <a:latin typeface="游ゴシック" panose="020B0400000000000000" pitchFamily="50" charset="-128"/>
                        <a:ea typeface="游ゴシック" panose="020B0400000000000000" pitchFamily="50" charset="-128"/>
                        <a:cs typeface="Adobe Clean Han ExtraBold"/>
                      </a:endParaRPr>
                    </a:p>
                    <a:p>
                      <a:pPr marL="327660">
                        <a:lnSpc>
                          <a:spcPct val="100000"/>
                        </a:lnSpc>
                        <a:spcBef>
                          <a:spcPts val="150"/>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何時限か</a:t>
                      </a:r>
                      <a:endParaRPr sz="950" spc="0">
                        <a:latin typeface="游ゴシック" panose="020B0400000000000000" pitchFamily="50" charset="-128"/>
                        <a:ea typeface="游ゴシック" panose="020B0400000000000000" pitchFamily="50" charset="-128"/>
                        <a:cs typeface="Adobe Clean Han ExtraBold"/>
                      </a:endParaRPr>
                    </a:p>
                    <a:p>
                      <a:pPr marL="327660">
                        <a:lnSpc>
                          <a:spcPct val="100000"/>
                        </a:lnSpc>
                        <a:spcBef>
                          <a:spcPts val="155"/>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前後が何の時間か</a:t>
                      </a:r>
                      <a:endParaRPr sz="950" spc="0">
                        <a:latin typeface="游ゴシック" panose="020B0400000000000000" pitchFamily="50" charset="-128"/>
                        <a:ea typeface="游ゴシック" panose="020B0400000000000000" pitchFamily="50" charset="-128"/>
                        <a:cs typeface="Adobe Clean Han ExtraBold"/>
                      </a:endParaRPr>
                    </a:p>
                  </a:txBody>
                  <a:tcPr marL="0" marR="0" marT="4953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2"/>
                  </a:ext>
                </a:extLst>
              </a:tr>
              <a:tr h="269875">
                <a:tc>
                  <a:txBody>
                    <a:bodyPr/>
                    <a:lstStyle/>
                    <a:p>
                      <a:pPr marL="106045">
                        <a:lnSpc>
                          <a:spcPct val="100000"/>
                        </a:lnSpc>
                        <a:spcBef>
                          <a:spcPts val="484"/>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3</a:t>
                      </a:r>
                      <a:r>
                        <a:rPr sz="950" b="1" spc="0">
                          <a:solidFill>
                            <a:srgbClr val="332C2A"/>
                          </a:solidFill>
                          <a:latin typeface="游ゴシック" panose="020B0400000000000000" pitchFamily="50" charset="-128"/>
                          <a:ea typeface="游ゴシック" panose="020B0400000000000000" pitchFamily="50" charset="-128"/>
                          <a:cs typeface="Adobe Clean Han ExtraBold"/>
                        </a:rPr>
                        <a:t>．学年</a:t>
                      </a: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クラス数、生徒数</a:t>
                      </a:r>
                      <a:endParaRPr sz="950" spc="0">
                        <a:latin typeface="游ゴシック" panose="020B0400000000000000" pitchFamily="50" charset="-128"/>
                        <a:ea typeface="游ゴシック" panose="020B0400000000000000" pitchFamily="50" charset="-128"/>
                        <a:cs typeface="Adobe Clean Han ExtraBold"/>
                      </a:endParaRPr>
                    </a:p>
                  </a:txBody>
                  <a:tcPr marL="0" marR="0" marT="61594"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3"/>
                  </a:ext>
                </a:extLst>
              </a:tr>
              <a:tr h="286385">
                <a:tc>
                  <a:txBody>
                    <a:bodyPr/>
                    <a:lstStyle/>
                    <a:p>
                      <a:pPr marL="106045">
                        <a:lnSpc>
                          <a:spcPct val="100000"/>
                        </a:lnSpc>
                        <a:spcBef>
                          <a:spcPts val="52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4</a:t>
                      </a:r>
                      <a:r>
                        <a:rPr sz="950" b="1" spc="0">
                          <a:solidFill>
                            <a:srgbClr val="332C2A"/>
                          </a:solidFill>
                          <a:latin typeface="游ゴシック" panose="020B0400000000000000" pitchFamily="50" charset="-128"/>
                          <a:ea typeface="游ゴシック" panose="020B0400000000000000" pitchFamily="50" charset="-128"/>
                          <a:cs typeface="Adobe Clean Han ExtraBold"/>
                        </a:rPr>
                        <a:t>．使用教室と控え室</a:t>
                      </a:r>
                      <a:endParaRPr sz="950" spc="0">
                        <a:latin typeface="游ゴシック" panose="020B0400000000000000" pitchFamily="50" charset="-128"/>
                        <a:ea typeface="游ゴシック" panose="020B0400000000000000" pitchFamily="50" charset="-128"/>
                        <a:cs typeface="Adobe Clean Han ExtraBold"/>
                      </a:endParaRPr>
                    </a:p>
                  </a:txBody>
                  <a:tcPr marL="0" marR="0" marT="6604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4"/>
                  </a:ext>
                </a:extLst>
              </a:tr>
              <a:tr h="565785">
                <a:tc>
                  <a:txBody>
                    <a:bodyPr/>
                    <a:lstStyle/>
                    <a:p>
                      <a:pPr marL="106045">
                        <a:lnSpc>
                          <a:spcPct val="100000"/>
                        </a:lnSpc>
                        <a:spcBef>
                          <a:spcPts val="39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5</a:t>
                      </a:r>
                      <a:r>
                        <a:rPr sz="950" b="1" spc="0">
                          <a:solidFill>
                            <a:srgbClr val="332C2A"/>
                          </a:solidFill>
                          <a:latin typeface="游ゴシック" panose="020B0400000000000000" pitchFamily="50" charset="-128"/>
                          <a:ea typeface="游ゴシック" panose="020B0400000000000000" pitchFamily="50" charset="-128"/>
                          <a:cs typeface="Adobe Clean Han ExtraBold"/>
                        </a:rPr>
                        <a:t>．授業の目的や狙い、テーマ等</a:t>
                      </a:r>
                      <a:endParaRPr sz="950" spc="0">
                        <a:latin typeface="游ゴシック" panose="020B0400000000000000" pitchFamily="50" charset="-128"/>
                        <a:ea typeface="游ゴシック" panose="020B0400000000000000" pitchFamily="50" charset="-128"/>
                        <a:cs typeface="Adobe Clean Han ExtraBold"/>
                      </a:endParaRPr>
                    </a:p>
                  </a:txBody>
                  <a:tcPr marL="0" marR="0" marT="5016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5"/>
                  </a:ext>
                </a:extLst>
              </a:tr>
              <a:tr h="450215">
                <a:tc>
                  <a:txBody>
                    <a:bodyPr/>
                    <a:lstStyle/>
                    <a:p>
                      <a:pPr marL="356870" marR="129539" indent="-251460">
                        <a:lnSpc>
                          <a:spcPct val="113399"/>
                        </a:lnSpc>
                        <a:spcBef>
                          <a:spcPts val="39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6</a:t>
                      </a:r>
                      <a:r>
                        <a:rPr sz="950" b="1" spc="0">
                          <a:solidFill>
                            <a:srgbClr val="332C2A"/>
                          </a:solidFill>
                          <a:latin typeface="游ゴシック" panose="020B0400000000000000" pitchFamily="50" charset="-128"/>
                          <a:ea typeface="游ゴシック" panose="020B0400000000000000" pitchFamily="50" charset="-128"/>
                          <a:cs typeface="Adobe Clean Han ExtraBold"/>
                        </a:rPr>
                        <a:t>．希望する授業のテーマに関する</a:t>
                      </a:r>
                      <a:endParaRPr lang="en-US" sz="950" b="1" spc="0">
                        <a:solidFill>
                          <a:srgbClr val="332C2A"/>
                        </a:solidFill>
                        <a:latin typeface="游ゴシック" panose="020B0400000000000000" pitchFamily="50" charset="-128"/>
                        <a:ea typeface="游ゴシック" panose="020B0400000000000000" pitchFamily="50" charset="-128"/>
                        <a:cs typeface="Adobe Clean Han ExtraBold"/>
                      </a:endParaRPr>
                    </a:p>
                    <a:p>
                      <a:pPr marL="540000" marR="129539" indent="-251460">
                        <a:lnSpc>
                          <a:spcPct val="113399"/>
                        </a:lnSpc>
                        <a:spcBef>
                          <a:spcPts val="0"/>
                        </a:spcBef>
                      </a:pPr>
                      <a:r>
                        <a:rPr sz="950" b="1" spc="0" err="1">
                          <a:solidFill>
                            <a:srgbClr val="332C2A"/>
                          </a:solidFill>
                          <a:latin typeface="游ゴシック" panose="020B0400000000000000" pitchFamily="50" charset="-128"/>
                          <a:ea typeface="游ゴシック" panose="020B0400000000000000" pitchFamily="50" charset="-128"/>
                          <a:cs typeface="Adobe Clean Han ExtraBold"/>
                        </a:rPr>
                        <a:t>生徒の既存知識等</a:t>
                      </a:r>
                      <a:endParaRPr sz="950" spc="0">
                        <a:latin typeface="游ゴシック" panose="020B0400000000000000" pitchFamily="50" charset="-128"/>
                        <a:ea typeface="游ゴシック" panose="020B0400000000000000" pitchFamily="50" charset="-128"/>
                        <a:cs typeface="Adobe Clean Han ExtraBold"/>
                      </a:endParaRPr>
                    </a:p>
                  </a:txBody>
                  <a:tcPr marL="0" marR="0" marT="4953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6"/>
                  </a:ext>
                </a:extLst>
              </a:tr>
              <a:tr h="283210">
                <a:tc>
                  <a:txBody>
                    <a:bodyPr/>
                    <a:lstStyle/>
                    <a:p>
                      <a:pPr marL="106045">
                        <a:lnSpc>
                          <a:spcPct val="100000"/>
                        </a:lnSpc>
                        <a:spcBef>
                          <a:spcPts val="54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7</a:t>
                      </a:r>
                      <a:r>
                        <a:rPr sz="950" b="1" spc="0">
                          <a:solidFill>
                            <a:srgbClr val="332C2A"/>
                          </a:solidFill>
                          <a:latin typeface="游ゴシック" panose="020B0400000000000000" pitchFamily="50" charset="-128"/>
                          <a:ea typeface="游ゴシック" panose="020B0400000000000000" pitchFamily="50" charset="-128"/>
                          <a:cs typeface="Adobe Clean Han ExtraBold"/>
                        </a:rPr>
                        <a:t>．講師の職業</a:t>
                      </a: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専門、来校人数</a:t>
                      </a:r>
                      <a:endParaRPr sz="950" spc="0">
                        <a:latin typeface="游ゴシック" panose="020B0400000000000000" pitchFamily="50" charset="-128"/>
                        <a:ea typeface="游ゴシック" panose="020B0400000000000000" pitchFamily="50" charset="-128"/>
                        <a:cs typeface="Adobe Clean Han ExtraBold"/>
                      </a:endParaRPr>
                    </a:p>
                  </a:txBody>
                  <a:tcPr marL="0" marR="0" marT="6921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7"/>
                  </a:ext>
                </a:extLst>
              </a:tr>
              <a:tr h="751205">
                <a:tc>
                  <a:txBody>
                    <a:bodyPr/>
                    <a:lstStyle/>
                    <a:p>
                      <a:pPr marL="356870" marR="130175" indent="-251460">
                        <a:lnSpc>
                          <a:spcPct val="113399"/>
                        </a:lnSpc>
                        <a:spcBef>
                          <a:spcPts val="32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8</a:t>
                      </a:r>
                      <a:r>
                        <a:rPr sz="950" b="1" spc="0">
                          <a:solidFill>
                            <a:srgbClr val="332C2A"/>
                          </a:solidFill>
                          <a:latin typeface="游ゴシック" panose="020B0400000000000000" pitchFamily="50" charset="-128"/>
                          <a:ea typeface="游ゴシック" panose="020B0400000000000000" pitchFamily="50" charset="-128"/>
                          <a:cs typeface="Adobe Clean Han ExtraBold"/>
                        </a:rPr>
                        <a:t>．授業での講師と担当教員の役割</a:t>
                      </a:r>
                      <a:endParaRPr lang="en-US" sz="950" b="1" spc="0">
                        <a:solidFill>
                          <a:srgbClr val="332C2A"/>
                        </a:solidFill>
                        <a:latin typeface="游ゴシック" panose="020B0400000000000000" pitchFamily="50" charset="-128"/>
                        <a:ea typeface="游ゴシック" panose="020B0400000000000000" pitchFamily="50" charset="-128"/>
                        <a:cs typeface="Adobe Clean Han ExtraBold"/>
                      </a:endParaRPr>
                    </a:p>
                    <a:p>
                      <a:pPr marL="540000" marR="130175" indent="-251460">
                        <a:lnSpc>
                          <a:spcPct val="113399"/>
                        </a:lnSpc>
                        <a:spcBef>
                          <a:spcPts val="0"/>
                        </a:spcBef>
                      </a:pPr>
                      <a:r>
                        <a:rPr sz="950" b="1" spc="0" err="1">
                          <a:solidFill>
                            <a:srgbClr val="332C2A"/>
                          </a:solidFill>
                          <a:latin typeface="游ゴシック" panose="020B0400000000000000" pitchFamily="50" charset="-128"/>
                          <a:ea typeface="游ゴシック" panose="020B0400000000000000" pitchFamily="50" charset="-128"/>
                          <a:cs typeface="Adobe Clean Han ExtraBold"/>
                        </a:rPr>
                        <a:t>分担</a:t>
                      </a:r>
                      <a:endParaRPr sz="950" spc="0">
                        <a:latin typeface="游ゴシック" panose="020B0400000000000000" pitchFamily="50" charset="-128"/>
                        <a:ea typeface="游ゴシック" panose="020B0400000000000000" pitchFamily="50" charset="-128"/>
                        <a:cs typeface="Adobe Clean Han ExtraBold"/>
                      </a:endParaRPr>
                    </a:p>
                  </a:txBody>
                  <a:tcPr marL="0" marR="0" marT="4064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8"/>
                  </a:ext>
                </a:extLst>
              </a:tr>
              <a:tr h="494030">
                <a:tc>
                  <a:txBody>
                    <a:bodyPr/>
                    <a:lstStyle/>
                    <a:p>
                      <a:pPr marL="106045">
                        <a:lnSpc>
                          <a:spcPct val="100000"/>
                        </a:lnSpc>
                        <a:spcBef>
                          <a:spcPts val="36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9</a:t>
                      </a:r>
                      <a:r>
                        <a:rPr sz="950" b="1" spc="0">
                          <a:solidFill>
                            <a:srgbClr val="332C2A"/>
                          </a:solidFill>
                          <a:latin typeface="游ゴシック" panose="020B0400000000000000" pitchFamily="50" charset="-128"/>
                          <a:ea typeface="游ゴシック" panose="020B0400000000000000" pitchFamily="50" charset="-128"/>
                          <a:cs typeface="Adobe Clean Han ExtraBold"/>
                        </a:rPr>
                        <a:t>．生徒の状況等</a:t>
                      </a:r>
                      <a:endParaRPr sz="950" spc="0">
                        <a:latin typeface="游ゴシック" panose="020B0400000000000000" pitchFamily="50" charset="-128"/>
                        <a:ea typeface="游ゴシック" panose="020B0400000000000000" pitchFamily="50" charset="-128"/>
                        <a:cs typeface="Adobe Clean Han ExtraBold"/>
                      </a:endParaRPr>
                    </a:p>
                  </a:txBody>
                  <a:tcPr marL="0" marR="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09"/>
                  </a:ext>
                </a:extLst>
              </a:tr>
              <a:tr h="403860">
                <a:tc>
                  <a:txBody>
                    <a:bodyPr/>
                    <a:lstStyle/>
                    <a:p>
                      <a:pPr marL="354330" marR="133350" indent="-248285">
                        <a:lnSpc>
                          <a:spcPct val="113399"/>
                        </a:lnSpc>
                        <a:spcBef>
                          <a:spcPts val="20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10</a:t>
                      </a:r>
                      <a:r>
                        <a:rPr sz="950" b="1" spc="0">
                          <a:solidFill>
                            <a:srgbClr val="332C2A"/>
                          </a:solidFill>
                          <a:latin typeface="游ゴシック" panose="020B0400000000000000" pitchFamily="50" charset="-128"/>
                          <a:ea typeface="游ゴシック" panose="020B0400000000000000" pitchFamily="50" charset="-128"/>
                          <a:cs typeface="Adobe Clean Han ExtraBold"/>
                        </a:rPr>
                        <a:t>．授業にあたって双方で気を付けること（言動、話題等）</a:t>
                      </a:r>
                      <a:endParaRPr sz="950" spc="0">
                        <a:latin typeface="游ゴシック" panose="020B0400000000000000" pitchFamily="50" charset="-128"/>
                        <a:ea typeface="游ゴシック" panose="020B0400000000000000" pitchFamily="50" charset="-128"/>
                        <a:cs typeface="Adobe Clean Han ExtraBold"/>
                      </a:endParaRPr>
                    </a:p>
                  </a:txBody>
                  <a:tcPr marL="0" marR="0" marT="2540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0"/>
                  </a:ext>
                </a:extLst>
              </a:tr>
              <a:tr h="422275">
                <a:tc>
                  <a:txBody>
                    <a:bodyPr/>
                    <a:lstStyle/>
                    <a:p>
                      <a:pPr marL="356870" marR="134620" indent="-251460">
                        <a:lnSpc>
                          <a:spcPct val="113399"/>
                        </a:lnSpc>
                        <a:spcBef>
                          <a:spcPts val="29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11</a:t>
                      </a:r>
                      <a:r>
                        <a:rPr sz="950" b="1" spc="0">
                          <a:solidFill>
                            <a:srgbClr val="332C2A"/>
                          </a:solidFill>
                          <a:latin typeface="游ゴシック" panose="020B0400000000000000" pitchFamily="50" charset="-128"/>
                          <a:ea typeface="游ゴシック" panose="020B0400000000000000" pitchFamily="50" charset="-128"/>
                          <a:cs typeface="Adobe Clean Han ExtraBold"/>
                        </a:rPr>
                        <a:t>．講師に授業テーマ以外でぜひ生徒に話して欲しいこと等</a:t>
                      </a:r>
                      <a:endParaRPr sz="950" spc="0">
                        <a:latin typeface="游ゴシック" panose="020B0400000000000000" pitchFamily="50" charset="-128"/>
                        <a:ea typeface="游ゴシック" panose="020B0400000000000000" pitchFamily="50" charset="-128"/>
                        <a:cs typeface="Adobe Clean Han ExtraBold"/>
                      </a:endParaRPr>
                    </a:p>
                  </a:txBody>
                  <a:tcPr marL="0" marR="0" marT="3746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1"/>
                  </a:ext>
                </a:extLst>
              </a:tr>
              <a:tr h="294005">
                <a:tc>
                  <a:txBody>
                    <a:bodyPr/>
                    <a:lstStyle/>
                    <a:p>
                      <a:pPr marL="106045">
                        <a:lnSpc>
                          <a:spcPct val="100000"/>
                        </a:lnSpc>
                        <a:spcBef>
                          <a:spcPts val="545"/>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12</a:t>
                      </a:r>
                      <a:r>
                        <a:rPr sz="950" b="1" spc="0">
                          <a:solidFill>
                            <a:srgbClr val="332C2A"/>
                          </a:solidFill>
                          <a:latin typeface="游ゴシック" panose="020B0400000000000000" pitchFamily="50" charset="-128"/>
                          <a:ea typeface="游ゴシック" panose="020B0400000000000000" pitchFamily="50" charset="-128"/>
                          <a:cs typeface="Adobe Clean Han ExtraBold"/>
                        </a:rPr>
                        <a:t>．必要機材</a:t>
                      </a:r>
                      <a:endParaRPr sz="950" spc="0">
                        <a:latin typeface="游ゴシック" panose="020B0400000000000000" pitchFamily="50" charset="-128"/>
                        <a:ea typeface="游ゴシック" panose="020B0400000000000000" pitchFamily="50" charset="-128"/>
                        <a:cs typeface="Adobe Clean Han ExtraBold"/>
                      </a:endParaRPr>
                    </a:p>
                  </a:txBody>
                  <a:tcPr marL="0" marR="0" marT="69215"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2"/>
                  </a:ext>
                </a:extLst>
              </a:tr>
              <a:tr h="872490">
                <a:tc>
                  <a:txBody>
                    <a:bodyPr/>
                    <a:lstStyle/>
                    <a:p>
                      <a:pPr marL="106045">
                        <a:lnSpc>
                          <a:spcPct val="100000"/>
                        </a:lnSpc>
                        <a:spcBef>
                          <a:spcPts val="27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13</a:t>
                      </a:r>
                      <a:r>
                        <a:rPr sz="950" b="1" spc="0">
                          <a:solidFill>
                            <a:srgbClr val="332C2A"/>
                          </a:solidFill>
                          <a:latin typeface="游ゴシック" panose="020B0400000000000000" pitchFamily="50" charset="-128"/>
                          <a:ea typeface="游ゴシック" panose="020B0400000000000000" pitchFamily="50" charset="-128"/>
                          <a:cs typeface="Adobe Clean Han ExtraBold"/>
                        </a:rPr>
                        <a:t>．使用資料</a:t>
                      </a:r>
                      <a:endParaRPr sz="950" spc="0">
                        <a:latin typeface="游ゴシック" panose="020B0400000000000000" pitchFamily="50" charset="-128"/>
                        <a:ea typeface="游ゴシック" panose="020B0400000000000000" pitchFamily="50" charset="-128"/>
                        <a:cs typeface="Adobe Clean Han ExtraBold"/>
                      </a:endParaRPr>
                    </a:p>
                    <a:p>
                      <a:pPr marL="327660">
                        <a:lnSpc>
                          <a:spcPct val="100000"/>
                        </a:lnSpc>
                        <a:spcBef>
                          <a:spcPts val="155"/>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講師提供資料</a:t>
                      </a:r>
                      <a:endParaRPr sz="950" spc="0">
                        <a:latin typeface="游ゴシック" panose="020B0400000000000000" pitchFamily="50" charset="-128"/>
                        <a:ea typeface="游ゴシック" panose="020B0400000000000000" pitchFamily="50" charset="-128"/>
                        <a:cs typeface="Adobe Clean Han ExtraBold"/>
                      </a:endParaRPr>
                    </a:p>
                    <a:p>
                      <a:pPr marL="327660">
                        <a:lnSpc>
                          <a:spcPct val="100000"/>
                        </a:lnSpc>
                        <a:spcBef>
                          <a:spcPts val="150"/>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教員提供資料</a:t>
                      </a:r>
                      <a:endParaRPr sz="950" spc="0">
                        <a:latin typeface="游ゴシック" panose="020B0400000000000000" pitchFamily="50" charset="-128"/>
                        <a:ea typeface="游ゴシック" panose="020B0400000000000000" pitchFamily="50" charset="-128"/>
                        <a:cs typeface="Adobe Clean Han ExtraBold"/>
                      </a:endParaRPr>
                    </a:p>
                    <a:p>
                      <a:pPr marL="328930" marR="134620" indent="0">
                        <a:lnSpc>
                          <a:spcPct val="113399"/>
                        </a:lnSpc>
                        <a:buSzPct val="89473"/>
                        <a:buNone/>
                        <a:tabLst>
                          <a:tab pos="453390" algn="l"/>
                        </a:tabLst>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それぞれの分量、事前送付の時</a:t>
                      </a:r>
                      <a:r>
                        <a:rPr sz="950" b="1" spc="0">
                          <a:solidFill>
                            <a:srgbClr val="332C2A"/>
                          </a:solidFill>
                          <a:latin typeface="游ゴシック" panose="020B0400000000000000" pitchFamily="50" charset="-128"/>
                          <a:ea typeface="游ゴシック" panose="020B0400000000000000" pitchFamily="50" charset="-128"/>
                          <a:cs typeface="Adobe Clean Han ExtraBold"/>
                        </a:rPr>
                        <a:t>	期、送付方法等</a:t>
                      </a:r>
                      <a:endParaRPr sz="950" spc="0">
                        <a:latin typeface="游ゴシック" panose="020B0400000000000000" pitchFamily="50" charset="-128"/>
                        <a:ea typeface="游ゴシック" panose="020B0400000000000000" pitchFamily="50" charset="-128"/>
                        <a:cs typeface="Adobe Clean Han ExtraBold"/>
                      </a:endParaRPr>
                    </a:p>
                  </a:txBody>
                  <a:tcPr marL="0" marR="0" marT="3429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3"/>
                  </a:ext>
                </a:extLst>
              </a:tr>
              <a:tr h="1052195">
                <a:tc>
                  <a:txBody>
                    <a:bodyPr/>
                    <a:lstStyle/>
                    <a:p>
                      <a:pPr marL="106045">
                        <a:lnSpc>
                          <a:spcPct val="100000"/>
                        </a:lnSpc>
                        <a:spcBef>
                          <a:spcPts val="330"/>
                        </a:spcBef>
                      </a:pPr>
                      <a:r>
                        <a:rPr lang="en-US" sz="950" b="1" spc="0">
                          <a:solidFill>
                            <a:srgbClr val="332C2A"/>
                          </a:solidFill>
                          <a:latin typeface="游ゴシック" panose="020B0400000000000000" pitchFamily="50" charset="-128"/>
                          <a:ea typeface="游ゴシック" panose="020B0400000000000000" pitchFamily="50" charset="-128"/>
                          <a:cs typeface="Adobe Clean Han ExtraBold"/>
                        </a:rPr>
                        <a:t>14</a:t>
                      </a:r>
                      <a:r>
                        <a:rPr sz="950" b="1" spc="0">
                          <a:solidFill>
                            <a:srgbClr val="332C2A"/>
                          </a:solidFill>
                          <a:latin typeface="游ゴシック" panose="020B0400000000000000" pitchFamily="50" charset="-128"/>
                          <a:ea typeface="游ゴシック" panose="020B0400000000000000" pitchFamily="50" charset="-128"/>
                          <a:cs typeface="Adobe Clean Han ExtraBold"/>
                        </a:rPr>
                        <a:t>．講師関係</a:t>
                      </a:r>
                      <a:endParaRPr sz="950" spc="0">
                        <a:latin typeface="游ゴシック" panose="020B0400000000000000" pitchFamily="50" charset="-128"/>
                        <a:ea typeface="游ゴシック" panose="020B0400000000000000" pitchFamily="50" charset="-128"/>
                        <a:cs typeface="Adobe Clean Han ExtraBold"/>
                      </a:endParaRPr>
                    </a:p>
                    <a:p>
                      <a:pPr marL="249554">
                        <a:lnSpc>
                          <a:spcPct val="100000"/>
                        </a:lnSpc>
                        <a:spcBef>
                          <a:spcPts val="155"/>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紹介の仕方</a:t>
                      </a:r>
                      <a:endParaRPr sz="950" spc="0">
                        <a:latin typeface="游ゴシック" panose="020B0400000000000000" pitchFamily="50" charset="-128"/>
                        <a:ea typeface="游ゴシック" panose="020B0400000000000000" pitchFamily="50" charset="-128"/>
                        <a:cs typeface="Adobe Clean Han ExtraBold"/>
                      </a:endParaRPr>
                    </a:p>
                    <a:p>
                      <a:pPr marL="249554">
                        <a:lnSpc>
                          <a:spcPct val="100000"/>
                        </a:lnSpc>
                        <a:spcBef>
                          <a:spcPts val="150"/>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来校方法（特に車かどうか</a:t>
                      </a:r>
                      <a:r>
                        <a:rPr sz="950" b="1" spc="0">
                          <a:solidFill>
                            <a:srgbClr val="332C2A"/>
                          </a:solidFill>
                          <a:latin typeface="游ゴシック" panose="020B0400000000000000" pitchFamily="50" charset="-128"/>
                          <a:ea typeface="游ゴシック" panose="020B0400000000000000" pitchFamily="50" charset="-128"/>
                          <a:cs typeface="Adobe Clean Han ExtraBold"/>
                        </a:rPr>
                        <a:t>）</a:t>
                      </a:r>
                      <a:endParaRPr sz="950" spc="0">
                        <a:latin typeface="游ゴシック" panose="020B0400000000000000" pitchFamily="50" charset="-128"/>
                        <a:ea typeface="游ゴシック" panose="020B0400000000000000" pitchFamily="50" charset="-128"/>
                        <a:cs typeface="Adobe Clean Han ExtraBold"/>
                      </a:endParaRPr>
                    </a:p>
                    <a:p>
                      <a:pPr marL="249554">
                        <a:lnSpc>
                          <a:spcPct val="100000"/>
                        </a:lnSpc>
                        <a:spcBef>
                          <a:spcPts val="155"/>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連絡先（緊急時のも含め</a:t>
                      </a:r>
                      <a:r>
                        <a:rPr sz="950" b="1" spc="0">
                          <a:solidFill>
                            <a:srgbClr val="332C2A"/>
                          </a:solidFill>
                          <a:latin typeface="游ゴシック" panose="020B0400000000000000" pitchFamily="50" charset="-128"/>
                          <a:ea typeface="游ゴシック" panose="020B0400000000000000" pitchFamily="50" charset="-128"/>
                          <a:cs typeface="Adobe Clean Han ExtraBold"/>
                        </a:rPr>
                        <a:t>）</a:t>
                      </a:r>
                      <a:endParaRPr sz="950" spc="0">
                        <a:latin typeface="游ゴシック" panose="020B0400000000000000" pitchFamily="50" charset="-128"/>
                        <a:ea typeface="游ゴシック" panose="020B0400000000000000" pitchFamily="50" charset="-128"/>
                        <a:cs typeface="Adobe Clean Han ExtraBold"/>
                      </a:endParaRPr>
                    </a:p>
                    <a:p>
                      <a:pPr marL="249554">
                        <a:lnSpc>
                          <a:spcPct val="100000"/>
                        </a:lnSpc>
                        <a:spcBef>
                          <a:spcPts val="150"/>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費用の発生の有無</a:t>
                      </a:r>
                      <a:endParaRPr sz="950" spc="0">
                        <a:latin typeface="游ゴシック" panose="020B0400000000000000" pitchFamily="50" charset="-128"/>
                        <a:ea typeface="游ゴシック" panose="020B0400000000000000" pitchFamily="50" charset="-128"/>
                        <a:cs typeface="Adobe Clean Han ExtraBold"/>
                      </a:endParaRPr>
                    </a:p>
                    <a:p>
                      <a:pPr marL="249554">
                        <a:lnSpc>
                          <a:spcPct val="100000"/>
                        </a:lnSpc>
                        <a:spcBef>
                          <a:spcPts val="155"/>
                        </a:spcBef>
                      </a:pPr>
                      <a:r>
                        <a:rPr lang="ja-JP" altLang="en-US" sz="950" b="1" spc="0">
                          <a:solidFill>
                            <a:srgbClr val="332C2A"/>
                          </a:solidFill>
                          <a:latin typeface="游ゴシック" panose="020B0400000000000000" pitchFamily="50" charset="-128"/>
                          <a:ea typeface="游ゴシック" panose="020B0400000000000000" pitchFamily="50" charset="-128"/>
                          <a:cs typeface="Adobe Clean Han ExtraBold"/>
                        </a:rPr>
                        <a:t>・</a:t>
                      </a:r>
                      <a:r>
                        <a:rPr sz="950" b="1" spc="0" err="1">
                          <a:solidFill>
                            <a:srgbClr val="332C2A"/>
                          </a:solidFill>
                          <a:latin typeface="游ゴシック" panose="020B0400000000000000" pitchFamily="50" charset="-128"/>
                          <a:ea typeface="游ゴシック" panose="020B0400000000000000" pitchFamily="50" charset="-128"/>
                          <a:cs typeface="Adobe Clean Han ExtraBold"/>
                        </a:rPr>
                        <a:t>必要な手続き等（依頼文書等</a:t>
                      </a:r>
                      <a:r>
                        <a:rPr sz="950" b="1" spc="0">
                          <a:solidFill>
                            <a:srgbClr val="332C2A"/>
                          </a:solidFill>
                          <a:latin typeface="游ゴシック" panose="020B0400000000000000" pitchFamily="50" charset="-128"/>
                          <a:ea typeface="游ゴシック" panose="020B0400000000000000" pitchFamily="50" charset="-128"/>
                          <a:cs typeface="Adobe Clean Han ExtraBold"/>
                        </a:rPr>
                        <a:t>）</a:t>
                      </a:r>
                      <a:endParaRPr sz="950" spc="0">
                        <a:latin typeface="游ゴシック" panose="020B0400000000000000" pitchFamily="50" charset="-128"/>
                        <a:ea typeface="游ゴシック" panose="020B0400000000000000" pitchFamily="50" charset="-128"/>
                        <a:cs typeface="Adobe Clean Han ExtraBold"/>
                      </a:endParaRPr>
                    </a:p>
                  </a:txBody>
                  <a:tcPr marL="0" marR="0" marT="4191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9525">
                      <a:solidFill>
                        <a:srgbClr val="332C2A"/>
                      </a:solidFill>
                      <a:prstDash val="solid"/>
                    </a:lnB>
                  </a:tcPr>
                </a:tc>
                <a:extLst>
                  <a:ext uri="{0D108BD9-81ED-4DB2-BD59-A6C34878D82A}">
                    <a16:rowId xmlns:a16="http://schemas.microsoft.com/office/drawing/2014/main" val="10014"/>
                  </a:ext>
                </a:extLst>
              </a:tr>
              <a:tr h="541020">
                <a:tc>
                  <a:txBody>
                    <a:bodyPr/>
                    <a:lstStyle/>
                    <a:p>
                      <a:pPr marL="67945">
                        <a:lnSpc>
                          <a:spcPct val="100000"/>
                        </a:lnSpc>
                        <a:spcBef>
                          <a:spcPts val="635"/>
                        </a:spcBef>
                      </a:pPr>
                      <a:r>
                        <a:rPr sz="950" b="1" spc="0">
                          <a:solidFill>
                            <a:srgbClr val="332C2A"/>
                          </a:solidFill>
                          <a:latin typeface="游ゴシック" panose="020B0400000000000000" pitchFamily="50" charset="-128"/>
                          <a:ea typeface="游ゴシック" panose="020B0400000000000000" pitchFamily="50" charset="-128"/>
                          <a:cs typeface="Adobe Clean Han ExtraBold"/>
                        </a:rPr>
                        <a:t>（その他）</a:t>
                      </a:r>
                      <a:endParaRPr sz="950" spc="0">
                        <a:latin typeface="游ゴシック" panose="020B0400000000000000" pitchFamily="50" charset="-128"/>
                        <a:ea typeface="游ゴシック" panose="020B0400000000000000" pitchFamily="50" charset="-128"/>
                        <a:cs typeface="Adobe Clean Han ExtraBold"/>
                      </a:endParaRPr>
                    </a:p>
                  </a:txBody>
                  <a:tcPr marL="0" marR="0" marT="80645" marB="0">
                    <a:lnL w="19050">
                      <a:solidFill>
                        <a:srgbClr val="332C2A"/>
                      </a:solidFill>
                      <a:prstDash val="solid"/>
                    </a:lnL>
                    <a:lnR w="19050">
                      <a:solidFill>
                        <a:srgbClr val="332C2A"/>
                      </a:solidFill>
                      <a:prstDash val="solid"/>
                    </a:lnR>
                    <a:lnT w="9525">
                      <a:solidFill>
                        <a:srgbClr val="332C2A"/>
                      </a:solidFill>
                      <a:prstDash val="solid"/>
                    </a:lnT>
                    <a:lnB w="19050">
                      <a:solidFill>
                        <a:srgbClr val="332C2A"/>
                      </a:solidFill>
                      <a:prstDash val="solid"/>
                    </a:lnB>
                  </a:tcPr>
                </a:tc>
                <a:tc>
                  <a:txBody>
                    <a:bodyPr/>
                    <a:lstStyle/>
                    <a:p>
                      <a:pPr>
                        <a:lnSpc>
                          <a:spcPct val="100000"/>
                        </a:lnSpc>
                      </a:pPr>
                      <a:endParaRPr sz="1000">
                        <a:latin typeface="游ゴシック" panose="020B0400000000000000" pitchFamily="50" charset="-128"/>
                        <a:ea typeface="游ゴシック" panose="020B0400000000000000" pitchFamily="50" charset="-128"/>
                        <a:cs typeface="Times New Roman"/>
                      </a:endParaRPr>
                    </a:p>
                  </a:txBody>
                  <a:tcPr marL="0" marR="0" marT="0" marB="0">
                    <a:lnL w="19050">
                      <a:solidFill>
                        <a:srgbClr val="332C2A"/>
                      </a:solidFill>
                      <a:prstDash val="solid"/>
                    </a:lnL>
                    <a:lnR w="19050">
                      <a:solidFill>
                        <a:srgbClr val="332C2A"/>
                      </a:solidFill>
                      <a:prstDash val="solid"/>
                    </a:lnR>
                    <a:lnT w="9525">
                      <a:solidFill>
                        <a:srgbClr val="332C2A"/>
                      </a:solidFill>
                      <a:prstDash val="solid"/>
                    </a:lnT>
                    <a:lnB w="19050">
                      <a:solidFill>
                        <a:srgbClr val="332C2A"/>
                      </a:solidFill>
                      <a:prstDash val="solid"/>
                    </a:lnB>
                  </a:tcPr>
                </a:tc>
                <a:extLst>
                  <a:ext uri="{0D108BD9-81ED-4DB2-BD59-A6C34878D82A}">
                    <a16:rowId xmlns:a16="http://schemas.microsoft.com/office/drawing/2014/main" val="10015"/>
                  </a:ext>
                </a:extLst>
              </a:tr>
            </a:tbl>
          </a:graphicData>
        </a:graphic>
      </p:graphicFrame>
      <p:grpSp>
        <p:nvGrpSpPr>
          <p:cNvPr id="3" name="object 3"/>
          <p:cNvGrpSpPr/>
          <p:nvPr/>
        </p:nvGrpSpPr>
        <p:grpSpPr>
          <a:xfrm>
            <a:off x="720001" y="0"/>
            <a:ext cx="6840220" cy="720090"/>
            <a:chOff x="720001" y="0"/>
            <a:chExt cx="6840220" cy="720090"/>
          </a:xfrm>
        </p:grpSpPr>
        <p:sp>
          <p:nvSpPr>
            <p:cNvPr id="4" name="object 4"/>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5" name="object 5"/>
            <p:cNvSpPr/>
            <p:nvPr/>
          </p:nvSpPr>
          <p:spPr>
            <a:xfrm>
              <a:off x="720001" y="0"/>
              <a:ext cx="108585" cy="720090"/>
            </a:xfrm>
            <a:custGeom>
              <a:avLst/>
              <a:gdLst/>
              <a:ahLst/>
              <a:cxnLst/>
              <a:rect l="l" t="t" r="r" b="b"/>
              <a:pathLst>
                <a:path w="108584" h="720090">
                  <a:moveTo>
                    <a:pt x="108000" y="0"/>
                  </a:moveTo>
                  <a:lnTo>
                    <a:pt x="0" y="0"/>
                  </a:lnTo>
                  <a:lnTo>
                    <a:pt x="0" y="720001"/>
                  </a:lnTo>
                  <a:lnTo>
                    <a:pt x="108000" y="720001"/>
                  </a:lnTo>
                  <a:lnTo>
                    <a:pt x="108000"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6" name="object 6"/>
          <p:cNvSpPr txBox="1"/>
          <p:nvPr/>
        </p:nvSpPr>
        <p:spPr>
          <a:xfrm>
            <a:off x="823404" y="325702"/>
            <a:ext cx="5088445" cy="876521"/>
          </a:xfrm>
          <a:prstGeom prst="rect">
            <a:avLst/>
          </a:prstGeom>
        </p:spPr>
        <p:txBody>
          <a:bodyPr vert="horz" wrap="square" lIns="0" tIns="14604" rIns="0" bIns="0" rtlCol="0">
            <a:spAutoFit/>
          </a:bodyPr>
          <a:lstStyle/>
          <a:p>
            <a:pPr marL="184150">
              <a:lnSpc>
                <a:spcPct val="100000"/>
              </a:lnSpc>
              <a:spcBef>
                <a:spcPts val="114"/>
              </a:spcBef>
            </a:pPr>
            <a:r>
              <a:rPr sz="1400" b="1" dirty="0">
                <a:solidFill>
                  <a:srgbClr val="332C2A"/>
                </a:solidFill>
                <a:latin typeface="游ゴシック" panose="020B0400000000000000" pitchFamily="50" charset="-128"/>
                <a:ea typeface="游ゴシック" panose="020B0400000000000000" pitchFamily="50" charset="-128"/>
                <a:cs typeface="Adobe Clean Han ExtraBold"/>
              </a:rPr>
              <a:t>第5</a:t>
            </a:r>
            <a:r>
              <a:rPr sz="1400" b="1" spc="-5" dirty="0">
                <a:solidFill>
                  <a:srgbClr val="332C2A"/>
                </a:solidFill>
                <a:latin typeface="游ゴシック" panose="020B0400000000000000" pitchFamily="50" charset="-128"/>
                <a:ea typeface="游ゴシック" panose="020B0400000000000000" pitchFamily="50" charset="-128"/>
                <a:cs typeface="Adobe Clean Han ExtraBold"/>
              </a:rPr>
              <a:t>章：学校・教員と外部人材との協働について</a:t>
            </a:r>
            <a:endParaRPr sz="1400" dirty="0">
              <a:latin typeface="游ゴシック" panose="020B0400000000000000" pitchFamily="50" charset="-128"/>
              <a:ea typeface="游ゴシック" panose="020B0400000000000000" pitchFamily="50" charset="-128"/>
              <a:cs typeface="Adobe Clean Han ExtraBold"/>
            </a:endParaRPr>
          </a:p>
          <a:p>
            <a:pPr>
              <a:lnSpc>
                <a:spcPct val="100000"/>
              </a:lnSpc>
              <a:spcBef>
                <a:spcPts val="1240"/>
              </a:spcBef>
            </a:pPr>
            <a:endParaRPr sz="1400" dirty="0">
              <a:latin typeface="游ゴシック" panose="020B0400000000000000" pitchFamily="50" charset="-128"/>
              <a:ea typeface="游ゴシック" panose="020B0400000000000000" pitchFamily="50" charset="-128"/>
              <a:cs typeface="Adobe Clean Han ExtraBold"/>
            </a:endParaRPr>
          </a:p>
          <a:p>
            <a:pPr marL="12700">
              <a:lnSpc>
                <a:spcPct val="100000"/>
              </a:lnSpc>
              <a:spcBef>
                <a:spcPts val="5"/>
              </a:spcBef>
            </a:pPr>
            <a:r>
              <a:rPr sz="2700" b="1" spc="225" baseline="-3086" dirty="0" err="1">
                <a:solidFill>
                  <a:srgbClr val="332C2A"/>
                </a:solidFill>
                <a:latin typeface="游ゴシック" panose="020B0400000000000000" pitchFamily="50" charset="-128"/>
                <a:ea typeface="游ゴシック" panose="020B0400000000000000" pitchFamily="50" charset="-128"/>
                <a:cs typeface="Adobe Clean Han ExtraBold"/>
              </a:rPr>
              <a:t>確認</a:t>
            </a:r>
            <a:r>
              <a:rPr lang="ja-JP" altLang="en-US" sz="2700" b="1" spc="225" baseline="-3086" dirty="0">
                <a:solidFill>
                  <a:srgbClr val="332C2A"/>
                </a:solidFill>
                <a:latin typeface="游ゴシック" panose="020B0400000000000000" pitchFamily="50" charset="-128"/>
                <a:ea typeface="游ゴシック" panose="020B0400000000000000" pitchFamily="50" charset="-128"/>
                <a:cs typeface="Adobe Clean Han ExtraBold"/>
              </a:rPr>
              <a:t>・</a:t>
            </a:r>
            <a:r>
              <a:rPr sz="2700" b="1" spc="225" baseline="-3086" dirty="0" err="1">
                <a:solidFill>
                  <a:srgbClr val="332C2A"/>
                </a:solidFill>
                <a:latin typeface="游ゴシック" panose="020B0400000000000000" pitchFamily="50" charset="-128"/>
                <a:ea typeface="游ゴシック" panose="020B0400000000000000" pitchFamily="50" charset="-128"/>
                <a:cs typeface="Adobe Clean Han ExtraBold"/>
              </a:rPr>
              <a:t>共有シート例</a:t>
            </a:r>
            <a:r>
              <a:rPr sz="1000" b="1" spc="50" dirty="0" err="1">
                <a:solidFill>
                  <a:srgbClr val="332C2A"/>
                </a:solidFill>
                <a:latin typeface="游ゴシック" panose="020B0400000000000000" pitchFamily="50" charset="-128"/>
                <a:ea typeface="游ゴシック" panose="020B0400000000000000" pitchFamily="50" charset="-128"/>
                <a:cs typeface="Adobe Clean Han ExtraBold"/>
              </a:rPr>
              <a:t>（</a:t>
            </a:r>
            <a:r>
              <a:rPr sz="1000" b="1" spc="45" dirty="0" err="1">
                <a:solidFill>
                  <a:srgbClr val="332C2A"/>
                </a:solidFill>
                <a:latin typeface="游ゴシック" panose="020B0400000000000000" pitchFamily="50" charset="-128"/>
                <a:ea typeface="游ゴシック" panose="020B0400000000000000" pitchFamily="50" charset="-128"/>
                <a:cs typeface="Adobe Clean Han ExtraBold"/>
              </a:rPr>
              <a:t>教員と外部講師での確認</a:t>
            </a:r>
            <a:r>
              <a:rPr lang="ja-JP" altLang="en-US" sz="1000" b="1" spc="45" dirty="0">
                <a:solidFill>
                  <a:srgbClr val="332C2A"/>
                </a:solidFill>
                <a:latin typeface="游ゴシック" panose="020B0400000000000000" pitchFamily="50" charset="-128"/>
                <a:ea typeface="游ゴシック" panose="020B0400000000000000" pitchFamily="50" charset="-128"/>
                <a:cs typeface="Adobe Clean Han ExtraBold"/>
              </a:rPr>
              <a:t>・</a:t>
            </a:r>
            <a:r>
              <a:rPr sz="1000" b="1" spc="45" dirty="0" err="1">
                <a:solidFill>
                  <a:srgbClr val="332C2A"/>
                </a:solidFill>
                <a:latin typeface="游ゴシック" panose="020B0400000000000000" pitchFamily="50" charset="-128"/>
                <a:ea typeface="游ゴシック" panose="020B0400000000000000" pitchFamily="50" charset="-128"/>
                <a:cs typeface="Adobe Clean Han ExtraBold"/>
              </a:rPr>
              <a:t>情報共有用</a:t>
            </a:r>
            <a:r>
              <a:rPr sz="1000" b="1" dirty="0">
                <a:solidFill>
                  <a:srgbClr val="332C2A"/>
                </a:solidFill>
                <a:latin typeface="游ゴシック" panose="020B0400000000000000" pitchFamily="50" charset="-128"/>
                <a:ea typeface="游ゴシック" panose="020B0400000000000000" pitchFamily="50" charset="-128"/>
                <a:cs typeface="Adobe Clean Han ExtraBold"/>
              </a:rPr>
              <a:t>）</a:t>
            </a:r>
            <a:endParaRPr sz="1000" dirty="0">
              <a:latin typeface="游ゴシック" panose="020B0400000000000000" pitchFamily="50" charset="-128"/>
              <a:ea typeface="游ゴシック" panose="020B0400000000000000" pitchFamily="50" charset="-128"/>
              <a:cs typeface="Adobe Clean Han ExtraBold"/>
            </a:endParaRPr>
          </a:p>
        </p:txBody>
      </p:sp>
      <p:sp>
        <p:nvSpPr>
          <p:cNvPr id="7" name="object 7"/>
          <p:cNvSpPr/>
          <p:nvPr/>
        </p:nvSpPr>
        <p:spPr>
          <a:xfrm>
            <a:off x="719999" y="9688506"/>
            <a:ext cx="6084570" cy="247650"/>
          </a:xfrm>
          <a:custGeom>
            <a:avLst/>
            <a:gdLst/>
            <a:ahLst/>
            <a:cxnLst/>
            <a:rect l="l" t="t" r="r" b="b"/>
            <a:pathLst>
              <a:path w="6084570" h="247650">
                <a:moveTo>
                  <a:pt x="0" y="247497"/>
                </a:moveTo>
                <a:lnTo>
                  <a:pt x="6083998" y="247497"/>
                </a:lnTo>
                <a:lnTo>
                  <a:pt x="6083998" y="0"/>
                </a:lnTo>
              </a:path>
            </a:pathLst>
          </a:custGeom>
          <a:ln w="71996">
            <a:solidFill>
              <a:srgbClr val="C9CBCC"/>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txBox="1"/>
          <p:nvPr/>
        </p:nvSpPr>
        <p:spPr>
          <a:xfrm>
            <a:off x="6078499" y="9712344"/>
            <a:ext cx="636905" cy="143629"/>
          </a:xfrm>
          <a:prstGeom prst="rect">
            <a:avLst/>
          </a:prstGeom>
        </p:spPr>
        <p:txBody>
          <a:bodyPr vert="horz" wrap="square" lIns="0" tIns="12700" rIns="0" bIns="0" rtlCol="0">
            <a:spAutoFit/>
          </a:bodyPr>
          <a:lstStyle/>
          <a:p>
            <a:pPr marL="12700">
              <a:lnSpc>
                <a:spcPct val="100000"/>
              </a:lnSpc>
              <a:spcBef>
                <a:spcPts val="100"/>
              </a:spcBef>
            </a:pPr>
            <a:r>
              <a:rPr sz="850" b="0">
                <a:solidFill>
                  <a:srgbClr val="757575"/>
                </a:solidFill>
                <a:latin typeface="游ゴシック" panose="020B0400000000000000" pitchFamily="50" charset="-128"/>
                <a:ea typeface="游ゴシック" panose="020B0400000000000000" pitchFamily="50" charset="-128"/>
                <a:cs typeface="Adobe Clean Han"/>
              </a:rPr>
              <a:t>第5</a:t>
            </a:r>
            <a:r>
              <a:rPr sz="850" b="0" spc="-15">
                <a:solidFill>
                  <a:srgbClr val="757575"/>
                </a:solidFill>
                <a:latin typeface="游ゴシック" panose="020B0400000000000000" pitchFamily="50" charset="-128"/>
                <a:ea typeface="游ゴシック" panose="020B0400000000000000" pitchFamily="50" charset="-128"/>
                <a:cs typeface="Adobe Clean Han"/>
              </a:rPr>
              <a:t>章終わり</a:t>
            </a:r>
            <a:endParaRPr sz="850">
              <a:latin typeface="游ゴシック" panose="020B0400000000000000" pitchFamily="50" charset="-128"/>
              <a:ea typeface="游ゴシック" panose="020B0400000000000000" pitchFamily="50" charset="-128"/>
              <a:cs typeface="Adobe Clean Han"/>
            </a:endParaRPr>
          </a:p>
        </p:txBody>
      </p:sp>
      <p:sp>
        <p:nvSpPr>
          <p:cNvPr id="9" name="object 9"/>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1270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00">
                <a:latin typeface="游ゴシック" panose="020B0400000000000000" pitchFamily="50" charset="-128"/>
                <a:ea typeface="游ゴシック" panose="020B0400000000000000" pitchFamily="50" charset="-128"/>
              </a:rPr>
              <a:t>160</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28001" y="0"/>
            <a:ext cx="6732270" cy="720090"/>
          </a:xfrm>
          <a:custGeom>
            <a:avLst/>
            <a:gdLst/>
            <a:ahLst/>
            <a:cxnLst/>
            <a:rect l="l" t="t" r="r" b="b"/>
            <a:pathLst>
              <a:path w="6732270" h="720090">
                <a:moveTo>
                  <a:pt x="0" y="720001"/>
                </a:moveTo>
                <a:lnTo>
                  <a:pt x="6732003" y="720001"/>
                </a:lnTo>
                <a:lnTo>
                  <a:pt x="6732003"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txBox="1"/>
          <p:nvPr/>
        </p:nvSpPr>
        <p:spPr>
          <a:xfrm>
            <a:off x="995300" y="325702"/>
            <a:ext cx="1944370" cy="230190"/>
          </a:xfrm>
          <a:prstGeom prst="rect">
            <a:avLst/>
          </a:prstGeom>
        </p:spPr>
        <p:txBody>
          <a:bodyPr vert="horz" wrap="square" lIns="0" tIns="14604" rIns="0" bIns="0" rtlCol="0">
            <a:spAutoFit/>
          </a:bodyPr>
          <a:lstStyle/>
          <a:p>
            <a:pPr marL="12700">
              <a:lnSpc>
                <a:spcPct val="100000"/>
              </a:lnSpc>
              <a:spcBef>
                <a:spcPts val="114"/>
              </a:spcBef>
            </a:pPr>
            <a:r>
              <a:rPr sz="1400" b="1" dirty="0">
                <a:solidFill>
                  <a:srgbClr val="332C2A"/>
                </a:solidFill>
                <a:latin typeface="游ゴシック" panose="020B0400000000000000" pitchFamily="50" charset="-128"/>
                <a:ea typeface="游ゴシック" panose="020B0400000000000000" pitchFamily="50" charset="-128"/>
                <a:cs typeface="Source Han Sans JP"/>
              </a:rPr>
              <a:t>第3</a:t>
            </a:r>
            <a:r>
              <a:rPr sz="1400" b="1" spc="-10" dirty="0">
                <a:solidFill>
                  <a:srgbClr val="332C2A"/>
                </a:solidFill>
                <a:latin typeface="游ゴシック" panose="020B0400000000000000" pitchFamily="50" charset="-128"/>
                <a:ea typeface="游ゴシック" panose="020B0400000000000000" pitchFamily="50" charset="-128"/>
                <a:cs typeface="Source Han Sans JP"/>
              </a:rPr>
              <a:t>章：モデル授業案１</a:t>
            </a:r>
            <a:endParaRPr sz="1400" dirty="0">
              <a:latin typeface="游ゴシック" panose="020B0400000000000000" pitchFamily="50" charset="-128"/>
              <a:ea typeface="游ゴシック" panose="020B0400000000000000" pitchFamily="50" charset="-128"/>
              <a:cs typeface="Source Han Sans JP"/>
            </a:endParaRPr>
          </a:p>
        </p:txBody>
      </p:sp>
      <p:sp>
        <p:nvSpPr>
          <p:cNvPr id="4" name="object 4"/>
          <p:cNvSpPr txBox="1"/>
          <p:nvPr/>
        </p:nvSpPr>
        <p:spPr>
          <a:xfrm>
            <a:off x="3274095" y="325702"/>
            <a:ext cx="2005964" cy="230190"/>
          </a:xfrm>
          <a:prstGeom prst="rect">
            <a:avLst/>
          </a:prstGeom>
        </p:spPr>
        <p:txBody>
          <a:bodyPr vert="horz" wrap="square" lIns="0" tIns="14604" rIns="0" bIns="0" rtlCol="0">
            <a:spAutoFit/>
          </a:bodyPr>
          <a:lstStyle/>
          <a:p>
            <a:pPr marL="12700">
              <a:lnSpc>
                <a:spcPct val="100000"/>
              </a:lnSpc>
              <a:spcBef>
                <a:spcPts val="114"/>
              </a:spcBef>
            </a:pPr>
            <a:r>
              <a:rPr sz="1400" b="1" spc="-5" dirty="0" err="1">
                <a:solidFill>
                  <a:srgbClr val="332C2A"/>
                </a:solidFill>
                <a:latin typeface="游ゴシック" panose="020B0400000000000000" pitchFamily="50" charset="-128"/>
                <a:ea typeface="游ゴシック" panose="020B0400000000000000" pitchFamily="50" charset="-128"/>
                <a:cs typeface="Source Han Sans JP"/>
              </a:rPr>
              <a:t>イケテル働き方って何</a:t>
            </a:r>
            <a:r>
              <a:rPr sz="1400" b="1" spc="-5" dirty="0">
                <a:solidFill>
                  <a:srgbClr val="332C2A"/>
                </a:solidFill>
                <a:latin typeface="游ゴシック" panose="020B0400000000000000" pitchFamily="50" charset="-128"/>
                <a:ea typeface="游ゴシック" panose="020B0400000000000000" pitchFamily="50" charset="-128"/>
                <a:cs typeface="Source Han Sans JP"/>
              </a:rPr>
              <a:t>？</a:t>
            </a:r>
            <a:endParaRPr sz="1400" dirty="0">
              <a:latin typeface="游ゴシック" panose="020B0400000000000000" pitchFamily="50" charset="-128"/>
              <a:ea typeface="游ゴシック" panose="020B0400000000000000" pitchFamily="50" charset="-128"/>
              <a:cs typeface="Source Han Sans JP"/>
            </a:endParaRPr>
          </a:p>
        </p:txBody>
      </p:sp>
      <p:sp>
        <p:nvSpPr>
          <p:cNvPr id="5" name="object 5"/>
          <p:cNvSpPr/>
          <p:nvPr/>
        </p:nvSpPr>
        <p:spPr>
          <a:xfrm>
            <a:off x="720001" y="0"/>
            <a:ext cx="108585" cy="720090"/>
          </a:xfrm>
          <a:custGeom>
            <a:avLst/>
            <a:gdLst/>
            <a:ahLst/>
            <a:cxnLst/>
            <a:rect l="l" t="t" r="r" b="b"/>
            <a:pathLst>
              <a:path w="108584" h="720090">
                <a:moveTo>
                  <a:pt x="0" y="720001"/>
                </a:moveTo>
                <a:lnTo>
                  <a:pt x="108000" y="720001"/>
                </a:lnTo>
                <a:lnTo>
                  <a:pt x="108000" y="0"/>
                </a:lnTo>
                <a:lnTo>
                  <a:pt x="0" y="0"/>
                </a:lnTo>
                <a:lnTo>
                  <a:pt x="0" y="720001"/>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p:cNvSpPr txBox="1"/>
          <p:nvPr/>
        </p:nvSpPr>
        <p:spPr>
          <a:xfrm>
            <a:off x="808257" y="1058204"/>
            <a:ext cx="1613535" cy="305435"/>
          </a:xfrm>
          <a:prstGeom prst="rect">
            <a:avLst/>
          </a:prstGeom>
        </p:spPr>
        <p:txBody>
          <a:bodyPr vert="horz" wrap="square" lIns="0" tIns="17145" rIns="0" bIns="0" rtlCol="0">
            <a:spAutoFit/>
          </a:bodyPr>
          <a:lstStyle/>
          <a:p>
            <a:pPr marL="12700">
              <a:lnSpc>
                <a:spcPct val="100000"/>
              </a:lnSpc>
              <a:spcBef>
                <a:spcPts val="135"/>
              </a:spcBef>
            </a:pPr>
            <a:r>
              <a:rPr sz="1800" b="1" spc="50">
                <a:solidFill>
                  <a:srgbClr val="332C2A"/>
                </a:solidFill>
                <a:latin typeface="游ゴシック" panose="020B0400000000000000" pitchFamily="50" charset="-128"/>
                <a:ea typeface="游ゴシック" panose="020B0400000000000000" pitchFamily="50" charset="-128"/>
                <a:cs typeface="Adobe Clean Han ExtraBold"/>
              </a:rPr>
              <a:t>ワークシート</a:t>
            </a:r>
            <a:r>
              <a:rPr sz="1800" b="1" spc="-50">
                <a:solidFill>
                  <a:srgbClr val="332C2A"/>
                </a:solidFill>
                <a:latin typeface="游ゴシック" panose="020B0400000000000000" pitchFamily="50" charset="-128"/>
                <a:ea typeface="游ゴシック" panose="020B0400000000000000" pitchFamily="50" charset="-128"/>
                <a:cs typeface="Adobe Clean Han ExtraBold"/>
              </a:rPr>
              <a:t>B</a:t>
            </a:r>
            <a:endParaRPr sz="1800">
              <a:latin typeface="游ゴシック" panose="020B0400000000000000" pitchFamily="50" charset="-128"/>
              <a:ea typeface="游ゴシック" panose="020B0400000000000000" pitchFamily="50" charset="-128"/>
              <a:cs typeface="Adobe Clean Han ExtraBold"/>
            </a:endParaRPr>
          </a:p>
        </p:txBody>
      </p:sp>
      <p:sp>
        <p:nvSpPr>
          <p:cNvPr id="7" name="object 7"/>
          <p:cNvSpPr txBox="1"/>
          <p:nvPr/>
        </p:nvSpPr>
        <p:spPr>
          <a:xfrm>
            <a:off x="3151954" y="1136576"/>
            <a:ext cx="812165" cy="148117"/>
          </a:xfrm>
          <a:prstGeom prst="rect">
            <a:avLst/>
          </a:prstGeom>
        </p:spPr>
        <p:txBody>
          <a:bodyPr vert="horz" wrap="square" lIns="0" tIns="17145" rIns="0" bIns="0" rtlCol="0">
            <a:spAutoFit/>
          </a:bodyPr>
          <a:lstStyle/>
          <a:p>
            <a:pPr marL="12700">
              <a:lnSpc>
                <a:spcPct val="100000"/>
              </a:lnSpc>
              <a:spcBef>
                <a:spcPts val="135"/>
              </a:spcBef>
              <a:tabLst>
                <a:tab pos="349250" algn="l"/>
                <a:tab pos="68643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8" name="object 8"/>
          <p:cNvSpPr txBox="1"/>
          <p:nvPr/>
        </p:nvSpPr>
        <p:spPr>
          <a:xfrm>
            <a:off x="4387475" y="1136576"/>
            <a:ext cx="474980" cy="148117"/>
          </a:xfrm>
          <a:prstGeom prst="rect">
            <a:avLst/>
          </a:prstGeom>
        </p:spPr>
        <p:txBody>
          <a:bodyPr vert="horz" wrap="square" lIns="0" tIns="17145" rIns="0" bIns="0" rtlCol="0">
            <a:spAutoFit/>
          </a:bodyPr>
          <a:lstStyle/>
          <a:p>
            <a:pPr marL="12700">
              <a:lnSpc>
                <a:spcPct val="100000"/>
              </a:lnSpc>
              <a:spcBef>
                <a:spcPts val="135"/>
              </a:spcBef>
              <a:tabLst>
                <a:tab pos="349250"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9" name="object 9"/>
          <p:cNvSpPr txBox="1"/>
          <p:nvPr/>
        </p:nvSpPr>
        <p:spPr>
          <a:xfrm>
            <a:off x="5173715" y="1136576"/>
            <a:ext cx="362585"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10" name="object 10"/>
          <p:cNvSpPr/>
          <p:nvPr/>
        </p:nvSpPr>
        <p:spPr>
          <a:xfrm>
            <a:off x="2932970" y="1357209"/>
            <a:ext cx="3747770" cy="0"/>
          </a:xfrm>
          <a:custGeom>
            <a:avLst/>
            <a:gdLst/>
            <a:ahLst/>
            <a:cxnLst/>
            <a:rect l="l" t="t" r="r" b="b"/>
            <a:pathLst>
              <a:path w="3747770">
                <a:moveTo>
                  <a:pt x="0" y="0"/>
                </a:moveTo>
                <a:lnTo>
                  <a:pt x="3747262" y="0"/>
                </a:lnTo>
              </a:path>
            </a:pathLst>
          </a:custGeom>
          <a:ln w="9321">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11" name="object 11"/>
          <p:cNvSpPr txBox="1"/>
          <p:nvPr/>
        </p:nvSpPr>
        <p:spPr>
          <a:xfrm>
            <a:off x="741208" y="1757152"/>
            <a:ext cx="5909641" cy="178895"/>
          </a:xfrm>
          <a:prstGeom prst="rect">
            <a:avLst/>
          </a:prstGeom>
        </p:spPr>
        <p:txBody>
          <a:bodyPr vert="horz" wrap="square" lIns="0" tIns="17145" rIns="0" bIns="0" rtlCol="0">
            <a:spAutoFit/>
          </a:bodyPr>
          <a:lstStyle/>
          <a:p>
            <a:pPr marL="38100">
              <a:lnSpc>
                <a:spcPct val="100000"/>
              </a:lnSpc>
              <a:spcBef>
                <a:spcPts val="135"/>
              </a:spcBef>
            </a:pPr>
            <a:r>
              <a:rPr sz="1050" b="1" spc="-110">
                <a:solidFill>
                  <a:srgbClr val="332C2A"/>
                </a:solidFill>
                <a:latin typeface="游ゴシック" panose="020B0400000000000000" pitchFamily="50" charset="-128"/>
                <a:ea typeface="游ゴシック" panose="020B0400000000000000" pitchFamily="50" charset="-128"/>
                <a:cs typeface="Adobe Clean Han ExtraBold"/>
              </a:rPr>
              <a:t>１．「</a:t>
            </a:r>
            <a:r>
              <a:rPr lang="ja-JP" altLang="en-US" sz="1050" b="1" spc="-110">
                <a:solidFill>
                  <a:srgbClr val="332C2A"/>
                </a:solidFill>
                <a:latin typeface="游ゴシック" panose="020B0400000000000000" pitchFamily="50" charset="-128"/>
                <a:ea typeface="游ゴシック" panose="020B0400000000000000" pitchFamily="50" charset="-128"/>
                <a:cs typeface="Adobe Clean Han ExtraBold"/>
              </a:rPr>
              <a:t>カッコイイ・カワイイ</a:t>
            </a:r>
            <a:r>
              <a:rPr sz="1050" b="1" spc="-70">
                <a:solidFill>
                  <a:srgbClr val="332C2A"/>
                </a:solidFill>
                <a:latin typeface="游ゴシック" panose="020B0400000000000000" pitchFamily="50" charset="-128"/>
                <a:ea typeface="游ゴシック" panose="020B0400000000000000" pitchFamily="50" charset="-128"/>
                <a:cs typeface="Adobe Clean Han ExtraBold"/>
              </a:rPr>
              <a:t>」</a:t>
            </a:r>
            <a:r>
              <a:rPr sz="1050" b="1" spc="-70" err="1">
                <a:solidFill>
                  <a:srgbClr val="332C2A"/>
                </a:solidFill>
                <a:latin typeface="游ゴシック" panose="020B0400000000000000" pitchFamily="50" charset="-128"/>
                <a:ea typeface="游ゴシック" panose="020B0400000000000000" pitchFamily="50" charset="-128"/>
                <a:cs typeface="Adobe Clean Han ExtraBold"/>
              </a:rPr>
              <a:t>大人の仕事ってどんなの</a:t>
            </a:r>
            <a:r>
              <a:rPr sz="1050" b="1" spc="-70">
                <a:solidFill>
                  <a:srgbClr val="332C2A"/>
                </a:solidFill>
                <a:latin typeface="游ゴシック" panose="020B0400000000000000" pitchFamily="50" charset="-128"/>
                <a:ea typeface="游ゴシック" panose="020B0400000000000000" pitchFamily="50" charset="-128"/>
                <a:cs typeface="Adobe Clean Han ExtraBold"/>
              </a:rPr>
              <a:t>？ </a:t>
            </a:r>
            <a:r>
              <a:rPr sz="1200" b="1" baseline="6944">
                <a:solidFill>
                  <a:srgbClr val="332C2A"/>
                </a:solidFill>
                <a:latin typeface="游ゴシック" panose="020B0400000000000000" pitchFamily="50" charset="-128"/>
                <a:ea typeface="游ゴシック" panose="020B0400000000000000" pitchFamily="50" charset="-128"/>
                <a:cs typeface="Adobe Clean Han ExtraBold"/>
              </a:rPr>
              <a:t>（</a:t>
            </a:r>
            <a:r>
              <a:rPr lang="ja-JP" altLang="en-US" sz="1200" b="1" baseline="6944">
                <a:solidFill>
                  <a:srgbClr val="332C2A"/>
                </a:solidFill>
                <a:latin typeface="游ゴシック" panose="020B0400000000000000" pitchFamily="50" charset="-128"/>
                <a:ea typeface="游ゴシック" panose="020B0400000000000000" pitchFamily="50" charset="-128"/>
                <a:cs typeface="Adobe Clean Han ExtraBold"/>
              </a:rPr>
              <a:t>下のシートに書いてね ）</a:t>
            </a:r>
            <a:endParaRPr sz="1200" baseline="6944">
              <a:latin typeface="游ゴシック" panose="020B0400000000000000" pitchFamily="50" charset="-128"/>
              <a:ea typeface="游ゴシック" panose="020B0400000000000000" pitchFamily="50" charset="-128"/>
              <a:cs typeface="Adobe Clean Han ExtraBold"/>
            </a:endParaRPr>
          </a:p>
        </p:txBody>
      </p:sp>
      <p:sp>
        <p:nvSpPr>
          <p:cNvPr id="19" name="object 19"/>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20</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graphicFrame>
        <p:nvGraphicFramePr>
          <p:cNvPr id="12" name="object 12"/>
          <p:cNvGraphicFramePr>
            <a:graphicFrameLocks noGrp="1"/>
          </p:cNvGraphicFramePr>
          <p:nvPr>
            <p:extLst>
              <p:ext uri="{D42A27DB-BD31-4B8C-83A1-F6EECF244321}">
                <p14:modId xmlns:p14="http://schemas.microsoft.com/office/powerpoint/2010/main" val="2257865713"/>
              </p:ext>
            </p:extLst>
          </p:nvPr>
        </p:nvGraphicFramePr>
        <p:xfrm>
          <a:off x="1073645" y="2030603"/>
          <a:ext cx="5577840" cy="2219324"/>
        </p:xfrm>
        <a:graphic>
          <a:graphicData uri="http://schemas.openxmlformats.org/drawingml/2006/table">
            <a:tbl>
              <a:tblPr firstRow="1" bandRow="1">
                <a:tableStyleId>{2D5ABB26-0587-4C30-8999-92F81FD0307C}</a:tableStyleId>
              </a:tblPr>
              <a:tblGrid>
                <a:gridCol w="2432050">
                  <a:extLst>
                    <a:ext uri="{9D8B030D-6E8A-4147-A177-3AD203B41FA5}">
                      <a16:colId xmlns:a16="http://schemas.microsoft.com/office/drawing/2014/main" val="20000"/>
                    </a:ext>
                  </a:extLst>
                </a:gridCol>
                <a:gridCol w="3145790">
                  <a:extLst>
                    <a:ext uri="{9D8B030D-6E8A-4147-A177-3AD203B41FA5}">
                      <a16:colId xmlns:a16="http://schemas.microsoft.com/office/drawing/2014/main" val="20001"/>
                    </a:ext>
                  </a:extLst>
                </a:gridCol>
              </a:tblGrid>
              <a:tr h="208915">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28575">
                      <a:solidFill>
                        <a:srgbClr val="332C2A"/>
                      </a:solidFill>
                      <a:prstDash val="solid"/>
                    </a:lnT>
                    <a:lnB w="12700">
                      <a:solidFill>
                        <a:srgbClr val="332C2A"/>
                      </a:solidFill>
                      <a:prstDash val="solid"/>
                    </a:lnB>
                  </a:tcPr>
                </a:tc>
                <a:tc>
                  <a:txBody>
                    <a:bodyPr/>
                    <a:lstStyle/>
                    <a:p>
                      <a:pPr marL="749935">
                        <a:lnSpc>
                          <a:spcPct val="100000"/>
                        </a:lnSpc>
                        <a:spcBef>
                          <a:spcPts val="345"/>
                        </a:spcBef>
                      </a:pPr>
                      <a:r>
                        <a:rPr sz="850" b="0" spc="70">
                          <a:solidFill>
                            <a:srgbClr val="332C2A"/>
                          </a:solidFill>
                          <a:latin typeface="游ゴシック" panose="020B0400000000000000" pitchFamily="50" charset="-128"/>
                          <a:ea typeface="游ゴシック" panose="020B0400000000000000" pitchFamily="50" charset="-128"/>
                          <a:cs typeface="Adobe Clean Han"/>
                        </a:rPr>
                        <a:t>「カッコイイ•カワイイ</a:t>
                      </a:r>
                      <a:r>
                        <a:rPr sz="850" b="0" spc="-160">
                          <a:solidFill>
                            <a:srgbClr val="332C2A"/>
                          </a:solidFill>
                          <a:latin typeface="游ゴシック" panose="020B0400000000000000" pitchFamily="50" charset="-128"/>
                          <a:ea typeface="游ゴシック" panose="020B0400000000000000" pitchFamily="50" charset="-128"/>
                          <a:cs typeface="Adobe Clean Han"/>
                        </a:rPr>
                        <a:t>」仕事</a:t>
                      </a:r>
                      <a:endParaRPr sz="850">
                        <a:latin typeface="游ゴシック" panose="020B0400000000000000" pitchFamily="50" charset="-128"/>
                        <a:ea typeface="游ゴシック" panose="020B0400000000000000" pitchFamily="50" charset="-128"/>
                        <a:cs typeface="Adobe Clean Han"/>
                      </a:endParaRPr>
                    </a:p>
                  </a:txBody>
                  <a:tcPr marL="0" marR="0" marT="43815" marB="0">
                    <a:lnL w="12700">
                      <a:solidFill>
                        <a:srgbClr val="332C2A"/>
                      </a:solidFill>
                      <a:prstDash val="solid"/>
                    </a:lnL>
                    <a:lnR w="28575">
                      <a:solidFill>
                        <a:srgbClr val="332C2A"/>
                      </a:solidFill>
                      <a:prstDash val="solid"/>
                    </a:lnR>
                    <a:lnT w="28575">
                      <a:solidFill>
                        <a:srgbClr val="332C2A"/>
                      </a:solidFill>
                      <a:prstDash val="solid"/>
                    </a:lnT>
                    <a:lnB w="12700">
                      <a:solidFill>
                        <a:srgbClr val="332C2A"/>
                      </a:solidFill>
                      <a:prstDash val="solid"/>
                    </a:lnB>
                  </a:tcPr>
                </a:tc>
                <a:extLst>
                  <a:ext uri="{0D108BD9-81ED-4DB2-BD59-A6C34878D82A}">
                    <a16:rowId xmlns:a16="http://schemas.microsoft.com/office/drawing/2014/main" val="10000"/>
                  </a:ext>
                </a:extLst>
              </a:tr>
              <a:tr h="669290">
                <a:tc>
                  <a:txBody>
                    <a:bodyPr/>
                    <a:lstStyle/>
                    <a:p>
                      <a:pPr marL="111760">
                        <a:lnSpc>
                          <a:spcPct val="100000"/>
                        </a:lnSpc>
                        <a:spcBef>
                          <a:spcPts val="445"/>
                        </a:spcBef>
                      </a:pPr>
                      <a:r>
                        <a:rPr sz="800" b="0" spc="75">
                          <a:solidFill>
                            <a:srgbClr val="332C2A"/>
                          </a:solidFill>
                          <a:latin typeface="游ゴシック" panose="020B0400000000000000" pitchFamily="50" charset="-128"/>
                          <a:ea typeface="游ゴシック" panose="020B0400000000000000" pitchFamily="50" charset="-128"/>
                          <a:cs typeface="Adobe Clean Han"/>
                        </a:rPr>
                        <a:t>○業界•業種</a:t>
                      </a:r>
                      <a:endParaRPr sz="800">
                        <a:latin typeface="游ゴシック" panose="020B0400000000000000" pitchFamily="50" charset="-128"/>
                        <a:ea typeface="游ゴシック" panose="020B0400000000000000" pitchFamily="50" charset="-128"/>
                        <a:cs typeface="Adobe Clean Han"/>
                      </a:endParaRPr>
                    </a:p>
                    <a:p>
                      <a:pPr marL="334645" marR="113030" indent="-274955">
                        <a:lnSpc>
                          <a:spcPct val="113399"/>
                        </a:lnSpc>
                      </a:pPr>
                      <a:r>
                        <a:rPr sz="800" b="0">
                          <a:solidFill>
                            <a:srgbClr val="332C2A"/>
                          </a:solidFill>
                          <a:latin typeface="游ゴシック" panose="020B0400000000000000" pitchFamily="50" charset="-128"/>
                          <a:ea typeface="游ゴシック" panose="020B0400000000000000" pitchFamily="50" charset="-128"/>
                          <a:cs typeface="Adobe Clean Han"/>
                        </a:rPr>
                        <a:t>（例</a:t>
                      </a:r>
                      <a:r>
                        <a:rPr sz="800" b="0" spc="-275">
                          <a:solidFill>
                            <a:srgbClr val="332C2A"/>
                          </a:solidFill>
                          <a:latin typeface="游ゴシック" panose="020B0400000000000000" pitchFamily="50" charset="-128"/>
                          <a:ea typeface="游ゴシック" panose="020B0400000000000000" pitchFamily="50" charset="-128"/>
                          <a:cs typeface="Adobe Clean Han"/>
                        </a:rPr>
                        <a:t>）</a:t>
                      </a:r>
                      <a:r>
                        <a:rPr sz="800" b="0" spc="-95">
                          <a:solidFill>
                            <a:srgbClr val="332C2A"/>
                          </a:solidFill>
                          <a:latin typeface="游ゴシック" panose="020B0400000000000000" pitchFamily="50" charset="-128"/>
                          <a:ea typeface="游ゴシック" panose="020B0400000000000000" pitchFamily="50" charset="-128"/>
                          <a:cs typeface="Adobe Clean Han"/>
                        </a:rPr>
                        <a:t>ファッション、メーカー、商社、金融、マスコ</a:t>
                      </a:r>
                      <a:r>
                        <a:rPr sz="800" b="0" spc="-145">
                          <a:solidFill>
                            <a:srgbClr val="332C2A"/>
                          </a:solidFill>
                          <a:latin typeface="游ゴシック" panose="020B0400000000000000" pitchFamily="50" charset="-128"/>
                          <a:ea typeface="游ゴシック" panose="020B0400000000000000" pitchFamily="50" charset="-128"/>
                          <a:cs typeface="Adobe Clean Han"/>
                        </a:rPr>
                        <a:t>ミ、美容、建設、小売り、音楽、製造、教育、福</a:t>
                      </a:r>
                      <a:r>
                        <a:rPr sz="800" b="0" spc="-100">
                          <a:solidFill>
                            <a:srgbClr val="332C2A"/>
                          </a:solidFill>
                          <a:latin typeface="游ゴシック" panose="020B0400000000000000" pitchFamily="50" charset="-128"/>
                          <a:ea typeface="游ゴシック" panose="020B0400000000000000" pitchFamily="50" charset="-128"/>
                          <a:cs typeface="Adobe Clean Han"/>
                        </a:rPr>
                        <a:t>祉、医療、行政など</a:t>
                      </a:r>
                      <a:endParaRPr sz="800">
                        <a:latin typeface="游ゴシック" panose="020B0400000000000000" pitchFamily="50" charset="-128"/>
                        <a:ea typeface="游ゴシック" panose="020B0400000000000000" pitchFamily="50" charset="-128"/>
                        <a:cs typeface="Adobe Clean Han"/>
                      </a:endParaRPr>
                    </a:p>
                  </a:txBody>
                  <a:tcPr marL="0" marR="0" marT="56515" marB="0">
                    <a:lnL w="28575">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tcPr>
                </a:tc>
                <a:tc rowSpan="3">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28575">
                      <a:solidFill>
                        <a:srgbClr val="332C2A"/>
                      </a:solidFill>
                      <a:prstDash val="solid"/>
                    </a:lnB>
                  </a:tcPr>
                </a:tc>
                <a:extLst>
                  <a:ext uri="{0D108BD9-81ED-4DB2-BD59-A6C34878D82A}">
                    <a16:rowId xmlns:a16="http://schemas.microsoft.com/office/drawing/2014/main" val="10001"/>
                  </a:ext>
                </a:extLst>
              </a:tr>
              <a:tr h="832485">
                <a:tc>
                  <a:txBody>
                    <a:bodyPr/>
                    <a:lstStyle/>
                    <a:p>
                      <a:pPr marL="111760">
                        <a:lnSpc>
                          <a:spcPct val="100000"/>
                        </a:lnSpc>
                        <a:spcBef>
                          <a:spcPts val="425"/>
                        </a:spcBef>
                      </a:pPr>
                      <a:r>
                        <a:rPr sz="800" b="0" spc="-10">
                          <a:solidFill>
                            <a:srgbClr val="332C2A"/>
                          </a:solidFill>
                          <a:latin typeface="游ゴシック" panose="020B0400000000000000" pitchFamily="50" charset="-128"/>
                          <a:ea typeface="游ゴシック" panose="020B0400000000000000" pitchFamily="50" charset="-128"/>
                          <a:cs typeface="Adobe Clean Han"/>
                        </a:rPr>
                        <a:t>○仕事の種類</a:t>
                      </a:r>
                      <a:endParaRPr sz="800">
                        <a:latin typeface="游ゴシック" panose="020B0400000000000000" pitchFamily="50" charset="-128"/>
                        <a:ea typeface="游ゴシック" panose="020B0400000000000000" pitchFamily="50" charset="-128"/>
                        <a:cs typeface="Adobe Clean Han"/>
                      </a:endParaRPr>
                    </a:p>
                    <a:p>
                      <a:pPr marL="340995" marR="62230" indent="-281940" algn="just">
                        <a:lnSpc>
                          <a:spcPct val="120500"/>
                        </a:lnSpc>
                      </a:pPr>
                      <a:r>
                        <a:rPr sz="800" b="0">
                          <a:solidFill>
                            <a:srgbClr val="332C2A"/>
                          </a:solidFill>
                          <a:latin typeface="游ゴシック" panose="020B0400000000000000" pitchFamily="50" charset="-128"/>
                          <a:ea typeface="游ゴシック" panose="020B0400000000000000" pitchFamily="50" charset="-128"/>
                          <a:cs typeface="Adobe Clean Han"/>
                        </a:rPr>
                        <a:t>（例</a:t>
                      </a:r>
                      <a:r>
                        <a:rPr sz="800" b="0" spc="-204">
                          <a:solidFill>
                            <a:srgbClr val="332C2A"/>
                          </a:solidFill>
                          <a:latin typeface="游ゴシック" panose="020B0400000000000000" pitchFamily="50" charset="-128"/>
                          <a:ea typeface="游ゴシック" panose="020B0400000000000000" pitchFamily="50" charset="-128"/>
                          <a:cs typeface="Adobe Clean Han"/>
                        </a:rPr>
                        <a:t>）</a:t>
                      </a:r>
                      <a:r>
                        <a:rPr sz="800" b="0" spc="-10">
                          <a:solidFill>
                            <a:srgbClr val="332C2A"/>
                          </a:solidFill>
                          <a:latin typeface="游ゴシック" panose="020B0400000000000000" pitchFamily="50" charset="-128"/>
                          <a:ea typeface="游ゴシック" panose="020B0400000000000000" pitchFamily="50" charset="-128"/>
                          <a:cs typeface="Adobe Clean Han"/>
                        </a:rPr>
                        <a:t>美容師•スタイリスト、洋服ショップ店員、</a:t>
                      </a:r>
                      <a:r>
                        <a:rPr sz="800" b="0" spc="-80">
                          <a:solidFill>
                            <a:srgbClr val="332C2A"/>
                          </a:solidFill>
                          <a:latin typeface="游ゴシック" panose="020B0400000000000000" pitchFamily="50" charset="-128"/>
                          <a:ea typeface="游ゴシック" panose="020B0400000000000000" pitchFamily="50" charset="-128"/>
                          <a:cs typeface="Adobe Clean Han"/>
                        </a:rPr>
                        <a:t>営業、保育士、医師•看護師、介護士、研</a:t>
                      </a:r>
                      <a:r>
                        <a:rPr sz="800" b="0" spc="225">
                          <a:solidFill>
                            <a:srgbClr val="332C2A"/>
                          </a:solidFill>
                          <a:latin typeface="游ゴシック" panose="020B0400000000000000" pitchFamily="50" charset="-128"/>
                          <a:ea typeface="游ゴシック" panose="020B0400000000000000" pitchFamily="50" charset="-128"/>
                          <a:cs typeface="Adobe Clean Han"/>
                        </a:rPr>
                        <a:t>究•</a:t>
                      </a:r>
                      <a:r>
                        <a:rPr sz="800" b="0" spc="-95">
                          <a:solidFill>
                            <a:srgbClr val="332C2A"/>
                          </a:solidFill>
                          <a:latin typeface="游ゴシック" panose="020B0400000000000000" pitchFamily="50" charset="-128"/>
                          <a:ea typeface="游ゴシック" panose="020B0400000000000000" pitchFamily="50" charset="-128"/>
                          <a:cs typeface="Adobe Clean Han"/>
                        </a:rPr>
                        <a:t>開発、ドライバー、エンジニア、職人、経理、</a:t>
                      </a:r>
                      <a:r>
                        <a:rPr sz="800" b="0" spc="-75">
                          <a:solidFill>
                            <a:srgbClr val="332C2A"/>
                          </a:solidFill>
                          <a:latin typeface="游ゴシック" panose="020B0400000000000000" pitchFamily="50" charset="-128"/>
                          <a:ea typeface="游ゴシック" panose="020B0400000000000000" pitchFamily="50" charset="-128"/>
                          <a:cs typeface="Adobe Clean Han"/>
                        </a:rPr>
                        <a:t>学校教員、警察官、消防官など</a:t>
                      </a:r>
                      <a:endParaRPr sz="800">
                        <a:latin typeface="游ゴシック" panose="020B0400000000000000" pitchFamily="50" charset="-128"/>
                        <a:ea typeface="游ゴシック" panose="020B0400000000000000" pitchFamily="50" charset="-128"/>
                        <a:cs typeface="Adobe Clean Han"/>
                      </a:endParaRPr>
                    </a:p>
                  </a:txBody>
                  <a:tcPr marL="0" marR="0" marT="53975" marB="0">
                    <a:lnL w="28575">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solid"/>
                    </a:lnB>
                  </a:tcPr>
                </a:tc>
                <a:tc vMerge="1">
                  <a:txBody>
                    <a:bodyPr/>
                    <a:lstStyle/>
                    <a:p>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28575">
                      <a:solidFill>
                        <a:srgbClr val="332C2A"/>
                      </a:solidFill>
                      <a:prstDash val="solid"/>
                    </a:lnB>
                  </a:tcPr>
                </a:tc>
                <a:extLst>
                  <a:ext uri="{0D108BD9-81ED-4DB2-BD59-A6C34878D82A}">
                    <a16:rowId xmlns:a16="http://schemas.microsoft.com/office/drawing/2014/main" val="10002"/>
                  </a:ext>
                </a:extLst>
              </a:tr>
              <a:tr h="508634">
                <a:tc>
                  <a:txBody>
                    <a:bodyPr/>
                    <a:lstStyle/>
                    <a:p>
                      <a:pPr marL="111760">
                        <a:lnSpc>
                          <a:spcPct val="100000"/>
                        </a:lnSpc>
                        <a:spcBef>
                          <a:spcPts val="434"/>
                        </a:spcBef>
                      </a:pPr>
                      <a:r>
                        <a:rPr sz="800" b="0" spc="-70">
                          <a:solidFill>
                            <a:srgbClr val="332C2A"/>
                          </a:solidFill>
                          <a:latin typeface="游ゴシック" panose="020B0400000000000000" pitchFamily="50" charset="-128"/>
                          <a:ea typeface="游ゴシック" panose="020B0400000000000000" pitchFamily="50" charset="-128"/>
                          <a:cs typeface="Adobe Clean Han"/>
                        </a:rPr>
                        <a:t>○特定の仕事</a:t>
                      </a:r>
                      <a:r>
                        <a:rPr sz="800" b="0">
                          <a:solidFill>
                            <a:srgbClr val="332C2A"/>
                          </a:solidFill>
                          <a:latin typeface="游ゴシック" panose="020B0400000000000000" pitchFamily="50" charset="-128"/>
                          <a:ea typeface="游ゴシック" panose="020B0400000000000000" pitchFamily="50" charset="-128"/>
                          <a:cs typeface="Adobe Clean Han"/>
                        </a:rPr>
                        <a:t>（業務</a:t>
                      </a:r>
                      <a:r>
                        <a:rPr sz="800" b="0" spc="-50">
                          <a:solidFill>
                            <a:srgbClr val="332C2A"/>
                          </a:solidFill>
                          <a:latin typeface="游ゴシック" panose="020B0400000000000000" pitchFamily="50" charset="-128"/>
                          <a:ea typeface="游ゴシック" panose="020B0400000000000000" pitchFamily="50" charset="-128"/>
                          <a:cs typeface="Adobe Clean Han"/>
                        </a:rPr>
                        <a:t>）</a:t>
                      </a:r>
                      <a:endParaRPr sz="800">
                        <a:latin typeface="游ゴシック" panose="020B0400000000000000" pitchFamily="50" charset="-128"/>
                        <a:ea typeface="游ゴシック" panose="020B0400000000000000" pitchFamily="50" charset="-128"/>
                        <a:cs typeface="Adobe Clean Han"/>
                      </a:endParaRPr>
                    </a:p>
                    <a:p>
                      <a:pPr marL="334645" marR="113664" indent="-274955">
                        <a:lnSpc>
                          <a:spcPct val="113399"/>
                        </a:lnSpc>
                      </a:pPr>
                      <a:r>
                        <a:rPr sz="800" b="0">
                          <a:solidFill>
                            <a:srgbClr val="332C2A"/>
                          </a:solidFill>
                          <a:latin typeface="游ゴシック" panose="020B0400000000000000" pitchFamily="50" charset="-128"/>
                          <a:ea typeface="游ゴシック" panose="020B0400000000000000" pitchFamily="50" charset="-128"/>
                          <a:cs typeface="Adobe Clean Han"/>
                        </a:rPr>
                        <a:t>（例</a:t>
                      </a:r>
                      <a:r>
                        <a:rPr sz="800" b="0" spc="-80">
                          <a:solidFill>
                            <a:srgbClr val="332C2A"/>
                          </a:solidFill>
                          <a:latin typeface="游ゴシック" panose="020B0400000000000000" pitchFamily="50" charset="-128"/>
                          <a:ea typeface="游ゴシック" panose="020B0400000000000000" pitchFamily="50" charset="-128"/>
                          <a:cs typeface="Adobe Clean Han"/>
                        </a:rPr>
                        <a:t>）</a:t>
                      </a:r>
                      <a:r>
                        <a:rPr sz="800" b="0" spc="-25">
                          <a:solidFill>
                            <a:srgbClr val="332C2A"/>
                          </a:solidFill>
                          <a:latin typeface="游ゴシック" panose="020B0400000000000000" pitchFamily="50" charset="-128"/>
                          <a:ea typeface="游ゴシック" panose="020B0400000000000000" pitchFamily="50" charset="-128"/>
                          <a:cs typeface="Adobe Clean Han"/>
                        </a:rPr>
                        <a:t>○○の店で▲▲を売る仕事、××を作る仕</a:t>
                      </a:r>
                      <a:r>
                        <a:rPr sz="800" b="0" spc="-20">
                          <a:solidFill>
                            <a:srgbClr val="332C2A"/>
                          </a:solidFill>
                          <a:latin typeface="游ゴシック" panose="020B0400000000000000" pitchFamily="50" charset="-128"/>
                          <a:ea typeface="游ゴシック" panose="020B0400000000000000" pitchFamily="50" charset="-128"/>
                          <a:cs typeface="Adobe Clean Han"/>
                        </a:rPr>
                        <a:t>事など</a:t>
                      </a:r>
                      <a:endParaRPr sz="800">
                        <a:latin typeface="游ゴシック" panose="020B0400000000000000" pitchFamily="50" charset="-128"/>
                        <a:ea typeface="游ゴシック" panose="020B0400000000000000" pitchFamily="50" charset="-128"/>
                        <a:cs typeface="Adobe Clean Han"/>
                      </a:endParaRPr>
                    </a:p>
                  </a:txBody>
                  <a:tcPr marL="0" marR="0" marT="55244" marB="0">
                    <a:lnL w="28575">
                      <a:solidFill>
                        <a:srgbClr val="332C2A"/>
                      </a:solidFill>
                      <a:prstDash val="solid"/>
                    </a:lnL>
                    <a:lnR w="12700">
                      <a:solidFill>
                        <a:srgbClr val="332C2A"/>
                      </a:solidFill>
                      <a:prstDash val="solid"/>
                    </a:lnR>
                    <a:lnT w="12700">
                      <a:solidFill>
                        <a:srgbClr val="332C2A"/>
                      </a:solidFill>
                      <a:prstDash val="solid"/>
                    </a:lnT>
                    <a:lnB w="28575">
                      <a:solidFill>
                        <a:srgbClr val="332C2A"/>
                      </a:solidFill>
                      <a:prstDash val="solid"/>
                    </a:lnB>
                  </a:tcPr>
                </a:tc>
                <a:tc vMerge="1">
                  <a:txBody>
                    <a:bodyPr/>
                    <a:lstStyle/>
                    <a:p>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28575">
                      <a:solidFill>
                        <a:srgbClr val="332C2A"/>
                      </a:solidFill>
                      <a:prstDash val="solid"/>
                    </a:lnB>
                  </a:tcPr>
                </a:tc>
                <a:extLst>
                  <a:ext uri="{0D108BD9-81ED-4DB2-BD59-A6C34878D82A}">
                    <a16:rowId xmlns:a16="http://schemas.microsoft.com/office/drawing/2014/main" val="10003"/>
                  </a:ext>
                </a:extLst>
              </a:tr>
            </a:tbl>
          </a:graphicData>
        </a:graphic>
      </p:graphicFrame>
      <p:graphicFrame>
        <p:nvGraphicFramePr>
          <p:cNvPr id="13" name="object 13"/>
          <p:cNvGraphicFramePr>
            <a:graphicFrameLocks noGrp="1"/>
          </p:cNvGraphicFramePr>
          <p:nvPr>
            <p:extLst>
              <p:ext uri="{D42A27DB-BD31-4B8C-83A1-F6EECF244321}">
                <p14:modId xmlns:p14="http://schemas.microsoft.com/office/powerpoint/2010/main" val="2746719205"/>
              </p:ext>
            </p:extLst>
          </p:nvPr>
        </p:nvGraphicFramePr>
        <p:xfrm>
          <a:off x="1073645" y="4758563"/>
          <a:ext cx="5577204" cy="1113155"/>
        </p:xfrm>
        <a:graphic>
          <a:graphicData uri="http://schemas.openxmlformats.org/drawingml/2006/table">
            <a:tbl>
              <a:tblPr firstRow="1" bandRow="1">
                <a:tableStyleId>{2D5ABB26-0587-4C30-8999-92F81FD0307C}</a:tableStyleId>
              </a:tblPr>
              <a:tblGrid>
                <a:gridCol w="2789555">
                  <a:extLst>
                    <a:ext uri="{9D8B030D-6E8A-4147-A177-3AD203B41FA5}">
                      <a16:colId xmlns:a16="http://schemas.microsoft.com/office/drawing/2014/main" val="20000"/>
                    </a:ext>
                  </a:extLst>
                </a:gridCol>
                <a:gridCol w="2787649">
                  <a:extLst>
                    <a:ext uri="{9D8B030D-6E8A-4147-A177-3AD203B41FA5}">
                      <a16:colId xmlns:a16="http://schemas.microsoft.com/office/drawing/2014/main" val="20001"/>
                    </a:ext>
                  </a:extLst>
                </a:gridCol>
              </a:tblGrid>
              <a:tr h="212090">
                <a:tc>
                  <a:txBody>
                    <a:bodyPr/>
                    <a:lstStyle/>
                    <a:p>
                      <a:pPr marL="478790">
                        <a:lnSpc>
                          <a:spcPct val="100000"/>
                        </a:lnSpc>
                        <a:spcBef>
                          <a:spcPts val="340"/>
                        </a:spcBef>
                      </a:pPr>
                      <a:r>
                        <a:rPr sz="850" b="0" spc="-95">
                          <a:solidFill>
                            <a:srgbClr val="332C2A"/>
                          </a:solidFill>
                          <a:latin typeface="游ゴシック" panose="020B0400000000000000" pitchFamily="50" charset="-128"/>
                          <a:ea typeface="游ゴシック" panose="020B0400000000000000" pitchFamily="50" charset="-128"/>
                          <a:cs typeface="Adobe Clean Han"/>
                        </a:rPr>
                        <a:t>あなたが「１．」で右側に書いた仕事</a:t>
                      </a:r>
                      <a:endParaRPr sz="850">
                        <a:latin typeface="游ゴシック" panose="020B0400000000000000" pitchFamily="50" charset="-128"/>
                        <a:ea typeface="游ゴシック" panose="020B0400000000000000" pitchFamily="50" charset="-128"/>
                        <a:cs typeface="Adobe Clean Han"/>
                      </a:endParaRPr>
                    </a:p>
                  </a:txBody>
                  <a:tcPr marL="0" marR="0" marT="43180" marB="0">
                    <a:lnL w="28575">
                      <a:solidFill>
                        <a:srgbClr val="332C2A"/>
                      </a:solidFill>
                      <a:prstDash val="solid"/>
                    </a:lnL>
                    <a:lnR w="12700">
                      <a:solidFill>
                        <a:srgbClr val="332C2A"/>
                      </a:solidFill>
                      <a:prstDash val="solid"/>
                    </a:lnR>
                    <a:lnT w="28575">
                      <a:solidFill>
                        <a:srgbClr val="332C2A"/>
                      </a:solidFill>
                      <a:prstDash val="solid"/>
                    </a:lnT>
                    <a:lnB w="12700">
                      <a:solidFill>
                        <a:srgbClr val="332C2A"/>
                      </a:solidFill>
                      <a:prstDash val="solid"/>
                    </a:lnB>
                  </a:tcPr>
                </a:tc>
                <a:tc>
                  <a:txBody>
                    <a:bodyPr/>
                    <a:lstStyle/>
                    <a:p>
                      <a:pPr marL="610870">
                        <a:lnSpc>
                          <a:spcPct val="100000"/>
                        </a:lnSpc>
                        <a:spcBef>
                          <a:spcPts val="340"/>
                        </a:spcBef>
                      </a:pPr>
                      <a:r>
                        <a:rPr sz="850" b="0">
                          <a:solidFill>
                            <a:srgbClr val="332C2A"/>
                          </a:solidFill>
                          <a:latin typeface="游ゴシック" panose="020B0400000000000000" pitchFamily="50" charset="-128"/>
                          <a:ea typeface="游ゴシック" panose="020B0400000000000000" pitchFamily="50" charset="-128"/>
                          <a:cs typeface="Adobe Clean Han"/>
                        </a:rPr>
                        <a:t>こうなったら「ヤバイ•ヒサン」</a:t>
                      </a:r>
                      <a:endParaRPr sz="850">
                        <a:latin typeface="游ゴシック" panose="020B0400000000000000" pitchFamily="50" charset="-128"/>
                        <a:ea typeface="游ゴシック" panose="020B0400000000000000" pitchFamily="50" charset="-128"/>
                        <a:cs typeface="Adobe Clean Han"/>
                      </a:endParaRPr>
                    </a:p>
                  </a:txBody>
                  <a:tcPr marL="0" marR="0" marT="43180" marB="0">
                    <a:lnL w="12700">
                      <a:solidFill>
                        <a:srgbClr val="332C2A"/>
                      </a:solidFill>
                      <a:prstDash val="solid"/>
                    </a:lnL>
                    <a:lnR w="28575">
                      <a:solidFill>
                        <a:srgbClr val="332C2A"/>
                      </a:solidFill>
                      <a:prstDash val="solid"/>
                    </a:lnR>
                    <a:lnT w="28575">
                      <a:solidFill>
                        <a:srgbClr val="332C2A"/>
                      </a:solidFill>
                      <a:prstDash val="solid"/>
                    </a:lnT>
                    <a:lnB w="12700">
                      <a:solidFill>
                        <a:srgbClr val="332C2A"/>
                      </a:solidFill>
                      <a:prstDash val="solid"/>
                    </a:lnB>
                  </a:tcPr>
                </a:tc>
                <a:extLst>
                  <a:ext uri="{0D108BD9-81ED-4DB2-BD59-A6C34878D82A}">
                    <a16:rowId xmlns:a16="http://schemas.microsoft.com/office/drawing/2014/main" val="10000"/>
                  </a:ext>
                </a:extLst>
              </a:tr>
              <a:tr h="304800">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12700">
                      <a:solidFill>
                        <a:srgbClr val="332C2A"/>
                      </a:solidFill>
                      <a:prstDash val="solid"/>
                    </a:lnT>
                    <a:lnB w="12700">
                      <a:solidFill>
                        <a:srgbClr val="332C2A"/>
                      </a:solidFill>
                      <a:prstDash val="dash"/>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solid"/>
                    </a:lnT>
                    <a:lnB w="12700">
                      <a:solidFill>
                        <a:srgbClr val="332C2A"/>
                      </a:solidFill>
                      <a:prstDash val="dash"/>
                    </a:lnB>
                  </a:tcPr>
                </a:tc>
                <a:extLst>
                  <a:ext uri="{0D108BD9-81ED-4DB2-BD59-A6C34878D82A}">
                    <a16:rowId xmlns:a16="http://schemas.microsoft.com/office/drawing/2014/main" val="10001"/>
                  </a:ext>
                </a:extLst>
              </a:tr>
              <a:tr h="304800">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12700">
                      <a:solidFill>
                        <a:srgbClr val="332C2A"/>
                      </a:solidFill>
                      <a:prstDash val="dash"/>
                    </a:lnT>
                    <a:lnB w="12700">
                      <a:solidFill>
                        <a:srgbClr val="332C2A"/>
                      </a:solidFill>
                      <a:prstDash val="dash"/>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dash"/>
                    </a:lnT>
                    <a:lnB w="12700">
                      <a:solidFill>
                        <a:srgbClr val="332C2A"/>
                      </a:solidFill>
                      <a:prstDash val="dash"/>
                    </a:lnB>
                  </a:tcPr>
                </a:tc>
                <a:extLst>
                  <a:ext uri="{0D108BD9-81ED-4DB2-BD59-A6C34878D82A}">
                    <a16:rowId xmlns:a16="http://schemas.microsoft.com/office/drawing/2014/main" val="10002"/>
                  </a:ext>
                </a:extLst>
              </a:tr>
              <a:tr h="291465">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28575">
                      <a:solidFill>
                        <a:srgbClr val="332C2A"/>
                      </a:solidFill>
                      <a:prstDash val="solid"/>
                    </a:lnL>
                    <a:lnR w="12700">
                      <a:solidFill>
                        <a:srgbClr val="332C2A"/>
                      </a:solidFill>
                      <a:prstDash val="solid"/>
                    </a:lnR>
                    <a:lnT w="12700">
                      <a:solidFill>
                        <a:srgbClr val="332C2A"/>
                      </a:solidFill>
                      <a:prstDash val="dash"/>
                    </a:lnT>
                    <a:lnB w="28575">
                      <a:solidFill>
                        <a:srgbClr val="332C2A"/>
                      </a:solidFill>
                      <a:prstDash val="solid"/>
                    </a:lnB>
                  </a:tcPr>
                </a:tc>
                <a:tc>
                  <a:txBody>
                    <a:bodyPr/>
                    <a:lstStyle/>
                    <a:p>
                      <a:pPr>
                        <a:lnSpc>
                          <a:spcPct val="100000"/>
                        </a:lnSpc>
                      </a:pPr>
                      <a:endParaRPr sz="900">
                        <a:latin typeface="游ゴシック" panose="020B0400000000000000" pitchFamily="50" charset="-128"/>
                        <a:ea typeface="游ゴシック" panose="020B0400000000000000" pitchFamily="50" charset="-128"/>
                        <a:cs typeface="Times New Roman"/>
                      </a:endParaRPr>
                    </a:p>
                  </a:txBody>
                  <a:tcPr marL="0" marR="0" marT="0" marB="0">
                    <a:lnL w="12700">
                      <a:solidFill>
                        <a:srgbClr val="332C2A"/>
                      </a:solidFill>
                      <a:prstDash val="solid"/>
                    </a:lnL>
                    <a:lnR w="28575">
                      <a:solidFill>
                        <a:srgbClr val="332C2A"/>
                      </a:solidFill>
                      <a:prstDash val="solid"/>
                    </a:lnR>
                    <a:lnT w="12700">
                      <a:solidFill>
                        <a:srgbClr val="332C2A"/>
                      </a:solidFill>
                      <a:prstDash val="dash"/>
                    </a:lnT>
                    <a:lnB w="28575">
                      <a:solidFill>
                        <a:srgbClr val="332C2A"/>
                      </a:solidFill>
                      <a:prstDash val="solid"/>
                    </a:lnB>
                  </a:tcPr>
                </a:tc>
                <a:extLst>
                  <a:ext uri="{0D108BD9-81ED-4DB2-BD59-A6C34878D82A}">
                    <a16:rowId xmlns:a16="http://schemas.microsoft.com/office/drawing/2014/main" val="10003"/>
                  </a:ext>
                </a:extLst>
              </a:tr>
            </a:tbl>
          </a:graphicData>
        </a:graphic>
      </p:graphicFrame>
      <p:sp>
        <p:nvSpPr>
          <p:cNvPr id="14" name="object 14"/>
          <p:cNvSpPr txBox="1"/>
          <p:nvPr/>
        </p:nvSpPr>
        <p:spPr>
          <a:xfrm>
            <a:off x="766608" y="6137379"/>
            <a:ext cx="2844800" cy="521334"/>
          </a:xfrm>
          <a:prstGeom prst="rect">
            <a:avLst/>
          </a:prstGeom>
        </p:spPr>
        <p:txBody>
          <a:bodyPr vert="horz" wrap="square" lIns="0" tIns="17145" rIns="0" bIns="0" rtlCol="0">
            <a:spAutoFit/>
          </a:bodyPr>
          <a:lstStyle/>
          <a:p>
            <a:pPr marL="12700">
              <a:lnSpc>
                <a:spcPct val="100000"/>
              </a:lnSpc>
              <a:spcBef>
                <a:spcPts val="135"/>
              </a:spcBef>
            </a:pPr>
            <a:r>
              <a:rPr sz="1050" b="1" spc="-130">
                <a:solidFill>
                  <a:srgbClr val="332C2A"/>
                </a:solidFill>
                <a:latin typeface="游ゴシック" panose="020B0400000000000000" pitchFamily="50" charset="-128"/>
                <a:ea typeface="游ゴシック" panose="020B0400000000000000" pitchFamily="50" charset="-128"/>
                <a:cs typeface="Adobe Clean Han ExtraBold"/>
              </a:rPr>
              <a:t>３</a:t>
            </a:r>
            <a:r>
              <a:rPr sz="1050" b="1">
                <a:solidFill>
                  <a:srgbClr val="332C2A"/>
                </a:solidFill>
                <a:latin typeface="游ゴシック" panose="020B0400000000000000" pitchFamily="50" charset="-128"/>
                <a:ea typeface="游ゴシック" panose="020B0400000000000000" pitchFamily="50" charset="-128"/>
                <a:cs typeface="Adobe Clean Han ExtraBold"/>
              </a:rPr>
              <a:t>．「時間」と「休み」に関する法律について</a:t>
            </a:r>
            <a:endParaRPr sz="1050">
              <a:latin typeface="游ゴシック" panose="020B0400000000000000" pitchFamily="50" charset="-128"/>
              <a:ea typeface="游ゴシック" panose="020B0400000000000000" pitchFamily="50" charset="-128"/>
              <a:cs typeface="Adobe Clean Han ExtraBold"/>
            </a:endParaRPr>
          </a:p>
          <a:p>
            <a:pPr marL="281305">
              <a:lnSpc>
                <a:spcPct val="100000"/>
              </a:lnSpc>
              <a:spcBef>
                <a:spcPts val="1465"/>
              </a:spcBef>
              <a:tabLst>
                <a:tab pos="2710815" algn="l"/>
              </a:tabLst>
            </a:pPr>
            <a:r>
              <a:rPr sz="950" b="0">
                <a:solidFill>
                  <a:srgbClr val="332C2A"/>
                </a:solidFill>
                <a:latin typeface="游ゴシック" panose="020B0400000000000000" pitchFamily="50" charset="-128"/>
                <a:ea typeface="游ゴシック" panose="020B0400000000000000" pitchFamily="50" charset="-128"/>
                <a:cs typeface="Adobe Clean Han"/>
              </a:rPr>
              <a:t>① 法律上の休みって週に何日か知ってる？	（</a:t>
            </a:r>
            <a:endParaRPr sz="950">
              <a:latin typeface="游ゴシック" panose="020B0400000000000000" pitchFamily="50" charset="-128"/>
              <a:ea typeface="游ゴシック" panose="020B0400000000000000" pitchFamily="50" charset="-128"/>
              <a:cs typeface="Adobe Clean Han"/>
            </a:endParaRPr>
          </a:p>
        </p:txBody>
      </p:sp>
      <p:sp>
        <p:nvSpPr>
          <p:cNvPr id="15" name="object 15"/>
          <p:cNvSpPr txBox="1"/>
          <p:nvPr/>
        </p:nvSpPr>
        <p:spPr>
          <a:xfrm>
            <a:off x="4110082" y="6487873"/>
            <a:ext cx="205104" cy="159018"/>
          </a:xfrm>
          <a:prstGeom prst="rect">
            <a:avLst/>
          </a:prstGeom>
        </p:spPr>
        <p:txBody>
          <a:bodyPr vert="horz" wrap="square" lIns="0" tIns="12700" rIns="0" bIns="0" rtlCol="0">
            <a:spAutoFit/>
          </a:bodyPr>
          <a:lstStyle/>
          <a:p>
            <a:pPr marL="12700">
              <a:lnSpc>
                <a:spcPct val="100000"/>
              </a:lnSpc>
              <a:spcBef>
                <a:spcPts val="100"/>
              </a:spcBef>
            </a:pPr>
            <a:r>
              <a:rPr sz="950" b="0" spc="-495">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日</a:t>
            </a:r>
            <a:endParaRPr sz="950">
              <a:latin typeface="游ゴシック" panose="020B0400000000000000" pitchFamily="50" charset="-128"/>
              <a:ea typeface="游ゴシック" panose="020B0400000000000000" pitchFamily="50" charset="-128"/>
              <a:cs typeface="Adobe Clean Han"/>
            </a:endParaRPr>
          </a:p>
        </p:txBody>
      </p:sp>
      <p:sp>
        <p:nvSpPr>
          <p:cNvPr id="16" name="object 16"/>
          <p:cNvSpPr txBox="1"/>
          <p:nvPr/>
        </p:nvSpPr>
        <p:spPr>
          <a:xfrm>
            <a:off x="1035488" y="6823175"/>
            <a:ext cx="2575920" cy="599523"/>
          </a:xfrm>
          <a:prstGeom prst="rect">
            <a:avLst/>
          </a:prstGeom>
        </p:spPr>
        <p:txBody>
          <a:bodyPr vert="horz" wrap="square" lIns="0" tIns="57785" rIns="0" bIns="0" rtlCol="0">
            <a:spAutoFit/>
          </a:bodyPr>
          <a:lstStyle/>
          <a:p>
            <a:pPr marL="12700">
              <a:lnSpc>
                <a:spcPct val="100000"/>
              </a:lnSpc>
              <a:spcBef>
                <a:spcPts val="455"/>
              </a:spcBef>
            </a:pPr>
            <a:r>
              <a:rPr sz="950" b="0" spc="-55">
                <a:solidFill>
                  <a:srgbClr val="332C2A"/>
                </a:solidFill>
                <a:latin typeface="游ゴシック" panose="020B0400000000000000" pitchFamily="50" charset="-128"/>
                <a:ea typeface="游ゴシック" panose="020B0400000000000000" pitchFamily="50" charset="-128"/>
                <a:cs typeface="Adobe Clean Han"/>
              </a:rPr>
              <a:t>② </a:t>
            </a:r>
            <a:r>
              <a:rPr sz="950" b="0">
                <a:solidFill>
                  <a:srgbClr val="332C2A"/>
                </a:solidFill>
                <a:latin typeface="游ゴシック" panose="020B0400000000000000" pitchFamily="50" charset="-128"/>
                <a:ea typeface="游ゴシック" panose="020B0400000000000000" pitchFamily="50" charset="-128"/>
                <a:cs typeface="Adobe Clean Han"/>
              </a:rPr>
              <a:t>休憩時間は何分あるか知ってる？</a:t>
            </a:r>
            <a:endParaRPr sz="950">
              <a:latin typeface="游ゴシック" panose="020B0400000000000000" pitchFamily="50" charset="-128"/>
              <a:ea typeface="游ゴシック" panose="020B0400000000000000" pitchFamily="50" charset="-128"/>
              <a:cs typeface="Adobe Clean Han"/>
            </a:endParaRPr>
          </a:p>
          <a:p>
            <a:pPr marL="144780">
              <a:lnSpc>
                <a:spcPct val="100000"/>
              </a:lnSpc>
              <a:spcBef>
                <a:spcPts val="355"/>
              </a:spcBef>
            </a:pPr>
            <a:r>
              <a:rPr sz="950" b="0">
                <a:solidFill>
                  <a:srgbClr val="332C2A"/>
                </a:solidFill>
                <a:latin typeface="游ゴシック" panose="020B0400000000000000" pitchFamily="50" charset="-128"/>
                <a:ea typeface="游ゴシック" panose="020B0400000000000000" pitchFamily="50" charset="-128"/>
                <a:cs typeface="Adobe Clean Han"/>
              </a:rPr>
              <a:t>•6時間を超えて働く場合（</a:t>
            </a:r>
            <a:endParaRPr sz="950">
              <a:latin typeface="游ゴシック" panose="020B0400000000000000" pitchFamily="50" charset="-128"/>
              <a:ea typeface="游ゴシック" panose="020B0400000000000000" pitchFamily="50" charset="-128"/>
              <a:cs typeface="Adobe Clean Han"/>
            </a:endParaRPr>
          </a:p>
          <a:p>
            <a:pPr marL="144780">
              <a:lnSpc>
                <a:spcPct val="100000"/>
              </a:lnSpc>
              <a:spcBef>
                <a:spcPts val="355"/>
              </a:spcBef>
            </a:pPr>
            <a:r>
              <a:rPr sz="950" b="0">
                <a:solidFill>
                  <a:srgbClr val="332C2A"/>
                </a:solidFill>
                <a:latin typeface="游ゴシック" panose="020B0400000000000000" pitchFamily="50" charset="-128"/>
                <a:ea typeface="游ゴシック" panose="020B0400000000000000" pitchFamily="50" charset="-128"/>
                <a:cs typeface="Adobe Clean Han"/>
              </a:rPr>
              <a:t>•8時間を超えて働く場合（</a:t>
            </a:r>
            <a:endParaRPr sz="950">
              <a:latin typeface="游ゴシック" panose="020B0400000000000000" pitchFamily="50" charset="-128"/>
              <a:ea typeface="游ゴシック" panose="020B0400000000000000" pitchFamily="50" charset="-128"/>
              <a:cs typeface="Adobe Clean Han"/>
            </a:endParaRPr>
          </a:p>
        </p:txBody>
      </p:sp>
      <p:sp>
        <p:nvSpPr>
          <p:cNvPr id="17" name="object 17"/>
          <p:cNvSpPr txBox="1"/>
          <p:nvPr/>
        </p:nvSpPr>
        <p:spPr>
          <a:xfrm>
            <a:off x="3126412" y="7013202"/>
            <a:ext cx="207010" cy="405765"/>
          </a:xfrm>
          <a:prstGeom prst="rect">
            <a:avLst/>
          </a:prstGeom>
        </p:spPr>
        <p:txBody>
          <a:bodyPr vert="horz" wrap="square" lIns="0" tIns="57785" rIns="0" bIns="0" rtlCol="0">
            <a:spAutoFit/>
          </a:bodyPr>
          <a:lstStyle/>
          <a:p>
            <a:pPr marL="12700">
              <a:lnSpc>
                <a:spcPct val="100000"/>
              </a:lnSpc>
              <a:spcBef>
                <a:spcPts val="455"/>
              </a:spcBef>
            </a:pP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分</a:t>
            </a:r>
            <a:endParaRPr sz="950">
              <a:latin typeface="游ゴシック" panose="020B0400000000000000" pitchFamily="50" charset="-128"/>
              <a:ea typeface="游ゴシック" panose="020B0400000000000000" pitchFamily="50" charset="-128"/>
              <a:cs typeface="Adobe Clean Han"/>
            </a:endParaRPr>
          </a:p>
          <a:p>
            <a:pPr marL="12700">
              <a:lnSpc>
                <a:spcPct val="100000"/>
              </a:lnSpc>
              <a:spcBef>
                <a:spcPts val="355"/>
              </a:spcBef>
            </a:pPr>
            <a:r>
              <a:rPr sz="950" b="0" spc="-480">
                <a:solidFill>
                  <a:srgbClr val="332C2A"/>
                </a:solidFill>
                <a:latin typeface="游ゴシック" panose="020B0400000000000000" pitchFamily="50" charset="-128"/>
                <a:ea typeface="游ゴシック" panose="020B0400000000000000" pitchFamily="50" charset="-128"/>
                <a:cs typeface="Adobe Clean Han"/>
              </a:rPr>
              <a:t>）</a:t>
            </a:r>
            <a:r>
              <a:rPr sz="950" b="0" spc="-50">
                <a:solidFill>
                  <a:srgbClr val="332C2A"/>
                </a:solidFill>
                <a:latin typeface="游ゴシック" panose="020B0400000000000000" pitchFamily="50" charset="-128"/>
                <a:ea typeface="游ゴシック" panose="020B0400000000000000" pitchFamily="50" charset="-128"/>
                <a:cs typeface="Adobe Clean Han"/>
              </a:rPr>
              <a:t>分</a:t>
            </a:r>
            <a:endParaRPr sz="950">
              <a:latin typeface="游ゴシック" panose="020B0400000000000000" pitchFamily="50" charset="-128"/>
              <a:ea typeface="游ゴシック" panose="020B0400000000000000" pitchFamily="50" charset="-128"/>
              <a:cs typeface="Adobe Clean Han"/>
            </a:endParaRPr>
          </a:p>
        </p:txBody>
      </p:sp>
      <p:sp>
        <p:nvSpPr>
          <p:cNvPr id="18" name="object 18"/>
          <p:cNvSpPr txBox="1"/>
          <p:nvPr/>
        </p:nvSpPr>
        <p:spPr>
          <a:xfrm>
            <a:off x="766608" y="4510152"/>
            <a:ext cx="5947410" cy="178895"/>
          </a:xfrm>
          <a:prstGeom prst="rect">
            <a:avLst/>
          </a:prstGeom>
        </p:spPr>
        <p:txBody>
          <a:bodyPr vert="horz" wrap="square" lIns="0" tIns="17145" rIns="0" bIns="0" rtlCol="0">
            <a:spAutoFit/>
          </a:bodyPr>
          <a:lstStyle/>
          <a:p>
            <a:pPr marL="12700">
              <a:lnSpc>
                <a:spcPct val="100000"/>
              </a:lnSpc>
              <a:spcBef>
                <a:spcPts val="135"/>
              </a:spcBef>
            </a:pPr>
            <a:r>
              <a:rPr sz="1050" b="1" spc="-185">
                <a:solidFill>
                  <a:srgbClr val="332C2A"/>
                </a:solidFill>
                <a:latin typeface="游ゴシック" panose="020B0400000000000000" pitchFamily="50" charset="-128"/>
                <a:ea typeface="游ゴシック" panose="020B0400000000000000" pitchFamily="50" charset="-128"/>
                <a:cs typeface="Adobe Clean Han ExtraBold"/>
              </a:rPr>
              <a:t>２． あなたが思った「カッコイイ・カワイイ」仕事でも、こうなったら「ヤバイ・ヒサン」ってあるんじゃない</a:t>
            </a:r>
            <a:r>
              <a:rPr sz="1050" b="1" spc="-50">
                <a:solidFill>
                  <a:srgbClr val="332C2A"/>
                </a:solidFill>
                <a:latin typeface="游ゴシック" panose="020B0400000000000000" pitchFamily="50" charset="-128"/>
                <a:ea typeface="游ゴシック" panose="020B0400000000000000" pitchFamily="50" charset="-128"/>
                <a:cs typeface="Adobe Clean Han ExtraBold"/>
              </a:rPr>
              <a:t>？</a:t>
            </a:r>
            <a:endParaRPr sz="1050">
              <a:latin typeface="游ゴシック" panose="020B0400000000000000" pitchFamily="50" charset="-128"/>
              <a:ea typeface="游ゴシック" panose="020B0400000000000000" pitchFamily="50" charset="-128"/>
              <a:cs typeface="Adobe Clean Han Extra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2184A-D128-AA35-81FA-4BE656FEC28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4D89FC75-F41C-46D4-3E02-6318711C2CBD}"/>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E53DECCA-3045-B69D-E01B-76341DB8C4E3}"/>
              </a:ext>
            </a:extLst>
          </p:cNvPr>
          <p:cNvSpPr txBox="1"/>
          <p:nvPr/>
        </p:nvSpPr>
        <p:spPr>
          <a:xfrm>
            <a:off x="1700323" y="4744219"/>
            <a:ext cx="4155854" cy="407163"/>
          </a:xfrm>
          <a:prstGeom prst="rect">
            <a:avLst/>
          </a:prstGeom>
        </p:spPr>
        <p:txBody>
          <a:bodyPr vert="horz" wrap="square" lIns="0" tIns="37465" rIns="0" bIns="0" rtlCol="0">
            <a:spAutoFit/>
          </a:bodyPr>
          <a:lstStyle/>
          <a:p>
            <a:pPr marL="12700">
              <a:lnSpc>
                <a:spcPct val="100000"/>
              </a:lnSpc>
              <a:spcBef>
                <a:spcPts val="105"/>
              </a:spcBef>
            </a:pPr>
            <a:r>
              <a:rPr lang="ja-JP" altLang="en-US" sz="2400" b="1" spc="-80" dirty="0">
                <a:solidFill>
                  <a:schemeClr val="bg1"/>
                </a:solidFill>
                <a:latin typeface="游ゴシック" panose="020B0400000000000000" pitchFamily="50" charset="-128"/>
                <a:ea typeface="游ゴシック" panose="020B0400000000000000" pitchFamily="50" charset="-128"/>
                <a:cs typeface="Adobe Clean Han ExtraBold"/>
              </a:rPr>
              <a:t>契約を結ぶってどういうこと</a:t>
            </a:r>
            <a:r>
              <a:rPr lang="en-US" altLang="ja-JP" sz="2400" b="1" spc="-80" dirty="0">
                <a:solidFill>
                  <a:schemeClr val="bg1"/>
                </a:solidFill>
                <a:latin typeface="游ゴシック" panose="020B0400000000000000" pitchFamily="50" charset="-128"/>
                <a:ea typeface="游ゴシック" panose="020B0400000000000000" pitchFamily="50" charset="-128"/>
                <a:cs typeface="Adobe Clean Han ExtraBold"/>
              </a:rPr>
              <a:t>?</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536D3599-3473-5F09-AB23-0878A9012671}"/>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D87D3093-51C6-CFB8-1390-58B38AC2D891}"/>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28B395FC-1CE5-B8AD-71DC-CA8020E83002}"/>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477BE70F-749A-854B-CFB7-F07691047E99}"/>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BD040C6B-FF3D-8D64-1259-5DA9AC67A930}"/>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5D7DF923-5E05-299E-3D99-3942B3FFE324}"/>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6011129D-F655-BC25-D759-1FF38F0A74E9}"/>
              </a:ext>
            </a:extLst>
          </p:cNvPr>
          <p:cNvPicPr/>
          <p:nvPr/>
        </p:nvPicPr>
        <p:blipFill>
          <a:blip r:embed="rId2" cstate="print"/>
          <a:stretch>
            <a:fillRect/>
          </a:stretch>
        </p:blipFill>
        <p:spPr>
          <a:xfrm>
            <a:off x="1289995" y="4763620"/>
            <a:ext cx="368343" cy="368362"/>
          </a:xfrm>
          <a:prstGeom prst="rect">
            <a:avLst/>
          </a:prstGeom>
        </p:spPr>
      </p:pic>
      <p:sp>
        <p:nvSpPr>
          <p:cNvPr id="17" name="object 24">
            <a:extLst>
              <a:ext uri="{FF2B5EF4-FFF2-40B4-BE49-F238E27FC236}">
                <a16:creationId xmlns:a16="http://schemas.microsoft.com/office/drawing/2014/main" id="{542DD4D4-D35D-E2EC-A985-50DB0540C63A}"/>
              </a:ext>
            </a:extLst>
          </p:cNvPr>
          <p:cNvSpPr txBox="1"/>
          <p:nvPr/>
        </p:nvSpPr>
        <p:spPr>
          <a:xfrm>
            <a:off x="1312387" y="4803210"/>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b="0" spc="350" dirty="0">
                <a:solidFill>
                  <a:srgbClr val="FFFFFF"/>
                </a:solidFill>
                <a:latin typeface="游ゴシック" panose="020B0400000000000000" pitchFamily="50" charset="-128"/>
                <a:ea typeface="游ゴシック" panose="020B0400000000000000" pitchFamily="50" charset="-128"/>
                <a:cs typeface="Adobe Clean Han"/>
              </a:rPr>
              <a:t>２</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2091940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40220" cy="720090"/>
          </a:xfrm>
          <a:custGeom>
            <a:avLst/>
            <a:gdLst/>
            <a:ahLst/>
            <a:cxnLst/>
            <a:rect l="l" t="t" r="r" b="b"/>
            <a:pathLst>
              <a:path w="6840220" h="720090">
                <a:moveTo>
                  <a:pt x="0" y="720001"/>
                </a:moveTo>
                <a:lnTo>
                  <a:pt x="6839991" y="720001"/>
                </a:lnTo>
                <a:lnTo>
                  <a:pt x="6839991" y="0"/>
                </a:lnTo>
                <a:lnTo>
                  <a:pt x="0" y="0"/>
                </a:lnTo>
                <a:lnTo>
                  <a:pt x="0" y="720001"/>
                </a:lnTo>
                <a:close/>
              </a:path>
            </a:pathLst>
          </a:custGeom>
          <a:solidFill>
            <a:srgbClr val="D4EDF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 name="object 3"/>
          <p:cNvSpPr/>
          <p:nvPr/>
        </p:nvSpPr>
        <p:spPr>
          <a:xfrm>
            <a:off x="7200003" y="1080003"/>
            <a:ext cx="360045" cy="1081405"/>
          </a:xfrm>
          <a:custGeom>
            <a:avLst/>
            <a:gdLst/>
            <a:ahLst/>
            <a:cxnLst/>
            <a:rect l="l" t="t" r="r" b="b"/>
            <a:pathLst>
              <a:path w="360045" h="1081405">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 name="object 4"/>
          <p:cNvSpPr txBox="1"/>
          <p:nvPr/>
        </p:nvSpPr>
        <p:spPr>
          <a:xfrm>
            <a:off x="7324150" y="142772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１章</a:t>
            </a:r>
            <a:endParaRPr sz="1400">
              <a:latin typeface="游ゴシック" panose="020B0400000000000000" pitchFamily="50" charset="-128"/>
              <a:ea typeface="游ゴシック" panose="020B0400000000000000" pitchFamily="50" charset="-128"/>
              <a:cs typeface="Source Han Sans JP"/>
            </a:endParaRPr>
          </a:p>
        </p:txBody>
      </p:sp>
      <p:grpSp>
        <p:nvGrpSpPr>
          <p:cNvPr id="5" name="object 5"/>
          <p:cNvGrpSpPr/>
          <p:nvPr/>
        </p:nvGrpSpPr>
        <p:grpSpPr>
          <a:xfrm>
            <a:off x="7200003" y="2195881"/>
            <a:ext cx="360045" cy="7776209"/>
            <a:chOff x="7200003" y="2195881"/>
            <a:chExt cx="360045" cy="7776209"/>
          </a:xfrm>
        </p:grpSpPr>
        <p:sp>
          <p:nvSpPr>
            <p:cNvPr id="6" name="object 6"/>
            <p:cNvSpPr/>
            <p:nvPr/>
          </p:nvSpPr>
          <p:spPr>
            <a:xfrm>
              <a:off x="7200003" y="2195881"/>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7" name="object 7"/>
            <p:cNvSpPr/>
            <p:nvPr/>
          </p:nvSpPr>
          <p:spPr>
            <a:xfrm>
              <a:off x="7200003" y="3311760"/>
              <a:ext cx="360045" cy="1081405"/>
            </a:xfrm>
            <a:custGeom>
              <a:avLst/>
              <a:gdLst/>
              <a:ahLst/>
              <a:cxnLst/>
              <a:rect l="l" t="t" r="r" b="b"/>
              <a:pathLst>
                <a:path w="360045" h="1081404">
                  <a:moveTo>
                    <a:pt x="360001" y="0"/>
                  </a:moveTo>
                  <a:lnTo>
                    <a:pt x="71996" y="0"/>
                  </a:lnTo>
                  <a:lnTo>
                    <a:pt x="43971" y="5657"/>
                  </a:lnTo>
                  <a:lnTo>
                    <a:pt x="21086" y="21086"/>
                  </a:lnTo>
                  <a:lnTo>
                    <a:pt x="5657" y="43971"/>
                  </a:lnTo>
                  <a:lnTo>
                    <a:pt x="0" y="71996"/>
                  </a:lnTo>
                  <a:lnTo>
                    <a:pt x="0" y="1008849"/>
                  </a:lnTo>
                  <a:lnTo>
                    <a:pt x="5657" y="1036874"/>
                  </a:lnTo>
                  <a:lnTo>
                    <a:pt x="21086" y="1059759"/>
                  </a:lnTo>
                  <a:lnTo>
                    <a:pt x="43971" y="1075188"/>
                  </a:lnTo>
                  <a:lnTo>
                    <a:pt x="71996" y="1080846"/>
                  </a:lnTo>
                  <a:lnTo>
                    <a:pt x="360001" y="1080846"/>
                  </a:lnTo>
                  <a:lnTo>
                    <a:pt x="360001"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object 8"/>
            <p:cNvSpPr/>
            <p:nvPr/>
          </p:nvSpPr>
          <p:spPr>
            <a:xfrm>
              <a:off x="7199998" y="4427639"/>
              <a:ext cx="360045" cy="5544820"/>
            </a:xfrm>
            <a:custGeom>
              <a:avLst/>
              <a:gdLst/>
              <a:ahLst/>
              <a:cxnLst/>
              <a:rect l="l" t="t" r="r" b="b"/>
              <a:pathLst>
                <a:path w="360045" h="5544820">
                  <a:moveTo>
                    <a:pt x="360006" y="4463516"/>
                  </a:moveTo>
                  <a:lnTo>
                    <a:pt x="71996" y="4463516"/>
                  </a:lnTo>
                  <a:lnTo>
                    <a:pt x="43967" y="4469181"/>
                  </a:lnTo>
                  <a:lnTo>
                    <a:pt x="21082" y="4484611"/>
                  </a:lnTo>
                  <a:lnTo>
                    <a:pt x="5651" y="4507496"/>
                  </a:lnTo>
                  <a:lnTo>
                    <a:pt x="0" y="4535513"/>
                  </a:lnTo>
                  <a:lnTo>
                    <a:pt x="0" y="5472366"/>
                  </a:lnTo>
                  <a:lnTo>
                    <a:pt x="5651" y="5500395"/>
                  </a:lnTo>
                  <a:lnTo>
                    <a:pt x="21082" y="5523281"/>
                  </a:lnTo>
                  <a:lnTo>
                    <a:pt x="43967" y="5538711"/>
                  </a:lnTo>
                  <a:lnTo>
                    <a:pt x="71996" y="5544363"/>
                  </a:lnTo>
                  <a:lnTo>
                    <a:pt x="360006" y="5544363"/>
                  </a:lnTo>
                  <a:lnTo>
                    <a:pt x="360006" y="4463516"/>
                  </a:lnTo>
                  <a:close/>
                </a:path>
                <a:path w="360045" h="5544820">
                  <a:moveTo>
                    <a:pt x="360006" y="3347643"/>
                  </a:moveTo>
                  <a:lnTo>
                    <a:pt x="71996" y="3347643"/>
                  </a:lnTo>
                  <a:lnTo>
                    <a:pt x="43967" y="3353295"/>
                  </a:lnTo>
                  <a:lnTo>
                    <a:pt x="21082" y="3368725"/>
                  </a:lnTo>
                  <a:lnTo>
                    <a:pt x="5651" y="3391611"/>
                  </a:lnTo>
                  <a:lnTo>
                    <a:pt x="0" y="3419640"/>
                  </a:lnTo>
                  <a:lnTo>
                    <a:pt x="0" y="4356493"/>
                  </a:lnTo>
                  <a:lnTo>
                    <a:pt x="5651" y="4384510"/>
                  </a:lnTo>
                  <a:lnTo>
                    <a:pt x="21082" y="4407395"/>
                  </a:lnTo>
                  <a:lnTo>
                    <a:pt x="43967" y="4422826"/>
                  </a:lnTo>
                  <a:lnTo>
                    <a:pt x="71996" y="4428490"/>
                  </a:lnTo>
                  <a:lnTo>
                    <a:pt x="360006" y="4428490"/>
                  </a:lnTo>
                  <a:lnTo>
                    <a:pt x="360006" y="3347643"/>
                  </a:lnTo>
                  <a:close/>
                </a:path>
                <a:path w="360045" h="5544820">
                  <a:moveTo>
                    <a:pt x="360006" y="2231758"/>
                  </a:moveTo>
                  <a:lnTo>
                    <a:pt x="71996" y="2231758"/>
                  </a:lnTo>
                  <a:lnTo>
                    <a:pt x="43967" y="2237422"/>
                  </a:lnTo>
                  <a:lnTo>
                    <a:pt x="21082" y="2252853"/>
                  </a:lnTo>
                  <a:lnTo>
                    <a:pt x="5651" y="2275738"/>
                  </a:lnTo>
                  <a:lnTo>
                    <a:pt x="0" y="2303754"/>
                  </a:lnTo>
                  <a:lnTo>
                    <a:pt x="0" y="3240608"/>
                  </a:lnTo>
                  <a:lnTo>
                    <a:pt x="5651" y="3268637"/>
                  </a:lnTo>
                  <a:lnTo>
                    <a:pt x="21082" y="3291522"/>
                  </a:lnTo>
                  <a:lnTo>
                    <a:pt x="43967" y="3306953"/>
                  </a:lnTo>
                  <a:lnTo>
                    <a:pt x="71996" y="3312604"/>
                  </a:lnTo>
                  <a:lnTo>
                    <a:pt x="360006" y="3312604"/>
                  </a:lnTo>
                  <a:lnTo>
                    <a:pt x="360006" y="2231758"/>
                  </a:lnTo>
                  <a:close/>
                </a:path>
                <a:path w="360045" h="5544820">
                  <a:moveTo>
                    <a:pt x="360006" y="1115885"/>
                  </a:moveTo>
                  <a:lnTo>
                    <a:pt x="71996" y="1115885"/>
                  </a:lnTo>
                  <a:lnTo>
                    <a:pt x="43967" y="1121537"/>
                  </a:lnTo>
                  <a:lnTo>
                    <a:pt x="21082" y="1136967"/>
                  </a:lnTo>
                  <a:lnTo>
                    <a:pt x="5651" y="1159852"/>
                  </a:lnTo>
                  <a:lnTo>
                    <a:pt x="0" y="1187881"/>
                  </a:lnTo>
                  <a:lnTo>
                    <a:pt x="0" y="2124735"/>
                  </a:lnTo>
                  <a:lnTo>
                    <a:pt x="5651" y="2152764"/>
                  </a:lnTo>
                  <a:lnTo>
                    <a:pt x="21082" y="2175649"/>
                  </a:lnTo>
                  <a:lnTo>
                    <a:pt x="43967" y="2191067"/>
                  </a:lnTo>
                  <a:lnTo>
                    <a:pt x="71996" y="2196731"/>
                  </a:lnTo>
                  <a:lnTo>
                    <a:pt x="360006" y="2196731"/>
                  </a:lnTo>
                  <a:lnTo>
                    <a:pt x="360006" y="1115885"/>
                  </a:lnTo>
                  <a:close/>
                </a:path>
                <a:path w="360045" h="5544820">
                  <a:moveTo>
                    <a:pt x="360006" y="0"/>
                  </a:moveTo>
                  <a:lnTo>
                    <a:pt x="71996" y="0"/>
                  </a:lnTo>
                  <a:lnTo>
                    <a:pt x="43967" y="5664"/>
                  </a:lnTo>
                  <a:lnTo>
                    <a:pt x="21082" y="21094"/>
                  </a:lnTo>
                  <a:lnTo>
                    <a:pt x="5651" y="43980"/>
                  </a:lnTo>
                  <a:lnTo>
                    <a:pt x="0" y="71996"/>
                  </a:lnTo>
                  <a:lnTo>
                    <a:pt x="0" y="1008849"/>
                  </a:lnTo>
                  <a:lnTo>
                    <a:pt x="5651" y="1036878"/>
                  </a:lnTo>
                  <a:lnTo>
                    <a:pt x="21082" y="1059764"/>
                  </a:lnTo>
                  <a:lnTo>
                    <a:pt x="43967" y="1075194"/>
                  </a:lnTo>
                  <a:lnTo>
                    <a:pt x="71996" y="1080846"/>
                  </a:lnTo>
                  <a:lnTo>
                    <a:pt x="360006" y="1080846"/>
                  </a:lnTo>
                  <a:lnTo>
                    <a:pt x="360006" y="0"/>
                  </a:lnTo>
                  <a:close/>
                </a:path>
              </a:pathLst>
            </a:custGeom>
            <a:solidFill>
              <a:srgbClr val="C9CBCC"/>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9" name="object 9"/>
          <p:cNvSpPr txBox="1"/>
          <p:nvPr/>
        </p:nvSpPr>
        <p:spPr>
          <a:xfrm>
            <a:off x="7324150" y="2544607"/>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２章</a:t>
            </a:r>
            <a:endParaRPr sz="1400">
              <a:latin typeface="游ゴシック" panose="020B0400000000000000" pitchFamily="50" charset="-128"/>
              <a:ea typeface="游ゴシック" panose="020B0400000000000000" pitchFamily="50" charset="-128"/>
              <a:cs typeface="Source Han Sans JP"/>
            </a:endParaRPr>
          </a:p>
        </p:txBody>
      </p:sp>
      <p:sp>
        <p:nvSpPr>
          <p:cNvPr id="10" name="object 10"/>
          <p:cNvSpPr txBox="1"/>
          <p:nvPr/>
        </p:nvSpPr>
        <p:spPr>
          <a:xfrm>
            <a:off x="7324150" y="4775343"/>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４章</a:t>
            </a:r>
            <a:endParaRPr sz="1400">
              <a:latin typeface="游ゴシック" panose="020B0400000000000000" pitchFamily="50" charset="-128"/>
              <a:ea typeface="游ゴシック" panose="020B0400000000000000" pitchFamily="50" charset="-128"/>
              <a:cs typeface="Source Han Sans JP"/>
            </a:endParaRPr>
          </a:p>
        </p:txBody>
      </p:sp>
      <p:sp>
        <p:nvSpPr>
          <p:cNvPr id="11" name="object 11"/>
          <p:cNvSpPr txBox="1"/>
          <p:nvPr/>
        </p:nvSpPr>
        <p:spPr>
          <a:xfrm>
            <a:off x="7324150" y="5891160"/>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５章</a:t>
            </a:r>
            <a:endParaRPr sz="1400">
              <a:latin typeface="游ゴシック" panose="020B0400000000000000" pitchFamily="50" charset="-128"/>
              <a:ea typeface="游ゴシック" panose="020B0400000000000000" pitchFamily="50" charset="-128"/>
              <a:cs typeface="Source Han Sans JP"/>
            </a:endParaRPr>
          </a:p>
        </p:txBody>
      </p:sp>
      <p:sp>
        <p:nvSpPr>
          <p:cNvPr id="12" name="object 12"/>
          <p:cNvSpPr txBox="1"/>
          <p:nvPr/>
        </p:nvSpPr>
        <p:spPr>
          <a:xfrm>
            <a:off x="7324150" y="7006978"/>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６章</a:t>
            </a:r>
            <a:endParaRPr sz="1400">
              <a:latin typeface="游ゴシック" panose="020B0400000000000000" pitchFamily="50" charset="-128"/>
              <a:ea typeface="游ゴシック" panose="020B0400000000000000" pitchFamily="50" charset="-128"/>
              <a:cs typeface="Source Han Sans JP"/>
            </a:endParaRPr>
          </a:p>
        </p:txBody>
      </p:sp>
      <p:sp>
        <p:nvSpPr>
          <p:cNvPr id="13" name="object 13"/>
          <p:cNvSpPr txBox="1"/>
          <p:nvPr/>
        </p:nvSpPr>
        <p:spPr>
          <a:xfrm>
            <a:off x="7324150" y="8122796"/>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７章</a:t>
            </a:r>
            <a:endParaRPr sz="1400">
              <a:latin typeface="游ゴシック" panose="020B0400000000000000" pitchFamily="50" charset="-128"/>
              <a:ea typeface="游ゴシック" panose="020B0400000000000000" pitchFamily="50" charset="-128"/>
              <a:cs typeface="Source Han Sans JP"/>
            </a:endParaRPr>
          </a:p>
        </p:txBody>
      </p:sp>
      <p:sp>
        <p:nvSpPr>
          <p:cNvPr id="14" name="object 14"/>
          <p:cNvSpPr txBox="1"/>
          <p:nvPr/>
        </p:nvSpPr>
        <p:spPr>
          <a:xfrm>
            <a:off x="7324150" y="9238614"/>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８章</a:t>
            </a:r>
            <a:endParaRPr sz="1400">
              <a:latin typeface="游ゴシック" panose="020B0400000000000000" pitchFamily="50" charset="-128"/>
              <a:ea typeface="游ゴシック" panose="020B0400000000000000" pitchFamily="50" charset="-128"/>
              <a:cs typeface="Source Han Sans JP"/>
            </a:endParaRPr>
          </a:p>
        </p:txBody>
      </p:sp>
      <p:sp>
        <p:nvSpPr>
          <p:cNvPr id="15" name="object 15"/>
          <p:cNvSpPr txBox="1"/>
          <p:nvPr/>
        </p:nvSpPr>
        <p:spPr>
          <a:xfrm>
            <a:off x="7324150" y="3456485"/>
            <a:ext cx="158890" cy="385445"/>
          </a:xfrm>
          <a:prstGeom prst="rect">
            <a:avLst/>
          </a:prstGeom>
        </p:spPr>
        <p:txBody>
          <a:bodyPr vert="eaVert" wrap="square" lIns="0" tIns="0" rIns="0" bIns="0" rtlCol="0">
            <a:spAutoFit/>
          </a:bodyPr>
          <a:lstStyle/>
          <a:p>
            <a:pPr marL="12700">
              <a:lnSpc>
                <a:spcPct val="65000"/>
              </a:lnSpc>
            </a:pPr>
            <a:r>
              <a:rPr sz="1400" b="1">
                <a:solidFill>
                  <a:srgbClr val="FFFFFF"/>
                </a:solidFill>
                <a:latin typeface="游ゴシック" panose="020B0400000000000000" pitchFamily="50" charset="-128"/>
                <a:ea typeface="游ゴシック" panose="020B0400000000000000" pitchFamily="50" charset="-128"/>
                <a:cs typeface="Source Han Sans JP"/>
              </a:rPr>
              <a:t>３章</a:t>
            </a:r>
            <a:endParaRPr sz="1400">
              <a:latin typeface="游ゴシック" panose="020B0400000000000000" pitchFamily="50" charset="-128"/>
              <a:ea typeface="游ゴシック" panose="020B0400000000000000" pitchFamily="50" charset="-128"/>
              <a:cs typeface="Source Han Sans JP"/>
            </a:endParaRPr>
          </a:p>
        </p:txBody>
      </p:sp>
      <p:pic>
        <p:nvPicPr>
          <p:cNvPr id="16" name="object 16"/>
          <p:cNvPicPr/>
          <p:nvPr/>
        </p:nvPicPr>
        <p:blipFill>
          <a:blip r:embed="rId2" cstate="print"/>
          <a:stretch>
            <a:fillRect/>
          </a:stretch>
        </p:blipFill>
        <p:spPr>
          <a:xfrm>
            <a:off x="7271999" y="4045671"/>
            <a:ext cx="216001" cy="216001"/>
          </a:xfrm>
          <a:prstGeom prst="rect">
            <a:avLst/>
          </a:prstGeom>
        </p:spPr>
      </p:pic>
      <p:sp>
        <p:nvSpPr>
          <p:cNvPr id="17" name="object 17"/>
          <p:cNvSpPr txBox="1"/>
          <p:nvPr/>
        </p:nvSpPr>
        <p:spPr>
          <a:xfrm>
            <a:off x="7319781" y="4051694"/>
            <a:ext cx="120650" cy="185948"/>
          </a:xfrm>
          <a:prstGeom prst="rect">
            <a:avLst/>
          </a:prstGeom>
        </p:spPr>
        <p:txBody>
          <a:bodyPr vert="horz" wrap="square" lIns="0" tIns="16510" rIns="0" bIns="0" rtlCol="0">
            <a:spAutoFit/>
          </a:bodyPr>
          <a:lstStyle/>
          <a:p>
            <a:pPr marL="12700">
              <a:lnSpc>
                <a:spcPct val="100000"/>
              </a:lnSpc>
              <a:spcBef>
                <a:spcPts val="130"/>
              </a:spcBef>
            </a:pPr>
            <a:r>
              <a:rPr sz="1100" b="1" spc="15">
                <a:solidFill>
                  <a:srgbClr val="00A3E8"/>
                </a:solidFill>
                <a:latin typeface="游ゴシック" panose="020B0400000000000000" pitchFamily="50" charset="-128"/>
                <a:ea typeface="游ゴシック" panose="020B0400000000000000" pitchFamily="50" charset="-128"/>
                <a:cs typeface="Adobe Clean Han Black"/>
              </a:rPr>
              <a:t>2</a:t>
            </a:r>
            <a:endParaRPr sz="1100">
              <a:latin typeface="游ゴシック" panose="020B0400000000000000" pitchFamily="50" charset="-128"/>
              <a:ea typeface="游ゴシック" panose="020B0400000000000000" pitchFamily="50" charset="-128"/>
              <a:cs typeface="Adobe Clean Han Black"/>
            </a:endParaRPr>
          </a:p>
        </p:txBody>
      </p:sp>
      <p:sp>
        <p:nvSpPr>
          <p:cNvPr id="18" name="object 18"/>
          <p:cNvSpPr txBox="1"/>
          <p:nvPr/>
        </p:nvSpPr>
        <p:spPr>
          <a:xfrm>
            <a:off x="850813" y="1094756"/>
            <a:ext cx="1428115" cy="306070"/>
          </a:xfrm>
          <a:prstGeom prst="rect">
            <a:avLst/>
          </a:prstGeom>
        </p:spPr>
        <p:txBody>
          <a:bodyPr vert="horz" wrap="square" lIns="0" tIns="11430" rIns="0" bIns="0" rtlCol="0">
            <a:spAutoFit/>
          </a:bodyPr>
          <a:lstStyle/>
          <a:p>
            <a:pPr marL="12700">
              <a:lnSpc>
                <a:spcPct val="100000"/>
              </a:lnSpc>
              <a:spcBef>
                <a:spcPts val="90"/>
              </a:spcBef>
            </a:pPr>
            <a:r>
              <a:rPr sz="1850" b="1" spc="-30">
                <a:solidFill>
                  <a:srgbClr val="332C2A"/>
                </a:solidFill>
                <a:latin typeface="游ゴシック" panose="020B0400000000000000" pitchFamily="50" charset="-128"/>
                <a:ea typeface="游ゴシック" panose="020B0400000000000000" pitchFamily="50" charset="-128"/>
                <a:cs typeface="Adobe Clean Han ExtraBold"/>
              </a:rPr>
              <a:t>ワークシート</a:t>
            </a:r>
            <a:endParaRPr sz="1850">
              <a:latin typeface="游ゴシック" panose="020B0400000000000000" pitchFamily="50" charset="-128"/>
              <a:ea typeface="游ゴシック" panose="020B0400000000000000" pitchFamily="50" charset="-128"/>
              <a:cs typeface="Adobe Clean Han ExtraBold"/>
            </a:endParaRPr>
          </a:p>
        </p:txBody>
      </p:sp>
      <p:sp>
        <p:nvSpPr>
          <p:cNvPr id="19" name="object 19"/>
          <p:cNvSpPr/>
          <p:nvPr/>
        </p:nvSpPr>
        <p:spPr>
          <a:xfrm>
            <a:off x="847547" y="8271382"/>
            <a:ext cx="5887720" cy="1752600"/>
          </a:xfrm>
          <a:custGeom>
            <a:avLst/>
            <a:gdLst/>
            <a:ahLst/>
            <a:cxnLst/>
            <a:rect l="l" t="t" r="r" b="b"/>
            <a:pathLst>
              <a:path w="5887720" h="1752600">
                <a:moveTo>
                  <a:pt x="5887440" y="8966"/>
                </a:moveTo>
                <a:lnTo>
                  <a:pt x="5878334" y="8966"/>
                </a:lnTo>
                <a:lnTo>
                  <a:pt x="5878334" y="1743468"/>
                </a:lnTo>
                <a:lnTo>
                  <a:pt x="5887440" y="1743468"/>
                </a:lnTo>
                <a:lnTo>
                  <a:pt x="5887440" y="8966"/>
                </a:lnTo>
                <a:close/>
              </a:path>
              <a:path w="5887720" h="1752600">
                <a:moveTo>
                  <a:pt x="5887440" y="0"/>
                </a:moveTo>
                <a:lnTo>
                  <a:pt x="0" y="0"/>
                </a:lnTo>
                <a:lnTo>
                  <a:pt x="0" y="8890"/>
                </a:lnTo>
                <a:lnTo>
                  <a:pt x="0" y="1743710"/>
                </a:lnTo>
                <a:lnTo>
                  <a:pt x="0" y="1752600"/>
                </a:lnTo>
                <a:lnTo>
                  <a:pt x="5887440" y="1752600"/>
                </a:lnTo>
                <a:lnTo>
                  <a:pt x="5887440" y="1743710"/>
                </a:lnTo>
                <a:lnTo>
                  <a:pt x="9093" y="1743710"/>
                </a:lnTo>
                <a:lnTo>
                  <a:pt x="9093" y="8890"/>
                </a:lnTo>
                <a:lnTo>
                  <a:pt x="5887440" y="8890"/>
                </a:lnTo>
                <a:lnTo>
                  <a:pt x="5887440"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0" name="object 20"/>
          <p:cNvSpPr txBox="1"/>
          <p:nvPr/>
        </p:nvSpPr>
        <p:spPr>
          <a:xfrm>
            <a:off x="3199392" y="1173293"/>
            <a:ext cx="813435" cy="148117"/>
          </a:xfrm>
          <a:prstGeom prst="rect">
            <a:avLst/>
          </a:prstGeom>
        </p:spPr>
        <p:txBody>
          <a:bodyPr vert="horz" wrap="square" lIns="0" tIns="17145" rIns="0" bIns="0" rtlCol="0">
            <a:spAutoFit/>
          </a:bodyPr>
          <a:lstStyle/>
          <a:p>
            <a:pPr marL="12700">
              <a:lnSpc>
                <a:spcPct val="100000"/>
              </a:lnSpc>
              <a:spcBef>
                <a:spcPts val="135"/>
              </a:spcBef>
              <a:tabLst>
                <a:tab pos="349885" algn="l"/>
                <a:tab pos="68770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月</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日</a:t>
            </a:r>
            <a:endParaRPr sz="850">
              <a:latin typeface="游ゴシック" panose="020B0400000000000000" pitchFamily="50" charset="-128"/>
              <a:ea typeface="游ゴシック" panose="020B0400000000000000" pitchFamily="50" charset="-128"/>
              <a:cs typeface="Adobe Clean Han"/>
            </a:endParaRPr>
          </a:p>
        </p:txBody>
      </p:sp>
      <p:sp>
        <p:nvSpPr>
          <p:cNvPr id="21" name="object 21"/>
          <p:cNvSpPr txBox="1"/>
          <p:nvPr/>
        </p:nvSpPr>
        <p:spPr>
          <a:xfrm>
            <a:off x="4437484" y="1173293"/>
            <a:ext cx="475615" cy="148117"/>
          </a:xfrm>
          <a:prstGeom prst="rect">
            <a:avLst/>
          </a:prstGeom>
        </p:spPr>
        <p:txBody>
          <a:bodyPr vert="horz" wrap="square" lIns="0" tIns="17145" rIns="0" bIns="0" rtlCol="0">
            <a:spAutoFit/>
          </a:bodyPr>
          <a:lstStyle/>
          <a:p>
            <a:pPr marL="12700">
              <a:lnSpc>
                <a:spcPct val="100000"/>
              </a:lnSpc>
              <a:spcBef>
                <a:spcPts val="135"/>
              </a:spcBef>
              <a:tabLst>
                <a:tab pos="349885" algn="l"/>
              </a:tabLst>
            </a:pPr>
            <a:r>
              <a:rPr sz="850" b="0" spc="-50">
                <a:solidFill>
                  <a:srgbClr val="332C2A"/>
                </a:solidFill>
                <a:latin typeface="游ゴシック" panose="020B0400000000000000" pitchFamily="50" charset="-128"/>
                <a:ea typeface="游ゴシック" panose="020B0400000000000000" pitchFamily="50" charset="-128"/>
                <a:cs typeface="Adobe Clean Han"/>
              </a:rPr>
              <a:t>年</a:t>
            </a:r>
            <a:r>
              <a:rPr sz="850" b="0">
                <a:solidFill>
                  <a:srgbClr val="332C2A"/>
                </a:solidFill>
                <a:latin typeface="游ゴシック" panose="020B0400000000000000" pitchFamily="50" charset="-128"/>
                <a:ea typeface="游ゴシック" panose="020B0400000000000000" pitchFamily="50" charset="-128"/>
                <a:cs typeface="Adobe Clean Han"/>
              </a:rPr>
              <a:t>	</a:t>
            </a:r>
            <a:r>
              <a:rPr sz="850" b="0" spc="-50">
                <a:solidFill>
                  <a:srgbClr val="332C2A"/>
                </a:solidFill>
                <a:latin typeface="游ゴシック" panose="020B0400000000000000" pitchFamily="50" charset="-128"/>
                <a:ea typeface="游ゴシック" panose="020B0400000000000000" pitchFamily="50" charset="-128"/>
                <a:cs typeface="Adobe Clean Han"/>
              </a:rPr>
              <a:t>組</a:t>
            </a:r>
            <a:endParaRPr sz="850">
              <a:latin typeface="游ゴシック" panose="020B0400000000000000" pitchFamily="50" charset="-128"/>
              <a:ea typeface="游ゴシック" panose="020B0400000000000000" pitchFamily="50" charset="-128"/>
              <a:cs typeface="Adobe Clean Han"/>
            </a:endParaRPr>
          </a:p>
        </p:txBody>
      </p:sp>
      <p:sp>
        <p:nvSpPr>
          <p:cNvPr id="22" name="object 22"/>
          <p:cNvSpPr txBox="1"/>
          <p:nvPr/>
        </p:nvSpPr>
        <p:spPr>
          <a:xfrm>
            <a:off x="5225360" y="1173293"/>
            <a:ext cx="363220" cy="148117"/>
          </a:xfrm>
          <a:prstGeom prst="rect">
            <a:avLst/>
          </a:prstGeom>
        </p:spPr>
        <p:txBody>
          <a:bodyPr vert="horz" wrap="square" lIns="0" tIns="17145" rIns="0" bIns="0" rtlCol="0">
            <a:spAutoFit/>
          </a:bodyPr>
          <a:lstStyle/>
          <a:p>
            <a:pPr marL="12700">
              <a:lnSpc>
                <a:spcPct val="100000"/>
              </a:lnSpc>
              <a:spcBef>
                <a:spcPts val="135"/>
              </a:spcBef>
            </a:pPr>
            <a:r>
              <a:rPr sz="850" b="0" spc="-20">
                <a:solidFill>
                  <a:srgbClr val="332C2A"/>
                </a:solidFill>
                <a:latin typeface="游ゴシック" panose="020B0400000000000000" pitchFamily="50" charset="-128"/>
                <a:ea typeface="游ゴシック" panose="020B0400000000000000" pitchFamily="50" charset="-128"/>
                <a:cs typeface="Adobe Clean Han"/>
              </a:rPr>
              <a:t>名前：</a:t>
            </a:r>
            <a:endParaRPr sz="850">
              <a:latin typeface="游ゴシック" panose="020B0400000000000000" pitchFamily="50" charset="-128"/>
              <a:ea typeface="游ゴシック" panose="020B0400000000000000" pitchFamily="50" charset="-128"/>
              <a:cs typeface="Adobe Clean Han"/>
            </a:endParaRPr>
          </a:p>
        </p:txBody>
      </p:sp>
      <p:sp>
        <p:nvSpPr>
          <p:cNvPr id="23" name="object 23"/>
          <p:cNvSpPr/>
          <p:nvPr/>
        </p:nvSpPr>
        <p:spPr>
          <a:xfrm>
            <a:off x="2979926" y="1394359"/>
            <a:ext cx="3755390" cy="0"/>
          </a:xfrm>
          <a:custGeom>
            <a:avLst/>
            <a:gdLst/>
            <a:ahLst/>
            <a:cxnLst/>
            <a:rect l="l" t="t" r="r" b="b"/>
            <a:pathLst>
              <a:path w="3755390">
                <a:moveTo>
                  <a:pt x="0" y="0"/>
                </a:moveTo>
                <a:lnTo>
                  <a:pt x="3755059" y="0"/>
                </a:lnTo>
              </a:path>
            </a:pathLst>
          </a:custGeom>
          <a:ln w="9347">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4" name="object 24"/>
          <p:cNvSpPr txBox="1"/>
          <p:nvPr/>
        </p:nvSpPr>
        <p:spPr>
          <a:xfrm>
            <a:off x="832738" y="7748327"/>
            <a:ext cx="5847715" cy="390235"/>
          </a:xfrm>
          <a:prstGeom prst="rect">
            <a:avLst/>
          </a:prstGeom>
        </p:spPr>
        <p:txBody>
          <a:bodyPr vert="horz" wrap="square" lIns="0" tIns="12700" rIns="0" bIns="0" rtlCol="0">
            <a:spAutoFit/>
          </a:bodyPr>
          <a:lstStyle/>
          <a:p>
            <a:pPr marL="288290" marR="5080" indent="-276225">
              <a:lnSpc>
                <a:spcPct val="113599"/>
              </a:lnSpc>
              <a:spcBef>
                <a:spcPts val="100"/>
              </a:spcBef>
            </a:pPr>
            <a:r>
              <a:rPr sz="1100" b="1" spc="-160">
                <a:solidFill>
                  <a:srgbClr val="332C2A"/>
                </a:solidFill>
                <a:latin typeface="游ゴシック" panose="020B0400000000000000" pitchFamily="50" charset="-128"/>
                <a:ea typeface="游ゴシック" panose="020B0400000000000000" pitchFamily="50" charset="-128"/>
                <a:cs typeface="Adobe Clean Han ExtraBold"/>
              </a:rPr>
              <a:t>Ｑ． </a:t>
            </a:r>
            <a:r>
              <a:rPr sz="1100" b="1">
                <a:solidFill>
                  <a:srgbClr val="332C2A"/>
                </a:solidFill>
                <a:latin typeface="游ゴシック" panose="020B0400000000000000" pitchFamily="50" charset="-128"/>
                <a:ea typeface="游ゴシック" panose="020B0400000000000000" pitchFamily="50" charset="-128"/>
                <a:cs typeface="Adobe Clean Han ExtraBold"/>
              </a:rPr>
              <a:t>働く側（アルバイト）と雇う側（社長、店長、上司など）が、相手方に対してしなければならないことは何だろう？（上の図も参考に）</a:t>
            </a:r>
            <a:endParaRPr sz="1100">
              <a:latin typeface="游ゴシック" panose="020B0400000000000000" pitchFamily="50" charset="-128"/>
              <a:ea typeface="游ゴシック" panose="020B0400000000000000" pitchFamily="50" charset="-128"/>
              <a:cs typeface="Adobe Clean Han ExtraBold"/>
            </a:endParaRPr>
          </a:p>
        </p:txBody>
      </p:sp>
      <p:sp>
        <p:nvSpPr>
          <p:cNvPr id="26" name="object 26"/>
          <p:cNvSpPr/>
          <p:nvPr/>
        </p:nvSpPr>
        <p:spPr>
          <a:xfrm>
            <a:off x="847534" y="2160930"/>
            <a:ext cx="2792730" cy="2632075"/>
          </a:xfrm>
          <a:custGeom>
            <a:avLst/>
            <a:gdLst/>
            <a:ahLst/>
            <a:cxnLst/>
            <a:rect l="l" t="t" r="r" b="b"/>
            <a:pathLst>
              <a:path w="2792729" h="2632075">
                <a:moveTo>
                  <a:pt x="2792387" y="2624302"/>
                </a:moveTo>
                <a:lnTo>
                  <a:pt x="8674" y="2624302"/>
                </a:lnTo>
                <a:lnTo>
                  <a:pt x="8674" y="482"/>
                </a:lnTo>
                <a:lnTo>
                  <a:pt x="0" y="482"/>
                </a:lnTo>
                <a:lnTo>
                  <a:pt x="0" y="2624302"/>
                </a:lnTo>
                <a:lnTo>
                  <a:pt x="0" y="2631922"/>
                </a:lnTo>
                <a:lnTo>
                  <a:pt x="2792387" y="2631922"/>
                </a:lnTo>
                <a:lnTo>
                  <a:pt x="2792387" y="2624302"/>
                </a:lnTo>
                <a:close/>
              </a:path>
              <a:path w="2792729" h="2632075">
                <a:moveTo>
                  <a:pt x="2792387" y="0"/>
                </a:moveTo>
                <a:lnTo>
                  <a:pt x="2783738" y="0"/>
                </a:lnTo>
                <a:lnTo>
                  <a:pt x="2783738" y="2623731"/>
                </a:lnTo>
                <a:lnTo>
                  <a:pt x="2792387" y="2623731"/>
                </a:lnTo>
                <a:lnTo>
                  <a:pt x="2792387"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28" name="object 28"/>
          <p:cNvSpPr txBox="1"/>
          <p:nvPr/>
        </p:nvSpPr>
        <p:spPr>
          <a:xfrm>
            <a:off x="2041043" y="1790156"/>
            <a:ext cx="3427095" cy="221856"/>
          </a:xfrm>
          <a:prstGeom prst="rect">
            <a:avLst/>
          </a:prstGeom>
        </p:spPr>
        <p:txBody>
          <a:bodyPr vert="horz" wrap="square" lIns="0" tIns="13970" rIns="0" bIns="0" rtlCol="0">
            <a:spAutoFit/>
          </a:bodyPr>
          <a:lstStyle/>
          <a:p>
            <a:pPr marL="12700">
              <a:lnSpc>
                <a:spcPct val="100000"/>
              </a:lnSpc>
              <a:spcBef>
                <a:spcPts val="110"/>
              </a:spcBef>
            </a:pPr>
            <a:r>
              <a:rPr sz="1350" b="1" spc="-45">
                <a:solidFill>
                  <a:srgbClr val="332C2A"/>
                </a:solidFill>
                <a:latin typeface="游ゴシック" panose="020B0400000000000000" pitchFamily="50" charset="-128"/>
                <a:ea typeface="游ゴシック" panose="020B0400000000000000" pitchFamily="50" charset="-128"/>
                <a:cs typeface="Adobe Clean Han ExtraBold"/>
              </a:rPr>
              <a:t>“アルバイト”をしてのプラス面とマイナス面</a:t>
            </a:r>
            <a:endParaRPr sz="1350">
              <a:latin typeface="游ゴシック" panose="020B0400000000000000" pitchFamily="50" charset="-128"/>
              <a:ea typeface="游ゴシック" panose="020B0400000000000000" pitchFamily="50" charset="-128"/>
              <a:cs typeface="Adobe Clean Han ExtraBold"/>
            </a:endParaRPr>
          </a:p>
        </p:txBody>
      </p:sp>
      <p:sp>
        <p:nvSpPr>
          <p:cNvPr id="29" name="object 29"/>
          <p:cNvSpPr txBox="1"/>
          <p:nvPr/>
        </p:nvSpPr>
        <p:spPr>
          <a:xfrm>
            <a:off x="851871" y="2156968"/>
            <a:ext cx="2783840" cy="666208"/>
          </a:xfrm>
          <a:prstGeom prst="rect">
            <a:avLst/>
          </a:prstGeom>
          <a:ln w="8648">
            <a:solidFill>
              <a:srgbClr val="332C2A"/>
            </a:solidFill>
          </a:ln>
        </p:spPr>
        <p:txBody>
          <a:bodyPr vert="horz" wrap="square" lIns="0" tIns="131445" rIns="0" bIns="0" rtlCol="0">
            <a:spAutoFit/>
          </a:bodyPr>
          <a:lstStyle/>
          <a:p>
            <a:pPr marR="24765" algn="ctr">
              <a:lnSpc>
                <a:spcPct val="100000"/>
              </a:lnSpc>
              <a:spcBef>
                <a:spcPts val="1035"/>
              </a:spcBef>
            </a:pPr>
            <a:r>
              <a:rPr sz="1100" b="1" spc="-55">
                <a:solidFill>
                  <a:srgbClr val="332C2A"/>
                </a:solidFill>
                <a:latin typeface="游ゴシック" panose="020B0400000000000000" pitchFamily="50" charset="-128"/>
                <a:ea typeface="游ゴシック" panose="020B0400000000000000" pitchFamily="50" charset="-128"/>
                <a:cs typeface="Adobe Clean Han ExtraBold"/>
              </a:rPr>
              <a:t>プラス面</a:t>
            </a:r>
            <a:endParaRPr sz="1100">
              <a:latin typeface="游ゴシック" panose="020B0400000000000000" pitchFamily="50" charset="-128"/>
              <a:ea typeface="游ゴシック" panose="020B0400000000000000" pitchFamily="50" charset="-128"/>
              <a:cs typeface="Adobe Clean Han ExtraBold"/>
            </a:endParaRPr>
          </a:p>
          <a:p>
            <a:pPr marR="23495" algn="ctr">
              <a:lnSpc>
                <a:spcPct val="100000"/>
              </a:lnSpc>
              <a:spcBef>
                <a:spcPts val="365"/>
              </a:spcBef>
            </a:pPr>
            <a:r>
              <a:rPr sz="850" b="0" spc="-35" err="1">
                <a:solidFill>
                  <a:srgbClr val="332C2A"/>
                </a:solidFill>
                <a:latin typeface="游ゴシック" panose="020B0400000000000000" pitchFamily="50" charset="-128"/>
                <a:ea typeface="游ゴシック" panose="020B0400000000000000" pitchFamily="50" charset="-128"/>
                <a:cs typeface="Adobe Clean Han"/>
              </a:rPr>
              <a:t>アルバイトをしてよかったこと、いいところなど</a:t>
            </a:r>
            <a:endParaRPr lang="en-US" sz="850" b="0" spc="-35">
              <a:solidFill>
                <a:srgbClr val="332C2A"/>
              </a:solidFill>
              <a:latin typeface="游ゴシック" panose="020B0400000000000000" pitchFamily="50" charset="-128"/>
              <a:ea typeface="游ゴシック" panose="020B0400000000000000" pitchFamily="50" charset="-128"/>
              <a:cs typeface="Adobe Clean Han"/>
            </a:endParaRPr>
          </a:p>
          <a:p>
            <a:pPr marR="23495" algn="ctr">
              <a:lnSpc>
                <a:spcPct val="100000"/>
              </a:lnSpc>
              <a:spcBef>
                <a:spcPts val="365"/>
              </a:spcBef>
            </a:pPr>
            <a:endParaRPr sz="850">
              <a:latin typeface="游ゴシック" panose="020B0400000000000000" pitchFamily="50" charset="-128"/>
              <a:ea typeface="游ゴシック" panose="020B0400000000000000" pitchFamily="50" charset="-128"/>
              <a:cs typeface="Adobe Clean Han"/>
            </a:endParaRPr>
          </a:p>
        </p:txBody>
      </p:sp>
      <p:sp>
        <p:nvSpPr>
          <p:cNvPr id="31" name="object 31"/>
          <p:cNvSpPr/>
          <p:nvPr/>
        </p:nvSpPr>
        <p:spPr>
          <a:xfrm>
            <a:off x="3952313" y="2160930"/>
            <a:ext cx="2792730" cy="2632075"/>
          </a:xfrm>
          <a:custGeom>
            <a:avLst/>
            <a:gdLst/>
            <a:ahLst/>
            <a:cxnLst/>
            <a:rect l="l" t="t" r="r" b="b"/>
            <a:pathLst>
              <a:path w="2792729" h="2632075">
                <a:moveTo>
                  <a:pt x="2792387" y="2624302"/>
                </a:moveTo>
                <a:lnTo>
                  <a:pt x="8661" y="2624302"/>
                </a:lnTo>
                <a:lnTo>
                  <a:pt x="8661" y="482"/>
                </a:lnTo>
                <a:lnTo>
                  <a:pt x="0" y="482"/>
                </a:lnTo>
                <a:lnTo>
                  <a:pt x="0" y="2624302"/>
                </a:lnTo>
                <a:lnTo>
                  <a:pt x="0" y="2631922"/>
                </a:lnTo>
                <a:lnTo>
                  <a:pt x="2792387" y="2631922"/>
                </a:lnTo>
                <a:lnTo>
                  <a:pt x="2792387" y="2624302"/>
                </a:lnTo>
                <a:close/>
              </a:path>
              <a:path w="2792729" h="2632075">
                <a:moveTo>
                  <a:pt x="2792387" y="0"/>
                </a:moveTo>
                <a:lnTo>
                  <a:pt x="2783725" y="0"/>
                </a:lnTo>
                <a:lnTo>
                  <a:pt x="2783725" y="2623731"/>
                </a:lnTo>
                <a:lnTo>
                  <a:pt x="2792387" y="2623731"/>
                </a:lnTo>
                <a:lnTo>
                  <a:pt x="2792387" y="0"/>
                </a:lnTo>
                <a:close/>
              </a:path>
            </a:pathLst>
          </a:custGeom>
          <a:solidFill>
            <a:srgbClr val="332C2A"/>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3" name="object 33"/>
          <p:cNvSpPr txBox="1"/>
          <p:nvPr/>
        </p:nvSpPr>
        <p:spPr>
          <a:xfrm>
            <a:off x="3966210" y="2156968"/>
            <a:ext cx="2757319" cy="666208"/>
          </a:xfrm>
          <a:prstGeom prst="rect">
            <a:avLst/>
          </a:prstGeom>
          <a:ln w="8661">
            <a:solidFill>
              <a:srgbClr val="332C2A"/>
            </a:solidFill>
          </a:ln>
        </p:spPr>
        <p:txBody>
          <a:bodyPr vert="horz" wrap="square" lIns="0" tIns="131445" rIns="0" bIns="0" rtlCol="0">
            <a:spAutoFit/>
          </a:bodyPr>
          <a:lstStyle/>
          <a:p>
            <a:pPr marL="15875" algn="ctr">
              <a:lnSpc>
                <a:spcPct val="100000"/>
              </a:lnSpc>
              <a:spcBef>
                <a:spcPts val="1035"/>
              </a:spcBef>
            </a:pPr>
            <a:r>
              <a:rPr sz="1100" b="1" spc="-60">
                <a:solidFill>
                  <a:srgbClr val="332C2A"/>
                </a:solidFill>
                <a:latin typeface="游ゴシック" panose="020B0400000000000000" pitchFamily="50" charset="-128"/>
                <a:ea typeface="游ゴシック" panose="020B0400000000000000" pitchFamily="50" charset="-128"/>
                <a:cs typeface="Adobe Clean Han ExtraBold"/>
              </a:rPr>
              <a:t>マイナス面</a:t>
            </a:r>
            <a:endParaRPr sz="1100">
              <a:latin typeface="游ゴシック" panose="020B0400000000000000" pitchFamily="50" charset="-128"/>
              <a:ea typeface="游ゴシック" panose="020B0400000000000000" pitchFamily="50" charset="-128"/>
              <a:cs typeface="Adobe Clean Han ExtraBold"/>
            </a:endParaRPr>
          </a:p>
          <a:p>
            <a:pPr marL="17145" algn="ctr">
              <a:lnSpc>
                <a:spcPct val="100000"/>
              </a:lnSpc>
              <a:spcBef>
                <a:spcPts val="365"/>
              </a:spcBef>
            </a:pPr>
            <a:r>
              <a:rPr sz="850" b="0" spc="-30" err="1">
                <a:solidFill>
                  <a:srgbClr val="332C2A"/>
                </a:solidFill>
                <a:latin typeface="游ゴシック" panose="020B0400000000000000" pitchFamily="50" charset="-128"/>
                <a:ea typeface="游ゴシック" panose="020B0400000000000000" pitchFamily="50" charset="-128"/>
                <a:cs typeface="Adobe Clean Han"/>
              </a:rPr>
              <a:t>アルバイトをしてよくなかったこと、いやなことなど</a:t>
            </a:r>
            <a:endParaRPr lang="en-US" sz="850" b="0" spc="-30">
              <a:solidFill>
                <a:srgbClr val="332C2A"/>
              </a:solidFill>
              <a:latin typeface="游ゴシック" panose="020B0400000000000000" pitchFamily="50" charset="-128"/>
              <a:ea typeface="游ゴシック" panose="020B0400000000000000" pitchFamily="50" charset="-128"/>
              <a:cs typeface="Adobe Clean Han"/>
            </a:endParaRPr>
          </a:p>
          <a:p>
            <a:pPr marL="17145" algn="ctr">
              <a:lnSpc>
                <a:spcPct val="100000"/>
              </a:lnSpc>
              <a:spcBef>
                <a:spcPts val="365"/>
              </a:spcBef>
            </a:pPr>
            <a:endParaRPr sz="850">
              <a:latin typeface="游ゴシック" panose="020B0400000000000000" pitchFamily="50" charset="-128"/>
              <a:ea typeface="游ゴシック" panose="020B0400000000000000" pitchFamily="50" charset="-128"/>
              <a:cs typeface="Adobe Clean Han"/>
            </a:endParaRPr>
          </a:p>
        </p:txBody>
      </p:sp>
      <p:grpSp>
        <p:nvGrpSpPr>
          <p:cNvPr id="34" name="object 34"/>
          <p:cNvGrpSpPr/>
          <p:nvPr/>
        </p:nvGrpSpPr>
        <p:grpSpPr>
          <a:xfrm>
            <a:off x="1109604" y="5561053"/>
            <a:ext cx="1630045" cy="1630045"/>
            <a:chOff x="1109604" y="5561053"/>
            <a:chExt cx="1630045" cy="1630045"/>
          </a:xfrm>
        </p:grpSpPr>
        <p:sp>
          <p:nvSpPr>
            <p:cNvPr id="35" name="object 35"/>
            <p:cNvSpPr/>
            <p:nvPr/>
          </p:nvSpPr>
          <p:spPr>
            <a:xfrm>
              <a:off x="1115319" y="5566768"/>
              <a:ext cx="1618615" cy="1618615"/>
            </a:xfrm>
            <a:custGeom>
              <a:avLst/>
              <a:gdLst/>
              <a:ahLst/>
              <a:cxnLst/>
              <a:rect l="l" t="t" r="r" b="b"/>
              <a:pathLst>
                <a:path w="1618614" h="1618615">
                  <a:moveTo>
                    <a:pt x="809142" y="0"/>
                  </a:moveTo>
                  <a:lnTo>
                    <a:pt x="761600" y="1373"/>
                  </a:lnTo>
                  <a:lnTo>
                    <a:pt x="714782" y="5443"/>
                  </a:lnTo>
                  <a:lnTo>
                    <a:pt x="668762" y="12134"/>
                  </a:lnTo>
                  <a:lnTo>
                    <a:pt x="623618" y="21370"/>
                  </a:lnTo>
                  <a:lnTo>
                    <a:pt x="579424" y="33075"/>
                  </a:lnTo>
                  <a:lnTo>
                    <a:pt x="536257" y="47173"/>
                  </a:lnTo>
                  <a:lnTo>
                    <a:pt x="494193" y="63588"/>
                  </a:lnTo>
                  <a:lnTo>
                    <a:pt x="453308" y="82244"/>
                  </a:lnTo>
                  <a:lnTo>
                    <a:pt x="413677" y="103066"/>
                  </a:lnTo>
                  <a:lnTo>
                    <a:pt x="375377" y="125977"/>
                  </a:lnTo>
                  <a:lnTo>
                    <a:pt x="338483" y="150901"/>
                  </a:lnTo>
                  <a:lnTo>
                    <a:pt x="303071" y="177764"/>
                  </a:lnTo>
                  <a:lnTo>
                    <a:pt x="269217" y="206488"/>
                  </a:lnTo>
                  <a:lnTo>
                    <a:pt x="236997" y="236997"/>
                  </a:lnTo>
                  <a:lnTo>
                    <a:pt x="206488" y="269217"/>
                  </a:lnTo>
                  <a:lnTo>
                    <a:pt x="177764" y="303071"/>
                  </a:lnTo>
                  <a:lnTo>
                    <a:pt x="150901" y="338483"/>
                  </a:lnTo>
                  <a:lnTo>
                    <a:pt x="125977" y="375377"/>
                  </a:lnTo>
                  <a:lnTo>
                    <a:pt x="103066" y="413677"/>
                  </a:lnTo>
                  <a:lnTo>
                    <a:pt x="82244" y="453308"/>
                  </a:lnTo>
                  <a:lnTo>
                    <a:pt x="63588" y="494193"/>
                  </a:lnTo>
                  <a:lnTo>
                    <a:pt x="47173" y="536257"/>
                  </a:lnTo>
                  <a:lnTo>
                    <a:pt x="33075" y="579424"/>
                  </a:lnTo>
                  <a:lnTo>
                    <a:pt x="21370" y="623618"/>
                  </a:lnTo>
                  <a:lnTo>
                    <a:pt x="12134" y="668762"/>
                  </a:lnTo>
                  <a:lnTo>
                    <a:pt x="5443" y="714782"/>
                  </a:lnTo>
                  <a:lnTo>
                    <a:pt x="1373" y="761600"/>
                  </a:lnTo>
                  <a:lnTo>
                    <a:pt x="0" y="809142"/>
                  </a:lnTo>
                  <a:lnTo>
                    <a:pt x="1373" y="856684"/>
                  </a:lnTo>
                  <a:lnTo>
                    <a:pt x="5443" y="903502"/>
                  </a:lnTo>
                  <a:lnTo>
                    <a:pt x="12134" y="949522"/>
                  </a:lnTo>
                  <a:lnTo>
                    <a:pt x="21370" y="994666"/>
                  </a:lnTo>
                  <a:lnTo>
                    <a:pt x="33075" y="1038860"/>
                  </a:lnTo>
                  <a:lnTo>
                    <a:pt x="47173" y="1082026"/>
                  </a:lnTo>
                  <a:lnTo>
                    <a:pt x="63588" y="1124090"/>
                  </a:lnTo>
                  <a:lnTo>
                    <a:pt x="82244" y="1164976"/>
                  </a:lnTo>
                  <a:lnTo>
                    <a:pt x="103066" y="1204607"/>
                  </a:lnTo>
                  <a:lnTo>
                    <a:pt x="125977" y="1242907"/>
                  </a:lnTo>
                  <a:lnTo>
                    <a:pt x="150901" y="1279801"/>
                  </a:lnTo>
                  <a:lnTo>
                    <a:pt x="177764" y="1315213"/>
                  </a:lnTo>
                  <a:lnTo>
                    <a:pt x="206488" y="1349067"/>
                  </a:lnTo>
                  <a:lnTo>
                    <a:pt x="236997" y="1381286"/>
                  </a:lnTo>
                  <a:lnTo>
                    <a:pt x="269217" y="1411796"/>
                  </a:lnTo>
                  <a:lnTo>
                    <a:pt x="303071" y="1440520"/>
                  </a:lnTo>
                  <a:lnTo>
                    <a:pt x="338483" y="1467382"/>
                  </a:lnTo>
                  <a:lnTo>
                    <a:pt x="375377" y="1492307"/>
                  </a:lnTo>
                  <a:lnTo>
                    <a:pt x="413677" y="1515218"/>
                  </a:lnTo>
                  <a:lnTo>
                    <a:pt x="453308" y="1536040"/>
                  </a:lnTo>
                  <a:lnTo>
                    <a:pt x="494193" y="1554696"/>
                  </a:lnTo>
                  <a:lnTo>
                    <a:pt x="536257" y="1571111"/>
                  </a:lnTo>
                  <a:lnTo>
                    <a:pt x="579424" y="1585209"/>
                  </a:lnTo>
                  <a:lnTo>
                    <a:pt x="623618" y="1596913"/>
                  </a:lnTo>
                  <a:lnTo>
                    <a:pt x="668762" y="1606149"/>
                  </a:lnTo>
                  <a:lnTo>
                    <a:pt x="714782" y="1612840"/>
                  </a:lnTo>
                  <a:lnTo>
                    <a:pt x="761600" y="1616911"/>
                  </a:lnTo>
                  <a:lnTo>
                    <a:pt x="809142" y="1618284"/>
                  </a:lnTo>
                  <a:lnTo>
                    <a:pt x="856685" y="1616911"/>
                  </a:lnTo>
                  <a:lnTo>
                    <a:pt x="903505" y="1612840"/>
                  </a:lnTo>
                  <a:lnTo>
                    <a:pt x="949525" y="1606149"/>
                  </a:lnTo>
                  <a:lnTo>
                    <a:pt x="994670" y="1596913"/>
                  </a:lnTo>
                  <a:lnTo>
                    <a:pt x="1038864" y="1585209"/>
                  </a:lnTo>
                  <a:lnTo>
                    <a:pt x="1082031" y="1571111"/>
                  </a:lnTo>
                  <a:lnTo>
                    <a:pt x="1124096" y="1554696"/>
                  </a:lnTo>
                  <a:lnTo>
                    <a:pt x="1164981" y="1536040"/>
                  </a:lnTo>
                  <a:lnTo>
                    <a:pt x="1204612" y="1515218"/>
                  </a:lnTo>
                  <a:lnTo>
                    <a:pt x="1242913" y="1492307"/>
                  </a:lnTo>
                  <a:lnTo>
                    <a:pt x="1279807" y="1467382"/>
                  </a:lnTo>
                  <a:lnTo>
                    <a:pt x="1315218" y="1440520"/>
                  </a:lnTo>
                  <a:lnTo>
                    <a:pt x="1349072" y="1411796"/>
                  </a:lnTo>
                  <a:lnTo>
                    <a:pt x="1381291" y="1381286"/>
                  </a:lnTo>
                  <a:lnTo>
                    <a:pt x="1411801" y="1349067"/>
                  </a:lnTo>
                  <a:lnTo>
                    <a:pt x="1440524" y="1315213"/>
                  </a:lnTo>
                  <a:lnTo>
                    <a:pt x="1467386" y="1279801"/>
                  </a:lnTo>
                  <a:lnTo>
                    <a:pt x="1492310" y="1242907"/>
                  </a:lnTo>
                  <a:lnTo>
                    <a:pt x="1515221" y="1204607"/>
                  </a:lnTo>
                  <a:lnTo>
                    <a:pt x="1536042" y="1164976"/>
                  </a:lnTo>
                  <a:lnTo>
                    <a:pt x="1554698" y="1124090"/>
                  </a:lnTo>
                  <a:lnTo>
                    <a:pt x="1571112" y="1082026"/>
                  </a:lnTo>
                  <a:lnTo>
                    <a:pt x="1585210" y="1038860"/>
                  </a:lnTo>
                  <a:lnTo>
                    <a:pt x="1596914" y="994666"/>
                  </a:lnTo>
                  <a:lnTo>
                    <a:pt x="1606150" y="949522"/>
                  </a:lnTo>
                  <a:lnTo>
                    <a:pt x="1612841" y="903502"/>
                  </a:lnTo>
                  <a:lnTo>
                    <a:pt x="1616911" y="856684"/>
                  </a:lnTo>
                  <a:lnTo>
                    <a:pt x="1618284" y="809142"/>
                  </a:lnTo>
                  <a:lnTo>
                    <a:pt x="1616911" y="761600"/>
                  </a:lnTo>
                  <a:lnTo>
                    <a:pt x="1612841" y="714782"/>
                  </a:lnTo>
                  <a:lnTo>
                    <a:pt x="1606150" y="668762"/>
                  </a:lnTo>
                  <a:lnTo>
                    <a:pt x="1596914" y="623618"/>
                  </a:lnTo>
                  <a:lnTo>
                    <a:pt x="1585210" y="579424"/>
                  </a:lnTo>
                  <a:lnTo>
                    <a:pt x="1571112" y="536257"/>
                  </a:lnTo>
                  <a:lnTo>
                    <a:pt x="1554698" y="494193"/>
                  </a:lnTo>
                  <a:lnTo>
                    <a:pt x="1536042" y="453308"/>
                  </a:lnTo>
                  <a:lnTo>
                    <a:pt x="1515221" y="413677"/>
                  </a:lnTo>
                  <a:lnTo>
                    <a:pt x="1492310" y="375377"/>
                  </a:lnTo>
                  <a:lnTo>
                    <a:pt x="1467386" y="338483"/>
                  </a:lnTo>
                  <a:lnTo>
                    <a:pt x="1440524" y="303071"/>
                  </a:lnTo>
                  <a:lnTo>
                    <a:pt x="1411801" y="269217"/>
                  </a:lnTo>
                  <a:lnTo>
                    <a:pt x="1381291" y="236997"/>
                  </a:lnTo>
                  <a:lnTo>
                    <a:pt x="1349072" y="206488"/>
                  </a:lnTo>
                  <a:lnTo>
                    <a:pt x="1315218" y="177764"/>
                  </a:lnTo>
                  <a:lnTo>
                    <a:pt x="1279807" y="150901"/>
                  </a:lnTo>
                  <a:lnTo>
                    <a:pt x="1242913" y="125977"/>
                  </a:lnTo>
                  <a:lnTo>
                    <a:pt x="1204612" y="103066"/>
                  </a:lnTo>
                  <a:lnTo>
                    <a:pt x="1164981" y="82244"/>
                  </a:lnTo>
                  <a:lnTo>
                    <a:pt x="1124096" y="63588"/>
                  </a:lnTo>
                  <a:lnTo>
                    <a:pt x="1082031" y="47173"/>
                  </a:lnTo>
                  <a:lnTo>
                    <a:pt x="1038864" y="33075"/>
                  </a:lnTo>
                  <a:lnTo>
                    <a:pt x="994670" y="21370"/>
                  </a:lnTo>
                  <a:lnTo>
                    <a:pt x="949525" y="12134"/>
                  </a:lnTo>
                  <a:lnTo>
                    <a:pt x="903505" y="5443"/>
                  </a:lnTo>
                  <a:lnTo>
                    <a:pt x="856685" y="1373"/>
                  </a:lnTo>
                  <a:lnTo>
                    <a:pt x="809142" y="0"/>
                  </a:lnTo>
                  <a:close/>
                </a:path>
              </a:pathLst>
            </a:custGeom>
            <a:solidFill>
              <a:srgbClr val="A1A1A3"/>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36" name="object 36"/>
            <p:cNvSpPr/>
            <p:nvPr/>
          </p:nvSpPr>
          <p:spPr>
            <a:xfrm>
              <a:off x="1115319" y="5566768"/>
              <a:ext cx="1618615" cy="1618615"/>
            </a:xfrm>
            <a:custGeom>
              <a:avLst/>
              <a:gdLst/>
              <a:ahLst/>
              <a:cxnLst/>
              <a:rect l="l" t="t" r="r" b="b"/>
              <a:pathLst>
                <a:path w="1618614" h="1618615">
                  <a:moveTo>
                    <a:pt x="1618284" y="809142"/>
                  </a:moveTo>
                  <a:lnTo>
                    <a:pt x="1616911" y="856684"/>
                  </a:lnTo>
                  <a:lnTo>
                    <a:pt x="1612841" y="903502"/>
                  </a:lnTo>
                  <a:lnTo>
                    <a:pt x="1606150" y="949522"/>
                  </a:lnTo>
                  <a:lnTo>
                    <a:pt x="1596914" y="994666"/>
                  </a:lnTo>
                  <a:lnTo>
                    <a:pt x="1585210" y="1038860"/>
                  </a:lnTo>
                  <a:lnTo>
                    <a:pt x="1571112" y="1082026"/>
                  </a:lnTo>
                  <a:lnTo>
                    <a:pt x="1554698" y="1124090"/>
                  </a:lnTo>
                  <a:lnTo>
                    <a:pt x="1536042" y="1164976"/>
                  </a:lnTo>
                  <a:lnTo>
                    <a:pt x="1515221" y="1204607"/>
                  </a:lnTo>
                  <a:lnTo>
                    <a:pt x="1492310" y="1242907"/>
                  </a:lnTo>
                  <a:lnTo>
                    <a:pt x="1467386" y="1279801"/>
                  </a:lnTo>
                  <a:lnTo>
                    <a:pt x="1440524" y="1315213"/>
                  </a:lnTo>
                  <a:lnTo>
                    <a:pt x="1411801" y="1349067"/>
                  </a:lnTo>
                  <a:lnTo>
                    <a:pt x="1381291" y="1381286"/>
                  </a:lnTo>
                  <a:lnTo>
                    <a:pt x="1349072" y="1411796"/>
                  </a:lnTo>
                  <a:lnTo>
                    <a:pt x="1315218" y="1440520"/>
                  </a:lnTo>
                  <a:lnTo>
                    <a:pt x="1279807" y="1467382"/>
                  </a:lnTo>
                  <a:lnTo>
                    <a:pt x="1242913" y="1492307"/>
                  </a:lnTo>
                  <a:lnTo>
                    <a:pt x="1204612" y="1515218"/>
                  </a:lnTo>
                  <a:lnTo>
                    <a:pt x="1164981" y="1536040"/>
                  </a:lnTo>
                  <a:lnTo>
                    <a:pt x="1124096" y="1554696"/>
                  </a:lnTo>
                  <a:lnTo>
                    <a:pt x="1082031" y="1571111"/>
                  </a:lnTo>
                  <a:lnTo>
                    <a:pt x="1038864" y="1585209"/>
                  </a:lnTo>
                  <a:lnTo>
                    <a:pt x="994670" y="1596913"/>
                  </a:lnTo>
                  <a:lnTo>
                    <a:pt x="949525" y="1606149"/>
                  </a:lnTo>
                  <a:lnTo>
                    <a:pt x="903505" y="1612840"/>
                  </a:lnTo>
                  <a:lnTo>
                    <a:pt x="856685" y="1616911"/>
                  </a:lnTo>
                  <a:lnTo>
                    <a:pt x="809142" y="1618284"/>
                  </a:lnTo>
                  <a:lnTo>
                    <a:pt x="761600" y="1616911"/>
                  </a:lnTo>
                  <a:lnTo>
                    <a:pt x="714782" y="1612840"/>
                  </a:lnTo>
                  <a:lnTo>
                    <a:pt x="668762" y="1606149"/>
                  </a:lnTo>
                  <a:lnTo>
                    <a:pt x="623618" y="1596913"/>
                  </a:lnTo>
                  <a:lnTo>
                    <a:pt x="579424" y="1585209"/>
                  </a:lnTo>
                  <a:lnTo>
                    <a:pt x="536257" y="1571111"/>
                  </a:lnTo>
                  <a:lnTo>
                    <a:pt x="494193" y="1554696"/>
                  </a:lnTo>
                  <a:lnTo>
                    <a:pt x="453308" y="1536040"/>
                  </a:lnTo>
                  <a:lnTo>
                    <a:pt x="413677" y="1515218"/>
                  </a:lnTo>
                  <a:lnTo>
                    <a:pt x="375377" y="1492307"/>
                  </a:lnTo>
                  <a:lnTo>
                    <a:pt x="338483" y="1467382"/>
                  </a:lnTo>
                  <a:lnTo>
                    <a:pt x="303071" y="1440520"/>
                  </a:lnTo>
                  <a:lnTo>
                    <a:pt x="269217" y="1411796"/>
                  </a:lnTo>
                  <a:lnTo>
                    <a:pt x="236997" y="1381286"/>
                  </a:lnTo>
                  <a:lnTo>
                    <a:pt x="206488" y="1349067"/>
                  </a:lnTo>
                  <a:lnTo>
                    <a:pt x="177764" y="1315213"/>
                  </a:lnTo>
                  <a:lnTo>
                    <a:pt x="150901" y="1279801"/>
                  </a:lnTo>
                  <a:lnTo>
                    <a:pt x="125977" y="1242907"/>
                  </a:lnTo>
                  <a:lnTo>
                    <a:pt x="103066" y="1204607"/>
                  </a:lnTo>
                  <a:lnTo>
                    <a:pt x="82244" y="1164976"/>
                  </a:lnTo>
                  <a:lnTo>
                    <a:pt x="63588" y="1124090"/>
                  </a:lnTo>
                  <a:lnTo>
                    <a:pt x="47173" y="1082026"/>
                  </a:lnTo>
                  <a:lnTo>
                    <a:pt x="33075" y="1038860"/>
                  </a:lnTo>
                  <a:lnTo>
                    <a:pt x="21370" y="994666"/>
                  </a:lnTo>
                  <a:lnTo>
                    <a:pt x="12134" y="949522"/>
                  </a:lnTo>
                  <a:lnTo>
                    <a:pt x="5443" y="903502"/>
                  </a:lnTo>
                  <a:lnTo>
                    <a:pt x="1373" y="856684"/>
                  </a:lnTo>
                  <a:lnTo>
                    <a:pt x="0" y="809142"/>
                  </a:lnTo>
                  <a:lnTo>
                    <a:pt x="1373" y="761600"/>
                  </a:lnTo>
                  <a:lnTo>
                    <a:pt x="5443" y="714782"/>
                  </a:lnTo>
                  <a:lnTo>
                    <a:pt x="12134" y="668762"/>
                  </a:lnTo>
                  <a:lnTo>
                    <a:pt x="21370" y="623618"/>
                  </a:lnTo>
                  <a:lnTo>
                    <a:pt x="33075" y="579424"/>
                  </a:lnTo>
                  <a:lnTo>
                    <a:pt x="47173" y="536257"/>
                  </a:lnTo>
                  <a:lnTo>
                    <a:pt x="63588" y="494193"/>
                  </a:lnTo>
                  <a:lnTo>
                    <a:pt x="82244" y="453308"/>
                  </a:lnTo>
                  <a:lnTo>
                    <a:pt x="103066" y="413677"/>
                  </a:lnTo>
                  <a:lnTo>
                    <a:pt x="125977" y="375377"/>
                  </a:lnTo>
                  <a:lnTo>
                    <a:pt x="150901" y="338483"/>
                  </a:lnTo>
                  <a:lnTo>
                    <a:pt x="177764" y="303071"/>
                  </a:lnTo>
                  <a:lnTo>
                    <a:pt x="206488" y="269217"/>
                  </a:lnTo>
                  <a:lnTo>
                    <a:pt x="236997" y="236997"/>
                  </a:lnTo>
                  <a:lnTo>
                    <a:pt x="269217" y="206488"/>
                  </a:lnTo>
                  <a:lnTo>
                    <a:pt x="303071" y="177764"/>
                  </a:lnTo>
                  <a:lnTo>
                    <a:pt x="338483" y="150901"/>
                  </a:lnTo>
                  <a:lnTo>
                    <a:pt x="375377" y="125977"/>
                  </a:lnTo>
                  <a:lnTo>
                    <a:pt x="413677" y="103066"/>
                  </a:lnTo>
                  <a:lnTo>
                    <a:pt x="453308" y="82244"/>
                  </a:lnTo>
                  <a:lnTo>
                    <a:pt x="494193" y="63588"/>
                  </a:lnTo>
                  <a:lnTo>
                    <a:pt x="536257" y="47173"/>
                  </a:lnTo>
                  <a:lnTo>
                    <a:pt x="579424" y="33075"/>
                  </a:lnTo>
                  <a:lnTo>
                    <a:pt x="623618" y="21370"/>
                  </a:lnTo>
                  <a:lnTo>
                    <a:pt x="668762" y="12134"/>
                  </a:lnTo>
                  <a:lnTo>
                    <a:pt x="714782" y="5443"/>
                  </a:lnTo>
                  <a:lnTo>
                    <a:pt x="761600" y="1373"/>
                  </a:lnTo>
                  <a:lnTo>
                    <a:pt x="809142" y="0"/>
                  </a:lnTo>
                  <a:lnTo>
                    <a:pt x="856685" y="1373"/>
                  </a:lnTo>
                  <a:lnTo>
                    <a:pt x="903505" y="5443"/>
                  </a:lnTo>
                  <a:lnTo>
                    <a:pt x="949525" y="12134"/>
                  </a:lnTo>
                  <a:lnTo>
                    <a:pt x="994670" y="21370"/>
                  </a:lnTo>
                  <a:lnTo>
                    <a:pt x="1038864" y="33075"/>
                  </a:lnTo>
                  <a:lnTo>
                    <a:pt x="1082031" y="47173"/>
                  </a:lnTo>
                  <a:lnTo>
                    <a:pt x="1124096" y="63588"/>
                  </a:lnTo>
                  <a:lnTo>
                    <a:pt x="1164981" y="82244"/>
                  </a:lnTo>
                  <a:lnTo>
                    <a:pt x="1204612" y="103066"/>
                  </a:lnTo>
                  <a:lnTo>
                    <a:pt x="1242913" y="125977"/>
                  </a:lnTo>
                  <a:lnTo>
                    <a:pt x="1279807" y="150901"/>
                  </a:lnTo>
                  <a:lnTo>
                    <a:pt x="1315218" y="177764"/>
                  </a:lnTo>
                  <a:lnTo>
                    <a:pt x="1349072" y="206488"/>
                  </a:lnTo>
                  <a:lnTo>
                    <a:pt x="1381291" y="236997"/>
                  </a:lnTo>
                  <a:lnTo>
                    <a:pt x="1411801" y="269217"/>
                  </a:lnTo>
                  <a:lnTo>
                    <a:pt x="1440524" y="303071"/>
                  </a:lnTo>
                  <a:lnTo>
                    <a:pt x="1467386" y="338483"/>
                  </a:lnTo>
                  <a:lnTo>
                    <a:pt x="1492310" y="375377"/>
                  </a:lnTo>
                  <a:lnTo>
                    <a:pt x="1515221" y="413677"/>
                  </a:lnTo>
                  <a:lnTo>
                    <a:pt x="1536042" y="453308"/>
                  </a:lnTo>
                  <a:lnTo>
                    <a:pt x="1554698" y="494193"/>
                  </a:lnTo>
                  <a:lnTo>
                    <a:pt x="1571112" y="536257"/>
                  </a:lnTo>
                  <a:lnTo>
                    <a:pt x="1585210" y="579424"/>
                  </a:lnTo>
                  <a:lnTo>
                    <a:pt x="1596914" y="623618"/>
                  </a:lnTo>
                  <a:lnTo>
                    <a:pt x="1606150" y="668762"/>
                  </a:lnTo>
                  <a:lnTo>
                    <a:pt x="1612841" y="714782"/>
                  </a:lnTo>
                  <a:lnTo>
                    <a:pt x="1616911" y="761600"/>
                  </a:lnTo>
                  <a:lnTo>
                    <a:pt x="1618284" y="809142"/>
                  </a:lnTo>
                  <a:close/>
                </a:path>
              </a:pathLst>
            </a:custGeom>
            <a:ln w="11137">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37" name="object 37"/>
          <p:cNvSpPr txBox="1"/>
          <p:nvPr/>
        </p:nvSpPr>
        <p:spPr>
          <a:xfrm>
            <a:off x="1583930" y="6183858"/>
            <a:ext cx="680085" cy="290830"/>
          </a:xfrm>
          <a:prstGeom prst="rect">
            <a:avLst/>
          </a:prstGeom>
        </p:spPr>
        <p:txBody>
          <a:bodyPr vert="horz" wrap="square" lIns="0" tIns="11430" rIns="0" bIns="0" rtlCol="0">
            <a:spAutoFit/>
          </a:bodyPr>
          <a:lstStyle/>
          <a:p>
            <a:pPr marL="12700">
              <a:lnSpc>
                <a:spcPct val="100000"/>
              </a:lnSpc>
              <a:spcBef>
                <a:spcPts val="90"/>
              </a:spcBef>
            </a:pPr>
            <a:r>
              <a:rPr sz="1750" b="1" spc="-50">
                <a:solidFill>
                  <a:srgbClr val="FFFFFF"/>
                </a:solidFill>
                <a:latin typeface="游ゴシック" panose="020B0400000000000000" pitchFamily="50" charset="-128"/>
                <a:ea typeface="游ゴシック" panose="020B0400000000000000" pitchFamily="50" charset="-128"/>
                <a:cs typeface="Adobe Clean Han ExtraBold"/>
              </a:rPr>
              <a:t>あなた</a:t>
            </a:r>
            <a:endParaRPr sz="1750">
              <a:latin typeface="游ゴシック" panose="020B0400000000000000" pitchFamily="50" charset="-128"/>
              <a:ea typeface="游ゴシック" panose="020B0400000000000000" pitchFamily="50" charset="-128"/>
              <a:cs typeface="Adobe Clean Han ExtraBold"/>
            </a:endParaRPr>
          </a:p>
        </p:txBody>
      </p:sp>
      <p:grpSp>
        <p:nvGrpSpPr>
          <p:cNvPr id="38" name="object 38"/>
          <p:cNvGrpSpPr/>
          <p:nvPr/>
        </p:nvGrpSpPr>
        <p:grpSpPr>
          <a:xfrm>
            <a:off x="4850338" y="5561053"/>
            <a:ext cx="1630045" cy="1630045"/>
            <a:chOff x="4850338" y="5561053"/>
            <a:chExt cx="1630045" cy="1630045"/>
          </a:xfrm>
        </p:grpSpPr>
        <p:sp>
          <p:nvSpPr>
            <p:cNvPr id="39" name="object 39"/>
            <p:cNvSpPr/>
            <p:nvPr/>
          </p:nvSpPr>
          <p:spPr>
            <a:xfrm>
              <a:off x="4856053" y="5566768"/>
              <a:ext cx="1618615" cy="1618615"/>
            </a:xfrm>
            <a:custGeom>
              <a:avLst/>
              <a:gdLst/>
              <a:ahLst/>
              <a:cxnLst/>
              <a:rect l="l" t="t" r="r" b="b"/>
              <a:pathLst>
                <a:path w="1618614" h="1618615">
                  <a:moveTo>
                    <a:pt x="809155" y="0"/>
                  </a:moveTo>
                  <a:lnTo>
                    <a:pt x="761610" y="1373"/>
                  </a:lnTo>
                  <a:lnTo>
                    <a:pt x="714789" y="5443"/>
                  </a:lnTo>
                  <a:lnTo>
                    <a:pt x="668768" y="12134"/>
                  </a:lnTo>
                  <a:lnTo>
                    <a:pt x="623622" y="21370"/>
                  </a:lnTo>
                  <a:lnTo>
                    <a:pt x="579427" y="33075"/>
                  </a:lnTo>
                  <a:lnTo>
                    <a:pt x="536259" y="47173"/>
                  </a:lnTo>
                  <a:lnTo>
                    <a:pt x="494193" y="63588"/>
                  </a:lnTo>
                  <a:lnTo>
                    <a:pt x="453307" y="82244"/>
                  </a:lnTo>
                  <a:lnTo>
                    <a:pt x="413676" y="103066"/>
                  </a:lnTo>
                  <a:lnTo>
                    <a:pt x="375375" y="125977"/>
                  </a:lnTo>
                  <a:lnTo>
                    <a:pt x="338480" y="150901"/>
                  </a:lnTo>
                  <a:lnTo>
                    <a:pt x="303068" y="177764"/>
                  </a:lnTo>
                  <a:lnTo>
                    <a:pt x="269214" y="206488"/>
                  </a:lnTo>
                  <a:lnTo>
                    <a:pt x="236994" y="236997"/>
                  </a:lnTo>
                  <a:lnTo>
                    <a:pt x="206484" y="269217"/>
                  </a:lnTo>
                  <a:lnTo>
                    <a:pt x="177761" y="303071"/>
                  </a:lnTo>
                  <a:lnTo>
                    <a:pt x="150899" y="338483"/>
                  </a:lnTo>
                  <a:lnTo>
                    <a:pt x="125974" y="375377"/>
                  </a:lnTo>
                  <a:lnTo>
                    <a:pt x="103064" y="413677"/>
                  </a:lnTo>
                  <a:lnTo>
                    <a:pt x="82242" y="453308"/>
                  </a:lnTo>
                  <a:lnTo>
                    <a:pt x="63586" y="494193"/>
                  </a:lnTo>
                  <a:lnTo>
                    <a:pt x="47172" y="536257"/>
                  </a:lnTo>
                  <a:lnTo>
                    <a:pt x="33074" y="579424"/>
                  </a:lnTo>
                  <a:lnTo>
                    <a:pt x="21370" y="623618"/>
                  </a:lnTo>
                  <a:lnTo>
                    <a:pt x="12134" y="668762"/>
                  </a:lnTo>
                  <a:lnTo>
                    <a:pt x="5443" y="714782"/>
                  </a:lnTo>
                  <a:lnTo>
                    <a:pt x="1373" y="761600"/>
                  </a:lnTo>
                  <a:lnTo>
                    <a:pt x="0" y="809142"/>
                  </a:lnTo>
                  <a:lnTo>
                    <a:pt x="1373" y="856684"/>
                  </a:lnTo>
                  <a:lnTo>
                    <a:pt x="5443" y="903502"/>
                  </a:lnTo>
                  <a:lnTo>
                    <a:pt x="12134" y="949522"/>
                  </a:lnTo>
                  <a:lnTo>
                    <a:pt x="21370" y="994666"/>
                  </a:lnTo>
                  <a:lnTo>
                    <a:pt x="33074" y="1038860"/>
                  </a:lnTo>
                  <a:lnTo>
                    <a:pt x="47172" y="1082026"/>
                  </a:lnTo>
                  <a:lnTo>
                    <a:pt x="63586" y="1124090"/>
                  </a:lnTo>
                  <a:lnTo>
                    <a:pt x="82242" y="1164976"/>
                  </a:lnTo>
                  <a:lnTo>
                    <a:pt x="103064" y="1204607"/>
                  </a:lnTo>
                  <a:lnTo>
                    <a:pt x="125974" y="1242907"/>
                  </a:lnTo>
                  <a:lnTo>
                    <a:pt x="150899" y="1279801"/>
                  </a:lnTo>
                  <a:lnTo>
                    <a:pt x="177761" y="1315213"/>
                  </a:lnTo>
                  <a:lnTo>
                    <a:pt x="206484" y="1349067"/>
                  </a:lnTo>
                  <a:lnTo>
                    <a:pt x="236994" y="1381286"/>
                  </a:lnTo>
                  <a:lnTo>
                    <a:pt x="269214" y="1411796"/>
                  </a:lnTo>
                  <a:lnTo>
                    <a:pt x="303068" y="1440520"/>
                  </a:lnTo>
                  <a:lnTo>
                    <a:pt x="338480" y="1467382"/>
                  </a:lnTo>
                  <a:lnTo>
                    <a:pt x="375375" y="1492307"/>
                  </a:lnTo>
                  <a:lnTo>
                    <a:pt x="413676" y="1515218"/>
                  </a:lnTo>
                  <a:lnTo>
                    <a:pt x="453307" y="1536040"/>
                  </a:lnTo>
                  <a:lnTo>
                    <a:pt x="494193" y="1554696"/>
                  </a:lnTo>
                  <a:lnTo>
                    <a:pt x="536259" y="1571111"/>
                  </a:lnTo>
                  <a:lnTo>
                    <a:pt x="579427" y="1585209"/>
                  </a:lnTo>
                  <a:lnTo>
                    <a:pt x="623622" y="1596913"/>
                  </a:lnTo>
                  <a:lnTo>
                    <a:pt x="668768" y="1606149"/>
                  </a:lnTo>
                  <a:lnTo>
                    <a:pt x="714789" y="1612840"/>
                  </a:lnTo>
                  <a:lnTo>
                    <a:pt x="761610" y="1616911"/>
                  </a:lnTo>
                  <a:lnTo>
                    <a:pt x="809155" y="1618284"/>
                  </a:lnTo>
                  <a:lnTo>
                    <a:pt x="856698" y="1616911"/>
                  </a:lnTo>
                  <a:lnTo>
                    <a:pt x="903517" y="1612840"/>
                  </a:lnTo>
                  <a:lnTo>
                    <a:pt x="949538" y="1606149"/>
                  </a:lnTo>
                  <a:lnTo>
                    <a:pt x="994683" y="1596913"/>
                  </a:lnTo>
                  <a:lnTo>
                    <a:pt x="1038877" y="1585209"/>
                  </a:lnTo>
                  <a:lnTo>
                    <a:pt x="1082044" y="1571111"/>
                  </a:lnTo>
                  <a:lnTo>
                    <a:pt x="1124108" y="1554696"/>
                  </a:lnTo>
                  <a:lnTo>
                    <a:pt x="1164994" y="1536040"/>
                  </a:lnTo>
                  <a:lnTo>
                    <a:pt x="1204625" y="1515218"/>
                  </a:lnTo>
                  <a:lnTo>
                    <a:pt x="1242925" y="1492307"/>
                  </a:lnTo>
                  <a:lnTo>
                    <a:pt x="1279819" y="1467382"/>
                  </a:lnTo>
                  <a:lnTo>
                    <a:pt x="1315231" y="1440520"/>
                  </a:lnTo>
                  <a:lnTo>
                    <a:pt x="1349084" y="1411796"/>
                  </a:lnTo>
                  <a:lnTo>
                    <a:pt x="1381304" y="1381286"/>
                  </a:lnTo>
                  <a:lnTo>
                    <a:pt x="1411813" y="1349067"/>
                  </a:lnTo>
                  <a:lnTo>
                    <a:pt x="1440537" y="1315213"/>
                  </a:lnTo>
                  <a:lnTo>
                    <a:pt x="1467399" y="1279801"/>
                  </a:lnTo>
                  <a:lnTo>
                    <a:pt x="1492323" y="1242907"/>
                  </a:lnTo>
                  <a:lnTo>
                    <a:pt x="1515233" y="1204607"/>
                  </a:lnTo>
                  <a:lnTo>
                    <a:pt x="1536054" y="1164976"/>
                  </a:lnTo>
                  <a:lnTo>
                    <a:pt x="1554710" y="1124090"/>
                  </a:lnTo>
                  <a:lnTo>
                    <a:pt x="1571125" y="1082026"/>
                  </a:lnTo>
                  <a:lnTo>
                    <a:pt x="1585222" y="1038860"/>
                  </a:lnTo>
                  <a:lnTo>
                    <a:pt x="1596927" y="994666"/>
                  </a:lnTo>
                  <a:lnTo>
                    <a:pt x="1606162" y="949522"/>
                  </a:lnTo>
                  <a:lnTo>
                    <a:pt x="1612853" y="903502"/>
                  </a:lnTo>
                  <a:lnTo>
                    <a:pt x="1616923" y="856684"/>
                  </a:lnTo>
                  <a:lnTo>
                    <a:pt x="1618297" y="809142"/>
                  </a:lnTo>
                  <a:lnTo>
                    <a:pt x="1616923" y="761600"/>
                  </a:lnTo>
                  <a:lnTo>
                    <a:pt x="1612853" y="714782"/>
                  </a:lnTo>
                  <a:lnTo>
                    <a:pt x="1606162" y="668762"/>
                  </a:lnTo>
                  <a:lnTo>
                    <a:pt x="1596927" y="623618"/>
                  </a:lnTo>
                  <a:lnTo>
                    <a:pt x="1585222" y="579424"/>
                  </a:lnTo>
                  <a:lnTo>
                    <a:pt x="1571125" y="536257"/>
                  </a:lnTo>
                  <a:lnTo>
                    <a:pt x="1554710" y="494193"/>
                  </a:lnTo>
                  <a:lnTo>
                    <a:pt x="1536054" y="453308"/>
                  </a:lnTo>
                  <a:lnTo>
                    <a:pt x="1515233" y="413677"/>
                  </a:lnTo>
                  <a:lnTo>
                    <a:pt x="1492323" y="375377"/>
                  </a:lnTo>
                  <a:lnTo>
                    <a:pt x="1467399" y="338483"/>
                  </a:lnTo>
                  <a:lnTo>
                    <a:pt x="1440537" y="303071"/>
                  </a:lnTo>
                  <a:lnTo>
                    <a:pt x="1411813" y="269217"/>
                  </a:lnTo>
                  <a:lnTo>
                    <a:pt x="1381304" y="236997"/>
                  </a:lnTo>
                  <a:lnTo>
                    <a:pt x="1349084" y="206488"/>
                  </a:lnTo>
                  <a:lnTo>
                    <a:pt x="1315231" y="177764"/>
                  </a:lnTo>
                  <a:lnTo>
                    <a:pt x="1279819" y="150901"/>
                  </a:lnTo>
                  <a:lnTo>
                    <a:pt x="1242925" y="125977"/>
                  </a:lnTo>
                  <a:lnTo>
                    <a:pt x="1204625" y="103066"/>
                  </a:lnTo>
                  <a:lnTo>
                    <a:pt x="1164994" y="82244"/>
                  </a:lnTo>
                  <a:lnTo>
                    <a:pt x="1124108" y="63588"/>
                  </a:lnTo>
                  <a:lnTo>
                    <a:pt x="1082044" y="47173"/>
                  </a:lnTo>
                  <a:lnTo>
                    <a:pt x="1038877" y="33075"/>
                  </a:lnTo>
                  <a:lnTo>
                    <a:pt x="994683" y="21370"/>
                  </a:lnTo>
                  <a:lnTo>
                    <a:pt x="949538" y="12134"/>
                  </a:lnTo>
                  <a:lnTo>
                    <a:pt x="903517" y="5443"/>
                  </a:lnTo>
                  <a:lnTo>
                    <a:pt x="856698" y="1373"/>
                  </a:lnTo>
                  <a:lnTo>
                    <a:pt x="809155" y="0"/>
                  </a:lnTo>
                  <a:close/>
                </a:path>
              </a:pathLst>
            </a:custGeom>
            <a:solidFill>
              <a:srgbClr val="DDDDDD"/>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0" name="object 40"/>
            <p:cNvSpPr/>
            <p:nvPr/>
          </p:nvSpPr>
          <p:spPr>
            <a:xfrm>
              <a:off x="4856053" y="5566768"/>
              <a:ext cx="1618615" cy="1618615"/>
            </a:xfrm>
            <a:custGeom>
              <a:avLst/>
              <a:gdLst/>
              <a:ahLst/>
              <a:cxnLst/>
              <a:rect l="l" t="t" r="r" b="b"/>
              <a:pathLst>
                <a:path w="1618614" h="1618615">
                  <a:moveTo>
                    <a:pt x="1618297" y="809142"/>
                  </a:moveTo>
                  <a:lnTo>
                    <a:pt x="1616923" y="856684"/>
                  </a:lnTo>
                  <a:lnTo>
                    <a:pt x="1612853" y="903502"/>
                  </a:lnTo>
                  <a:lnTo>
                    <a:pt x="1606162" y="949522"/>
                  </a:lnTo>
                  <a:lnTo>
                    <a:pt x="1596927" y="994666"/>
                  </a:lnTo>
                  <a:lnTo>
                    <a:pt x="1585222" y="1038860"/>
                  </a:lnTo>
                  <a:lnTo>
                    <a:pt x="1571125" y="1082026"/>
                  </a:lnTo>
                  <a:lnTo>
                    <a:pt x="1554710" y="1124090"/>
                  </a:lnTo>
                  <a:lnTo>
                    <a:pt x="1536054" y="1164976"/>
                  </a:lnTo>
                  <a:lnTo>
                    <a:pt x="1515233" y="1204607"/>
                  </a:lnTo>
                  <a:lnTo>
                    <a:pt x="1492323" y="1242907"/>
                  </a:lnTo>
                  <a:lnTo>
                    <a:pt x="1467399" y="1279801"/>
                  </a:lnTo>
                  <a:lnTo>
                    <a:pt x="1440537" y="1315213"/>
                  </a:lnTo>
                  <a:lnTo>
                    <a:pt x="1411813" y="1349067"/>
                  </a:lnTo>
                  <a:lnTo>
                    <a:pt x="1381304" y="1381286"/>
                  </a:lnTo>
                  <a:lnTo>
                    <a:pt x="1349084" y="1411796"/>
                  </a:lnTo>
                  <a:lnTo>
                    <a:pt x="1315231" y="1440520"/>
                  </a:lnTo>
                  <a:lnTo>
                    <a:pt x="1279819" y="1467382"/>
                  </a:lnTo>
                  <a:lnTo>
                    <a:pt x="1242925" y="1492307"/>
                  </a:lnTo>
                  <a:lnTo>
                    <a:pt x="1204625" y="1515218"/>
                  </a:lnTo>
                  <a:lnTo>
                    <a:pt x="1164994" y="1536040"/>
                  </a:lnTo>
                  <a:lnTo>
                    <a:pt x="1124108" y="1554696"/>
                  </a:lnTo>
                  <a:lnTo>
                    <a:pt x="1082044" y="1571111"/>
                  </a:lnTo>
                  <a:lnTo>
                    <a:pt x="1038877" y="1585209"/>
                  </a:lnTo>
                  <a:lnTo>
                    <a:pt x="994683" y="1596913"/>
                  </a:lnTo>
                  <a:lnTo>
                    <a:pt x="949538" y="1606149"/>
                  </a:lnTo>
                  <a:lnTo>
                    <a:pt x="903517" y="1612840"/>
                  </a:lnTo>
                  <a:lnTo>
                    <a:pt x="856698" y="1616911"/>
                  </a:lnTo>
                  <a:lnTo>
                    <a:pt x="809155" y="1618284"/>
                  </a:lnTo>
                  <a:lnTo>
                    <a:pt x="761610" y="1616911"/>
                  </a:lnTo>
                  <a:lnTo>
                    <a:pt x="714789" y="1612840"/>
                  </a:lnTo>
                  <a:lnTo>
                    <a:pt x="668768" y="1606149"/>
                  </a:lnTo>
                  <a:lnTo>
                    <a:pt x="623622" y="1596913"/>
                  </a:lnTo>
                  <a:lnTo>
                    <a:pt x="579427" y="1585209"/>
                  </a:lnTo>
                  <a:lnTo>
                    <a:pt x="536259" y="1571111"/>
                  </a:lnTo>
                  <a:lnTo>
                    <a:pt x="494193" y="1554696"/>
                  </a:lnTo>
                  <a:lnTo>
                    <a:pt x="453307" y="1536040"/>
                  </a:lnTo>
                  <a:lnTo>
                    <a:pt x="413676" y="1515218"/>
                  </a:lnTo>
                  <a:lnTo>
                    <a:pt x="375375" y="1492307"/>
                  </a:lnTo>
                  <a:lnTo>
                    <a:pt x="338480" y="1467382"/>
                  </a:lnTo>
                  <a:lnTo>
                    <a:pt x="303068" y="1440520"/>
                  </a:lnTo>
                  <a:lnTo>
                    <a:pt x="269214" y="1411796"/>
                  </a:lnTo>
                  <a:lnTo>
                    <a:pt x="236994" y="1381286"/>
                  </a:lnTo>
                  <a:lnTo>
                    <a:pt x="206484" y="1349067"/>
                  </a:lnTo>
                  <a:lnTo>
                    <a:pt x="177761" y="1315213"/>
                  </a:lnTo>
                  <a:lnTo>
                    <a:pt x="150899" y="1279801"/>
                  </a:lnTo>
                  <a:lnTo>
                    <a:pt x="125974" y="1242907"/>
                  </a:lnTo>
                  <a:lnTo>
                    <a:pt x="103064" y="1204607"/>
                  </a:lnTo>
                  <a:lnTo>
                    <a:pt x="82242" y="1164976"/>
                  </a:lnTo>
                  <a:lnTo>
                    <a:pt x="63586" y="1124090"/>
                  </a:lnTo>
                  <a:lnTo>
                    <a:pt x="47172" y="1082026"/>
                  </a:lnTo>
                  <a:lnTo>
                    <a:pt x="33074" y="1038860"/>
                  </a:lnTo>
                  <a:lnTo>
                    <a:pt x="21370" y="994666"/>
                  </a:lnTo>
                  <a:lnTo>
                    <a:pt x="12134" y="949522"/>
                  </a:lnTo>
                  <a:lnTo>
                    <a:pt x="5443" y="903502"/>
                  </a:lnTo>
                  <a:lnTo>
                    <a:pt x="1373" y="856684"/>
                  </a:lnTo>
                  <a:lnTo>
                    <a:pt x="0" y="809142"/>
                  </a:lnTo>
                  <a:lnTo>
                    <a:pt x="1373" y="761600"/>
                  </a:lnTo>
                  <a:lnTo>
                    <a:pt x="5443" y="714782"/>
                  </a:lnTo>
                  <a:lnTo>
                    <a:pt x="12134" y="668762"/>
                  </a:lnTo>
                  <a:lnTo>
                    <a:pt x="21370" y="623618"/>
                  </a:lnTo>
                  <a:lnTo>
                    <a:pt x="33074" y="579424"/>
                  </a:lnTo>
                  <a:lnTo>
                    <a:pt x="47172" y="536257"/>
                  </a:lnTo>
                  <a:lnTo>
                    <a:pt x="63586" y="494193"/>
                  </a:lnTo>
                  <a:lnTo>
                    <a:pt x="82242" y="453308"/>
                  </a:lnTo>
                  <a:lnTo>
                    <a:pt x="103064" y="413677"/>
                  </a:lnTo>
                  <a:lnTo>
                    <a:pt x="125974" y="375377"/>
                  </a:lnTo>
                  <a:lnTo>
                    <a:pt x="150899" y="338483"/>
                  </a:lnTo>
                  <a:lnTo>
                    <a:pt x="177761" y="303071"/>
                  </a:lnTo>
                  <a:lnTo>
                    <a:pt x="206484" y="269217"/>
                  </a:lnTo>
                  <a:lnTo>
                    <a:pt x="236994" y="236997"/>
                  </a:lnTo>
                  <a:lnTo>
                    <a:pt x="269214" y="206488"/>
                  </a:lnTo>
                  <a:lnTo>
                    <a:pt x="303068" y="177764"/>
                  </a:lnTo>
                  <a:lnTo>
                    <a:pt x="338480" y="150901"/>
                  </a:lnTo>
                  <a:lnTo>
                    <a:pt x="375375" y="125977"/>
                  </a:lnTo>
                  <a:lnTo>
                    <a:pt x="413676" y="103066"/>
                  </a:lnTo>
                  <a:lnTo>
                    <a:pt x="453307" y="82244"/>
                  </a:lnTo>
                  <a:lnTo>
                    <a:pt x="494193" y="63588"/>
                  </a:lnTo>
                  <a:lnTo>
                    <a:pt x="536259" y="47173"/>
                  </a:lnTo>
                  <a:lnTo>
                    <a:pt x="579427" y="33075"/>
                  </a:lnTo>
                  <a:lnTo>
                    <a:pt x="623622" y="21370"/>
                  </a:lnTo>
                  <a:lnTo>
                    <a:pt x="668768" y="12134"/>
                  </a:lnTo>
                  <a:lnTo>
                    <a:pt x="714789" y="5443"/>
                  </a:lnTo>
                  <a:lnTo>
                    <a:pt x="761610" y="1373"/>
                  </a:lnTo>
                  <a:lnTo>
                    <a:pt x="809155" y="0"/>
                  </a:lnTo>
                  <a:lnTo>
                    <a:pt x="856698" y="1373"/>
                  </a:lnTo>
                  <a:lnTo>
                    <a:pt x="903517" y="5443"/>
                  </a:lnTo>
                  <a:lnTo>
                    <a:pt x="949538" y="12134"/>
                  </a:lnTo>
                  <a:lnTo>
                    <a:pt x="994683" y="21370"/>
                  </a:lnTo>
                  <a:lnTo>
                    <a:pt x="1038877" y="33075"/>
                  </a:lnTo>
                  <a:lnTo>
                    <a:pt x="1082044" y="47173"/>
                  </a:lnTo>
                  <a:lnTo>
                    <a:pt x="1124108" y="63588"/>
                  </a:lnTo>
                  <a:lnTo>
                    <a:pt x="1164994" y="82244"/>
                  </a:lnTo>
                  <a:lnTo>
                    <a:pt x="1204625" y="103066"/>
                  </a:lnTo>
                  <a:lnTo>
                    <a:pt x="1242925" y="125977"/>
                  </a:lnTo>
                  <a:lnTo>
                    <a:pt x="1279819" y="150901"/>
                  </a:lnTo>
                  <a:lnTo>
                    <a:pt x="1315231" y="177764"/>
                  </a:lnTo>
                  <a:lnTo>
                    <a:pt x="1349084" y="206488"/>
                  </a:lnTo>
                  <a:lnTo>
                    <a:pt x="1381304" y="236997"/>
                  </a:lnTo>
                  <a:lnTo>
                    <a:pt x="1411813" y="269217"/>
                  </a:lnTo>
                  <a:lnTo>
                    <a:pt x="1440537" y="303071"/>
                  </a:lnTo>
                  <a:lnTo>
                    <a:pt x="1467399" y="338483"/>
                  </a:lnTo>
                  <a:lnTo>
                    <a:pt x="1492323" y="375377"/>
                  </a:lnTo>
                  <a:lnTo>
                    <a:pt x="1515233" y="413677"/>
                  </a:lnTo>
                  <a:lnTo>
                    <a:pt x="1536054" y="453308"/>
                  </a:lnTo>
                  <a:lnTo>
                    <a:pt x="1554710" y="494193"/>
                  </a:lnTo>
                  <a:lnTo>
                    <a:pt x="1571125" y="536257"/>
                  </a:lnTo>
                  <a:lnTo>
                    <a:pt x="1585222" y="579424"/>
                  </a:lnTo>
                  <a:lnTo>
                    <a:pt x="1596927" y="623618"/>
                  </a:lnTo>
                  <a:lnTo>
                    <a:pt x="1606162" y="668762"/>
                  </a:lnTo>
                  <a:lnTo>
                    <a:pt x="1612853" y="714782"/>
                  </a:lnTo>
                  <a:lnTo>
                    <a:pt x="1616923" y="761600"/>
                  </a:lnTo>
                  <a:lnTo>
                    <a:pt x="1618297" y="809142"/>
                  </a:lnTo>
                  <a:close/>
                </a:path>
              </a:pathLst>
            </a:custGeom>
            <a:ln w="11137">
              <a:solidFill>
                <a:srgbClr val="332C2A"/>
              </a:solidFill>
            </a:ln>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sp>
        <p:nvSpPr>
          <p:cNvPr id="41" name="object 41"/>
          <p:cNvSpPr txBox="1"/>
          <p:nvPr/>
        </p:nvSpPr>
        <p:spPr>
          <a:xfrm>
            <a:off x="5431440" y="6183858"/>
            <a:ext cx="465455" cy="290830"/>
          </a:xfrm>
          <a:prstGeom prst="rect">
            <a:avLst/>
          </a:prstGeom>
        </p:spPr>
        <p:txBody>
          <a:bodyPr vert="horz" wrap="square" lIns="0" tIns="11430" rIns="0" bIns="0" rtlCol="0">
            <a:spAutoFit/>
          </a:bodyPr>
          <a:lstStyle/>
          <a:p>
            <a:pPr marL="12700">
              <a:lnSpc>
                <a:spcPct val="100000"/>
              </a:lnSpc>
              <a:spcBef>
                <a:spcPts val="90"/>
              </a:spcBef>
            </a:pPr>
            <a:r>
              <a:rPr sz="1750" b="1" spc="-45">
                <a:solidFill>
                  <a:srgbClr val="332C2A"/>
                </a:solidFill>
                <a:latin typeface="游ゴシック" panose="020B0400000000000000" pitchFamily="50" charset="-128"/>
                <a:ea typeface="游ゴシック" panose="020B0400000000000000" pitchFamily="50" charset="-128"/>
                <a:cs typeface="Adobe Clean Han ExtraBold"/>
              </a:rPr>
              <a:t>お店</a:t>
            </a:r>
            <a:endParaRPr sz="1750">
              <a:latin typeface="游ゴシック" panose="020B0400000000000000" pitchFamily="50" charset="-128"/>
              <a:ea typeface="游ゴシック" panose="020B0400000000000000" pitchFamily="50" charset="-128"/>
              <a:cs typeface="Adobe Clean Han ExtraBold"/>
            </a:endParaRPr>
          </a:p>
        </p:txBody>
      </p:sp>
      <p:sp>
        <p:nvSpPr>
          <p:cNvPr id="42" name="object 42"/>
          <p:cNvSpPr/>
          <p:nvPr/>
        </p:nvSpPr>
        <p:spPr>
          <a:xfrm>
            <a:off x="2419870" y="5205704"/>
            <a:ext cx="2708275" cy="2320925"/>
          </a:xfrm>
          <a:custGeom>
            <a:avLst/>
            <a:gdLst/>
            <a:ahLst/>
            <a:cxnLst/>
            <a:rect l="l" t="t" r="r" b="b"/>
            <a:pathLst>
              <a:path w="2708275" h="2320925">
                <a:moveTo>
                  <a:pt x="2708173" y="415620"/>
                </a:moveTo>
                <a:lnTo>
                  <a:pt x="2514930" y="179031"/>
                </a:lnTo>
                <a:lnTo>
                  <a:pt x="2517140" y="257860"/>
                </a:lnTo>
                <a:lnTo>
                  <a:pt x="2461552" y="231597"/>
                </a:lnTo>
                <a:lnTo>
                  <a:pt x="2406091" y="206984"/>
                </a:lnTo>
                <a:lnTo>
                  <a:pt x="2350820" y="183984"/>
                </a:lnTo>
                <a:lnTo>
                  <a:pt x="2295728" y="162560"/>
                </a:lnTo>
                <a:lnTo>
                  <a:pt x="2240864" y="142659"/>
                </a:lnTo>
                <a:lnTo>
                  <a:pt x="2186228" y="124256"/>
                </a:lnTo>
                <a:lnTo>
                  <a:pt x="2131872" y="107315"/>
                </a:lnTo>
                <a:lnTo>
                  <a:pt x="2077808" y="91782"/>
                </a:lnTo>
                <a:lnTo>
                  <a:pt x="2024062" y="77609"/>
                </a:lnTo>
                <a:lnTo>
                  <a:pt x="1970659" y="64782"/>
                </a:lnTo>
                <a:lnTo>
                  <a:pt x="1917623" y="53238"/>
                </a:lnTo>
                <a:lnTo>
                  <a:pt x="1864982" y="42951"/>
                </a:lnTo>
                <a:lnTo>
                  <a:pt x="1812747" y="33870"/>
                </a:lnTo>
                <a:lnTo>
                  <a:pt x="1760956" y="25971"/>
                </a:lnTo>
                <a:lnTo>
                  <a:pt x="1709635" y="19189"/>
                </a:lnTo>
                <a:lnTo>
                  <a:pt x="1658797" y="13500"/>
                </a:lnTo>
                <a:lnTo>
                  <a:pt x="1608480" y="8864"/>
                </a:lnTo>
                <a:lnTo>
                  <a:pt x="1558696" y="5232"/>
                </a:lnTo>
                <a:lnTo>
                  <a:pt x="1509483" y="2565"/>
                </a:lnTo>
                <a:lnTo>
                  <a:pt x="1460855" y="838"/>
                </a:lnTo>
                <a:lnTo>
                  <a:pt x="1412836" y="0"/>
                </a:lnTo>
                <a:lnTo>
                  <a:pt x="1365465" y="0"/>
                </a:lnTo>
                <a:lnTo>
                  <a:pt x="1318755" y="812"/>
                </a:lnTo>
                <a:lnTo>
                  <a:pt x="1272730" y="2387"/>
                </a:lnTo>
                <a:lnTo>
                  <a:pt x="1227416" y="4699"/>
                </a:lnTo>
                <a:lnTo>
                  <a:pt x="1182839" y="7683"/>
                </a:lnTo>
                <a:lnTo>
                  <a:pt x="1139024" y="11328"/>
                </a:lnTo>
                <a:lnTo>
                  <a:pt x="1095997" y="15570"/>
                </a:lnTo>
                <a:lnTo>
                  <a:pt x="1053782" y="20383"/>
                </a:lnTo>
                <a:lnTo>
                  <a:pt x="1012393" y="25717"/>
                </a:lnTo>
                <a:lnTo>
                  <a:pt x="971880" y="31546"/>
                </a:lnTo>
                <a:lnTo>
                  <a:pt x="932243" y="37807"/>
                </a:lnTo>
                <a:lnTo>
                  <a:pt x="893521" y="44488"/>
                </a:lnTo>
                <a:lnTo>
                  <a:pt x="855726" y="51523"/>
                </a:lnTo>
                <a:lnTo>
                  <a:pt x="783043" y="66522"/>
                </a:lnTo>
                <a:lnTo>
                  <a:pt x="702271" y="85432"/>
                </a:lnTo>
                <a:lnTo>
                  <a:pt x="625081" y="105676"/>
                </a:lnTo>
                <a:lnTo>
                  <a:pt x="551611" y="126936"/>
                </a:lnTo>
                <a:lnTo>
                  <a:pt x="482015" y="148907"/>
                </a:lnTo>
                <a:lnTo>
                  <a:pt x="416458" y="171284"/>
                </a:lnTo>
                <a:lnTo>
                  <a:pt x="355079" y="193763"/>
                </a:lnTo>
                <a:lnTo>
                  <a:pt x="298043" y="216027"/>
                </a:lnTo>
                <a:lnTo>
                  <a:pt x="245491" y="237769"/>
                </a:lnTo>
                <a:lnTo>
                  <a:pt x="197599" y="258673"/>
                </a:lnTo>
                <a:lnTo>
                  <a:pt x="154495" y="278447"/>
                </a:lnTo>
                <a:lnTo>
                  <a:pt x="116344" y="296760"/>
                </a:lnTo>
                <a:lnTo>
                  <a:pt x="55511" y="327799"/>
                </a:lnTo>
                <a:lnTo>
                  <a:pt x="0" y="358863"/>
                </a:lnTo>
                <a:lnTo>
                  <a:pt x="49174" y="439826"/>
                </a:lnTo>
                <a:lnTo>
                  <a:pt x="63893" y="431330"/>
                </a:lnTo>
                <a:lnTo>
                  <a:pt x="81127" y="421767"/>
                </a:lnTo>
                <a:lnTo>
                  <a:pt x="134327" y="393941"/>
                </a:lnTo>
                <a:lnTo>
                  <a:pt x="169862" y="376428"/>
                </a:lnTo>
                <a:lnTo>
                  <a:pt x="211086" y="356997"/>
                </a:lnTo>
                <a:lnTo>
                  <a:pt x="257784" y="336054"/>
                </a:lnTo>
                <a:lnTo>
                  <a:pt x="309753" y="313969"/>
                </a:lnTo>
                <a:lnTo>
                  <a:pt x="366776" y="291122"/>
                </a:lnTo>
                <a:lnTo>
                  <a:pt x="428637" y="267881"/>
                </a:lnTo>
                <a:lnTo>
                  <a:pt x="495147" y="244627"/>
                </a:lnTo>
                <a:lnTo>
                  <a:pt x="566089" y="221742"/>
                </a:lnTo>
                <a:lnTo>
                  <a:pt x="641248" y="199593"/>
                </a:lnTo>
                <a:lnTo>
                  <a:pt x="720420" y="178574"/>
                </a:lnTo>
                <a:lnTo>
                  <a:pt x="803389" y="159054"/>
                </a:lnTo>
                <a:lnTo>
                  <a:pt x="877620" y="143789"/>
                </a:lnTo>
                <a:lnTo>
                  <a:pt x="916292" y="136652"/>
                </a:lnTo>
                <a:lnTo>
                  <a:pt x="955967" y="129921"/>
                </a:lnTo>
                <a:lnTo>
                  <a:pt x="996619" y="123647"/>
                </a:lnTo>
                <a:lnTo>
                  <a:pt x="1038212" y="117843"/>
                </a:lnTo>
                <a:lnTo>
                  <a:pt x="1080719" y="112585"/>
                </a:lnTo>
                <a:lnTo>
                  <a:pt x="1124115" y="107911"/>
                </a:lnTo>
                <a:lnTo>
                  <a:pt x="1168374" y="103873"/>
                </a:lnTo>
                <a:lnTo>
                  <a:pt x="1213459" y="100495"/>
                </a:lnTo>
                <a:lnTo>
                  <a:pt x="1259344" y="97853"/>
                </a:lnTo>
                <a:lnTo>
                  <a:pt x="1306017" y="95961"/>
                </a:lnTo>
                <a:lnTo>
                  <a:pt x="1353426" y="94894"/>
                </a:lnTo>
                <a:lnTo>
                  <a:pt x="1401559" y="94678"/>
                </a:lnTo>
                <a:lnTo>
                  <a:pt x="1450390" y="95364"/>
                </a:lnTo>
                <a:lnTo>
                  <a:pt x="1499870" y="97002"/>
                </a:lnTo>
                <a:lnTo>
                  <a:pt x="1549996" y="99631"/>
                </a:lnTo>
                <a:lnTo>
                  <a:pt x="1600720" y="103314"/>
                </a:lnTo>
                <a:lnTo>
                  <a:pt x="1652028" y="108077"/>
                </a:lnTo>
                <a:lnTo>
                  <a:pt x="1703882" y="113969"/>
                </a:lnTo>
                <a:lnTo>
                  <a:pt x="1756257" y="121043"/>
                </a:lnTo>
                <a:lnTo>
                  <a:pt x="1809127" y="129336"/>
                </a:lnTo>
                <a:lnTo>
                  <a:pt x="1862467" y="138912"/>
                </a:lnTo>
                <a:lnTo>
                  <a:pt x="1916239" y="149796"/>
                </a:lnTo>
                <a:lnTo>
                  <a:pt x="1970417" y="162039"/>
                </a:lnTo>
                <a:lnTo>
                  <a:pt x="2024976" y="175691"/>
                </a:lnTo>
                <a:lnTo>
                  <a:pt x="2079891" y="190804"/>
                </a:lnTo>
                <a:lnTo>
                  <a:pt x="2135124" y="207416"/>
                </a:lnTo>
                <a:lnTo>
                  <a:pt x="2190661" y="225564"/>
                </a:lnTo>
                <a:lnTo>
                  <a:pt x="2246465" y="245313"/>
                </a:lnTo>
                <a:lnTo>
                  <a:pt x="2302497" y="266687"/>
                </a:lnTo>
                <a:lnTo>
                  <a:pt x="2358758" y="289763"/>
                </a:lnTo>
                <a:lnTo>
                  <a:pt x="2415184" y="314553"/>
                </a:lnTo>
                <a:lnTo>
                  <a:pt x="2471775" y="341122"/>
                </a:lnTo>
                <a:lnTo>
                  <a:pt x="2404541" y="382028"/>
                </a:lnTo>
                <a:lnTo>
                  <a:pt x="2708173" y="415620"/>
                </a:lnTo>
                <a:close/>
              </a:path>
              <a:path w="2708275" h="2320925">
                <a:moveTo>
                  <a:pt x="2708186" y="1961502"/>
                </a:moveTo>
                <a:lnTo>
                  <a:pt x="2658999" y="1880514"/>
                </a:lnTo>
                <a:lnTo>
                  <a:pt x="2644292" y="1889023"/>
                </a:lnTo>
                <a:lnTo>
                  <a:pt x="2627045" y="1898573"/>
                </a:lnTo>
                <a:lnTo>
                  <a:pt x="2573858" y="1926412"/>
                </a:lnTo>
                <a:lnTo>
                  <a:pt x="2538311" y="1943938"/>
                </a:lnTo>
                <a:lnTo>
                  <a:pt x="2497086" y="1963356"/>
                </a:lnTo>
                <a:lnTo>
                  <a:pt x="2450388" y="1984298"/>
                </a:lnTo>
                <a:lnTo>
                  <a:pt x="2398433" y="2006384"/>
                </a:lnTo>
                <a:lnTo>
                  <a:pt x="2341410" y="2029231"/>
                </a:lnTo>
                <a:lnTo>
                  <a:pt x="2279535" y="2052472"/>
                </a:lnTo>
                <a:lnTo>
                  <a:pt x="2213038" y="2075726"/>
                </a:lnTo>
                <a:lnTo>
                  <a:pt x="2142096" y="2098624"/>
                </a:lnTo>
                <a:lnTo>
                  <a:pt x="2066937" y="2120760"/>
                </a:lnTo>
                <a:lnTo>
                  <a:pt x="1987765" y="2141791"/>
                </a:lnTo>
                <a:lnTo>
                  <a:pt x="1904796" y="2161311"/>
                </a:lnTo>
                <a:lnTo>
                  <a:pt x="1830565" y="2176576"/>
                </a:lnTo>
                <a:lnTo>
                  <a:pt x="1791893" y="2183701"/>
                </a:lnTo>
                <a:lnTo>
                  <a:pt x="1752219" y="2190432"/>
                </a:lnTo>
                <a:lnTo>
                  <a:pt x="1711566" y="2196719"/>
                </a:lnTo>
                <a:lnTo>
                  <a:pt x="1669973" y="2202510"/>
                </a:lnTo>
                <a:lnTo>
                  <a:pt x="1627466" y="2207755"/>
                </a:lnTo>
                <a:lnTo>
                  <a:pt x="1584071" y="2212429"/>
                </a:lnTo>
                <a:lnTo>
                  <a:pt x="1539811" y="2216480"/>
                </a:lnTo>
                <a:lnTo>
                  <a:pt x="1494726" y="2219845"/>
                </a:lnTo>
                <a:lnTo>
                  <a:pt x="1448828" y="2222500"/>
                </a:lnTo>
                <a:lnTo>
                  <a:pt x="1402168" y="2224379"/>
                </a:lnTo>
                <a:lnTo>
                  <a:pt x="1354747" y="2225459"/>
                </a:lnTo>
                <a:lnTo>
                  <a:pt x="1306614" y="2225675"/>
                </a:lnTo>
                <a:lnTo>
                  <a:pt x="1257795" y="2224976"/>
                </a:lnTo>
                <a:lnTo>
                  <a:pt x="1208303" y="2223351"/>
                </a:lnTo>
                <a:lnTo>
                  <a:pt x="1158189" y="2220709"/>
                </a:lnTo>
                <a:lnTo>
                  <a:pt x="1107452" y="2217039"/>
                </a:lnTo>
                <a:lnTo>
                  <a:pt x="1056144" y="2212276"/>
                </a:lnTo>
                <a:lnTo>
                  <a:pt x="1004290" y="2206383"/>
                </a:lnTo>
                <a:lnTo>
                  <a:pt x="951915" y="2199309"/>
                </a:lnTo>
                <a:lnTo>
                  <a:pt x="899045" y="2191016"/>
                </a:lnTo>
                <a:lnTo>
                  <a:pt x="845718" y="2181453"/>
                </a:lnTo>
                <a:lnTo>
                  <a:pt x="791946" y="2170569"/>
                </a:lnTo>
                <a:lnTo>
                  <a:pt x="737755" y="2158314"/>
                </a:lnTo>
                <a:lnTo>
                  <a:pt x="683196" y="2144661"/>
                </a:lnTo>
                <a:lnTo>
                  <a:pt x="628281" y="2129561"/>
                </a:lnTo>
                <a:lnTo>
                  <a:pt x="573049" y="2112949"/>
                </a:lnTo>
                <a:lnTo>
                  <a:pt x="517512" y="2094801"/>
                </a:lnTo>
                <a:lnTo>
                  <a:pt x="461708" y="2075053"/>
                </a:lnTo>
                <a:lnTo>
                  <a:pt x="405676" y="2053666"/>
                </a:lnTo>
                <a:lnTo>
                  <a:pt x="349427" y="2030603"/>
                </a:lnTo>
                <a:lnTo>
                  <a:pt x="292989" y="2005812"/>
                </a:lnTo>
                <a:lnTo>
                  <a:pt x="236397" y="1979244"/>
                </a:lnTo>
                <a:lnTo>
                  <a:pt x="303631" y="1938337"/>
                </a:lnTo>
                <a:lnTo>
                  <a:pt x="12" y="1904746"/>
                </a:lnTo>
                <a:lnTo>
                  <a:pt x="193243" y="2141321"/>
                </a:lnTo>
                <a:lnTo>
                  <a:pt x="191020" y="2062518"/>
                </a:lnTo>
                <a:lnTo>
                  <a:pt x="246621" y="2088781"/>
                </a:lnTo>
                <a:lnTo>
                  <a:pt x="302069" y="2113394"/>
                </a:lnTo>
                <a:lnTo>
                  <a:pt x="357352" y="2136394"/>
                </a:lnTo>
                <a:lnTo>
                  <a:pt x="412432" y="2157819"/>
                </a:lnTo>
                <a:lnTo>
                  <a:pt x="467309" y="2177707"/>
                </a:lnTo>
                <a:lnTo>
                  <a:pt x="521931" y="2196109"/>
                </a:lnTo>
                <a:lnTo>
                  <a:pt x="576287" y="2213064"/>
                </a:lnTo>
                <a:lnTo>
                  <a:pt x="630351" y="2228596"/>
                </a:lnTo>
                <a:lnTo>
                  <a:pt x="684098" y="2242756"/>
                </a:lnTo>
                <a:lnTo>
                  <a:pt x="737514" y="2255583"/>
                </a:lnTo>
                <a:lnTo>
                  <a:pt x="790549" y="2267127"/>
                </a:lnTo>
                <a:lnTo>
                  <a:pt x="843191" y="2277414"/>
                </a:lnTo>
                <a:lnTo>
                  <a:pt x="895426" y="2286482"/>
                </a:lnTo>
                <a:lnTo>
                  <a:pt x="947216" y="2294394"/>
                </a:lnTo>
                <a:lnTo>
                  <a:pt x="998550" y="2301176"/>
                </a:lnTo>
                <a:lnTo>
                  <a:pt x="1049375" y="2306853"/>
                </a:lnTo>
                <a:lnTo>
                  <a:pt x="1099705" y="2311501"/>
                </a:lnTo>
                <a:lnTo>
                  <a:pt x="1149477" y="2315121"/>
                </a:lnTo>
                <a:lnTo>
                  <a:pt x="1198702" y="2317788"/>
                </a:lnTo>
                <a:lnTo>
                  <a:pt x="1247330" y="2319515"/>
                </a:lnTo>
                <a:lnTo>
                  <a:pt x="1295336" y="2320353"/>
                </a:lnTo>
                <a:lnTo>
                  <a:pt x="1342720" y="2320353"/>
                </a:lnTo>
                <a:lnTo>
                  <a:pt x="1389430" y="2319540"/>
                </a:lnTo>
                <a:lnTo>
                  <a:pt x="1435455" y="2317966"/>
                </a:lnTo>
                <a:lnTo>
                  <a:pt x="1480769" y="2315654"/>
                </a:lnTo>
                <a:lnTo>
                  <a:pt x="1525346" y="2312657"/>
                </a:lnTo>
                <a:lnTo>
                  <a:pt x="1569161" y="2309025"/>
                </a:lnTo>
                <a:lnTo>
                  <a:pt x="1612188" y="2304770"/>
                </a:lnTo>
                <a:lnTo>
                  <a:pt x="1654403" y="2299957"/>
                </a:lnTo>
                <a:lnTo>
                  <a:pt x="1695780" y="2294623"/>
                </a:lnTo>
                <a:lnTo>
                  <a:pt x="1736305" y="2288806"/>
                </a:lnTo>
                <a:lnTo>
                  <a:pt x="1775942" y="2282533"/>
                </a:lnTo>
                <a:lnTo>
                  <a:pt x="1814664" y="2275865"/>
                </a:lnTo>
                <a:lnTo>
                  <a:pt x="1852460" y="2268829"/>
                </a:lnTo>
                <a:lnTo>
                  <a:pt x="1925142" y="2253831"/>
                </a:lnTo>
                <a:lnTo>
                  <a:pt x="2005914" y="2234920"/>
                </a:lnTo>
                <a:lnTo>
                  <a:pt x="2083104" y="2214676"/>
                </a:lnTo>
                <a:lnTo>
                  <a:pt x="2156574" y="2193417"/>
                </a:lnTo>
                <a:lnTo>
                  <a:pt x="2226170" y="2171446"/>
                </a:lnTo>
                <a:lnTo>
                  <a:pt x="2291727" y="2149056"/>
                </a:lnTo>
                <a:lnTo>
                  <a:pt x="2353106" y="2126577"/>
                </a:lnTo>
                <a:lnTo>
                  <a:pt x="2410142" y="2104313"/>
                </a:lnTo>
                <a:lnTo>
                  <a:pt x="2462682" y="2082584"/>
                </a:lnTo>
                <a:lnTo>
                  <a:pt x="2510586" y="2061667"/>
                </a:lnTo>
                <a:lnTo>
                  <a:pt x="2553690" y="2041906"/>
                </a:lnTo>
                <a:lnTo>
                  <a:pt x="2591841" y="2023592"/>
                </a:lnTo>
                <a:lnTo>
                  <a:pt x="2652674" y="1992553"/>
                </a:lnTo>
                <a:lnTo>
                  <a:pt x="2675051" y="1980450"/>
                </a:lnTo>
                <a:lnTo>
                  <a:pt x="2708186" y="1961502"/>
                </a:lnTo>
                <a:close/>
              </a:path>
            </a:pathLst>
          </a:custGeom>
          <a:solidFill>
            <a:srgbClr val="B5B7B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43" name="object 43"/>
          <p:cNvSpPr txBox="1"/>
          <p:nvPr/>
        </p:nvSpPr>
        <p:spPr>
          <a:xfrm>
            <a:off x="3090354" y="5454995"/>
            <a:ext cx="1207770" cy="1938020"/>
          </a:xfrm>
          <a:prstGeom prst="rect">
            <a:avLst/>
          </a:prstGeom>
        </p:spPr>
        <p:txBody>
          <a:bodyPr vert="horz" wrap="square" lIns="0" tIns="53340" rIns="0" bIns="0" rtlCol="0">
            <a:spAutoFit/>
          </a:bodyPr>
          <a:lstStyle/>
          <a:p>
            <a:pPr marL="12700">
              <a:lnSpc>
                <a:spcPct val="100000"/>
              </a:lnSpc>
              <a:spcBef>
                <a:spcPts val="420"/>
              </a:spcBef>
            </a:pPr>
            <a:r>
              <a:rPr sz="1100" b="1" spc="-35">
                <a:solidFill>
                  <a:srgbClr val="332C2A"/>
                </a:solidFill>
                <a:latin typeface="游ゴシック" panose="020B0400000000000000" pitchFamily="50" charset="-128"/>
                <a:ea typeface="游ゴシック" panose="020B0400000000000000" pitchFamily="50" charset="-128"/>
                <a:cs typeface="Adobe Clean Han ExtraBold"/>
              </a:rPr>
              <a:t>例えば…</a:t>
            </a:r>
            <a:endParaRPr sz="1100">
              <a:latin typeface="游ゴシック" panose="020B0400000000000000" pitchFamily="50" charset="-128"/>
              <a:ea typeface="游ゴシック" panose="020B0400000000000000" pitchFamily="50" charset="-128"/>
              <a:cs typeface="Adobe Clean Han ExtraBold"/>
            </a:endParaRPr>
          </a:p>
          <a:p>
            <a:pPr marL="528320" marR="336550" indent="13335" algn="just">
              <a:lnSpc>
                <a:spcPts val="2050"/>
              </a:lnSpc>
              <a:spcBef>
                <a:spcPts val="40"/>
              </a:spcBef>
            </a:pPr>
            <a:r>
              <a:rPr sz="1300" b="1" spc="-70">
                <a:solidFill>
                  <a:srgbClr val="332C2A"/>
                </a:solidFill>
                <a:latin typeface="游ゴシック" panose="020B0400000000000000" pitchFamily="50" charset="-128"/>
                <a:ea typeface="游ゴシック" panose="020B0400000000000000" pitchFamily="50" charset="-128"/>
                <a:cs typeface="Adobe Clean Han ExtraBold"/>
              </a:rPr>
              <a:t>働く</a:t>
            </a:r>
            <a:r>
              <a:rPr sz="1300" b="1" spc="-25">
                <a:solidFill>
                  <a:srgbClr val="332C2A"/>
                </a:solidFill>
                <a:latin typeface="游ゴシック" panose="020B0400000000000000" pitchFamily="50" charset="-128"/>
                <a:ea typeface="游ゴシック" panose="020B0400000000000000" pitchFamily="50" charset="-128"/>
                <a:cs typeface="Adobe Clean Han ExtraBold"/>
              </a:rPr>
              <a:t>お金時間指示</a:t>
            </a:r>
            <a:endParaRPr sz="1300">
              <a:latin typeface="游ゴシック" panose="020B0400000000000000" pitchFamily="50" charset="-128"/>
              <a:ea typeface="游ゴシック" panose="020B0400000000000000" pitchFamily="50" charset="-128"/>
              <a:cs typeface="Adobe Clean Han ExtraBold"/>
            </a:endParaRPr>
          </a:p>
          <a:p>
            <a:pPr marL="201930">
              <a:lnSpc>
                <a:spcPct val="100000"/>
              </a:lnSpc>
              <a:spcBef>
                <a:spcPts val="335"/>
              </a:spcBef>
            </a:pPr>
            <a:r>
              <a:rPr sz="1300" b="1" spc="-25">
                <a:solidFill>
                  <a:srgbClr val="332C2A"/>
                </a:solidFill>
                <a:latin typeface="游ゴシック" panose="020B0400000000000000" pitchFamily="50" charset="-128"/>
                <a:ea typeface="游ゴシック" panose="020B0400000000000000" pitchFamily="50" charset="-128"/>
                <a:cs typeface="Adobe Clean Han ExtraBold"/>
              </a:rPr>
              <a:t>ルールを守る</a:t>
            </a:r>
            <a:endParaRPr sz="1300">
              <a:latin typeface="游ゴシック" panose="020B0400000000000000" pitchFamily="50" charset="-128"/>
              <a:ea typeface="游ゴシック" panose="020B0400000000000000" pitchFamily="50" charset="-128"/>
              <a:cs typeface="Adobe Clean Han ExtraBold"/>
            </a:endParaRPr>
          </a:p>
          <a:p>
            <a:pPr marL="329565">
              <a:lnSpc>
                <a:spcPct val="100000"/>
              </a:lnSpc>
              <a:spcBef>
                <a:spcPts val="1720"/>
              </a:spcBef>
            </a:pPr>
            <a:r>
              <a:rPr sz="1300" b="1" spc="-170">
                <a:solidFill>
                  <a:srgbClr val="332C2A"/>
                </a:solidFill>
                <a:latin typeface="游ゴシック" panose="020B0400000000000000" pitchFamily="50" charset="-128"/>
                <a:ea typeface="游ゴシック" panose="020B0400000000000000" pitchFamily="50" charset="-128"/>
                <a:cs typeface="Adobe Clean Han ExtraBold"/>
              </a:rPr>
              <a:t>何をする？</a:t>
            </a:r>
            <a:endParaRPr sz="1300">
              <a:latin typeface="游ゴシック" panose="020B0400000000000000" pitchFamily="50" charset="-128"/>
              <a:ea typeface="游ゴシック" panose="020B0400000000000000" pitchFamily="50" charset="-128"/>
              <a:cs typeface="Adobe Clean Han ExtraBold"/>
            </a:endParaRPr>
          </a:p>
        </p:txBody>
      </p:sp>
      <p:sp>
        <p:nvSpPr>
          <p:cNvPr id="45" name="object 45"/>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23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4" name="object 44"/>
          <p:cNvSpPr txBox="1"/>
          <p:nvPr/>
        </p:nvSpPr>
        <p:spPr>
          <a:xfrm>
            <a:off x="3407250" y="4973123"/>
            <a:ext cx="791845" cy="214801"/>
          </a:xfrm>
          <a:prstGeom prst="rect">
            <a:avLst/>
          </a:prstGeom>
        </p:spPr>
        <p:txBody>
          <a:bodyPr vert="horz" wrap="square" lIns="0" tIns="14604" rIns="0" bIns="0" rtlCol="0">
            <a:spAutoFit/>
          </a:bodyPr>
          <a:lstStyle/>
          <a:p>
            <a:pPr marL="12700">
              <a:lnSpc>
                <a:spcPct val="100000"/>
              </a:lnSpc>
              <a:spcBef>
                <a:spcPts val="114"/>
              </a:spcBef>
            </a:pPr>
            <a:r>
              <a:rPr sz="1300" b="1" spc="-170">
                <a:solidFill>
                  <a:srgbClr val="332C2A"/>
                </a:solidFill>
                <a:latin typeface="游ゴシック" panose="020B0400000000000000" pitchFamily="50" charset="-128"/>
                <a:ea typeface="游ゴシック" panose="020B0400000000000000" pitchFamily="50" charset="-128"/>
                <a:cs typeface="Adobe Clean Han ExtraBold"/>
              </a:rPr>
              <a:t>何をする？</a:t>
            </a:r>
            <a:endParaRPr sz="1300">
              <a:latin typeface="游ゴシック" panose="020B0400000000000000" pitchFamily="50" charset="-128"/>
              <a:ea typeface="游ゴシック" panose="020B0400000000000000" pitchFamily="50" charset="-128"/>
              <a:cs typeface="Adobe Clean Han Extra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FD792-B7B2-9E2D-F41C-E29CEFAC62D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67CAE90-3DC4-B84A-A9D2-BCE19A28ACC2}"/>
              </a:ext>
            </a:extLst>
          </p:cNvPr>
          <p:cNvSpPr>
            <a:spLocks noGrp="1" noRot="1" noMove="1" noResize="1" noEditPoints="1" noAdjustHandles="1" noChangeArrowheads="1" noChangeShapeType="1"/>
          </p:cNvSpPr>
          <p:nvPr/>
        </p:nvSpPr>
        <p:spPr>
          <a:xfrm>
            <a:off x="0" y="0"/>
            <a:ext cx="7560309" cy="1069213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00A3E8"/>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6" name="object 6">
            <a:extLst>
              <a:ext uri="{FF2B5EF4-FFF2-40B4-BE49-F238E27FC236}">
                <a16:creationId xmlns:a16="http://schemas.microsoft.com/office/drawing/2014/main" id="{6AE6B2D4-7EFE-2585-6E07-BE5D742C4AF9}"/>
              </a:ext>
            </a:extLst>
          </p:cNvPr>
          <p:cNvSpPr txBox="1"/>
          <p:nvPr/>
        </p:nvSpPr>
        <p:spPr>
          <a:xfrm>
            <a:off x="1700323" y="4744219"/>
            <a:ext cx="4155854" cy="407163"/>
          </a:xfrm>
          <a:prstGeom prst="rect">
            <a:avLst/>
          </a:prstGeom>
        </p:spPr>
        <p:txBody>
          <a:bodyPr vert="horz" wrap="square" lIns="0" tIns="37465" rIns="0" bIns="0" rtlCol="0">
            <a:spAutoFit/>
          </a:bodyPr>
          <a:lstStyle/>
          <a:p>
            <a:pPr marL="12700">
              <a:lnSpc>
                <a:spcPct val="100000"/>
              </a:lnSpc>
              <a:spcBef>
                <a:spcPts val="105"/>
              </a:spcBef>
            </a:pPr>
            <a:r>
              <a:rPr lang="ja-JP" altLang="en-US" sz="2400" b="1" spc="-45" dirty="0">
                <a:solidFill>
                  <a:schemeClr val="bg1"/>
                </a:solidFill>
                <a:latin typeface="游ゴシック" panose="020B0400000000000000" pitchFamily="50" charset="-128"/>
                <a:ea typeface="游ゴシック" panose="020B0400000000000000" pitchFamily="50" charset="-128"/>
                <a:cs typeface="Adobe Clean Han ExtraBold"/>
              </a:rPr>
              <a:t>契約の中身で注意することは</a:t>
            </a:r>
            <a:r>
              <a:rPr lang="en-US" altLang="ja-JP" sz="2400" b="1" spc="-45" dirty="0">
                <a:solidFill>
                  <a:schemeClr val="bg1"/>
                </a:solidFill>
                <a:latin typeface="游ゴシック" panose="020B0400000000000000" pitchFamily="50" charset="-128"/>
                <a:ea typeface="游ゴシック" panose="020B0400000000000000" pitchFamily="50" charset="-128"/>
                <a:cs typeface="Adobe Clean Han ExtraBold"/>
              </a:rPr>
              <a:t>?</a:t>
            </a:r>
            <a:endParaRPr lang="ja-JP" altLang="en-US" sz="2400" dirty="0">
              <a:solidFill>
                <a:schemeClr val="bg1"/>
              </a:solidFill>
              <a:latin typeface="游ゴシック" panose="020B0400000000000000" pitchFamily="50" charset="-128"/>
              <a:ea typeface="游ゴシック" panose="020B0400000000000000" pitchFamily="50" charset="-128"/>
              <a:cs typeface="Adobe Clean Han ExtraBold"/>
            </a:endParaRPr>
          </a:p>
        </p:txBody>
      </p:sp>
      <p:pic>
        <p:nvPicPr>
          <p:cNvPr id="44" name="object 44">
            <a:extLst>
              <a:ext uri="{FF2B5EF4-FFF2-40B4-BE49-F238E27FC236}">
                <a16:creationId xmlns:a16="http://schemas.microsoft.com/office/drawing/2014/main" id="{4FA94CE1-C030-DFD8-1A9C-E3D69FA73F61}"/>
              </a:ext>
            </a:extLst>
          </p:cNvPr>
          <p:cNvPicPr/>
          <p:nvPr/>
        </p:nvPicPr>
        <p:blipFill>
          <a:blip r:embed="rId2" cstate="print"/>
          <a:stretch>
            <a:fillRect/>
          </a:stretch>
        </p:blipFill>
        <p:spPr>
          <a:xfrm>
            <a:off x="3041994" y="3762006"/>
            <a:ext cx="252006" cy="251993"/>
          </a:xfrm>
          <a:prstGeom prst="rect">
            <a:avLst/>
          </a:prstGeom>
        </p:spPr>
      </p:pic>
      <p:pic>
        <p:nvPicPr>
          <p:cNvPr id="45" name="object 45">
            <a:extLst>
              <a:ext uri="{FF2B5EF4-FFF2-40B4-BE49-F238E27FC236}">
                <a16:creationId xmlns:a16="http://schemas.microsoft.com/office/drawing/2014/main" id="{922DF688-4F5F-2A23-02CA-DCAB4149097E}"/>
              </a:ext>
            </a:extLst>
          </p:cNvPr>
          <p:cNvPicPr/>
          <p:nvPr/>
        </p:nvPicPr>
        <p:blipFill>
          <a:blip r:embed="rId2" cstate="print"/>
          <a:stretch>
            <a:fillRect/>
          </a:stretch>
        </p:blipFill>
        <p:spPr>
          <a:xfrm>
            <a:off x="3653993" y="3762006"/>
            <a:ext cx="252006" cy="251993"/>
          </a:xfrm>
          <a:prstGeom prst="rect">
            <a:avLst/>
          </a:prstGeom>
        </p:spPr>
      </p:pic>
      <p:pic>
        <p:nvPicPr>
          <p:cNvPr id="46" name="object 46">
            <a:extLst>
              <a:ext uri="{FF2B5EF4-FFF2-40B4-BE49-F238E27FC236}">
                <a16:creationId xmlns:a16="http://schemas.microsoft.com/office/drawing/2014/main" id="{95676C42-7B62-694C-A56F-6D088BAB60F6}"/>
              </a:ext>
            </a:extLst>
          </p:cNvPr>
          <p:cNvPicPr/>
          <p:nvPr/>
        </p:nvPicPr>
        <p:blipFill>
          <a:blip r:embed="rId2" cstate="print"/>
          <a:stretch>
            <a:fillRect/>
          </a:stretch>
        </p:blipFill>
        <p:spPr>
          <a:xfrm>
            <a:off x="4265993" y="3762006"/>
            <a:ext cx="252006" cy="251993"/>
          </a:xfrm>
          <a:prstGeom prst="rect">
            <a:avLst/>
          </a:prstGeom>
        </p:spPr>
      </p:pic>
      <p:sp>
        <p:nvSpPr>
          <p:cNvPr id="47" name="object 47">
            <a:extLst>
              <a:ext uri="{FF2B5EF4-FFF2-40B4-BE49-F238E27FC236}">
                <a16:creationId xmlns:a16="http://schemas.microsoft.com/office/drawing/2014/main" id="{8F6706FA-8F7B-39A5-2AA1-03999D438881}"/>
              </a:ext>
            </a:extLst>
          </p:cNvPr>
          <p:cNvSpPr txBox="1">
            <a:spLocks noGrp="1"/>
          </p:cNvSpPr>
          <p:nvPr>
            <p:ph type="title"/>
          </p:nvPr>
        </p:nvSpPr>
        <p:spPr>
          <a:xfrm>
            <a:off x="3118493" y="2103564"/>
            <a:ext cx="1323340" cy="462915"/>
          </a:xfrm>
          <a:prstGeom prst="rect">
            <a:avLst/>
          </a:prstGeom>
        </p:spPr>
        <p:txBody>
          <a:bodyPr vert="horz" wrap="square" lIns="0" tIns="15240" rIns="0" bIns="0" rtlCol="0">
            <a:spAutoFit/>
          </a:bodyPr>
          <a:lstStyle/>
          <a:p>
            <a:pPr marL="12700">
              <a:lnSpc>
                <a:spcPct val="100000"/>
              </a:lnSpc>
              <a:spcBef>
                <a:spcPts val="120"/>
              </a:spcBef>
              <a:tabLst>
                <a:tab pos="541020" algn="l"/>
                <a:tab pos="945515" algn="l"/>
              </a:tabLst>
            </a:pPr>
            <a:r>
              <a:rPr sz="2850" spc="-50">
                <a:solidFill>
                  <a:srgbClr val="FFFFFF"/>
                </a:solidFill>
                <a:latin typeface="游ゴシック" panose="020B0400000000000000" pitchFamily="50" charset="-128"/>
                <a:ea typeface="游ゴシック" panose="020B0400000000000000" pitchFamily="50" charset="-128"/>
                <a:cs typeface="Adobe Clean Han ExtraBold"/>
              </a:rPr>
              <a:t>第</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150">
                <a:solidFill>
                  <a:srgbClr val="FFFFFF"/>
                </a:solidFill>
                <a:latin typeface="游ゴシック" panose="020B0400000000000000" pitchFamily="50" charset="-128"/>
                <a:ea typeface="游ゴシック" panose="020B0400000000000000" pitchFamily="50" charset="-128"/>
                <a:cs typeface="Adobe Clean Han ExtraBold"/>
              </a:rPr>
              <a:t>3</a:t>
            </a:r>
            <a:r>
              <a:rPr sz="2850">
                <a:solidFill>
                  <a:srgbClr val="FFFFFF"/>
                </a:solidFill>
                <a:latin typeface="游ゴシック" panose="020B0400000000000000" pitchFamily="50" charset="-128"/>
                <a:ea typeface="游ゴシック" panose="020B0400000000000000" pitchFamily="50" charset="-128"/>
                <a:cs typeface="Adobe Clean Han ExtraBold"/>
              </a:rPr>
              <a:t>	</a:t>
            </a:r>
            <a:r>
              <a:rPr sz="2850" spc="-60">
                <a:solidFill>
                  <a:srgbClr val="FFFFFF"/>
                </a:solidFill>
                <a:latin typeface="游ゴシック" panose="020B0400000000000000" pitchFamily="50" charset="-128"/>
                <a:ea typeface="游ゴシック" panose="020B0400000000000000" pitchFamily="50" charset="-128"/>
                <a:cs typeface="Adobe Clean Han ExtraBold"/>
              </a:rPr>
              <a:t>章</a:t>
            </a:r>
            <a:endParaRPr sz="2850">
              <a:latin typeface="游ゴシック" panose="020B0400000000000000" pitchFamily="50" charset="-128"/>
              <a:ea typeface="游ゴシック" panose="020B0400000000000000" pitchFamily="50" charset="-128"/>
              <a:cs typeface="Adobe Clean Han ExtraBold"/>
            </a:endParaRPr>
          </a:p>
        </p:txBody>
      </p:sp>
      <p:sp>
        <p:nvSpPr>
          <p:cNvPr id="49" name="object 49">
            <a:extLst>
              <a:ext uri="{FF2B5EF4-FFF2-40B4-BE49-F238E27FC236}">
                <a16:creationId xmlns:a16="http://schemas.microsoft.com/office/drawing/2014/main" id="{50857CBE-86E4-96F8-04F0-06B2AD68131B}"/>
              </a:ext>
            </a:extLst>
          </p:cNvPr>
          <p:cNvSpPr txBox="1">
            <a:spLocks noGrp="1"/>
          </p:cNvSpPr>
          <p:nvPr>
            <p:ph type="sldNum" sz="quarter" idx="7"/>
          </p:nvPr>
        </p:nvSpPr>
        <p:spPr>
          <a:xfrm>
            <a:off x="3408419" y="10105931"/>
            <a:ext cx="743585" cy="164148"/>
          </a:xfrm>
          <a:prstGeom prst="rect">
            <a:avLst/>
          </a:prstGeom>
        </p:spPr>
        <p:txBody>
          <a:bodyPr vert="horz" wrap="square" lIns="0" tIns="33020" rIns="0" bIns="0" rtlCol="0">
            <a:spAutoFit/>
          </a:bodyPr>
          <a:lstStyle/>
          <a:p>
            <a:pPr marL="48260">
              <a:lnSpc>
                <a:spcPct val="100000"/>
              </a:lnSpc>
              <a:spcBef>
                <a:spcPts val="260"/>
              </a:spcBef>
            </a:pPr>
            <a:r>
              <a:rPr>
                <a:latin typeface="游ゴシック" panose="020B0400000000000000" pitchFamily="50" charset="-128"/>
                <a:ea typeface="游ゴシック" panose="020B0400000000000000" pitchFamily="50" charset="-128"/>
              </a:rPr>
              <a:t>──</a:t>
            </a:r>
            <a:r>
              <a:rPr spc="60">
                <a:latin typeface="游ゴシック" panose="020B0400000000000000" pitchFamily="50" charset="-128"/>
                <a:ea typeface="游ゴシック" panose="020B0400000000000000" pitchFamily="50" charset="-128"/>
              </a:rPr>
              <a:t> </a:t>
            </a:r>
            <a:r>
              <a:rPr spc="135">
                <a:latin typeface="游ゴシック" panose="020B0400000000000000" pitchFamily="50" charset="-128"/>
                <a:ea typeface="游ゴシック" panose="020B0400000000000000" pitchFamily="50" charset="-128"/>
              </a:rPr>
              <a:t>13</a:t>
            </a:r>
            <a:r>
              <a:rPr spc="60">
                <a:latin typeface="游ゴシック" panose="020B0400000000000000" pitchFamily="50" charset="-128"/>
                <a:ea typeface="游ゴシック" panose="020B0400000000000000" pitchFamily="50" charset="-128"/>
              </a:rPr>
              <a:t> </a:t>
            </a:r>
            <a:r>
              <a:rPr spc="-25">
                <a:latin typeface="游ゴシック" panose="020B0400000000000000" pitchFamily="50" charset="-128"/>
                <a:ea typeface="游ゴシック" panose="020B0400000000000000" pitchFamily="50" charset="-128"/>
              </a:rPr>
              <a:t>──</a:t>
            </a:r>
          </a:p>
        </p:txBody>
      </p:sp>
      <p:sp>
        <p:nvSpPr>
          <p:cNvPr id="48" name="object 48">
            <a:extLst>
              <a:ext uri="{FF2B5EF4-FFF2-40B4-BE49-F238E27FC236}">
                <a16:creationId xmlns:a16="http://schemas.microsoft.com/office/drawing/2014/main" id="{C7F6BC16-303D-8516-950D-514C6DF87A7A}"/>
              </a:ext>
            </a:extLst>
          </p:cNvPr>
          <p:cNvSpPr txBox="1"/>
          <p:nvPr/>
        </p:nvSpPr>
        <p:spPr>
          <a:xfrm>
            <a:off x="2066301" y="2696485"/>
            <a:ext cx="3427729" cy="608965"/>
          </a:xfrm>
          <a:prstGeom prst="rect">
            <a:avLst/>
          </a:prstGeom>
        </p:spPr>
        <p:txBody>
          <a:bodyPr vert="horz" wrap="square" lIns="0" tIns="15875" rIns="0" bIns="0" rtlCol="0">
            <a:spAutoFit/>
          </a:bodyPr>
          <a:lstStyle/>
          <a:p>
            <a:pPr marL="12700">
              <a:lnSpc>
                <a:spcPct val="100000"/>
              </a:lnSpc>
              <a:spcBef>
                <a:spcPts val="125"/>
              </a:spcBef>
            </a:pPr>
            <a:r>
              <a:rPr lang="ja-JP" altLang="en-US" sz="3800" b="1" spc="625" dirty="0">
                <a:solidFill>
                  <a:srgbClr val="FFFFFF"/>
                </a:solidFill>
                <a:latin typeface="游ゴシック" panose="020B0400000000000000" pitchFamily="50" charset="-128"/>
                <a:ea typeface="游ゴシック" panose="020B0400000000000000" pitchFamily="50" charset="-128"/>
                <a:cs typeface="Adobe Clean Han ExtraBold"/>
              </a:rPr>
              <a:t>ワークシート</a:t>
            </a:r>
            <a:endParaRPr sz="3800" dirty="0">
              <a:latin typeface="游ゴシック" panose="020B0400000000000000" pitchFamily="50" charset="-128"/>
              <a:ea typeface="游ゴシック" panose="020B0400000000000000" pitchFamily="50" charset="-128"/>
              <a:cs typeface="Adobe Clean Han ExtraBold"/>
            </a:endParaRPr>
          </a:p>
        </p:txBody>
      </p:sp>
      <p:pic>
        <p:nvPicPr>
          <p:cNvPr id="9" name="object 9">
            <a:extLst>
              <a:ext uri="{FF2B5EF4-FFF2-40B4-BE49-F238E27FC236}">
                <a16:creationId xmlns:a16="http://schemas.microsoft.com/office/drawing/2014/main" id="{192203C6-F22C-2602-37F5-B360A6EDC11E}"/>
              </a:ext>
            </a:extLst>
          </p:cNvPr>
          <p:cNvPicPr/>
          <p:nvPr/>
        </p:nvPicPr>
        <p:blipFill>
          <a:blip r:embed="rId2" cstate="print"/>
          <a:stretch>
            <a:fillRect/>
          </a:stretch>
        </p:blipFill>
        <p:spPr>
          <a:xfrm>
            <a:off x="1289995" y="4763620"/>
            <a:ext cx="368343" cy="368362"/>
          </a:xfrm>
          <a:prstGeom prst="rect">
            <a:avLst/>
          </a:prstGeom>
        </p:spPr>
      </p:pic>
      <p:sp>
        <p:nvSpPr>
          <p:cNvPr id="17" name="object 24">
            <a:extLst>
              <a:ext uri="{FF2B5EF4-FFF2-40B4-BE49-F238E27FC236}">
                <a16:creationId xmlns:a16="http://schemas.microsoft.com/office/drawing/2014/main" id="{D2129EC6-35B3-9090-A7A1-1AC13425758A}"/>
              </a:ext>
            </a:extLst>
          </p:cNvPr>
          <p:cNvSpPr txBox="1"/>
          <p:nvPr/>
        </p:nvSpPr>
        <p:spPr>
          <a:xfrm>
            <a:off x="1312387" y="4803210"/>
            <a:ext cx="373940" cy="289182"/>
          </a:xfrm>
          <a:prstGeom prst="rect">
            <a:avLst/>
          </a:prstGeom>
        </p:spPr>
        <p:txBody>
          <a:bodyPr vert="horz" wrap="square" lIns="0" tIns="12065" rIns="0" bIns="0" rtlCol="0">
            <a:spAutoFit/>
          </a:bodyPr>
          <a:lstStyle/>
          <a:p>
            <a:pPr marL="48260">
              <a:lnSpc>
                <a:spcPct val="100000"/>
              </a:lnSpc>
              <a:spcBef>
                <a:spcPts val="95"/>
              </a:spcBef>
            </a:pPr>
            <a:r>
              <a:rPr lang="ja-JP" altLang="en-US" spc="350" dirty="0">
                <a:solidFill>
                  <a:srgbClr val="FFFFFF"/>
                </a:solidFill>
                <a:latin typeface="游ゴシック" panose="020B0400000000000000" pitchFamily="50" charset="-128"/>
                <a:ea typeface="游ゴシック" panose="020B0400000000000000" pitchFamily="50" charset="-128"/>
                <a:cs typeface="Adobe Clean Han"/>
              </a:rPr>
              <a:t>３</a:t>
            </a:r>
            <a:endParaRPr dirty="0">
              <a:latin typeface="游ゴシック" panose="020B0400000000000000" pitchFamily="50" charset="-128"/>
              <a:ea typeface="游ゴシック" panose="020B0400000000000000" pitchFamily="50" charset="-128"/>
              <a:cs typeface="Adobe Clean Han"/>
            </a:endParaRPr>
          </a:p>
        </p:txBody>
      </p:sp>
    </p:spTree>
    <p:extLst>
      <p:ext uri="{BB962C8B-B14F-4D97-AF65-F5344CB8AC3E}">
        <p14:creationId xmlns:p14="http://schemas.microsoft.com/office/powerpoint/2010/main" val="2476690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89D72E26EB5F9489C9A440F91AC6E40" ma:contentTypeVersion="10" ma:contentTypeDescription="新しいドキュメントを作成します。" ma:contentTypeScope="" ma:versionID="ceadf1278912028180655f5134ae2cae">
  <xsd:schema xmlns:xsd="http://www.w3.org/2001/XMLSchema" xmlns:xs="http://www.w3.org/2001/XMLSchema" xmlns:p="http://schemas.microsoft.com/office/2006/metadata/properties" xmlns:ns2="2cd3b311-160d-4cf5-9d1e-20cf9358769e" xmlns:ns3="9643a475-4087-444b-8a5c-3b3225f15b1e" targetNamespace="http://schemas.microsoft.com/office/2006/metadata/properties" ma:root="true" ma:fieldsID="9ae17bc3b3e6eac0e11e2542cc18ae09" ns2:_="" ns3:_="">
    <xsd:import namespace="2cd3b311-160d-4cf5-9d1e-20cf9358769e"/>
    <xsd:import namespace="9643a475-4087-444b-8a5c-3b3225f15b1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d3b311-160d-4cf5-9d1e-20cf935876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5f7d7723-6ec3-4a72-b7b8-1992432b96d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43a475-4087-444b-8a5c-3b3225f15b1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3766e58-9e09-4d5d-87ec-80d3d17d3b65}" ma:internalName="TaxCatchAll" ma:showField="CatchAllData" ma:web="9643a475-4087-444b-8a5c-3b3225f15b1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cd3b311-160d-4cf5-9d1e-20cf9358769e">
      <Terms xmlns="http://schemas.microsoft.com/office/infopath/2007/PartnerControls"/>
    </lcf76f155ced4ddcb4097134ff3c332f>
    <TaxCatchAll xmlns="9643a475-4087-444b-8a5c-3b3225f15b1e" xsi:nil="true"/>
  </documentManagement>
</p:properties>
</file>

<file path=customXml/itemProps1.xml><?xml version="1.0" encoding="utf-8"?>
<ds:datastoreItem xmlns:ds="http://schemas.openxmlformats.org/officeDocument/2006/customXml" ds:itemID="{2E0AA265-17C7-495F-8C44-F82548B67A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d3b311-160d-4cf5-9d1e-20cf9358769e"/>
    <ds:schemaRef ds:uri="9643a475-4087-444b-8a5c-3b3225f15b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0D19C6-B2E3-4848-85A9-56929903A863}">
  <ds:schemaRefs>
    <ds:schemaRef ds:uri="http://schemas.microsoft.com/sharepoint/v3/contenttype/forms"/>
  </ds:schemaRefs>
</ds:datastoreItem>
</file>

<file path=customXml/itemProps3.xml><?xml version="1.0" encoding="utf-8"?>
<ds:datastoreItem xmlns:ds="http://schemas.openxmlformats.org/officeDocument/2006/customXml" ds:itemID="{5F4C4354-9DA9-41EB-BC03-66B4EE5C7EC4}">
  <ds:schemaRefs>
    <ds:schemaRef ds:uri="2cd3b311-160d-4cf5-9d1e-20cf9358769e"/>
    <ds:schemaRef ds:uri="329e94da-8f6a-4116-ad7a-2337535517ba"/>
    <ds:schemaRef ds:uri="58405f09-ff4f-4605-98e8-4560cb7c36d9"/>
    <ds:schemaRef ds:uri="9643a475-4087-444b-8a5c-3b3225f15b1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TotalTime>
  <Words>5778</Words>
  <Application>Microsoft Office PowerPoint</Application>
  <PresentationFormat>ユーザー設定</PresentationFormat>
  <Paragraphs>1488</Paragraphs>
  <Slides>53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53</vt:i4>
      </vt:variant>
    </vt:vector>
  </HeadingPairs>
  <TitlesOfParts>
    <vt:vector size="59" baseType="lpstr">
      <vt:lpstr>Adobe Clean Han</vt:lpstr>
      <vt:lpstr>Source Han Serif JP</vt:lpstr>
      <vt:lpstr>游ゴシック</vt:lpstr>
      <vt:lpstr>Arial</vt:lpstr>
      <vt:lpstr>Times New Roman</vt:lpstr>
      <vt:lpstr>Office Theme</vt:lpstr>
      <vt:lpstr>第 3 章</vt:lpstr>
      <vt:lpstr>PowerPoint プレゼンテーション</vt:lpstr>
      <vt:lpstr>PowerPoint プレゼンテーション</vt:lpstr>
      <vt:lpstr>第 3 章</vt:lpstr>
      <vt:lpstr>PowerPoint プレゼンテーション</vt:lpstr>
      <vt:lpstr>PowerPoint プレゼンテーション</vt:lpstr>
      <vt:lpstr>第 3 章</vt:lpstr>
      <vt:lpstr>PowerPoint プレゼンテーション</vt:lpstr>
      <vt:lpstr>第 3 章</vt:lpstr>
      <vt:lpstr>PowerPoint プレゼンテーション</vt:lpstr>
      <vt:lpstr>第 3 章</vt:lpstr>
      <vt:lpstr>PowerPoint プレゼンテーション</vt:lpstr>
      <vt:lpstr>第 3 章</vt:lpstr>
      <vt:lpstr>PowerPoint プレゼンテーション</vt:lpstr>
      <vt:lpstr>第 3 章</vt:lpstr>
      <vt:lpstr>PowerPoint プレゼンテーション</vt:lpstr>
      <vt:lpstr>第 3 章</vt:lpstr>
      <vt:lpstr>PowerPoint プレゼンテーション</vt:lpstr>
      <vt:lpstr>第 3 章</vt:lpstr>
      <vt:lpstr>PowerPoint プレゼンテーション</vt:lpstr>
      <vt:lpstr>PowerPoint プレゼンテーション</vt:lpstr>
      <vt:lpstr>第 3 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第 3 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第 3 章</vt:lpstr>
      <vt:lpstr>PowerPoint プレゼンテーション</vt:lpstr>
      <vt:lpstr>PowerPoint プレゼンテーション</vt:lpstr>
      <vt:lpstr>第 3 章</vt:lpstr>
      <vt:lpstr>PowerPoint プレゼンテーション</vt:lpstr>
      <vt:lpstr>PowerPoint プレゼンテーション</vt:lpstr>
      <vt:lpstr>第 3 章</vt:lpstr>
      <vt:lpstr>PowerPoint プレゼンテーション</vt:lpstr>
      <vt:lpstr>第 3 章</vt:lpstr>
      <vt:lpstr>PowerPoint プレゼンテーション</vt:lpstr>
      <vt:lpstr>第 3 章</vt:lpstr>
      <vt:lpstr>PowerPoint プレゼンテーション</vt:lpstr>
      <vt:lpstr>第 3 章</vt:lpstr>
      <vt:lpstr>PowerPoint プレゼンテーション</vt:lpstr>
      <vt:lpstr>第５章</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TaskPC058</dc:creator>
  <cp:lastModifiedBy>児嶋 健太</cp:lastModifiedBy>
  <cp:revision>3</cp:revision>
  <dcterms:modified xsi:type="dcterms:W3CDTF">2025-06-30T11:20:08Z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2023-01-06T00:00:00Z</vt:filetime>
  </property>
  <property fmtid="{D5CDD505-2E9C-101B-9397-08002B2CF9AE}" pid="3" name="Creator">
    <vt:lpwstr>Adobe InDesign 16.4 (Macintosh)</vt:lpwstr>
  </property>
  <property fmtid="{D5CDD505-2E9C-101B-9397-08002B2CF9AE}" pid="4" name="LastSaved">
    <vt:filetime>2024-06-26T00:00:00Z</vt:filetime>
  </property>
  <property fmtid="{D5CDD505-2E9C-101B-9397-08002B2CF9AE}" pid="5" name="Producer">
    <vt:lpwstr>3-Heights(TM) PDF Optimization Shell 5.9.1.5 (http://www.pdf-tools.com)</vt:lpwstr>
  </property>
  <property fmtid="{D5CDD505-2E9C-101B-9397-08002B2CF9AE}" pid="6" name="ContentTypeId">
    <vt:lpwstr>0x010100589D72E26EB5F9489C9A440F91AC6E40</vt:lpwstr>
  </property>
  <property fmtid="{D5CDD505-2E9C-101B-9397-08002B2CF9AE}" pid="7" name="MediaServiceImageTags">
    <vt:lpwstr/>
  </property>
</Properties>
</file>