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3" r:id="rId1"/>
    <p:sldMasterId id="2147483788" r:id="rId2"/>
    <p:sldMasterId id="2147483762" r:id="rId3"/>
  </p:sldMasterIdLst>
  <p:notesMasterIdLst>
    <p:notesMasterId r:id="rId15"/>
  </p:notesMasterIdLst>
  <p:handoutMasterIdLst>
    <p:handoutMasterId r:id="rId16"/>
  </p:handoutMasterIdLst>
  <p:sldIdLst>
    <p:sldId id="731" r:id="rId4"/>
    <p:sldId id="732" r:id="rId5"/>
    <p:sldId id="661" r:id="rId6"/>
    <p:sldId id="660" r:id="rId7"/>
    <p:sldId id="669" r:id="rId8"/>
    <p:sldId id="662" r:id="rId9"/>
    <p:sldId id="663" r:id="rId10"/>
    <p:sldId id="792" r:id="rId11"/>
    <p:sldId id="793" r:id="rId12"/>
    <p:sldId id="794" r:id="rId13"/>
    <p:sldId id="668" r:id="rId1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autoAdjust="0"/>
  </p:normalViewPr>
  <p:slideViewPr>
    <p:cSldViewPr>
      <p:cViewPr varScale="1">
        <p:scale>
          <a:sx n="75" d="100"/>
          <a:sy n="75" d="100"/>
        </p:scale>
        <p:origin x="67" y="2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B938C800-AEAB-81B5-00CB-D7DE56449D2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FD42B965-7768-173D-19D3-98C1D6E446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0F91CC-7A9B-2B0F-3D38-A3C59CD0A79D}"/>
              </a:ext>
            </a:extLst>
          </p:cNvPr>
          <p:cNvSpPr>
            <a:spLocks noGrp="1"/>
          </p:cNvSpPr>
          <p:nvPr>
            <p:ph type="sldNum" sz="quarter" idx="12"/>
          </p:nvPr>
        </p:nvSpPr>
        <p:spPr/>
        <p:txBody>
          <a:body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6077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79039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36360" y="6453336"/>
            <a:ext cx="2844800" cy="365125"/>
          </a:xfrm>
          <a:prstGeom prst="rect">
            <a:avLst/>
          </a:prstGeom>
        </p:spPr>
        <p:txBody>
          <a:bodyPr/>
          <a:lstStyle>
            <a:lvl1pPr algn="r">
              <a:defRPr sz="1200" b="1"/>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70382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69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024641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86467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24302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315952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181976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511317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3180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95034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61368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890261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48616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78778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242372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12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2423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0129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7863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5861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53302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34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13BA702-78A0-61ED-3B9A-57CBDE64A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956AB0-9F77-D54E-F5FB-8DCD8C582DC1}"/>
              </a:ext>
            </a:extLst>
          </p:cNvPr>
          <p:cNvSpPr>
            <a:spLocks noGrp="1"/>
          </p:cNvSpPr>
          <p:nvPr>
            <p:ph type="sldNum" sz="quarter" idx="4"/>
          </p:nvPr>
        </p:nvSpPr>
        <p:spPr>
          <a:xfrm>
            <a:off x="9472195" y="6485747"/>
            <a:ext cx="2743200" cy="365125"/>
          </a:xfrm>
          <a:prstGeom prst="rect">
            <a:avLst/>
          </a:prstGeom>
        </p:spPr>
        <p:txBody>
          <a:bodyPr vert="horz" lIns="91440" tIns="45720" rIns="91440" bIns="45720" rtlCol="0" anchor="ctr"/>
          <a:lstStyle>
            <a:lvl1pPr algn="r">
              <a:defRPr sz="1200" b="1">
                <a:solidFill>
                  <a:schemeClr val="tx1"/>
                </a:solidFill>
              </a:defRPr>
            </a:lvl1p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117524826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36B555D2-BD29-5EAF-3051-2D920CE9C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84A7A3-303E-62CC-C1C9-6965E33A995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F98A5BE3-993C-4E9F-AEBC-FA6463AE1CD3}" type="slidenum">
              <a:rPr lang="ja-JP" altLang="en-US" smtClean="0"/>
              <a:pPr/>
              <a:t>‹#›</a:t>
            </a:fld>
            <a:endParaRPr lang="ja-JP" altLang="en-US" dirty="0"/>
          </a:p>
        </p:txBody>
      </p:sp>
    </p:spTree>
    <p:extLst>
      <p:ext uri="{BB962C8B-B14F-4D97-AF65-F5344CB8AC3E}">
        <p14:creationId xmlns:p14="http://schemas.microsoft.com/office/powerpoint/2010/main" val="268020427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www.no-harassment.mhlw.go.jp/foundation/pawahara-six-types/type4"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www.no-harassment.mhlw.go.jp/foundation/pawahara-six-types/type6" TargetMode="External"/><Relationship Id="rId2" Type="http://schemas.openxmlformats.org/officeDocument/2006/relationships/hyperlink" Target="https://www.no-harassment.mhlw.go.jp/foundation/pawahara-six-types/type2" TargetMode="External"/><Relationship Id="rId1" Type="http://schemas.openxmlformats.org/officeDocument/2006/relationships/slideLayout" Target="../slideLayouts/slideLayout35.xml"/><Relationship Id="rId6" Type="http://schemas.openxmlformats.org/officeDocument/2006/relationships/hyperlink" Target="https://www.no-harassment.mhlw.go.jp/foundation/pawahara-six-types/type3"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no-harassment.mhlw.go.jp/foundation/pawahara-six-types/type5" TargetMode="External"/><Relationship Id="rId4" Type="http://schemas.openxmlformats.org/officeDocument/2006/relationships/hyperlink" Target="https://www.no-harassment.mhlw.go.jp/foundation/pawahara-six-types/type1"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テーマ⑥　ハラスメント</a:t>
            </a:r>
          </a:p>
        </p:txBody>
      </p:sp>
    </p:spTree>
    <p:extLst>
      <p:ext uri="{BB962C8B-B14F-4D97-AF65-F5344CB8AC3E}">
        <p14:creationId xmlns:p14="http://schemas.microsoft.com/office/powerpoint/2010/main" val="130049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2A57266D-FDFF-7445-B72A-5E219533DAA8}"/>
              </a:ext>
            </a:extLst>
          </p:cNvPr>
          <p:cNvSpPr txBox="1"/>
          <p:nvPr/>
        </p:nvSpPr>
        <p:spPr>
          <a:xfrm>
            <a:off x="1791259" y="1389863"/>
            <a:ext cx="3148492" cy="2382892"/>
          </a:xfrm>
          <a:prstGeom prst="rect">
            <a:avLst/>
          </a:prstGeom>
        </p:spPr>
        <p:txBody>
          <a:bodyPr vert="horz" wrap="square" lIns="0" tIns="15554" rIns="0" bIns="0" rtlCol="0">
            <a:spAutoFit/>
          </a:bodyPr>
          <a:lstStyle/>
          <a:p>
            <a:pPr marL="17858" marR="0" lvl="0" indent="0" algn="l" defTabSz="914400" rtl="0" eaLnBrk="1" fontAlgn="auto" latinLnBrk="0" hangingPunct="1">
              <a:lnSpc>
                <a:spcPct val="100000"/>
              </a:lnSpc>
              <a:spcBef>
                <a:spcPts val="122"/>
              </a:spcBef>
              <a:spcAft>
                <a:spcPts val="0"/>
              </a:spcAft>
              <a:buClrTx/>
              <a:buSzTx/>
              <a:buFontTx/>
              <a:buNone/>
              <a:tabLst/>
              <a:defRPr/>
            </a:pPr>
            <a:r>
              <a:rPr kumimoji="1" sz="1769" b="1"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rPr>
              <a:t>□　パワハラ被害調査</a:t>
            </a:r>
            <a:endParaRPr kumimoji="1" sz="1769" b="0"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endParaRPr>
          </a:p>
          <a:p>
            <a:pPr marL="11521" marR="4609" lvl="0" indent="6337" algn="l" defTabSz="914400" rtl="0" eaLnBrk="1" fontAlgn="auto" latinLnBrk="0" hangingPunct="1">
              <a:lnSpc>
                <a:spcPct val="129099"/>
              </a:lnSpc>
              <a:spcBef>
                <a:spcPts val="585"/>
              </a:spcBef>
              <a:spcAft>
                <a:spcPts val="0"/>
              </a:spcAft>
              <a:buClrTx/>
              <a:buSzTx/>
              <a:buFontTx/>
              <a:buNone/>
              <a:tabLst/>
              <a:defRPr/>
            </a:pP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lang="ja-JP" altLang="en-US" sz="1452" dirty="0">
                <a:solidFill>
                  <a:srgbClr val="231F20"/>
                </a:solidFill>
                <a:latin typeface="HGMaruGothicMPRO" panose="020F0600000000000000" pitchFamily="34" charset="-128"/>
                <a:ea typeface="HGMaruGothicMPRO" panose="020F0600000000000000" pitchFamily="34" charset="-128"/>
                <a:cs typeface="A-OTF Shin Maru Go Pro"/>
              </a:rPr>
              <a:t>令和２</a:t>
            </a: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年度に厚生労働省が実施した「職場のハラスメントに関する実態調査」によると、過去3年以内にパワーハラスメントを受けたことがあると回答した者は3</a:t>
            </a:r>
            <a:r>
              <a:rPr kumimoji="1" lang="en-US" altLang="ja-JP"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a:t>
            </a: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lang="en-US" altLang="ja-JP" sz="1452"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%であり、この問題が依然として社会的な問題であることが明確に示されました。</a:t>
            </a:r>
            <a:endParaRPr kumimoji="1" sz="145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C0F80CA3-2D66-B942-B177-374D74FCD979}"/>
              </a:ext>
            </a:extLst>
          </p:cNvPr>
          <p:cNvSpPr txBox="1"/>
          <p:nvPr/>
        </p:nvSpPr>
        <p:spPr>
          <a:xfrm>
            <a:off x="1798132" y="4293208"/>
            <a:ext cx="3136592" cy="1229756"/>
          </a:xfrm>
          <a:prstGeom prst="rect">
            <a:avLst/>
          </a:prstGeom>
        </p:spPr>
        <p:txBody>
          <a:bodyPr vert="horz" wrap="square" lIns="0" tIns="15554" rIns="0" bIns="0" rtlCol="0">
            <a:spAutoFit/>
          </a:bodyPr>
          <a:lstStyle/>
          <a:p>
            <a:pPr marL="11521" marR="0" lvl="0" indent="0" algn="l" defTabSz="914400" rtl="0" eaLnBrk="1" fontAlgn="auto" latinLnBrk="0" hangingPunct="1">
              <a:lnSpc>
                <a:spcPct val="100000"/>
              </a:lnSpc>
              <a:spcBef>
                <a:spcPts val="122"/>
              </a:spcBef>
              <a:spcAft>
                <a:spcPts val="0"/>
              </a:spcAft>
              <a:buClrTx/>
              <a:buSzTx/>
              <a:buFontTx/>
              <a:buNone/>
              <a:tabLst/>
              <a:defRPr/>
            </a:pPr>
            <a:r>
              <a:rPr kumimoji="1" sz="1769" b="1"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rPr>
              <a:t>□　精神障害の労災補償状況</a:t>
            </a:r>
            <a:endParaRPr kumimoji="1" sz="1769" b="0"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endParaRPr>
          </a:p>
          <a:p>
            <a:pPr marL="11521" marR="4609" lvl="0" indent="0" defTabSz="914400" rtl="0" eaLnBrk="1" fontAlgn="auto" latinLnBrk="0" hangingPunct="1">
              <a:lnSpc>
                <a:spcPct val="129099"/>
              </a:lnSpc>
              <a:spcBef>
                <a:spcPts val="585"/>
              </a:spcBef>
              <a:spcAft>
                <a:spcPts val="0"/>
              </a:spcAft>
              <a:buClrTx/>
              <a:buSzTx/>
              <a:buFontTx/>
              <a:buNone/>
              <a:tabLst/>
              <a:defRPr/>
            </a:pP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ひどい嫌がらせ等を理由とする精神障害等での</a:t>
            </a:r>
            <a:r>
              <a:rPr kumimoji="1" sz="145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労災保険の支給決定件数</a:t>
            </a:r>
            <a:r>
              <a:rPr lang="ja-JP" altLang="en-US" sz="1452" dirty="0">
                <a:solidFill>
                  <a:srgbClr val="231F20"/>
                </a:solidFill>
                <a:latin typeface="HGMaruGothicMPRO" panose="020F0600000000000000" pitchFamily="34" charset="-128"/>
                <a:ea typeface="HGMaruGothicMPRO" panose="020F0600000000000000" pitchFamily="34" charset="-128"/>
                <a:cs typeface="A-OTF Shin Maru Go Pro"/>
              </a:rPr>
              <a:t>が高水準で推移してい</a:t>
            </a:r>
            <a:r>
              <a:rPr kumimoji="1" sz="145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ます</a:t>
            </a: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452"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066D606E-0840-D549-96A7-DB366FEC6045}"/>
              </a:ext>
            </a:extLst>
          </p:cNvPr>
          <p:cNvSpPr txBox="1"/>
          <p:nvPr/>
        </p:nvSpPr>
        <p:spPr>
          <a:xfrm>
            <a:off x="5323346" y="3068960"/>
            <a:ext cx="5365427" cy="198983"/>
          </a:xfrm>
          <a:prstGeom prst="rect">
            <a:avLst/>
          </a:prstGeom>
        </p:spPr>
        <p:txBody>
          <a:bodyPr vert="horz" wrap="square" lIns="0" tIns="10369" rIns="0" bIns="0" rtlCol="0">
            <a:spAutoFit/>
          </a:bodyPr>
          <a:lstStyle/>
          <a:p>
            <a:pPr marL="11521" marR="0" lvl="0" indent="0" algn="l" defTabSz="914400" rtl="0" eaLnBrk="1" fontAlgn="auto" latinLnBrk="0" hangingPunct="1">
              <a:lnSpc>
                <a:spcPct val="100000"/>
              </a:lnSpc>
              <a:spcBef>
                <a:spcPts val="1034"/>
              </a:spcBef>
              <a:spcAft>
                <a:spcPts val="0"/>
              </a:spcAft>
              <a:buClrTx/>
              <a:buSzTx/>
              <a:buFontTx/>
              <a:buNone/>
              <a:tabLst/>
              <a:defRPr/>
            </a:pPr>
            <a:r>
              <a:rPr kumimoji="1" sz="1225"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表　精神障害の労災補償状況</a:t>
            </a:r>
            <a:endParaRPr kumimoji="1" sz="122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14" name="正方形/長方形 13"/>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パワハラの実態ってどうなっているの？</a:t>
            </a:r>
          </a:p>
        </p:txBody>
      </p:sp>
      <p:graphicFrame>
        <p:nvGraphicFramePr>
          <p:cNvPr id="17" name="object 13">
            <a:extLst>
              <a:ext uri="{FF2B5EF4-FFF2-40B4-BE49-F238E27FC236}">
                <a16:creationId xmlns:a16="http://schemas.microsoft.com/office/drawing/2014/main" id="{C2FA4207-D155-B348-90FB-078A1EFE7980}"/>
              </a:ext>
            </a:extLst>
          </p:cNvPr>
          <p:cNvGraphicFramePr>
            <a:graphicFrameLocks noGrp="1"/>
          </p:cNvGraphicFramePr>
          <p:nvPr>
            <p:extLst>
              <p:ext uri="{D42A27DB-BD31-4B8C-83A1-F6EECF244321}">
                <p14:modId xmlns:p14="http://schemas.microsoft.com/office/powerpoint/2010/main" val="2659312026"/>
              </p:ext>
            </p:extLst>
          </p:nvPr>
        </p:nvGraphicFramePr>
        <p:xfrm>
          <a:off x="5321182" y="3357184"/>
          <a:ext cx="6285210" cy="2387769"/>
        </p:xfrm>
        <a:graphic>
          <a:graphicData uri="http://schemas.openxmlformats.org/drawingml/2006/table">
            <a:tbl>
              <a:tblPr firstRow="1" bandRow="1">
                <a:tableStyleId>{2D5ABB26-0587-4C30-8999-92F81FD0307C}</a:tableStyleId>
              </a:tblPr>
              <a:tblGrid>
                <a:gridCol w="128922">
                  <a:extLst>
                    <a:ext uri="{9D8B030D-6E8A-4147-A177-3AD203B41FA5}">
                      <a16:colId xmlns:a16="http://schemas.microsoft.com/office/drawing/2014/main" val="20000"/>
                    </a:ext>
                  </a:extLst>
                </a:gridCol>
                <a:gridCol w="200129">
                  <a:extLst>
                    <a:ext uri="{9D8B030D-6E8A-4147-A177-3AD203B41FA5}">
                      <a16:colId xmlns:a16="http://schemas.microsoft.com/office/drawing/2014/main" val="20001"/>
                    </a:ext>
                  </a:extLst>
                </a:gridCol>
                <a:gridCol w="1918783">
                  <a:extLst>
                    <a:ext uri="{9D8B030D-6E8A-4147-A177-3AD203B41FA5}">
                      <a16:colId xmlns:a16="http://schemas.microsoft.com/office/drawing/2014/main" val="216456907"/>
                    </a:ext>
                  </a:extLst>
                </a:gridCol>
                <a:gridCol w="576768">
                  <a:extLst>
                    <a:ext uri="{9D8B030D-6E8A-4147-A177-3AD203B41FA5}">
                      <a16:colId xmlns:a16="http://schemas.microsoft.com/office/drawing/2014/main" val="20002"/>
                    </a:ext>
                  </a:extLst>
                </a:gridCol>
                <a:gridCol w="576768">
                  <a:extLst>
                    <a:ext uri="{9D8B030D-6E8A-4147-A177-3AD203B41FA5}">
                      <a16:colId xmlns:a16="http://schemas.microsoft.com/office/drawing/2014/main" val="20003"/>
                    </a:ext>
                  </a:extLst>
                </a:gridCol>
                <a:gridCol w="576768">
                  <a:extLst>
                    <a:ext uri="{9D8B030D-6E8A-4147-A177-3AD203B41FA5}">
                      <a16:colId xmlns:a16="http://schemas.microsoft.com/office/drawing/2014/main" val="20004"/>
                    </a:ext>
                  </a:extLst>
                </a:gridCol>
                <a:gridCol w="576768">
                  <a:extLst>
                    <a:ext uri="{9D8B030D-6E8A-4147-A177-3AD203B41FA5}">
                      <a16:colId xmlns:a16="http://schemas.microsoft.com/office/drawing/2014/main" val="20005"/>
                    </a:ext>
                  </a:extLst>
                </a:gridCol>
                <a:gridCol w="576768">
                  <a:extLst>
                    <a:ext uri="{9D8B030D-6E8A-4147-A177-3AD203B41FA5}">
                      <a16:colId xmlns:a16="http://schemas.microsoft.com/office/drawing/2014/main" val="20006"/>
                    </a:ext>
                  </a:extLst>
                </a:gridCol>
                <a:gridCol w="576768">
                  <a:extLst>
                    <a:ext uri="{9D8B030D-6E8A-4147-A177-3AD203B41FA5}">
                      <a16:colId xmlns:a16="http://schemas.microsoft.com/office/drawing/2014/main" val="20007"/>
                    </a:ext>
                  </a:extLst>
                </a:gridCol>
                <a:gridCol w="576768">
                  <a:extLst>
                    <a:ext uri="{9D8B030D-6E8A-4147-A177-3AD203B41FA5}">
                      <a16:colId xmlns:a16="http://schemas.microsoft.com/office/drawing/2014/main" val="499789569"/>
                    </a:ext>
                  </a:extLst>
                </a:gridCol>
              </a:tblGrid>
              <a:tr h="217175">
                <a:tc gridSpan="3">
                  <a:txBody>
                    <a:bodyPr/>
                    <a:lstStyle/>
                    <a:p>
                      <a:pPr>
                        <a:lnSpc>
                          <a:spcPct val="100000"/>
                        </a:lnSpc>
                      </a:pPr>
                      <a:endParaRPr sz="900" spc="0" dirty="0">
                        <a:latin typeface="HGMaruGothicMPRO" panose="020F0600000000000000" pitchFamily="34" charset="-128"/>
                        <a:ea typeface="HGMaruGothicMPRO" panose="020F0600000000000000" pitchFamily="34" charset="-128"/>
                        <a:cs typeface="Times New Roman"/>
                      </a:endParaRPr>
                    </a:p>
                  </a:txBody>
                  <a:tcPr marL="0" marR="0" marT="0" marB="0">
                    <a:lnL w="19050">
                      <a:solidFill>
                        <a:srgbClr val="231F20"/>
                      </a:solidFill>
                      <a:prstDash val="solid"/>
                    </a:lnL>
                    <a:lnR w="6350" cap="flat" cmpd="sng" algn="ctr">
                      <a:solidFill>
                        <a:srgbClr val="231F20"/>
                      </a:solidFill>
                      <a:prstDash val="solid"/>
                      <a:round/>
                      <a:headEnd type="none" w="med" len="med"/>
                      <a:tailEnd type="none" w="med" len="med"/>
                    </a:lnR>
                    <a:lnT w="19050">
                      <a:solidFill>
                        <a:srgbClr val="231F20"/>
                      </a:solidFill>
                      <a:prstDash val="solid"/>
                    </a:lnT>
                    <a:lnB w="6350">
                      <a:solidFill>
                        <a:srgbClr val="231F20"/>
                      </a:solidFill>
                      <a:prstDash val="solid"/>
                    </a:lnB>
                    <a:solidFill>
                      <a:srgbClr val="FFD59C"/>
                    </a:solidFill>
                  </a:tcPr>
                </a:tc>
                <a:tc hMerge="1">
                  <a:txBody>
                    <a:bodyPr/>
                    <a:lstStyle/>
                    <a:p>
                      <a:endParaRPr/>
                    </a:p>
                  </a:txBody>
                  <a:tcPr marL="0" marR="0" marT="0" marB="0"/>
                </a:tc>
                <a:tc hMerge="1">
                  <a:txBody>
                    <a:bodyPr/>
                    <a:lstStyle/>
                    <a:p>
                      <a:endParaRPr kumimoji="1" lang="ja-JP" altLang="en-US"/>
                    </a:p>
                  </a:txBody>
                  <a:tcPr/>
                </a:tc>
                <a:tc>
                  <a:txBody>
                    <a:bodyPr/>
                    <a:lstStyle/>
                    <a:p>
                      <a:pPr marR="66675" algn="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27年度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5715"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28年度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5715" marR="0" lvl="0" indent="0" algn="ctr" defTabSz="914400" rtl="0" eaLnBrk="1" fontAlgn="auto" latinLnBrk="0" hangingPunct="1">
                        <a:lnSpc>
                          <a:spcPct val="100000"/>
                        </a:lnSpc>
                        <a:spcBef>
                          <a:spcPts val="229"/>
                        </a:spcBef>
                        <a:spcAft>
                          <a:spcPts val="0"/>
                        </a:spcAft>
                        <a:buClrTx/>
                        <a:buSzTx/>
                        <a:buFontTx/>
                        <a:buNone/>
                        <a:tabLst/>
                        <a:defRPr/>
                      </a:pPr>
                      <a:r>
                        <a:rPr lang="en-US" altLang="ja-JP" sz="900" b="1" spc="0" dirty="0">
                          <a:solidFill>
                            <a:schemeClr val="tx1"/>
                          </a:solidFill>
                          <a:latin typeface="HGMaruGothicMPRO" panose="020F0600000000000000" pitchFamily="34" charset="-128"/>
                          <a:ea typeface="HGMaruGothicMPRO" panose="020F0600000000000000" pitchFamily="34" charset="-128"/>
                          <a:cs typeface="ShinMGoPro-Medium"/>
                        </a:rPr>
                        <a:t>2</a:t>
                      </a:r>
                      <a:r>
                        <a:rPr lang="ja-JP" altLang="en-US" sz="900" b="1" spc="0" dirty="0">
                          <a:solidFill>
                            <a:schemeClr val="tx1"/>
                          </a:solidFill>
                          <a:latin typeface="HGMaruGothicMPRO" panose="020F0600000000000000" pitchFamily="34" charset="-128"/>
                          <a:ea typeface="HGMaruGothicMPRO" panose="020F0600000000000000" pitchFamily="34" charset="-128"/>
                          <a:cs typeface="ShinMGoPro-Medium"/>
                        </a:rPr>
                        <a:t>９年度</a:t>
                      </a:r>
                      <a:endParaRPr lang="ja-JP" altLang="en-US" sz="900" spc="0" dirty="0">
                        <a:solidFill>
                          <a:schemeClr val="tx1"/>
                        </a:solidFill>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20320" algn="ctr">
                        <a:lnSpc>
                          <a:spcPct val="100000"/>
                        </a:lnSpc>
                        <a:spcBef>
                          <a:spcPts val="229"/>
                        </a:spcBef>
                      </a:pPr>
                      <a:r>
                        <a:rPr lang="en-US" altLang="ja-JP" sz="900" b="1" spc="0" dirty="0">
                          <a:solidFill>
                            <a:srgbClr val="231F20"/>
                          </a:solidFill>
                          <a:latin typeface="HGMaruGothicMPRO" panose="020F0600000000000000" pitchFamily="34" charset="-128"/>
                          <a:ea typeface="HGMaruGothicMPRO" panose="020F0600000000000000" pitchFamily="34" charset="-128"/>
                          <a:cs typeface="ShinMGoPro-Medium"/>
                        </a:rPr>
                        <a:t>30</a:t>
                      </a:r>
                      <a:r>
                        <a:rPr sz="900" b="1" spc="0" dirty="0">
                          <a:solidFill>
                            <a:srgbClr val="231F20"/>
                          </a:solidFill>
                          <a:latin typeface="HGMaruGothicMPRO" panose="020F0600000000000000" pitchFamily="34" charset="-128"/>
                          <a:ea typeface="HGMaruGothicMPRO" panose="020F0600000000000000" pitchFamily="34" charset="-128"/>
                          <a:cs typeface="ShinMGoPro-Medium"/>
                        </a:rPr>
                        <a:t>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cap="flat" cmpd="sng" algn="ctr">
                      <a:solidFill>
                        <a:srgbClr val="231F20"/>
                      </a:solidFill>
                      <a:prstDash val="solid"/>
                      <a:round/>
                      <a:headEnd type="none" w="med" len="med"/>
                      <a:tailEnd type="none" w="med" len="me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R="66675" algn="ctr">
                        <a:lnSpc>
                          <a:spcPct val="100000"/>
                        </a:lnSpc>
                        <a:spcBef>
                          <a:spcPts val="229"/>
                        </a:spcBef>
                      </a:pPr>
                      <a:r>
                        <a:rPr lang="ja-JP" altLang="en-US" sz="800" b="1" spc="-100" baseline="0" dirty="0">
                          <a:solidFill>
                            <a:srgbClr val="231F20"/>
                          </a:solidFill>
                          <a:latin typeface="HGMaruGothicMPRO" panose="020F0600000000000000" pitchFamily="34" charset="-128"/>
                          <a:ea typeface="HGMaruGothicMPRO" panose="020F0600000000000000" pitchFamily="34" charset="-128"/>
                          <a:cs typeface="ShinMGoPro-Medium"/>
                        </a:rPr>
                        <a:t>令和</a:t>
                      </a:r>
                      <a:r>
                        <a:rPr lang="ja-JP" altLang="en-US" sz="900" b="1" spc="-100" baseline="0" dirty="0">
                          <a:solidFill>
                            <a:srgbClr val="231F20"/>
                          </a:solidFill>
                          <a:latin typeface="HGMaruGothicMPRO" panose="020F0600000000000000" pitchFamily="34" charset="-128"/>
                          <a:ea typeface="HGMaruGothicMPRO" panose="020F0600000000000000" pitchFamily="34" charset="-128"/>
                          <a:cs typeface="ShinMGoPro-Medium"/>
                        </a:rPr>
                        <a:t>元</a:t>
                      </a:r>
                      <a:r>
                        <a:rPr sz="900" b="1" spc="-100" baseline="0" dirty="0" err="1">
                          <a:solidFill>
                            <a:srgbClr val="231F20"/>
                          </a:solidFill>
                          <a:latin typeface="HGMaruGothicMPRO" panose="020F0600000000000000" pitchFamily="34" charset="-128"/>
                          <a:ea typeface="HGMaruGothicMPRO" panose="020F0600000000000000" pitchFamily="34" charset="-128"/>
                          <a:cs typeface="ShinMGoPro-Medium"/>
                        </a:rPr>
                        <a:t>年度</a:t>
                      </a:r>
                      <a:endParaRPr sz="900" spc="-100" baseline="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FFD59C"/>
                    </a:solidFill>
                  </a:tcPr>
                </a:tc>
                <a:tc>
                  <a:txBody>
                    <a:bodyPr/>
                    <a:lstStyle/>
                    <a:p>
                      <a:pPr marL="5715" algn="ctr">
                        <a:lnSpc>
                          <a:spcPct val="100000"/>
                        </a:lnSpc>
                        <a:spcBef>
                          <a:spcPts val="229"/>
                        </a:spcBef>
                      </a:pPr>
                      <a:r>
                        <a:rPr sz="900" b="1" spc="0" dirty="0">
                          <a:solidFill>
                            <a:srgbClr val="231F20"/>
                          </a:solidFill>
                          <a:latin typeface="HGMaruGothicMPRO" panose="020F0600000000000000" pitchFamily="34" charset="-128"/>
                          <a:ea typeface="HGMaruGothicMPRO" panose="020F0600000000000000" pitchFamily="34" charset="-128"/>
                          <a:cs typeface="ShinMGoPro-Medium"/>
                        </a:rPr>
                        <a:t>2年度</a:t>
                      </a:r>
                      <a:endParaRPr sz="900" spc="0" dirty="0">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6350" cap="flat" cmpd="sng" algn="ctr">
                      <a:solidFill>
                        <a:srgbClr val="231F20"/>
                      </a:solidFill>
                      <a:prstDash val="solid"/>
                      <a:round/>
                      <a:headEnd type="none" w="med" len="med"/>
                      <a:tailEnd type="none" w="med" len="med"/>
                    </a:lnR>
                    <a:lnT w="19050">
                      <a:solidFill>
                        <a:srgbClr val="231F20"/>
                      </a:solidFill>
                      <a:prstDash val="solid"/>
                    </a:lnT>
                    <a:lnB w="6350">
                      <a:solidFill>
                        <a:srgbClr val="231F20"/>
                      </a:solidFill>
                      <a:prstDash val="solid"/>
                    </a:lnB>
                    <a:solidFill>
                      <a:srgbClr val="FFD59C"/>
                    </a:solidFill>
                  </a:tcPr>
                </a:tc>
                <a:tc>
                  <a:txBody>
                    <a:bodyPr/>
                    <a:lstStyle/>
                    <a:p>
                      <a:pPr marL="5715" marR="0" lvl="0" indent="0" algn="ctr" defTabSz="914400" rtl="0" eaLnBrk="1" fontAlgn="auto" latinLnBrk="0" hangingPunct="1">
                        <a:lnSpc>
                          <a:spcPct val="100000"/>
                        </a:lnSpc>
                        <a:spcBef>
                          <a:spcPts val="229"/>
                        </a:spcBef>
                        <a:spcAft>
                          <a:spcPts val="0"/>
                        </a:spcAft>
                        <a:buClrTx/>
                        <a:buSzTx/>
                        <a:buFontTx/>
                        <a:buNone/>
                        <a:tabLst/>
                        <a:defRPr/>
                      </a:pPr>
                      <a:r>
                        <a:rPr lang="ja-JP" altLang="en-US" sz="900" b="1" spc="0" dirty="0">
                          <a:solidFill>
                            <a:schemeClr val="tx1"/>
                          </a:solidFill>
                          <a:latin typeface="HGMaruGothicMPRO" panose="020F0600000000000000" pitchFamily="34" charset="-128"/>
                          <a:ea typeface="HGMaruGothicMPRO" panose="020F0600000000000000" pitchFamily="34" charset="-128"/>
                          <a:cs typeface="ShinMGoPro-Medium"/>
                        </a:rPr>
                        <a:t>３年度</a:t>
                      </a:r>
                      <a:endParaRPr lang="ja-JP" altLang="en-US" sz="900" spc="0" dirty="0">
                        <a:solidFill>
                          <a:schemeClr val="tx1"/>
                        </a:solidFill>
                        <a:latin typeface="HGMaruGothicMPRO" panose="020F0600000000000000" pitchFamily="34" charset="-128"/>
                        <a:ea typeface="HGMaruGothicMPRO" panose="020F0600000000000000" pitchFamily="34" charset="-128"/>
                        <a:cs typeface="ShinMGoPro-Medium"/>
                      </a:endParaRPr>
                    </a:p>
                  </a:txBody>
                  <a:tcPr marL="0" marR="0" marT="26498" marB="0">
                    <a:lnL w="6350">
                      <a:solidFill>
                        <a:srgbClr val="231F20"/>
                      </a:solidFill>
                      <a:prstDash val="solid"/>
                    </a:lnL>
                    <a:lnR w="19050">
                      <a:solidFill>
                        <a:srgbClr val="231F20"/>
                      </a:solidFill>
                      <a:prstDash val="solid"/>
                    </a:lnR>
                    <a:lnT w="19050">
                      <a:solidFill>
                        <a:srgbClr val="231F20"/>
                      </a:solidFill>
                      <a:prstDash val="solid"/>
                    </a:lnT>
                    <a:lnB w="6350" cap="flat" cmpd="sng" algn="ctr">
                      <a:solidFill>
                        <a:srgbClr val="231F20"/>
                      </a:solidFill>
                      <a:prstDash val="solid"/>
                      <a:round/>
                      <a:headEnd type="none" w="med" len="med"/>
                      <a:tailEnd type="none" w="med" len="med"/>
                    </a:lnB>
                    <a:solidFill>
                      <a:srgbClr val="FFD59C"/>
                    </a:solidFill>
                  </a:tcPr>
                </a:tc>
                <a:extLst>
                  <a:ext uri="{0D108BD9-81ED-4DB2-BD59-A6C34878D82A}">
                    <a16:rowId xmlns:a16="http://schemas.microsoft.com/office/drawing/2014/main" val="10000"/>
                  </a:ext>
                </a:extLst>
              </a:tr>
              <a:tr h="384232">
                <a:tc gridSpan="3">
                  <a:txBody>
                    <a:bodyPr/>
                    <a:lstStyle/>
                    <a:p>
                      <a:pPr marL="118110" marR="472440">
                        <a:lnSpc>
                          <a:spcPct val="103299"/>
                        </a:lnSpc>
                        <a:spcBef>
                          <a:spcPts val="35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精神障害の労災補償の 支給決定件数全体</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0900" marB="0" anchor="ctr">
                    <a:lnL w="190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solidFill>
                      <a:srgbClr val="FFD59C"/>
                    </a:solidFill>
                  </a:tcPr>
                </a:tc>
                <a:tc hMerge="1">
                  <a:txBody>
                    <a:bodyPr/>
                    <a:lstStyle/>
                    <a:p>
                      <a:endParaRPr/>
                    </a:p>
                  </a:txBody>
                  <a:tcPr marL="0" marR="0" marT="0" marB="0"/>
                </a:tc>
                <a:tc hMerge="1">
                  <a:txBody>
                    <a:bodyPr/>
                    <a:lstStyle/>
                    <a:p>
                      <a:endParaRPr kumimoji="1" lang="ja-JP" altLang="en-US"/>
                    </a:p>
                  </a:txBody>
                  <a:tcPr/>
                </a:tc>
                <a:tc>
                  <a:txBody>
                    <a:bodyPr/>
                    <a:lstStyle/>
                    <a:p>
                      <a:pPr marL="0" marR="97155"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472</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0" algn="ctr">
                        <a:lnSpc>
                          <a:spcPct val="100000"/>
                        </a:lnSpc>
                        <a:spcBef>
                          <a:spcPts val="107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498</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0" algn="ctr">
                        <a:lnSpc>
                          <a:spcPct val="100000"/>
                        </a:lnSpc>
                        <a:spcBef>
                          <a:spcPts val="1070"/>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506</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320" algn="ctr">
                        <a:lnSpc>
                          <a:spcPct val="100000"/>
                        </a:lnSpc>
                        <a:spcBef>
                          <a:spcPts val="1070"/>
                        </a:spcBef>
                      </a:pPr>
                      <a:r>
                        <a:rPr lang="en-US" altLang="ja-JP" sz="900" spc="0" dirty="0">
                          <a:latin typeface="HGMaruGothicMPRO" panose="020F0600000000000000" pitchFamily="34" charset="-128"/>
                          <a:ea typeface="HGMaruGothicMPRO" panose="020F0600000000000000" pitchFamily="34" charset="-128"/>
                          <a:cs typeface="A-OTF Shin Maru Go Pro"/>
                        </a:rPr>
                        <a:t>465</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23277"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97155" algn="r">
                        <a:lnSpc>
                          <a:spcPct val="100000"/>
                        </a:lnSpc>
                        <a:spcBef>
                          <a:spcPts val="1070"/>
                        </a:spcBef>
                      </a:pPr>
                      <a:r>
                        <a:rPr lang="en-US" altLang="ja-JP" sz="900" spc="0" dirty="0">
                          <a:latin typeface="HGMaruGothicMPRO" panose="020F0600000000000000" pitchFamily="34" charset="-128"/>
                          <a:ea typeface="HGMaruGothicMPRO" panose="020F0600000000000000" pitchFamily="34" charset="-128"/>
                          <a:cs typeface="A-OTF Shin Maru Go Pro"/>
                        </a:rPr>
                        <a:t>509</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1070"/>
                        </a:spcBef>
                      </a:pPr>
                      <a:r>
                        <a:rPr lang="en-US" altLang="ja-JP" sz="900" spc="0" dirty="0">
                          <a:latin typeface="HGMaruGothicMPRO" panose="020F0600000000000000" pitchFamily="34" charset="-128"/>
                          <a:ea typeface="HGMaruGothicMPRO" panose="020F0600000000000000" pitchFamily="34" charset="-128"/>
                          <a:cs typeface="A-OTF Shin Maru Go Pro"/>
                        </a:rPr>
                        <a:t>608</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5715" algn="ctr">
                        <a:lnSpc>
                          <a:spcPct val="100000"/>
                        </a:lnSpc>
                        <a:spcBef>
                          <a:spcPts val="1070"/>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629</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123277"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1"/>
                  </a:ext>
                </a:extLst>
              </a:tr>
              <a:tr h="357157">
                <a:tc rowSpan="5">
                  <a:txBody>
                    <a:bodyPr/>
                    <a:lstStyle/>
                    <a:p>
                      <a:pPr>
                        <a:lnSpc>
                          <a:spcPct val="100000"/>
                        </a:lnSpc>
                      </a:pPr>
                      <a:endParaRPr sz="900" spc="0">
                        <a:latin typeface="HG丸ｺﾞｼｯｸM-PRO" panose="020F0600000000000000" pitchFamily="50" charset="-128"/>
                        <a:ea typeface="HG丸ｺﾞｼｯｸM-PRO" panose="020F0600000000000000" pitchFamily="50" charset="-128"/>
                        <a:cs typeface="Times New Roman"/>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gridSpan="2">
                  <a:txBody>
                    <a:bodyPr/>
                    <a:lstStyle/>
                    <a:p>
                      <a:r>
                        <a:rPr lang="ja-JP" altLang="en-US" sz="900" dirty="0">
                          <a:latin typeface="HG丸ｺﾞｼｯｸM-PRO" panose="020F0600000000000000" pitchFamily="50" charset="-128"/>
                          <a:ea typeface="HG丸ｺﾞｼｯｸM-PRO" panose="020F0600000000000000" pitchFamily="50" charset="-128"/>
                        </a:rPr>
                        <a:t> 上司等から、身体的攻撃、精神的攻撃等 </a:t>
                      </a:r>
                      <a:endParaRPr lang="en-US" altLang="ja-JP" sz="9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のパワーハラスメントを受けた</a:t>
                      </a:r>
                    </a:p>
                  </a:txBody>
                  <a:tcPr marL="0" marR="0" marT="13825" marB="0" anchor="ctr">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D59C"/>
                    </a:solidFill>
                  </a:tcPr>
                </a:tc>
                <a:tc hMerge="1">
                  <a:txBody>
                    <a:bodyPr/>
                    <a:lstStyle/>
                    <a:p>
                      <a:endParaRPr kumimoji="1" lang="ja-JP" altLang="en-US"/>
                    </a:p>
                  </a:txBody>
                  <a:tcPr/>
                </a:tc>
                <a:tc>
                  <a:txBody>
                    <a:bodyPr/>
                    <a:lstStyle/>
                    <a:p>
                      <a:pPr marL="0" algn="ctr"/>
                      <a:r>
                        <a:rPr lang="en-US" altLang="ja-JP" sz="900" dirty="0">
                          <a:latin typeface="HG丸ｺﾞｼｯｸM-PRO" panose="020F0600000000000000" pitchFamily="50" charset="-128"/>
                          <a:ea typeface="HG丸ｺﾞｼｯｸM-PRO" panose="020F0600000000000000" pitchFamily="50" charset="-128"/>
                        </a:rPr>
                        <a:t>―</a:t>
                      </a:r>
                      <a:endParaRPr lang="ja-JP" altLang="en-US" sz="900" dirty="0">
                        <a:latin typeface="HG丸ｺﾞｼｯｸM-PRO" panose="020F0600000000000000" pitchFamily="50" charset="-128"/>
                        <a:ea typeface="HG丸ｺﾞｼｯｸM-PRO" panose="020F0600000000000000" pitchFamily="50" charset="-128"/>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0" marR="0" marT="95626"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txBody>
                  <a:tcPr marL="0" marR="0" marT="95626" marB="0">
                    <a:lnL w="6350">
                      <a:solidFill>
                        <a:srgbClr val="231F20"/>
                      </a:solidFill>
                      <a:prstDash val="solid"/>
                    </a:lnL>
                    <a:lnR w="6350">
                      <a:solidFill>
                        <a:srgbClr val="231F20"/>
                      </a:solidFill>
                      <a:prstDash val="soli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r>
                        <a:rPr lang="en-US" altLang="ja-JP" sz="900" dirty="0">
                          <a:latin typeface="HG丸ｺﾞｼｯｸM-PRO" panose="020F0600000000000000" pitchFamily="50" charset="-128"/>
                          <a:ea typeface="HG丸ｺﾞｼｯｸM-PRO" panose="020F0600000000000000" pitchFamily="50" charset="-128"/>
                        </a:rPr>
                        <a:t>99</a:t>
                      </a:r>
                      <a:endParaRPr lang="ja-JP" altLang="en-US" sz="900" dirty="0">
                        <a:latin typeface="HG丸ｺﾞｼｯｸM-PRO" panose="020F0600000000000000" pitchFamily="50" charset="-128"/>
                        <a:ea typeface="HG丸ｺﾞｼｯｸM-PRO" panose="020F0600000000000000" pitchFamily="50" charset="-128"/>
                      </a:endParaRPr>
                    </a:p>
                  </a:txBody>
                  <a:tcPr marL="0" marR="0" marT="95626"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r>
                        <a:rPr lang="en-US" altLang="ja-JP" sz="900" dirty="0">
                          <a:latin typeface="HG丸ｺﾞｼｯｸM-PRO" panose="020F0600000000000000" pitchFamily="50" charset="-128"/>
                          <a:ea typeface="HG丸ｺﾞｼｯｸM-PRO" panose="020F0600000000000000" pitchFamily="50" charset="-128"/>
                        </a:rPr>
                        <a:t>125</a:t>
                      </a:r>
                      <a:endParaRPr lang="ja-JP" altLang="en-US" sz="900" dirty="0">
                        <a:latin typeface="HG丸ｺﾞｼｯｸM-PRO" panose="020F0600000000000000" pitchFamily="50" charset="-128"/>
                        <a:ea typeface="HG丸ｺﾞｼｯｸM-PRO" panose="020F0600000000000000" pitchFamily="50" charset="-128"/>
                      </a:endParaRPr>
                    </a:p>
                  </a:txBody>
                  <a:tcPr marL="0" marR="0" marT="95626"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2"/>
                  </a:ext>
                </a:extLst>
              </a:tr>
              <a:tr h="357157">
                <a:tc vMerge="1">
                  <a:txBody>
                    <a:bodyPr/>
                    <a:lstStyle/>
                    <a:p>
                      <a:endParaRPr kumimoji="1" lang="ja-JP" altLang="en-US"/>
                    </a:p>
                  </a:txBody>
                  <a:tcPr/>
                </a:tc>
                <a:tc rowSpan="4">
                  <a:txBody>
                    <a:bodyPr/>
                    <a:lstStyle/>
                    <a:p>
                      <a:pPr algn="ctr"/>
                      <a:r>
                        <a:rPr lang="ja-JP" altLang="en-US" sz="900" dirty="0">
                          <a:latin typeface="HG丸ｺﾞｼｯｸM-PRO" panose="020F0600000000000000" pitchFamily="50" charset="-128"/>
                          <a:ea typeface="HG丸ｺﾞｼｯｸM-PRO" panose="020F0600000000000000" pitchFamily="50" charset="-128"/>
                        </a:rPr>
                        <a:t>対　人　関　係</a:t>
                      </a:r>
                    </a:p>
                  </a:txBody>
                  <a:tcPr marL="0" marR="36000" marT="13825" marB="0" vert="eaVert">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19050">
                      <a:solidFill>
                        <a:srgbClr val="231F20"/>
                      </a:solidFill>
                      <a:prstDash val="solid"/>
                    </a:lnB>
                    <a:solidFill>
                      <a:srgbClr val="FFD59C"/>
                    </a:solidFill>
                  </a:tcPr>
                </a:tc>
                <a:tc>
                  <a:txBody>
                    <a:bodyPr/>
                    <a:lstStyle/>
                    <a:p>
                      <a:pPr marL="81915" marR="20955" indent="-71120">
                        <a:lnSpc>
                          <a:spcPct val="103299"/>
                        </a:lnSpc>
                        <a:spcBef>
                          <a:spcPts val="120"/>
                        </a:spcBef>
                      </a:pPr>
                      <a:r>
                        <a:rPr sz="900" spc="-70" baseline="0" dirty="0">
                          <a:solidFill>
                            <a:srgbClr val="231F20"/>
                          </a:solidFill>
                          <a:latin typeface="HGMaruGothicMPRO" panose="020F0600000000000000" pitchFamily="34" charset="-128"/>
                          <a:ea typeface="HGMaruGothicMPRO" panose="020F0600000000000000" pitchFamily="34" charset="-128"/>
                          <a:cs typeface="A-OTF Shin Maru Go Pro"/>
                        </a:rPr>
                        <a:t>（</a:t>
                      </a:r>
                      <a:r>
                        <a:rPr sz="900" spc="-50" baseline="0" dirty="0">
                          <a:solidFill>
                            <a:srgbClr val="231F20"/>
                          </a:solidFill>
                          <a:latin typeface="HGMaruGothicMPRO" panose="020F0600000000000000" pitchFamily="34" charset="-128"/>
                          <a:ea typeface="HGMaruGothicMPRO" panose="020F0600000000000000" pitchFamily="34" charset="-128"/>
                          <a:cs typeface="A-OTF Shin Maru Go Pro"/>
                        </a:rPr>
                        <a:t>ひどい）嫌がらせ、いじめ、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又は暴行を受けた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3825"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D59C"/>
                    </a:solidFill>
                  </a:tcPr>
                </a:tc>
                <a:tc>
                  <a:txBody>
                    <a:bodyPr/>
                    <a:lstStyle/>
                    <a:p>
                      <a:pPr marL="0" marR="140335" indent="90488" algn="ctr">
                        <a:lnSpc>
                          <a:spcPct val="100000"/>
                        </a:lnSpc>
                        <a:spcBef>
                          <a:spcPts val="0"/>
                        </a:spcBef>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60</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5626"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lnSpc>
                          <a:spcPct val="100000"/>
                        </a:lnSpc>
                        <a:spcBef>
                          <a:spcPts val="83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74</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5626"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lnSpc>
                          <a:spcPct val="100000"/>
                        </a:lnSpc>
                        <a:spcBef>
                          <a:spcPts val="830"/>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88</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5626"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lnSpc>
                          <a:spcPct val="100000"/>
                        </a:lnSpc>
                        <a:spcBef>
                          <a:spcPts val="830"/>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69</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626"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marR="140335" indent="90488" algn="ctr">
                        <a:lnSpc>
                          <a:spcPct val="100000"/>
                        </a:lnSpc>
                        <a:spcBef>
                          <a:spcPts val="830"/>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79</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626"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r>
                        <a:rPr lang="en-US" altLang="ja-JP" sz="900" dirty="0">
                          <a:latin typeface="HG丸ｺﾞｼｯｸM-PRO" panose="020F0600000000000000" pitchFamily="50" charset="-128"/>
                          <a:ea typeface="HG丸ｺﾞｼｯｸM-PRO" panose="020F0600000000000000" pitchFamily="50" charset="-128"/>
                        </a:rPr>
                        <a:t>71</a:t>
                      </a:r>
                      <a:endParaRPr lang="ja-JP" altLang="en-US" sz="900" dirty="0">
                        <a:latin typeface="HG丸ｺﾞｼｯｸM-PRO" panose="020F0600000000000000" pitchFamily="50" charset="-128"/>
                        <a:ea typeface="HG丸ｺﾞｼｯｸM-PRO" panose="020F0600000000000000" pitchFamily="50" charset="-128"/>
                      </a:endParaRPr>
                    </a:p>
                  </a:txBody>
                  <a:tcPr marL="0" marR="0" marT="95626" marB="0">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a:solidFill>
                        <a:srgbClr val="231F20"/>
                      </a:solidFill>
                      <a:prstDash val="solid"/>
                    </a:lnT>
                    <a:lnB w="6350" cap="flat" cmpd="sng" algn="ctr">
                      <a:solidFill>
                        <a:srgbClr val="231F20"/>
                      </a:solidFill>
                      <a:prstDash val="solid"/>
                      <a:round/>
                      <a:headEnd type="none" w="med" len="med"/>
                      <a:tailEnd type="none" w="med" len="med"/>
                    </a:lnB>
                    <a:solidFill>
                      <a:srgbClr val="FFFDE8"/>
                    </a:solidFill>
                  </a:tcPr>
                </a:tc>
                <a:tc>
                  <a:txBody>
                    <a:bodyPr/>
                    <a:lstStyle/>
                    <a:p>
                      <a:pPr marL="0" algn="ctr"/>
                      <a:r>
                        <a:rPr lang="en-US" altLang="ja-JP" sz="900" dirty="0">
                          <a:latin typeface="HG丸ｺﾞｼｯｸM-PRO" panose="020F0600000000000000" pitchFamily="50" charset="-128"/>
                          <a:ea typeface="HG丸ｺﾞｼｯｸM-PRO" panose="020F0600000000000000" pitchFamily="50" charset="-128"/>
                        </a:rPr>
                        <a:t>61</a:t>
                      </a:r>
                      <a:endParaRPr lang="ja-JP" altLang="en-US" sz="900" dirty="0">
                        <a:latin typeface="HG丸ｺﾞｼｯｸM-PRO" panose="020F0600000000000000" pitchFamily="50" charset="-128"/>
                        <a:ea typeface="HG丸ｺﾞｼｯｸM-PRO" panose="020F0600000000000000" pitchFamily="50" charset="-128"/>
                      </a:endParaRPr>
                    </a:p>
                  </a:txBody>
                  <a:tcPr marL="0" marR="0" marT="95626" marB="0">
                    <a:lnL w="6350" cap="flat" cmpd="sng" algn="ctr">
                      <a:solidFill>
                        <a:srgbClr val="231F20"/>
                      </a:solidFill>
                      <a:prstDash val="solid"/>
                      <a:round/>
                      <a:headEnd type="none" w="med" len="med"/>
                      <a:tailEnd type="none" w="med" len="me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3766035449"/>
                  </a:ext>
                </a:extLst>
              </a:tr>
              <a:tr h="357157">
                <a:tc vMerge="1">
                  <a:txBody>
                    <a:bodyPr/>
                    <a:lstStyle/>
                    <a:p>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vMerge="1">
                  <a:txBody>
                    <a:bodyPr/>
                    <a:lstStyle/>
                    <a:p>
                      <a:endParaRPr lang="ja-JP" altLang="en-US" dirty="0"/>
                    </a:p>
                  </a:txBody>
                  <a:tcPr marL="0" marR="0" marT="96202" marB="0">
                    <a:lnL w="635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a:solidFill>
                        <a:srgbClr val="231F20"/>
                      </a:solidFill>
                      <a:prstDash val="solid"/>
                    </a:lnB>
                    <a:solidFill>
                      <a:srgbClr val="FFD59C"/>
                    </a:solidFill>
                  </a:tcPr>
                </a:tc>
                <a:tc>
                  <a:txBody>
                    <a:bodyPr/>
                    <a:lstStyle/>
                    <a:p>
                      <a:pPr marL="81915">
                        <a:lnSpc>
                          <a:spcPct val="100000"/>
                        </a:lnSpc>
                        <a:spcBef>
                          <a:spcPts val="83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上司とのトラブルがあった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D59C"/>
                    </a:solidFill>
                  </a:tcPr>
                </a:tc>
                <a:tc>
                  <a:txBody>
                    <a:bodyPr/>
                    <a:lstStyle/>
                    <a:p>
                      <a:pPr marL="0" marR="140335" indent="90488" algn="ctr">
                        <a:lnSpc>
                          <a:spcPct val="100000"/>
                        </a:lnSpc>
                        <a:spcBef>
                          <a:spcPts val="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21</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5050" marB="0">
                    <a:lnL w="6350" cap="flat" cmpd="sng" algn="ctr">
                      <a:solidFill>
                        <a:srgbClr val="231F20"/>
                      </a:solidFill>
                      <a:prstDash val="solid"/>
                      <a:round/>
                      <a:headEnd type="none" w="med" len="med"/>
                      <a:tailEnd type="none" w="med" len="me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solidFill>
                      <a:srgbClr val="FFFDE8"/>
                    </a:solidFill>
                  </a:tcPr>
                </a:tc>
                <a:tc>
                  <a:txBody>
                    <a:bodyPr/>
                    <a:lstStyle/>
                    <a:p>
                      <a:pPr marL="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24</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22</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a:solidFill>
                        <a:srgbClr val="231F20"/>
                      </a:solidFill>
                      <a:prstDash val="solid"/>
                    </a:lnB>
                    <a:solidFill>
                      <a:srgbClr val="FFFDE8"/>
                    </a:solidFill>
                  </a:tcPr>
                </a:tc>
                <a:tc>
                  <a:txBody>
                    <a:bodyPr/>
                    <a:lstStyle/>
                    <a:p>
                      <a:pPr marL="0" algn="ctr">
                        <a:lnSpc>
                          <a:spcPct val="100000"/>
                        </a:lnSpc>
                        <a:spcBef>
                          <a:spcPts val="830"/>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18</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626" marB="0">
                    <a:lnL w="6350" cap="flat" cmpd="sng" algn="ctr">
                      <a:solidFill>
                        <a:srgbClr val="231F20"/>
                      </a:solidFill>
                      <a:prstDash val="solid"/>
                      <a:round/>
                      <a:headEnd type="none" w="med" len="med"/>
                      <a:tailEnd type="none" w="med" len="me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solidFill>
                      <a:srgbClr val="FFFDE8"/>
                    </a:solidFill>
                  </a:tcPr>
                </a:tc>
                <a:tc>
                  <a:txBody>
                    <a:bodyPr/>
                    <a:lstStyle/>
                    <a:p>
                      <a:pPr marL="0" marR="140335" indent="90488" algn="ctr">
                        <a:lnSpc>
                          <a:spcPct val="100000"/>
                        </a:lnSpc>
                        <a:spcBef>
                          <a:spcPts val="830"/>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21</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626"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6350">
                      <a:solidFill>
                        <a:srgbClr val="231F20"/>
                      </a:solidFill>
                      <a:prstDash val="solid"/>
                    </a:lnB>
                    <a:solidFill>
                      <a:srgbClr val="FFFDE8"/>
                    </a:solidFill>
                  </a:tcPr>
                </a:tc>
                <a:tc>
                  <a:txBody>
                    <a:bodyPr/>
                    <a:lstStyle/>
                    <a:p>
                      <a:pPr marL="0" algn="ctr">
                        <a:lnSpc>
                          <a:spcPct val="100000"/>
                        </a:lnSpc>
                        <a:spcBef>
                          <a:spcPts val="830"/>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14</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626" marB="0">
                    <a:lnL w="635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a:solidFill>
                        <a:srgbClr val="231F20"/>
                      </a:solidFill>
                      <a:prstDash val="solid"/>
                    </a:lnB>
                    <a:solidFill>
                      <a:srgbClr val="FFFDE8"/>
                    </a:solidFill>
                  </a:tcPr>
                </a:tc>
                <a:tc>
                  <a:txBody>
                    <a:bodyPr/>
                    <a:lstStyle/>
                    <a:p>
                      <a:pPr marL="0" algn="ctr">
                        <a:lnSpc>
                          <a:spcPct val="100000"/>
                        </a:lnSpc>
                        <a:spcBef>
                          <a:spcPts val="830"/>
                        </a:spcBef>
                      </a:pPr>
                      <a:r>
                        <a:rPr lang="en-US" altLang="ja-JP" sz="900" spc="0" dirty="0">
                          <a:solidFill>
                            <a:schemeClr val="tx1"/>
                          </a:solidFill>
                          <a:latin typeface="HG丸ｺﾞｼｯｸM-PRO" panose="020F0600000000000000" pitchFamily="50" charset="-128"/>
                          <a:ea typeface="HG丸ｺﾞｼｯｸM-PRO" panose="020F0600000000000000" pitchFamily="50" charset="-128"/>
                          <a:cs typeface="A-OTF Shin Maru Go Pro"/>
                        </a:rPr>
                        <a:t>17</a:t>
                      </a:r>
                      <a:endParaRPr sz="900" spc="0" dirty="0">
                        <a:solidFill>
                          <a:schemeClr val="tx1"/>
                        </a:solidFill>
                        <a:latin typeface="HG丸ｺﾞｼｯｸM-PRO" panose="020F0600000000000000" pitchFamily="50" charset="-128"/>
                        <a:ea typeface="HG丸ｺﾞｼｯｸM-PRO" panose="020F0600000000000000" pitchFamily="50" charset="-128"/>
                        <a:cs typeface="A-OTF Shin Maru Go Pro"/>
                      </a:endParaRPr>
                    </a:p>
                  </a:txBody>
                  <a:tcPr marL="0" marR="0" marT="95626"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3"/>
                  </a:ext>
                </a:extLst>
              </a:tr>
              <a:tr h="357157">
                <a:tc vMerge="1">
                  <a:txBody>
                    <a:bodyPr/>
                    <a:lstStyle/>
                    <a:p>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vMerge="1">
                  <a:txBody>
                    <a:bodyPr/>
                    <a:lstStyle/>
                    <a:p>
                      <a:endParaRPr lang="ja-JP" altLang="en-US" dirty="0"/>
                    </a:p>
                  </a:txBody>
                  <a:tcPr marL="0" marR="0" marT="96202"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D59C"/>
                    </a:solidFill>
                  </a:tcPr>
                </a:tc>
                <a:tc>
                  <a:txBody>
                    <a:bodyPr/>
                    <a:lstStyle/>
                    <a:p>
                      <a:pPr marL="81915">
                        <a:lnSpc>
                          <a:spcPct val="100000"/>
                        </a:lnSpc>
                        <a:spcBef>
                          <a:spcPts val="83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同僚とのトラブルがあった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D59C"/>
                    </a:solidFill>
                  </a:tcPr>
                </a:tc>
                <a:tc>
                  <a:txBody>
                    <a:bodyPr/>
                    <a:lstStyle/>
                    <a:p>
                      <a:pPr marL="0" algn="ctr">
                        <a:lnSpc>
                          <a:spcPct val="100000"/>
                        </a:lnSpc>
                        <a:spcBef>
                          <a:spcPts val="825"/>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2</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5050"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0" marR="0" lvl="0" indent="0" algn="ctr" defTabSz="914400" rtl="0" eaLnBrk="1" fontAlgn="auto" latinLnBrk="0" hangingPunct="1">
                        <a:lnSpc>
                          <a:spcPct val="100000"/>
                        </a:lnSpc>
                        <a:spcBef>
                          <a:spcPts val="825"/>
                        </a:spcBef>
                        <a:spcAft>
                          <a:spcPts val="0"/>
                        </a:spcAft>
                        <a:buClrTx/>
                        <a:buSzTx/>
                        <a:buFontTx/>
                        <a:buNone/>
                        <a:tabLst/>
                        <a:defRPr/>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0</a:t>
                      </a:r>
                      <a:endParaRPr lang="ja-JP" altLang="en-US" sz="900" spc="0" dirty="0">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1</a:t>
                      </a:r>
                      <a:endParaRPr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5050"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2</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050"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0" marR="140335" indent="90488" algn="ctr">
                        <a:lnSpc>
                          <a:spcPct val="100000"/>
                        </a:lnSpc>
                        <a:spcBef>
                          <a:spcPts val="0"/>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5</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05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latin typeface="HG丸ｺﾞｼｯｸM-PRO" panose="020F0600000000000000" pitchFamily="50" charset="-128"/>
                          <a:ea typeface="HG丸ｺﾞｼｯｸM-PRO" panose="020F0600000000000000" pitchFamily="50" charset="-128"/>
                          <a:cs typeface="A-OTF Shin Maru Go Pro"/>
                        </a:rPr>
                        <a:t>7</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5050"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63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solidFill>
                            <a:schemeClr val="tx1"/>
                          </a:solidFill>
                          <a:latin typeface="HG丸ｺﾞｼｯｸM-PRO" panose="020F0600000000000000" pitchFamily="50" charset="-128"/>
                          <a:ea typeface="HG丸ｺﾞｼｯｸM-PRO" panose="020F0600000000000000" pitchFamily="50" charset="-128"/>
                          <a:cs typeface="A-OTF Shin Maru Go Pro"/>
                        </a:rPr>
                        <a:t>6</a:t>
                      </a:r>
                      <a:endParaRPr sz="900" spc="0" dirty="0">
                        <a:solidFill>
                          <a:schemeClr val="tx1"/>
                        </a:solidFill>
                        <a:latin typeface="HG丸ｺﾞｼｯｸM-PRO" panose="020F0600000000000000" pitchFamily="50" charset="-128"/>
                        <a:ea typeface="HG丸ｺﾞｼｯｸM-PRO" panose="020F0600000000000000" pitchFamily="50" charset="-128"/>
                        <a:cs typeface="A-OTF Shin Maru Go Pro"/>
                      </a:endParaRPr>
                    </a:p>
                  </a:txBody>
                  <a:tcPr marL="0" marR="0" marT="95050"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6350" cap="flat" cmpd="sng" algn="ctr">
                      <a:solidFill>
                        <a:srgbClr val="231F20"/>
                      </a:solidFill>
                      <a:prstDash val="solid"/>
                      <a:round/>
                      <a:headEnd type="none" w="med" len="med"/>
                      <a:tailEnd type="none" w="med" len="med"/>
                    </a:lnB>
                    <a:solidFill>
                      <a:srgbClr val="FFFDE8"/>
                    </a:solidFill>
                  </a:tcPr>
                </a:tc>
                <a:extLst>
                  <a:ext uri="{0D108BD9-81ED-4DB2-BD59-A6C34878D82A}">
                    <a16:rowId xmlns:a16="http://schemas.microsoft.com/office/drawing/2014/main" val="10004"/>
                  </a:ext>
                </a:extLst>
              </a:tr>
              <a:tr h="357734">
                <a:tc vMerge="1">
                  <a:txBody>
                    <a:bodyPr/>
                    <a:lstStyle/>
                    <a:p>
                      <a:endParaRPr/>
                    </a:p>
                  </a:txBody>
                  <a:tcPr marL="0" marR="0" marT="0" marB="0">
                    <a:lnL w="19050">
                      <a:solidFill>
                        <a:srgbClr val="231F20"/>
                      </a:solidFill>
                      <a:prstDash val="solid"/>
                    </a:lnL>
                    <a:lnR w="6350">
                      <a:solidFill>
                        <a:srgbClr val="231F20"/>
                      </a:solidFill>
                      <a:prstDash val="solid"/>
                    </a:lnR>
                    <a:lnB w="19050">
                      <a:solidFill>
                        <a:srgbClr val="231F20"/>
                      </a:solidFill>
                      <a:prstDash val="solid"/>
                    </a:lnB>
                    <a:solidFill>
                      <a:srgbClr val="FFD59C"/>
                    </a:solidFill>
                  </a:tcPr>
                </a:tc>
                <a:tc vMerge="1">
                  <a:txBody>
                    <a:bodyPr/>
                    <a:lstStyle/>
                    <a:p>
                      <a:endParaRPr lang="ja-JP" altLang="en-US" dirty="0"/>
                    </a:p>
                  </a:txBody>
                  <a:tcPr marL="0" marR="0" marT="97353" marB="0">
                    <a:lnL w="6350">
                      <a:solidFill>
                        <a:srgbClr val="231F20"/>
                      </a:solidFill>
                      <a:prstDash val="solid"/>
                    </a:lnL>
                    <a:lnR w="6350" cap="flat" cmpd="sng" algn="ctr">
                      <a:solidFill>
                        <a:srgbClr val="231F20"/>
                      </a:solidFill>
                      <a:prstDash val="solid"/>
                      <a:round/>
                      <a:headEnd type="none" w="med" len="med"/>
                      <a:tailEnd type="none" w="med" len="med"/>
                    </a:lnR>
                    <a:lnT w="6350">
                      <a:solidFill>
                        <a:srgbClr val="231F20"/>
                      </a:solidFill>
                      <a:prstDash val="solid"/>
                    </a:lnT>
                    <a:lnB w="19050">
                      <a:solidFill>
                        <a:srgbClr val="231F20"/>
                      </a:solidFill>
                      <a:prstDash val="solid"/>
                    </a:lnB>
                    <a:solidFill>
                      <a:srgbClr val="FFD59C"/>
                    </a:solidFill>
                  </a:tcPr>
                </a:tc>
                <a:tc>
                  <a:txBody>
                    <a:bodyPr/>
                    <a:lstStyle/>
                    <a:p>
                      <a:pPr marL="81915">
                        <a:lnSpc>
                          <a:spcPct val="100000"/>
                        </a:lnSpc>
                        <a:spcBef>
                          <a:spcPts val="844"/>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部下とのトラブルがあった</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cap="flat" cmpd="sng" algn="ctr">
                      <a:solidFill>
                        <a:srgbClr val="231F20"/>
                      </a:solidFill>
                      <a:prstDash val="solid"/>
                      <a:round/>
                      <a:headEnd type="none" w="med" len="med"/>
                      <a:tailEnd type="none" w="med" len="me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FFD59C"/>
                    </a:solidFill>
                  </a:tcPr>
                </a:tc>
                <a:tc>
                  <a:txBody>
                    <a:bodyPr/>
                    <a:lstStyle/>
                    <a:p>
                      <a:pPr marL="0"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1</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4473" marB="0">
                    <a:lnL w="6350" cap="flat" cmpd="sng" algn="ctr">
                      <a:solidFill>
                        <a:srgbClr val="231F20"/>
                      </a:solidFill>
                      <a:prstDash val="solid"/>
                      <a:round/>
                      <a:headEnd type="none" w="med" len="med"/>
                      <a:tailEnd type="none" w="med" len="me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0" algn="ctr">
                        <a:lnSpc>
                          <a:spcPct val="100000"/>
                        </a:lnSpc>
                        <a:spcBef>
                          <a:spcPts val="819"/>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1</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solidFill>
                            <a:schemeClr val="tx1"/>
                          </a:solidFill>
                          <a:latin typeface="HGMaruGothicMPRO" panose="020F0600000000000000" pitchFamily="34" charset="-128"/>
                          <a:ea typeface="HGMaruGothicMPRO" panose="020F0600000000000000" pitchFamily="34" charset="-128"/>
                          <a:cs typeface="A-OTF Shin Maru Go Pro"/>
                        </a:rPr>
                        <a:t>0</a:t>
                      </a:r>
                      <a:endParaRPr lang="ja-JP" altLang="en-US" sz="900" spc="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L="0" marR="0" marT="94473"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0" algn="ctr">
                        <a:lnSpc>
                          <a:spcPct val="100000"/>
                        </a:lnSpc>
                        <a:spcBef>
                          <a:spcPts val="819"/>
                        </a:spcBef>
                      </a:pPr>
                      <a:r>
                        <a:rPr lang="en-US" altLang="ja-JP" sz="900" spc="0" dirty="0">
                          <a:solidFill>
                            <a:srgbClr val="231F20"/>
                          </a:solidFill>
                          <a:latin typeface="HG丸ｺﾞｼｯｸM-PRO" panose="020F0600000000000000" pitchFamily="50" charset="-128"/>
                          <a:ea typeface="HG丸ｺﾞｼｯｸM-PRO" panose="020F0600000000000000" pitchFamily="50" charset="-128"/>
                          <a:cs typeface="A-OTF Shin Maru Go Pro"/>
                        </a:rPr>
                        <a:t>3</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4473" marB="0">
                    <a:lnL w="6350" cap="flat" cmpd="sng" algn="ctr">
                      <a:solidFill>
                        <a:srgbClr val="231F20"/>
                      </a:solidFill>
                      <a:prstDash val="solid"/>
                      <a:round/>
                      <a:headEnd type="none" w="med" len="med"/>
                      <a:tailEnd type="none" w="med" len="med"/>
                    </a:lnL>
                    <a:lnR w="6350">
                      <a:solidFill>
                        <a:srgbClr val="231F20"/>
                      </a:solidFill>
                      <a:prstDash val="solid"/>
                    </a:lnR>
                    <a:lnT w="6350" cap="flat" cmpd="sng" algn="ctr">
                      <a:solidFill>
                        <a:srgbClr val="231F20"/>
                      </a:solidFill>
                      <a:prstDash val="solid"/>
                      <a:round/>
                      <a:headEnd type="none" w="med" len="med"/>
                      <a:tailEnd type="none" w="med" len="med"/>
                    </a:lnT>
                    <a:lnB w="19050">
                      <a:solidFill>
                        <a:srgbClr val="231F20"/>
                      </a:solidFill>
                      <a:prstDash val="solid"/>
                    </a:lnB>
                    <a:solidFill>
                      <a:srgbClr val="FFFDE8"/>
                    </a:solidFill>
                  </a:tcPr>
                </a:tc>
                <a:tc>
                  <a:txBody>
                    <a:bodyPr/>
                    <a:lstStyle/>
                    <a:p>
                      <a:pPr marL="0" indent="0" algn="ctr">
                        <a:lnSpc>
                          <a:spcPct val="100000"/>
                        </a:lnSpc>
                        <a:spcBef>
                          <a:spcPts val="819"/>
                        </a:spcBef>
                      </a:pPr>
                      <a:r>
                        <a:rPr sz="900" spc="0" dirty="0">
                          <a:solidFill>
                            <a:srgbClr val="231F20"/>
                          </a:solidFill>
                          <a:latin typeface="HG丸ｺﾞｼｯｸM-PRO" panose="020F0600000000000000" pitchFamily="50" charset="-128"/>
                          <a:ea typeface="HG丸ｺﾞｼｯｸM-PRO" panose="020F0600000000000000" pitchFamily="50" charset="-128"/>
                          <a:cs typeface="A-OTF Shin Maru Go Pro"/>
                        </a:rPr>
                        <a:t>1</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4473" marB="0">
                    <a:lnL w="6350">
                      <a:solidFill>
                        <a:srgbClr val="231F20"/>
                      </a:solidFill>
                      <a:prstDash val="solid"/>
                    </a:lnL>
                    <a:lnR w="6350">
                      <a:solidFill>
                        <a:srgbClr val="231F20"/>
                      </a:solidFill>
                      <a:prstDash val="solid"/>
                    </a:lnR>
                    <a:lnT w="6350" cap="flat" cmpd="sng" algn="ctr">
                      <a:solidFill>
                        <a:srgbClr val="231F20"/>
                      </a:solidFill>
                      <a:prstDash val="solid"/>
                      <a:round/>
                      <a:headEnd type="none" w="med" len="med"/>
                      <a:tailEnd type="none" w="med" len="med"/>
                    </a:lnT>
                    <a:lnB w="19050">
                      <a:solidFill>
                        <a:srgbClr val="231F20"/>
                      </a:solidFill>
                      <a:prstDash val="solid"/>
                    </a:lnB>
                    <a:solidFill>
                      <a:srgbClr val="FFFDE8"/>
                    </a:solidFill>
                  </a:tcPr>
                </a:tc>
                <a:tc>
                  <a:txBody>
                    <a:bodyPr/>
                    <a:lstStyle/>
                    <a:p>
                      <a:pPr marL="0" algn="ctr">
                        <a:lnSpc>
                          <a:spcPct val="100000"/>
                        </a:lnSpc>
                        <a:spcBef>
                          <a:spcPts val="819"/>
                        </a:spcBef>
                      </a:pPr>
                      <a:r>
                        <a:rPr lang="en-US" altLang="ja-JP" sz="900" spc="0" dirty="0">
                          <a:solidFill>
                            <a:srgbClr val="231F20"/>
                          </a:solidFill>
                          <a:latin typeface="HG丸ｺﾞｼｯｸM-PRO" panose="020F0600000000000000" pitchFamily="50" charset="-128"/>
                          <a:ea typeface="HG丸ｺﾞｼｯｸM-PRO" panose="020F0600000000000000" pitchFamily="50" charset="-128"/>
                          <a:cs typeface="A-OTF Shin Maru Go Pro"/>
                        </a:rPr>
                        <a:t>2</a:t>
                      </a:r>
                      <a:endParaRPr sz="900" spc="0" dirty="0">
                        <a:latin typeface="HG丸ｺﾞｼｯｸM-PRO" panose="020F0600000000000000" pitchFamily="50" charset="-128"/>
                        <a:ea typeface="HG丸ｺﾞｼｯｸM-PRO" panose="020F0600000000000000" pitchFamily="50" charset="-128"/>
                        <a:cs typeface="A-OTF Shin Maru Go Pro"/>
                      </a:endParaRPr>
                    </a:p>
                  </a:txBody>
                  <a:tcPr marL="0" marR="0" marT="94473" marB="0">
                    <a:lnL w="6350">
                      <a:solidFill>
                        <a:srgbClr val="231F20"/>
                      </a:solidFill>
                      <a:prstDash val="solid"/>
                    </a:lnL>
                    <a:lnR w="6350" cap="flat" cmpd="sng" algn="ctr">
                      <a:solidFill>
                        <a:srgbClr val="231F20"/>
                      </a:solidFill>
                      <a:prstDash val="solid"/>
                      <a:round/>
                      <a:headEnd type="none" w="med" len="med"/>
                      <a:tailEnd type="none" w="med" len="med"/>
                    </a:lnR>
                    <a:lnT w="6350" cap="flat" cmpd="sng" algn="ctr">
                      <a:solidFill>
                        <a:srgbClr val="231F20"/>
                      </a:solidFill>
                      <a:prstDash val="solid"/>
                      <a:round/>
                      <a:headEnd type="none" w="med" len="med"/>
                      <a:tailEnd type="none" w="med" len="med"/>
                    </a:lnT>
                    <a:lnB w="19050">
                      <a:solidFill>
                        <a:srgbClr val="231F20"/>
                      </a:solidFill>
                      <a:prstDash val="solid"/>
                    </a:lnB>
                    <a:solidFill>
                      <a:srgbClr val="FFFDE8"/>
                    </a:solidFill>
                  </a:tcPr>
                </a:tc>
                <a:tc>
                  <a:txBody>
                    <a:bodyPr/>
                    <a:lstStyle/>
                    <a:p>
                      <a:pPr marL="0" algn="ctr">
                        <a:lnSpc>
                          <a:spcPct val="100000"/>
                        </a:lnSpc>
                        <a:spcBef>
                          <a:spcPts val="825"/>
                        </a:spcBef>
                      </a:pPr>
                      <a:r>
                        <a:rPr lang="en-US" altLang="ja-JP" sz="900" spc="0" dirty="0">
                          <a:solidFill>
                            <a:schemeClr val="tx1"/>
                          </a:solidFill>
                          <a:latin typeface="HG丸ｺﾞｼｯｸM-PRO" panose="020F0600000000000000" pitchFamily="50" charset="-128"/>
                          <a:ea typeface="HG丸ｺﾞｼｯｸM-PRO" panose="020F0600000000000000" pitchFamily="50" charset="-128"/>
                          <a:cs typeface="A-OTF Shin Maru Go Pro"/>
                        </a:rPr>
                        <a:t>1</a:t>
                      </a:r>
                      <a:endParaRPr lang="ja-JP" altLang="en-US" sz="900" spc="0" dirty="0">
                        <a:solidFill>
                          <a:schemeClr val="tx1"/>
                        </a:solidFill>
                        <a:latin typeface="HG丸ｺﾞｼｯｸM-PRO" panose="020F0600000000000000" pitchFamily="50" charset="-128"/>
                        <a:ea typeface="HG丸ｺﾞｼｯｸM-PRO" panose="020F0600000000000000" pitchFamily="50" charset="-128"/>
                        <a:cs typeface="A-OTF Shin Maru Go Pro"/>
                      </a:endParaRPr>
                    </a:p>
                  </a:txBody>
                  <a:tcPr marL="0" marR="0" marT="94473" marB="0">
                    <a:lnL w="6350">
                      <a:solidFill>
                        <a:srgbClr val="231F20"/>
                      </a:solidFill>
                      <a:prstDash val="solid"/>
                    </a:lnL>
                    <a:lnR w="19050">
                      <a:solidFill>
                        <a:srgbClr val="231F20"/>
                      </a:solidFill>
                      <a:prstDash val="solid"/>
                    </a:lnR>
                    <a:lnT w="6350" cap="flat" cmpd="sng" algn="ctr">
                      <a:solidFill>
                        <a:srgbClr val="231F20"/>
                      </a:solidFill>
                      <a:prstDash val="solid"/>
                      <a:round/>
                      <a:headEnd type="none" w="med" len="med"/>
                      <a:tailEnd type="none" w="med" len="med"/>
                    </a:lnT>
                    <a:lnB w="19050">
                      <a:solidFill>
                        <a:srgbClr val="231F20"/>
                      </a:solidFill>
                      <a:prstDash val="solid"/>
                    </a:lnB>
                    <a:solidFill>
                      <a:srgbClr val="FFFDE8"/>
                    </a:solidFill>
                  </a:tcPr>
                </a:tc>
                <a:extLst>
                  <a:ext uri="{0D108BD9-81ED-4DB2-BD59-A6C34878D82A}">
                    <a16:rowId xmlns:a16="http://schemas.microsoft.com/office/drawing/2014/main" val="10005"/>
                  </a:ext>
                </a:extLst>
              </a:tr>
            </a:tbl>
          </a:graphicData>
        </a:graphic>
      </p:graphicFrame>
      <p:sp>
        <p:nvSpPr>
          <p:cNvPr id="2" name="object 22">
            <a:extLst>
              <a:ext uri="{FF2B5EF4-FFF2-40B4-BE49-F238E27FC236}">
                <a16:creationId xmlns:a16="http://schemas.microsoft.com/office/drawing/2014/main" id="{D7ACA63E-A3CA-9A3D-C6AC-08925ADC82B2}"/>
              </a:ext>
            </a:extLst>
          </p:cNvPr>
          <p:cNvSpPr txBox="1"/>
          <p:nvPr/>
        </p:nvSpPr>
        <p:spPr>
          <a:xfrm>
            <a:off x="5325712" y="5825147"/>
            <a:ext cx="6357218" cy="547628"/>
          </a:xfrm>
          <a:prstGeom prst="rect">
            <a:avLst/>
          </a:prstGeom>
        </p:spPr>
        <p:txBody>
          <a:bodyPr vert="horz" wrap="square" lIns="0" tIns="5185" rIns="0" bIns="0" rtlCol="0">
            <a:spAutoFit/>
          </a:bodyPr>
          <a:lstStyle/>
          <a:p>
            <a:pPr marL="11521" marR="4609" lvl="0" indent="0" algn="l" defTabSz="914400" rtl="0" eaLnBrk="1" fontAlgn="auto" latinLnBrk="0" hangingPunct="1">
              <a:lnSpc>
                <a:spcPct val="103400"/>
              </a:lnSpc>
              <a:spcBef>
                <a:spcPts val="41"/>
              </a:spcBef>
              <a:spcAft>
                <a:spcPts val="0"/>
              </a:spcAft>
              <a:buClrTx/>
              <a:buSzTx/>
              <a:buFontTx/>
              <a:buNone/>
              <a:tabLst/>
              <a:defRPr/>
            </a:pPr>
            <a:r>
              <a:rPr lang="ja-JP" altLang="en-US" sz="1050" dirty="0">
                <a:solidFill>
                  <a:srgbClr val="231F20"/>
                </a:solidFill>
                <a:latin typeface="ＭＳ Ｐゴシック" panose="020B0600070205080204" pitchFamily="50" charset="-128"/>
                <a:ea typeface="ＭＳ Ｐゴシック" panose="020B0600070205080204" pitchFamily="50" charset="-128"/>
                <a:cs typeface="A-OTF Shin Maru Go Pro"/>
              </a:rPr>
              <a:t>（資料出所）</a:t>
            </a:r>
            <a:r>
              <a:rPr kumimoji="1" sz="1050" b="0" i="0" u="none" strike="noStrike" kern="1200" cap="none" spc="0" normalizeH="0" baseline="0" noProof="0" dirty="0" err="1">
                <a:ln>
                  <a:noFill/>
                </a:ln>
                <a:solidFill>
                  <a:srgbClr val="231F20"/>
                </a:solidFill>
                <a:effectLst/>
                <a:uLnTx/>
                <a:uFillTx/>
                <a:latin typeface="ＭＳ Ｐゴシック" panose="020B0600070205080204" pitchFamily="50" charset="-128"/>
                <a:ea typeface="ＭＳ Ｐゴシック" panose="020B0600070205080204" pitchFamily="50" charset="-128"/>
                <a:cs typeface="A-OTF Shin Maru Go Pro"/>
              </a:rPr>
              <a:t>厚生労働省</a:t>
            </a:r>
            <a:r>
              <a:rPr kumimoji="1" lang="ja-JP" altLang="en-US" sz="1050" b="0" i="0" u="none" strike="noStrike" kern="1200" cap="none" spc="0" normalizeH="0" baseline="0" noProof="0" dirty="0">
                <a:ln>
                  <a:noFill/>
                </a:ln>
                <a:solidFill>
                  <a:srgbClr val="231F20"/>
                </a:solidFill>
                <a:effectLst/>
                <a:uLnTx/>
                <a:uFillTx/>
                <a:latin typeface="ＭＳ Ｐゴシック" panose="020B0600070205080204" pitchFamily="50" charset="-128"/>
                <a:ea typeface="ＭＳ Ｐゴシック" panose="020B0600070205080204" pitchFamily="50" charset="-128"/>
                <a:cs typeface="A-OTF Shin Maru Go Pro"/>
              </a:rPr>
              <a:t>「過労死等の労災補償状況」</a:t>
            </a:r>
            <a:endParaRPr kumimoji="1" lang="en-US" altLang="ja-JP" sz="1050" b="0" i="0" u="none" strike="noStrike" kern="1200" cap="none" spc="0" normalizeH="0" baseline="0" noProof="0" dirty="0">
              <a:ln>
                <a:noFill/>
              </a:ln>
              <a:solidFill>
                <a:srgbClr val="231F20"/>
              </a:solidFill>
              <a:effectLst/>
              <a:uLnTx/>
              <a:uFillTx/>
              <a:latin typeface="ＭＳ Ｐゴシック" panose="020B0600070205080204" pitchFamily="50" charset="-128"/>
              <a:ea typeface="ＭＳ Ｐゴシック" panose="020B0600070205080204" pitchFamily="50" charset="-128"/>
              <a:cs typeface="A-OTF Shin Maru Go Pro"/>
            </a:endParaRPr>
          </a:p>
          <a:p>
            <a:pPr marL="11521" marR="4609" lvl="0" indent="0" algn="l" defTabSz="914400" rtl="0" eaLnBrk="1" fontAlgn="auto" latinLnBrk="0" hangingPunct="1">
              <a:lnSpc>
                <a:spcPct val="103400"/>
              </a:lnSpc>
              <a:spcBef>
                <a:spcPts val="600"/>
              </a:spcBef>
              <a:spcAft>
                <a:spcPts val="0"/>
              </a:spcAft>
              <a:buClrTx/>
              <a:buSzTx/>
              <a:buFontTx/>
              <a:buNone/>
              <a:tabLst/>
              <a:defRPr/>
            </a:pPr>
            <a:r>
              <a:rPr lang="ja-JP" altLang="en-US" sz="1000" dirty="0">
                <a:solidFill>
                  <a:srgbClr val="231F20"/>
                </a:solidFill>
                <a:latin typeface="ＭＳ Ｐゴシック" panose="020B0600070205080204" pitchFamily="50" charset="-128"/>
                <a:ea typeface="ＭＳ Ｐゴシック" panose="020B0600070205080204" pitchFamily="50" charset="-128"/>
                <a:cs typeface="A-OTF Shin Maru Go Pro"/>
              </a:rPr>
              <a:t>　　注： 「上司等から、身体的攻撃、精神的攻撃等のパワーハラスメントを受けた」は、令和２年５月より新規に追加され</a:t>
            </a:r>
            <a:endParaRPr lang="en-US" altLang="ja-JP" sz="1000" dirty="0">
              <a:solidFill>
                <a:srgbClr val="231F20"/>
              </a:solidFill>
              <a:latin typeface="ＭＳ Ｐゴシック" panose="020B0600070205080204" pitchFamily="50" charset="-128"/>
              <a:ea typeface="ＭＳ Ｐゴシック" panose="020B0600070205080204" pitchFamily="50" charset="-128"/>
              <a:cs typeface="A-OTF Shin Maru Go Pro"/>
            </a:endParaRPr>
          </a:p>
          <a:p>
            <a:pPr marL="11521" marR="4609" lvl="0" indent="0" algn="l" defTabSz="914400" rtl="0" eaLnBrk="1" fontAlgn="auto" latinLnBrk="0" hangingPunct="1">
              <a:lnSpc>
                <a:spcPct val="103400"/>
              </a:lnSpc>
              <a:spcBef>
                <a:spcPts val="41"/>
              </a:spcBef>
              <a:spcAft>
                <a:spcPts val="0"/>
              </a:spcAft>
              <a:buClrTx/>
              <a:buSzTx/>
              <a:buFontTx/>
              <a:buNone/>
              <a:tabLst/>
              <a:defRPr/>
            </a:pPr>
            <a:r>
              <a:rPr lang="ja-JP" altLang="en-US" sz="1000" dirty="0">
                <a:solidFill>
                  <a:srgbClr val="231F20"/>
                </a:solidFill>
                <a:latin typeface="ＭＳ Ｐゴシック" panose="020B0600070205080204" pitchFamily="50" charset="-128"/>
                <a:ea typeface="ＭＳ Ｐゴシック" panose="020B0600070205080204" pitchFamily="50" charset="-128"/>
                <a:cs typeface="A-OTF Shin Maru Go Pro"/>
              </a:rPr>
              <a:t>　　　　た項目である。</a:t>
            </a:r>
            <a:endParaRPr kumimoji="1"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OTF Shin Maru Go Pro"/>
            </a:endParaRPr>
          </a:p>
        </p:txBody>
      </p:sp>
      <p:sp>
        <p:nvSpPr>
          <p:cNvPr id="4" name="object 22">
            <a:extLst>
              <a:ext uri="{FF2B5EF4-FFF2-40B4-BE49-F238E27FC236}">
                <a16:creationId xmlns:a16="http://schemas.microsoft.com/office/drawing/2014/main" id="{5C6B4A00-7667-35D0-BB5B-A8E6A4B9F9E7}"/>
              </a:ext>
            </a:extLst>
          </p:cNvPr>
          <p:cNvSpPr txBox="1"/>
          <p:nvPr/>
        </p:nvSpPr>
        <p:spPr>
          <a:xfrm>
            <a:off x="11257533" y="3124213"/>
            <a:ext cx="348859" cy="152777"/>
          </a:xfrm>
          <a:prstGeom prst="rect">
            <a:avLst/>
          </a:prstGeom>
        </p:spPr>
        <p:txBody>
          <a:bodyPr vert="horz" wrap="square" lIns="0" tIns="5185" rIns="0" bIns="0" rtlCol="0">
            <a:spAutoFit/>
          </a:bodyPr>
          <a:lstStyle/>
          <a:p>
            <a:pPr marL="11521" marR="4609" lvl="0" indent="0" algn="l" defTabSz="914400" rtl="0" eaLnBrk="1" fontAlgn="auto" latinLnBrk="0" hangingPunct="1">
              <a:lnSpc>
                <a:spcPct val="103400"/>
              </a:lnSpc>
              <a:spcBef>
                <a:spcPts val="41"/>
              </a:spcBef>
              <a:spcAft>
                <a:spcPts val="0"/>
              </a:spcAft>
              <a:buClrTx/>
              <a:buSzTx/>
              <a:buFontTx/>
              <a:buNone/>
              <a:tabLst/>
              <a:defRPr/>
            </a:pPr>
            <a:r>
              <a:rPr lang="ja-JP" altLang="en-US" sz="1050" dirty="0">
                <a:solidFill>
                  <a:srgbClr val="231F20"/>
                </a:solidFill>
                <a:latin typeface="ＭＳ Ｐゴシック" panose="020B0600070205080204" pitchFamily="50" charset="-128"/>
                <a:ea typeface="ＭＳ Ｐゴシック" panose="020B0600070205080204" pitchFamily="50" charset="-128"/>
                <a:cs typeface="A-OTF Shin Maru Go Pro"/>
              </a:rPr>
              <a:t>（件）</a:t>
            </a:r>
            <a:endParaRPr kumimoji="1"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OTF Shin Maru Go Pro"/>
            </a:endParaRPr>
          </a:p>
        </p:txBody>
      </p:sp>
      <p:grpSp>
        <p:nvGrpSpPr>
          <p:cNvPr id="18" name="グループ化 17">
            <a:extLst>
              <a:ext uri="{FF2B5EF4-FFF2-40B4-BE49-F238E27FC236}">
                <a16:creationId xmlns:a16="http://schemas.microsoft.com/office/drawing/2014/main" id="{D0443FDC-C8BB-35F6-4E40-CA4BA7072E57}"/>
              </a:ext>
            </a:extLst>
          </p:cNvPr>
          <p:cNvGrpSpPr/>
          <p:nvPr/>
        </p:nvGrpSpPr>
        <p:grpSpPr>
          <a:xfrm>
            <a:off x="5231904" y="968337"/>
            <a:ext cx="5427872" cy="1863210"/>
            <a:chOff x="5231904" y="968337"/>
            <a:chExt cx="5427872" cy="1863210"/>
          </a:xfrm>
        </p:grpSpPr>
        <p:grpSp>
          <p:nvGrpSpPr>
            <p:cNvPr id="3" name="グループ化 2">
              <a:extLst>
                <a:ext uri="{FF2B5EF4-FFF2-40B4-BE49-F238E27FC236}">
                  <a16:creationId xmlns:a16="http://schemas.microsoft.com/office/drawing/2014/main" id="{83C683BC-1184-A151-88BA-B2A1B8C8004F}"/>
                </a:ext>
              </a:extLst>
            </p:cNvPr>
            <p:cNvGrpSpPr/>
            <p:nvPr/>
          </p:nvGrpSpPr>
          <p:grpSpPr>
            <a:xfrm>
              <a:off x="5231904" y="968337"/>
              <a:ext cx="5427872" cy="1863210"/>
              <a:chOff x="5016021" y="1398784"/>
              <a:chExt cx="5427872" cy="1863210"/>
            </a:xfrm>
          </p:grpSpPr>
          <p:pic>
            <p:nvPicPr>
              <p:cNvPr id="25" name="図 24">
                <a:extLst>
                  <a:ext uri="{FF2B5EF4-FFF2-40B4-BE49-F238E27FC236}">
                    <a16:creationId xmlns:a16="http://schemas.microsoft.com/office/drawing/2014/main" id="{A39A8870-2FD6-4544-9238-58616031487F}"/>
                  </a:ext>
                </a:extLst>
              </p:cNvPr>
              <p:cNvPicPr>
                <a:picLocks noChangeAspect="1"/>
              </p:cNvPicPr>
              <p:nvPr/>
            </p:nvPicPr>
            <p:blipFill>
              <a:blip r:embed="rId2">
                <a:alphaModFix/>
              </a:blip>
              <a:stretch>
                <a:fillRect/>
              </a:stretch>
            </p:blipFill>
            <p:spPr>
              <a:xfrm>
                <a:off x="5016021" y="1398784"/>
                <a:ext cx="5427872" cy="1863210"/>
              </a:xfrm>
              <a:prstGeom prst="rect">
                <a:avLst/>
              </a:prstGeom>
            </p:spPr>
          </p:pic>
          <p:sp>
            <p:nvSpPr>
              <p:cNvPr id="7" name="object 12">
                <a:extLst>
                  <a:ext uri="{FF2B5EF4-FFF2-40B4-BE49-F238E27FC236}">
                    <a16:creationId xmlns:a16="http://schemas.microsoft.com/office/drawing/2014/main" id="{FBD9B766-C1A5-3CFA-896F-1ADF23916567}"/>
                  </a:ext>
                </a:extLst>
              </p:cNvPr>
              <p:cNvSpPr txBox="1"/>
              <p:nvPr/>
            </p:nvSpPr>
            <p:spPr>
              <a:xfrm>
                <a:off x="9281163" y="1543494"/>
                <a:ext cx="1069797" cy="379802"/>
              </a:xfrm>
              <a:prstGeom prst="rect">
                <a:avLst/>
              </a:prstGeom>
              <a:solidFill>
                <a:srgbClr val="E6E6E6"/>
              </a:solidFill>
            </p:spPr>
            <p:txBody>
              <a:bodyPr vert="horz" wrap="square" lIns="0" tIns="10369" rIns="0" bIns="0" rtlCol="0">
                <a:spAutoFit/>
              </a:bodyPr>
              <a:lstStyle/>
              <a:p>
                <a:pPr marL="11521" marR="0" lvl="0" indent="0" algn="l" defTabSz="914400" rtl="0" eaLnBrk="1" fontAlgn="auto" latinLnBrk="0" hangingPunct="1">
                  <a:lnSpc>
                    <a:spcPct val="100000"/>
                  </a:lnSpc>
                  <a:spcBef>
                    <a:spcPts val="1034"/>
                  </a:spcBef>
                  <a:spcAft>
                    <a:spcPts val="0"/>
                  </a:spcAft>
                  <a:buClrTx/>
                  <a:buSzTx/>
                  <a:buFontTx/>
                  <a:buNone/>
                  <a:tabLst/>
                  <a:defRPr/>
                </a:pPr>
                <a:r>
                  <a:rPr kumimoji="1" lang="en-US" altLang="ja-JP" sz="24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ShinMGoPro-DeBold"/>
                  </a:rPr>
                  <a:t>31.4</a:t>
                </a:r>
                <a:r>
                  <a:rPr kumimoji="1" lang="ja-JP" altLang="en-US" sz="24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ShinMGoPro-DeBold"/>
                  </a:rPr>
                  <a:t>％</a:t>
                </a:r>
                <a:endParaRPr kumimoji="1" sz="24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ShinMGoPro-DeBold"/>
                </a:endParaRPr>
              </a:p>
            </p:txBody>
          </p:sp>
          <p:sp>
            <p:nvSpPr>
              <p:cNvPr id="8" name="object 12">
                <a:extLst>
                  <a:ext uri="{FF2B5EF4-FFF2-40B4-BE49-F238E27FC236}">
                    <a16:creationId xmlns:a16="http://schemas.microsoft.com/office/drawing/2014/main" id="{8889E916-E2FF-4945-3F25-096EAFEAE0AA}"/>
                  </a:ext>
                </a:extLst>
              </p:cNvPr>
              <p:cNvSpPr txBox="1"/>
              <p:nvPr/>
            </p:nvSpPr>
            <p:spPr>
              <a:xfrm>
                <a:off x="6456181" y="1535429"/>
                <a:ext cx="1209692" cy="379802"/>
              </a:xfrm>
              <a:prstGeom prst="rect">
                <a:avLst/>
              </a:prstGeom>
              <a:solidFill>
                <a:srgbClr val="E6E6E6"/>
              </a:solidFill>
            </p:spPr>
            <p:txBody>
              <a:bodyPr vert="horz" wrap="square" lIns="0" tIns="10369" rIns="0" bIns="0" rtlCol="0">
                <a:spAutoFit/>
              </a:bodyPr>
              <a:lstStyle/>
              <a:p>
                <a:pPr marL="11521" marR="0" lvl="0" indent="0" algn="l" defTabSz="914400" rtl="0" eaLnBrk="1" fontAlgn="auto" latinLnBrk="0" hangingPunct="1">
                  <a:lnSpc>
                    <a:spcPct val="100000"/>
                  </a:lnSpc>
                  <a:spcBef>
                    <a:spcPts val="1034"/>
                  </a:spcBef>
                  <a:spcAft>
                    <a:spcPts val="0"/>
                  </a:spcAft>
                  <a:buClrTx/>
                  <a:buSzTx/>
                  <a:buFontTx/>
                  <a:buNone/>
                  <a:tabLst/>
                  <a:defRPr/>
                </a:pPr>
                <a:r>
                  <a:rPr lang="en-US" altLang="ja-JP" sz="2400" b="1" dirty="0">
                    <a:solidFill>
                      <a:srgbClr val="00B0F0"/>
                    </a:solidFill>
                    <a:latin typeface="HG丸ｺﾞｼｯｸM-PRO" panose="020F0600000000000000" pitchFamily="50" charset="-128"/>
                    <a:ea typeface="HG丸ｺﾞｼｯｸM-PRO" panose="020F0600000000000000" pitchFamily="50" charset="-128"/>
                    <a:cs typeface="ShinMGoPro-DeBold"/>
                  </a:rPr>
                  <a:t>48</a:t>
                </a:r>
                <a:r>
                  <a:rPr kumimoji="1" lang="en-US" altLang="ja-JP" sz="24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ShinMGoPro-DeBold"/>
                  </a:rPr>
                  <a:t>.</a:t>
                </a:r>
                <a:r>
                  <a:rPr kumimoji="1" lang="ja-JP" altLang="en-US" sz="24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ShinMGoPro-DeBold"/>
                  </a:rPr>
                  <a:t>２％</a:t>
                </a:r>
                <a:endParaRPr kumimoji="1" sz="2400"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ShinMGoPro-DeBold"/>
                </a:endParaRPr>
              </a:p>
            </p:txBody>
          </p:sp>
          <p:pic>
            <p:nvPicPr>
              <p:cNvPr id="20" name="図 19">
                <a:extLst>
                  <a:ext uri="{FF2B5EF4-FFF2-40B4-BE49-F238E27FC236}">
                    <a16:creationId xmlns:a16="http://schemas.microsoft.com/office/drawing/2014/main" id="{87291D6B-EACE-3B9E-7808-6E7BE629FE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74901" y="1503445"/>
                <a:ext cx="1162310" cy="1209070"/>
              </a:xfrm>
              <a:prstGeom prst="rect">
                <a:avLst/>
              </a:prstGeom>
            </p:spPr>
          </p:pic>
          <p:cxnSp>
            <p:nvCxnSpPr>
              <p:cNvPr id="23" name="直線コネクタ 22">
                <a:extLst>
                  <a:ext uri="{FF2B5EF4-FFF2-40B4-BE49-F238E27FC236}">
                    <a16:creationId xmlns:a16="http://schemas.microsoft.com/office/drawing/2014/main" id="{76F81492-60AC-8BB7-F6A3-77C810694F41}"/>
                  </a:ext>
                </a:extLst>
              </p:cNvPr>
              <p:cNvCxnSpPr>
                <a:cxnSpLocks/>
              </p:cNvCxnSpPr>
              <p:nvPr/>
            </p:nvCxnSpPr>
            <p:spPr>
              <a:xfrm flipV="1">
                <a:off x="9048328" y="1772816"/>
                <a:ext cx="226206" cy="1504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E51ED580-B141-5B84-E9BC-E2CF1A7DDF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88364" y="1523247"/>
                <a:ext cx="1129082" cy="1140603"/>
              </a:xfrm>
              <a:prstGeom prst="rect">
                <a:avLst/>
              </a:prstGeom>
            </p:spPr>
          </p:pic>
          <p:cxnSp>
            <p:nvCxnSpPr>
              <p:cNvPr id="27" name="直線コネクタ 26">
                <a:extLst>
                  <a:ext uri="{FF2B5EF4-FFF2-40B4-BE49-F238E27FC236}">
                    <a16:creationId xmlns:a16="http://schemas.microsoft.com/office/drawing/2014/main" id="{0752F29A-9B09-8911-8235-3E7B910A705C}"/>
                  </a:ext>
                </a:extLst>
              </p:cNvPr>
              <p:cNvCxnSpPr>
                <a:cxnSpLocks/>
              </p:cNvCxnSpPr>
              <p:nvPr/>
            </p:nvCxnSpPr>
            <p:spPr>
              <a:xfrm flipV="1">
                <a:off x="6384032" y="1831864"/>
                <a:ext cx="168633" cy="193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object 12">
              <a:extLst>
                <a:ext uri="{FF2B5EF4-FFF2-40B4-BE49-F238E27FC236}">
                  <a16:creationId xmlns:a16="http://schemas.microsoft.com/office/drawing/2014/main" id="{81187729-192A-1582-893E-517C86AC44E7}"/>
                </a:ext>
              </a:extLst>
            </p:cNvPr>
            <p:cNvSpPr txBox="1"/>
            <p:nvPr/>
          </p:nvSpPr>
          <p:spPr>
            <a:xfrm>
              <a:off x="6600056" y="2658041"/>
              <a:ext cx="4043191" cy="148970"/>
            </a:xfrm>
            <a:prstGeom prst="rect">
              <a:avLst/>
            </a:prstGeom>
            <a:solidFill>
              <a:schemeClr val="bg1"/>
            </a:solidFill>
          </p:spPr>
          <p:txBody>
            <a:bodyPr vert="horz" wrap="square" lIns="0" tIns="10369" rIns="0" bIns="0" rtlCol="0">
              <a:spAutoFit/>
            </a:bodyPr>
            <a:lstStyle/>
            <a:p>
              <a:pPr marL="11521" marR="0" lvl="0" indent="0" algn="r" defTabSz="914400" rtl="0" eaLnBrk="1" fontAlgn="auto" latinLnBrk="0" hangingPunct="1">
                <a:lnSpc>
                  <a:spcPct val="100000"/>
                </a:lnSpc>
                <a:spcBef>
                  <a:spcPts val="1034"/>
                </a:spcBef>
                <a:spcAft>
                  <a:spcPts val="0"/>
                </a:spcAft>
                <a:buClrTx/>
                <a:buSzTx/>
                <a:buFontTx/>
                <a:buNone/>
                <a:tabLst/>
                <a:defRPr/>
              </a:pPr>
              <a:r>
                <a:rPr lang="ja-JP" altLang="en-US" sz="900" dirty="0">
                  <a:solidFill>
                    <a:srgbClr val="231F20"/>
                  </a:solidFill>
                  <a:latin typeface="BIZ UDPゴシック" panose="020B0400000000000000" pitchFamily="50" charset="-128"/>
                  <a:ea typeface="BIZ UDPゴシック" panose="020B0400000000000000" pitchFamily="50" charset="-128"/>
                  <a:cs typeface="ShinMGoPro-DeBold"/>
                </a:rPr>
                <a:t>厚生労働省「職場のハラスメントに関する実態調査」（令和２年度）</a:t>
              </a:r>
              <a:r>
                <a:rPr kumimoji="1" sz="900" i="0" u="none" strike="noStrike" kern="1200" cap="none" spc="0"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hinMGoPro-DeBold"/>
                </a:rPr>
                <a:t>　</a:t>
              </a:r>
              <a:endParaRPr kumimoji="1" sz="9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hinMGoPro-DeBold"/>
              </a:endParaRPr>
            </a:p>
          </p:txBody>
        </p:sp>
      </p:grpSp>
      <p:sp>
        <p:nvSpPr>
          <p:cNvPr id="10" name="スライド番号プレースホルダー 4">
            <a:extLst>
              <a:ext uri="{FF2B5EF4-FFF2-40B4-BE49-F238E27FC236}">
                <a16:creationId xmlns:a16="http://schemas.microsoft.com/office/drawing/2014/main" id="{A8367483-588E-99D8-088F-6AF1AF8E7101}"/>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9</a:t>
            </a:fld>
            <a:endParaRPr lang="ja-JP" altLang="en-US" sz="1200" b="1"/>
          </a:p>
        </p:txBody>
      </p:sp>
    </p:spTree>
    <p:extLst>
      <p:ext uri="{BB962C8B-B14F-4D97-AF65-F5344CB8AC3E}">
        <p14:creationId xmlns:p14="http://schemas.microsoft.com/office/powerpoint/2010/main" val="349725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625C07-2B77-4E4E-9B41-FDDE4C1CE43F}"/>
              </a:ext>
            </a:extLst>
          </p:cNvPr>
          <p:cNvSpPr txBox="1"/>
          <p:nvPr/>
        </p:nvSpPr>
        <p:spPr>
          <a:xfrm>
            <a:off x="1809643" y="5720971"/>
            <a:ext cx="8572932" cy="598796"/>
          </a:xfrm>
          <a:prstGeom prst="rect">
            <a:avLst/>
          </a:prstGeom>
          <a:solidFill>
            <a:srgbClr val="ABE1FA"/>
          </a:solidFill>
        </p:spPr>
        <p:txBody>
          <a:bodyPr vert="horz" wrap="square" lIns="0" tIns="64519" rIns="0" bIns="65317" rtlCol="0">
            <a:spAutoFit/>
          </a:bodyPr>
          <a:lstStyle/>
          <a:p>
            <a:pPr marL="542660" marR="0" lvl="0" indent="0" algn="l" defTabSz="914400" rtl="0" eaLnBrk="1" fontAlgn="auto" latinLnBrk="0" hangingPunct="1">
              <a:lnSpc>
                <a:spcPct val="100000"/>
              </a:lnSpc>
              <a:spcBef>
                <a:spcPts val="508"/>
              </a:spcBef>
              <a:spcAft>
                <a:spcPts val="0"/>
              </a:spcAft>
              <a:buClrTx/>
              <a:buSzTx/>
              <a:buFontTx/>
              <a:buNone/>
              <a:tabLst/>
              <a:defRPr/>
            </a:pPr>
            <a:r>
              <a:rPr kumimoji="1" sz="303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証拠・書類があると相談時に役立ちます！</a:t>
            </a:r>
            <a:endParaRPr kumimoji="1" sz="30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9163F93-3F4B-364B-9589-89A34F9F7164}"/>
              </a:ext>
            </a:extLst>
          </p:cNvPr>
          <p:cNvSpPr/>
          <p:nvPr/>
        </p:nvSpPr>
        <p:spPr>
          <a:xfrm>
            <a:off x="1816786" y="1657430"/>
            <a:ext cx="8559107" cy="1586470"/>
          </a:xfrm>
          <a:custGeom>
            <a:avLst/>
            <a:gdLst/>
            <a:ahLst/>
            <a:cxnLst/>
            <a:rect l="l" t="t" r="r" b="b"/>
            <a:pathLst>
              <a:path w="9434830" h="1748789">
                <a:moveTo>
                  <a:pt x="0" y="1748243"/>
                </a:moveTo>
                <a:lnTo>
                  <a:pt x="9434245" y="1748243"/>
                </a:lnTo>
                <a:lnTo>
                  <a:pt x="9434245" y="0"/>
                </a:lnTo>
                <a:lnTo>
                  <a:pt x="0" y="0"/>
                </a:lnTo>
                <a:lnTo>
                  <a:pt x="0" y="1748243"/>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8">
            <a:extLst>
              <a:ext uri="{FF2B5EF4-FFF2-40B4-BE49-F238E27FC236}">
                <a16:creationId xmlns:a16="http://schemas.microsoft.com/office/drawing/2014/main" id="{D5C6955E-F494-F143-8B31-BFD693BA7634}"/>
              </a:ext>
            </a:extLst>
          </p:cNvPr>
          <p:cNvSpPr/>
          <p:nvPr/>
        </p:nvSpPr>
        <p:spPr>
          <a:xfrm>
            <a:off x="1816786" y="1657430"/>
            <a:ext cx="8559107" cy="1586470"/>
          </a:xfrm>
          <a:custGeom>
            <a:avLst/>
            <a:gdLst/>
            <a:ahLst/>
            <a:cxnLst/>
            <a:rect l="l" t="t" r="r" b="b"/>
            <a:pathLst>
              <a:path w="9434830" h="1748789">
                <a:moveTo>
                  <a:pt x="0" y="1748243"/>
                </a:moveTo>
                <a:lnTo>
                  <a:pt x="9434245" y="1748243"/>
                </a:lnTo>
                <a:lnTo>
                  <a:pt x="9434245" y="0"/>
                </a:lnTo>
                <a:lnTo>
                  <a:pt x="0" y="0"/>
                </a:lnTo>
                <a:lnTo>
                  <a:pt x="0" y="1748243"/>
                </a:lnTo>
                <a:close/>
              </a:path>
            </a:pathLst>
          </a:custGeom>
          <a:ln w="15748">
            <a:solidFill>
              <a:srgbClr val="44C8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6F8022DD-3575-0D42-9850-D3B8638A2C6F}"/>
              </a:ext>
            </a:extLst>
          </p:cNvPr>
          <p:cNvSpPr/>
          <p:nvPr/>
        </p:nvSpPr>
        <p:spPr>
          <a:xfrm>
            <a:off x="2095407" y="1485968"/>
            <a:ext cx="4031847" cy="456816"/>
          </a:xfrm>
          <a:custGeom>
            <a:avLst/>
            <a:gdLst/>
            <a:ahLst/>
            <a:cxnLst/>
            <a:rect l="l" t="t" r="r" b="b"/>
            <a:pathLst>
              <a:path w="4444365" h="503555">
                <a:moveTo>
                  <a:pt x="4276496"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4276496" y="503123"/>
                </a:lnTo>
                <a:lnTo>
                  <a:pt x="4373457" y="500502"/>
                </a:lnTo>
                <a:lnTo>
                  <a:pt x="4423248" y="482158"/>
                </a:lnTo>
                <a:lnTo>
                  <a:pt x="4441592" y="432367"/>
                </a:lnTo>
                <a:lnTo>
                  <a:pt x="4444212" y="335407"/>
                </a:lnTo>
                <a:lnTo>
                  <a:pt x="4444212" y="167703"/>
                </a:lnTo>
                <a:lnTo>
                  <a:pt x="4441592" y="70749"/>
                </a:lnTo>
                <a:lnTo>
                  <a:pt x="4423248" y="20962"/>
                </a:lnTo>
                <a:lnTo>
                  <a:pt x="4373457" y="2620"/>
                </a:lnTo>
                <a:lnTo>
                  <a:pt x="427649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A78AF236-6F9D-E247-B94C-44082647C6AA}"/>
              </a:ext>
            </a:extLst>
          </p:cNvPr>
          <p:cNvSpPr/>
          <p:nvPr/>
        </p:nvSpPr>
        <p:spPr>
          <a:xfrm>
            <a:off x="1816786" y="3632361"/>
            <a:ext cx="8559107" cy="1929227"/>
          </a:xfrm>
          <a:custGeom>
            <a:avLst/>
            <a:gdLst/>
            <a:ahLst/>
            <a:cxnLst/>
            <a:rect l="l" t="t" r="r" b="b"/>
            <a:pathLst>
              <a:path w="9434830" h="2126615">
                <a:moveTo>
                  <a:pt x="0" y="2126246"/>
                </a:moveTo>
                <a:lnTo>
                  <a:pt x="9434245" y="2126246"/>
                </a:lnTo>
                <a:lnTo>
                  <a:pt x="9434245" y="0"/>
                </a:lnTo>
                <a:lnTo>
                  <a:pt x="0" y="0"/>
                </a:lnTo>
                <a:lnTo>
                  <a:pt x="0" y="2126246"/>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1" name="object 11">
            <a:extLst>
              <a:ext uri="{FF2B5EF4-FFF2-40B4-BE49-F238E27FC236}">
                <a16:creationId xmlns:a16="http://schemas.microsoft.com/office/drawing/2014/main" id="{7B4F02ED-8FE8-2246-A098-A0B99AACEBAD}"/>
              </a:ext>
            </a:extLst>
          </p:cNvPr>
          <p:cNvSpPr/>
          <p:nvPr/>
        </p:nvSpPr>
        <p:spPr>
          <a:xfrm>
            <a:off x="1816786" y="3632361"/>
            <a:ext cx="8559107" cy="1929227"/>
          </a:xfrm>
          <a:custGeom>
            <a:avLst/>
            <a:gdLst/>
            <a:ahLst/>
            <a:cxnLst/>
            <a:rect l="l" t="t" r="r" b="b"/>
            <a:pathLst>
              <a:path w="9434830" h="2126615">
                <a:moveTo>
                  <a:pt x="0" y="2126246"/>
                </a:moveTo>
                <a:lnTo>
                  <a:pt x="9434245" y="2126246"/>
                </a:lnTo>
                <a:lnTo>
                  <a:pt x="9434245" y="0"/>
                </a:lnTo>
                <a:lnTo>
                  <a:pt x="0" y="0"/>
                </a:lnTo>
                <a:lnTo>
                  <a:pt x="0" y="2126246"/>
                </a:lnTo>
                <a:close/>
              </a:path>
            </a:pathLst>
          </a:custGeom>
          <a:ln w="15748">
            <a:solidFill>
              <a:srgbClr val="44C8F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object 12">
            <a:extLst>
              <a:ext uri="{FF2B5EF4-FFF2-40B4-BE49-F238E27FC236}">
                <a16:creationId xmlns:a16="http://schemas.microsoft.com/office/drawing/2014/main" id="{F178593A-BC33-9748-AB5E-EEA1A55D7352}"/>
              </a:ext>
            </a:extLst>
          </p:cNvPr>
          <p:cNvSpPr/>
          <p:nvPr/>
        </p:nvSpPr>
        <p:spPr>
          <a:xfrm>
            <a:off x="2095407" y="3460900"/>
            <a:ext cx="4915524" cy="456816"/>
          </a:xfrm>
          <a:custGeom>
            <a:avLst/>
            <a:gdLst/>
            <a:ahLst/>
            <a:cxnLst/>
            <a:rect l="l" t="t" r="r" b="b"/>
            <a:pathLst>
              <a:path w="5418455" h="503554">
                <a:moveTo>
                  <a:pt x="5250294" y="0"/>
                </a:moveTo>
                <a:lnTo>
                  <a:pt x="167703" y="0"/>
                </a:lnTo>
                <a:lnTo>
                  <a:pt x="70749" y="2620"/>
                </a:lnTo>
                <a:lnTo>
                  <a:pt x="20962" y="20962"/>
                </a:lnTo>
                <a:lnTo>
                  <a:pt x="2620" y="70749"/>
                </a:lnTo>
                <a:lnTo>
                  <a:pt x="0" y="167703"/>
                </a:lnTo>
                <a:lnTo>
                  <a:pt x="0" y="335419"/>
                </a:lnTo>
                <a:lnTo>
                  <a:pt x="2620" y="432373"/>
                </a:lnTo>
                <a:lnTo>
                  <a:pt x="20962" y="482160"/>
                </a:lnTo>
                <a:lnTo>
                  <a:pt x="70749" y="500502"/>
                </a:lnTo>
                <a:lnTo>
                  <a:pt x="167703" y="503123"/>
                </a:lnTo>
                <a:lnTo>
                  <a:pt x="5250294" y="503123"/>
                </a:lnTo>
                <a:lnTo>
                  <a:pt x="5347247" y="500502"/>
                </a:lnTo>
                <a:lnTo>
                  <a:pt x="5397034" y="482160"/>
                </a:lnTo>
                <a:lnTo>
                  <a:pt x="5415377" y="432373"/>
                </a:lnTo>
                <a:lnTo>
                  <a:pt x="5417997" y="335419"/>
                </a:lnTo>
                <a:lnTo>
                  <a:pt x="5417997" y="167703"/>
                </a:lnTo>
                <a:lnTo>
                  <a:pt x="5415377" y="70749"/>
                </a:lnTo>
                <a:lnTo>
                  <a:pt x="5397034" y="20962"/>
                </a:lnTo>
                <a:lnTo>
                  <a:pt x="5347247" y="2620"/>
                </a:lnTo>
                <a:lnTo>
                  <a:pt x="5250294"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3">
            <a:extLst>
              <a:ext uri="{FF2B5EF4-FFF2-40B4-BE49-F238E27FC236}">
                <a16:creationId xmlns:a16="http://schemas.microsoft.com/office/drawing/2014/main" id="{817E90B6-BD60-2847-8FFD-47A7E99F49B7}"/>
              </a:ext>
            </a:extLst>
          </p:cNvPr>
          <p:cNvSpPr txBox="1"/>
          <p:nvPr/>
        </p:nvSpPr>
        <p:spPr>
          <a:xfrm>
            <a:off x="2012443" y="1309168"/>
            <a:ext cx="6949184" cy="1761154"/>
          </a:xfrm>
          <a:prstGeom prst="rect">
            <a:avLst/>
          </a:prstGeom>
        </p:spPr>
        <p:txBody>
          <a:bodyPr vert="horz" wrap="square" lIns="0" tIns="180307" rIns="0" bIns="0" rtlCol="0">
            <a:spAutoFit/>
          </a:bodyPr>
          <a:lstStyle/>
          <a:p>
            <a:pPr marL="387120" marR="0" lvl="0" indent="0" algn="l" defTabSz="914400" rtl="0" eaLnBrk="1" fontAlgn="auto" latinLnBrk="0" hangingPunct="1">
              <a:lnSpc>
                <a:spcPct val="100000"/>
              </a:lnSpc>
              <a:spcBef>
                <a:spcPts val="1420"/>
              </a:spcBef>
              <a:spcAft>
                <a:spcPts val="0"/>
              </a:spcAft>
              <a:buClrTx/>
              <a:buSzTx/>
              <a:buFontTx/>
              <a:buNone/>
              <a:tabLst/>
              <a:defRPr/>
            </a:pPr>
            <a:r>
              <a:rPr kumimoji="1" sz="2676"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証拠を保存しましょう</a:t>
            </a:r>
            <a:endParaRPr kumimoji="1" sz="267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1521" marR="0" lvl="0" indent="0" algn="l" defTabSz="914400" rtl="0" eaLnBrk="1" fontAlgn="auto" latinLnBrk="0" hangingPunct="1">
              <a:lnSpc>
                <a:spcPct val="100000"/>
              </a:lnSpc>
              <a:spcBef>
                <a:spcPts val="1125"/>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メモ、メール、SNS、写真、会話の録音など</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36"/>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出勤時刻、退勤時刻、労働時間</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32"/>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223"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誰にいつ何を言われた、などが</a:t>
            </a:r>
            <a:r>
              <a:rPr kumimoji="1" lang="ja-JP" altLang="en-US"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分</a:t>
            </a:r>
            <a:r>
              <a:rPr kumimoji="1" sz="2223"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かるように</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D7CDD781-57F3-A24B-99BB-C1E59EB24CA2}"/>
              </a:ext>
            </a:extLst>
          </p:cNvPr>
          <p:cNvSpPr txBox="1"/>
          <p:nvPr/>
        </p:nvSpPr>
        <p:spPr>
          <a:xfrm>
            <a:off x="2012443" y="3271085"/>
            <a:ext cx="6949184" cy="2116059"/>
          </a:xfrm>
          <a:prstGeom prst="rect">
            <a:avLst/>
          </a:prstGeom>
        </p:spPr>
        <p:txBody>
          <a:bodyPr vert="horz" wrap="square" lIns="0" tIns="180307" rIns="0" bIns="0" rtlCol="0">
            <a:spAutoFit/>
          </a:bodyPr>
          <a:lstStyle/>
          <a:p>
            <a:pPr marL="315111" marR="0" lvl="0" indent="0" algn="l" defTabSz="914400" rtl="0" eaLnBrk="1" fontAlgn="auto" latinLnBrk="0" hangingPunct="1">
              <a:lnSpc>
                <a:spcPct val="100000"/>
              </a:lnSpc>
              <a:spcBef>
                <a:spcPts val="0"/>
              </a:spcBef>
              <a:spcAft>
                <a:spcPts val="0"/>
              </a:spcAft>
              <a:buClrTx/>
              <a:buSzTx/>
              <a:buFontTx/>
              <a:buNone/>
              <a:tabLst/>
              <a:defRPr/>
            </a:pPr>
            <a:r>
              <a:rPr kumimoji="1" sz="2676"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書類を保存しておきましょう</a:t>
            </a:r>
            <a:endParaRPr kumimoji="1" sz="267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11521" marR="0" lvl="0" indent="0" algn="l" defTabSz="914400" rtl="0" eaLnBrk="1" fontAlgn="auto" latinLnBrk="0" hangingPunct="1">
              <a:lnSpc>
                <a:spcPct val="100000"/>
              </a:lnSpc>
              <a:spcBef>
                <a:spcPts val="1243"/>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労働条件通知書</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32"/>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給与明細</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32"/>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就業規則（あれば）</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32"/>
              </a:spcBef>
              <a:spcAft>
                <a:spcPts val="0"/>
              </a:spcAft>
              <a:buClrTx/>
              <a:buSzTx/>
              <a:buFontTx/>
              <a:buNone/>
              <a:tabLst/>
              <a:defRPr/>
            </a:pPr>
            <a:r>
              <a:rPr kumimoji="1" sz="2223"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解雇通知書（あれば）</a:t>
            </a:r>
            <a:endParaRPr kumimoji="1" sz="2223"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5" name="正方形/長方形 14"/>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19336" y="116632"/>
            <a:ext cx="9001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解決に向けた相談の準備～証拠・書類を保存しましょう</a:t>
            </a:r>
          </a:p>
        </p:txBody>
      </p:sp>
      <p:sp>
        <p:nvSpPr>
          <p:cNvPr id="3" name="スライド番号プレースホルダー 4">
            <a:extLst>
              <a:ext uri="{FF2B5EF4-FFF2-40B4-BE49-F238E27FC236}">
                <a16:creationId xmlns:a16="http://schemas.microsoft.com/office/drawing/2014/main" id="{CA5383EF-70D2-0A4B-16BF-DC3F35BD3BF9}"/>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10</a:t>
            </a:fld>
            <a:endParaRPr lang="ja-JP" altLang="en-US" sz="1200" b="1"/>
          </a:p>
        </p:txBody>
      </p:sp>
    </p:spTree>
    <p:extLst>
      <p:ext uri="{BB962C8B-B14F-4D97-AF65-F5344CB8AC3E}">
        <p14:creationId xmlns:p14="http://schemas.microsoft.com/office/powerpoint/2010/main" val="175911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377BA8D0-B064-50C3-071E-2ECE236C1255}"/>
              </a:ext>
            </a:extLst>
          </p:cNvPr>
          <p:cNvGrpSpPr/>
          <p:nvPr/>
        </p:nvGrpSpPr>
        <p:grpSpPr>
          <a:xfrm>
            <a:off x="405699" y="872557"/>
            <a:ext cx="10993262" cy="5930172"/>
            <a:chOff x="559768" y="1035004"/>
            <a:chExt cx="10993262" cy="5930172"/>
          </a:xfrm>
        </p:grpSpPr>
        <p:pic>
          <p:nvPicPr>
            <p:cNvPr id="2" name="Picture 2">
              <a:extLst>
                <a:ext uri="{FF2B5EF4-FFF2-40B4-BE49-F238E27FC236}">
                  <a16:creationId xmlns:a16="http://schemas.microsoft.com/office/drawing/2014/main" id="{2138B435-07B8-78FB-8214-EE69B67EE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400" y="15651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4">
              <a:extLst>
                <a:ext uri="{FF2B5EF4-FFF2-40B4-BE49-F238E27FC236}">
                  <a16:creationId xmlns:a16="http://schemas.microsoft.com/office/drawing/2014/main" id="{796020DD-D9E8-D4AD-CF2F-7B232164A7A5}"/>
                </a:ext>
              </a:extLst>
            </p:cNvPr>
            <p:cNvSpPr/>
            <p:nvPr/>
          </p:nvSpPr>
          <p:spPr>
            <a:xfrm>
              <a:off x="8624664" y="1277144"/>
              <a:ext cx="2928366" cy="1512167"/>
            </a:xfrm>
            <a:prstGeom prst="cloudCallout">
              <a:avLst>
                <a:gd name="adj1" fmla="val -37484"/>
                <a:gd name="adj2" fmla="val 8038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雲形吹き出し 5">
              <a:extLst>
                <a:ext uri="{FF2B5EF4-FFF2-40B4-BE49-F238E27FC236}">
                  <a16:creationId xmlns:a16="http://schemas.microsoft.com/office/drawing/2014/main" id="{40C6F595-0305-FF86-803A-77E9CE8EA808}"/>
                </a:ext>
              </a:extLst>
            </p:cNvPr>
            <p:cNvSpPr/>
            <p:nvPr/>
          </p:nvSpPr>
          <p:spPr>
            <a:xfrm>
              <a:off x="5240288" y="1035004"/>
              <a:ext cx="2318916" cy="962219"/>
            </a:xfrm>
            <a:prstGeom prst="cloudCallout">
              <a:avLst>
                <a:gd name="adj1" fmla="val 61880"/>
                <a:gd name="adj2" fmla="val 357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雲形吹き出し 6">
              <a:extLst>
                <a:ext uri="{FF2B5EF4-FFF2-40B4-BE49-F238E27FC236}">
                  <a16:creationId xmlns:a16="http://schemas.microsoft.com/office/drawing/2014/main" id="{1DABB985-BAD1-C121-D62C-EDC759FAF167}"/>
                </a:ext>
              </a:extLst>
            </p:cNvPr>
            <p:cNvSpPr/>
            <p:nvPr/>
          </p:nvSpPr>
          <p:spPr>
            <a:xfrm>
              <a:off x="559768" y="1205136"/>
              <a:ext cx="3744416" cy="1872208"/>
            </a:xfrm>
            <a:prstGeom prst="cloudCallout">
              <a:avLst>
                <a:gd name="adj1" fmla="val 59724"/>
                <a:gd name="adj2" fmla="val 4269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吹き出し 7">
              <a:extLst>
                <a:ext uri="{FF2B5EF4-FFF2-40B4-BE49-F238E27FC236}">
                  <a16:creationId xmlns:a16="http://schemas.microsoft.com/office/drawing/2014/main" id="{2A5E9B5B-5DBE-2BCA-A7F3-1B56E83ED8D8}"/>
                </a:ext>
              </a:extLst>
            </p:cNvPr>
            <p:cNvSpPr/>
            <p:nvPr/>
          </p:nvSpPr>
          <p:spPr>
            <a:xfrm>
              <a:off x="884104" y="3177104"/>
              <a:ext cx="2700000" cy="1260000"/>
            </a:xfrm>
            <a:prstGeom prst="wedgeRoundRectCallout">
              <a:avLst>
                <a:gd name="adj1" fmla="val 74435"/>
                <a:gd name="adj2" fmla="val -1269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3" name="角丸四角形吹き出し 8">
              <a:extLst>
                <a:ext uri="{FF2B5EF4-FFF2-40B4-BE49-F238E27FC236}">
                  <a16:creationId xmlns:a16="http://schemas.microsoft.com/office/drawing/2014/main" id="{0E201B34-3DD0-4026-4D34-F4EAA6BF9724}"/>
                </a:ext>
              </a:extLst>
            </p:cNvPr>
            <p:cNvSpPr/>
            <p:nvPr/>
          </p:nvSpPr>
          <p:spPr>
            <a:xfrm>
              <a:off x="8984703" y="3329504"/>
              <a:ext cx="2340000" cy="1188000"/>
            </a:xfrm>
            <a:prstGeom prst="wedgeRoundRectCallout">
              <a:avLst>
                <a:gd name="adj1" fmla="val -77910"/>
                <a:gd name="adj2" fmla="val 35504"/>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まだ先の話ですが、</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月に出産する妻の産休明けから</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3</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か月間、育児休業させてもらいたいと考えているのですが・・・。</a:t>
              </a:r>
            </a:p>
          </p:txBody>
        </p:sp>
      </p:grpSp>
      <p:sp>
        <p:nvSpPr>
          <p:cNvPr id="14" name="正方形/長方形 13"/>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■育児休業を申し出たところ、激昂した上司に怒鳴られ、すっかり縮こまってしまった中堅の男性従業員。どんなことを言われた？　どうする？</a:t>
            </a:r>
          </a:p>
        </p:txBody>
      </p:sp>
      <p:sp>
        <p:nvSpPr>
          <p:cNvPr id="5" name="スライド番号プレースホルダー 4">
            <a:extLst>
              <a:ext uri="{FF2B5EF4-FFF2-40B4-BE49-F238E27FC236}">
                <a16:creationId xmlns:a16="http://schemas.microsoft.com/office/drawing/2014/main" id="{741C7E9E-A4EB-89DD-312A-BDCAE9CF1B28}"/>
              </a:ext>
            </a:extLst>
          </p:cNvPr>
          <p:cNvSpPr>
            <a:spLocks noGrp="1"/>
          </p:cNvSpPr>
          <p:nvPr>
            <p:ph type="sldNum" sz="quarter" idx="12"/>
          </p:nvPr>
        </p:nvSpPr>
        <p:spPr/>
        <p:txBody>
          <a:bodyPr/>
          <a:lstStyle/>
          <a:p>
            <a:fld id="{E3C52A74-6BB8-425A-81FA-95938EE2CA9E}" type="slidenum">
              <a:rPr kumimoji="1" lang="ja-JP" altLang="en-US" smtClean="0"/>
              <a:t>1</a:t>
            </a:fld>
            <a:endParaRPr kumimoji="1" lang="ja-JP" altLang="en-US"/>
          </a:p>
        </p:txBody>
      </p:sp>
    </p:spTree>
    <p:extLst>
      <p:ext uri="{BB962C8B-B14F-4D97-AF65-F5344CB8AC3E}">
        <p14:creationId xmlns:p14="http://schemas.microsoft.com/office/powerpoint/2010/main" val="2099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127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雲形吹き出し 4"/>
          <p:cNvSpPr/>
          <p:nvPr/>
        </p:nvSpPr>
        <p:spPr>
          <a:xfrm>
            <a:off x="8472264" y="1124744"/>
            <a:ext cx="2928366" cy="1512167"/>
          </a:xfrm>
          <a:prstGeom prst="cloudCallout">
            <a:avLst>
              <a:gd name="adj1" fmla="val -37484"/>
              <a:gd name="adj2" fmla="val 8038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雲形吹き出し 5"/>
          <p:cNvSpPr/>
          <p:nvPr/>
        </p:nvSpPr>
        <p:spPr>
          <a:xfrm>
            <a:off x="5087888" y="882604"/>
            <a:ext cx="2318916" cy="962219"/>
          </a:xfrm>
          <a:prstGeom prst="cloudCallout">
            <a:avLst>
              <a:gd name="adj1" fmla="val 61880"/>
              <a:gd name="adj2" fmla="val 3572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雲形吹き出し 6"/>
          <p:cNvSpPr/>
          <p:nvPr/>
        </p:nvSpPr>
        <p:spPr>
          <a:xfrm>
            <a:off x="407368" y="1052736"/>
            <a:ext cx="3744416" cy="1872208"/>
          </a:xfrm>
          <a:prstGeom prst="cloudCallout">
            <a:avLst>
              <a:gd name="adj1" fmla="val 59724"/>
              <a:gd name="adj2" fmla="val 42695"/>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731704" y="3024704"/>
            <a:ext cx="2700000" cy="1260000"/>
          </a:xfrm>
          <a:prstGeom prst="wedgeRoundRectCallout">
            <a:avLst>
              <a:gd name="adj1" fmla="val 74435"/>
              <a:gd name="adj2" fmla="val -12690"/>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何を寝惚けたことを言ってん</a:t>
            </a:r>
            <a:r>
              <a:rPr kumimoji="1" lang="ja-JP" altLang="en-US" sz="1400" b="0" i="0" u="none" strike="noStrike" kern="1200" cap="none" spc="0" normalizeH="0" baseline="0" noProof="0" dirty="0" err="1">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だ</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。わが社にそんな制度は無いし、余裕もない</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そもそもその間、お前の仕事は誰がやるんだ。</a:t>
            </a:r>
          </a:p>
        </p:txBody>
      </p:sp>
      <p:sp>
        <p:nvSpPr>
          <p:cNvPr id="9" name="角丸四角形吹き出し 8"/>
          <p:cNvSpPr/>
          <p:nvPr/>
        </p:nvSpPr>
        <p:spPr>
          <a:xfrm>
            <a:off x="8832303" y="3177104"/>
            <a:ext cx="2340000" cy="1188000"/>
          </a:xfrm>
          <a:prstGeom prst="wedgeRoundRectCallout">
            <a:avLst>
              <a:gd name="adj1" fmla="val -77910"/>
              <a:gd name="adj2" fmla="val 35504"/>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　まだ先の話ですが、</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10</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月に出産する妻の産休明けから</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3</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か月間、育児休業させてもらいたいと考えているのですが・・・。</a:t>
            </a:r>
          </a:p>
        </p:txBody>
      </p:sp>
      <p:sp>
        <p:nvSpPr>
          <p:cNvPr id="10" name="雲形吹き出し 2">
            <a:extLst>
              <a:ext uri="{FF2B5EF4-FFF2-40B4-BE49-F238E27FC236}">
                <a16:creationId xmlns:a16="http://schemas.microsoft.com/office/drawing/2014/main" id="{D528282E-E575-4587-81B7-F55F72669415}"/>
              </a:ext>
            </a:extLst>
          </p:cNvPr>
          <p:cNvSpPr/>
          <p:nvPr/>
        </p:nvSpPr>
        <p:spPr>
          <a:xfrm>
            <a:off x="767408" y="1584544"/>
            <a:ext cx="28083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この男、目を掛けてやってたのに、これで終わりだな。</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でも、ひょっとすると、世の中、もう、変わっちまった？</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雲形吹き出し 2">
            <a:extLst>
              <a:ext uri="{FF2B5EF4-FFF2-40B4-BE49-F238E27FC236}">
                <a16:creationId xmlns:a16="http://schemas.microsoft.com/office/drawing/2014/main" id="{D528282E-E575-4587-81B7-F55F72669415}"/>
              </a:ext>
            </a:extLst>
          </p:cNvPr>
          <p:cNvSpPr/>
          <p:nvPr/>
        </p:nvSpPr>
        <p:spPr>
          <a:xfrm>
            <a:off x="8832304" y="1412776"/>
            <a:ext cx="219598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なんでそこまで言われる？　育休って、労働者の法律上の権利って聞いてたけど・・・。</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雲形吹き出し 2">
            <a:extLst>
              <a:ext uri="{FF2B5EF4-FFF2-40B4-BE49-F238E27FC236}">
                <a16:creationId xmlns:a16="http://schemas.microsoft.com/office/drawing/2014/main" id="{D528282E-E575-4587-81B7-F55F72669415}"/>
              </a:ext>
            </a:extLst>
          </p:cNvPr>
          <p:cNvSpPr/>
          <p:nvPr/>
        </p:nvSpPr>
        <p:spPr>
          <a:xfrm>
            <a:off x="5376128" y="980728"/>
            <a:ext cx="1872000"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話してくるって言ってたけど、上手くいったかしら？</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正方形/長方形 13"/>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■育児休業を申し出たところ、激昂した上司に怒鳴られ、すっかり縮こまってしまった中堅の男性従業員。どんなことを言われた？　どうする？</a:t>
            </a:r>
          </a:p>
        </p:txBody>
      </p:sp>
      <p:sp>
        <p:nvSpPr>
          <p:cNvPr id="15" name="雲形吹き出し 2">
            <a:extLst>
              <a:ext uri="{FF2B5EF4-FFF2-40B4-BE49-F238E27FC236}">
                <a16:creationId xmlns:a16="http://schemas.microsoft.com/office/drawing/2014/main" id="{A9BEECA3-89CE-4100-A7EF-33AA910ABF06}"/>
              </a:ext>
            </a:extLst>
          </p:cNvPr>
          <p:cNvSpPr/>
          <p:nvPr/>
        </p:nvSpPr>
        <p:spPr>
          <a:xfrm>
            <a:off x="8903765" y="4626986"/>
            <a:ext cx="2913097" cy="161032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■このシートでは、マタニティハラスメント、パワーハラスメントを導入に使って、ハラスメント全般と留意点等について解説を展開させます。</a:t>
            </a:r>
          </a:p>
        </p:txBody>
      </p:sp>
      <p:sp>
        <p:nvSpPr>
          <p:cNvPr id="2" name="スライド番号プレースホルダー 1">
            <a:extLst>
              <a:ext uri="{FF2B5EF4-FFF2-40B4-BE49-F238E27FC236}">
                <a16:creationId xmlns:a16="http://schemas.microsoft.com/office/drawing/2014/main" id="{B44E3921-BA60-8841-3CAC-18C2E0C98049}"/>
              </a:ext>
            </a:extLst>
          </p:cNvPr>
          <p:cNvSpPr>
            <a:spLocks noGrp="1"/>
          </p:cNvSpPr>
          <p:nvPr>
            <p:ph type="sldNum" sz="quarter" idx="12"/>
          </p:nvPr>
        </p:nvSpPr>
        <p:spPr/>
        <p:txBody>
          <a:bodyPr/>
          <a:lstStyle/>
          <a:p>
            <a:fld id="{E3C52A74-6BB8-425A-81FA-95938EE2CA9E}" type="slidenum">
              <a:rPr kumimoji="1" lang="ja-JP" altLang="en-US" smtClean="0"/>
              <a:t>2</a:t>
            </a:fld>
            <a:endParaRPr kumimoji="1" lang="ja-JP" altLang="en-US"/>
          </a:p>
        </p:txBody>
      </p:sp>
    </p:spTree>
    <p:extLst>
      <p:ext uri="{BB962C8B-B14F-4D97-AF65-F5344CB8AC3E}">
        <p14:creationId xmlns:p14="http://schemas.microsoft.com/office/powerpoint/2010/main" val="329725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3DE328BF-A2F4-2A20-7528-7E0D0CA78795}"/>
              </a:ext>
            </a:extLst>
          </p:cNvPr>
          <p:cNvGrpSpPr/>
          <p:nvPr/>
        </p:nvGrpSpPr>
        <p:grpSpPr>
          <a:xfrm>
            <a:off x="551384" y="946212"/>
            <a:ext cx="11277259" cy="5939172"/>
            <a:chOff x="839416" y="946212"/>
            <a:chExt cx="11277259" cy="5939172"/>
          </a:xfrm>
        </p:grpSpPr>
        <p:pic>
          <p:nvPicPr>
            <p:cNvPr id="2" name="Picture 2">
              <a:extLst>
                <a:ext uri="{FF2B5EF4-FFF2-40B4-BE49-F238E27FC236}">
                  <a16:creationId xmlns:a16="http://schemas.microsoft.com/office/drawing/2014/main" id="{205F59AC-770E-933A-DDD4-45108F1BC9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000"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5">
              <a:extLst>
                <a:ext uri="{FF2B5EF4-FFF2-40B4-BE49-F238E27FC236}">
                  <a16:creationId xmlns:a16="http://schemas.microsoft.com/office/drawing/2014/main" id="{F2518F9D-3554-CF1A-8743-5ACBC2EBF971}"/>
                </a:ext>
              </a:extLst>
            </p:cNvPr>
            <p:cNvSpPr/>
            <p:nvPr/>
          </p:nvSpPr>
          <p:spPr>
            <a:xfrm>
              <a:off x="1271464" y="1746128"/>
              <a:ext cx="2232048" cy="991068"/>
            </a:xfrm>
            <a:prstGeom prst="cloudCallout">
              <a:avLst>
                <a:gd name="adj1" fmla="val 68339"/>
                <a:gd name="adj2" fmla="val 302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吹き出し 6">
              <a:extLst>
                <a:ext uri="{FF2B5EF4-FFF2-40B4-BE49-F238E27FC236}">
                  <a16:creationId xmlns:a16="http://schemas.microsoft.com/office/drawing/2014/main" id="{1546CDFF-4776-D8DE-E767-9B56EE4F6962}"/>
                </a:ext>
              </a:extLst>
            </p:cNvPr>
            <p:cNvSpPr/>
            <p:nvPr/>
          </p:nvSpPr>
          <p:spPr>
            <a:xfrm>
              <a:off x="839416" y="4842472"/>
              <a:ext cx="2664064" cy="1008112"/>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1" name="角丸四角形吹き出し 7">
              <a:extLst>
                <a:ext uri="{FF2B5EF4-FFF2-40B4-BE49-F238E27FC236}">
                  <a16:creationId xmlns:a16="http://schemas.microsoft.com/office/drawing/2014/main" id="{13CBEBD2-844F-2319-2B62-64FF3DBC04AA}"/>
                </a:ext>
              </a:extLst>
            </p:cNvPr>
            <p:cNvSpPr/>
            <p:nvPr/>
          </p:nvSpPr>
          <p:spPr>
            <a:xfrm>
              <a:off x="8927485"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あんたは何度言ったら分かるのよ！目障りだ、今すぐ消えろ！失せろ</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12" name="雲形吹き出し 4">
              <a:extLst>
                <a:ext uri="{FF2B5EF4-FFF2-40B4-BE49-F238E27FC236}">
                  <a16:creationId xmlns:a16="http://schemas.microsoft.com/office/drawing/2014/main" id="{5385B4D5-8635-3E5E-BCF2-205A9DF4FC99}"/>
                </a:ext>
              </a:extLst>
            </p:cNvPr>
            <p:cNvSpPr/>
            <p:nvPr/>
          </p:nvSpPr>
          <p:spPr>
            <a:xfrm>
              <a:off x="9264353" y="2492896"/>
              <a:ext cx="2852322" cy="1728192"/>
            </a:xfrm>
            <a:prstGeom prst="cloudCallout">
              <a:avLst>
                <a:gd name="adj1" fmla="val -84139"/>
                <a:gd name="adj2" fmla="val -6121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9" name="雲形吹き出し 2">
            <a:extLst>
              <a:ext uri="{FF2B5EF4-FFF2-40B4-BE49-F238E27FC236}">
                <a16:creationId xmlns:a16="http://schemas.microsoft.com/office/drawing/2014/main" id="{8E880E00-0FFB-458F-83A9-859BD6367AC7}"/>
              </a:ext>
            </a:extLst>
          </p:cNvPr>
          <p:cNvSpPr/>
          <p:nvPr/>
        </p:nvSpPr>
        <p:spPr>
          <a:xfrm>
            <a:off x="1487488"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■ミスを課長から厳しく叱責された若手社員。</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どんな指導も、部下は耐え忍ばなければならない？</a:t>
            </a:r>
          </a:p>
        </p:txBody>
      </p:sp>
      <p:sp>
        <p:nvSpPr>
          <p:cNvPr id="5" name="スライド番号プレースホルダー 4">
            <a:extLst>
              <a:ext uri="{FF2B5EF4-FFF2-40B4-BE49-F238E27FC236}">
                <a16:creationId xmlns:a16="http://schemas.microsoft.com/office/drawing/2014/main" id="{D7098A63-5C6B-560F-8E38-535ADB42C9AA}"/>
              </a:ext>
            </a:extLst>
          </p:cNvPr>
          <p:cNvSpPr>
            <a:spLocks noGrp="1"/>
          </p:cNvSpPr>
          <p:nvPr>
            <p:ph type="sldNum" sz="quarter" idx="12"/>
          </p:nvPr>
        </p:nvSpPr>
        <p:spPr/>
        <p:txBody>
          <a:bodyPr/>
          <a:lstStyle/>
          <a:p>
            <a:fld id="{E3C52A74-6BB8-425A-81FA-95938EE2CA9E}" type="slidenum">
              <a:rPr kumimoji="1" lang="ja-JP" altLang="en-US" smtClean="0"/>
              <a:t>3</a:t>
            </a:fld>
            <a:endParaRPr kumimoji="1" lang="ja-JP" altLang="en-US"/>
          </a:p>
        </p:txBody>
      </p:sp>
    </p:spTree>
    <p:extLst>
      <p:ext uri="{BB962C8B-B14F-4D97-AF65-F5344CB8AC3E}">
        <p14:creationId xmlns:p14="http://schemas.microsoft.com/office/powerpoint/2010/main" val="261210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968" y="1485384"/>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雲形吹き出し 5"/>
          <p:cNvSpPr/>
          <p:nvPr/>
        </p:nvSpPr>
        <p:spPr>
          <a:xfrm>
            <a:off x="983432" y="1746128"/>
            <a:ext cx="2232048" cy="991068"/>
          </a:xfrm>
          <a:prstGeom prst="cloudCallout">
            <a:avLst>
              <a:gd name="adj1" fmla="val 68339"/>
              <a:gd name="adj2" fmla="val 3021"/>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吹き出し 6"/>
          <p:cNvSpPr/>
          <p:nvPr/>
        </p:nvSpPr>
        <p:spPr>
          <a:xfrm>
            <a:off x="551384" y="4842472"/>
            <a:ext cx="2664064" cy="1008112"/>
          </a:xfrm>
          <a:prstGeom prst="wedgeRoundRectCallout">
            <a:avLst>
              <a:gd name="adj1" fmla="val 76195"/>
              <a:gd name="adj2" fmla="val -32846"/>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ミスは、たしかに俺の責任。だけど、あそこまで言われても我慢しなければならないのか？ 辞め時かなあ。</a:t>
            </a:r>
          </a:p>
        </p:txBody>
      </p:sp>
      <p:sp>
        <p:nvSpPr>
          <p:cNvPr id="8" name="角丸四角形吹き出し 7"/>
          <p:cNvSpPr/>
          <p:nvPr/>
        </p:nvSpPr>
        <p:spPr>
          <a:xfrm>
            <a:off x="8639453" y="946212"/>
            <a:ext cx="2356671" cy="1008112"/>
          </a:xfrm>
          <a:prstGeom prst="wedgeRoundRectCallout">
            <a:avLst>
              <a:gd name="adj1" fmla="val -135063"/>
              <a:gd name="adj2" fmla="val 2317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あんたは何度言ったら分かるのよ！目障りだ、今すぐ消えろ！失せろ</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p>
        </p:txBody>
      </p:sp>
      <p:sp>
        <p:nvSpPr>
          <p:cNvPr id="9" name="雲形吹き出し 2">
            <a:extLst>
              <a:ext uri="{FF2B5EF4-FFF2-40B4-BE49-F238E27FC236}">
                <a16:creationId xmlns:a16="http://schemas.microsoft.com/office/drawing/2014/main" id="{8E880E00-0FFB-458F-83A9-859BD6367AC7}"/>
              </a:ext>
            </a:extLst>
          </p:cNvPr>
          <p:cNvSpPr/>
          <p:nvPr/>
        </p:nvSpPr>
        <p:spPr>
          <a:xfrm>
            <a:off x="1199456" y="1782232"/>
            <a:ext cx="18000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err="1">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あちゃ</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ー</a:t>
            </a:r>
            <a:r>
              <a:rPr kumimoji="1" lang="ja-JP" altLang="en-US" sz="1400" b="0" i="0" u="none" strike="noStrike" kern="1200" cap="none" spc="0" normalizeH="0" baseline="0" noProof="0" dirty="0" err="1">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っ</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、またやっちまった。</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雲形吹き出し 4"/>
          <p:cNvSpPr/>
          <p:nvPr/>
        </p:nvSpPr>
        <p:spPr>
          <a:xfrm>
            <a:off x="8976321" y="2492896"/>
            <a:ext cx="2852322" cy="1728192"/>
          </a:xfrm>
          <a:prstGeom prst="cloudCallout">
            <a:avLst>
              <a:gd name="adj1" fmla="val -84139"/>
              <a:gd name="adj2" fmla="val -61213"/>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雲形吹き出し 2">
            <a:extLst>
              <a:ext uri="{FF2B5EF4-FFF2-40B4-BE49-F238E27FC236}">
                <a16:creationId xmlns:a16="http://schemas.microsoft.com/office/drawing/2014/main" id="{4957E90C-FDA9-4D38-B8F4-16928DE6094C}"/>
              </a:ext>
            </a:extLst>
          </p:cNvPr>
          <p:cNvSpPr/>
          <p:nvPr/>
        </p:nvSpPr>
        <p:spPr>
          <a:xfrm>
            <a:off x="9264352" y="2924944"/>
            <a:ext cx="1979200"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さっきから、みんなの前で叱られ続けてもう１時間。もういい加減にして欲しい。</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■ミスを課長から厳しく叱責された若手社員。</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どんな指導も、部下は耐え忍ばなければならない？</a:t>
            </a:r>
          </a:p>
        </p:txBody>
      </p:sp>
      <p:sp>
        <p:nvSpPr>
          <p:cNvPr id="11" name="雲形吹き出し 2">
            <a:extLst>
              <a:ext uri="{FF2B5EF4-FFF2-40B4-BE49-F238E27FC236}">
                <a16:creationId xmlns:a16="http://schemas.microsoft.com/office/drawing/2014/main" id="{A9BEECA3-89CE-4100-A7EF-33AA910ABF06}"/>
              </a:ext>
            </a:extLst>
          </p:cNvPr>
          <p:cNvSpPr/>
          <p:nvPr/>
        </p:nvSpPr>
        <p:spPr>
          <a:xfrm>
            <a:off x="8760296" y="4653136"/>
            <a:ext cx="3066614" cy="1606987"/>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■このシートでは、マタニティハラスメント、パワーハラスメントを導入に使って、ハラスメント全般と留意点等について解説を展開させます。</a:t>
            </a:r>
          </a:p>
        </p:txBody>
      </p:sp>
      <p:sp>
        <p:nvSpPr>
          <p:cNvPr id="2" name="スライド番号プレースホルダー 1">
            <a:extLst>
              <a:ext uri="{FF2B5EF4-FFF2-40B4-BE49-F238E27FC236}">
                <a16:creationId xmlns:a16="http://schemas.microsoft.com/office/drawing/2014/main" id="{CB875804-60E4-DEFC-06AB-E3FD44984DE8}"/>
              </a:ext>
            </a:extLst>
          </p:cNvPr>
          <p:cNvSpPr>
            <a:spLocks noGrp="1"/>
          </p:cNvSpPr>
          <p:nvPr>
            <p:ph type="sldNum" sz="quarter" idx="12"/>
          </p:nvPr>
        </p:nvSpPr>
        <p:spPr/>
        <p:txBody>
          <a:bodyPr/>
          <a:lstStyle/>
          <a:p>
            <a:fld id="{E3C52A74-6BB8-425A-81FA-95938EE2CA9E}" type="slidenum">
              <a:rPr kumimoji="1" lang="ja-JP" altLang="en-US" smtClean="0"/>
              <a:t>4</a:t>
            </a:fld>
            <a:endParaRPr kumimoji="1" lang="ja-JP" altLang="en-US"/>
          </a:p>
        </p:txBody>
      </p:sp>
    </p:spTree>
    <p:extLst>
      <p:ext uri="{BB962C8B-B14F-4D97-AF65-F5344CB8AC3E}">
        <p14:creationId xmlns:p14="http://schemas.microsoft.com/office/powerpoint/2010/main" val="333324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6148C481-89F3-5C49-AAF2-6F2ACC9373D6}"/>
              </a:ext>
            </a:extLst>
          </p:cNvPr>
          <p:cNvSpPr txBox="1"/>
          <p:nvPr/>
        </p:nvSpPr>
        <p:spPr>
          <a:xfrm>
            <a:off x="335360" y="836712"/>
            <a:ext cx="11593288" cy="5669059"/>
          </a:xfrm>
          <a:prstGeom prst="rect">
            <a:avLst/>
          </a:prstGeom>
        </p:spPr>
        <p:txBody>
          <a:bodyPr vert="horz" wrap="square" lIns="0" tIns="97353" rIns="0" bIns="0" rtlCol="0">
            <a:spAutoFit/>
          </a:bodyPr>
          <a:lstStyle/>
          <a:p>
            <a:pPr marL="11521" marR="0" lvl="0" indent="0" algn="l" defTabSz="914400" rtl="0" eaLnBrk="1" fontAlgn="auto" latinLnBrk="0" hangingPunct="1">
              <a:lnSpc>
                <a:spcPct val="100000"/>
              </a:lnSpc>
              <a:spcBef>
                <a:spcPts val="600"/>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最近「○○ハラスメント」という言葉が働く場で聞かれることが多くなってきました。</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ct val="100000"/>
              </a:lnSpc>
              <a:spcBef>
                <a:spcPts val="600"/>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※「Harassment （</a:t>
            </a:r>
            <a:r>
              <a:rPr kumimoji="1" sz="16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ハラスメント</a:t>
            </a: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16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とは「悩ますこと、嫌がらせ」という意味</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40222" marR="0" lvl="0" indent="-228701" algn="l" defTabSz="914400" rtl="0" eaLnBrk="1" fontAlgn="auto" latinLnBrk="0" hangingPunct="1">
              <a:lnSpc>
                <a:spcPct val="100000"/>
              </a:lnSpc>
              <a:spcBef>
                <a:spcPts val="1200"/>
              </a:spcBef>
              <a:spcAft>
                <a:spcPts val="0"/>
              </a:spcAft>
              <a:buClrTx/>
              <a:buSzPct val="94871"/>
              <a:buFontTx/>
              <a:buChar char="○"/>
              <a:tabLst>
                <a:tab pos="240798" algn="l"/>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400"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セクシュアルハラスメント</a:t>
            </a:r>
          </a:p>
          <a:p>
            <a:pPr marL="246559" marR="5761" lvl="0" indent="6337" defTabSz="914400" rtl="0" eaLnBrk="1" fontAlgn="auto" latinLnBrk="0" hangingPunct="1">
              <a:lnSpc>
                <a:spcPts val="2586"/>
              </a:lnSpc>
              <a:spcBef>
                <a:spcPts val="163"/>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職場において</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行われる</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労働者の意に反する性的な言動を拒否したり抵抗したりすることによって</a:t>
            </a:r>
            <a:r>
              <a:rPr kumimoji="1" lang="ja-JP" altLang="en-US"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労働者が</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解雇、降格、減給などの不利益を受けることや、性的な言動が行われることで職場環境が不快なものとなったため、労働者の能力の発揮に重大な悪影響が生じる</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など就業する上で看過できない程度の支障が生じる</a:t>
            </a:r>
            <a:r>
              <a:rPr kumimoji="1" sz="20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ことをいいます</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40222" marR="0" lvl="0" indent="-228701" algn="l" defTabSz="914400" rtl="0" eaLnBrk="1" fontAlgn="auto" latinLnBrk="0" hangingPunct="1">
              <a:lnSpc>
                <a:spcPct val="100000"/>
              </a:lnSpc>
              <a:spcBef>
                <a:spcPts val="1200"/>
              </a:spcBef>
              <a:spcAft>
                <a:spcPts val="0"/>
              </a:spcAft>
              <a:buClrTx/>
              <a:buSzPct val="94871"/>
              <a:buFontTx/>
              <a:buChar char="○"/>
              <a:tabLst>
                <a:tab pos="240798" algn="l"/>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2400"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パワーハラスメント</a:t>
            </a:r>
          </a:p>
          <a:p>
            <a:pPr marL="248863" marR="4609" lvl="0" indent="4033" algn="just" defTabSz="914400" rtl="0" eaLnBrk="1" fontAlgn="auto" latinLnBrk="0" hangingPunct="1">
              <a:lnSpc>
                <a:spcPts val="2586"/>
              </a:lnSpc>
              <a:spcBef>
                <a:spcPts val="168"/>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職場において行われる①優越的な関係を背景とした言動であって、②業務上必要かつ相当な範囲を超えたものにより、③労働者の就業環境が害されるものであり、①から③までの</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つの要素を全て満たすものをいいます。</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rPr>
              <a:t>○　</a:t>
            </a:r>
            <a:r>
              <a:rPr kumimoji="1" lang="ja-JP" altLang="en-US" sz="24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Times New Roman"/>
              </a:rPr>
              <a:t>いわゆるマタニティハラスメント</a:t>
            </a:r>
            <a:r>
              <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rPr>
              <a:t>（職場における妊娠・出産・育児休業等に関するハラスメント）</a:t>
            </a:r>
            <a:endParaRPr kumimoji="1"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0" marR="0" lvl="0" indent="0" algn="l" defTabSz="914400" rtl="0" eaLnBrk="1" fontAlgn="auto" latinLnBrk="0" hangingPunct="1">
              <a:lnSpc>
                <a:spcPct val="100000"/>
              </a:lnSpc>
              <a:spcBef>
                <a:spcPts val="36"/>
              </a:spcBef>
              <a:spcAft>
                <a:spcPts val="0"/>
              </a:spcAft>
              <a:buClrTx/>
              <a:buSzTx/>
              <a:buFontTx/>
              <a:buNone/>
              <a:tabLst/>
              <a:defRPr/>
            </a:pPr>
            <a:r>
              <a:rPr lang="ja-JP" altLang="en-US" sz="2000" dirty="0">
                <a:solidFill>
                  <a:prstClr val="black"/>
                </a:solidFill>
                <a:latin typeface="HGMaruGothicMPRO" panose="020F0600000000000000" pitchFamily="34" charset="-128"/>
                <a:ea typeface="HGMaruGothicMPRO" panose="020F0600000000000000" pitchFamily="34" charset="-128"/>
                <a:cs typeface="Times New Roman"/>
              </a:rPr>
              <a:t>　　</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rPr>
              <a:t>職場において行われる上司・同僚からの言動（妊娠・出産したこと、育児休業等の利用に関する　</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0" marR="0" lvl="0" indent="0" algn="l" defTabSz="914400" rtl="0" eaLnBrk="1" fontAlgn="auto" latinLnBrk="0" hangingPunct="1">
              <a:lnSpc>
                <a:spcPct val="100000"/>
              </a:lnSpc>
              <a:spcBef>
                <a:spcPts val="36"/>
              </a:spcBef>
              <a:spcAft>
                <a:spcPts val="0"/>
              </a:spcAft>
              <a:buClrTx/>
              <a:buSzTx/>
              <a:buFontTx/>
              <a:buNone/>
              <a:tabLst/>
              <a:defRPr/>
            </a:pPr>
            <a:r>
              <a:rPr lang="ja-JP" altLang="en-US" sz="2000" dirty="0">
                <a:solidFill>
                  <a:prstClr val="black"/>
                </a:solidFill>
                <a:latin typeface="HGMaruGothicMPRO" panose="020F0600000000000000" pitchFamily="34" charset="-128"/>
                <a:ea typeface="HGMaruGothicMPRO" panose="020F0600000000000000" pitchFamily="34" charset="-128"/>
                <a:cs typeface="Times New Roman"/>
              </a:rPr>
              <a:t>　</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rPr>
              <a:t>言動）により、妊娠・出産した女性労働者や育児休業等を申出・取得した男女労働者の職場環境が</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0" marR="0" lvl="0" indent="0" algn="l" defTabSz="914400" rtl="0" eaLnBrk="1" fontAlgn="auto" latinLnBrk="0" hangingPunct="1">
              <a:lnSpc>
                <a:spcPct val="100000"/>
              </a:lnSpc>
              <a:spcBef>
                <a:spcPts val="36"/>
              </a:spcBef>
              <a:spcAft>
                <a:spcPts val="0"/>
              </a:spcAft>
              <a:buClrTx/>
              <a:buSzTx/>
              <a:buFontTx/>
              <a:buNone/>
              <a:tabLst/>
              <a:defRPr/>
            </a:pPr>
            <a:r>
              <a:rPr lang="ja-JP" altLang="en-US" sz="2000" dirty="0">
                <a:solidFill>
                  <a:prstClr val="black"/>
                </a:solidFill>
                <a:latin typeface="HGMaruGothicMPRO" panose="020F0600000000000000" pitchFamily="34" charset="-128"/>
                <a:ea typeface="HGMaruGothicMPRO" panose="020F0600000000000000" pitchFamily="34" charset="-128"/>
                <a:cs typeface="Times New Roman"/>
              </a:rPr>
              <a:t>　</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rPr>
              <a:t>害されることをいいます。</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p:txBody>
      </p:sp>
      <p:sp>
        <p:nvSpPr>
          <p:cNvPr id="7" name="正方形/長方形 6"/>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91344"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○○ハラスメントが心身の健康を損なう原因になる</a:t>
            </a:r>
          </a:p>
        </p:txBody>
      </p:sp>
      <p:sp>
        <p:nvSpPr>
          <p:cNvPr id="2" name="スライド番号プレースホルダー 4">
            <a:extLst>
              <a:ext uri="{FF2B5EF4-FFF2-40B4-BE49-F238E27FC236}">
                <a16:creationId xmlns:a16="http://schemas.microsoft.com/office/drawing/2014/main" id="{D3EEBC46-AFE2-C153-22B8-DFB3112B18BA}"/>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5</a:t>
            </a:fld>
            <a:endParaRPr lang="ja-JP" altLang="en-US" sz="1200" b="1"/>
          </a:p>
        </p:txBody>
      </p:sp>
    </p:spTree>
    <p:extLst>
      <p:ext uri="{BB962C8B-B14F-4D97-AF65-F5344CB8AC3E}">
        <p14:creationId xmlns:p14="http://schemas.microsoft.com/office/powerpoint/2010/main" val="208771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66B53A66-BC76-4B46-B8B5-4EA0AFD72235}"/>
              </a:ext>
            </a:extLst>
          </p:cNvPr>
          <p:cNvSpPr/>
          <p:nvPr/>
        </p:nvSpPr>
        <p:spPr>
          <a:xfrm>
            <a:off x="1271464" y="1196953"/>
            <a:ext cx="9793088" cy="400362"/>
          </a:xfrm>
          <a:custGeom>
            <a:avLst/>
            <a:gdLst/>
            <a:ahLst/>
            <a:cxnLst/>
            <a:rect l="l" t="t" r="r" b="b"/>
            <a:pathLst>
              <a:path w="9450070" h="441325">
                <a:moveTo>
                  <a:pt x="9323997" y="0"/>
                </a:moveTo>
                <a:lnTo>
                  <a:pt x="125996" y="0"/>
                </a:lnTo>
                <a:lnTo>
                  <a:pt x="53154" y="1968"/>
                </a:lnTo>
                <a:lnTo>
                  <a:pt x="15749" y="15749"/>
                </a:lnTo>
                <a:lnTo>
                  <a:pt x="1968" y="53154"/>
                </a:lnTo>
                <a:lnTo>
                  <a:pt x="0" y="125996"/>
                </a:lnTo>
                <a:lnTo>
                  <a:pt x="0" y="314998"/>
                </a:lnTo>
                <a:lnTo>
                  <a:pt x="1968" y="387847"/>
                </a:lnTo>
                <a:lnTo>
                  <a:pt x="15749" y="425256"/>
                </a:lnTo>
                <a:lnTo>
                  <a:pt x="53154" y="439038"/>
                </a:lnTo>
                <a:lnTo>
                  <a:pt x="125996" y="441007"/>
                </a:lnTo>
                <a:lnTo>
                  <a:pt x="9323997" y="441007"/>
                </a:lnTo>
                <a:lnTo>
                  <a:pt x="9396838" y="439038"/>
                </a:lnTo>
                <a:lnTo>
                  <a:pt x="9434244" y="425256"/>
                </a:lnTo>
                <a:lnTo>
                  <a:pt x="9448025" y="387847"/>
                </a:lnTo>
                <a:lnTo>
                  <a:pt x="9449993" y="314998"/>
                </a:lnTo>
                <a:lnTo>
                  <a:pt x="9449993" y="125996"/>
                </a:lnTo>
                <a:lnTo>
                  <a:pt x="9448025" y="53154"/>
                </a:lnTo>
                <a:lnTo>
                  <a:pt x="9434244" y="15749"/>
                </a:lnTo>
                <a:lnTo>
                  <a:pt x="9396838" y="1968"/>
                </a:lnTo>
                <a:lnTo>
                  <a:pt x="9323997" y="0"/>
                </a:lnTo>
                <a:close/>
              </a:path>
            </a:pathLst>
          </a:custGeom>
          <a:solidFill>
            <a:srgbClr val="92D050"/>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white"/>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7">
            <a:extLst>
              <a:ext uri="{FF2B5EF4-FFF2-40B4-BE49-F238E27FC236}">
                <a16:creationId xmlns:a16="http://schemas.microsoft.com/office/drawing/2014/main" id="{2CAC3FA4-DF5B-224C-B109-B5780FF488B7}"/>
              </a:ext>
            </a:extLst>
          </p:cNvPr>
          <p:cNvSpPr/>
          <p:nvPr/>
        </p:nvSpPr>
        <p:spPr>
          <a:xfrm>
            <a:off x="1269595" y="2291130"/>
            <a:ext cx="3791574" cy="572028"/>
          </a:xfrm>
          <a:custGeom>
            <a:avLst/>
            <a:gdLst/>
            <a:ahLst/>
            <a:cxnLst/>
            <a:rect l="l" t="t" r="r" b="b"/>
            <a:pathLst>
              <a:path w="3780154" h="630554">
                <a:moveTo>
                  <a:pt x="3653993" y="0"/>
                </a:moveTo>
                <a:lnTo>
                  <a:pt x="125996" y="0"/>
                </a:lnTo>
                <a:lnTo>
                  <a:pt x="53154" y="1968"/>
                </a:lnTo>
                <a:lnTo>
                  <a:pt x="15749" y="15749"/>
                </a:lnTo>
                <a:lnTo>
                  <a:pt x="1968" y="53154"/>
                </a:lnTo>
                <a:lnTo>
                  <a:pt x="0" y="125996"/>
                </a:lnTo>
                <a:lnTo>
                  <a:pt x="0" y="503999"/>
                </a:lnTo>
                <a:lnTo>
                  <a:pt x="1968" y="576841"/>
                </a:lnTo>
                <a:lnTo>
                  <a:pt x="15749" y="614246"/>
                </a:lnTo>
                <a:lnTo>
                  <a:pt x="53154" y="628027"/>
                </a:lnTo>
                <a:lnTo>
                  <a:pt x="125996" y="629996"/>
                </a:lnTo>
                <a:lnTo>
                  <a:pt x="3653993" y="629996"/>
                </a:lnTo>
                <a:lnTo>
                  <a:pt x="3726842" y="628027"/>
                </a:lnTo>
                <a:lnTo>
                  <a:pt x="3764251" y="614246"/>
                </a:lnTo>
                <a:lnTo>
                  <a:pt x="3778033" y="576841"/>
                </a:lnTo>
                <a:lnTo>
                  <a:pt x="3780002" y="503999"/>
                </a:lnTo>
                <a:lnTo>
                  <a:pt x="3780002" y="125996"/>
                </a:lnTo>
                <a:lnTo>
                  <a:pt x="3778033" y="53154"/>
                </a:lnTo>
                <a:lnTo>
                  <a:pt x="3764251" y="15749"/>
                </a:lnTo>
                <a:lnTo>
                  <a:pt x="3726842" y="1968"/>
                </a:lnTo>
                <a:lnTo>
                  <a:pt x="3653993" y="0"/>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8">
            <a:extLst>
              <a:ext uri="{FF2B5EF4-FFF2-40B4-BE49-F238E27FC236}">
                <a16:creationId xmlns:a16="http://schemas.microsoft.com/office/drawing/2014/main" id="{7628E273-E245-C14C-8CFD-4D37DC773B19}"/>
              </a:ext>
            </a:extLst>
          </p:cNvPr>
          <p:cNvSpPr/>
          <p:nvPr/>
        </p:nvSpPr>
        <p:spPr>
          <a:xfrm>
            <a:off x="1273030" y="2265316"/>
            <a:ext cx="3800687" cy="572028"/>
          </a:xfrm>
          <a:custGeom>
            <a:avLst/>
            <a:gdLst/>
            <a:ahLst/>
            <a:cxnLst/>
            <a:rect l="l" t="t" r="r" b="b"/>
            <a:pathLst>
              <a:path w="3780154" h="630554">
                <a:moveTo>
                  <a:pt x="125996" y="0"/>
                </a:moveTo>
                <a:lnTo>
                  <a:pt x="53154" y="1968"/>
                </a:lnTo>
                <a:lnTo>
                  <a:pt x="15749" y="15749"/>
                </a:lnTo>
                <a:lnTo>
                  <a:pt x="1968" y="53154"/>
                </a:lnTo>
                <a:lnTo>
                  <a:pt x="0" y="125996"/>
                </a:lnTo>
                <a:lnTo>
                  <a:pt x="0" y="503999"/>
                </a:lnTo>
                <a:lnTo>
                  <a:pt x="1968" y="576841"/>
                </a:lnTo>
                <a:lnTo>
                  <a:pt x="15749" y="614246"/>
                </a:lnTo>
                <a:lnTo>
                  <a:pt x="53154" y="628027"/>
                </a:lnTo>
                <a:lnTo>
                  <a:pt x="125996" y="629996"/>
                </a:lnTo>
                <a:lnTo>
                  <a:pt x="3653993" y="629996"/>
                </a:lnTo>
                <a:lnTo>
                  <a:pt x="3726842" y="628027"/>
                </a:lnTo>
                <a:lnTo>
                  <a:pt x="3764251" y="614246"/>
                </a:lnTo>
                <a:lnTo>
                  <a:pt x="3778033" y="576841"/>
                </a:lnTo>
                <a:lnTo>
                  <a:pt x="3780002" y="503999"/>
                </a:lnTo>
                <a:lnTo>
                  <a:pt x="3780002" y="125996"/>
                </a:lnTo>
                <a:lnTo>
                  <a:pt x="3778033" y="53154"/>
                </a:lnTo>
                <a:lnTo>
                  <a:pt x="3764251" y="15749"/>
                </a:lnTo>
                <a:lnTo>
                  <a:pt x="3726842" y="1968"/>
                </a:lnTo>
                <a:lnTo>
                  <a:pt x="3653993" y="0"/>
                </a:lnTo>
                <a:lnTo>
                  <a:pt x="125996" y="0"/>
                </a:lnTo>
                <a:close/>
              </a:path>
            </a:pathLst>
          </a:custGeom>
          <a:ln w="15748">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9">
            <a:extLst>
              <a:ext uri="{FF2B5EF4-FFF2-40B4-BE49-F238E27FC236}">
                <a16:creationId xmlns:a16="http://schemas.microsoft.com/office/drawing/2014/main" id="{FEF362DD-4B56-B14B-A612-359EB830EC17}"/>
              </a:ext>
            </a:extLst>
          </p:cNvPr>
          <p:cNvSpPr txBox="1"/>
          <p:nvPr/>
        </p:nvSpPr>
        <p:spPr>
          <a:xfrm>
            <a:off x="1307582" y="2308750"/>
            <a:ext cx="3753587" cy="462193"/>
          </a:xfrm>
          <a:prstGeom prst="rect">
            <a:avLst/>
          </a:prstGeom>
        </p:spPr>
        <p:txBody>
          <a:bodyPr vert="horz" wrap="square" lIns="0" tIns="25923" rIns="0" bIns="0" rtlCol="0">
            <a:spAutoFit/>
          </a:bodyPr>
          <a:lstStyle/>
          <a:p>
            <a:pPr marL="163604" marR="53575" lvl="0" indent="0" algn="l" defTabSz="914400" rtl="0" eaLnBrk="1" fontAlgn="auto" latinLnBrk="0" hangingPunct="1">
              <a:lnSpc>
                <a:spcPts val="1687"/>
              </a:lnSpc>
              <a:spcBef>
                <a:spcPts val="204"/>
              </a:spcBef>
              <a:spcAft>
                <a:spcPts val="0"/>
              </a:spcAft>
              <a:buClrTx/>
              <a:buSzTx/>
              <a:buFontTx/>
              <a:buNone/>
              <a:tabLst/>
              <a:defRPr/>
            </a:pP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それを</a:t>
            </a:r>
            <a:r>
              <a:rPr kumimoji="1" sz="1452"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拒否したことで</a:t>
            </a: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解雇、降格、減給などの</a:t>
            </a:r>
            <a:r>
              <a:rPr kumimoji="1" sz="1452"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不利益を受けること</a:t>
            </a:r>
          </a:p>
        </p:txBody>
      </p:sp>
      <p:sp>
        <p:nvSpPr>
          <p:cNvPr id="11" name="object 10">
            <a:extLst>
              <a:ext uri="{FF2B5EF4-FFF2-40B4-BE49-F238E27FC236}">
                <a16:creationId xmlns:a16="http://schemas.microsoft.com/office/drawing/2014/main" id="{0FDE4605-2630-4D45-A139-53C374D473A3}"/>
              </a:ext>
            </a:extLst>
          </p:cNvPr>
          <p:cNvSpPr/>
          <p:nvPr/>
        </p:nvSpPr>
        <p:spPr>
          <a:xfrm>
            <a:off x="1294573" y="2931650"/>
            <a:ext cx="3766595" cy="843353"/>
          </a:xfrm>
          <a:custGeom>
            <a:avLst/>
            <a:gdLst/>
            <a:ahLst/>
            <a:cxnLst/>
            <a:rect l="l" t="t" r="r" b="b"/>
            <a:pathLst>
              <a:path w="3780154" h="929639">
                <a:moveTo>
                  <a:pt x="3653993" y="0"/>
                </a:moveTo>
                <a:lnTo>
                  <a:pt x="125996" y="0"/>
                </a:lnTo>
                <a:lnTo>
                  <a:pt x="53154" y="1968"/>
                </a:lnTo>
                <a:lnTo>
                  <a:pt x="15749" y="15749"/>
                </a:lnTo>
                <a:lnTo>
                  <a:pt x="1968" y="53154"/>
                </a:lnTo>
                <a:lnTo>
                  <a:pt x="0" y="125996"/>
                </a:lnTo>
                <a:lnTo>
                  <a:pt x="0" y="803249"/>
                </a:lnTo>
                <a:lnTo>
                  <a:pt x="1968" y="876091"/>
                </a:lnTo>
                <a:lnTo>
                  <a:pt x="15749" y="913496"/>
                </a:lnTo>
                <a:lnTo>
                  <a:pt x="53154" y="927277"/>
                </a:lnTo>
                <a:lnTo>
                  <a:pt x="125996" y="929246"/>
                </a:lnTo>
                <a:lnTo>
                  <a:pt x="3653993" y="929246"/>
                </a:lnTo>
                <a:lnTo>
                  <a:pt x="3726842" y="927277"/>
                </a:lnTo>
                <a:lnTo>
                  <a:pt x="3764251" y="913496"/>
                </a:lnTo>
                <a:lnTo>
                  <a:pt x="3778033" y="876091"/>
                </a:lnTo>
                <a:lnTo>
                  <a:pt x="3780002" y="803249"/>
                </a:lnTo>
                <a:lnTo>
                  <a:pt x="3780002" y="125996"/>
                </a:lnTo>
                <a:lnTo>
                  <a:pt x="3778033" y="53154"/>
                </a:lnTo>
                <a:lnTo>
                  <a:pt x="3764251" y="15749"/>
                </a:lnTo>
                <a:lnTo>
                  <a:pt x="3726842" y="1968"/>
                </a:lnTo>
                <a:lnTo>
                  <a:pt x="3653993" y="0"/>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object 11">
            <a:extLst>
              <a:ext uri="{FF2B5EF4-FFF2-40B4-BE49-F238E27FC236}">
                <a16:creationId xmlns:a16="http://schemas.microsoft.com/office/drawing/2014/main" id="{AB5D1F96-3A4A-2740-A23A-0B60DBF4F457}"/>
              </a:ext>
            </a:extLst>
          </p:cNvPr>
          <p:cNvSpPr/>
          <p:nvPr/>
        </p:nvSpPr>
        <p:spPr>
          <a:xfrm>
            <a:off x="1273030" y="2931408"/>
            <a:ext cx="3788138" cy="843353"/>
          </a:xfrm>
          <a:custGeom>
            <a:avLst/>
            <a:gdLst/>
            <a:ahLst/>
            <a:cxnLst/>
            <a:rect l="l" t="t" r="r" b="b"/>
            <a:pathLst>
              <a:path w="3780154" h="929639">
                <a:moveTo>
                  <a:pt x="125996" y="0"/>
                </a:moveTo>
                <a:lnTo>
                  <a:pt x="53154" y="1968"/>
                </a:lnTo>
                <a:lnTo>
                  <a:pt x="15749" y="15749"/>
                </a:lnTo>
                <a:lnTo>
                  <a:pt x="1968" y="53154"/>
                </a:lnTo>
                <a:lnTo>
                  <a:pt x="0" y="125996"/>
                </a:lnTo>
                <a:lnTo>
                  <a:pt x="0" y="803249"/>
                </a:lnTo>
                <a:lnTo>
                  <a:pt x="1968" y="876091"/>
                </a:lnTo>
                <a:lnTo>
                  <a:pt x="15749" y="913496"/>
                </a:lnTo>
                <a:lnTo>
                  <a:pt x="53154" y="927277"/>
                </a:lnTo>
                <a:lnTo>
                  <a:pt x="125996" y="929246"/>
                </a:lnTo>
                <a:lnTo>
                  <a:pt x="3653993" y="929246"/>
                </a:lnTo>
                <a:lnTo>
                  <a:pt x="3726842" y="927277"/>
                </a:lnTo>
                <a:lnTo>
                  <a:pt x="3764251" y="913496"/>
                </a:lnTo>
                <a:lnTo>
                  <a:pt x="3778033" y="876091"/>
                </a:lnTo>
                <a:lnTo>
                  <a:pt x="3780002" y="803249"/>
                </a:lnTo>
                <a:lnTo>
                  <a:pt x="3780002" y="125996"/>
                </a:lnTo>
                <a:lnTo>
                  <a:pt x="3778033" y="53154"/>
                </a:lnTo>
                <a:lnTo>
                  <a:pt x="3764251" y="15749"/>
                </a:lnTo>
                <a:lnTo>
                  <a:pt x="3726842" y="1968"/>
                </a:lnTo>
                <a:lnTo>
                  <a:pt x="3653993" y="0"/>
                </a:lnTo>
                <a:lnTo>
                  <a:pt x="125996" y="0"/>
                </a:lnTo>
                <a:close/>
              </a:path>
            </a:pathLst>
          </a:custGeom>
          <a:ln w="15748">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2">
            <a:extLst>
              <a:ext uri="{FF2B5EF4-FFF2-40B4-BE49-F238E27FC236}">
                <a16:creationId xmlns:a16="http://schemas.microsoft.com/office/drawing/2014/main" id="{1BDD6285-B4A2-FF42-9B2F-68E39FB608ED}"/>
              </a:ext>
            </a:extLst>
          </p:cNvPr>
          <p:cNvSpPr txBox="1"/>
          <p:nvPr/>
        </p:nvSpPr>
        <p:spPr>
          <a:xfrm>
            <a:off x="1294573" y="2993575"/>
            <a:ext cx="3852773" cy="680201"/>
          </a:xfrm>
          <a:prstGeom prst="rect">
            <a:avLst/>
          </a:prstGeom>
        </p:spPr>
        <p:txBody>
          <a:bodyPr vert="horz" wrap="square" lIns="0" tIns="25923" rIns="0" bIns="0" rtlCol="0">
            <a:spAutoFit/>
          </a:bodyPr>
          <a:lstStyle/>
          <a:p>
            <a:pPr marL="157268" marR="130768" lvl="0" indent="6337" algn="just" defTabSz="914400" rtl="0" eaLnBrk="1" fontAlgn="auto" latinLnBrk="0" hangingPunct="1">
              <a:lnSpc>
                <a:spcPts val="1687"/>
              </a:lnSpc>
              <a:spcBef>
                <a:spcPts val="204"/>
              </a:spcBef>
              <a:spcAft>
                <a:spcPts val="0"/>
              </a:spcAft>
              <a:buClrTx/>
              <a:buSzTx/>
              <a:buFontTx/>
              <a:buNone/>
              <a:tabLst/>
              <a:defRPr/>
            </a:pP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45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職場の</a:t>
            </a:r>
            <a:r>
              <a:rPr kumimoji="1" sz="1452" b="0" i="0" u="none" strike="noStrike" kern="1200" cap="none" spc="0" normalizeH="0" baseline="0" noProof="0" dirty="0" err="1">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環境が不快なものとなったため</a:t>
            </a:r>
            <a:r>
              <a:rPr kumimoji="1" sz="145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、労働者が就業する上で見過ごすことができない程度の</a:t>
            </a:r>
            <a:r>
              <a:rPr kumimoji="1" sz="1452" b="0" i="0" u="none" strike="noStrike" kern="1200" cap="none" spc="0" normalizeH="0" baseline="0" noProof="0" dirty="0" err="1">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支障が生じること</a:t>
            </a:r>
            <a:endParaRPr kumimoji="1" sz="1452"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2AF85E73-B8F0-DB4A-9FD0-375DB93967E0}"/>
              </a:ext>
            </a:extLst>
          </p:cNvPr>
          <p:cNvSpPr/>
          <p:nvPr/>
        </p:nvSpPr>
        <p:spPr>
          <a:xfrm>
            <a:off x="1271464" y="4311766"/>
            <a:ext cx="4680520" cy="1205466"/>
          </a:xfrm>
          <a:custGeom>
            <a:avLst/>
            <a:gdLst/>
            <a:ahLst/>
            <a:cxnLst/>
            <a:rect l="l" t="t" r="r" b="b"/>
            <a:pathLst>
              <a:path w="4394835" h="1134109">
                <a:moveTo>
                  <a:pt x="0" y="1134008"/>
                </a:moveTo>
                <a:lnTo>
                  <a:pt x="4394250" y="1134008"/>
                </a:lnTo>
                <a:lnTo>
                  <a:pt x="4394250" y="0"/>
                </a:lnTo>
                <a:lnTo>
                  <a:pt x="0" y="0"/>
                </a:lnTo>
                <a:lnTo>
                  <a:pt x="0" y="1134008"/>
                </a:lnTo>
                <a:close/>
              </a:path>
            </a:pathLst>
          </a:custGeom>
          <a:ln w="15875">
            <a:solidFill>
              <a:srgbClr val="00AEE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5" name="object 14">
            <a:extLst>
              <a:ext uri="{FF2B5EF4-FFF2-40B4-BE49-F238E27FC236}">
                <a16:creationId xmlns:a16="http://schemas.microsoft.com/office/drawing/2014/main" id="{E8C24E3C-51E7-F24C-B894-FC94D0B17794}"/>
              </a:ext>
            </a:extLst>
          </p:cNvPr>
          <p:cNvSpPr txBox="1"/>
          <p:nvPr/>
        </p:nvSpPr>
        <p:spPr>
          <a:xfrm>
            <a:off x="1392415" y="4456404"/>
            <a:ext cx="4478734" cy="916190"/>
          </a:xfrm>
          <a:prstGeom prst="rect">
            <a:avLst/>
          </a:prstGeom>
        </p:spPr>
        <p:txBody>
          <a:bodyPr vert="horz" wrap="square" lIns="0" tIns="13249" rIns="0" bIns="0" rtlCol="0">
            <a:spAutoFit/>
          </a:bodyPr>
          <a:lstStyle/>
          <a:p>
            <a:pPr marL="11521" marR="0" lvl="0" indent="0" algn="l" defTabSz="914400" rtl="0" eaLnBrk="1" fontAlgn="auto" latinLnBrk="0" hangingPunct="1">
              <a:lnSpc>
                <a:spcPct val="100000"/>
              </a:lnSpc>
              <a:spcBef>
                <a:spcPts val="104"/>
              </a:spcBef>
              <a:spcAft>
                <a:spcPts val="0"/>
              </a:spcAft>
              <a:buClrTx/>
              <a:buSzTx/>
              <a:buFontTx/>
              <a:buNone/>
              <a:tabLst/>
              <a:defRPr/>
            </a:pPr>
            <a:r>
              <a:rPr kumimoji="1"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職場とは、〈例えば…〉</a:t>
            </a:r>
            <a:endPar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1270"/>
              </a:lnSpc>
              <a:spcBef>
                <a:spcPts val="104"/>
              </a:spcBef>
              <a:spcAft>
                <a:spcPts val="0"/>
              </a:spcAft>
              <a:buClrTx/>
              <a:buSzTx/>
              <a:buFontTx/>
              <a:buNone/>
              <a:tabLst/>
              <a:defRPr/>
            </a:pP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▶普段働いている場所で</a:t>
            </a:r>
            <a: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▶出張先で</a:t>
            </a:r>
            <a: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ja-JP" alt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1270"/>
              </a:lnSpc>
              <a:spcBef>
                <a:spcPts val="104"/>
              </a:spcBef>
              <a:spcAft>
                <a:spcPts val="0"/>
              </a:spcAft>
              <a:buClrTx/>
              <a:buSzTx/>
              <a:buFontTx/>
              <a:buNone/>
              <a:tabLst/>
              <a:defRPr/>
            </a:pP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▶取引先の事務所で</a:t>
            </a:r>
            <a: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顧客の自宅で</a:t>
            </a:r>
            <a: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ja-JP" alt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1270"/>
              </a:lnSpc>
              <a:spcBef>
                <a:spcPts val="104"/>
              </a:spcBef>
              <a:spcAft>
                <a:spcPts val="0"/>
              </a:spcAft>
              <a:buClrTx/>
              <a:buSzTx/>
              <a:buFontTx/>
              <a:buNone/>
              <a:tabLst/>
              <a:defRPr/>
            </a:pP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▶取材先で</a:t>
            </a:r>
            <a: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業務で使用する車中で</a:t>
            </a:r>
            <a:endParaRPr kumimoji="1" lang="ja-JP" alt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1270"/>
              </a:lnSpc>
              <a:spcBef>
                <a:spcPts val="104"/>
              </a:spcBef>
              <a:spcAft>
                <a:spcPts val="0"/>
              </a:spcAft>
              <a:buClrTx/>
              <a:buSzTx/>
              <a:buFontTx/>
              <a:buNone/>
              <a:tabLst/>
              <a:defRPr/>
            </a:pPr>
            <a:r>
              <a:rPr kumimoji="1" lang="ja-JP" altLang="en-US"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▶アフターファイブの宴会も（業務の延長と考えられるもの）</a:t>
            </a:r>
            <a:r>
              <a:rPr kumimoji="1" lang="en-US" altLang="ja-JP" sz="12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ja-JP" altLang="en-US" sz="1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6" name="object 15">
            <a:extLst>
              <a:ext uri="{FF2B5EF4-FFF2-40B4-BE49-F238E27FC236}">
                <a16:creationId xmlns:a16="http://schemas.microsoft.com/office/drawing/2014/main" id="{59E72C82-7F4E-F94C-B74C-B35FF2D1D2EA}"/>
              </a:ext>
            </a:extLst>
          </p:cNvPr>
          <p:cNvSpPr txBox="1"/>
          <p:nvPr/>
        </p:nvSpPr>
        <p:spPr>
          <a:xfrm>
            <a:off x="1271464" y="3949406"/>
            <a:ext cx="4824536" cy="210947"/>
          </a:xfrm>
          <a:prstGeom prst="rect">
            <a:avLst/>
          </a:prstGeom>
        </p:spPr>
        <p:txBody>
          <a:bodyPr vert="horz" wrap="square" lIns="0" tIns="31107" rIns="0" bIns="0" rtlCol="0">
            <a:spAutoFit/>
          </a:bodyPr>
          <a:lstStyle/>
          <a:p>
            <a:pPr marL="13826" marR="4609" lvl="0" indent="-2880" algn="l" defTabSz="914400" rtl="0" eaLnBrk="1" fontAlgn="auto" latinLnBrk="0" hangingPunct="1">
              <a:lnSpc>
                <a:spcPts val="1352"/>
              </a:lnSpc>
              <a:spcBef>
                <a:spcPts val="245"/>
              </a:spcBef>
              <a:spcAft>
                <a:spcPts val="0"/>
              </a:spcAft>
              <a:buClrTx/>
              <a:buSzTx/>
              <a:buFontTx/>
              <a:buNone/>
              <a:tabLst/>
              <a:defRPr/>
            </a:pPr>
            <a:r>
              <a:rPr kumimoji="1"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を「職場におけるセクシュアルハラスメント」といいます。</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7" name="object 16">
            <a:extLst>
              <a:ext uri="{FF2B5EF4-FFF2-40B4-BE49-F238E27FC236}">
                <a16:creationId xmlns:a16="http://schemas.microsoft.com/office/drawing/2014/main" id="{89396676-FDE5-AB4B-BCC5-7B37808676FE}"/>
              </a:ext>
            </a:extLst>
          </p:cNvPr>
          <p:cNvSpPr/>
          <p:nvPr/>
        </p:nvSpPr>
        <p:spPr>
          <a:xfrm>
            <a:off x="5159896" y="2246520"/>
            <a:ext cx="5832648" cy="1372176"/>
          </a:xfrm>
          <a:custGeom>
            <a:avLst/>
            <a:gdLst/>
            <a:ahLst/>
            <a:cxnLst/>
            <a:rect l="l" t="t" r="r" b="b"/>
            <a:pathLst>
              <a:path w="5544184" h="1512570">
                <a:moveTo>
                  <a:pt x="5417997" y="0"/>
                </a:moveTo>
                <a:lnTo>
                  <a:pt x="743407" y="0"/>
                </a:lnTo>
                <a:lnTo>
                  <a:pt x="670558" y="1968"/>
                </a:lnTo>
                <a:lnTo>
                  <a:pt x="633148" y="15749"/>
                </a:lnTo>
                <a:lnTo>
                  <a:pt x="619366" y="53154"/>
                </a:lnTo>
                <a:lnTo>
                  <a:pt x="617397" y="125996"/>
                </a:lnTo>
                <a:lnTo>
                  <a:pt x="617397" y="314998"/>
                </a:lnTo>
                <a:lnTo>
                  <a:pt x="0" y="314998"/>
                </a:lnTo>
                <a:lnTo>
                  <a:pt x="617397" y="475056"/>
                </a:lnTo>
                <a:lnTo>
                  <a:pt x="617397" y="1386001"/>
                </a:lnTo>
                <a:lnTo>
                  <a:pt x="619366" y="1458843"/>
                </a:lnTo>
                <a:lnTo>
                  <a:pt x="633148" y="1496248"/>
                </a:lnTo>
                <a:lnTo>
                  <a:pt x="670558" y="1510029"/>
                </a:lnTo>
                <a:lnTo>
                  <a:pt x="743407" y="1511998"/>
                </a:lnTo>
                <a:lnTo>
                  <a:pt x="5417997" y="1511998"/>
                </a:lnTo>
                <a:lnTo>
                  <a:pt x="5490839" y="1510029"/>
                </a:lnTo>
                <a:lnTo>
                  <a:pt x="5528244" y="1496248"/>
                </a:lnTo>
                <a:lnTo>
                  <a:pt x="5542025" y="1458843"/>
                </a:lnTo>
                <a:lnTo>
                  <a:pt x="5543994" y="1386001"/>
                </a:lnTo>
                <a:lnTo>
                  <a:pt x="5543994" y="125996"/>
                </a:lnTo>
                <a:lnTo>
                  <a:pt x="5542025" y="53154"/>
                </a:lnTo>
                <a:lnTo>
                  <a:pt x="5528244" y="15749"/>
                </a:lnTo>
                <a:lnTo>
                  <a:pt x="5490839" y="1968"/>
                </a:lnTo>
                <a:lnTo>
                  <a:pt x="5417997" y="0"/>
                </a:lnTo>
                <a:close/>
              </a:path>
            </a:pathLst>
          </a:custGeom>
          <a:solidFill>
            <a:srgbClr val="FEE6D3">
              <a:alpha val="71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8" name="object 17">
            <a:extLst>
              <a:ext uri="{FF2B5EF4-FFF2-40B4-BE49-F238E27FC236}">
                <a16:creationId xmlns:a16="http://schemas.microsoft.com/office/drawing/2014/main" id="{C833E942-16BB-DE43-B983-0E641DDBDA30}"/>
              </a:ext>
            </a:extLst>
          </p:cNvPr>
          <p:cNvSpPr txBox="1"/>
          <p:nvPr/>
        </p:nvSpPr>
        <p:spPr>
          <a:xfrm>
            <a:off x="6168008" y="2280426"/>
            <a:ext cx="4803042" cy="1281902"/>
          </a:xfrm>
          <a:prstGeom prst="rect">
            <a:avLst/>
          </a:prstGeom>
        </p:spPr>
        <p:txBody>
          <a:bodyPr vert="horz" wrap="square" lIns="0" tIns="57606" rIns="0" bIns="0" rtlCol="0">
            <a:spAutoFit/>
          </a:bodyPr>
          <a:lstStyle/>
          <a:p>
            <a:pPr marL="11521" marR="0" lvl="0" indent="0" algn="l" defTabSz="914400" rtl="0" eaLnBrk="1" fontAlgn="auto" latinLnBrk="0" hangingPunct="1">
              <a:lnSpc>
                <a:spcPct val="100000"/>
              </a:lnSpc>
              <a:spcBef>
                <a:spcPts val="454"/>
              </a:spcBef>
              <a:spcAft>
                <a:spcPts val="0"/>
              </a:spcAft>
              <a:buClrTx/>
              <a:buSzTx/>
              <a:buFontTx/>
              <a:buNone/>
              <a:tabLst/>
              <a:defRPr/>
            </a:pPr>
            <a:r>
              <a:rPr kumimoji="1" sz="1452"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【対価型セクシュアルハラスメント】</a:t>
            </a:r>
            <a:endParaRPr kumimoji="1" sz="1452"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endParaRPr>
          </a:p>
          <a:p>
            <a:pPr marL="28228" marR="0" lvl="0" indent="0" algn="l" defTabSz="914400" rtl="0" eaLnBrk="1" fontAlgn="auto" latinLnBrk="0" hangingPunct="1">
              <a:lnSpc>
                <a:spcPts val="1464"/>
              </a:lnSpc>
              <a:spcBef>
                <a:spcPts val="308"/>
              </a:spcBef>
              <a:spcAft>
                <a:spcPts val="0"/>
              </a:spcAft>
              <a:buClrTx/>
              <a:buSzTx/>
              <a:buFontTx/>
              <a:buNone/>
              <a:tabLst/>
              <a:defRPr/>
            </a:pPr>
            <a:r>
              <a:rPr kumimoji="1" sz="122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〈例えば…〉</a:t>
            </a:r>
            <a:endParaRPr kumimoji="1" sz="122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63841" marR="4609" lvl="0" indent="-160148" algn="l" defTabSz="914400" rtl="0" eaLnBrk="1" fontAlgn="auto" latinLnBrk="0" hangingPunct="1">
              <a:lnSpc>
                <a:spcPts val="1461"/>
              </a:lnSpc>
              <a:spcBef>
                <a:spcPts val="5"/>
              </a:spcBef>
              <a:spcAft>
                <a:spcPts val="0"/>
              </a:spcAft>
              <a:buClrTx/>
              <a:buSzPct val="92307"/>
              <a:buFontTx/>
              <a:buChar char="■"/>
              <a:tabLst>
                <a:tab pos="255200" algn="l"/>
              </a:tabLst>
              <a:defRPr/>
            </a:pP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出張中の車内で、上司が女性の部下の腰や胸にさわったが</a:t>
            </a:r>
            <a:r>
              <a:rPr kumimoji="1" lang="ja-JP" altLang="en-US"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抵抗されたため、その部下に不利益な配置転換をした。</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64993" marR="29956" lvl="0" indent="-161300" algn="l" defTabSz="914400" rtl="0" eaLnBrk="1" fontAlgn="auto" latinLnBrk="0" hangingPunct="1">
              <a:lnSpc>
                <a:spcPts val="1461"/>
              </a:lnSpc>
              <a:spcBef>
                <a:spcPts val="5"/>
              </a:spcBef>
              <a:spcAft>
                <a:spcPts val="0"/>
              </a:spcAft>
              <a:buClrTx/>
              <a:buSzPct val="92307"/>
              <a:buFontTx/>
              <a:buChar char="■"/>
              <a:tabLst>
                <a:tab pos="255200" algn="l"/>
              </a:tabLst>
              <a:defRPr/>
            </a:pP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事務所内で、社長が日頃から社員の性的な話題を公然と発言していたが、抗議されたため、その社員を解雇した。</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9" name="object 18">
            <a:extLst>
              <a:ext uri="{FF2B5EF4-FFF2-40B4-BE49-F238E27FC236}">
                <a16:creationId xmlns:a16="http://schemas.microsoft.com/office/drawing/2014/main" id="{6445D4C5-A617-9D4F-894E-5180B5F0A3B5}"/>
              </a:ext>
            </a:extLst>
          </p:cNvPr>
          <p:cNvSpPr/>
          <p:nvPr/>
        </p:nvSpPr>
        <p:spPr>
          <a:xfrm>
            <a:off x="5375920" y="3388158"/>
            <a:ext cx="5595130" cy="1979344"/>
          </a:xfrm>
          <a:custGeom>
            <a:avLst/>
            <a:gdLst/>
            <a:ahLst/>
            <a:cxnLst/>
            <a:rect l="l" t="t" r="r" b="b"/>
            <a:pathLst>
              <a:path w="5607050" h="2181859">
                <a:moveTo>
                  <a:pt x="0" y="0"/>
                </a:moveTo>
                <a:lnTo>
                  <a:pt x="680402" y="935558"/>
                </a:lnTo>
                <a:lnTo>
                  <a:pt x="680402" y="2055380"/>
                </a:lnTo>
                <a:lnTo>
                  <a:pt x="682371" y="2128222"/>
                </a:lnTo>
                <a:lnTo>
                  <a:pt x="696153" y="2165627"/>
                </a:lnTo>
                <a:lnTo>
                  <a:pt x="733562" y="2179408"/>
                </a:lnTo>
                <a:lnTo>
                  <a:pt x="806411" y="2181377"/>
                </a:lnTo>
                <a:lnTo>
                  <a:pt x="5481002" y="2181377"/>
                </a:lnTo>
                <a:lnTo>
                  <a:pt x="5553844" y="2179408"/>
                </a:lnTo>
                <a:lnTo>
                  <a:pt x="5591249" y="2165627"/>
                </a:lnTo>
                <a:lnTo>
                  <a:pt x="5605030" y="2128222"/>
                </a:lnTo>
                <a:lnTo>
                  <a:pt x="5606999" y="2055380"/>
                </a:lnTo>
                <a:lnTo>
                  <a:pt x="5606999" y="659155"/>
                </a:lnTo>
                <a:lnTo>
                  <a:pt x="680402" y="659155"/>
                </a:lnTo>
                <a:lnTo>
                  <a:pt x="0" y="0"/>
                </a:lnTo>
                <a:close/>
              </a:path>
              <a:path w="5607050" h="2181859">
                <a:moveTo>
                  <a:pt x="5481002" y="480377"/>
                </a:moveTo>
                <a:lnTo>
                  <a:pt x="806411" y="480377"/>
                </a:lnTo>
                <a:lnTo>
                  <a:pt x="733562" y="482346"/>
                </a:lnTo>
                <a:lnTo>
                  <a:pt x="696153" y="496127"/>
                </a:lnTo>
                <a:lnTo>
                  <a:pt x="682371" y="533532"/>
                </a:lnTo>
                <a:lnTo>
                  <a:pt x="680402" y="606374"/>
                </a:lnTo>
                <a:lnTo>
                  <a:pt x="680402" y="659155"/>
                </a:lnTo>
                <a:lnTo>
                  <a:pt x="5606999" y="659155"/>
                </a:lnTo>
                <a:lnTo>
                  <a:pt x="5606999" y="606374"/>
                </a:lnTo>
                <a:lnTo>
                  <a:pt x="5605030" y="533532"/>
                </a:lnTo>
                <a:lnTo>
                  <a:pt x="5591249" y="496127"/>
                </a:lnTo>
                <a:lnTo>
                  <a:pt x="5553844" y="482346"/>
                </a:lnTo>
                <a:lnTo>
                  <a:pt x="5481002" y="480377"/>
                </a:lnTo>
                <a:close/>
              </a:path>
            </a:pathLst>
          </a:custGeom>
          <a:solidFill>
            <a:srgbClr val="FEE6D3">
              <a:alpha val="52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0" name="object 19">
            <a:extLst>
              <a:ext uri="{FF2B5EF4-FFF2-40B4-BE49-F238E27FC236}">
                <a16:creationId xmlns:a16="http://schemas.microsoft.com/office/drawing/2014/main" id="{27B8D577-455A-5E43-B09E-8DFBAD82C616}"/>
              </a:ext>
            </a:extLst>
          </p:cNvPr>
          <p:cNvSpPr txBox="1"/>
          <p:nvPr/>
        </p:nvSpPr>
        <p:spPr>
          <a:xfrm>
            <a:off x="6233489" y="3833198"/>
            <a:ext cx="4759055" cy="1474262"/>
          </a:xfrm>
          <a:prstGeom prst="rect">
            <a:avLst/>
          </a:prstGeom>
        </p:spPr>
        <p:txBody>
          <a:bodyPr vert="horz" wrap="square" lIns="0" tIns="57606" rIns="0" bIns="0" rtlCol="0">
            <a:spAutoFit/>
          </a:bodyPr>
          <a:lstStyle/>
          <a:p>
            <a:pPr marL="11521" marR="0" lvl="0" indent="0" algn="l" defTabSz="914400" rtl="0" eaLnBrk="1" fontAlgn="auto" latinLnBrk="0" hangingPunct="1">
              <a:lnSpc>
                <a:spcPct val="100000"/>
              </a:lnSpc>
              <a:spcBef>
                <a:spcPts val="454"/>
              </a:spcBef>
              <a:spcAft>
                <a:spcPts val="0"/>
              </a:spcAft>
              <a:buClrTx/>
              <a:buSzTx/>
              <a:buFontTx/>
              <a:buNone/>
              <a:tabLst/>
              <a:defRPr/>
            </a:pPr>
            <a:r>
              <a:rPr kumimoji="1" sz="1452" b="1"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rPr>
              <a:t>【環境型セクシュアルハラスメント】</a:t>
            </a:r>
            <a:endParaRPr kumimoji="1" sz="1452"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ShinMGoPro-Medium"/>
            </a:endParaRPr>
          </a:p>
          <a:p>
            <a:pPr marL="28228" marR="0" lvl="0" indent="0" algn="l" defTabSz="914400" rtl="0" eaLnBrk="1" fontAlgn="auto" latinLnBrk="0" hangingPunct="1">
              <a:lnSpc>
                <a:spcPts val="1464"/>
              </a:lnSpc>
              <a:spcBef>
                <a:spcPts val="308"/>
              </a:spcBef>
              <a:spcAft>
                <a:spcPts val="0"/>
              </a:spcAft>
              <a:buClrTx/>
              <a:buSzTx/>
              <a:buFontTx/>
              <a:buNone/>
              <a:tabLst/>
              <a:defRPr/>
            </a:pPr>
            <a:r>
              <a:rPr kumimoji="1" sz="122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〈例えば…〉</a:t>
            </a:r>
            <a:endParaRPr kumimoji="1" sz="122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64993" marR="5185" lvl="0" indent="-161300" algn="just" defTabSz="914400" rtl="0" eaLnBrk="1" fontAlgn="auto" latinLnBrk="0" hangingPunct="1">
              <a:lnSpc>
                <a:spcPts val="1461"/>
              </a:lnSpc>
              <a:spcBef>
                <a:spcPts val="5"/>
              </a:spcBef>
              <a:spcAft>
                <a:spcPts val="0"/>
              </a:spcAft>
              <a:buClrTx/>
              <a:buSzPct val="92307"/>
              <a:buFontTx/>
              <a:buChar char="■"/>
              <a:tabLst>
                <a:tab pos="255200" algn="l"/>
              </a:tabLst>
              <a:defRPr/>
            </a:pP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勤務先の廊下やエレベーター内などで、上司が女性の部下の腰などにたびたびさわるので、部下が苦痛に感じて、就業意欲が低下している。</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63841" marR="4609" lvl="0" indent="-160148" algn="just" defTabSz="914400" rtl="0" eaLnBrk="1" fontAlgn="auto" latinLnBrk="0" hangingPunct="1">
              <a:lnSpc>
                <a:spcPts val="1461"/>
              </a:lnSpc>
              <a:spcBef>
                <a:spcPts val="9"/>
              </a:spcBef>
              <a:spcAft>
                <a:spcPts val="0"/>
              </a:spcAft>
              <a:buClrTx/>
              <a:buSzPct val="92307"/>
              <a:buFontTx/>
              <a:buChar char="■"/>
              <a:tabLst>
                <a:tab pos="255200" algn="l"/>
              </a:tabLst>
              <a:defRPr/>
            </a:pP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179"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同僚が社内や取引先などに対して性的な内容の噂を流したため</a:t>
            </a: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そのことが苦痛に感じられて</a:t>
            </a:r>
            <a:r>
              <a:rPr kumimoji="1" sz="1179"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仕事が手につかない</a:t>
            </a:r>
            <a:r>
              <a:rPr kumimoji="1" sz="117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6" name="object 6">
            <a:extLst>
              <a:ext uri="{FF2B5EF4-FFF2-40B4-BE49-F238E27FC236}">
                <a16:creationId xmlns:a16="http://schemas.microsoft.com/office/drawing/2014/main" id="{28E7C97C-BF9D-D244-ADE0-A1A276336A5D}"/>
              </a:ext>
            </a:extLst>
          </p:cNvPr>
          <p:cNvSpPr txBox="1"/>
          <p:nvPr/>
        </p:nvSpPr>
        <p:spPr>
          <a:xfrm>
            <a:off x="1271464" y="1160042"/>
            <a:ext cx="9111104" cy="839231"/>
          </a:xfrm>
          <a:prstGeom prst="rect">
            <a:avLst/>
          </a:prstGeom>
        </p:spPr>
        <p:txBody>
          <a:bodyPr vert="horz" wrap="square" lIns="0" tIns="91594" rIns="0" bIns="0" rtlCol="0">
            <a:spAutoFit/>
          </a:bodyPr>
          <a:lstStyle/>
          <a:p>
            <a:pPr marL="105421" marR="0" lvl="0" indent="0" algn="ctr" defTabSz="914400" rtl="0" eaLnBrk="1" fontAlgn="auto" latinLnBrk="0" hangingPunct="1">
              <a:lnSpc>
                <a:spcPct val="100000"/>
              </a:lnSpc>
              <a:spcBef>
                <a:spcPts val="1479"/>
              </a:spcBef>
              <a:spcAft>
                <a:spcPts val="0"/>
              </a:spcAft>
              <a:buClrTx/>
              <a:buSzTx/>
              <a:buFontTx/>
              <a:buNone/>
              <a:tabLst/>
              <a:defRPr/>
            </a:pPr>
            <a:r>
              <a:rPr kumimoji="1" sz="2000" b="1" i="0" u="none" strike="noStrike" kern="1200" cap="none" spc="0" normalizeH="0" baseline="0" noProof="0" dirty="0">
                <a:ln>
                  <a:noFill/>
                </a:ln>
                <a:solidFill>
                  <a:prstClr val="white"/>
                </a:solidFill>
                <a:effectLst/>
                <a:uLnTx/>
                <a:uFillTx/>
                <a:latin typeface="HGMaruGothicMPRO" panose="020F0600000000000000" pitchFamily="34" charset="-128"/>
                <a:ea typeface="HGMaruGothicMPRO" panose="020F0600000000000000" pitchFamily="34" charset="-128"/>
                <a:cs typeface="A-OTF Shin Maru Go Pro"/>
              </a:rPr>
              <a:t>職場におけるセクシュアルハラスメントとは</a:t>
            </a:r>
          </a:p>
          <a:p>
            <a:pPr marL="11521" marR="0" lvl="0" indent="0" algn="l" defTabSz="914400" rtl="0" eaLnBrk="1" fontAlgn="auto" latinLnBrk="0" hangingPunct="1">
              <a:lnSpc>
                <a:spcPct val="100000"/>
              </a:lnSpc>
              <a:spcBef>
                <a:spcPts val="1275"/>
              </a:spcBef>
              <a:spcAft>
                <a:spcPts val="0"/>
              </a:spcAft>
              <a:buClrTx/>
              <a:buSzTx/>
              <a:buFontTx/>
              <a:buNone/>
              <a:tabLst/>
              <a:defRPr/>
            </a:pPr>
            <a:r>
              <a:rPr kumimoji="1" sz="1452"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452"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男女雇用機会均等法では、</a:t>
            </a:r>
            <a:r>
              <a:rPr kumimoji="1" sz="1769" b="0" i="0" u="none" strike="noStrike" kern="1200" cap="none" spc="0" normalizeH="0" baseline="0" noProof="0" dirty="0" err="1">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職場において、労働者の意に反する性的な言動が行われ</a:t>
            </a:r>
            <a:r>
              <a:rPr kumimoji="1" sz="1769" b="0" i="0" u="none" strike="noStrike" kern="1200" cap="none" spc="0" normalizeH="0" baseline="0" noProof="0" dirty="0">
                <a:ln>
                  <a:noFill/>
                </a:ln>
                <a:solidFill>
                  <a:srgbClr val="E60012"/>
                </a:solidFill>
                <a:effectLst/>
                <a:uLnTx/>
                <a:uFillTx/>
                <a:latin typeface="HGMaruGothicMPRO" panose="020F0600000000000000" pitchFamily="34" charset="-128"/>
                <a:ea typeface="HGMaruGothicMPRO" panose="020F0600000000000000" pitchFamily="34" charset="-128"/>
                <a:cs typeface="A-OTF Shin Maru Go Pro"/>
              </a:rPr>
              <a:t>、</a:t>
            </a:r>
          </a:p>
        </p:txBody>
      </p:sp>
      <p:sp>
        <p:nvSpPr>
          <p:cNvPr id="21" name="正方形/長方形 20"/>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セクハラってどんなことを指すの？</a:t>
            </a:r>
          </a:p>
        </p:txBody>
      </p:sp>
      <p:sp>
        <p:nvSpPr>
          <p:cNvPr id="2" name="スライド番号プレースホルダー 4">
            <a:extLst>
              <a:ext uri="{FF2B5EF4-FFF2-40B4-BE49-F238E27FC236}">
                <a16:creationId xmlns:a16="http://schemas.microsoft.com/office/drawing/2014/main" id="{35D4A0B5-C491-C7BD-5F8E-E25A3C919FD0}"/>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6</a:t>
            </a:fld>
            <a:endParaRPr lang="ja-JP" altLang="en-US" sz="1200" b="1"/>
          </a:p>
        </p:txBody>
      </p:sp>
    </p:spTree>
    <p:extLst>
      <p:ext uri="{BB962C8B-B14F-4D97-AF65-F5344CB8AC3E}">
        <p14:creationId xmlns:p14="http://schemas.microsoft.com/office/powerpoint/2010/main" val="368020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a:extLst>
              <a:ext uri="{FF2B5EF4-FFF2-40B4-BE49-F238E27FC236}">
                <a16:creationId xmlns:a16="http://schemas.microsoft.com/office/drawing/2014/main" id="{ABCC808C-5A58-2647-BCCC-B1C437FFD514}"/>
              </a:ext>
            </a:extLst>
          </p:cNvPr>
          <p:cNvSpPr txBox="1"/>
          <p:nvPr/>
        </p:nvSpPr>
        <p:spPr>
          <a:xfrm>
            <a:off x="1809534" y="6329709"/>
            <a:ext cx="8572932" cy="400229"/>
          </a:xfrm>
          <a:prstGeom prst="rect">
            <a:avLst/>
          </a:prstGeom>
          <a:solidFill>
            <a:srgbClr val="ABE1FA"/>
          </a:solidFill>
        </p:spPr>
        <p:txBody>
          <a:bodyPr vert="horz" wrap="square" lIns="0" tIns="97976" rIns="0" bIns="97976" rtlCol="0">
            <a:spAutoFit/>
          </a:bodyPr>
          <a:lstStyle/>
          <a:p>
            <a:pPr marL="300710" marR="0" lvl="0" indent="0" algn="l" defTabSz="914400" rtl="0" eaLnBrk="1" fontAlgn="auto" latinLnBrk="0" hangingPunct="1">
              <a:lnSpc>
                <a:spcPct val="100000"/>
              </a:lnSpc>
              <a:spcBef>
                <a:spcPts val="885"/>
              </a:spcBef>
              <a:spcAft>
                <a:spcPts val="0"/>
              </a:spcAft>
              <a:buClrTx/>
              <a:buSzTx/>
              <a:buFontTx/>
              <a:buNone/>
              <a:tabLst/>
              <a:defRPr/>
            </a:pPr>
            <a:r>
              <a:rPr kumimoji="1" lang="ja-JP" altLang="en-US" sz="131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詳しくは･･･厚生労働省ホームページ「あかるい職場応援団　</a:t>
            </a:r>
            <a:r>
              <a:rPr kumimoji="1" lang="en-US" altLang="ja-JP" sz="131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https://www.no-harassment.mhlw.go.jp/</a:t>
            </a:r>
            <a:r>
              <a:rPr lang="ja-JP" altLang="en-US" sz="1315"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lang="ja-JP" altLang="en-US" sz="131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8" name="正方形/長方形 1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どんなことがパワハラになるの？</a:t>
            </a:r>
          </a:p>
        </p:txBody>
      </p:sp>
      <p:sp>
        <p:nvSpPr>
          <p:cNvPr id="2" name="object 5">
            <a:extLst>
              <a:ext uri="{FF2B5EF4-FFF2-40B4-BE49-F238E27FC236}">
                <a16:creationId xmlns:a16="http://schemas.microsoft.com/office/drawing/2014/main" id="{069249EB-220A-E500-8B88-CE9F67B10212}"/>
              </a:ext>
            </a:extLst>
          </p:cNvPr>
          <p:cNvSpPr txBox="1"/>
          <p:nvPr/>
        </p:nvSpPr>
        <p:spPr>
          <a:xfrm>
            <a:off x="1019436" y="980728"/>
            <a:ext cx="10153128" cy="1011493"/>
          </a:xfrm>
          <a:prstGeom prst="rect">
            <a:avLst/>
          </a:prstGeom>
        </p:spPr>
        <p:txBody>
          <a:bodyPr vert="horz" wrap="square" lIns="0" tIns="4888" rIns="0" bIns="0" rtlCol="0">
            <a:spAutoFit/>
          </a:bodyPr>
          <a:lstStyle/>
          <a:p>
            <a:pPr marL="10861" marR="4344" indent="2172" algn="just" defTabSz="781995">
              <a:lnSpc>
                <a:spcPct val="103299"/>
              </a:lnSpc>
              <a:spcBef>
                <a:spcPts val="38"/>
              </a:spcBef>
            </a:pPr>
            <a:r>
              <a:rPr sz="2200" dirty="0">
                <a:solidFill>
                  <a:srgbClr val="231F20"/>
                </a:solidFill>
                <a:latin typeface="HGMaruGothicMPRO" panose="020F0600000000000000" pitchFamily="34" charset="-128"/>
                <a:ea typeface="HGMaruGothicMPRO" panose="020F0600000000000000" pitchFamily="34" charset="-128"/>
                <a:cs typeface="A-OTF Shin Maru Go Pro"/>
              </a:rPr>
              <a:t>　職場</a:t>
            </a:r>
            <a:r>
              <a:rPr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において行われる①</a:t>
            </a:r>
            <a:r>
              <a:rPr lang="ja-JP" altLang="en-US" sz="2200" b="1" u="sng" dirty="0">
                <a:solidFill>
                  <a:srgbClr val="00B050"/>
                </a:solidFill>
                <a:latin typeface="HGMaruGothicMPRO" panose="020F0600000000000000" pitchFamily="34" charset="-128"/>
                <a:ea typeface="HGMaruGothicMPRO" panose="020F0600000000000000" pitchFamily="34" charset="-128"/>
                <a:cs typeface="A-OTF Shin Maru Go Pro"/>
              </a:rPr>
              <a:t>優越的な関係</a:t>
            </a:r>
            <a:r>
              <a:rPr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を背景とした言動であって</a:t>
            </a:r>
            <a:r>
              <a:rPr sz="22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②</a:t>
            </a:r>
            <a:r>
              <a:rPr lang="ja-JP" altLang="en-US" sz="2200" b="1" u="sng" dirty="0">
                <a:solidFill>
                  <a:srgbClr val="00B050"/>
                </a:solidFill>
                <a:latin typeface="HGMaruGothicMPRO" panose="020F0600000000000000" pitchFamily="34" charset="-128"/>
                <a:ea typeface="HGMaruGothicMPRO" panose="020F0600000000000000" pitchFamily="34" charset="-128"/>
                <a:cs typeface="A-OTF Shin Maru Go Pro"/>
              </a:rPr>
              <a:t>業務上必要かつ相当な範囲を超えた</a:t>
            </a:r>
            <a:r>
              <a:rPr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ものにより、③労働者の</a:t>
            </a:r>
            <a:r>
              <a:rPr lang="ja-JP" altLang="en-US" sz="2200" b="1" u="sng" dirty="0">
                <a:solidFill>
                  <a:srgbClr val="00B050"/>
                </a:solidFill>
                <a:latin typeface="HGMaruGothicMPRO" panose="020F0600000000000000" pitchFamily="34" charset="-128"/>
                <a:ea typeface="HGMaruGothicMPRO" panose="020F0600000000000000" pitchFamily="34" charset="-128"/>
                <a:cs typeface="A-OTF Shin Maru Go Pro"/>
              </a:rPr>
              <a:t>就業環境が害される</a:t>
            </a:r>
            <a:r>
              <a:rPr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ものであり、①から③までの</a:t>
            </a:r>
            <a:r>
              <a:rPr lang="en-US" altLang="ja-JP" sz="2200" dirty="0">
                <a:solidFill>
                  <a:srgbClr val="231F20"/>
                </a:solidFill>
                <a:latin typeface="HGMaruGothicMPRO" panose="020F0600000000000000" pitchFamily="34" charset="-128"/>
                <a:ea typeface="HGMaruGothicMPRO" panose="020F0600000000000000" pitchFamily="34" charset="-128"/>
                <a:cs typeface="A-OTF Shin Maru Go Pro"/>
              </a:rPr>
              <a:t>3</a:t>
            </a:r>
            <a:r>
              <a:rPr lang="ja-JP" altLang="en-US" sz="2200" dirty="0">
                <a:solidFill>
                  <a:srgbClr val="231F20"/>
                </a:solidFill>
                <a:latin typeface="HGMaruGothicMPRO" panose="020F0600000000000000" pitchFamily="34" charset="-128"/>
                <a:ea typeface="HGMaruGothicMPRO" panose="020F0600000000000000" pitchFamily="34" charset="-128"/>
                <a:cs typeface="A-OTF Shin Maru Go Pro"/>
              </a:rPr>
              <a:t>つの要素を全て満たすものをいいます。</a:t>
            </a:r>
            <a:endParaRPr sz="220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9" name="グループ化 28">
            <a:extLst>
              <a:ext uri="{FF2B5EF4-FFF2-40B4-BE49-F238E27FC236}">
                <a16:creationId xmlns:a16="http://schemas.microsoft.com/office/drawing/2014/main" id="{116B762B-5486-190C-87FA-9F0108C1AE5D}"/>
              </a:ext>
            </a:extLst>
          </p:cNvPr>
          <p:cNvGrpSpPr/>
          <p:nvPr/>
        </p:nvGrpSpPr>
        <p:grpSpPr>
          <a:xfrm>
            <a:off x="1220918" y="2594295"/>
            <a:ext cx="9750164" cy="3643017"/>
            <a:chOff x="1016664" y="2594295"/>
            <a:chExt cx="9750164" cy="3643017"/>
          </a:xfrm>
        </p:grpSpPr>
        <p:pic>
          <p:nvPicPr>
            <p:cNvPr id="7" name="図 17" descr="②精神的な攻撃">
              <a:hlinkClick r:id="rId2"/>
              <a:extLst>
                <a:ext uri="{FF2B5EF4-FFF2-40B4-BE49-F238E27FC236}">
                  <a16:creationId xmlns:a16="http://schemas.microsoft.com/office/drawing/2014/main" id="{584A0B46-9822-F5BC-DC45-8DBECD80F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2" y="2594295"/>
              <a:ext cx="2209460" cy="146884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15" descr="①身体的な攻撃">
              <a:hlinkClick r:id="rId4"/>
              <a:extLst>
                <a:ext uri="{FF2B5EF4-FFF2-40B4-BE49-F238E27FC236}">
                  <a16:creationId xmlns:a16="http://schemas.microsoft.com/office/drawing/2014/main" id="{267C0CD1-40D7-046A-1294-D9B3D11BE5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664" y="2594295"/>
              <a:ext cx="2209461" cy="146884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6" descr="③人間関係からの切り離し">
              <a:hlinkClick r:id="rId6"/>
              <a:extLst>
                <a:ext uri="{FF2B5EF4-FFF2-40B4-BE49-F238E27FC236}">
                  <a16:creationId xmlns:a16="http://schemas.microsoft.com/office/drawing/2014/main" id="{A629EE10-DCF6-D2B0-E262-CB23EF47F4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9139" y="2594295"/>
              <a:ext cx="2207689" cy="1468840"/>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20" descr="④過大な要求">
              <a:hlinkClick r:id="rId8"/>
              <a:extLst>
                <a:ext uri="{FF2B5EF4-FFF2-40B4-BE49-F238E27FC236}">
                  <a16:creationId xmlns:a16="http://schemas.microsoft.com/office/drawing/2014/main" id="{CA5EEEB3-80BE-E041-84BF-BA4A859AC8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664" y="4709845"/>
              <a:ext cx="2207689" cy="1468840"/>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9" descr="⑤過小な要求">
              <a:hlinkClick r:id="rId10"/>
              <a:extLst>
                <a:ext uri="{FF2B5EF4-FFF2-40B4-BE49-F238E27FC236}">
                  <a16:creationId xmlns:a16="http://schemas.microsoft.com/office/drawing/2014/main" id="{C17C7761-4DD2-A01E-BB9B-65A1E7568A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9673" y="4768472"/>
              <a:ext cx="2207689" cy="1468840"/>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18" descr="⑥個の侵害">
              <a:hlinkClick r:id="rId12"/>
              <a:extLst>
                <a:ext uri="{FF2B5EF4-FFF2-40B4-BE49-F238E27FC236}">
                  <a16:creationId xmlns:a16="http://schemas.microsoft.com/office/drawing/2014/main" id="{F2790266-F3A8-CE3E-E798-7871304B4E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59139" y="4731523"/>
              <a:ext cx="2207689" cy="146884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8">
            <a:extLst>
              <a:ext uri="{FF2B5EF4-FFF2-40B4-BE49-F238E27FC236}">
                <a16:creationId xmlns:a16="http://schemas.microsoft.com/office/drawing/2014/main" id="{AE64021A-45A6-590B-2333-D4B0407383E5}"/>
              </a:ext>
            </a:extLst>
          </p:cNvPr>
          <p:cNvSpPr>
            <a:spLocks noChangeArrowheads="1"/>
          </p:cNvSpPr>
          <p:nvPr/>
        </p:nvSpPr>
        <p:spPr bwMode="auto">
          <a:xfrm>
            <a:off x="1199456" y="2194185"/>
            <a:ext cx="10657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ja-JP" sz="2000" b="1" dirty="0">
                <a:solidFill>
                  <a:srgbClr val="00B050"/>
                </a:solidFill>
                <a:latin typeface="BIZ UDPゴシック" panose="020B0400000000000000" pitchFamily="50" charset="-128"/>
                <a:ea typeface="BIZ UDPゴシック" panose="020B0400000000000000" pitchFamily="50" charset="-128"/>
                <a:cs typeface="ＭＳ Ｐゴシック" panose="020B0600070205080204" pitchFamily="50" charset="-128"/>
              </a:rPr>
              <a:t>①</a:t>
            </a:r>
            <a:r>
              <a:rPr kumimoji="0" lang="ja-JP" altLang="en-US" sz="2000" b="1" dirty="0">
                <a:solidFill>
                  <a:srgbClr val="00B050"/>
                </a:solidFill>
                <a:latin typeface="BIZ UDPゴシック" panose="020B0400000000000000" pitchFamily="50" charset="-128"/>
                <a:ea typeface="BIZ UDPゴシック" panose="020B0400000000000000" pitchFamily="50" charset="-128"/>
                <a:cs typeface="ＭＳ Ｐゴシック" panose="020B0600070205080204" pitchFamily="50" charset="-128"/>
              </a:rPr>
              <a:t>身体的な攻撃　　　　　　　　　　　　②精神的な攻撃　　　　　　　　　③人間関係からの切り離し</a:t>
            </a:r>
            <a:endParaRPr kumimoji="0" lang="ja-JP" altLang="en-US" sz="2000" dirty="0">
              <a:solidFill>
                <a:srgbClr val="00B050"/>
              </a:solidFill>
              <a:latin typeface="Verdana"/>
              <a:ea typeface="ＭＳ ゴシック" panose="020B0609070205080204" pitchFamily="49" charset="-128"/>
            </a:endParaRPr>
          </a:p>
        </p:txBody>
      </p:sp>
      <p:sp>
        <p:nvSpPr>
          <p:cNvPr id="28" name="Rectangle 9">
            <a:extLst>
              <a:ext uri="{FF2B5EF4-FFF2-40B4-BE49-F238E27FC236}">
                <a16:creationId xmlns:a16="http://schemas.microsoft.com/office/drawing/2014/main" id="{DFEA37A3-ECC8-E07F-0854-FEEBA6330E05}"/>
              </a:ext>
            </a:extLst>
          </p:cNvPr>
          <p:cNvSpPr>
            <a:spLocks noChangeArrowheads="1"/>
          </p:cNvSpPr>
          <p:nvPr/>
        </p:nvSpPr>
        <p:spPr bwMode="auto">
          <a:xfrm>
            <a:off x="1127448" y="4325034"/>
            <a:ext cx="98436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ja-JP" sz="2000" dirty="0">
                <a:solidFill>
                  <a:srgbClr val="00B05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kumimoji="0" lang="ja-JP" altLang="en-US" sz="2000" dirty="0">
                <a:solidFill>
                  <a:srgbClr val="00B050"/>
                </a:solidFill>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kumimoji="0" lang="en-US" altLang="ja-JP" sz="2000" b="1" dirty="0">
                <a:solidFill>
                  <a:srgbClr val="00B050"/>
                </a:solidFill>
                <a:latin typeface="BIZ UDPゴシック" panose="020B0400000000000000" pitchFamily="50" charset="-128"/>
                <a:ea typeface="BIZ UDPゴシック" panose="020B0400000000000000" pitchFamily="50" charset="-128"/>
                <a:cs typeface="ＭＳ Ｐゴシック" panose="020B0600070205080204" pitchFamily="50" charset="-128"/>
              </a:rPr>
              <a:t>④</a:t>
            </a:r>
            <a:r>
              <a:rPr kumimoji="0" lang="ja-JP" altLang="en-US" sz="2000" b="1" dirty="0">
                <a:solidFill>
                  <a:srgbClr val="00B050"/>
                </a:solidFill>
                <a:latin typeface="BIZ UDPゴシック" panose="020B0400000000000000" pitchFamily="50" charset="-128"/>
                <a:ea typeface="BIZ UDPゴシック" panose="020B0400000000000000" pitchFamily="50" charset="-128"/>
                <a:cs typeface="ＭＳ Ｐゴシック" panose="020B0600070205080204" pitchFamily="50" charset="-128"/>
              </a:rPr>
              <a:t>過大な要求　　　　　　　　　　　　　⑤過小な要求　　　　　　　　　　　　　　⑥個の侵害</a:t>
            </a:r>
            <a:endParaRPr kumimoji="0" lang="ja-JP" altLang="en-US" sz="2000" dirty="0">
              <a:solidFill>
                <a:srgbClr val="00B050"/>
              </a:solidFill>
              <a:latin typeface="Verdana"/>
              <a:ea typeface="ＭＳ ゴシック" panose="020B0609070205080204" pitchFamily="49" charset="-128"/>
            </a:endParaRPr>
          </a:p>
        </p:txBody>
      </p:sp>
      <p:sp>
        <p:nvSpPr>
          <p:cNvPr id="4" name="スライド番号プレースホルダー 4">
            <a:extLst>
              <a:ext uri="{FF2B5EF4-FFF2-40B4-BE49-F238E27FC236}">
                <a16:creationId xmlns:a16="http://schemas.microsoft.com/office/drawing/2014/main" id="{E4B55603-F86F-041C-07E8-7A69C2E6FCD7}"/>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7</a:t>
            </a:fld>
            <a:endParaRPr lang="ja-JP" altLang="en-US" sz="1200" b="1"/>
          </a:p>
        </p:txBody>
      </p:sp>
    </p:spTree>
    <p:extLst>
      <p:ext uri="{BB962C8B-B14F-4D97-AF65-F5344CB8AC3E}">
        <p14:creationId xmlns:p14="http://schemas.microsoft.com/office/powerpoint/2010/main" val="6203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CED142B-BDCC-0D49-B180-7D8178C31805}"/>
              </a:ext>
            </a:extLst>
          </p:cNvPr>
          <p:cNvSpPr txBox="1">
            <a:spLocks/>
          </p:cNvSpPr>
          <p:nvPr/>
        </p:nvSpPr>
        <p:spPr>
          <a:xfrm>
            <a:off x="1773409" y="743470"/>
            <a:ext cx="8345859" cy="322260"/>
          </a:xfrm>
          <a:prstGeom prst="rect">
            <a:avLst/>
          </a:prstGeom>
        </p:spPr>
        <p:txBody>
          <a:bodyPr vert="horz" wrap="square" lIns="0" tIns="14978"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521" marR="0" lvl="0" indent="0" algn="l" defTabSz="1007943" rtl="0" eaLnBrk="1" fontAlgn="auto" latinLnBrk="0" hangingPunct="1">
              <a:lnSpc>
                <a:spcPct val="100000"/>
              </a:lnSpc>
              <a:spcBef>
                <a:spcPts val="118"/>
              </a:spcBef>
              <a:spcAft>
                <a:spcPts val="0"/>
              </a:spcAft>
              <a:buClrTx/>
              <a:buSzTx/>
              <a:buFontTx/>
              <a:buNone/>
              <a:tabLst/>
              <a:defRPr/>
            </a:pPr>
            <a:r>
              <a:rPr kumimoji="1" lang="ja-JP" altLang="en-US" sz="1996" b="1" i="0" u="none" strike="noStrike" kern="1200" cap="none" spc="0" normalizeH="0" baseline="0" noProof="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もし自分がハラスメントをやってしまったら？</a:t>
            </a:r>
            <a:r>
              <a:rPr kumimoji="1" lang="en-US" altLang="ja-JP" sz="1996"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a:t>
            </a:r>
            <a:r>
              <a:rPr kumimoji="1" lang="ja-JP" altLang="en-US" sz="1996" b="1" i="0" u="none" strike="noStrike" kern="1200" cap="none" spc="0" normalizeH="0" baseline="0" noProof="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行為者責任</a:t>
            </a:r>
            <a:r>
              <a:rPr kumimoji="1" lang="en-US" altLang="ja-JP" sz="1996"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a:t>
            </a:r>
            <a:endParaRPr kumimoji="1" lang="ja-JP" altLang="en-US" sz="1996"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391487EE-A2CB-7047-8A85-16609D7AA597}"/>
              </a:ext>
            </a:extLst>
          </p:cNvPr>
          <p:cNvSpPr txBox="1"/>
          <p:nvPr/>
        </p:nvSpPr>
        <p:spPr>
          <a:xfrm>
            <a:off x="1487488" y="1394976"/>
            <a:ext cx="9433047" cy="5158743"/>
          </a:xfrm>
          <a:prstGeom prst="rect">
            <a:avLst/>
          </a:prstGeom>
        </p:spPr>
        <p:txBody>
          <a:bodyPr vert="horz" wrap="square" lIns="0" tIns="10945" rIns="0" bIns="0" rtlCol="0">
            <a:spAutoFit/>
          </a:bodyPr>
          <a:lstStyle/>
          <a:p>
            <a:pPr marL="132497" marR="4609" lvl="0" indent="6913" algn="l" defTabSz="914400" rtl="0" eaLnBrk="1" fontAlgn="auto" latinLnBrk="0" hangingPunct="1">
              <a:lnSpc>
                <a:spcPct val="117400"/>
              </a:lnSpc>
              <a:spcBef>
                <a:spcPts val="86"/>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あなたがハラスメントをやった立場になった場合、どのような責任が生じるでしょうか。パワーハラスメントを例で見てみましょう。</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ct val="100000"/>
              </a:lnSpc>
              <a:spcBef>
                <a:spcPts val="23"/>
              </a:spcBef>
              <a:spcAft>
                <a:spcPts val="0"/>
              </a:spcAft>
              <a:buClrTx/>
              <a:buSzTx/>
              <a:buFontTx/>
              <a:buNone/>
              <a:tabLst/>
              <a:defRPr/>
            </a:pPr>
            <a:endParaRPr kumimoji="1" sz="249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11521" marR="0" lvl="0" indent="0" algn="l" defTabSz="914400" rtl="0" eaLnBrk="1" fontAlgn="auto" latinLnBrk="0" hangingPunct="1">
              <a:lnSpc>
                <a:spcPct val="100000"/>
              </a:lnSpc>
              <a:spcBef>
                <a:spcPts val="0"/>
              </a:spcBef>
              <a:spcAft>
                <a:spcPts val="0"/>
              </a:spcAft>
              <a:buClrTx/>
              <a:buSzTx/>
              <a:buFontTx/>
              <a:buNone/>
              <a:tabLst/>
              <a:defRPr/>
            </a:pPr>
            <a:r>
              <a:rPr kumimoji="1" sz="1996" b="1"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rPr>
              <a:t>【民事責任】</a:t>
            </a:r>
            <a:endParaRPr kumimoji="1" sz="1996" b="0"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endParaRPr>
          </a:p>
          <a:p>
            <a:pPr marL="139409" marR="0" lvl="0" indent="0" algn="l" defTabSz="914400" rtl="0" eaLnBrk="1" fontAlgn="auto" latinLnBrk="0" hangingPunct="1">
              <a:lnSpc>
                <a:spcPct val="100000"/>
              </a:lnSpc>
              <a:spcBef>
                <a:spcPts val="531"/>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損害賠償を請求される可能性があります。</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39409" marR="0" lvl="0" indent="0" algn="l" defTabSz="914400" rtl="0" eaLnBrk="1" fontAlgn="auto" latinLnBrk="0" hangingPunct="1">
              <a:lnSpc>
                <a:spcPct val="100000"/>
              </a:lnSpc>
              <a:spcBef>
                <a:spcPts val="526"/>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あなた：不法行為責任に基づく損害賠償請求（民法第709条）</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39409" marR="0" lvl="0" indent="0" algn="l" defTabSz="914400" rtl="0" eaLnBrk="1" fontAlgn="auto" latinLnBrk="0" hangingPunct="1">
              <a:lnSpc>
                <a:spcPct val="100000"/>
              </a:lnSpc>
              <a:spcBef>
                <a:spcPts val="531"/>
              </a:spcBef>
              <a:spcAft>
                <a:spcPts val="0"/>
              </a:spcAft>
              <a:buClrTx/>
              <a:buSzTx/>
              <a:buFontTx/>
              <a:buNone/>
              <a:tabLst>
                <a:tab pos="2117065" algn="l"/>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会　社：債務不履行責任（安全配慮義務違反）に基づく損害賠償</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631436" marR="0" lvl="0" indent="0" algn="l" defTabSz="914400" rtl="0" eaLnBrk="1" fontAlgn="auto" latinLnBrk="0" hangingPunct="1">
              <a:lnSpc>
                <a:spcPct val="100000"/>
              </a:lnSpc>
              <a:spcBef>
                <a:spcPts val="531"/>
              </a:spcBef>
              <a:spcAft>
                <a:spcPts val="0"/>
              </a:spcAft>
              <a:buClrTx/>
              <a:buSzTx/>
              <a:buFontTx/>
              <a:buNone/>
              <a:tabLst>
                <a:tab pos="1952884" algn="l"/>
              </a:tabLst>
              <a:defRPr/>
            </a:pPr>
            <a:r>
              <a:rPr kumimoji="1" lang="en-US"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請求（民法第415条）</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ct val="100000"/>
              </a:lnSpc>
              <a:spcBef>
                <a:spcPts val="9"/>
              </a:spcBef>
              <a:spcAft>
                <a:spcPts val="0"/>
              </a:spcAft>
              <a:buClrTx/>
              <a:buSzTx/>
              <a:buFontTx/>
              <a:buNone/>
              <a:tabLst/>
              <a:defRPr/>
            </a:pPr>
            <a:endParaRPr kumimoji="1" sz="299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11521" marR="0" lvl="0" indent="0" algn="l" defTabSz="914400" rtl="0" eaLnBrk="1" fontAlgn="auto" latinLnBrk="0" hangingPunct="1">
              <a:lnSpc>
                <a:spcPct val="100000"/>
              </a:lnSpc>
              <a:spcBef>
                <a:spcPts val="5"/>
              </a:spcBef>
              <a:spcAft>
                <a:spcPts val="0"/>
              </a:spcAft>
              <a:buClrTx/>
              <a:buSzTx/>
              <a:buFontTx/>
              <a:buNone/>
              <a:tabLst/>
              <a:defRPr/>
            </a:pPr>
            <a:r>
              <a:rPr kumimoji="1" sz="1996" b="1"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rPr>
              <a:t>【その他の影響】</a:t>
            </a:r>
            <a:endParaRPr kumimoji="1" sz="1996" b="0" i="0" u="none" strike="noStrike" kern="1200" cap="none" spc="0" normalizeH="0" baseline="0" noProof="0" dirty="0">
              <a:ln>
                <a:noFill/>
              </a:ln>
              <a:solidFill>
                <a:srgbClr val="0070C0"/>
              </a:solidFill>
              <a:effectLst/>
              <a:uLnTx/>
              <a:uFillTx/>
              <a:latin typeface="HGMaruGothicMPRO" panose="020F0600000000000000" pitchFamily="34" charset="-128"/>
              <a:ea typeface="HGMaruGothicMPRO" panose="020F0600000000000000" pitchFamily="34" charset="-128"/>
              <a:cs typeface="ShinMGoPro-DeBold"/>
            </a:endParaRPr>
          </a:p>
          <a:p>
            <a:pPr marL="139409" marR="0" lvl="0" indent="0" algn="l" defTabSz="914400" rtl="0" eaLnBrk="1" fontAlgn="auto" latinLnBrk="0" hangingPunct="1">
              <a:lnSpc>
                <a:spcPct val="100000"/>
              </a:lnSpc>
              <a:spcBef>
                <a:spcPts val="526"/>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上記責任以外でも次のような影響が出る可能性があります。</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39409" marR="0" lvl="0" indent="0" algn="l" defTabSz="914400" rtl="0" eaLnBrk="1" fontAlgn="auto" latinLnBrk="0" hangingPunct="1">
              <a:lnSpc>
                <a:spcPct val="100000"/>
              </a:lnSpc>
              <a:spcBef>
                <a:spcPts val="531"/>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職場内の信用の喪失、地位の失墜</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39409" marR="0" lvl="0" indent="0" algn="l" defTabSz="914400" rtl="0" eaLnBrk="1" fontAlgn="auto" latinLnBrk="0" hangingPunct="1">
              <a:lnSpc>
                <a:spcPct val="100000"/>
              </a:lnSpc>
              <a:spcBef>
                <a:spcPts val="531"/>
              </a:spcBef>
              <a:spcAft>
                <a:spcPts val="0"/>
              </a:spcAft>
              <a:buClrTx/>
              <a:buSzTx/>
              <a:buFontTx/>
              <a:buNone/>
              <a:tabLst/>
              <a:defRPr/>
            </a:pPr>
            <a:r>
              <a:rPr kumimoji="1"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　</a:t>
            </a:r>
            <a:r>
              <a:rPr kumimoji="1" sz="1996"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家庭の崩壊などのプライベートへの波及</a:t>
            </a:r>
            <a:endParaRPr kumimoji="1" lang="en-US" sz="1996"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39409" marR="0" lvl="0" indent="0" algn="l" defTabSz="914400" rtl="0" eaLnBrk="1" fontAlgn="auto" latinLnBrk="0" hangingPunct="1">
              <a:lnSpc>
                <a:spcPct val="100000"/>
              </a:lnSpc>
              <a:spcBef>
                <a:spcPts val="531"/>
              </a:spcBef>
              <a:spcAft>
                <a:spcPts val="0"/>
              </a:spcAft>
              <a:buClrTx/>
              <a:buSzTx/>
              <a:buFontTx/>
              <a:buNone/>
              <a:tabLst/>
              <a:defRPr/>
            </a:pPr>
            <a:r>
              <a:rPr lang="ja-JP" altLang="en-US" sz="1996" dirty="0">
                <a:solidFill>
                  <a:srgbClr val="231F20"/>
                </a:solidFill>
                <a:latin typeface="HGMaruGothicMPRO" panose="020F0600000000000000" pitchFamily="34" charset="-128"/>
                <a:ea typeface="HGMaruGothicMPRO" panose="020F0600000000000000" pitchFamily="34" charset="-128"/>
                <a:cs typeface="A-OTF Shin Maru Go Pro"/>
              </a:rPr>
              <a:t>　〇　身体的攻撃による刑事責任（</a:t>
            </a:r>
            <a:r>
              <a:rPr lang="zh-CN" altLang="en-US" sz="1996" dirty="0">
                <a:solidFill>
                  <a:srgbClr val="231F20"/>
                </a:solidFill>
                <a:latin typeface="HGMaruGothicMPRO" panose="020F0600000000000000" pitchFamily="34" charset="-128"/>
                <a:ea typeface="HGMaruGothicMPRO" panose="020F0600000000000000" pitchFamily="34" charset="-128"/>
                <a:cs typeface="A-OTF Shin Maru Go Pro"/>
              </a:rPr>
              <a:t>暴行罪（刑法</a:t>
            </a:r>
            <a:r>
              <a:rPr lang="en-US" altLang="ja-JP" sz="1996" dirty="0">
                <a:solidFill>
                  <a:srgbClr val="231F20"/>
                </a:solidFill>
                <a:latin typeface="HGMaruGothicMPRO" panose="020F0600000000000000" pitchFamily="34" charset="-128"/>
                <a:ea typeface="HGMaruGothicMPRO" panose="020F0600000000000000" pitchFamily="34" charset="-128"/>
                <a:cs typeface="A-OTF Shin Maru Go Pro"/>
              </a:rPr>
              <a:t>208</a:t>
            </a:r>
            <a:r>
              <a:rPr lang="zh-CN" altLang="en-US" sz="1996" dirty="0">
                <a:solidFill>
                  <a:srgbClr val="231F20"/>
                </a:solidFill>
                <a:latin typeface="HGMaruGothicMPRO" panose="020F0600000000000000" pitchFamily="34" charset="-128"/>
                <a:ea typeface="HGMaruGothicMPRO" panose="020F0600000000000000" pitchFamily="34" charset="-128"/>
                <a:cs typeface="A-OTF Shin Maru Go Pro"/>
              </a:rPr>
              <a:t>条）</a:t>
            </a:r>
            <a:r>
              <a:rPr lang="ja-JP" altLang="en-US" sz="1996" dirty="0">
                <a:solidFill>
                  <a:srgbClr val="231F20"/>
                </a:solidFill>
                <a:latin typeface="HGMaruGothicMPRO" panose="020F0600000000000000" pitchFamily="34" charset="-128"/>
                <a:ea typeface="HGMaruGothicMPRO" panose="020F0600000000000000" pitchFamily="34" charset="-128"/>
                <a:cs typeface="A-OTF Shin Maru Go Pro"/>
              </a:rPr>
              <a:t>、</a:t>
            </a:r>
            <a:r>
              <a:rPr lang="zh-CN" altLang="en-US" sz="1996" dirty="0">
                <a:solidFill>
                  <a:srgbClr val="231F20"/>
                </a:solidFill>
                <a:latin typeface="HGMaruGothicMPRO" panose="020F0600000000000000" pitchFamily="34" charset="-128"/>
                <a:ea typeface="HGMaruGothicMPRO" panose="020F0600000000000000" pitchFamily="34" charset="-128"/>
                <a:cs typeface="A-OTF Shin Maru Go Pro"/>
              </a:rPr>
              <a:t>傷害罪（</a:t>
            </a:r>
            <a:r>
              <a:rPr lang="en-US" altLang="ja-JP" sz="1996" dirty="0">
                <a:solidFill>
                  <a:srgbClr val="231F20"/>
                </a:solidFill>
                <a:latin typeface="HGMaruGothicMPRO" panose="020F0600000000000000" pitchFamily="34" charset="-128"/>
                <a:ea typeface="HGMaruGothicMPRO" panose="020F0600000000000000" pitchFamily="34" charset="-128"/>
                <a:cs typeface="A-OTF Shin Maru Go Pro"/>
              </a:rPr>
              <a:t>204</a:t>
            </a:r>
            <a:r>
              <a:rPr lang="ja-JP" altLang="en-US" sz="1996" dirty="0">
                <a:solidFill>
                  <a:srgbClr val="231F20"/>
                </a:solidFill>
                <a:latin typeface="HGMaruGothicMPRO" panose="020F0600000000000000" pitchFamily="34" charset="-128"/>
                <a:ea typeface="HGMaruGothicMPRO" panose="020F0600000000000000" pitchFamily="34" charset="-128"/>
                <a:cs typeface="A-OTF Shin Maru Go Pro"/>
              </a:rPr>
              <a:t>条</a:t>
            </a:r>
            <a:r>
              <a:rPr lang="zh-CN" altLang="en-US" sz="1996"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996"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996"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もし自分がハラスメントをやってしまったら？　≪行為者責任≫</a:t>
            </a:r>
          </a:p>
        </p:txBody>
      </p:sp>
      <p:sp>
        <p:nvSpPr>
          <p:cNvPr id="2" name="スライド番号プレースホルダー 4">
            <a:extLst>
              <a:ext uri="{FF2B5EF4-FFF2-40B4-BE49-F238E27FC236}">
                <a16:creationId xmlns:a16="http://schemas.microsoft.com/office/drawing/2014/main" id="{FB60158C-53CF-BF17-07CA-E8A25B5A8138}"/>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8</a:t>
            </a:fld>
            <a:endParaRPr lang="ja-JP" altLang="en-US" sz="1200" b="1"/>
          </a:p>
        </p:txBody>
      </p:sp>
    </p:spTree>
    <p:extLst>
      <p:ext uri="{BB962C8B-B14F-4D97-AF65-F5344CB8AC3E}">
        <p14:creationId xmlns:p14="http://schemas.microsoft.com/office/powerpoint/2010/main" val="1851515972"/>
      </p:ext>
    </p:extLst>
  </p:cSld>
  <p:clrMapOvr>
    <a:masterClrMapping/>
  </p:clrMapOvr>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ワイド画面</PresentationFormat>
  <Paragraphs>166</Paragraphs>
  <Slides>11</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11</vt:i4>
      </vt:variant>
    </vt:vector>
  </HeadingPairs>
  <TitlesOfParts>
    <vt:vector size="26" baseType="lpstr">
      <vt:lpstr>BIZ UDPゴシック</vt:lpstr>
      <vt:lpstr>HGS創英角ﾎﾟｯﾌﾟ体</vt:lpstr>
      <vt:lpstr>HG丸ｺﾞｼｯｸM-PRO</vt:lpstr>
      <vt:lpstr>HG丸ｺﾞｼｯｸM-PRO</vt:lpstr>
      <vt:lpstr>HG明朝E</vt:lpstr>
      <vt:lpstr>Meiryo UI</vt:lpstr>
      <vt:lpstr>ＭＳ Ｐゴシック</vt:lpstr>
      <vt:lpstr>游ゴシック</vt:lpstr>
      <vt:lpstr>游ゴシック Light</vt:lpstr>
      <vt:lpstr>Arial</vt:lpstr>
      <vt:lpstr>Calibri</vt:lpstr>
      <vt:lpstr>Verdana</vt:lpstr>
      <vt:lpstr>5_Office ​​テーマ</vt:lpstr>
      <vt:lpstr>デザインの設定</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2023-02-02T06:29:27Z</dcterms:modified>
</cp:coreProperties>
</file>