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mp" ContentType="image/p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21.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autoCompressPictures="0">
  <p:sldMasterIdLst>
    <p:sldMasterId id="2147483698" r:id="rId1"/>
    <p:sldMasterId id="2147483788" r:id="rId2"/>
  </p:sldMasterIdLst>
  <p:notesMasterIdLst>
    <p:notesMasterId r:id="rId24"/>
  </p:notesMasterIdLst>
  <p:handoutMasterIdLst>
    <p:handoutMasterId r:id="rId25"/>
  </p:handoutMasterIdLst>
  <p:sldIdLst>
    <p:sldId id="697" r:id="rId3"/>
    <p:sldId id="280" r:id="rId4"/>
    <p:sldId id="698" r:id="rId5"/>
    <p:sldId id="281" r:id="rId6"/>
    <p:sldId id="699" r:id="rId7"/>
    <p:sldId id="702" r:id="rId8"/>
    <p:sldId id="703" r:id="rId9"/>
    <p:sldId id="787" r:id="rId10"/>
    <p:sldId id="779" r:id="rId11"/>
    <p:sldId id="780" r:id="rId12"/>
    <p:sldId id="781" r:id="rId13"/>
    <p:sldId id="828" r:id="rId14"/>
    <p:sldId id="700" r:id="rId15"/>
    <p:sldId id="701" r:id="rId16"/>
    <p:sldId id="716" r:id="rId17"/>
    <p:sldId id="723" r:id="rId18"/>
    <p:sldId id="704" r:id="rId19"/>
    <p:sldId id="713" r:id="rId20"/>
    <p:sldId id="706" r:id="rId21"/>
    <p:sldId id="707" r:id="rId22"/>
    <p:sldId id="708" r:id="rId23"/>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FFBF"/>
    <a:srgbClr val="8FE2FF"/>
    <a:srgbClr val="FFB9BE"/>
    <a:srgbClr val="E6E6E6"/>
    <a:srgbClr val="EAEAEA"/>
    <a:srgbClr val="5D5635"/>
    <a:srgbClr val="FFF7F7"/>
    <a:srgbClr val="FFCCFF"/>
    <a:srgbClr val="FFFFCC"/>
    <a:srgbClr val="E5E3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4694" autoAdjust="0"/>
  </p:normalViewPr>
  <p:slideViewPr>
    <p:cSldViewPr>
      <p:cViewPr varScale="1">
        <p:scale>
          <a:sx n="98" d="100"/>
          <a:sy n="98" d="100"/>
        </p:scale>
        <p:origin x="101" y="8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7" d="100"/>
          <a:sy n="57" d="100"/>
        </p:scale>
        <p:origin x="3283"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D3E03C-BB55-4CE3-A2FF-F15117A9DB0F}" type="doc">
      <dgm:prSet loTypeId="urn:microsoft.com/office/officeart/2005/8/layout/chevron1" loCatId="process" qsTypeId="urn:microsoft.com/office/officeart/2005/8/quickstyle/simple1" qsCatId="simple" csTypeId="urn:microsoft.com/office/officeart/2005/8/colors/accent3_2" csCatId="accent3" phldr="1"/>
      <dgm:spPr/>
    </dgm:pt>
    <dgm:pt modelId="{366167C8-3AC8-4FD0-A4B5-C4194CDBFF90}">
      <dgm:prSet phldrT="[テキスト]"/>
      <dgm:spPr>
        <a:solidFill>
          <a:schemeClr val="accent3">
            <a:lumMod val="40000"/>
            <a:lumOff val="60000"/>
          </a:schemeClr>
        </a:solidFill>
      </dgm:spPr>
      <dgm:t>
        <a:bodyPr/>
        <a:lstStyle/>
        <a:p>
          <a:r>
            <a:rPr kumimoji="1" lang="ja-JP" altLang="en-US" dirty="0"/>
            <a:t>　</a:t>
          </a:r>
        </a:p>
      </dgm:t>
    </dgm:pt>
    <dgm:pt modelId="{4BE0679F-48DB-40D3-A6DD-F505C65F6680}" type="parTrans" cxnId="{3D7A3441-E20E-455A-8608-4AC2848C3599}">
      <dgm:prSet/>
      <dgm:spPr/>
      <dgm:t>
        <a:bodyPr/>
        <a:lstStyle/>
        <a:p>
          <a:endParaRPr kumimoji="1" lang="ja-JP" altLang="en-US"/>
        </a:p>
      </dgm:t>
    </dgm:pt>
    <dgm:pt modelId="{676655BA-69E2-4385-BD6D-C255F5A43EF7}" type="sibTrans" cxnId="{3D7A3441-E20E-455A-8608-4AC2848C3599}">
      <dgm:prSet/>
      <dgm:spPr/>
      <dgm:t>
        <a:bodyPr/>
        <a:lstStyle/>
        <a:p>
          <a:endParaRPr kumimoji="1" lang="ja-JP" altLang="en-US"/>
        </a:p>
      </dgm:t>
    </dgm:pt>
    <dgm:pt modelId="{CBB8D71E-950E-4632-B8D7-046679F6D700}">
      <dgm:prSet phldrT="[テキスト]"/>
      <dgm:spPr>
        <a:solidFill>
          <a:schemeClr val="accent3">
            <a:lumMod val="40000"/>
            <a:lumOff val="60000"/>
          </a:schemeClr>
        </a:solidFill>
      </dgm:spPr>
      <dgm:t>
        <a:bodyPr/>
        <a:lstStyle/>
        <a:p>
          <a:r>
            <a:rPr kumimoji="1" lang="ja-JP" altLang="en-US" dirty="0"/>
            <a:t>　</a:t>
          </a:r>
        </a:p>
      </dgm:t>
    </dgm:pt>
    <dgm:pt modelId="{15A7A96D-F984-4447-8562-21605E5115AF}" type="parTrans" cxnId="{E52D2D0F-E0C1-4FC4-BF3C-75D0CB96FC61}">
      <dgm:prSet/>
      <dgm:spPr/>
      <dgm:t>
        <a:bodyPr/>
        <a:lstStyle/>
        <a:p>
          <a:endParaRPr kumimoji="1" lang="ja-JP" altLang="en-US"/>
        </a:p>
      </dgm:t>
    </dgm:pt>
    <dgm:pt modelId="{DC2F823E-C741-49CA-B819-198AA1C5AFB5}" type="sibTrans" cxnId="{E52D2D0F-E0C1-4FC4-BF3C-75D0CB96FC61}">
      <dgm:prSet/>
      <dgm:spPr/>
      <dgm:t>
        <a:bodyPr/>
        <a:lstStyle/>
        <a:p>
          <a:endParaRPr kumimoji="1" lang="ja-JP" altLang="en-US"/>
        </a:p>
      </dgm:t>
    </dgm:pt>
    <dgm:pt modelId="{D78CE6FA-273F-4F9D-BB08-FA1881114D9C}" type="pres">
      <dgm:prSet presAssocID="{59D3E03C-BB55-4CE3-A2FF-F15117A9DB0F}" presName="Name0" presStyleCnt="0">
        <dgm:presLayoutVars>
          <dgm:dir/>
          <dgm:animLvl val="lvl"/>
          <dgm:resizeHandles val="exact"/>
        </dgm:presLayoutVars>
      </dgm:prSet>
      <dgm:spPr/>
    </dgm:pt>
    <dgm:pt modelId="{74C98F04-CA3B-493B-8BEA-C218A0B565B9}" type="pres">
      <dgm:prSet presAssocID="{366167C8-3AC8-4FD0-A4B5-C4194CDBFF90}" presName="parTxOnly" presStyleLbl="node1" presStyleIdx="0" presStyleCnt="2">
        <dgm:presLayoutVars>
          <dgm:chMax val="0"/>
          <dgm:chPref val="0"/>
          <dgm:bulletEnabled val="1"/>
        </dgm:presLayoutVars>
      </dgm:prSet>
      <dgm:spPr/>
    </dgm:pt>
    <dgm:pt modelId="{10E8C583-60F9-43D9-AF32-68CDC42A0CEE}" type="pres">
      <dgm:prSet presAssocID="{676655BA-69E2-4385-BD6D-C255F5A43EF7}" presName="parTxOnlySpace" presStyleCnt="0"/>
      <dgm:spPr/>
    </dgm:pt>
    <dgm:pt modelId="{2373D61C-DE49-4776-AB1A-C3414AF972FB}" type="pres">
      <dgm:prSet presAssocID="{CBB8D71E-950E-4632-B8D7-046679F6D700}" presName="parTxOnly" presStyleLbl="node1" presStyleIdx="1" presStyleCnt="2">
        <dgm:presLayoutVars>
          <dgm:chMax val="0"/>
          <dgm:chPref val="0"/>
          <dgm:bulletEnabled val="1"/>
        </dgm:presLayoutVars>
      </dgm:prSet>
      <dgm:spPr/>
    </dgm:pt>
  </dgm:ptLst>
  <dgm:cxnLst>
    <dgm:cxn modelId="{E52D2D0F-E0C1-4FC4-BF3C-75D0CB96FC61}" srcId="{59D3E03C-BB55-4CE3-A2FF-F15117A9DB0F}" destId="{CBB8D71E-950E-4632-B8D7-046679F6D700}" srcOrd="1" destOrd="0" parTransId="{15A7A96D-F984-4447-8562-21605E5115AF}" sibTransId="{DC2F823E-C741-49CA-B819-198AA1C5AFB5}"/>
    <dgm:cxn modelId="{3D7A3441-E20E-455A-8608-4AC2848C3599}" srcId="{59D3E03C-BB55-4CE3-A2FF-F15117A9DB0F}" destId="{366167C8-3AC8-4FD0-A4B5-C4194CDBFF90}" srcOrd="0" destOrd="0" parTransId="{4BE0679F-48DB-40D3-A6DD-F505C65F6680}" sibTransId="{676655BA-69E2-4385-BD6D-C255F5A43EF7}"/>
    <dgm:cxn modelId="{0D428FCD-CDAC-44DA-8A94-61D4A1C222DE}" type="presOf" srcId="{59D3E03C-BB55-4CE3-A2FF-F15117A9DB0F}" destId="{D78CE6FA-273F-4F9D-BB08-FA1881114D9C}" srcOrd="0" destOrd="0" presId="urn:microsoft.com/office/officeart/2005/8/layout/chevron1"/>
    <dgm:cxn modelId="{347D09D7-6274-43F8-8CF2-4021CD01E059}" type="presOf" srcId="{CBB8D71E-950E-4632-B8D7-046679F6D700}" destId="{2373D61C-DE49-4776-AB1A-C3414AF972FB}" srcOrd="0" destOrd="0" presId="urn:microsoft.com/office/officeart/2005/8/layout/chevron1"/>
    <dgm:cxn modelId="{3A1D45E3-761B-4995-B555-389E9E569491}" type="presOf" srcId="{366167C8-3AC8-4FD0-A4B5-C4194CDBFF90}" destId="{74C98F04-CA3B-493B-8BEA-C218A0B565B9}" srcOrd="0" destOrd="0" presId="urn:microsoft.com/office/officeart/2005/8/layout/chevron1"/>
    <dgm:cxn modelId="{65ECB9FD-DB01-4D5C-9C8F-0E20F918F94B}" type="presParOf" srcId="{D78CE6FA-273F-4F9D-BB08-FA1881114D9C}" destId="{74C98F04-CA3B-493B-8BEA-C218A0B565B9}" srcOrd="0" destOrd="0" presId="urn:microsoft.com/office/officeart/2005/8/layout/chevron1"/>
    <dgm:cxn modelId="{3158C0B1-1959-430F-9162-A958C393CB4A}" type="presParOf" srcId="{D78CE6FA-273F-4F9D-BB08-FA1881114D9C}" destId="{10E8C583-60F9-43D9-AF32-68CDC42A0CEE}" srcOrd="1" destOrd="0" presId="urn:microsoft.com/office/officeart/2005/8/layout/chevron1"/>
    <dgm:cxn modelId="{F2514282-A2C0-4044-BBF4-22A44C53EF44}" type="presParOf" srcId="{D78CE6FA-273F-4F9D-BB08-FA1881114D9C}" destId="{2373D61C-DE49-4776-AB1A-C3414AF972FB}" srcOrd="2"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B461EE-E2A8-4AFC-9F0F-1BC527731DF3}" type="doc">
      <dgm:prSet loTypeId="urn:microsoft.com/office/officeart/2005/8/layout/chevron1" loCatId="process" qsTypeId="urn:microsoft.com/office/officeart/2005/8/quickstyle/simple1" qsCatId="simple" csTypeId="urn:microsoft.com/office/officeart/2005/8/colors/accent1_2" csCatId="accent1" phldr="1"/>
      <dgm:spPr/>
    </dgm:pt>
    <dgm:pt modelId="{17209877-4919-419E-9312-E9938007C356}">
      <dgm:prSet phldrT="[テキスト]"/>
      <dgm:spPr>
        <a:solidFill>
          <a:schemeClr val="bg1">
            <a:lumMod val="75000"/>
          </a:schemeClr>
        </a:solidFill>
      </dgm:spPr>
      <dgm:t>
        <a:bodyPr/>
        <a:lstStyle/>
        <a:p>
          <a:r>
            <a:rPr kumimoji="1" lang="ja-JP" altLang="en-US" dirty="0"/>
            <a:t>　</a:t>
          </a:r>
        </a:p>
      </dgm:t>
    </dgm:pt>
    <dgm:pt modelId="{30612CE9-E5EF-4176-9A2F-A73C1C490684}" type="parTrans" cxnId="{EA47B64F-4B1B-4E91-AE4E-5748C885601C}">
      <dgm:prSet/>
      <dgm:spPr/>
      <dgm:t>
        <a:bodyPr/>
        <a:lstStyle/>
        <a:p>
          <a:endParaRPr kumimoji="1" lang="ja-JP" altLang="en-US"/>
        </a:p>
      </dgm:t>
    </dgm:pt>
    <dgm:pt modelId="{E2F7D3DF-5DF1-42C7-836D-79738EF17997}" type="sibTrans" cxnId="{EA47B64F-4B1B-4E91-AE4E-5748C885601C}">
      <dgm:prSet/>
      <dgm:spPr/>
      <dgm:t>
        <a:bodyPr/>
        <a:lstStyle/>
        <a:p>
          <a:endParaRPr kumimoji="1" lang="ja-JP" altLang="en-US"/>
        </a:p>
      </dgm:t>
    </dgm:pt>
    <dgm:pt modelId="{B405F4EC-A165-4532-A572-3C4FD56A15B3}">
      <dgm:prSet phldrT="[テキスト]"/>
      <dgm:spPr>
        <a:solidFill>
          <a:schemeClr val="bg1">
            <a:lumMod val="75000"/>
          </a:schemeClr>
        </a:solidFill>
      </dgm:spPr>
      <dgm:t>
        <a:bodyPr/>
        <a:lstStyle/>
        <a:p>
          <a:r>
            <a:rPr kumimoji="1" lang="ja-JP" altLang="en-US" dirty="0"/>
            <a:t>　</a:t>
          </a:r>
        </a:p>
      </dgm:t>
    </dgm:pt>
    <dgm:pt modelId="{968E3047-8CF3-4FB2-8295-4DCA9544AE3D}" type="sibTrans" cxnId="{B1DC7957-EA02-4E39-B3A3-1B4F8936B3CD}">
      <dgm:prSet/>
      <dgm:spPr/>
      <dgm:t>
        <a:bodyPr/>
        <a:lstStyle/>
        <a:p>
          <a:endParaRPr kumimoji="1" lang="ja-JP" altLang="en-US"/>
        </a:p>
      </dgm:t>
    </dgm:pt>
    <dgm:pt modelId="{574E866F-A826-4E51-B987-C7383E203B40}" type="parTrans" cxnId="{B1DC7957-EA02-4E39-B3A3-1B4F8936B3CD}">
      <dgm:prSet/>
      <dgm:spPr/>
      <dgm:t>
        <a:bodyPr/>
        <a:lstStyle/>
        <a:p>
          <a:endParaRPr kumimoji="1" lang="ja-JP" altLang="en-US"/>
        </a:p>
      </dgm:t>
    </dgm:pt>
    <dgm:pt modelId="{65EB78CA-7242-40B7-AF60-DE0B103E2414}" type="pres">
      <dgm:prSet presAssocID="{80B461EE-E2A8-4AFC-9F0F-1BC527731DF3}" presName="Name0" presStyleCnt="0">
        <dgm:presLayoutVars>
          <dgm:dir/>
          <dgm:animLvl val="lvl"/>
          <dgm:resizeHandles val="exact"/>
        </dgm:presLayoutVars>
      </dgm:prSet>
      <dgm:spPr/>
    </dgm:pt>
    <dgm:pt modelId="{A43FF2FE-6680-4C7F-9848-1DC779EA1D65}" type="pres">
      <dgm:prSet presAssocID="{17209877-4919-419E-9312-E9938007C356}" presName="parTxOnly" presStyleLbl="node1" presStyleIdx="0" presStyleCnt="2" custLinFactNeighborY="-4978">
        <dgm:presLayoutVars>
          <dgm:chMax val="0"/>
          <dgm:chPref val="0"/>
          <dgm:bulletEnabled val="1"/>
        </dgm:presLayoutVars>
      </dgm:prSet>
      <dgm:spPr/>
    </dgm:pt>
    <dgm:pt modelId="{7297F4F5-846E-4032-9DE4-D2E8450DE1BA}" type="pres">
      <dgm:prSet presAssocID="{E2F7D3DF-5DF1-42C7-836D-79738EF17997}" presName="parTxOnlySpace" presStyleCnt="0"/>
      <dgm:spPr/>
    </dgm:pt>
    <dgm:pt modelId="{908B0ED2-D5C8-4B48-88AB-67B3EDA7C067}" type="pres">
      <dgm:prSet presAssocID="{B405F4EC-A165-4532-A572-3C4FD56A15B3}" presName="parTxOnly" presStyleLbl="node1" presStyleIdx="1" presStyleCnt="2" custLinFactNeighborX="1673" custLinFactNeighborY="14100">
        <dgm:presLayoutVars>
          <dgm:chMax val="0"/>
          <dgm:chPref val="0"/>
          <dgm:bulletEnabled val="1"/>
        </dgm:presLayoutVars>
      </dgm:prSet>
      <dgm:spPr/>
    </dgm:pt>
  </dgm:ptLst>
  <dgm:cxnLst>
    <dgm:cxn modelId="{15556667-2955-4EAD-9A37-EA74C69641C7}" type="presOf" srcId="{B405F4EC-A165-4532-A572-3C4FD56A15B3}" destId="{908B0ED2-D5C8-4B48-88AB-67B3EDA7C067}" srcOrd="0" destOrd="0" presId="urn:microsoft.com/office/officeart/2005/8/layout/chevron1"/>
    <dgm:cxn modelId="{EA47B64F-4B1B-4E91-AE4E-5748C885601C}" srcId="{80B461EE-E2A8-4AFC-9F0F-1BC527731DF3}" destId="{17209877-4919-419E-9312-E9938007C356}" srcOrd="0" destOrd="0" parTransId="{30612CE9-E5EF-4176-9A2F-A73C1C490684}" sibTransId="{E2F7D3DF-5DF1-42C7-836D-79738EF17997}"/>
    <dgm:cxn modelId="{F98E2B70-7200-4570-A4B0-AD8F61E52D6E}" type="presOf" srcId="{80B461EE-E2A8-4AFC-9F0F-1BC527731DF3}" destId="{65EB78CA-7242-40B7-AF60-DE0B103E2414}" srcOrd="0" destOrd="0" presId="urn:microsoft.com/office/officeart/2005/8/layout/chevron1"/>
    <dgm:cxn modelId="{B1DC7957-EA02-4E39-B3A3-1B4F8936B3CD}" srcId="{80B461EE-E2A8-4AFC-9F0F-1BC527731DF3}" destId="{B405F4EC-A165-4532-A572-3C4FD56A15B3}" srcOrd="1" destOrd="0" parTransId="{574E866F-A826-4E51-B987-C7383E203B40}" sibTransId="{968E3047-8CF3-4FB2-8295-4DCA9544AE3D}"/>
    <dgm:cxn modelId="{66693594-91BD-4F51-8655-4CC6B9196C00}" type="presOf" srcId="{17209877-4919-419E-9312-E9938007C356}" destId="{A43FF2FE-6680-4C7F-9848-1DC779EA1D65}" srcOrd="0" destOrd="0" presId="urn:microsoft.com/office/officeart/2005/8/layout/chevron1"/>
    <dgm:cxn modelId="{7FB72FFB-88DF-41C0-833B-E4C283F44F59}" type="presParOf" srcId="{65EB78CA-7242-40B7-AF60-DE0B103E2414}" destId="{A43FF2FE-6680-4C7F-9848-1DC779EA1D65}" srcOrd="0" destOrd="0" presId="urn:microsoft.com/office/officeart/2005/8/layout/chevron1"/>
    <dgm:cxn modelId="{D56C56EE-6209-497E-95C8-8DF70E005B2D}" type="presParOf" srcId="{65EB78CA-7242-40B7-AF60-DE0B103E2414}" destId="{7297F4F5-846E-4032-9DE4-D2E8450DE1BA}" srcOrd="1" destOrd="0" presId="urn:microsoft.com/office/officeart/2005/8/layout/chevron1"/>
    <dgm:cxn modelId="{B0E710BD-6A75-4692-9BB3-434751367E90}" type="presParOf" srcId="{65EB78CA-7242-40B7-AF60-DE0B103E2414}" destId="{908B0ED2-D5C8-4B48-88AB-67B3EDA7C067}" srcOrd="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C98F04-CA3B-493B-8BEA-C218A0B565B9}">
      <dsp:nvSpPr>
        <dsp:cNvPr id="0" name=""/>
        <dsp:cNvSpPr/>
      </dsp:nvSpPr>
      <dsp:spPr>
        <a:xfrm>
          <a:off x="6193" y="0"/>
          <a:ext cx="3702580" cy="426668"/>
        </a:xfrm>
        <a:prstGeom prst="chevron">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　</a:t>
          </a:r>
        </a:p>
      </dsp:txBody>
      <dsp:txXfrm>
        <a:off x="219527" y="0"/>
        <a:ext cx="3275912" cy="426668"/>
      </dsp:txXfrm>
    </dsp:sp>
    <dsp:sp modelId="{2373D61C-DE49-4776-AB1A-C3414AF972FB}">
      <dsp:nvSpPr>
        <dsp:cNvPr id="0" name=""/>
        <dsp:cNvSpPr/>
      </dsp:nvSpPr>
      <dsp:spPr>
        <a:xfrm>
          <a:off x="3338515" y="0"/>
          <a:ext cx="3702580" cy="426668"/>
        </a:xfrm>
        <a:prstGeom prst="chevron">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　</a:t>
          </a:r>
        </a:p>
      </dsp:txBody>
      <dsp:txXfrm>
        <a:off x="3551849" y="0"/>
        <a:ext cx="3275912" cy="4266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3FF2FE-6680-4C7F-9848-1DC779EA1D65}">
      <dsp:nvSpPr>
        <dsp:cNvPr id="0" name=""/>
        <dsp:cNvSpPr/>
      </dsp:nvSpPr>
      <dsp:spPr>
        <a:xfrm>
          <a:off x="7871" y="0"/>
          <a:ext cx="4705191" cy="480152"/>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kumimoji="1" lang="ja-JP" altLang="en-US" sz="2700" kern="1200" dirty="0"/>
            <a:t>　</a:t>
          </a:r>
        </a:p>
      </dsp:txBody>
      <dsp:txXfrm>
        <a:off x="247947" y="0"/>
        <a:ext cx="4225039" cy="480152"/>
      </dsp:txXfrm>
    </dsp:sp>
    <dsp:sp modelId="{908B0ED2-D5C8-4B48-88AB-67B3EDA7C067}">
      <dsp:nvSpPr>
        <dsp:cNvPr id="0" name=""/>
        <dsp:cNvSpPr/>
      </dsp:nvSpPr>
      <dsp:spPr>
        <a:xfrm>
          <a:off x="4250415" y="0"/>
          <a:ext cx="4705191" cy="480152"/>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kumimoji="1" lang="ja-JP" altLang="en-US" sz="2700" kern="1200" dirty="0"/>
            <a:t>　</a:t>
          </a:r>
        </a:p>
      </dsp:txBody>
      <dsp:txXfrm>
        <a:off x="4490491" y="0"/>
        <a:ext cx="4225039" cy="48015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28986B2A-2DBC-8A21-C7EE-6B61D8F03CED}"/>
              </a:ext>
            </a:extLst>
          </p:cNvPr>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31BF1E8A-AD21-3E54-D1FF-6C6EC2D36841}"/>
              </a:ext>
            </a:extLst>
          </p:cNvPr>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927EB6EB-697F-47FF-ADF5-3A78A99D731F}" type="datetimeFigureOut">
              <a:rPr kumimoji="1" lang="ja-JP" altLang="en-US" smtClean="0"/>
              <a:t>2023/11/24</a:t>
            </a:fld>
            <a:endParaRPr kumimoji="1" lang="ja-JP" altLang="en-US"/>
          </a:p>
        </p:txBody>
      </p:sp>
      <p:sp>
        <p:nvSpPr>
          <p:cNvPr id="4" name="フッター プレースホルダー 3">
            <a:extLst>
              <a:ext uri="{FF2B5EF4-FFF2-40B4-BE49-F238E27FC236}">
                <a16:creationId xmlns:a16="http://schemas.microsoft.com/office/drawing/2014/main" id="{9923431E-838E-DE5A-AB7A-22C608CE1F8A}"/>
              </a:ext>
            </a:extLst>
          </p:cNvPr>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4055FCA8-0D0C-D8A8-0326-75E64CCEE6CA}"/>
              </a:ext>
            </a:extLst>
          </p:cNvPr>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5F058F5D-3D49-4787-AEBF-175AC87576F1}" type="slidenum">
              <a:rPr kumimoji="1" lang="ja-JP" altLang="en-US" smtClean="0"/>
              <a:t>‹#›</a:t>
            </a:fld>
            <a:endParaRPr kumimoji="1" lang="ja-JP" altLang="en-US"/>
          </a:p>
        </p:txBody>
      </p:sp>
    </p:spTree>
    <p:extLst>
      <p:ext uri="{BB962C8B-B14F-4D97-AF65-F5344CB8AC3E}">
        <p14:creationId xmlns:p14="http://schemas.microsoft.com/office/powerpoint/2010/main" val="22879473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831" cy="493316"/>
          </a:xfrm>
          <a:prstGeom prst="rect">
            <a:avLst/>
          </a:prstGeom>
        </p:spPr>
        <p:txBody>
          <a:bodyPr vert="horz" lIns="91434" tIns="45717" rIns="91434" bIns="457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4" y="0"/>
            <a:ext cx="2918831" cy="493316"/>
          </a:xfrm>
          <a:prstGeom prst="rect">
            <a:avLst/>
          </a:prstGeom>
        </p:spPr>
        <p:txBody>
          <a:bodyPr vert="horz" lIns="91434" tIns="45717" rIns="91434" bIns="45717" rtlCol="0"/>
          <a:lstStyle>
            <a:lvl1pPr algn="r">
              <a:defRPr sz="1200"/>
            </a:lvl1pPr>
          </a:lstStyle>
          <a:p>
            <a:fld id="{A9434B02-AC25-454D-89DF-A43D6B4513B0}" type="datetimeFigureOut">
              <a:rPr kumimoji="1" lang="ja-JP" altLang="en-US" smtClean="0"/>
              <a:t>2023/11/24</a:t>
            </a:fld>
            <a:endParaRPr kumimoji="1" lang="ja-JP" altLang="en-US"/>
          </a:p>
        </p:txBody>
      </p:sp>
      <p:sp>
        <p:nvSpPr>
          <p:cNvPr id="4" name="スライド イメージ プレースホルダー 3"/>
          <p:cNvSpPr>
            <a:spLocks noGrp="1" noRot="1" noChangeAspect="1"/>
          </p:cNvSpPr>
          <p:nvPr>
            <p:ph type="sldImg" idx="2"/>
          </p:nvPr>
        </p:nvSpPr>
        <p:spPr>
          <a:xfrm>
            <a:off x="79375" y="739775"/>
            <a:ext cx="6577013" cy="3700463"/>
          </a:xfrm>
          <a:prstGeom prst="rect">
            <a:avLst/>
          </a:prstGeom>
          <a:noFill/>
          <a:ln w="12700">
            <a:solidFill>
              <a:prstClr val="black"/>
            </a:solidFill>
          </a:ln>
        </p:spPr>
        <p:txBody>
          <a:bodyPr vert="horz" lIns="91434" tIns="45717" rIns="91434" bIns="45717" rtlCol="0" anchor="ctr"/>
          <a:lstStyle/>
          <a:p>
            <a:endParaRPr lang="ja-JP" altLang="en-US"/>
          </a:p>
        </p:txBody>
      </p:sp>
      <p:sp>
        <p:nvSpPr>
          <p:cNvPr id="5" name="ノート プレースホルダー 4"/>
          <p:cNvSpPr>
            <a:spLocks noGrp="1"/>
          </p:cNvSpPr>
          <p:nvPr>
            <p:ph type="body" sz="quarter" idx="3"/>
          </p:nvPr>
        </p:nvSpPr>
        <p:spPr>
          <a:xfrm>
            <a:off x="673577" y="4686500"/>
            <a:ext cx="5388610" cy="4439841"/>
          </a:xfrm>
          <a:prstGeom prst="rect">
            <a:avLst/>
          </a:prstGeom>
        </p:spPr>
        <p:txBody>
          <a:bodyPr vert="horz" lIns="91434" tIns="45717" rIns="91434" bIns="457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285"/>
            <a:ext cx="2918831" cy="493316"/>
          </a:xfrm>
          <a:prstGeom prst="rect">
            <a:avLst/>
          </a:prstGeom>
        </p:spPr>
        <p:txBody>
          <a:bodyPr vert="horz" lIns="91434" tIns="45717" rIns="91434" bIns="457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4" y="9371285"/>
            <a:ext cx="2918831" cy="493316"/>
          </a:xfrm>
          <a:prstGeom prst="rect">
            <a:avLst/>
          </a:prstGeom>
        </p:spPr>
        <p:txBody>
          <a:bodyPr vert="horz" lIns="91434" tIns="45717" rIns="91434" bIns="45717" rtlCol="0" anchor="b"/>
          <a:lstStyle>
            <a:lvl1pPr algn="r">
              <a:defRPr sz="1200"/>
            </a:lvl1pPr>
          </a:lstStyle>
          <a:p>
            <a:fld id="{25EAF795-4E5A-4591-AB61-3F927A5355FE}" type="slidenum">
              <a:rPr kumimoji="1" lang="ja-JP" altLang="en-US" smtClean="0"/>
              <a:t>‹#›</a:t>
            </a:fld>
            <a:endParaRPr kumimoji="1" lang="ja-JP" altLang="en-US"/>
          </a:p>
        </p:txBody>
      </p:sp>
    </p:spTree>
    <p:extLst>
      <p:ext uri="{BB962C8B-B14F-4D97-AF65-F5344CB8AC3E}">
        <p14:creationId xmlns:p14="http://schemas.microsoft.com/office/powerpoint/2010/main" val="144708085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1138" y="817563"/>
            <a:ext cx="7259638" cy="40830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29349" rtl="0" eaLnBrk="1" fontAlgn="auto" latinLnBrk="0" hangingPunct="1">
              <a:lnSpc>
                <a:spcPct val="100000"/>
              </a:lnSpc>
              <a:spcBef>
                <a:spcPts val="0"/>
              </a:spcBef>
              <a:spcAft>
                <a:spcPts val="0"/>
              </a:spcAft>
              <a:buClrTx/>
              <a:buSzTx/>
              <a:buFontTx/>
              <a:buNone/>
              <a:tabLst/>
              <a:defRPr/>
            </a:pPr>
            <a:fld id="{284C97A7-1F3F-4E66-8E80-4C266C1D86EA}" type="slidenum">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29349" rtl="0" eaLnBrk="1" fontAlgn="auto" latinLnBrk="0" hangingPunct="1">
                <a:lnSpc>
                  <a:spcPct val="100000"/>
                </a:lnSpc>
                <a:spcBef>
                  <a:spcPts val="0"/>
                </a:spcBef>
                <a:spcAft>
                  <a:spcPts val="0"/>
                </a:spcAft>
                <a:buClrTx/>
                <a:buSzTx/>
                <a:buFontTx/>
                <a:buNone/>
                <a:tabLst/>
                <a:defRPr/>
              </a:pPr>
              <a:t>11</a:t>
            </a:fld>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 name="フッター プレースホルダー 5"/>
          <p:cNvSpPr>
            <a:spLocks noGrp="1"/>
          </p:cNvSpPr>
          <p:nvPr>
            <p:ph type="ftr" sz="quarter" idx="11"/>
          </p:nvPr>
        </p:nvSpPr>
        <p:spPr/>
        <p:txBody>
          <a:bodyPr/>
          <a:lstStyle/>
          <a:p>
            <a:pPr marL="0" marR="0" lvl="0" indent="0" algn="l" defTabSz="930692"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1</a:t>
            </a: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976353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82550" y="741363"/>
            <a:ext cx="6572250" cy="3697287"/>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ー 3">
            <a:extLst>
              <a:ext uri="{FF2B5EF4-FFF2-40B4-BE49-F238E27FC236}">
                <a16:creationId xmlns:a16="http://schemas.microsoft.com/office/drawing/2014/main" id="{6AB3E3A1-C65E-2C66-AD7E-93A2B69A8FD1}"/>
              </a:ext>
            </a:extLst>
          </p:cNvPr>
          <p:cNvSpPr>
            <a:spLocks noGrp="1"/>
          </p:cNvSpPr>
          <p:nvPr>
            <p:ph type="sldNum" sz="quarter" idx="5"/>
          </p:nvPr>
        </p:nvSpPr>
        <p:spPr/>
        <p:txBody>
          <a:bodyPr/>
          <a:lstStyle/>
          <a:p>
            <a:fld id="{25EAF795-4E5A-4591-AB61-3F927A5355FE}" type="slidenum">
              <a:rPr kumimoji="1" lang="ja-JP" altLang="en-US" smtClean="0"/>
              <a:t>12</a:t>
            </a:fld>
            <a:endParaRPr kumimoji="1" lang="ja-JP" altLang="en-US"/>
          </a:p>
        </p:txBody>
      </p:sp>
    </p:spTree>
    <p:extLst>
      <p:ext uri="{BB962C8B-B14F-4D97-AF65-F5344CB8AC3E}">
        <p14:creationId xmlns:p14="http://schemas.microsoft.com/office/powerpoint/2010/main" val="4235923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82550" y="741363"/>
            <a:ext cx="6572250" cy="3697287"/>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ー 3">
            <a:extLst>
              <a:ext uri="{FF2B5EF4-FFF2-40B4-BE49-F238E27FC236}">
                <a16:creationId xmlns:a16="http://schemas.microsoft.com/office/drawing/2014/main" id="{A5D4D4B0-0785-6ECD-C0A8-15EBB7FC8E7E}"/>
              </a:ext>
            </a:extLst>
          </p:cNvPr>
          <p:cNvSpPr>
            <a:spLocks noGrp="1"/>
          </p:cNvSpPr>
          <p:nvPr>
            <p:ph type="sldNum" sz="quarter" idx="5"/>
          </p:nvPr>
        </p:nvSpPr>
        <p:spPr/>
        <p:txBody>
          <a:bodyPr/>
          <a:lstStyle/>
          <a:p>
            <a:fld id="{25EAF795-4E5A-4591-AB61-3F927A5355FE}" type="slidenum">
              <a:rPr kumimoji="1" lang="ja-JP" altLang="en-US" smtClean="0"/>
              <a:t>14</a:t>
            </a:fld>
            <a:endParaRPr kumimoji="1" lang="ja-JP" altLang="en-US"/>
          </a:p>
        </p:txBody>
      </p:sp>
    </p:spTree>
    <p:extLst>
      <p:ext uri="{BB962C8B-B14F-4D97-AF65-F5344CB8AC3E}">
        <p14:creationId xmlns:p14="http://schemas.microsoft.com/office/powerpoint/2010/main" val="4172289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38125" y="800100"/>
            <a:ext cx="7091363" cy="3989388"/>
          </a:xfrm>
        </p:spPr>
      </p:sp>
      <p:sp>
        <p:nvSpPr>
          <p:cNvPr id="3" name="ノート プレースホルダー 2"/>
          <p:cNvSpPr>
            <a:spLocks noGrp="1"/>
          </p:cNvSpPr>
          <p:nvPr>
            <p:ph type="body" idx="1"/>
          </p:nvPr>
        </p:nvSpPr>
        <p:spPr/>
        <p:txBody>
          <a:bodyPr/>
          <a:lstStyle/>
          <a:p>
            <a:endParaRPr kumimoji="1" lang="ja-JP" altLang="en-US" dirty="0">
              <a:solidFill>
                <a:srgbClr val="FF0000"/>
              </a:solidFill>
            </a:endParaRPr>
          </a:p>
        </p:txBody>
      </p:sp>
      <p:sp>
        <p:nvSpPr>
          <p:cNvPr id="4" name="スライド番号プレースホルダー 3">
            <a:extLst>
              <a:ext uri="{FF2B5EF4-FFF2-40B4-BE49-F238E27FC236}">
                <a16:creationId xmlns:a16="http://schemas.microsoft.com/office/drawing/2014/main" id="{5F19C27F-BEBA-BD50-46A2-72BEEEC63D25}"/>
              </a:ext>
            </a:extLst>
          </p:cNvPr>
          <p:cNvSpPr>
            <a:spLocks noGrp="1"/>
          </p:cNvSpPr>
          <p:nvPr>
            <p:ph type="sldNum" sz="quarter" idx="5"/>
          </p:nvPr>
        </p:nvSpPr>
        <p:spPr/>
        <p:txBody>
          <a:bodyPr/>
          <a:lstStyle/>
          <a:p>
            <a:fld id="{25EAF795-4E5A-4591-AB61-3F927A5355FE}" type="slidenum">
              <a:rPr kumimoji="1" lang="ja-JP" altLang="en-US" smtClean="0"/>
              <a:t>15</a:t>
            </a:fld>
            <a:endParaRPr kumimoji="1" lang="ja-JP" altLang="en-US"/>
          </a:p>
        </p:txBody>
      </p:sp>
    </p:spTree>
    <p:extLst>
      <p:ext uri="{BB962C8B-B14F-4D97-AF65-F5344CB8AC3E}">
        <p14:creationId xmlns:p14="http://schemas.microsoft.com/office/powerpoint/2010/main" val="2451140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84"/>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日付プレースホルダー 6">
            <a:extLst>
              <a:ext uri="{FF2B5EF4-FFF2-40B4-BE49-F238E27FC236}">
                <a16:creationId xmlns:a16="http://schemas.microsoft.com/office/drawing/2014/main" id="{A069D099-675B-4F11-8507-733345A301AB}"/>
              </a:ext>
            </a:extLst>
          </p:cNvPr>
          <p:cNvSpPr>
            <a:spLocks noGrp="1"/>
          </p:cNvSpPr>
          <p:nvPr>
            <p:ph type="dt" sz="half" idx="10"/>
          </p:nvPr>
        </p:nvSpPr>
        <p:spPr/>
        <p:txBody>
          <a:bodyPr/>
          <a:lstStyle/>
          <a:p>
            <a:endParaRPr kumimoji="1" lang="ja-JP" altLang="en-US"/>
          </a:p>
        </p:txBody>
      </p:sp>
      <p:sp>
        <p:nvSpPr>
          <p:cNvPr id="8" name="フッター プレースホルダー 7">
            <a:extLst>
              <a:ext uri="{FF2B5EF4-FFF2-40B4-BE49-F238E27FC236}">
                <a16:creationId xmlns:a16="http://schemas.microsoft.com/office/drawing/2014/main" id="{524DB046-0322-CA26-7450-0837A425BAB4}"/>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04A0DA11-E80B-AFE1-A8E2-2EC18318034A}"/>
              </a:ext>
            </a:extLst>
          </p:cNvPr>
          <p:cNvSpPr>
            <a:spLocks noGrp="1"/>
          </p:cNvSpPr>
          <p:nvPr>
            <p:ph type="sldNum" sz="quarter" idx="12"/>
          </p:nvPr>
        </p:nvSpPr>
        <p:spPr/>
        <p:txBody>
          <a:bodyPr/>
          <a:lstStyle/>
          <a:p>
            <a:fld id="{DD5A6413-8A84-43B7-BAE4-4D26521EB704}" type="slidenum">
              <a:rPr lang="ja-JP" altLang="en-US" smtClean="0"/>
              <a:pPr/>
              <a:t>‹#›</a:t>
            </a:fld>
            <a:endParaRPr lang="ja-JP" altLang="en-US" dirty="0"/>
          </a:p>
        </p:txBody>
      </p:sp>
    </p:spTree>
    <p:extLst>
      <p:ext uri="{BB962C8B-B14F-4D97-AF65-F5344CB8AC3E}">
        <p14:creationId xmlns:p14="http://schemas.microsoft.com/office/powerpoint/2010/main" val="3508819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C38546A1-298E-DACC-1D5E-2E8D4DC24D02}"/>
              </a:ext>
            </a:extLst>
          </p:cNvPr>
          <p:cNvSpPr>
            <a:spLocks noGrp="1"/>
          </p:cNvSpPr>
          <p:nvPr>
            <p:ph type="dt" sz="half" idx="10"/>
          </p:nvPr>
        </p:nvSpPr>
        <p:spPr/>
        <p:txBody>
          <a:bodyPr/>
          <a:lstStyle/>
          <a:p>
            <a:endParaRPr kumimoji="1" lang="ja-JP" altLang="en-US"/>
          </a:p>
        </p:txBody>
      </p:sp>
      <p:sp>
        <p:nvSpPr>
          <p:cNvPr id="8" name="フッター プレースホルダー 7">
            <a:extLst>
              <a:ext uri="{FF2B5EF4-FFF2-40B4-BE49-F238E27FC236}">
                <a16:creationId xmlns:a16="http://schemas.microsoft.com/office/drawing/2014/main" id="{FB6C21DB-5CB1-CC29-B47F-639ADECC330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0518BF07-2425-9458-ED63-E94044190160}"/>
              </a:ext>
            </a:extLst>
          </p:cNvPr>
          <p:cNvSpPr>
            <a:spLocks noGrp="1"/>
          </p:cNvSpPr>
          <p:nvPr>
            <p:ph type="sldNum" sz="quarter" idx="12"/>
          </p:nvPr>
        </p:nvSpPr>
        <p:spPr/>
        <p:txBody>
          <a:bodyPr/>
          <a:lstStyle/>
          <a:p>
            <a:fld id="{DD5A6413-8A84-43B7-BAE4-4D26521EB704}" type="slidenum">
              <a:rPr lang="ja-JP" altLang="en-US" smtClean="0"/>
              <a:pPr/>
              <a:t>‹#›</a:t>
            </a:fld>
            <a:endParaRPr lang="ja-JP" altLang="en-US" dirty="0"/>
          </a:p>
        </p:txBody>
      </p:sp>
    </p:spTree>
    <p:extLst>
      <p:ext uri="{BB962C8B-B14F-4D97-AF65-F5344CB8AC3E}">
        <p14:creationId xmlns:p14="http://schemas.microsoft.com/office/powerpoint/2010/main" val="155981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97"/>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97"/>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C348BF1-FA9E-67C1-6CAF-6DB2E2961DA0}"/>
              </a:ext>
            </a:extLst>
          </p:cNvPr>
          <p:cNvSpPr>
            <a:spLocks noGrp="1"/>
          </p:cNvSpPr>
          <p:nvPr>
            <p:ph type="dt" sz="half" idx="10"/>
          </p:nvPr>
        </p:nvSpPr>
        <p:spPr/>
        <p:txBody>
          <a:bodyPr/>
          <a:lstStyle/>
          <a:p>
            <a:endParaRPr kumimoji="1" lang="ja-JP" altLang="en-US"/>
          </a:p>
        </p:txBody>
      </p:sp>
      <p:sp>
        <p:nvSpPr>
          <p:cNvPr id="8" name="フッター プレースホルダー 7">
            <a:extLst>
              <a:ext uri="{FF2B5EF4-FFF2-40B4-BE49-F238E27FC236}">
                <a16:creationId xmlns:a16="http://schemas.microsoft.com/office/drawing/2014/main" id="{46AAF379-EE45-D8BB-DE6F-326124CB7B6F}"/>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25A058A7-D8C5-C87C-9CAD-7B4CEB23E478}"/>
              </a:ext>
            </a:extLst>
          </p:cNvPr>
          <p:cNvSpPr>
            <a:spLocks noGrp="1"/>
          </p:cNvSpPr>
          <p:nvPr>
            <p:ph type="sldNum" sz="quarter" idx="12"/>
          </p:nvPr>
        </p:nvSpPr>
        <p:spPr/>
        <p:txBody>
          <a:bodyPr/>
          <a:lstStyle/>
          <a:p>
            <a:fld id="{DD5A6413-8A84-43B7-BAE4-4D26521EB704}" type="slidenum">
              <a:rPr lang="ja-JP" altLang="en-US" smtClean="0"/>
              <a:pPr/>
              <a:t>‹#›</a:t>
            </a:fld>
            <a:endParaRPr lang="ja-JP" altLang="en-US" dirty="0"/>
          </a:p>
        </p:txBody>
      </p:sp>
    </p:spTree>
    <p:extLst>
      <p:ext uri="{BB962C8B-B14F-4D97-AF65-F5344CB8AC3E}">
        <p14:creationId xmlns:p14="http://schemas.microsoft.com/office/powerpoint/2010/main" val="1366119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869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714CE1-F4B2-AD26-3C35-28EF5EC49E1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F702230-EDE6-EB17-086F-9DF63ADD31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7" name="日付プレースホルダー 6">
            <a:extLst>
              <a:ext uri="{FF2B5EF4-FFF2-40B4-BE49-F238E27FC236}">
                <a16:creationId xmlns:a16="http://schemas.microsoft.com/office/drawing/2014/main" id="{75DB3330-DE73-11BB-6E39-95A320E7ED6F}"/>
              </a:ext>
            </a:extLst>
          </p:cNvPr>
          <p:cNvSpPr>
            <a:spLocks noGrp="1"/>
          </p:cNvSpPr>
          <p:nvPr>
            <p:ph type="dt" sz="half" idx="10"/>
          </p:nvPr>
        </p:nvSpPr>
        <p:spPr/>
        <p:txBody>
          <a:bodyPr/>
          <a:lstStyle/>
          <a:p>
            <a:endParaRPr kumimoji="1" lang="ja-JP" altLang="en-US"/>
          </a:p>
        </p:txBody>
      </p:sp>
      <p:sp>
        <p:nvSpPr>
          <p:cNvPr id="8" name="フッター プレースホルダー 7">
            <a:extLst>
              <a:ext uri="{FF2B5EF4-FFF2-40B4-BE49-F238E27FC236}">
                <a16:creationId xmlns:a16="http://schemas.microsoft.com/office/drawing/2014/main" id="{A4CEE024-8CB8-2F93-0481-59B52C8A668B}"/>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601F8CF0-9DD9-F13E-B2EC-A63048A7B470}"/>
              </a:ext>
            </a:extLst>
          </p:cNvPr>
          <p:cNvSpPr>
            <a:spLocks noGrp="1"/>
          </p:cNvSpPr>
          <p:nvPr>
            <p:ph type="sldNum" sz="quarter" idx="12"/>
          </p:nvPr>
        </p:nvSpPr>
        <p:spPr/>
        <p:txBody>
          <a:bodyPr/>
          <a:lstStyle/>
          <a:p>
            <a:fld id="{4C85661C-0963-454E-9309-BEC1CC14665A}" type="slidenum">
              <a:rPr lang="ja-JP" altLang="en-US" smtClean="0"/>
              <a:pPr/>
              <a:t>‹#›</a:t>
            </a:fld>
            <a:endParaRPr lang="ja-JP" altLang="en-US" dirty="0"/>
          </a:p>
        </p:txBody>
      </p:sp>
    </p:spTree>
    <p:extLst>
      <p:ext uri="{BB962C8B-B14F-4D97-AF65-F5344CB8AC3E}">
        <p14:creationId xmlns:p14="http://schemas.microsoft.com/office/powerpoint/2010/main" val="40145885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FA0660-A5CD-5F33-6721-9E4A2361E4A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2F1CAB2-065F-C6E4-1CE1-FF333422CC4B}"/>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7606C9B-84F4-4144-80D0-1EA1071C1FAB}"/>
              </a:ext>
            </a:extLst>
          </p:cNvPr>
          <p:cNvSpPr>
            <a:spLocks noGrp="1"/>
          </p:cNvSpPr>
          <p:nvPr>
            <p:ph type="dt" sz="half" idx="10"/>
          </p:nvPr>
        </p:nvSpPr>
        <p:spPr/>
        <p:txBody>
          <a:bodyPr/>
          <a:lstStyle/>
          <a:p>
            <a:endParaRPr kumimoji="1" lang="ja-JP" altLang="en-US"/>
          </a:p>
        </p:txBody>
      </p:sp>
      <p:sp>
        <p:nvSpPr>
          <p:cNvPr id="8" name="フッター プレースホルダー 7">
            <a:extLst>
              <a:ext uri="{FF2B5EF4-FFF2-40B4-BE49-F238E27FC236}">
                <a16:creationId xmlns:a16="http://schemas.microsoft.com/office/drawing/2014/main" id="{6CA0CFF4-C3E6-587E-28B5-3E3100059F5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3AF9A39-ED31-5B4C-F23D-8B081E63495E}"/>
              </a:ext>
            </a:extLst>
          </p:cNvPr>
          <p:cNvSpPr>
            <a:spLocks noGrp="1"/>
          </p:cNvSpPr>
          <p:nvPr>
            <p:ph type="sldNum" sz="quarter" idx="12"/>
          </p:nvPr>
        </p:nvSpPr>
        <p:spPr/>
        <p:txBody>
          <a:bodyPr/>
          <a:lstStyle/>
          <a:p>
            <a:fld id="{4C85661C-0963-454E-9309-BEC1CC14665A}" type="slidenum">
              <a:rPr lang="ja-JP" altLang="en-US" smtClean="0"/>
              <a:pPr/>
              <a:t>‹#›</a:t>
            </a:fld>
            <a:endParaRPr lang="ja-JP" altLang="en-US" dirty="0"/>
          </a:p>
        </p:txBody>
      </p:sp>
    </p:spTree>
    <p:extLst>
      <p:ext uri="{BB962C8B-B14F-4D97-AF65-F5344CB8AC3E}">
        <p14:creationId xmlns:p14="http://schemas.microsoft.com/office/powerpoint/2010/main" val="1053974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9DF160-005B-136B-F3FB-E991EA54D4E8}"/>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77ED907-9443-5087-9103-49A856C2F6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7" name="日付プレースホルダー 6">
            <a:extLst>
              <a:ext uri="{FF2B5EF4-FFF2-40B4-BE49-F238E27FC236}">
                <a16:creationId xmlns:a16="http://schemas.microsoft.com/office/drawing/2014/main" id="{7A0AA418-84E6-FD68-59D5-0A3B15872DC4}"/>
              </a:ext>
            </a:extLst>
          </p:cNvPr>
          <p:cNvSpPr>
            <a:spLocks noGrp="1"/>
          </p:cNvSpPr>
          <p:nvPr>
            <p:ph type="dt" sz="half" idx="10"/>
          </p:nvPr>
        </p:nvSpPr>
        <p:spPr/>
        <p:txBody>
          <a:bodyPr/>
          <a:lstStyle/>
          <a:p>
            <a:endParaRPr kumimoji="1" lang="ja-JP" altLang="en-US"/>
          </a:p>
        </p:txBody>
      </p:sp>
      <p:sp>
        <p:nvSpPr>
          <p:cNvPr id="8" name="フッター プレースホルダー 7">
            <a:extLst>
              <a:ext uri="{FF2B5EF4-FFF2-40B4-BE49-F238E27FC236}">
                <a16:creationId xmlns:a16="http://schemas.microsoft.com/office/drawing/2014/main" id="{ECE2FC01-BBB7-2AC7-0FCF-BB479DD251B2}"/>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6713988-90CE-7B8A-6F59-422C208E99E1}"/>
              </a:ext>
            </a:extLst>
          </p:cNvPr>
          <p:cNvSpPr>
            <a:spLocks noGrp="1"/>
          </p:cNvSpPr>
          <p:nvPr>
            <p:ph type="sldNum" sz="quarter" idx="12"/>
          </p:nvPr>
        </p:nvSpPr>
        <p:spPr/>
        <p:txBody>
          <a:bodyPr/>
          <a:lstStyle/>
          <a:p>
            <a:fld id="{4C85661C-0963-454E-9309-BEC1CC14665A}" type="slidenum">
              <a:rPr lang="ja-JP" altLang="en-US" smtClean="0"/>
              <a:pPr/>
              <a:t>‹#›</a:t>
            </a:fld>
            <a:endParaRPr lang="ja-JP" altLang="en-US" dirty="0"/>
          </a:p>
        </p:txBody>
      </p:sp>
    </p:spTree>
    <p:extLst>
      <p:ext uri="{BB962C8B-B14F-4D97-AF65-F5344CB8AC3E}">
        <p14:creationId xmlns:p14="http://schemas.microsoft.com/office/powerpoint/2010/main" val="2384521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29425A-2C15-5EFD-1CAB-EE5C3B3142F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688C775-95FA-909B-2A22-0046366F23B7}"/>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0183E45-F575-FA50-26F6-1DFA8AE083D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日付プレースホルダー 7">
            <a:extLst>
              <a:ext uri="{FF2B5EF4-FFF2-40B4-BE49-F238E27FC236}">
                <a16:creationId xmlns:a16="http://schemas.microsoft.com/office/drawing/2014/main" id="{67A9E87C-D204-890A-8D32-89ADDCA81753}"/>
              </a:ext>
            </a:extLst>
          </p:cNvPr>
          <p:cNvSpPr>
            <a:spLocks noGrp="1"/>
          </p:cNvSpPr>
          <p:nvPr>
            <p:ph type="dt" sz="half" idx="10"/>
          </p:nvPr>
        </p:nvSpPr>
        <p:spPr/>
        <p:txBody>
          <a:bodyPr/>
          <a:lstStyle/>
          <a:p>
            <a:endParaRPr kumimoji="1" lang="ja-JP" altLang="en-US"/>
          </a:p>
        </p:txBody>
      </p:sp>
      <p:sp>
        <p:nvSpPr>
          <p:cNvPr id="9" name="フッター プレースホルダー 8">
            <a:extLst>
              <a:ext uri="{FF2B5EF4-FFF2-40B4-BE49-F238E27FC236}">
                <a16:creationId xmlns:a16="http://schemas.microsoft.com/office/drawing/2014/main" id="{7E861697-62F0-AE03-1200-36378AEEB834}"/>
              </a:ext>
            </a:extLst>
          </p:cNvPr>
          <p:cNvSpPr>
            <a:spLocks noGrp="1"/>
          </p:cNvSpPr>
          <p:nvPr>
            <p:ph type="ftr" sz="quarter" idx="11"/>
          </p:nvPr>
        </p:nvSpPr>
        <p:spPr/>
        <p:txBody>
          <a:bodyPr/>
          <a:lstStyle/>
          <a:p>
            <a:endParaRPr kumimoji="1" lang="ja-JP" altLang="en-US"/>
          </a:p>
        </p:txBody>
      </p:sp>
      <p:sp>
        <p:nvSpPr>
          <p:cNvPr id="10" name="スライド番号プレースホルダー 9">
            <a:extLst>
              <a:ext uri="{FF2B5EF4-FFF2-40B4-BE49-F238E27FC236}">
                <a16:creationId xmlns:a16="http://schemas.microsoft.com/office/drawing/2014/main" id="{313DBE67-A8C0-5914-A8A9-69B84AD41D39}"/>
              </a:ext>
            </a:extLst>
          </p:cNvPr>
          <p:cNvSpPr>
            <a:spLocks noGrp="1"/>
          </p:cNvSpPr>
          <p:nvPr>
            <p:ph type="sldNum" sz="quarter" idx="12"/>
          </p:nvPr>
        </p:nvSpPr>
        <p:spPr/>
        <p:txBody>
          <a:bodyPr/>
          <a:lstStyle/>
          <a:p>
            <a:fld id="{4C85661C-0963-454E-9309-BEC1CC14665A}" type="slidenum">
              <a:rPr lang="ja-JP" altLang="en-US" smtClean="0"/>
              <a:pPr/>
              <a:t>‹#›</a:t>
            </a:fld>
            <a:endParaRPr lang="ja-JP" altLang="en-US" dirty="0"/>
          </a:p>
        </p:txBody>
      </p:sp>
    </p:spTree>
    <p:extLst>
      <p:ext uri="{BB962C8B-B14F-4D97-AF65-F5344CB8AC3E}">
        <p14:creationId xmlns:p14="http://schemas.microsoft.com/office/powerpoint/2010/main" val="2004271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5CEC3D-B0B4-F5BB-7AD9-5A56785D63E7}"/>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5BE8937-7EBD-8421-AC8C-50C4141A8C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B66F617B-6062-6970-6DCB-5A6E96692F14}"/>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5CABDB99-A2F7-39DC-A59A-DF3ABCCFE2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C593202D-9B8C-ABAD-BEF6-75AA811025B8}"/>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 name="日付プレースホルダー 9">
            <a:extLst>
              <a:ext uri="{FF2B5EF4-FFF2-40B4-BE49-F238E27FC236}">
                <a16:creationId xmlns:a16="http://schemas.microsoft.com/office/drawing/2014/main" id="{E06E2CE6-2E67-8C13-5A25-CF76C467200A}"/>
              </a:ext>
            </a:extLst>
          </p:cNvPr>
          <p:cNvSpPr>
            <a:spLocks noGrp="1"/>
          </p:cNvSpPr>
          <p:nvPr>
            <p:ph type="dt" sz="half" idx="10"/>
          </p:nvPr>
        </p:nvSpPr>
        <p:spPr/>
        <p:txBody>
          <a:bodyPr/>
          <a:lstStyle/>
          <a:p>
            <a:endParaRPr kumimoji="1" lang="ja-JP" altLang="en-US"/>
          </a:p>
        </p:txBody>
      </p:sp>
      <p:sp>
        <p:nvSpPr>
          <p:cNvPr id="11" name="フッター プレースホルダー 10">
            <a:extLst>
              <a:ext uri="{FF2B5EF4-FFF2-40B4-BE49-F238E27FC236}">
                <a16:creationId xmlns:a16="http://schemas.microsoft.com/office/drawing/2014/main" id="{3DCB0032-DA79-3A3F-ACCC-0A877805F973}"/>
              </a:ext>
            </a:extLst>
          </p:cNvPr>
          <p:cNvSpPr>
            <a:spLocks noGrp="1"/>
          </p:cNvSpPr>
          <p:nvPr>
            <p:ph type="ftr" sz="quarter" idx="11"/>
          </p:nvPr>
        </p:nvSpPr>
        <p:spPr/>
        <p:txBody>
          <a:bodyPr/>
          <a:lstStyle/>
          <a:p>
            <a:endParaRPr kumimoji="1" lang="ja-JP" altLang="en-US"/>
          </a:p>
        </p:txBody>
      </p:sp>
      <p:sp>
        <p:nvSpPr>
          <p:cNvPr id="12" name="スライド番号プレースホルダー 11">
            <a:extLst>
              <a:ext uri="{FF2B5EF4-FFF2-40B4-BE49-F238E27FC236}">
                <a16:creationId xmlns:a16="http://schemas.microsoft.com/office/drawing/2014/main" id="{573AB51A-53C9-626C-5E16-D43F096BA8ED}"/>
              </a:ext>
            </a:extLst>
          </p:cNvPr>
          <p:cNvSpPr>
            <a:spLocks noGrp="1"/>
          </p:cNvSpPr>
          <p:nvPr>
            <p:ph type="sldNum" sz="quarter" idx="12"/>
          </p:nvPr>
        </p:nvSpPr>
        <p:spPr/>
        <p:txBody>
          <a:bodyPr/>
          <a:lstStyle/>
          <a:p>
            <a:fld id="{4C85661C-0963-454E-9309-BEC1CC14665A}" type="slidenum">
              <a:rPr lang="ja-JP" altLang="en-US" smtClean="0"/>
              <a:pPr/>
              <a:t>‹#›</a:t>
            </a:fld>
            <a:endParaRPr lang="ja-JP" altLang="en-US" dirty="0"/>
          </a:p>
        </p:txBody>
      </p:sp>
    </p:spTree>
    <p:extLst>
      <p:ext uri="{BB962C8B-B14F-4D97-AF65-F5344CB8AC3E}">
        <p14:creationId xmlns:p14="http://schemas.microsoft.com/office/powerpoint/2010/main" val="4118721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AA719C-1814-1806-19F2-97808D63A042}"/>
              </a:ext>
            </a:extLst>
          </p:cNvPr>
          <p:cNvSpPr>
            <a:spLocks noGrp="1"/>
          </p:cNvSpPr>
          <p:nvPr>
            <p:ph type="title"/>
          </p:nvPr>
        </p:nvSpPr>
        <p:spPr/>
        <p:txBody>
          <a:bodyPr/>
          <a:lstStyle/>
          <a:p>
            <a:r>
              <a:rPr kumimoji="1" lang="ja-JP" altLang="en-US"/>
              <a:t>マスター タイトルの書式設定</a:t>
            </a:r>
          </a:p>
        </p:txBody>
      </p:sp>
      <p:sp>
        <p:nvSpPr>
          <p:cNvPr id="6" name="日付プレースホルダー 5">
            <a:extLst>
              <a:ext uri="{FF2B5EF4-FFF2-40B4-BE49-F238E27FC236}">
                <a16:creationId xmlns:a16="http://schemas.microsoft.com/office/drawing/2014/main" id="{A78D37D8-D321-16FA-0EFD-951B9EF2BF95}"/>
              </a:ext>
            </a:extLst>
          </p:cNvPr>
          <p:cNvSpPr>
            <a:spLocks noGrp="1"/>
          </p:cNvSpPr>
          <p:nvPr>
            <p:ph type="dt" sz="half" idx="10"/>
          </p:nvPr>
        </p:nvSpPr>
        <p:spPr/>
        <p:txBody>
          <a:bodyPr/>
          <a:lstStyle/>
          <a:p>
            <a:endParaRPr kumimoji="1" lang="ja-JP" altLang="en-US"/>
          </a:p>
        </p:txBody>
      </p:sp>
      <p:sp>
        <p:nvSpPr>
          <p:cNvPr id="7" name="フッター プレースホルダー 6">
            <a:extLst>
              <a:ext uri="{FF2B5EF4-FFF2-40B4-BE49-F238E27FC236}">
                <a16:creationId xmlns:a16="http://schemas.microsoft.com/office/drawing/2014/main" id="{9B652837-BE8E-A310-CBF0-66E76FAD272C}"/>
              </a:ext>
            </a:extLst>
          </p:cNvPr>
          <p:cNvSpPr>
            <a:spLocks noGrp="1"/>
          </p:cNvSpPr>
          <p:nvPr>
            <p:ph type="ftr" sz="quarter" idx="11"/>
          </p:nvPr>
        </p:nvSpPr>
        <p:spPr/>
        <p:txBody>
          <a:bodyPr/>
          <a:lstStyle/>
          <a:p>
            <a:endParaRPr kumimoji="1" lang="ja-JP" altLang="en-US"/>
          </a:p>
        </p:txBody>
      </p:sp>
      <p:sp>
        <p:nvSpPr>
          <p:cNvPr id="8" name="スライド番号プレースホルダー 7">
            <a:extLst>
              <a:ext uri="{FF2B5EF4-FFF2-40B4-BE49-F238E27FC236}">
                <a16:creationId xmlns:a16="http://schemas.microsoft.com/office/drawing/2014/main" id="{0B978B19-558A-3AE0-D08E-5B4ACE5F3ACD}"/>
              </a:ext>
            </a:extLst>
          </p:cNvPr>
          <p:cNvSpPr>
            <a:spLocks noGrp="1"/>
          </p:cNvSpPr>
          <p:nvPr>
            <p:ph type="sldNum" sz="quarter" idx="12"/>
          </p:nvPr>
        </p:nvSpPr>
        <p:spPr/>
        <p:txBody>
          <a:bodyPr/>
          <a:lstStyle/>
          <a:p>
            <a:fld id="{4C85661C-0963-454E-9309-BEC1CC14665A}" type="slidenum">
              <a:rPr lang="ja-JP" altLang="en-US" smtClean="0"/>
              <a:pPr/>
              <a:t>‹#›</a:t>
            </a:fld>
            <a:endParaRPr lang="ja-JP" altLang="en-US" dirty="0"/>
          </a:p>
        </p:txBody>
      </p:sp>
    </p:spTree>
    <p:extLst>
      <p:ext uri="{BB962C8B-B14F-4D97-AF65-F5344CB8AC3E}">
        <p14:creationId xmlns:p14="http://schemas.microsoft.com/office/powerpoint/2010/main" val="4068806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日付プレースホルダー 4">
            <a:extLst>
              <a:ext uri="{FF2B5EF4-FFF2-40B4-BE49-F238E27FC236}">
                <a16:creationId xmlns:a16="http://schemas.microsoft.com/office/drawing/2014/main" id="{3BADB6F6-6C80-F58E-0EDF-411F293FDF24}"/>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3E71F32C-7981-0831-BA7D-6C696D3D897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D71D434-2D68-4CA4-E1EE-A4A55071BC8B}"/>
              </a:ext>
            </a:extLst>
          </p:cNvPr>
          <p:cNvSpPr>
            <a:spLocks noGrp="1"/>
          </p:cNvSpPr>
          <p:nvPr>
            <p:ph type="sldNum" sz="quarter" idx="12"/>
          </p:nvPr>
        </p:nvSpPr>
        <p:spPr/>
        <p:txBody>
          <a:bodyPr/>
          <a:lstStyle/>
          <a:p>
            <a:fld id="{4C85661C-0963-454E-9309-BEC1CC14665A}" type="slidenum">
              <a:rPr lang="ja-JP" altLang="en-US" smtClean="0"/>
              <a:pPr/>
              <a:t>‹#›</a:t>
            </a:fld>
            <a:endParaRPr lang="ja-JP" altLang="en-US" dirty="0"/>
          </a:p>
        </p:txBody>
      </p:sp>
    </p:spTree>
    <p:extLst>
      <p:ext uri="{BB962C8B-B14F-4D97-AF65-F5344CB8AC3E}">
        <p14:creationId xmlns:p14="http://schemas.microsoft.com/office/powerpoint/2010/main" val="228888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D3F893AB-87BF-4857-B58F-FC3C59595B52}"/>
              </a:ext>
            </a:extLst>
          </p:cNvPr>
          <p:cNvSpPr>
            <a:spLocks noGrp="1"/>
          </p:cNvSpPr>
          <p:nvPr>
            <p:ph type="dt" sz="half" idx="10"/>
          </p:nvPr>
        </p:nvSpPr>
        <p:spPr/>
        <p:txBody>
          <a:bodyPr/>
          <a:lstStyle/>
          <a:p>
            <a:endParaRPr kumimoji="1" lang="ja-JP" altLang="en-US"/>
          </a:p>
        </p:txBody>
      </p:sp>
      <p:sp>
        <p:nvSpPr>
          <p:cNvPr id="8" name="フッター プレースホルダー 7">
            <a:extLst>
              <a:ext uri="{FF2B5EF4-FFF2-40B4-BE49-F238E27FC236}">
                <a16:creationId xmlns:a16="http://schemas.microsoft.com/office/drawing/2014/main" id="{0AB75956-5307-927B-F963-16724CB71AD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67369AD5-012F-6ECC-E1E0-19BA001804C6}"/>
              </a:ext>
            </a:extLst>
          </p:cNvPr>
          <p:cNvSpPr>
            <a:spLocks noGrp="1"/>
          </p:cNvSpPr>
          <p:nvPr>
            <p:ph type="sldNum" sz="quarter" idx="12"/>
          </p:nvPr>
        </p:nvSpPr>
        <p:spPr/>
        <p:txBody>
          <a:bodyPr/>
          <a:lstStyle/>
          <a:p>
            <a:fld id="{DD5A6413-8A84-43B7-BAE4-4D26521EB704}" type="slidenum">
              <a:rPr lang="ja-JP" altLang="en-US" smtClean="0"/>
              <a:pPr/>
              <a:t>‹#›</a:t>
            </a:fld>
            <a:endParaRPr lang="ja-JP" altLang="en-US" dirty="0"/>
          </a:p>
        </p:txBody>
      </p:sp>
    </p:spTree>
    <p:extLst>
      <p:ext uri="{BB962C8B-B14F-4D97-AF65-F5344CB8AC3E}">
        <p14:creationId xmlns:p14="http://schemas.microsoft.com/office/powerpoint/2010/main" val="36452325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00860C-5860-6871-9834-570F699C6FF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B3311A5-5C29-A3F5-916A-D63B0E02EB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889D184-C791-078D-93DB-C3A7348D20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8" name="日付プレースホルダー 7">
            <a:extLst>
              <a:ext uri="{FF2B5EF4-FFF2-40B4-BE49-F238E27FC236}">
                <a16:creationId xmlns:a16="http://schemas.microsoft.com/office/drawing/2014/main" id="{60CEFE92-71D9-0522-ED73-6772A62840C2}"/>
              </a:ext>
            </a:extLst>
          </p:cNvPr>
          <p:cNvSpPr>
            <a:spLocks noGrp="1"/>
          </p:cNvSpPr>
          <p:nvPr>
            <p:ph type="dt" sz="half" idx="10"/>
          </p:nvPr>
        </p:nvSpPr>
        <p:spPr/>
        <p:txBody>
          <a:bodyPr/>
          <a:lstStyle/>
          <a:p>
            <a:endParaRPr kumimoji="1" lang="ja-JP" altLang="en-US"/>
          </a:p>
        </p:txBody>
      </p:sp>
      <p:sp>
        <p:nvSpPr>
          <p:cNvPr id="9" name="フッター プレースホルダー 8">
            <a:extLst>
              <a:ext uri="{FF2B5EF4-FFF2-40B4-BE49-F238E27FC236}">
                <a16:creationId xmlns:a16="http://schemas.microsoft.com/office/drawing/2014/main" id="{42A44EDE-D1CD-4809-01D6-7E37590E1BF5}"/>
              </a:ext>
            </a:extLst>
          </p:cNvPr>
          <p:cNvSpPr>
            <a:spLocks noGrp="1"/>
          </p:cNvSpPr>
          <p:nvPr>
            <p:ph type="ftr" sz="quarter" idx="11"/>
          </p:nvPr>
        </p:nvSpPr>
        <p:spPr/>
        <p:txBody>
          <a:bodyPr/>
          <a:lstStyle/>
          <a:p>
            <a:endParaRPr kumimoji="1" lang="ja-JP" altLang="en-US"/>
          </a:p>
        </p:txBody>
      </p:sp>
      <p:sp>
        <p:nvSpPr>
          <p:cNvPr id="10" name="スライド番号プレースホルダー 9">
            <a:extLst>
              <a:ext uri="{FF2B5EF4-FFF2-40B4-BE49-F238E27FC236}">
                <a16:creationId xmlns:a16="http://schemas.microsoft.com/office/drawing/2014/main" id="{EC92C33E-05A9-44CF-C26C-689F8ECC5698}"/>
              </a:ext>
            </a:extLst>
          </p:cNvPr>
          <p:cNvSpPr>
            <a:spLocks noGrp="1"/>
          </p:cNvSpPr>
          <p:nvPr>
            <p:ph type="sldNum" sz="quarter" idx="12"/>
          </p:nvPr>
        </p:nvSpPr>
        <p:spPr/>
        <p:txBody>
          <a:bodyPr/>
          <a:lstStyle/>
          <a:p>
            <a:fld id="{4C85661C-0963-454E-9309-BEC1CC14665A}" type="slidenum">
              <a:rPr lang="ja-JP" altLang="en-US" smtClean="0"/>
              <a:pPr/>
              <a:t>‹#›</a:t>
            </a:fld>
            <a:endParaRPr lang="ja-JP" altLang="en-US" dirty="0"/>
          </a:p>
        </p:txBody>
      </p:sp>
    </p:spTree>
    <p:extLst>
      <p:ext uri="{BB962C8B-B14F-4D97-AF65-F5344CB8AC3E}">
        <p14:creationId xmlns:p14="http://schemas.microsoft.com/office/powerpoint/2010/main" val="494387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464E0E-B843-DD65-1C07-E19E7CCCC80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AB76E63E-D2F8-1130-D96E-326072AA9B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30EA48D-38EE-70B5-C136-48C8456B76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8" name="日付プレースホルダー 7">
            <a:extLst>
              <a:ext uri="{FF2B5EF4-FFF2-40B4-BE49-F238E27FC236}">
                <a16:creationId xmlns:a16="http://schemas.microsoft.com/office/drawing/2014/main" id="{21E693DB-430C-A935-A667-9E761364658B}"/>
              </a:ext>
            </a:extLst>
          </p:cNvPr>
          <p:cNvSpPr>
            <a:spLocks noGrp="1"/>
          </p:cNvSpPr>
          <p:nvPr>
            <p:ph type="dt" sz="half" idx="10"/>
          </p:nvPr>
        </p:nvSpPr>
        <p:spPr/>
        <p:txBody>
          <a:bodyPr/>
          <a:lstStyle/>
          <a:p>
            <a:endParaRPr kumimoji="1" lang="ja-JP" altLang="en-US"/>
          </a:p>
        </p:txBody>
      </p:sp>
      <p:sp>
        <p:nvSpPr>
          <p:cNvPr id="9" name="フッター プレースホルダー 8">
            <a:extLst>
              <a:ext uri="{FF2B5EF4-FFF2-40B4-BE49-F238E27FC236}">
                <a16:creationId xmlns:a16="http://schemas.microsoft.com/office/drawing/2014/main" id="{68E75E18-B1F0-EF5B-BCC2-BE6A932AE6B8}"/>
              </a:ext>
            </a:extLst>
          </p:cNvPr>
          <p:cNvSpPr>
            <a:spLocks noGrp="1"/>
          </p:cNvSpPr>
          <p:nvPr>
            <p:ph type="ftr" sz="quarter" idx="11"/>
          </p:nvPr>
        </p:nvSpPr>
        <p:spPr/>
        <p:txBody>
          <a:bodyPr/>
          <a:lstStyle/>
          <a:p>
            <a:endParaRPr kumimoji="1" lang="ja-JP" altLang="en-US"/>
          </a:p>
        </p:txBody>
      </p:sp>
      <p:sp>
        <p:nvSpPr>
          <p:cNvPr id="10" name="スライド番号プレースホルダー 9">
            <a:extLst>
              <a:ext uri="{FF2B5EF4-FFF2-40B4-BE49-F238E27FC236}">
                <a16:creationId xmlns:a16="http://schemas.microsoft.com/office/drawing/2014/main" id="{8F7991E4-81F0-46AE-C6DA-13A89B48F93A}"/>
              </a:ext>
            </a:extLst>
          </p:cNvPr>
          <p:cNvSpPr>
            <a:spLocks noGrp="1"/>
          </p:cNvSpPr>
          <p:nvPr>
            <p:ph type="sldNum" sz="quarter" idx="12"/>
          </p:nvPr>
        </p:nvSpPr>
        <p:spPr/>
        <p:txBody>
          <a:bodyPr/>
          <a:lstStyle/>
          <a:p>
            <a:fld id="{4C85661C-0963-454E-9309-BEC1CC14665A}" type="slidenum">
              <a:rPr lang="ja-JP" altLang="en-US" smtClean="0"/>
              <a:pPr/>
              <a:t>‹#›</a:t>
            </a:fld>
            <a:endParaRPr lang="ja-JP" altLang="en-US" dirty="0"/>
          </a:p>
        </p:txBody>
      </p:sp>
    </p:spTree>
    <p:extLst>
      <p:ext uri="{BB962C8B-B14F-4D97-AF65-F5344CB8AC3E}">
        <p14:creationId xmlns:p14="http://schemas.microsoft.com/office/powerpoint/2010/main" val="1408037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2570B7-1E9A-6A05-C028-549379514BE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51CE3BE-095C-AA56-EABF-5CECBAE50F18}"/>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DECF9871-356D-0B4E-A047-20AF87042438}"/>
              </a:ext>
            </a:extLst>
          </p:cNvPr>
          <p:cNvSpPr>
            <a:spLocks noGrp="1"/>
          </p:cNvSpPr>
          <p:nvPr>
            <p:ph type="dt" sz="half" idx="10"/>
          </p:nvPr>
        </p:nvSpPr>
        <p:spPr/>
        <p:txBody>
          <a:bodyPr/>
          <a:lstStyle/>
          <a:p>
            <a:endParaRPr kumimoji="1" lang="ja-JP" altLang="en-US"/>
          </a:p>
        </p:txBody>
      </p:sp>
      <p:sp>
        <p:nvSpPr>
          <p:cNvPr id="8" name="フッター プレースホルダー 7">
            <a:extLst>
              <a:ext uri="{FF2B5EF4-FFF2-40B4-BE49-F238E27FC236}">
                <a16:creationId xmlns:a16="http://schemas.microsoft.com/office/drawing/2014/main" id="{0CE77A09-F0C6-E032-AAAB-996BCDA5167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6BE83589-4E78-23FF-A392-C1EFE66B922E}"/>
              </a:ext>
            </a:extLst>
          </p:cNvPr>
          <p:cNvSpPr>
            <a:spLocks noGrp="1"/>
          </p:cNvSpPr>
          <p:nvPr>
            <p:ph type="sldNum" sz="quarter" idx="12"/>
          </p:nvPr>
        </p:nvSpPr>
        <p:spPr/>
        <p:txBody>
          <a:bodyPr/>
          <a:lstStyle/>
          <a:p>
            <a:fld id="{4C85661C-0963-454E-9309-BEC1CC14665A}" type="slidenum">
              <a:rPr lang="ja-JP" altLang="en-US" smtClean="0"/>
              <a:pPr/>
              <a:t>‹#›</a:t>
            </a:fld>
            <a:endParaRPr lang="ja-JP" altLang="en-US" dirty="0"/>
          </a:p>
        </p:txBody>
      </p:sp>
    </p:spTree>
    <p:extLst>
      <p:ext uri="{BB962C8B-B14F-4D97-AF65-F5344CB8AC3E}">
        <p14:creationId xmlns:p14="http://schemas.microsoft.com/office/powerpoint/2010/main" val="28521796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4529DF2-E09A-60A4-E77D-9F32CA3AD07E}"/>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A7B1DCE-072C-2262-3000-00ED6212CE4E}"/>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B4A1A9E-853B-AD05-EE87-3D8B34F3C53C}"/>
              </a:ext>
            </a:extLst>
          </p:cNvPr>
          <p:cNvSpPr>
            <a:spLocks noGrp="1"/>
          </p:cNvSpPr>
          <p:nvPr>
            <p:ph type="dt" sz="half" idx="10"/>
          </p:nvPr>
        </p:nvSpPr>
        <p:spPr/>
        <p:txBody>
          <a:bodyPr/>
          <a:lstStyle/>
          <a:p>
            <a:endParaRPr kumimoji="1" lang="ja-JP" altLang="en-US"/>
          </a:p>
        </p:txBody>
      </p:sp>
      <p:sp>
        <p:nvSpPr>
          <p:cNvPr id="8" name="フッター プレースホルダー 7">
            <a:extLst>
              <a:ext uri="{FF2B5EF4-FFF2-40B4-BE49-F238E27FC236}">
                <a16:creationId xmlns:a16="http://schemas.microsoft.com/office/drawing/2014/main" id="{7D2AAD78-1728-9D7A-04C4-5F71995699A4}"/>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132AFDF-AE27-A292-3E19-61B27B6585A0}"/>
              </a:ext>
            </a:extLst>
          </p:cNvPr>
          <p:cNvSpPr>
            <a:spLocks noGrp="1"/>
          </p:cNvSpPr>
          <p:nvPr>
            <p:ph type="sldNum" sz="quarter" idx="12"/>
          </p:nvPr>
        </p:nvSpPr>
        <p:spPr/>
        <p:txBody>
          <a:bodyPr/>
          <a:lstStyle/>
          <a:p>
            <a:fld id="{4C85661C-0963-454E-9309-BEC1CC14665A}" type="slidenum">
              <a:rPr lang="ja-JP" altLang="en-US" smtClean="0"/>
              <a:pPr/>
              <a:t>‹#›</a:t>
            </a:fld>
            <a:endParaRPr lang="ja-JP" altLang="en-US" dirty="0"/>
          </a:p>
        </p:txBody>
      </p:sp>
    </p:spTree>
    <p:extLst>
      <p:ext uri="{BB962C8B-B14F-4D97-AF65-F5344CB8AC3E}">
        <p14:creationId xmlns:p14="http://schemas.microsoft.com/office/powerpoint/2010/main" val="1371834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59"/>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7" name="日付プレースホルダー 6">
            <a:extLst>
              <a:ext uri="{FF2B5EF4-FFF2-40B4-BE49-F238E27FC236}">
                <a16:creationId xmlns:a16="http://schemas.microsoft.com/office/drawing/2014/main" id="{867A7B5A-B242-B72E-DC7D-FA106F16A909}"/>
              </a:ext>
            </a:extLst>
          </p:cNvPr>
          <p:cNvSpPr>
            <a:spLocks noGrp="1"/>
          </p:cNvSpPr>
          <p:nvPr>
            <p:ph type="dt" sz="half" idx="10"/>
          </p:nvPr>
        </p:nvSpPr>
        <p:spPr/>
        <p:txBody>
          <a:bodyPr/>
          <a:lstStyle/>
          <a:p>
            <a:endParaRPr kumimoji="1" lang="ja-JP" altLang="en-US"/>
          </a:p>
        </p:txBody>
      </p:sp>
      <p:sp>
        <p:nvSpPr>
          <p:cNvPr id="8" name="フッター プレースホルダー 7">
            <a:extLst>
              <a:ext uri="{FF2B5EF4-FFF2-40B4-BE49-F238E27FC236}">
                <a16:creationId xmlns:a16="http://schemas.microsoft.com/office/drawing/2014/main" id="{91560EEB-5F73-DF75-B3CE-1F0F8A6EAE6A}"/>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A128C31-7CE3-F6F9-EB3A-AA7A6378DB3F}"/>
              </a:ext>
            </a:extLst>
          </p:cNvPr>
          <p:cNvSpPr>
            <a:spLocks noGrp="1"/>
          </p:cNvSpPr>
          <p:nvPr>
            <p:ph type="sldNum" sz="quarter" idx="12"/>
          </p:nvPr>
        </p:nvSpPr>
        <p:spPr/>
        <p:txBody>
          <a:bodyPr/>
          <a:lstStyle/>
          <a:p>
            <a:fld id="{DD5A6413-8A84-43B7-BAE4-4D26521EB704}" type="slidenum">
              <a:rPr lang="ja-JP" altLang="en-US" smtClean="0"/>
              <a:pPr/>
              <a:t>‹#›</a:t>
            </a:fld>
            <a:endParaRPr lang="ja-JP" altLang="en-US" dirty="0"/>
          </a:p>
        </p:txBody>
      </p:sp>
    </p:spTree>
    <p:extLst>
      <p:ext uri="{BB962C8B-B14F-4D97-AF65-F5344CB8AC3E}">
        <p14:creationId xmlns:p14="http://schemas.microsoft.com/office/powerpoint/2010/main" val="1144087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日付プレースホルダー 7">
            <a:extLst>
              <a:ext uri="{FF2B5EF4-FFF2-40B4-BE49-F238E27FC236}">
                <a16:creationId xmlns:a16="http://schemas.microsoft.com/office/drawing/2014/main" id="{9656401F-7AD0-227D-1D1F-25D6B6D87BA6}"/>
              </a:ext>
            </a:extLst>
          </p:cNvPr>
          <p:cNvSpPr>
            <a:spLocks noGrp="1"/>
          </p:cNvSpPr>
          <p:nvPr>
            <p:ph type="dt" sz="half" idx="10"/>
          </p:nvPr>
        </p:nvSpPr>
        <p:spPr/>
        <p:txBody>
          <a:bodyPr/>
          <a:lstStyle/>
          <a:p>
            <a:endParaRPr kumimoji="1" lang="ja-JP" altLang="en-US"/>
          </a:p>
        </p:txBody>
      </p:sp>
      <p:sp>
        <p:nvSpPr>
          <p:cNvPr id="9" name="フッター プレースホルダー 8">
            <a:extLst>
              <a:ext uri="{FF2B5EF4-FFF2-40B4-BE49-F238E27FC236}">
                <a16:creationId xmlns:a16="http://schemas.microsoft.com/office/drawing/2014/main" id="{73D695D9-CFAE-A5E0-7A0B-CAB79E680619}"/>
              </a:ext>
            </a:extLst>
          </p:cNvPr>
          <p:cNvSpPr>
            <a:spLocks noGrp="1"/>
          </p:cNvSpPr>
          <p:nvPr>
            <p:ph type="ftr" sz="quarter" idx="11"/>
          </p:nvPr>
        </p:nvSpPr>
        <p:spPr/>
        <p:txBody>
          <a:bodyPr/>
          <a:lstStyle/>
          <a:p>
            <a:endParaRPr kumimoji="1" lang="ja-JP" altLang="en-US"/>
          </a:p>
        </p:txBody>
      </p:sp>
      <p:sp>
        <p:nvSpPr>
          <p:cNvPr id="10" name="スライド番号プレースホルダー 9">
            <a:extLst>
              <a:ext uri="{FF2B5EF4-FFF2-40B4-BE49-F238E27FC236}">
                <a16:creationId xmlns:a16="http://schemas.microsoft.com/office/drawing/2014/main" id="{7C263241-D782-02B8-15BE-AA9045381199}"/>
              </a:ext>
            </a:extLst>
          </p:cNvPr>
          <p:cNvSpPr>
            <a:spLocks noGrp="1"/>
          </p:cNvSpPr>
          <p:nvPr>
            <p:ph type="sldNum" sz="quarter" idx="12"/>
          </p:nvPr>
        </p:nvSpPr>
        <p:spPr/>
        <p:txBody>
          <a:bodyPr/>
          <a:lstStyle/>
          <a:p>
            <a:fld id="{DD5A6413-8A84-43B7-BAE4-4D26521EB704}" type="slidenum">
              <a:rPr lang="ja-JP" altLang="en-US" smtClean="0"/>
              <a:pPr/>
              <a:t>‹#›</a:t>
            </a:fld>
            <a:endParaRPr lang="ja-JP" altLang="en-US" dirty="0"/>
          </a:p>
        </p:txBody>
      </p:sp>
    </p:spTree>
    <p:extLst>
      <p:ext uri="{BB962C8B-B14F-4D97-AF65-F5344CB8AC3E}">
        <p14:creationId xmlns:p14="http://schemas.microsoft.com/office/powerpoint/2010/main" val="1632379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40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40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 name="日付プレースホルダー 9">
            <a:extLst>
              <a:ext uri="{FF2B5EF4-FFF2-40B4-BE49-F238E27FC236}">
                <a16:creationId xmlns:a16="http://schemas.microsoft.com/office/drawing/2014/main" id="{F125447B-D147-6C2B-6D78-7EFF2616AD99}"/>
              </a:ext>
            </a:extLst>
          </p:cNvPr>
          <p:cNvSpPr>
            <a:spLocks noGrp="1"/>
          </p:cNvSpPr>
          <p:nvPr>
            <p:ph type="dt" sz="half" idx="10"/>
          </p:nvPr>
        </p:nvSpPr>
        <p:spPr/>
        <p:txBody>
          <a:bodyPr/>
          <a:lstStyle/>
          <a:p>
            <a:endParaRPr kumimoji="1" lang="ja-JP" altLang="en-US"/>
          </a:p>
        </p:txBody>
      </p:sp>
      <p:sp>
        <p:nvSpPr>
          <p:cNvPr id="11" name="フッター プレースホルダー 10">
            <a:extLst>
              <a:ext uri="{FF2B5EF4-FFF2-40B4-BE49-F238E27FC236}">
                <a16:creationId xmlns:a16="http://schemas.microsoft.com/office/drawing/2014/main" id="{20D281FF-0C8D-95D9-2E01-61DE5A681563}"/>
              </a:ext>
            </a:extLst>
          </p:cNvPr>
          <p:cNvSpPr>
            <a:spLocks noGrp="1"/>
          </p:cNvSpPr>
          <p:nvPr>
            <p:ph type="ftr" sz="quarter" idx="11"/>
          </p:nvPr>
        </p:nvSpPr>
        <p:spPr/>
        <p:txBody>
          <a:bodyPr/>
          <a:lstStyle/>
          <a:p>
            <a:endParaRPr kumimoji="1" lang="ja-JP" altLang="en-US"/>
          </a:p>
        </p:txBody>
      </p:sp>
      <p:sp>
        <p:nvSpPr>
          <p:cNvPr id="12" name="スライド番号プレースホルダー 11">
            <a:extLst>
              <a:ext uri="{FF2B5EF4-FFF2-40B4-BE49-F238E27FC236}">
                <a16:creationId xmlns:a16="http://schemas.microsoft.com/office/drawing/2014/main" id="{F1DCBE56-2078-04A3-C094-40F19BADB566}"/>
              </a:ext>
            </a:extLst>
          </p:cNvPr>
          <p:cNvSpPr>
            <a:spLocks noGrp="1"/>
          </p:cNvSpPr>
          <p:nvPr>
            <p:ph type="sldNum" sz="quarter" idx="12"/>
          </p:nvPr>
        </p:nvSpPr>
        <p:spPr/>
        <p:txBody>
          <a:bodyPr/>
          <a:lstStyle/>
          <a:p>
            <a:fld id="{DD5A6413-8A84-43B7-BAE4-4D26521EB704}" type="slidenum">
              <a:rPr lang="ja-JP" altLang="en-US" smtClean="0"/>
              <a:pPr/>
              <a:t>‹#›</a:t>
            </a:fld>
            <a:endParaRPr lang="ja-JP" altLang="en-US" dirty="0"/>
          </a:p>
        </p:txBody>
      </p:sp>
    </p:spTree>
    <p:extLst>
      <p:ext uri="{BB962C8B-B14F-4D97-AF65-F5344CB8AC3E}">
        <p14:creationId xmlns:p14="http://schemas.microsoft.com/office/powerpoint/2010/main" val="3378131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6" name="日付プレースホルダー 5">
            <a:extLst>
              <a:ext uri="{FF2B5EF4-FFF2-40B4-BE49-F238E27FC236}">
                <a16:creationId xmlns:a16="http://schemas.microsoft.com/office/drawing/2014/main" id="{C8E4257A-1C3B-1B1B-F164-C9B5174DE63C}"/>
              </a:ext>
            </a:extLst>
          </p:cNvPr>
          <p:cNvSpPr>
            <a:spLocks noGrp="1"/>
          </p:cNvSpPr>
          <p:nvPr>
            <p:ph type="dt" sz="half" idx="10"/>
          </p:nvPr>
        </p:nvSpPr>
        <p:spPr/>
        <p:txBody>
          <a:bodyPr/>
          <a:lstStyle/>
          <a:p>
            <a:endParaRPr kumimoji="1" lang="ja-JP" altLang="en-US"/>
          </a:p>
        </p:txBody>
      </p:sp>
      <p:sp>
        <p:nvSpPr>
          <p:cNvPr id="7" name="フッター プレースホルダー 6">
            <a:extLst>
              <a:ext uri="{FF2B5EF4-FFF2-40B4-BE49-F238E27FC236}">
                <a16:creationId xmlns:a16="http://schemas.microsoft.com/office/drawing/2014/main" id="{884DC97E-929D-DB5E-1988-B1F0D72DC9C8}"/>
              </a:ext>
            </a:extLst>
          </p:cNvPr>
          <p:cNvSpPr>
            <a:spLocks noGrp="1"/>
          </p:cNvSpPr>
          <p:nvPr>
            <p:ph type="ftr" sz="quarter" idx="11"/>
          </p:nvPr>
        </p:nvSpPr>
        <p:spPr/>
        <p:txBody>
          <a:bodyPr/>
          <a:lstStyle/>
          <a:p>
            <a:endParaRPr kumimoji="1" lang="ja-JP" altLang="en-US"/>
          </a:p>
        </p:txBody>
      </p:sp>
      <p:sp>
        <p:nvSpPr>
          <p:cNvPr id="8" name="スライド番号プレースホルダー 7">
            <a:extLst>
              <a:ext uri="{FF2B5EF4-FFF2-40B4-BE49-F238E27FC236}">
                <a16:creationId xmlns:a16="http://schemas.microsoft.com/office/drawing/2014/main" id="{60911AEE-5896-64CE-802F-4001875D01BB}"/>
              </a:ext>
            </a:extLst>
          </p:cNvPr>
          <p:cNvSpPr>
            <a:spLocks noGrp="1"/>
          </p:cNvSpPr>
          <p:nvPr>
            <p:ph type="sldNum" sz="quarter" idx="12"/>
          </p:nvPr>
        </p:nvSpPr>
        <p:spPr/>
        <p:txBody>
          <a:bodyPr/>
          <a:lstStyle/>
          <a:p>
            <a:fld id="{DD5A6413-8A84-43B7-BAE4-4D26521EB704}" type="slidenum">
              <a:rPr lang="ja-JP" altLang="en-US" smtClean="0"/>
              <a:pPr/>
              <a:t>‹#›</a:t>
            </a:fld>
            <a:endParaRPr lang="ja-JP" altLang="en-US" dirty="0"/>
          </a:p>
        </p:txBody>
      </p:sp>
    </p:spTree>
    <p:extLst>
      <p:ext uri="{BB962C8B-B14F-4D97-AF65-F5344CB8AC3E}">
        <p14:creationId xmlns:p14="http://schemas.microsoft.com/office/powerpoint/2010/main" val="3633995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日付プレースホルダー 4">
            <a:extLst>
              <a:ext uri="{FF2B5EF4-FFF2-40B4-BE49-F238E27FC236}">
                <a16:creationId xmlns:a16="http://schemas.microsoft.com/office/drawing/2014/main" id="{94472336-CF56-8115-4DC6-A8CA9FBB7FB3}"/>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808BAC0A-FCF7-7CA7-F662-1772626183C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81780E4-F426-9BF7-5A53-633DC3FF3BB0}"/>
              </a:ext>
            </a:extLst>
          </p:cNvPr>
          <p:cNvSpPr>
            <a:spLocks noGrp="1"/>
          </p:cNvSpPr>
          <p:nvPr>
            <p:ph type="sldNum" sz="quarter" idx="12"/>
          </p:nvPr>
        </p:nvSpPr>
        <p:spPr/>
        <p:txBody>
          <a:bodyPr/>
          <a:lstStyle/>
          <a:p>
            <a:fld id="{DD5A6413-8A84-43B7-BAE4-4D26521EB704}" type="slidenum">
              <a:rPr lang="ja-JP" altLang="en-US" smtClean="0"/>
              <a:pPr/>
              <a:t>‹#›</a:t>
            </a:fld>
            <a:endParaRPr lang="ja-JP" altLang="en-US" dirty="0"/>
          </a:p>
        </p:txBody>
      </p:sp>
    </p:spTree>
    <p:extLst>
      <p:ext uri="{BB962C8B-B14F-4D97-AF65-F5344CB8AC3E}">
        <p14:creationId xmlns:p14="http://schemas.microsoft.com/office/powerpoint/2010/main" val="1107417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10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8" name="日付プレースホルダー 7">
            <a:extLst>
              <a:ext uri="{FF2B5EF4-FFF2-40B4-BE49-F238E27FC236}">
                <a16:creationId xmlns:a16="http://schemas.microsoft.com/office/drawing/2014/main" id="{1F0B4B85-36AA-FFAF-3314-505DC2C04F1B}"/>
              </a:ext>
            </a:extLst>
          </p:cNvPr>
          <p:cNvSpPr>
            <a:spLocks noGrp="1"/>
          </p:cNvSpPr>
          <p:nvPr>
            <p:ph type="dt" sz="half" idx="10"/>
          </p:nvPr>
        </p:nvSpPr>
        <p:spPr/>
        <p:txBody>
          <a:bodyPr/>
          <a:lstStyle/>
          <a:p>
            <a:endParaRPr kumimoji="1" lang="ja-JP" altLang="en-US"/>
          </a:p>
        </p:txBody>
      </p:sp>
      <p:sp>
        <p:nvSpPr>
          <p:cNvPr id="9" name="フッター プレースホルダー 8">
            <a:extLst>
              <a:ext uri="{FF2B5EF4-FFF2-40B4-BE49-F238E27FC236}">
                <a16:creationId xmlns:a16="http://schemas.microsoft.com/office/drawing/2014/main" id="{074BB2FE-43FD-36E1-B387-12D322F7ADF6}"/>
              </a:ext>
            </a:extLst>
          </p:cNvPr>
          <p:cNvSpPr>
            <a:spLocks noGrp="1"/>
          </p:cNvSpPr>
          <p:nvPr>
            <p:ph type="ftr" sz="quarter" idx="11"/>
          </p:nvPr>
        </p:nvSpPr>
        <p:spPr/>
        <p:txBody>
          <a:bodyPr/>
          <a:lstStyle/>
          <a:p>
            <a:endParaRPr kumimoji="1" lang="ja-JP" altLang="en-US"/>
          </a:p>
        </p:txBody>
      </p:sp>
      <p:sp>
        <p:nvSpPr>
          <p:cNvPr id="10" name="スライド番号プレースホルダー 9">
            <a:extLst>
              <a:ext uri="{FF2B5EF4-FFF2-40B4-BE49-F238E27FC236}">
                <a16:creationId xmlns:a16="http://schemas.microsoft.com/office/drawing/2014/main" id="{0C6CDA65-B4DB-8EAC-92D1-4D3BEC76AA04}"/>
              </a:ext>
            </a:extLst>
          </p:cNvPr>
          <p:cNvSpPr>
            <a:spLocks noGrp="1"/>
          </p:cNvSpPr>
          <p:nvPr>
            <p:ph type="sldNum" sz="quarter" idx="12"/>
          </p:nvPr>
        </p:nvSpPr>
        <p:spPr/>
        <p:txBody>
          <a:bodyPr/>
          <a:lstStyle/>
          <a:p>
            <a:fld id="{DD5A6413-8A84-43B7-BAE4-4D26521EB704}" type="slidenum">
              <a:rPr lang="ja-JP" altLang="en-US" smtClean="0"/>
              <a:pPr/>
              <a:t>‹#›</a:t>
            </a:fld>
            <a:endParaRPr lang="ja-JP" altLang="en-US" dirty="0"/>
          </a:p>
        </p:txBody>
      </p:sp>
    </p:spTree>
    <p:extLst>
      <p:ext uri="{BB962C8B-B14F-4D97-AF65-F5344CB8AC3E}">
        <p14:creationId xmlns:p14="http://schemas.microsoft.com/office/powerpoint/2010/main" val="1769959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8" name="日付プレースホルダー 7">
            <a:extLst>
              <a:ext uri="{FF2B5EF4-FFF2-40B4-BE49-F238E27FC236}">
                <a16:creationId xmlns:a16="http://schemas.microsoft.com/office/drawing/2014/main" id="{999AF205-8476-9E36-82BB-3C274A50DEF6}"/>
              </a:ext>
            </a:extLst>
          </p:cNvPr>
          <p:cNvSpPr>
            <a:spLocks noGrp="1"/>
          </p:cNvSpPr>
          <p:nvPr>
            <p:ph type="dt" sz="half" idx="10"/>
          </p:nvPr>
        </p:nvSpPr>
        <p:spPr/>
        <p:txBody>
          <a:bodyPr/>
          <a:lstStyle/>
          <a:p>
            <a:endParaRPr kumimoji="1" lang="ja-JP" altLang="en-US"/>
          </a:p>
        </p:txBody>
      </p:sp>
      <p:sp>
        <p:nvSpPr>
          <p:cNvPr id="9" name="フッター プレースホルダー 8">
            <a:extLst>
              <a:ext uri="{FF2B5EF4-FFF2-40B4-BE49-F238E27FC236}">
                <a16:creationId xmlns:a16="http://schemas.microsoft.com/office/drawing/2014/main" id="{A3B97CFB-30FC-A946-5FE0-4640DA32AA8C}"/>
              </a:ext>
            </a:extLst>
          </p:cNvPr>
          <p:cNvSpPr>
            <a:spLocks noGrp="1"/>
          </p:cNvSpPr>
          <p:nvPr>
            <p:ph type="ftr" sz="quarter" idx="11"/>
          </p:nvPr>
        </p:nvSpPr>
        <p:spPr/>
        <p:txBody>
          <a:bodyPr/>
          <a:lstStyle/>
          <a:p>
            <a:endParaRPr kumimoji="1" lang="ja-JP" altLang="en-US"/>
          </a:p>
        </p:txBody>
      </p:sp>
      <p:sp>
        <p:nvSpPr>
          <p:cNvPr id="10" name="スライド番号プレースホルダー 9">
            <a:extLst>
              <a:ext uri="{FF2B5EF4-FFF2-40B4-BE49-F238E27FC236}">
                <a16:creationId xmlns:a16="http://schemas.microsoft.com/office/drawing/2014/main" id="{71E5A14D-20BA-AA66-2D9F-2F7F1813AB58}"/>
              </a:ext>
            </a:extLst>
          </p:cNvPr>
          <p:cNvSpPr>
            <a:spLocks noGrp="1"/>
          </p:cNvSpPr>
          <p:nvPr>
            <p:ph type="sldNum" sz="quarter" idx="12"/>
          </p:nvPr>
        </p:nvSpPr>
        <p:spPr/>
        <p:txBody>
          <a:bodyPr/>
          <a:lstStyle/>
          <a:p>
            <a:fld id="{DD5A6413-8A84-43B7-BAE4-4D26521EB704}" type="slidenum">
              <a:rPr lang="ja-JP" altLang="en-US" smtClean="0"/>
              <a:pPr/>
              <a:t>‹#›</a:t>
            </a:fld>
            <a:endParaRPr lang="ja-JP" altLang="en-US" dirty="0"/>
          </a:p>
        </p:txBody>
      </p:sp>
    </p:spTree>
    <p:extLst>
      <p:ext uri="{BB962C8B-B14F-4D97-AF65-F5344CB8AC3E}">
        <p14:creationId xmlns:p14="http://schemas.microsoft.com/office/powerpoint/2010/main" val="954870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609600" y="635640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p:cNvSpPr>
            <a:spLocks noGrp="1"/>
          </p:cNvSpPr>
          <p:nvPr>
            <p:ph type="ftr" sz="quarter" idx="3"/>
          </p:nvPr>
        </p:nvSpPr>
        <p:spPr>
          <a:xfrm>
            <a:off x="4165600" y="635640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B159992-9C0A-2AFC-7ABC-3DA30B72427C}"/>
              </a:ext>
            </a:extLst>
          </p:cNvPr>
          <p:cNvSpPr>
            <a:spLocks noGrp="1"/>
          </p:cNvSpPr>
          <p:nvPr>
            <p:ph type="sldNum" sz="quarter" idx="4"/>
          </p:nvPr>
        </p:nvSpPr>
        <p:spPr>
          <a:xfrm>
            <a:off x="9478686" y="6504468"/>
            <a:ext cx="2743200" cy="365125"/>
          </a:xfrm>
          <a:prstGeom prst="rect">
            <a:avLst/>
          </a:prstGeom>
        </p:spPr>
        <p:txBody>
          <a:bodyPr vert="horz" lIns="91440" tIns="45720" rIns="91440" bIns="45720" rtlCol="0" anchor="ctr"/>
          <a:lstStyle>
            <a:lvl1pPr algn="r">
              <a:defRPr sz="1200" b="1">
                <a:solidFill>
                  <a:schemeClr val="tx1"/>
                </a:solidFill>
              </a:defRPr>
            </a:lvl1pPr>
          </a:lstStyle>
          <a:p>
            <a:fld id="{DD5A6413-8A84-43B7-BAE4-4D26521EB704}" type="slidenum">
              <a:rPr lang="ja-JP" altLang="en-US" smtClean="0"/>
              <a:pPr/>
              <a:t>‹#›</a:t>
            </a:fld>
            <a:endParaRPr lang="ja-JP" altLang="en-US" dirty="0"/>
          </a:p>
        </p:txBody>
      </p:sp>
    </p:spTree>
    <p:extLst>
      <p:ext uri="{BB962C8B-B14F-4D97-AF65-F5344CB8AC3E}">
        <p14:creationId xmlns:p14="http://schemas.microsoft.com/office/powerpoint/2010/main" val="329452310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D4A4F7F-59C7-77C7-607B-D89DE89122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8BC639D-0554-15CC-B5C1-B91A3D0735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A90B2B3-73B7-1069-D835-F94C6A75D3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a:extLst>
              <a:ext uri="{FF2B5EF4-FFF2-40B4-BE49-F238E27FC236}">
                <a16:creationId xmlns:a16="http://schemas.microsoft.com/office/drawing/2014/main" id="{D9CD9180-8A9F-FB3A-1CDC-B5B0060495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10822E5-1EB1-7F15-A7A1-59F0850D86BF}"/>
              </a:ext>
            </a:extLst>
          </p:cNvPr>
          <p:cNvSpPr>
            <a:spLocks noGrp="1"/>
          </p:cNvSpPr>
          <p:nvPr>
            <p:ph type="sldNum" sz="quarter" idx="4"/>
          </p:nvPr>
        </p:nvSpPr>
        <p:spPr>
          <a:xfrm>
            <a:off x="9422499" y="6475801"/>
            <a:ext cx="2743200" cy="365125"/>
          </a:xfrm>
          <a:prstGeom prst="rect">
            <a:avLst/>
          </a:prstGeom>
        </p:spPr>
        <p:txBody>
          <a:bodyPr vert="horz" lIns="91440" tIns="45720" rIns="91440" bIns="45720" rtlCol="0" anchor="ctr"/>
          <a:lstStyle>
            <a:lvl1pPr algn="r">
              <a:defRPr sz="1200" b="1">
                <a:solidFill>
                  <a:schemeClr val="tx1"/>
                </a:solidFill>
              </a:defRPr>
            </a:lvl1pPr>
          </a:lstStyle>
          <a:p>
            <a:fld id="{4C85661C-0963-454E-9309-BEC1CC14665A}" type="slidenum">
              <a:rPr lang="ja-JP" altLang="en-US" smtClean="0"/>
              <a:pPr/>
              <a:t>‹#›</a:t>
            </a:fld>
            <a:endParaRPr lang="ja-JP" altLang="en-US" dirty="0"/>
          </a:p>
        </p:txBody>
      </p:sp>
    </p:spTree>
    <p:extLst>
      <p:ext uri="{BB962C8B-B14F-4D97-AF65-F5344CB8AC3E}">
        <p14:creationId xmlns:p14="http://schemas.microsoft.com/office/powerpoint/2010/main" val="3293853097"/>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tmp"/><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jpg"/><Relationship Id="rId1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microsoft.com/office/2007/relationships/hdphoto" Target="../media/hdphoto1.wdp"/><Relationship Id="rId7" Type="http://schemas.openxmlformats.org/officeDocument/2006/relationships/diagramLayout" Target="../diagrams/layout1.xml"/><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microsoft.com/office/2007/relationships/hdphoto" Target="../media/hdphoto2.wdp"/><Relationship Id="rId10" Type="http://schemas.microsoft.com/office/2007/relationships/diagramDrawing" Target="../diagrams/drawing1.xml"/><Relationship Id="rId4" Type="http://schemas.openxmlformats.org/officeDocument/2006/relationships/image" Target="../media/image26.png"/><Relationship Id="rId9" Type="http://schemas.openxmlformats.org/officeDocument/2006/relationships/diagramColors" Target="../diagrams/colors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 name="テキスト ボックス 3"/>
          <p:cNvSpPr txBox="1"/>
          <p:nvPr/>
        </p:nvSpPr>
        <p:spPr>
          <a:xfrm>
            <a:off x="119336" y="116632"/>
            <a:ext cx="10801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sp>
        <p:nvSpPr>
          <p:cNvPr id="5" name="テキスト ボックス 4"/>
          <p:cNvSpPr txBox="1"/>
          <p:nvPr/>
        </p:nvSpPr>
        <p:spPr>
          <a:xfrm>
            <a:off x="695400" y="1988840"/>
            <a:ext cx="107291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テーマ④　仕事と生活の調和（ワーク・ライフ・バランス）</a:t>
            </a:r>
          </a:p>
        </p:txBody>
      </p:sp>
    </p:spTree>
    <p:extLst>
      <p:ext uri="{BB962C8B-B14F-4D97-AF65-F5344CB8AC3E}">
        <p14:creationId xmlns:p14="http://schemas.microsoft.com/office/powerpoint/2010/main" val="3154213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a:extLst>
              <a:ext uri="{FF2B5EF4-FFF2-40B4-BE49-F238E27FC236}">
                <a16:creationId xmlns:a16="http://schemas.microsoft.com/office/drawing/2014/main" id="{A944AD58-B46A-4F49-924E-2B3792F288F0}"/>
              </a:ext>
            </a:extLst>
          </p:cNvPr>
          <p:cNvSpPr txBox="1"/>
          <p:nvPr/>
        </p:nvSpPr>
        <p:spPr>
          <a:xfrm>
            <a:off x="1806291" y="1500993"/>
            <a:ext cx="689309" cy="710808"/>
          </a:xfrm>
          <a:prstGeom prst="rect">
            <a:avLst/>
          </a:prstGeom>
        </p:spPr>
        <p:txBody>
          <a:bodyPr vert="horz" wrap="square" lIns="0" tIns="12673" rIns="0" bIns="0" rtlCol="0">
            <a:spAutoFit/>
          </a:bodyPr>
          <a:lstStyle/>
          <a:p>
            <a:pPr marL="11521">
              <a:spcBef>
                <a:spcPts val="100"/>
              </a:spcBef>
            </a:pPr>
            <a:r>
              <a:rPr sz="4536" dirty="0">
                <a:solidFill>
                  <a:srgbClr val="231F20"/>
                </a:solidFill>
                <a:latin typeface="HGMaruGothicMPRO" panose="020F0600000000000000" pitchFamily="34" charset="-128"/>
                <a:ea typeface="HGMaruGothicMPRO" panose="020F0600000000000000" pitchFamily="34" charset="-128"/>
                <a:cs typeface="A-OTF Shin Maru Go Pro"/>
              </a:rPr>
              <a:t>夫</a:t>
            </a:r>
            <a:endParaRPr sz="2359" dirty="0">
              <a:latin typeface="HGMaruGothicMPRO" panose="020F0600000000000000" pitchFamily="34" charset="-128"/>
              <a:ea typeface="HGMaruGothicMPRO" panose="020F0600000000000000" pitchFamily="34" charset="-128"/>
              <a:cs typeface="ShinMGoPro-Medium"/>
            </a:endParaRPr>
          </a:p>
        </p:txBody>
      </p:sp>
      <p:sp>
        <p:nvSpPr>
          <p:cNvPr id="16" name="object 16">
            <a:extLst>
              <a:ext uri="{FF2B5EF4-FFF2-40B4-BE49-F238E27FC236}">
                <a16:creationId xmlns:a16="http://schemas.microsoft.com/office/drawing/2014/main" id="{DC36BB50-673C-9346-8139-D725F19F869E}"/>
              </a:ext>
            </a:extLst>
          </p:cNvPr>
          <p:cNvSpPr/>
          <p:nvPr/>
        </p:nvSpPr>
        <p:spPr>
          <a:xfrm>
            <a:off x="476788" y="4186718"/>
            <a:ext cx="1607339" cy="1769981"/>
          </a:xfrm>
          <a:prstGeom prst="rect">
            <a:avLst/>
          </a:prstGeom>
          <a:blipFill>
            <a:blip r:embed="rId2" cstate="print"/>
            <a:stretch>
              <a:fillRect/>
            </a:stretch>
          </a:blip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7" name="正方形/長方形 6"/>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object 4">
            <a:extLst>
              <a:ext uri="{FF2B5EF4-FFF2-40B4-BE49-F238E27FC236}">
                <a16:creationId xmlns:a16="http://schemas.microsoft.com/office/drawing/2014/main" id="{D8BED487-97C5-E74B-A359-983D99014D84}"/>
              </a:ext>
            </a:extLst>
          </p:cNvPr>
          <p:cNvSpPr txBox="1">
            <a:spLocks/>
          </p:cNvSpPr>
          <p:nvPr/>
        </p:nvSpPr>
        <p:spPr>
          <a:xfrm>
            <a:off x="191344" y="85187"/>
            <a:ext cx="3592183" cy="384456"/>
          </a:xfrm>
          <a:prstGeom prst="rect">
            <a:avLst/>
          </a:prstGeom>
        </p:spPr>
        <p:txBody>
          <a:bodyPr vert="horz" wrap="square" lIns="0" tIns="14978"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521">
              <a:lnSpc>
                <a:spcPct val="100000"/>
              </a:lnSpc>
              <a:spcBef>
                <a:spcPts val="118"/>
              </a:spcBef>
            </a:pPr>
            <a:r>
              <a:rPr lang="ja-JP" altLang="en-US" sz="2400" b="1" dirty="0">
                <a:latin typeface="HGMaruGothicMPRO" panose="020F0600000000000000" pitchFamily="34" charset="-128"/>
                <a:ea typeface="HGMaruGothicMPRO" panose="020F0600000000000000" pitchFamily="34" charset="-128"/>
                <a:cs typeface="ShinMGoPro-DeBold"/>
              </a:rPr>
              <a:t>出産・育児に関する制度</a:t>
            </a:r>
            <a:endParaRPr lang="ja-JP" altLang="en-US" sz="2400" dirty="0">
              <a:latin typeface="HGMaruGothicMPRO" panose="020F0600000000000000" pitchFamily="34" charset="-128"/>
              <a:ea typeface="HGMaruGothicMPRO" panose="020F0600000000000000" pitchFamily="34" charset="-128"/>
              <a:cs typeface="ShinMGoPro-DeBold"/>
            </a:endParaRPr>
          </a:p>
        </p:txBody>
      </p:sp>
      <p:sp>
        <p:nvSpPr>
          <p:cNvPr id="11" name="object 8">
            <a:extLst>
              <a:ext uri="{FF2B5EF4-FFF2-40B4-BE49-F238E27FC236}">
                <a16:creationId xmlns:a16="http://schemas.microsoft.com/office/drawing/2014/main" id="{A6090C04-4400-D099-1729-7D41AC52AF0E}"/>
              </a:ext>
            </a:extLst>
          </p:cNvPr>
          <p:cNvSpPr txBox="1"/>
          <p:nvPr/>
        </p:nvSpPr>
        <p:spPr>
          <a:xfrm>
            <a:off x="2135560" y="2444525"/>
            <a:ext cx="9073008" cy="228741"/>
          </a:xfrm>
          <a:prstGeom prst="rect">
            <a:avLst/>
          </a:prstGeom>
          <a:solidFill>
            <a:schemeClr val="bg1"/>
          </a:solidFill>
        </p:spPr>
        <p:txBody>
          <a:bodyPr vert="horz" wrap="square" lIns="0" tIns="12673" rIns="0" bIns="0" rtlCol="0">
            <a:spAutoFit/>
          </a:bodyPr>
          <a:lstStyle/>
          <a:p>
            <a:pPr marL="11521">
              <a:spcBef>
                <a:spcPts val="100"/>
              </a:spcBef>
            </a:pPr>
            <a:r>
              <a:rPr lang="ja-JP" altLang="en-US" sz="1400" dirty="0">
                <a:latin typeface="BIZ UDPゴシック" panose="020B0400000000000000" pitchFamily="50" charset="-128"/>
                <a:ea typeface="BIZ UDPゴシック" panose="020B0400000000000000" pitchFamily="50" charset="-128"/>
                <a:cs typeface="ShinMGoPro-Medium"/>
              </a:rPr>
              <a:t>妻出産　　　　　　育児休業開始　　　　　　　　　　　　　　　　　　　　　　　　　　　　　　　　　　　　　　　　　　　　　育児休業終了</a:t>
            </a:r>
            <a:endParaRPr sz="1400" dirty="0">
              <a:latin typeface="BIZ UDPゴシック" panose="020B0400000000000000" pitchFamily="50" charset="-128"/>
              <a:ea typeface="BIZ UDPゴシック" panose="020B0400000000000000" pitchFamily="50" charset="-128"/>
              <a:cs typeface="ShinMGoPro-Medium"/>
            </a:endParaRPr>
          </a:p>
        </p:txBody>
      </p:sp>
      <p:sp>
        <p:nvSpPr>
          <p:cNvPr id="23" name="object 8">
            <a:extLst>
              <a:ext uri="{FF2B5EF4-FFF2-40B4-BE49-F238E27FC236}">
                <a16:creationId xmlns:a16="http://schemas.microsoft.com/office/drawing/2014/main" id="{D6CD93A8-B938-DDF0-BCC1-5BC1030EDB21}"/>
              </a:ext>
            </a:extLst>
          </p:cNvPr>
          <p:cNvSpPr txBox="1"/>
          <p:nvPr/>
        </p:nvSpPr>
        <p:spPr>
          <a:xfrm>
            <a:off x="911424" y="2852936"/>
            <a:ext cx="1388655" cy="1023330"/>
          </a:xfrm>
          <a:prstGeom prst="rect">
            <a:avLst/>
          </a:prstGeom>
          <a:solidFill>
            <a:schemeClr val="bg1"/>
          </a:solidFill>
        </p:spPr>
        <p:txBody>
          <a:bodyPr vert="horz" wrap="square" lIns="0" tIns="12673" rIns="0" bIns="0" rtlCol="0">
            <a:spAutoFit/>
          </a:bodyPr>
          <a:lstStyle/>
          <a:p>
            <a:pPr marL="11521">
              <a:spcBef>
                <a:spcPts val="100"/>
              </a:spcBef>
            </a:pPr>
            <a:r>
              <a:rPr lang="ja-JP" altLang="en-US" sz="1600" dirty="0">
                <a:latin typeface="BIZ UDPゴシック" panose="020B0400000000000000" pitchFamily="50" charset="-128"/>
                <a:ea typeface="BIZ UDPゴシック" panose="020B0400000000000000" pitchFamily="50" charset="-128"/>
                <a:cs typeface="ShinMGoPro-Medium"/>
              </a:rPr>
              <a:t>妻の産後休業期間中に夫が</a:t>
            </a:r>
            <a:endParaRPr lang="en-US" altLang="ja-JP" sz="1600" dirty="0">
              <a:latin typeface="BIZ UDPゴシック" panose="020B0400000000000000" pitchFamily="50" charset="-128"/>
              <a:ea typeface="BIZ UDPゴシック" panose="020B0400000000000000" pitchFamily="50" charset="-128"/>
              <a:cs typeface="ShinMGoPro-Medium"/>
            </a:endParaRPr>
          </a:p>
          <a:p>
            <a:pPr marL="11521">
              <a:spcBef>
                <a:spcPts val="100"/>
              </a:spcBef>
            </a:pPr>
            <a:r>
              <a:rPr lang="ja-JP" altLang="en-US" sz="1600" dirty="0">
                <a:latin typeface="BIZ UDPゴシック" panose="020B0400000000000000" pitchFamily="50" charset="-128"/>
                <a:ea typeface="BIZ UDPゴシック" panose="020B0400000000000000" pitchFamily="50" charset="-128"/>
                <a:cs typeface="ShinMGoPro-Medium"/>
              </a:rPr>
              <a:t>４週間の育児</a:t>
            </a:r>
            <a:endParaRPr lang="en-US" altLang="ja-JP" sz="1600" dirty="0">
              <a:latin typeface="BIZ UDPゴシック" panose="020B0400000000000000" pitchFamily="50" charset="-128"/>
              <a:ea typeface="BIZ UDPゴシック" panose="020B0400000000000000" pitchFamily="50" charset="-128"/>
              <a:cs typeface="ShinMGoPro-Medium"/>
            </a:endParaRPr>
          </a:p>
          <a:p>
            <a:pPr marL="11521">
              <a:spcBef>
                <a:spcPts val="100"/>
              </a:spcBef>
            </a:pPr>
            <a:r>
              <a:rPr lang="ja-JP" altLang="en-US" sz="1600" dirty="0">
                <a:latin typeface="BIZ UDPゴシック" panose="020B0400000000000000" pitchFamily="50" charset="-128"/>
                <a:ea typeface="BIZ UDPゴシック" panose="020B0400000000000000" pitchFamily="50" charset="-128"/>
                <a:cs typeface="ShinMGoPro-Medium"/>
              </a:rPr>
              <a:t>休業可能</a:t>
            </a:r>
            <a:endParaRPr sz="1600" dirty="0">
              <a:latin typeface="BIZ UDPゴシック" panose="020B0400000000000000" pitchFamily="50" charset="-128"/>
              <a:ea typeface="BIZ UDPゴシック" panose="020B0400000000000000" pitchFamily="50" charset="-128"/>
              <a:cs typeface="ShinMGoPro-Medium"/>
            </a:endParaRPr>
          </a:p>
        </p:txBody>
      </p:sp>
      <p:sp>
        <p:nvSpPr>
          <p:cNvPr id="38" name="正方形/長方形 37">
            <a:extLst>
              <a:ext uri="{FF2B5EF4-FFF2-40B4-BE49-F238E27FC236}">
                <a16:creationId xmlns:a16="http://schemas.microsoft.com/office/drawing/2014/main" id="{D127B404-BC58-6B11-39AB-E96FF9F68D54}"/>
              </a:ext>
            </a:extLst>
          </p:cNvPr>
          <p:cNvSpPr/>
          <p:nvPr/>
        </p:nvSpPr>
        <p:spPr>
          <a:xfrm>
            <a:off x="3909074" y="2712044"/>
            <a:ext cx="7012926" cy="1298222"/>
          </a:xfrm>
          <a:prstGeom prst="rect">
            <a:avLst/>
          </a:prstGeom>
          <a:solidFill>
            <a:srgbClr val="D5F1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b="1" dirty="0">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b="1" dirty="0">
                <a:solidFill>
                  <a:schemeClr val="tx1"/>
                </a:solidFill>
                <a:latin typeface="HG丸ｺﾞｼｯｸM-PRO" panose="020F0600000000000000" pitchFamily="50" charset="-128"/>
                <a:ea typeface="HG丸ｺﾞｼｯｸM-PRO" panose="020F0600000000000000" pitchFamily="50" charset="-128"/>
              </a:rPr>
              <a:t>育児休業　１歳まで</a:t>
            </a:r>
            <a:r>
              <a:rPr lang="ja-JP" altLang="en-US" sz="1600" b="1" dirty="0">
                <a:solidFill>
                  <a:schemeClr val="tx1"/>
                </a:solidFill>
                <a:latin typeface="HG丸ｺﾞｼｯｸM-PRO" panose="020F0600000000000000" pitchFamily="50" charset="-128"/>
                <a:ea typeface="HG丸ｺﾞｼｯｸM-PRO" panose="020F0600000000000000" pitchFamily="50" charset="-128"/>
              </a:rPr>
              <a:t>（一定の場合　最長２歳）</a:t>
            </a:r>
            <a:endParaRPr lang="en-US" altLang="ja-JP" sz="1600" b="1" dirty="0">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sz="1600" b="1" dirty="0">
                <a:solidFill>
                  <a:schemeClr val="tx1"/>
                </a:solidFill>
                <a:latin typeface="HG丸ｺﾞｼｯｸM-PRO" panose="020F0600000000000000" pitchFamily="50" charset="-128"/>
                <a:ea typeface="HG丸ｺﾞｼｯｸM-PRO" panose="020F0600000000000000" pitchFamily="50" charset="-128"/>
              </a:rPr>
              <a:t>（両親ともに取得した場合　１歳２か月までの１年間。</a:t>
            </a:r>
            <a:endParaRPr lang="en-US" altLang="ja-JP" sz="1600" b="1" dirty="0">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sz="1600" b="1" dirty="0">
                <a:solidFill>
                  <a:schemeClr val="tx1"/>
                </a:solidFill>
                <a:latin typeface="HG丸ｺﾞｼｯｸM-PRO" panose="020F0600000000000000" pitchFamily="50" charset="-128"/>
                <a:ea typeface="HG丸ｺﾞｼｯｸM-PRO" panose="020F0600000000000000" pitchFamily="50" charset="-128"/>
              </a:rPr>
              <a:t>対象期間が２か月プラス）</a:t>
            </a:r>
            <a:endParaRPr lang="en-US" altLang="ja-JP" sz="1600" b="1" dirty="0">
              <a:solidFill>
                <a:schemeClr val="tx1"/>
              </a:solidFill>
              <a:latin typeface="HG丸ｺﾞｼｯｸM-PRO" panose="020F0600000000000000" pitchFamily="50" charset="-128"/>
              <a:ea typeface="HG丸ｺﾞｼｯｸM-PRO" panose="020F0600000000000000" pitchFamily="50" charset="-128"/>
            </a:endParaRPr>
          </a:p>
          <a:p>
            <a:pPr marL="10861" marR="0" lvl="0" indent="0" algn="r" defTabSz="914400" rtl="0" eaLnBrk="1" fontAlgn="auto" latinLnBrk="0" hangingPunct="1">
              <a:lnSpc>
                <a:spcPct val="100000"/>
              </a:lnSpc>
              <a:spcBef>
                <a:spcPts val="600"/>
              </a:spcBef>
              <a:spcAft>
                <a:spcPts val="0"/>
              </a:spcAft>
              <a:buClrTx/>
              <a:buSzTx/>
              <a:buFontTx/>
              <a:buNone/>
              <a:tabLst/>
              <a:defRPr/>
            </a:pPr>
            <a:r>
              <a:rPr kumimoji="0" lang="ja-JP" altLang="en-US" sz="1600" b="0" i="0" u="none" strike="noStrike" kern="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A-OTF Shin Maru Go Pro"/>
              </a:rPr>
              <a:t>＊２回まで分割して取得可能</a:t>
            </a:r>
            <a:endParaRPr kumimoji="1" lang="en-US" altLang="ja-JP" sz="1600" b="1" dirty="0">
              <a:solidFill>
                <a:schemeClr val="tx1"/>
              </a:solidFill>
              <a:latin typeface="HG丸ｺﾞｼｯｸM-PRO" panose="020F0600000000000000" pitchFamily="50" charset="-128"/>
              <a:ea typeface="HG丸ｺﾞｼｯｸM-PRO" panose="020F0600000000000000" pitchFamily="50" charset="-128"/>
            </a:endParaRPr>
          </a:p>
          <a:p>
            <a:endParaRPr kumimoji="1" lang="ja-JP" altLang="en-US"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39" name="正方形/長方形 38">
            <a:extLst>
              <a:ext uri="{FF2B5EF4-FFF2-40B4-BE49-F238E27FC236}">
                <a16:creationId xmlns:a16="http://schemas.microsoft.com/office/drawing/2014/main" id="{1147B88A-BDEA-E257-1B2D-F500A3F235D7}"/>
              </a:ext>
            </a:extLst>
          </p:cNvPr>
          <p:cNvSpPr/>
          <p:nvPr/>
        </p:nvSpPr>
        <p:spPr>
          <a:xfrm>
            <a:off x="2423592" y="2712044"/>
            <a:ext cx="1485483" cy="1298222"/>
          </a:xfrm>
          <a:prstGeom prst="rect">
            <a:avLst/>
          </a:prstGeom>
          <a:solidFill>
            <a:schemeClr val="accent5">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b="1" dirty="0">
                <a:solidFill>
                  <a:schemeClr val="tx1"/>
                </a:solidFill>
                <a:latin typeface="HG丸ｺﾞｼｯｸM-PRO" panose="020F0600000000000000" pitchFamily="50" charset="-128"/>
                <a:ea typeface="HG丸ｺﾞｼｯｸM-PRO" panose="020F0600000000000000" pitchFamily="50" charset="-128"/>
              </a:rPr>
              <a:t>出生時</a:t>
            </a:r>
            <a:endParaRPr lang="en-US" altLang="ja-JP" b="1" dirty="0">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b="1" dirty="0">
                <a:solidFill>
                  <a:schemeClr val="tx1"/>
                </a:solidFill>
                <a:latin typeface="HG丸ｺﾞｼｯｸM-PRO" panose="020F0600000000000000" pitchFamily="50" charset="-128"/>
                <a:ea typeface="HG丸ｺﾞｼｯｸM-PRO" panose="020F0600000000000000" pitchFamily="50" charset="-128"/>
              </a:rPr>
              <a:t>育児休業</a:t>
            </a:r>
            <a:endParaRPr lang="en-US" altLang="ja-JP" b="1" dirty="0">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sz="1400" b="1" dirty="0">
                <a:solidFill>
                  <a:schemeClr val="tx1"/>
                </a:solidFill>
                <a:latin typeface="HG丸ｺﾞｼｯｸM-PRO" panose="020F0600000000000000" pitchFamily="50" charset="-128"/>
                <a:ea typeface="HG丸ｺﾞｼｯｸM-PRO" panose="020F0600000000000000" pitchFamily="50" charset="-128"/>
              </a:rPr>
              <a:t>（産後パパ育休）　</a:t>
            </a:r>
            <a:endParaRPr kumimoji="1" lang="ja-JP" altLang="en-US" b="1" dirty="0">
              <a:solidFill>
                <a:schemeClr val="tx1"/>
              </a:solidFill>
              <a:latin typeface="HG丸ｺﾞｼｯｸM-PRO" panose="020F0600000000000000" pitchFamily="50" charset="-128"/>
              <a:ea typeface="HG丸ｺﾞｼｯｸM-PRO" panose="020F0600000000000000" pitchFamily="50" charset="-128"/>
            </a:endParaRPr>
          </a:p>
        </p:txBody>
      </p:sp>
      <p:grpSp>
        <p:nvGrpSpPr>
          <p:cNvPr id="3" name="グループ化 2">
            <a:extLst>
              <a:ext uri="{FF2B5EF4-FFF2-40B4-BE49-F238E27FC236}">
                <a16:creationId xmlns:a16="http://schemas.microsoft.com/office/drawing/2014/main" id="{B97340D4-B454-ED4B-D973-3EA91B0CD3C3}"/>
              </a:ext>
            </a:extLst>
          </p:cNvPr>
          <p:cNvGrpSpPr/>
          <p:nvPr/>
        </p:nvGrpSpPr>
        <p:grpSpPr>
          <a:xfrm>
            <a:off x="2423593" y="4005064"/>
            <a:ext cx="8496199" cy="1843125"/>
            <a:chOff x="3949357" y="4030822"/>
            <a:chExt cx="6970430" cy="1843125"/>
          </a:xfrm>
        </p:grpSpPr>
        <p:sp>
          <p:nvSpPr>
            <p:cNvPr id="40" name="正方形/長方形 39">
              <a:extLst>
                <a:ext uri="{FF2B5EF4-FFF2-40B4-BE49-F238E27FC236}">
                  <a16:creationId xmlns:a16="http://schemas.microsoft.com/office/drawing/2014/main" id="{A5F9320C-F851-7964-08C5-5C368F068B10}"/>
                </a:ext>
              </a:extLst>
            </p:cNvPr>
            <p:cNvSpPr/>
            <p:nvPr/>
          </p:nvSpPr>
          <p:spPr>
            <a:xfrm>
              <a:off x="5164445" y="4030822"/>
              <a:ext cx="5755342" cy="1044342"/>
            </a:xfrm>
            <a:prstGeom prst="rect">
              <a:avLst/>
            </a:prstGeom>
            <a:solidFill>
              <a:srgbClr val="FFFFE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HG丸ｺﾞｼｯｸM-PRO" panose="020F0600000000000000" pitchFamily="50" charset="-128"/>
                  <a:ea typeface="HG丸ｺﾞｼｯｸM-PRO" panose="020F0600000000000000" pitchFamily="50" charset="-128"/>
                </a:rPr>
                <a:t>育児休業給付金</a:t>
              </a:r>
              <a:endParaRPr lang="en-US" altLang="ja-JP" b="1" dirty="0">
                <a:solidFill>
                  <a:schemeClr val="tx1"/>
                </a:solidFill>
                <a:latin typeface="HG丸ｺﾞｼｯｸM-PRO" panose="020F0600000000000000" pitchFamily="50" charset="-128"/>
                <a:ea typeface="HG丸ｺﾞｼｯｸM-PRO" panose="020F0600000000000000" pitchFamily="50" charset="-128"/>
              </a:endParaRPr>
            </a:p>
            <a:p>
              <a:pPr algn="ctr">
                <a:spcBef>
                  <a:spcPts val="600"/>
                </a:spcBef>
              </a:pPr>
              <a:r>
                <a:rPr lang="ja-JP" altLang="en-US" b="1" dirty="0">
                  <a:solidFill>
                    <a:schemeClr val="tx1"/>
                  </a:solidFill>
                  <a:latin typeface="HG丸ｺﾞｼｯｸM-PRO" panose="020F0600000000000000" pitchFamily="50" charset="-128"/>
                  <a:ea typeface="HG丸ｺﾞｼｯｸM-PRO" panose="020F0600000000000000" pitchFamily="50" charset="-128"/>
                </a:rPr>
                <a:t>（雇用保険法）</a:t>
              </a:r>
              <a:endParaRPr kumimoji="1" lang="ja-JP" altLang="en-US"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41" name="正方形/長方形 40">
              <a:extLst>
                <a:ext uri="{FF2B5EF4-FFF2-40B4-BE49-F238E27FC236}">
                  <a16:creationId xmlns:a16="http://schemas.microsoft.com/office/drawing/2014/main" id="{005FF62A-86BB-6859-E5EC-1EE49F953EF2}"/>
                </a:ext>
              </a:extLst>
            </p:cNvPr>
            <p:cNvSpPr/>
            <p:nvPr/>
          </p:nvSpPr>
          <p:spPr>
            <a:xfrm>
              <a:off x="3949357" y="5013176"/>
              <a:ext cx="6970429" cy="860771"/>
            </a:xfrm>
            <a:prstGeom prst="rect">
              <a:avLst/>
            </a:prstGeom>
            <a:solidFill>
              <a:srgbClr val="EFAB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b="1" dirty="0">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b="1" dirty="0">
                  <a:solidFill>
                    <a:schemeClr val="tx1"/>
                  </a:solidFill>
                  <a:latin typeface="HG丸ｺﾞｼｯｸM-PRO" panose="020F0600000000000000" pitchFamily="50" charset="-128"/>
                  <a:ea typeface="HG丸ｺﾞｼｯｸM-PRO" panose="020F0600000000000000" pitchFamily="50" charset="-128"/>
                </a:rPr>
                <a:t>育児短時間勤務制度</a:t>
              </a:r>
              <a:endParaRPr lang="en-US" altLang="ja-JP" b="1" dirty="0">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sz="1600" b="1" dirty="0">
                  <a:solidFill>
                    <a:schemeClr val="tx1"/>
                  </a:solidFill>
                  <a:latin typeface="HG丸ｺﾞｼｯｸM-PRO" panose="020F0600000000000000" pitchFamily="50" charset="-128"/>
                  <a:ea typeface="HG丸ｺﾞｼｯｸM-PRO" panose="020F0600000000000000" pitchFamily="50" charset="-128"/>
                </a:rPr>
                <a:t>（３歳未満、１日の労働時間を原則６時間に）</a:t>
              </a:r>
              <a:endParaRPr lang="en-US" altLang="ja-JP" sz="1600" b="1" dirty="0">
                <a:solidFill>
                  <a:schemeClr val="tx1"/>
                </a:solidFill>
                <a:latin typeface="HG丸ｺﾞｼｯｸM-PRO" panose="020F0600000000000000" pitchFamily="50" charset="-128"/>
                <a:ea typeface="HG丸ｺﾞｼｯｸM-PRO" panose="020F0600000000000000" pitchFamily="50" charset="-128"/>
              </a:endParaRPr>
            </a:p>
            <a:p>
              <a:endParaRPr kumimoji="1" lang="ja-JP" altLang="en-US"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32" name="矢印: 右 31">
              <a:extLst>
                <a:ext uri="{FF2B5EF4-FFF2-40B4-BE49-F238E27FC236}">
                  <a16:creationId xmlns:a16="http://schemas.microsoft.com/office/drawing/2014/main" id="{D811E097-8B01-17DE-7FCC-C104DA6467B8}"/>
                </a:ext>
              </a:extLst>
            </p:cNvPr>
            <p:cNvSpPr/>
            <p:nvPr/>
          </p:nvSpPr>
          <p:spPr>
            <a:xfrm>
              <a:off x="8793868" y="4455734"/>
              <a:ext cx="2067453" cy="223160"/>
            </a:xfrm>
            <a:prstGeom prst="rightArrow">
              <a:avLst>
                <a:gd name="adj1" fmla="val 50000"/>
                <a:gd name="adj2" fmla="val 90091"/>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矢印: 右 41">
              <a:extLst>
                <a:ext uri="{FF2B5EF4-FFF2-40B4-BE49-F238E27FC236}">
                  <a16:creationId xmlns:a16="http://schemas.microsoft.com/office/drawing/2014/main" id="{EB60B1B5-338C-BAFC-F417-4C7EBEBC5D7E}"/>
                </a:ext>
              </a:extLst>
            </p:cNvPr>
            <p:cNvSpPr/>
            <p:nvPr/>
          </p:nvSpPr>
          <p:spPr>
            <a:xfrm flipH="1">
              <a:off x="5189966" y="4435310"/>
              <a:ext cx="2067453" cy="223160"/>
            </a:xfrm>
            <a:prstGeom prst="rightArrow">
              <a:avLst>
                <a:gd name="adj1" fmla="val 50000"/>
                <a:gd name="adj2" fmla="val 90091"/>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6" name="直線コネクタ 5">
            <a:extLst>
              <a:ext uri="{FF2B5EF4-FFF2-40B4-BE49-F238E27FC236}">
                <a16:creationId xmlns:a16="http://schemas.microsoft.com/office/drawing/2014/main" id="{8BF5D72D-670F-9B6A-6FCC-FB49506C4AF6}"/>
              </a:ext>
            </a:extLst>
          </p:cNvPr>
          <p:cNvCxnSpPr/>
          <p:nvPr/>
        </p:nvCxnSpPr>
        <p:spPr>
          <a:xfrm>
            <a:off x="2207568" y="3140968"/>
            <a:ext cx="50405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正方形/長方形 42">
            <a:extLst>
              <a:ext uri="{FF2B5EF4-FFF2-40B4-BE49-F238E27FC236}">
                <a16:creationId xmlns:a16="http://schemas.microsoft.com/office/drawing/2014/main" id="{982E5BAD-DF69-258D-A08C-B8AAD356F1F8}"/>
              </a:ext>
            </a:extLst>
          </p:cNvPr>
          <p:cNvSpPr/>
          <p:nvPr/>
        </p:nvSpPr>
        <p:spPr>
          <a:xfrm>
            <a:off x="2423592" y="4005064"/>
            <a:ext cx="1485481" cy="982353"/>
          </a:xfrm>
          <a:prstGeom prst="rect">
            <a:avLst/>
          </a:prstGeom>
          <a:solidFill>
            <a:schemeClr val="accent6">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HG丸ｺﾞｼｯｸM-PRO" panose="020F0600000000000000" pitchFamily="50" charset="-128"/>
                <a:ea typeface="HG丸ｺﾞｼｯｸM-PRO" panose="020F0600000000000000" pitchFamily="50" charset="-128"/>
              </a:rPr>
              <a:t>出生時育児休業給付金</a:t>
            </a:r>
          </a:p>
          <a:p>
            <a:pPr algn="ctr">
              <a:spcBef>
                <a:spcPts val="600"/>
              </a:spcBef>
            </a:pPr>
            <a:r>
              <a:rPr lang="ja-JP" altLang="en-US" sz="1400" b="1" dirty="0">
                <a:solidFill>
                  <a:schemeClr val="tx1"/>
                </a:solidFill>
                <a:latin typeface="HG丸ｺﾞｼｯｸM-PRO" panose="020F0600000000000000" pitchFamily="50" charset="-128"/>
                <a:ea typeface="HG丸ｺﾞｼｯｸM-PRO" panose="020F0600000000000000" pitchFamily="50" charset="-128"/>
              </a:rPr>
              <a:t>（雇用保険法）</a:t>
            </a:r>
            <a:endParaRPr kumimoji="1" lang="ja-JP" altLang="en-US" sz="14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2" name="スライド番号プレースホルダー 4">
            <a:extLst>
              <a:ext uri="{FF2B5EF4-FFF2-40B4-BE49-F238E27FC236}">
                <a16:creationId xmlns:a16="http://schemas.microsoft.com/office/drawing/2014/main" id="{BC76D66B-14F4-53BF-37D2-17F671B30C06}"/>
              </a:ext>
            </a:extLst>
          </p:cNvPr>
          <p:cNvSpPr txBox="1">
            <a:spLocks/>
          </p:cNvSpPr>
          <p:nvPr/>
        </p:nvSpPr>
        <p:spPr>
          <a:xfrm>
            <a:off x="9347200" y="6479969"/>
            <a:ext cx="2844800" cy="365125"/>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E3C52A74-6BB8-425A-81FA-95938EE2CA9E}" type="slidenum">
              <a:rPr lang="ja-JP" altLang="en-US" sz="1200" b="1" smtClean="0"/>
              <a:pPr algn="r"/>
              <a:t>9</a:t>
            </a:fld>
            <a:endParaRPr lang="ja-JP" altLang="en-US" sz="1200" b="1"/>
          </a:p>
        </p:txBody>
      </p:sp>
    </p:spTree>
    <p:extLst>
      <p:ext uri="{BB962C8B-B14F-4D97-AF65-F5344CB8AC3E}">
        <p14:creationId xmlns:p14="http://schemas.microsoft.com/office/powerpoint/2010/main" val="1697696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1F7B3AFD-0F66-B741-9CF0-39976BEA5AF5}"/>
              </a:ext>
            </a:extLst>
          </p:cNvPr>
          <p:cNvSpPr txBox="1">
            <a:spLocks/>
          </p:cNvSpPr>
          <p:nvPr/>
        </p:nvSpPr>
        <p:spPr>
          <a:xfrm>
            <a:off x="2083888" y="1383004"/>
            <a:ext cx="8279376" cy="1395850"/>
          </a:xfrm>
          <a:prstGeom prst="rect">
            <a:avLst/>
          </a:prstGeom>
        </p:spPr>
        <p:txBody>
          <a:bodyPr vert="horz" wrap="square" lIns="0" tIns="10369"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521" marR="4609" lvl="0" indent="0" algn="just" defTabSz="1007943" rtl="0" eaLnBrk="1" fontAlgn="auto" latinLnBrk="0" hangingPunct="1">
              <a:lnSpc>
                <a:spcPct val="135000"/>
              </a:lnSpc>
              <a:spcBef>
                <a:spcPts val="82"/>
              </a:spcBef>
              <a:spcAft>
                <a:spcPts val="0"/>
              </a:spcAft>
              <a:buClrTx/>
              <a:buSzTx/>
              <a:buFontTx/>
              <a:buNone/>
              <a:tabLst/>
              <a:defRPr/>
            </a:pPr>
            <a:r>
              <a:rPr kumimoji="1" lang="ja-JP" altLang="en-US" sz="2223" b="1"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Medium"/>
              </a:rPr>
              <a:t>　これらのマーク、見たことがありますか？ いずれも厚生労働大臣が認定した企業にのみ与えられるものです。このマークが女性の働きやすい企業選びの参考になります。</a:t>
            </a:r>
            <a:endParaRPr kumimoji="1" lang="ja-JP" altLang="en-US" sz="222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Medium"/>
            </a:endParaRPr>
          </a:p>
        </p:txBody>
      </p:sp>
      <p:sp>
        <p:nvSpPr>
          <p:cNvPr id="5" name="object 5">
            <a:extLst>
              <a:ext uri="{FF2B5EF4-FFF2-40B4-BE49-F238E27FC236}">
                <a16:creationId xmlns:a16="http://schemas.microsoft.com/office/drawing/2014/main" id="{127D0E56-E8B9-F843-B237-3575D3E9CC99}"/>
              </a:ext>
            </a:extLst>
          </p:cNvPr>
          <p:cNvSpPr txBox="1"/>
          <p:nvPr/>
        </p:nvSpPr>
        <p:spPr>
          <a:xfrm>
            <a:off x="1390858" y="5168680"/>
            <a:ext cx="2843435" cy="442892"/>
          </a:xfrm>
          <a:prstGeom prst="rect">
            <a:avLst/>
          </a:prstGeom>
          <a:ln w="15748">
            <a:solidFill>
              <a:srgbClr val="231F20"/>
            </a:solidFill>
          </a:ln>
        </p:spPr>
        <p:txBody>
          <a:bodyPr vert="horz" wrap="square" lIns="0" tIns="69127" rIns="0" bIns="65317" rtlCol="0">
            <a:spAutoFit/>
          </a:bodyPr>
          <a:lstStyle/>
          <a:p>
            <a:pPr marL="521345" marR="0" lvl="0" indent="0" algn="l" defTabSz="914400" rtl="0" eaLnBrk="1" fontAlgn="auto" latinLnBrk="0" hangingPunct="1">
              <a:lnSpc>
                <a:spcPct val="100000"/>
              </a:lnSpc>
              <a:spcBef>
                <a:spcPts val="544"/>
              </a:spcBef>
              <a:spcAft>
                <a:spcPts val="0"/>
              </a:spcAft>
              <a:buClrTx/>
              <a:buSzTx/>
              <a:buFontTx/>
              <a:buNone/>
              <a:tabLst/>
              <a:defRPr/>
            </a:pPr>
            <a:r>
              <a:rPr kumimoji="1" sz="1996"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くるみんマーク</a:t>
            </a:r>
            <a:endParaRPr kumimoji="1" sz="1996"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grpSp>
        <p:nvGrpSpPr>
          <p:cNvPr id="26" name="グループ化 25">
            <a:extLst>
              <a:ext uri="{FF2B5EF4-FFF2-40B4-BE49-F238E27FC236}">
                <a16:creationId xmlns:a16="http://schemas.microsoft.com/office/drawing/2014/main" id="{FCEB90A3-5158-BB4D-BDDD-68E3DB186B10}"/>
              </a:ext>
            </a:extLst>
          </p:cNvPr>
          <p:cNvGrpSpPr/>
          <p:nvPr/>
        </p:nvGrpSpPr>
        <p:grpSpPr>
          <a:xfrm>
            <a:off x="6504851" y="4682741"/>
            <a:ext cx="1313910" cy="1512525"/>
            <a:chOff x="7570088" y="3769375"/>
            <a:chExt cx="1448343" cy="1667279"/>
          </a:xfrm>
        </p:grpSpPr>
        <p:sp>
          <p:nvSpPr>
            <p:cNvPr id="7" name="object 7">
              <a:extLst>
                <a:ext uri="{FF2B5EF4-FFF2-40B4-BE49-F238E27FC236}">
                  <a16:creationId xmlns:a16="http://schemas.microsoft.com/office/drawing/2014/main" id="{4603AB30-E8FF-0F44-9208-253DB7A9DE3E}"/>
                </a:ext>
              </a:extLst>
            </p:cNvPr>
            <p:cNvSpPr/>
            <p:nvPr/>
          </p:nvSpPr>
          <p:spPr>
            <a:xfrm>
              <a:off x="7570088" y="4273957"/>
              <a:ext cx="1143635" cy="744855"/>
            </a:xfrm>
            <a:custGeom>
              <a:avLst/>
              <a:gdLst/>
              <a:ahLst/>
              <a:cxnLst/>
              <a:rect l="l" t="t" r="r" b="b"/>
              <a:pathLst>
                <a:path w="1143634" h="744854">
                  <a:moveTo>
                    <a:pt x="1108389" y="455612"/>
                  </a:moveTo>
                  <a:lnTo>
                    <a:pt x="1086164" y="251142"/>
                  </a:lnTo>
                  <a:lnTo>
                    <a:pt x="506091" y="26670"/>
                  </a:lnTo>
                  <a:lnTo>
                    <a:pt x="368822" y="87518"/>
                  </a:lnTo>
                  <a:lnTo>
                    <a:pt x="271902" y="105022"/>
                  </a:lnTo>
                  <a:lnTo>
                    <a:pt x="169283" y="76683"/>
                  </a:lnTo>
                  <a:lnTo>
                    <a:pt x="14919" y="0"/>
                  </a:lnTo>
                  <a:lnTo>
                    <a:pt x="3248" y="37008"/>
                  </a:lnTo>
                  <a:lnTo>
                    <a:pt x="4063" y="93341"/>
                  </a:lnTo>
                  <a:lnTo>
                    <a:pt x="29686" y="132302"/>
                  </a:lnTo>
                  <a:lnTo>
                    <a:pt x="71235" y="161340"/>
                  </a:lnTo>
                  <a:lnTo>
                    <a:pt x="119829" y="187904"/>
                  </a:lnTo>
                  <a:lnTo>
                    <a:pt x="143993" y="202586"/>
                  </a:lnTo>
                  <a:lnTo>
                    <a:pt x="186503" y="239404"/>
                  </a:lnTo>
                  <a:lnTo>
                    <a:pt x="213854" y="292371"/>
                  </a:lnTo>
                  <a:lnTo>
                    <a:pt x="219070" y="327238"/>
                  </a:lnTo>
                  <a:lnTo>
                    <a:pt x="217166" y="368935"/>
                  </a:lnTo>
                  <a:lnTo>
                    <a:pt x="214183" y="422442"/>
                  </a:lnTo>
                  <a:lnTo>
                    <a:pt x="219045" y="471107"/>
                  </a:lnTo>
                  <a:lnTo>
                    <a:pt x="230925" y="514856"/>
                  </a:lnTo>
                  <a:lnTo>
                    <a:pt x="249000" y="553618"/>
                  </a:lnTo>
                  <a:lnTo>
                    <a:pt x="272444" y="587319"/>
                  </a:lnTo>
                  <a:lnTo>
                    <a:pt x="300431" y="615886"/>
                  </a:lnTo>
                  <a:lnTo>
                    <a:pt x="332137" y="639248"/>
                  </a:lnTo>
                  <a:lnTo>
                    <a:pt x="366736" y="657331"/>
                  </a:lnTo>
                  <a:lnTo>
                    <a:pt x="403403" y="670063"/>
                  </a:lnTo>
                  <a:lnTo>
                    <a:pt x="441314" y="677371"/>
                  </a:lnTo>
                  <a:lnTo>
                    <a:pt x="479642" y="679183"/>
                  </a:lnTo>
                  <a:lnTo>
                    <a:pt x="517562" y="675425"/>
                  </a:lnTo>
                  <a:lnTo>
                    <a:pt x="554250" y="666026"/>
                  </a:lnTo>
                  <a:lnTo>
                    <a:pt x="617071" y="649018"/>
                  </a:lnTo>
                  <a:lnTo>
                    <a:pt x="671251" y="642879"/>
                  </a:lnTo>
                  <a:lnTo>
                    <a:pt x="718060" y="645584"/>
                  </a:lnTo>
                  <a:lnTo>
                    <a:pt x="758769" y="655113"/>
                  </a:lnTo>
                  <a:lnTo>
                    <a:pt x="794651" y="669442"/>
                  </a:lnTo>
                  <a:lnTo>
                    <a:pt x="857018" y="704413"/>
                  </a:lnTo>
                  <a:lnTo>
                    <a:pt x="886045" y="721009"/>
                  </a:lnTo>
                  <a:lnTo>
                    <a:pt x="915331" y="734318"/>
                  </a:lnTo>
                  <a:lnTo>
                    <a:pt x="946146" y="742315"/>
                  </a:lnTo>
                  <a:lnTo>
                    <a:pt x="957951" y="743412"/>
                  </a:lnTo>
                  <a:lnTo>
                    <a:pt x="968613" y="743856"/>
                  </a:lnTo>
                  <a:lnTo>
                    <a:pt x="978208" y="743688"/>
                  </a:lnTo>
                  <a:lnTo>
                    <a:pt x="986812" y="742950"/>
                  </a:lnTo>
                  <a:lnTo>
                    <a:pt x="985161" y="744080"/>
                  </a:lnTo>
                  <a:lnTo>
                    <a:pt x="983929" y="744537"/>
                  </a:lnTo>
                  <a:lnTo>
                    <a:pt x="1092558" y="725864"/>
                  </a:lnTo>
                  <a:lnTo>
                    <a:pt x="1141733" y="689543"/>
                  </a:lnTo>
                  <a:lnTo>
                    <a:pt x="1143120" y="608488"/>
                  </a:lnTo>
                  <a:lnTo>
                    <a:pt x="1108389" y="455612"/>
                  </a:lnTo>
                  <a:close/>
                </a:path>
              </a:pathLst>
            </a:custGeom>
            <a:ln w="50393">
              <a:solidFill>
                <a:srgbClr val="ED06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3" b="0" i="0" u="none" strike="noStrike" kern="1200" cap="none" spc="0" normalizeH="0" baseline="0" noProof="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8" name="object 8">
              <a:extLst>
                <a:ext uri="{FF2B5EF4-FFF2-40B4-BE49-F238E27FC236}">
                  <a16:creationId xmlns:a16="http://schemas.microsoft.com/office/drawing/2014/main" id="{8E5D74BB-2DFA-4645-8212-47DB59D4E896}"/>
                </a:ext>
              </a:extLst>
            </p:cNvPr>
            <p:cNvSpPr/>
            <p:nvPr/>
          </p:nvSpPr>
          <p:spPr>
            <a:xfrm>
              <a:off x="7570088" y="4273961"/>
              <a:ext cx="1117600" cy="742315"/>
            </a:xfrm>
            <a:custGeom>
              <a:avLst/>
              <a:gdLst/>
              <a:ahLst/>
              <a:cxnLst/>
              <a:rect l="l" t="t" r="r" b="b"/>
              <a:pathLst>
                <a:path w="1117600" h="742314">
                  <a:moveTo>
                    <a:pt x="1075999" y="642867"/>
                  </a:moveTo>
                  <a:lnTo>
                    <a:pt x="671251" y="642867"/>
                  </a:lnTo>
                  <a:lnTo>
                    <a:pt x="718060" y="645574"/>
                  </a:lnTo>
                  <a:lnTo>
                    <a:pt x="758769" y="655105"/>
                  </a:lnTo>
                  <a:lnTo>
                    <a:pt x="794651" y="669436"/>
                  </a:lnTo>
                  <a:lnTo>
                    <a:pt x="826977" y="686545"/>
                  </a:lnTo>
                  <a:lnTo>
                    <a:pt x="857018" y="704410"/>
                  </a:lnTo>
                  <a:lnTo>
                    <a:pt x="886045" y="721008"/>
                  </a:lnTo>
                  <a:lnTo>
                    <a:pt x="915331" y="734317"/>
                  </a:lnTo>
                  <a:lnTo>
                    <a:pt x="946146" y="742315"/>
                  </a:lnTo>
                  <a:lnTo>
                    <a:pt x="996457" y="741292"/>
                  </a:lnTo>
                  <a:lnTo>
                    <a:pt x="1023282" y="726887"/>
                  </a:lnTo>
                  <a:lnTo>
                    <a:pt x="1036509" y="704770"/>
                  </a:lnTo>
                  <a:lnTo>
                    <a:pt x="1046025" y="680612"/>
                  </a:lnTo>
                  <a:lnTo>
                    <a:pt x="1061716" y="660082"/>
                  </a:lnTo>
                  <a:lnTo>
                    <a:pt x="1075180" y="644739"/>
                  </a:lnTo>
                  <a:lnTo>
                    <a:pt x="1075999" y="642867"/>
                  </a:lnTo>
                  <a:close/>
                </a:path>
                <a:path w="1117600" h="742314">
                  <a:moveTo>
                    <a:pt x="14919" y="0"/>
                  </a:moveTo>
                  <a:lnTo>
                    <a:pt x="3248" y="37008"/>
                  </a:lnTo>
                  <a:lnTo>
                    <a:pt x="0" y="67812"/>
                  </a:lnTo>
                  <a:lnTo>
                    <a:pt x="4063" y="93341"/>
                  </a:lnTo>
                  <a:lnTo>
                    <a:pt x="29686" y="132302"/>
                  </a:lnTo>
                  <a:lnTo>
                    <a:pt x="71235" y="161340"/>
                  </a:lnTo>
                  <a:lnTo>
                    <a:pt x="119829" y="187904"/>
                  </a:lnTo>
                  <a:lnTo>
                    <a:pt x="143993" y="202586"/>
                  </a:lnTo>
                  <a:lnTo>
                    <a:pt x="186503" y="239404"/>
                  </a:lnTo>
                  <a:lnTo>
                    <a:pt x="213854" y="292371"/>
                  </a:lnTo>
                  <a:lnTo>
                    <a:pt x="219070" y="327238"/>
                  </a:lnTo>
                  <a:lnTo>
                    <a:pt x="217166" y="368935"/>
                  </a:lnTo>
                  <a:lnTo>
                    <a:pt x="214183" y="422442"/>
                  </a:lnTo>
                  <a:lnTo>
                    <a:pt x="219045" y="471106"/>
                  </a:lnTo>
                  <a:lnTo>
                    <a:pt x="230925" y="514854"/>
                  </a:lnTo>
                  <a:lnTo>
                    <a:pt x="249000" y="553615"/>
                  </a:lnTo>
                  <a:lnTo>
                    <a:pt x="272444" y="587314"/>
                  </a:lnTo>
                  <a:lnTo>
                    <a:pt x="300431" y="615881"/>
                  </a:lnTo>
                  <a:lnTo>
                    <a:pt x="332137" y="639241"/>
                  </a:lnTo>
                  <a:lnTo>
                    <a:pt x="366736" y="657323"/>
                  </a:lnTo>
                  <a:lnTo>
                    <a:pt x="403403" y="670053"/>
                  </a:lnTo>
                  <a:lnTo>
                    <a:pt x="441314" y="677360"/>
                  </a:lnTo>
                  <a:lnTo>
                    <a:pt x="479642" y="679171"/>
                  </a:lnTo>
                  <a:lnTo>
                    <a:pt x="517562" y="675413"/>
                  </a:lnTo>
                  <a:lnTo>
                    <a:pt x="554250" y="666013"/>
                  </a:lnTo>
                  <a:lnTo>
                    <a:pt x="617071" y="649006"/>
                  </a:lnTo>
                  <a:lnTo>
                    <a:pt x="671251" y="642867"/>
                  </a:lnTo>
                  <a:lnTo>
                    <a:pt x="1075999" y="642867"/>
                  </a:lnTo>
                  <a:lnTo>
                    <a:pt x="1082513" y="627984"/>
                  </a:lnTo>
                  <a:lnTo>
                    <a:pt x="1085559" y="614500"/>
                  </a:lnTo>
                  <a:lnTo>
                    <a:pt x="1086164" y="608965"/>
                  </a:lnTo>
                  <a:lnTo>
                    <a:pt x="1117279" y="537845"/>
                  </a:lnTo>
                  <a:lnTo>
                    <a:pt x="1086164" y="251142"/>
                  </a:lnTo>
                  <a:lnTo>
                    <a:pt x="708542" y="105013"/>
                  </a:lnTo>
                  <a:lnTo>
                    <a:pt x="271902" y="105013"/>
                  </a:lnTo>
                  <a:lnTo>
                    <a:pt x="169283" y="76676"/>
                  </a:lnTo>
                  <a:lnTo>
                    <a:pt x="14919" y="0"/>
                  </a:lnTo>
                  <a:close/>
                </a:path>
                <a:path w="1117600" h="742314">
                  <a:moveTo>
                    <a:pt x="506091" y="26670"/>
                  </a:moveTo>
                  <a:lnTo>
                    <a:pt x="368822" y="87510"/>
                  </a:lnTo>
                  <a:lnTo>
                    <a:pt x="271902" y="105013"/>
                  </a:lnTo>
                  <a:lnTo>
                    <a:pt x="708542" y="105013"/>
                  </a:lnTo>
                  <a:lnTo>
                    <a:pt x="506091" y="26670"/>
                  </a:lnTo>
                  <a:close/>
                </a:path>
              </a:pathLst>
            </a:custGeom>
            <a:solidFill>
              <a:srgbClr val="ED067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3" b="0" i="0" u="none" strike="noStrike" kern="1200" cap="none" spc="0" normalizeH="0" baseline="0" noProof="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9" name="object 9">
              <a:extLst>
                <a:ext uri="{FF2B5EF4-FFF2-40B4-BE49-F238E27FC236}">
                  <a16:creationId xmlns:a16="http://schemas.microsoft.com/office/drawing/2014/main" id="{580158F3-6169-BA49-9C8A-DA50CDEDCF92}"/>
                </a:ext>
              </a:extLst>
            </p:cNvPr>
            <p:cNvSpPr/>
            <p:nvPr/>
          </p:nvSpPr>
          <p:spPr>
            <a:xfrm>
              <a:off x="8521427" y="4723648"/>
              <a:ext cx="180340" cy="304800"/>
            </a:xfrm>
            <a:custGeom>
              <a:avLst/>
              <a:gdLst/>
              <a:ahLst/>
              <a:cxnLst/>
              <a:rect l="l" t="t" r="r" b="b"/>
              <a:pathLst>
                <a:path w="180340" h="304800">
                  <a:moveTo>
                    <a:pt x="0" y="192620"/>
                  </a:moveTo>
                  <a:lnTo>
                    <a:pt x="37829" y="246401"/>
                  </a:lnTo>
                  <a:lnTo>
                    <a:pt x="45931" y="280925"/>
                  </a:lnTo>
                  <a:lnTo>
                    <a:pt x="39585" y="299336"/>
                  </a:lnTo>
                  <a:lnTo>
                    <a:pt x="34074" y="304774"/>
                  </a:lnTo>
                  <a:lnTo>
                    <a:pt x="75148" y="303626"/>
                  </a:lnTo>
                  <a:lnTo>
                    <a:pt x="101496" y="293874"/>
                  </a:lnTo>
                  <a:lnTo>
                    <a:pt x="124508" y="267087"/>
                  </a:lnTo>
                  <a:lnTo>
                    <a:pt x="155574" y="214833"/>
                  </a:lnTo>
                  <a:lnTo>
                    <a:pt x="163565" y="193361"/>
                  </a:lnTo>
                  <a:lnTo>
                    <a:pt x="73898" y="193361"/>
                  </a:lnTo>
                  <a:lnTo>
                    <a:pt x="0" y="192620"/>
                  </a:lnTo>
                  <a:close/>
                </a:path>
                <a:path w="180340" h="304800">
                  <a:moveTo>
                    <a:pt x="168909" y="0"/>
                  </a:moveTo>
                  <a:lnTo>
                    <a:pt x="142517" y="115109"/>
                  </a:lnTo>
                  <a:lnTo>
                    <a:pt x="116125" y="173543"/>
                  </a:lnTo>
                  <a:lnTo>
                    <a:pt x="73898" y="193361"/>
                  </a:lnTo>
                  <a:lnTo>
                    <a:pt x="163565" y="193361"/>
                  </a:lnTo>
                  <a:lnTo>
                    <a:pt x="174492" y="163999"/>
                  </a:lnTo>
                  <a:lnTo>
                    <a:pt x="180168" y="108369"/>
                  </a:lnTo>
                  <a:lnTo>
                    <a:pt x="176881" y="52262"/>
                  </a:lnTo>
                  <a:lnTo>
                    <a:pt x="168909" y="0"/>
                  </a:lnTo>
                  <a:close/>
                </a:path>
              </a:pathLst>
            </a:custGeom>
            <a:solidFill>
              <a:srgbClr val="F599B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3" b="0" i="0" u="none" strike="noStrike" kern="1200" cap="none" spc="0" normalizeH="0" baseline="0" noProof="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10" name="object 10">
              <a:extLst>
                <a:ext uri="{FF2B5EF4-FFF2-40B4-BE49-F238E27FC236}">
                  <a16:creationId xmlns:a16="http://schemas.microsoft.com/office/drawing/2014/main" id="{D3BDC733-0FB0-CC45-BD06-3767BB6B20D7}"/>
                </a:ext>
              </a:extLst>
            </p:cNvPr>
            <p:cNvSpPr/>
            <p:nvPr/>
          </p:nvSpPr>
          <p:spPr>
            <a:xfrm>
              <a:off x="8521429" y="4729570"/>
              <a:ext cx="157480" cy="288925"/>
            </a:xfrm>
            <a:custGeom>
              <a:avLst/>
              <a:gdLst/>
              <a:ahLst/>
              <a:cxnLst/>
              <a:rect l="l" t="t" r="r" b="b"/>
              <a:pathLst>
                <a:path w="157479" h="288925">
                  <a:moveTo>
                    <a:pt x="157048" y="0"/>
                  </a:moveTo>
                  <a:lnTo>
                    <a:pt x="137513" y="111687"/>
                  </a:lnTo>
                  <a:lnTo>
                    <a:pt x="114642" y="168365"/>
                  </a:lnTo>
                  <a:lnTo>
                    <a:pt x="73712" y="187535"/>
                  </a:lnTo>
                  <a:lnTo>
                    <a:pt x="0" y="186702"/>
                  </a:lnTo>
                  <a:lnTo>
                    <a:pt x="37597" y="238931"/>
                  </a:lnTo>
                  <a:lnTo>
                    <a:pt x="45188" y="270041"/>
                  </a:lnTo>
                  <a:lnTo>
                    <a:pt x="38331" y="285038"/>
                  </a:lnTo>
                  <a:lnTo>
                    <a:pt x="32588" y="288925"/>
                  </a:lnTo>
                </a:path>
              </a:pathLst>
            </a:custGeom>
            <a:ln w="25196">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3" b="0" i="0" u="none" strike="noStrike" kern="1200" cap="none" spc="0" normalizeH="0" baseline="0" noProof="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11" name="object 11">
              <a:extLst>
                <a:ext uri="{FF2B5EF4-FFF2-40B4-BE49-F238E27FC236}">
                  <a16:creationId xmlns:a16="http://schemas.microsoft.com/office/drawing/2014/main" id="{F4AADB7E-1CB5-714C-BA62-CBCD9FB850CB}"/>
                </a:ext>
              </a:extLst>
            </p:cNvPr>
            <p:cNvSpPr/>
            <p:nvPr/>
          </p:nvSpPr>
          <p:spPr>
            <a:xfrm>
              <a:off x="7936145" y="4157979"/>
              <a:ext cx="991235" cy="1146175"/>
            </a:xfrm>
            <a:custGeom>
              <a:avLst/>
              <a:gdLst/>
              <a:ahLst/>
              <a:cxnLst/>
              <a:rect l="l" t="t" r="r" b="b"/>
              <a:pathLst>
                <a:path w="991234" h="1146175">
                  <a:moveTo>
                    <a:pt x="0" y="0"/>
                  </a:moveTo>
                  <a:lnTo>
                    <a:pt x="35620" y="41797"/>
                  </a:lnTo>
                  <a:lnTo>
                    <a:pt x="67906" y="86423"/>
                  </a:lnTo>
                  <a:lnTo>
                    <a:pt x="86490" y="128575"/>
                  </a:lnTo>
                  <a:lnTo>
                    <a:pt x="99426" y="180222"/>
                  </a:lnTo>
                  <a:lnTo>
                    <a:pt x="106988" y="229444"/>
                  </a:lnTo>
                  <a:lnTo>
                    <a:pt x="109448" y="264325"/>
                  </a:lnTo>
                  <a:lnTo>
                    <a:pt x="105745" y="313360"/>
                  </a:lnTo>
                  <a:lnTo>
                    <a:pt x="96913" y="355124"/>
                  </a:lnTo>
                  <a:lnTo>
                    <a:pt x="86372" y="395893"/>
                  </a:lnTo>
                  <a:lnTo>
                    <a:pt x="77541" y="441948"/>
                  </a:lnTo>
                  <a:lnTo>
                    <a:pt x="73837" y="499567"/>
                  </a:lnTo>
                  <a:lnTo>
                    <a:pt x="80620" y="560723"/>
                  </a:lnTo>
                  <a:lnTo>
                    <a:pt x="98736" y="612702"/>
                  </a:lnTo>
                  <a:lnTo>
                    <a:pt x="124833" y="655816"/>
                  </a:lnTo>
                  <a:lnTo>
                    <a:pt x="155559" y="690381"/>
                  </a:lnTo>
                  <a:lnTo>
                    <a:pt x="187566" y="716709"/>
                  </a:lnTo>
                  <a:lnTo>
                    <a:pt x="217500" y="735114"/>
                  </a:lnTo>
                  <a:lnTo>
                    <a:pt x="214147" y="758744"/>
                  </a:lnTo>
                  <a:lnTo>
                    <a:pt x="212915" y="774663"/>
                  </a:lnTo>
                  <a:lnTo>
                    <a:pt x="213703" y="790108"/>
                  </a:lnTo>
                  <a:lnTo>
                    <a:pt x="216407" y="812317"/>
                  </a:lnTo>
                  <a:lnTo>
                    <a:pt x="179697" y="839073"/>
                  </a:lnTo>
                  <a:lnTo>
                    <a:pt x="150793" y="877250"/>
                  </a:lnTo>
                  <a:lnTo>
                    <a:pt x="131861" y="921836"/>
                  </a:lnTo>
                  <a:lnTo>
                    <a:pt x="125069" y="967816"/>
                  </a:lnTo>
                  <a:lnTo>
                    <a:pt x="132087" y="1018395"/>
                  </a:lnTo>
                  <a:lnTo>
                    <a:pt x="151489" y="1061888"/>
                  </a:lnTo>
                  <a:lnTo>
                    <a:pt x="180798" y="1097353"/>
                  </a:lnTo>
                  <a:lnTo>
                    <a:pt x="217538" y="1123849"/>
                  </a:lnTo>
                  <a:lnTo>
                    <a:pt x="259232" y="1140436"/>
                  </a:lnTo>
                  <a:lnTo>
                    <a:pt x="303402" y="1146174"/>
                  </a:lnTo>
                  <a:lnTo>
                    <a:pt x="352113" y="1139910"/>
                  </a:lnTo>
                  <a:lnTo>
                    <a:pt x="395613" y="1122164"/>
                  </a:lnTo>
                  <a:lnTo>
                    <a:pt x="432276" y="1094509"/>
                  </a:lnTo>
                  <a:lnTo>
                    <a:pt x="460476" y="1058518"/>
                  </a:lnTo>
                  <a:lnTo>
                    <a:pt x="478588" y="1015763"/>
                  </a:lnTo>
                  <a:lnTo>
                    <a:pt x="484987" y="967816"/>
                  </a:lnTo>
                  <a:lnTo>
                    <a:pt x="477430" y="914299"/>
                  </a:lnTo>
                  <a:lnTo>
                    <a:pt x="457402" y="870006"/>
                  </a:lnTo>
                  <a:lnTo>
                    <a:pt x="428867" y="835559"/>
                  </a:lnTo>
                  <a:lnTo>
                    <a:pt x="395787" y="811583"/>
                  </a:lnTo>
                  <a:lnTo>
                    <a:pt x="362127" y="798702"/>
                  </a:lnTo>
                  <a:lnTo>
                    <a:pt x="361893" y="796416"/>
                  </a:lnTo>
                  <a:lnTo>
                    <a:pt x="361503" y="790295"/>
                  </a:lnTo>
                  <a:lnTo>
                    <a:pt x="361425" y="781450"/>
                  </a:lnTo>
                  <a:lnTo>
                    <a:pt x="362127" y="770991"/>
                  </a:lnTo>
                  <a:lnTo>
                    <a:pt x="437979" y="770991"/>
                  </a:lnTo>
                  <a:lnTo>
                    <a:pt x="458806" y="769545"/>
                  </a:lnTo>
                  <a:lnTo>
                    <a:pt x="508812" y="757264"/>
                  </a:lnTo>
                  <a:lnTo>
                    <a:pt x="558057" y="734174"/>
                  </a:lnTo>
                  <a:lnTo>
                    <a:pt x="607885" y="698131"/>
                  </a:lnTo>
                  <a:lnTo>
                    <a:pt x="638874" y="665086"/>
                  </a:lnTo>
                  <a:lnTo>
                    <a:pt x="668256" y="621850"/>
                  </a:lnTo>
                  <a:lnTo>
                    <a:pt x="693240" y="573207"/>
                  </a:lnTo>
                  <a:lnTo>
                    <a:pt x="711034" y="523938"/>
                  </a:lnTo>
                  <a:lnTo>
                    <a:pt x="726706" y="483768"/>
                  </a:lnTo>
                  <a:lnTo>
                    <a:pt x="747221" y="450605"/>
                  </a:lnTo>
                  <a:lnTo>
                    <a:pt x="788390" y="406704"/>
                  </a:lnTo>
                  <a:lnTo>
                    <a:pt x="827559" y="379762"/>
                  </a:lnTo>
                  <a:lnTo>
                    <a:pt x="874806" y="356647"/>
                  </a:lnTo>
                  <a:lnTo>
                    <a:pt x="929413" y="337085"/>
                  </a:lnTo>
                  <a:lnTo>
                    <a:pt x="990663" y="320801"/>
                  </a:lnTo>
                  <a:lnTo>
                    <a:pt x="954405" y="309022"/>
                  </a:lnTo>
                  <a:lnTo>
                    <a:pt x="904719" y="296976"/>
                  </a:lnTo>
                  <a:lnTo>
                    <a:pt x="858756" y="289267"/>
                  </a:lnTo>
                  <a:lnTo>
                    <a:pt x="715556" y="289267"/>
                  </a:lnTo>
                  <a:lnTo>
                    <a:pt x="716635" y="281660"/>
                  </a:lnTo>
                  <a:lnTo>
                    <a:pt x="718794" y="278396"/>
                  </a:lnTo>
                  <a:lnTo>
                    <a:pt x="717715" y="267512"/>
                  </a:lnTo>
                  <a:lnTo>
                    <a:pt x="714029" y="224698"/>
                  </a:lnTo>
                  <a:lnTo>
                    <a:pt x="703182" y="182483"/>
                  </a:lnTo>
                  <a:lnTo>
                    <a:pt x="685494" y="142052"/>
                  </a:lnTo>
                  <a:lnTo>
                    <a:pt x="668894" y="116370"/>
                  </a:lnTo>
                  <a:lnTo>
                    <a:pt x="237058" y="116370"/>
                  </a:lnTo>
                  <a:lnTo>
                    <a:pt x="190247" y="82913"/>
                  </a:lnTo>
                  <a:lnTo>
                    <a:pt x="138954" y="54742"/>
                  </a:lnTo>
                  <a:lnTo>
                    <a:pt x="87359" y="31662"/>
                  </a:lnTo>
                  <a:lnTo>
                    <a:pt x="39647" y="13480"/>
                  </a:lnTo>
                  <a:lnTo>
                    <a:pt x="0" y="0"/>
                  </a:lnTo>
                  <a:close/>
                </a:path>
                <a:path w="991234" h="1146175">
                  <a:moveTo>
                    <a:pt x="437979" y="770991"/>
                  </a:moveTo>
                  <a:lnTo>
                    <a:pt x="362127" y="770991"/>
                  </a:lnTo>
                  <a:lnTo>
                    <a:pt x="371532" y="772247"/>
                  </a:lnTo>
                  <a:lnTo>
                    <a:pt x="377880" y="772891"/>
                  </a:lnTo>
                  <a:lnTo>
                    <a:pt x="387493" y="773129"/>
                  </a:lnTo>
                  <a:lnTo>
                    <a:pt x="406692" y="773163"/>
                  </a:lnTo>
                  <a:lnTo>
                    <a:pt x="437979" y="770991"/>
                  </a:lnTo>
                  <a:close/>
                </a:path>
                <a:path w="991234" h="1146175">
                  <a:moveTo>
                    <a:pt x="793838" y="283819"/>
                  </a:moveTo>
                  <a:lnTo>
                    <a:pt x="776722" y="283908"/>
                  </a:lnTo>
                  <a:lnTo>
                    <a:pt x="760683" y="284510"/>
                  </a:lnTo>
                  <a:lnTo>
                    <a:pt x="741652" y="286128"/>
                  </a:lnTo>
                  <a:lnTo>
                    <a:pt x="715556" y="289267"/>
                  </a:lnTo>
                  <a:lnTo>
                    <a:pt x="858756" y="289267"/>
                  </a:lnTo>
                  <a:lnTo>
                    <a:pt x="848799" y="287597"/>
                  </a:lnTo>
                  <a:lnTo>
                    <a:pt x="793838" y="283819"/>
                  </a:lnTo>
                  <a:close/>
                </a:path>
                <a:path w="991234" h="1146175">
                  <a:moveTo>
                    <a:pt x="453466" y="3289"/>
                  </a:moveTo>
                  <a:lnTo>
                    <a:pt x="389849" y="11205"/>
                  </a:lnTo>
                  <a:lnTo>
                    <a:pt x="336804" y="31561"/>
                  </a:lnTo>
                  <a:lnTo>
                    <a:pt x="293927" y="59267"/>
                  </a:lnTo>
                  <a:lnTo>
                    <a:pt x="260813" y="89233"/>
                  </a:lnTo>
                  <a:lnTo>
                    <a:pt x="237058" y="116370"/>
                  </a:lnTo>
                  <a:lnTo>
                    <a:pt x="668894" y="116370"/>
                  </a:lnTo>
                  <a:lnTo>
                    <a:pt x="630860" y="71281"/>
                  </a:lnTo>
                  <a:lnTo>
                    <a:pt x="594551" y="43312"/>
                  </a:lnTo>
                  <a:lnTo>
                    <a:pt x="552670" y="21867"/>
                  </a:lnTo>
                  <a:lnTo>
                    <a:pt x="505536" y="8131"/>
                  </a:lnTo>
                  <a:lnTo>
                    <a:pt x="453466" y="3289"/>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3" b="0" i="0" u="none" strike="noStrike" kern="1200" cap="none" spc="0" normalizeH="0" baseline="0" noProof="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12" name="object 12">
              <a:extLst>
                <a:ext uri="{FF2B5EF4-FFF2-40B4-BE49-F238E27FC236}">
                  <a16:creationId xmlns:a16="http://schemas.microsoft.com/office/drawing/2014/main" id="{1C7D333E-797C-C04C-9806-F7E4DC923240}"/>
                </a:ext>
              </a:extLst>
            </p:cNvPr>
            <p:cNvSpPr/>
            <p:nvPr/>
          </p:nvSpPr>
          <p:spPr>
            <a:xfrm>
              <a:off x="8653119" y="4375568"/>
              <a:ext cx="74066" cy="8990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3" b="0" i="0" u="none" strike="noStrike" kern="1200" cap="none" spc="0" normalizeH="0" baseline="0" noProof="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13" name="object 13">
              <a:extLst>
                <a:ext uri="{FF2B5EF4-FFF2-40B4-BE49-F238E27FC236}">
                  <a16:creationId xmlns:a16="http://schemas.microsoft.com/office/drawing/2014/main" id="{B8460AB8-C154-D749-B390-A993ADEEC4B8}"/>
                </a:ext>
              </a:extLst>
            </p:cNvPr>
            <p:cNvSpPr/>
            <p:nvPr/>
          </p:nvSpPr>
          <p:spPr>
            <a:xfrm>
              <a:off x="8669261" y="4300467"/>
              <a:ext cx="132473" cy="126771"/>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3" b="0" i="0" u="none" strike="noStrike" kern="1200" cap="none" spc="0" normalizeH="0" baseline="0" noProof="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14" name="object 14">
              <a:extLst>
                <a:ext uri="{FF2B5EF4-FFF2-40B4-BE49-F238E27FC236}">
                  <a16:creationId xmlns:a16="http://schemas.microsoft.com/office/drawing/2014/main" id="{BBE67937-7DA3-A548-93FE-F8D347B3412C}"/>
                </a:ext>
              </a:extLst>
            </p:cNvPr>
            <p:cNvSpPr/>
            <p:nvPr/>
          </p:nvSpPr>
          <p:spPr>
            <a:xfrm>
              <a:off x="7936141" y="3933812"/>
              <a:ext cx="990676" cy="1370342"/>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3" b="0" i="0" u="none" strike="noStrike" kern="1200" cap="none" spc="0" normalizeH="0" baseline="0" noProof="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15" name="object 15">
              <a:extLst>
                <a:ext uri="{FF2B5EF4-FFF2-40B4-BE49-F238E27FC236}">
                  <a16:creationId xmlns:a16="http://schemas.microsoft.com/office/drawing/2014/main" id="{D023364F-892D-F24D-ACEE-E91909795CD6}"/>
                </a:ext>
              </a:extLst>
            </p:cNvPr>
            <p:cNvSpPr/>
            <p:nvPr/>
          </p:nvSpPr>
          <p:spPr>
            <a:xfrm>
              <a:off x="7989039" y="3791654"/>
              <a:ext cx="119792" cy="158686"/>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3" b="0" i="0" u="none" strike="noStrike" kern="1200" cap="none" spc="0" normalizeH="0" baseline="0" noProof="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16" name="object 16">
              <a:extLst>
                <a:ext uri="{FF2B5EF4-FFF2-40B4-BE49-F238E27FC236}">
                  <a16:creationId xmlns:a16="http://schemas.microsoft.com/office/drawing/2014/main" id="{E67A6364-7429-4147-A8E8-817F722ED04C}"/>
                </a:ext>
              </a:extLst>
            </p:cNvPr>
            <p:cNvSpPr/>
            <p:nvPr/>
          </p:nvSpPr>
          <p:spPr>
            <a:xfrm>
              <a:off x="8138934" y="3775207"/>
              <a:ext cx="118293" cy="131559"/>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3" b="0" i="0" u="none" strike="noStrike" kern="1200" cap="none" spc="0" normalizeH="0" baseline="0" noProof="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17" name="object 17">
              <a:extLst>
                <a:ext uri="{FF2B5EF4-FFF2-40B4-BE49-F238E27FC236}">
                  <a16:creationId xmlns:a16="http://schemas.microsoft.com/office/drawing/2014/main" id="{C86C3FEA-F1BD-B048-AEFD-ED598EF7AE6E}"/>
                </a:ext>
              </a:extLst>
            </p:cNvPr>
            <p:cNvSpPr/>
            <p:nvPr/>
          </p:nvSpPr>
          <p:spPr>
            <a:xfrm>
              <a:off x="8286192" y="3769375"/>
              <a:ext cx="124371" cy="119849"/>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3" b="0" i="0" u="none" strike="noStrike" kern="1200" cap="none" spc="0" normalizeH="0" baseline="0" noProof="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18" name="object 18">
              <a:extLst>
                <a:ext uri="{FF2B5EF4-FFF2-40B4-BE49-F238E27FC236}">
                  <a16:creationId xmlns:a16="http://schemas.microsoft.com/office/drawing/2014/main" id="{DB2CEDC3-8575-6A49-86E9-56AA64E8B766}"/>
                </a:ext>
              </a:extLst>
            </p:cNvPr>
            <p:cNvSpPr/>
            <p:nvPr/>
          </p:nvSpPr>
          <p:spPr>
            <a:xfrm>
              <a:off x="8431765" y="3782336"/>
              <a:ext cx="129539" cy="115570"/>
            </a:xfrm>
            <a:custGeom>
              <a:avLst/>
              <a:gdLst/>
              <a:ahLst/>
              <a:cxnLst/>
              <a:rect l="l" t="t" r="r" b="b"/>
              <a:pathLst>
                <a:path w="129540" h="115570">
                  <a:moveTo>
                    <a:pt x="11950" y="18415"/>
                  </a:moveTo>
                  <a:lnTo>
                    <a:pt x="7086" y="21005"/>
                  </a:lnTo>
                  <a:lnTo>
                    <a:pt x="3517" y="38252"/>
                  </a:lnTo>
                  <a:lnTo>
                    <a:pt x="11112" y="40411"/>
                  </a:lnTo>
                  <a:lnTo>
                    <a:pt x="54851" y="49479"/>
                  </a:lnTo>
                  <a:lnTo>
                    <a:pt x="53858" y="54229"/>
                  </a:lnTo>
                  <a:lnTo>
                    <a:pt x="26827" y="88113"/>
                  </a:lnTo>
                  <a:lnTo>
                    <a:pt x="4584" y="93433"/>
                  </a:lnTo>
                  <a:lnTo>
                    <a:pt x="2171" y="93941"/>
                  </a:lnTo>
                  <a:lnTo>
                    <a:pt x="0" y="104432"/>
                  </a:lnTo>
                  <a:lnTo>
                    <a:pt x="1841" y="112864"/>
                  </a:lnTo>
                  <a:lnTo>
                    <a:pt x="13576" y="115303"/>
                  </a:lnTo>
                  <a:lnTo>
                    <a:pt x="55284" y="97393"/>
                  </a:lnTo>
                  <a:lnTo>
                    <a:pt x="75915" y="62209"/>
                  </a:lnTo>
                  <a:lnTo>
                    <a:pt x="77762" y="54229"/>
                  </a:lnTo>
                  <a:lnTo>
                    <a:pt x="127116" y="54229"/>
                  </a:lnTo>
                  <a:lnTo>
                    <a:pt x="129311" y="43624"/>
                  </a:lnTo>
                  <a:lnTo>
                    <a:pt x="122034" y="41262"/>
                  </a:lnTo>
                  <a:lnTo>
                    <a:pt x="82168" y="32981"/>
                  </a:lnTo>
                  <a:lnTo>
                    <a:pt x="83151" y="28232"/>
                  </a:lnTo>
                  <a:lnTo>
                    <a:pt x="59270" y="28232"/>
                  </a:lnTo>
                  <a:lnTo>
                    <a:pt x="11950" y="18415"/>
                  </a:lnTo>
                  <a:close/>
                </a:path>
                <a:path w="129540" h="115570">
                  <a:moveTo>
                    <a:pt x="127116" y="54229"/>
                  </a:moveTo>
                  <a:lnTo>
                    <a:pt x="77762" y="54229"/>
                  </a:lnTo>
                  <a:lnTo>
                    <a:pt x="120942" y="63195"/>
                  </a:lnTo>
                  <a:lnTo>
                    <a:pt x="125768" y="60744"/>
                  </a:lnTo>
                  <a:lnTo>
                    <a:pt x="127116" y="54229"/>
                  </a:lnTo>
                  <a:close/>
                </a:path>
                <a:path w="129540" h="115570">
                  <a:moveTo>
                    <a:pt x="66700" y="0"/>
                  </a:moveTo>
                  <a:lnTo>
                    <a:pt x="64046" y="5194"/>
                  </a:lnTo>
                  <a:lnTo>
                    <a:pt x="59270" y="28232"/>
                  </a:lnTo>
                  <a:lnTo>
                    <a:pt x="83151" y="28232"/>
                  </a:lnTo>
                  <a:lnTo>
                    <a:pt x="87477" y="7327"/>
                  </a:lnTo>
                  <a:lnTo>
                    <a:pt x="84086" y="3594"/>
                  </a:lnTo>
                  <a:lnTo>
                    <a:pt x="66700" y="0"/>
                  </a:lnTo>
                  <a:close/>
                </a:path>
              </a:pathLst>
            </a:custGeom>
            <a:solidFill>
              <a:srgbClr val="EC008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3" b="0" i="0" u="none" strike="noStrike" kern="1200" cap="none" spc="0" normalizeH="0" baseline="0" noProof="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19" name="object 19">
              <a:extLst>
                <a:ext uri="{FF2B5EF4-FFF2-40B4-BE49-F238E27FC236}">
                  <a16:creationId xmlns:a16="http://schemas.microsoft.com/office/drawing/2014/main" id="{A8EB9D1D-ECE6-3C4C-9D50-941AD991DC64}"/>
                </a:ext>
              </a:extLst>
            </p:cNvPr>
            <p:cNvSpPr/>
            <p:nvPr/>
          </p:nvSpPr>
          <p:spPr>
            <a:xfrm>
              <a:off x="8576688" y="3839952"/>
              <a:ext cx="121285" cy="124460"/>
            </a:xfrm>
            <a:custGeom>
              <a:avLst/>
              <a:gdLst/>
              <a:ahLst/>
              <a:cxnLst/>
              <a:rect l="l" t="t" r="r" b="b"/>
              <a:pathLst>
                <a:path w="121284" h="124460">
                  <a:moveTo>
                    <a:pt x="106616" y="0"/>
                  </a:moveTo>
                  <a:lnTo>
                    <a:pt x="102844" y="1028"/>
                  </a:lnTo>
                  <a:lnTo>
                    <a:pt x="98806" y="2273"/>
                  </a:lnTo>
                  <a:lnTo>
                    <a:pt x="85883" y="5853"/>
                  </a:lnTo>
                  <a:lnTo>
                    <a:pt x="72167" y="8620"/>
                  </a:lnTo>
                  <a:lnTo>
                    <a:pt x="52089" y="11610"/>
                  </a:lnTo>
                  <a:lnTo>
                    <a:pt x="20078" y="15862"/>
                  </a:lnTo>
                  <a:lnTo>
                    <a:pt x="14935" y="16471"/>
                  </a:lnTo>
                  <a:lnTo>
                    <a:pt x="7175" y="17538"/>
                  </a:lnTo>
                  <a:lnTo>
                    <a:pt x="0" y="34848"/>
                  </a:lnTo>
                  <a:lnTo>
                    <a:pt x="5207" y="41440"/>
                  </a:lnTo>
                  <a:lnTo>
                    <a:pt x="7556" y="44234"/>
                  </a:lnTo>
                  <a:lnTo>
                    <a:pt x="9779" y="46990"/>
                  </a:lnTo>
                  <a:lnTo>
                    <a:pt x="34863" y="75821"/>
                  </a:lnTo>
                  <a:lnTo>
                    <a:pt x="62141" y="116471"/>
                  </a:lnTo>
                  <a:lnTo>
                    <a:pt x="64566" y="119468"/>
                  </a:lnTo>
                  <a:lnTo>
                    <a:pt x="75387" y="123952"/>
                  </a:lnTo>
                  <a:lnTo>
                    <a:pt x="82588" y="119443"/>
                  </a:lnTo>
                  <a:lnTo>
                    <a:pt x="87185" y="108381"/>
                  </a:lnTo>
                  <a:lnTo>
                    <a:pt x="79222" y="97002"/>
                  </a:lnTo>
                  <a:lnTo>
                    <a:pt x="54768" y="66086"/>
                  </a:lnTo>
                  <a:lnTo>
                    <a:pt x="30353" y="39662"/>
                  </a:lnTo>
                  <a:lnTo>
                    <a:pt x="29540" y="37947"/>
                  </a:lnTo>
                  <a:lnTo>
                    <a:pt x="31051" y="34302"/>
                  </a:lnTo>
                  <a:lnTo>
                    <a:pt x="33185" y="33959"/>
                  </a:lnTo>
                  <a:lnTo>
                    <a:pt x="56030" y="32144"/>
                  </a:lnTo>
                  <a:lnTo>
                    <a:pt x="71697" y="30533"/>
                  </a:lnTo>
                  <a:lnTo>
                    <a:pt x="114261" y="23164"/>
                  </a:lnTo>
                  <a:lnTo>
                    <a:pt x="121056" y="10109"/>
                  </a:lnTo>
                  <a:lnTo>
                    <a:pt x="116128" y="3949"/>
                  </a:lnTo>
                  <a:lnTo>
                    <a:pt x="106616" y="0"/>
                  </a:lnTo>
                  <a:close/>
                </a:path>
              </a:pathLst>
            </a:custGeom>
            <a:solidFill>
              <a:srgbClr val="EC008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3" b="0" i="0" u="none" strike="noStrike" kern="1200" cap="none" spc="0" normalizeH="0" baseline="0" noProof="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20" name="object 20">
              <a:extLst>
                <a:ext uri="{FF2B5EF4-FFF2-40B4-BE49-F238E27FC236}">
                  <a16:creationId xmlns:a16="http://schemas.microsoft.com/office/drawing/2014/main" id="{3FD38DD3-15D3-0E49-A67E-8B42CBC90747}"/>
                </a:ext>
              </a:extLst>
            </p:cNvPr>
            <p:cNvSpPr/>
            <p:nvPr/>
          </p:nvSpPr>
          <p:spPr>
            <a:xfrm>
              <a:off x="8698324" y="3880585"/>
              <a:ext cx="130175" cy="142240"/>
            </a:xfrm>
            <a:custGeom>
              <a:avLst/>
              <a:gdLst/>
              <a:ahLst/>
              <a:cxnLst/>
              <a:rect l="l" t="t" r="r" b="b"/>
              <a:pathLst>
                <a:path w="130175" h="142239">
                  <a:moveTo>
                    <a:pt x="28368" y="74496"/>
                  </a:moveTo>
                  <a:lnTo>
                    <a:pt x="18289" y="77274"/>
                  </a:lnTo>
                  <a:lnTo>
                    <a:pt x="9944" y="85255"/>
                  </a:lnTo>
                  <a:lnTo>
                    <a:pt x="5918" y="91376"/>
                  </a:lnTo>
                  <a:lnTo>
                    <a:pt x="5257" y="99034"/>
                  </a:lnTo>
                  <a:lnTo>
                    <a:pt x="8267" y="105740"/>
                  </a:lnTo>
                  <a:lnTo>
                    <a:pt x="37831" y="133465"/>
                  </a:lnTo>
                  <a:lnTo>
                    <a:pt x="61264" y="142125"/>
                  </a:lnTo>
                  <a:lnTo>
                    <a:pt x="76699" y="142020"/>
                  </a:lnTo>
                  <a:lnTo>
                    <a:pt x="88760" y="137572"/>
                  </a:lnTo>
                  <a:lnTo>
                    <a:pt x="97658" y="130724"/>
                  </a:lnTo>
                  <a:lnTo>
                    <a:pt x="103606" y="123418"/>
                  </a:lnTo>
                  <a:lnTo>
                    <a:pt x="104289" y="122054"/>
                  </a:lnTo>
                  <a:lnTo>
                    <a:pt x="67070" y="122054"/>
                  </a:lnTo>
                  <a:lnTo>
                    <a:pt x="57061" y="120802"/>
                  </a:lnTo>
                  <a:lnTo>
                    <a:pt x="58508" y="119392"/>
                  </a:lnTo>
                  <a:lnTo>
                    <a:pt x="59512" y="118364"/>
                  </a:lnTo>
                  <a:lnTo>
                    <a:pt x="60515" y="116840"/>
                  </a:lnTo>
                  <a:lnTo>
                    <a:pt x="61628" y="113639"/>
                  </a:lnTo>
                  <a:lnTo>
                    <a:pt x="41046" y="113639"/>
                  </a:lnTo>
                  <a:lnTo>
                    <a:pt x="38798" y="112674"/>
                  </a:lnTo>
                  <a:lnTo>
                    <a:pt x="37445" y="112128"/>
                  </a:lnTo>
                  <a:lnTo>
                    <a:pt x="27457" y="105549"/>
                  </a:lnTo>
                  <a:lnTo>
                    <a:pt x="24180" y="99517"/>
                  </a:lnTo>
                  <a:lnTo>
                    <a:pt x="29222" y="91859"/>
                  </a:lnTo>
                  <a:lnTo>
                    <a:pt x="60521" y="91859"/>
                  </a:lnTo>
                  <a:lnTo>
                    <a:pt x="56186" y="86323"/>
                  </a:lnTo>
                  <a:lnTo>
                    <a:pt x="49707" y="81216"/>
                  </a:lnTo>
                  <a:lnTo>
                    <a:pt x="39176" y="76087"/>
                  </a:lnTo>
                  <a:lnTo>
                    <a:pt x="28368" y="74496"/>
                  </a:lnTo>
                  <a:close/>
                </a:path>
                <a:path w="130175" h="142239">
                  <a:moveTo>
                    <a:pt x="90843" y="68299"/>
                  </a:moveTo>
                  <a:lnTo>
                    <a:pt x="39751" y="68299"/>
                  </a:lnTo>
                  <a:lnTo>
                    <a:pt x="52817" y="70146"/>
                  </a:lnTo>
                  <a:lnTo>
                    <a:pt x="63214" y="73839"/>
                  </a:lnTo>
                  <a:lnTo>
                    <a:pt x="86477" y="102263"/>
                  </a:lnTo>
                  <a:lnTo>
                    <a:pt x="85098" y="107788"/>
                  </a:lnTo>
                  <a:lnTo>
                    <a:pt x="82844" y="112141"/>
                  </a:lnTo>
                  <a:lnTo>
                    <a:pt x="79917" y="115719"/>
                  </a:lnTo>
                  <a:lnTo>
                    <a:pt x="74672" y="119694"/>
                  </a:lnTo>
                  <a:lnTo>
                    <a:pt x="67070" y="122054"/>
                  </a:lnTo>
                  <a:lnTo>
                    <a:pt x="104289" y="122054"/>
                  </a:lnTo>
                  <a:lnTo>
                    <a:pt x="108316" y="114013"/>
                  </a:lnTo>
                  <a:lnTo>
                    <a:pt x="110412" y="104410"/>
                  </a:lnTo>
                  <a:lnTo>
                    <a:pt x="110413" y="102263"/>
                  </a:lnTo>
                  <a:lnTo>
                    <a:pt x="109778" y="93573"/>
                  </a:lnTo>
                  <a:lnTo>
                    <a:pt x="105587" y="83718"/>
                  </a:lnTo>
                  <a:lnTo>
                    <a:pt x="101206" y="76796"/>
                  </a:lnTo>
                  <a:lnTo>
                    <a:pt x="95389" y="71272"/>
                  </a:lnTo>
                  <a:lnTo>
                    <a:pt x="90843" y="68299"/>
                  </a:lnTo>
                  <a:close/>
                </a:path>
                <a:path w="130175" h="142239">
                  <a:moveTo>
                    <a:pt x="60521" y="91859"/>
                  </a:moveTo>
                  <a:lnTo>
                    <a:pt x="29222" y="91859"/>
                  </a:lnTo>
                  <a:lnTo>
                    <a:pt x="35001" y="92290"/>
                  </a:lnTo>
                  <a:lnTo>
                    <a:pt x="45135" y="98958"/>
                  </a:lnTo>
                  <a:lnTo>
                    <a:pt x="48450" y="103670"/>
                  </a:lnTo>
                  <a:lnTo>
                    <a:pt x="43256" y="111544"/>
                  </a:lnTo>
                  <a:lnTo>
                    <a:pt x="41046" y="113639"/>
                  </a:lnTo>
                  <a:lnTo>
                    <a:pt x="61628" y="113639"/>
                  </a:lnTo>
                  <a:lnTo>
                    <a:pt x="64838" y="104410"/>
                  </a:lnTo>
                  <a:lnTo>
                    <a:pt x="62312" y="94146"/>
                  </a:lnTo>
                  <a:lnTo>
                    <a:pt x="60521" y="91859"/>
                  </a:lnTo>
                  <a:close/>
                </a:path>
                <a:path w="130175" h="142239">
                  <a:moveTo>
                    <a:pt x="53708" y="0"/>
                  </a:moveTo>
                  <a:lnTo>
                    <a:pt x="42405" y="17195"/>
                  </a:lnTo>
                  <a:lnTo>
                    <a:pt x="48844" y="21767"/>
                  </a:lnTo>
                  <a:lnTo>
                    <a:pt x="51663" y="23622"/>
                  </a:lnTo>
                  <a:lnTo>
                    <a:pt x="57412" y="26985"/>
                  </a:lnTo>
                  <a:lnTo>
                    <a:pt x="78983" y="39250"/>
                  </a:lnTo>
                  <a:lnTo>
                    <a:pt x="86296" y="43535"/>
                  </a:lnTo>
                  <a:lnTo>
                    <a:pt x="83654" y="43980"/>
                  </a:lnTo>
                  <a:lnTo>
                    <a:pt x="82169" y="44196"/>
                  </a:lnTo>
                  <a:lnTo>
                    <a:pt x="80048" y="44323"/>
                  </a:lnTo>
                  <a:lnTo>
                    <a:pt x="65938" y="45506"/>
                  </a:lnTo>
                  <a:lnTo>
                    <a:pt x="51885" y="46502"/>
                  </a:lnTo>
                  <a:lnTo>
                    <a:pt x="8623" y="48780"/>
                  </a:lnTo>
                  <a:lnTo>
                    <a:pt x="6527" y="48920"/>
                  </a:lnTo>
                  <a:lnTo>
                    <a:pt x="0" y="58813"/>
                  </a:lnTo>
                  <a:lnTo>
                    <a:pt x="2476" y="66332"/>
                  </a:lnTo>
                  <a:lnTo>
                    <a:pt x="10134" y="71374"/>
                  </a:lnTo>
                  <a:lnTo>
                    <a:pt x="11150" y="71361"/>
                  </a:lnTo>
                  <a:lnTo>
                    <a:pt x="23647" y="69291"/>
                  </a:lnTo>
                  <a:lnTo>
                    <a:pt x="39751" y="68299"/>
                  </a:lnTo>
                  <a:lnTo>
                    <a:pt x="90843" y="68299"/>
                  </a:lnTo>
                  <a:lnTo>
                    <a:pt x="84543" y="64160"/>
                  </a:lnTo>
                  <a:lnTo>
                    <a:pt x="80683" y="62611"/>
                  </a:lnTo>
                  <a:lnTo>
                    <a:pt x="77228" y="61696"/>
                  </a:lnTo>
                  <a:lnTo>
                    <a:pt x="81762" y="61468"/>
                  </a:lnTo>
                  <a:lnTo>
                    <a:pt x="89585" y="60871"/>
                  </a:lnTo>
                  <a:lnTo>
                    <a:pt x="118239" y="60871"/>
                  </a:lnTo>
                  <a:lnTo>
                    <a:pt x="121616" y="59416"/>
                  </a:lnTo>
                  <a:lnTo>
                    <a:pt x="124574" y="55892"/>
                  </a:lnTo>
                  <a:lnTo>
                    <a:pt x="129921" y="47777"/>
                  </a:lnTo>
                  <a:lnTo>
                    <a:pt x="122580" y="42773"/>
                  </a:lnTo>
                  <a:lnTo>
                    <a:pt x="116573" y="38823"/>
                  </a:lnTo>
                  <a:lnTo>
                    <a:pt x="113893" y="37236"/>
                  </a:lnTo>
                  <a:lnTo>
                    <a:pt x="112725" y="36461"/>
                  </a:lnTo>
                  <a:lnTo>
                    <a:pt x="103083" y="30618"/>
                  </a:lnTo>
                  <a:lnTo>
                    <a:pt x="94297" y="25161"/>
                  </a:lnTo>
                  <a:lnTo>
                    <a:pt x="64096" y="5994"/>
                  </a:lnTo>
                  <a:lnTo>
                    <a:pt x="60261" y="3632"/>
                  </a:lnTo>
                  <a:lnTo>
                    <a:pt x="53708" y="0"/>
                  </a:lnTo>
                  <a:close/>
                </a:path>
                <a:path w="130175" h="142239">
                  <a:moveTo>
                    <a:pt x="118239" y="60871"/>
                  </a:moveTo>
                  <a:lnTo>
                    <a:pt x="89585" y="60871"/>
                  </a:lnTo>
                  <a:lnTo>
                    <a:pt x="110876" y="61571"/>
                  </a:lnTo>
                  <a:lnTo>
                    <a:pt x="117627" y="61134"/>
                  </a:lnTo>
                  <a:lnTo>
                    <a:pt x="118239" y="60871"/>
                  </a:lnTo>
                  <a:close/>
                </a:path>
              </a:pathLst>
            </a:custGeom>
            <a:solidFill>
              <a:srgbClr val="EC008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3" b="0" i="0" u="none" strike="noStrike" kern="1200" cap="none" spc="0" normalizeH="0" baseline="0" noProof="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21" name="object 21">
              <a:extLst>
                <a:ext uri="{FF2B5EF4-FFF2-40B4-BE49-F238E27FC236}">
                  <a16:creationId xmlns:a16="http://schemas.microsoft.com/office/drawing/2014/main" id="{46009D48-72B3-3C4F-A544-A78A533C59D7}"/>
                </a:ext>
              </a:extLst>
            </p:cNvPr>
            <p:cNvSpPr/>
            <p:nvPr/>
          </p:nvSpPr>
          <p:spPr>
            <a:xfrm>
              <a:off x="8804629" y="3967177"/>
              <a:ext cx="133985" cy="141605"/>
            </a:xfrm>
            <a:custGeom>
              <a:avLst/>
              <a:gdLst/>
              <a:ahLst/>
              <a:cxnLst/>
              <a:rect l="l" t="t" r="r" b="b"/>
              <a:pathLst>
                <a:path w="133984" h="141604">
                  <a:moveTo>
                    <a:pt x="110644" y="126644"/>
                  </a:moveTo>
                  <a:lnTo>
                    <a:pt x="86913" y="126644"/>
                  </a:lnTo>
                  <a:lnTo>
                    <a:pt x="88691" y="132499"/>
                  </a:lnTo>
                  <a:lnTo>
                    <a:pt x="89224" y="134581"/>
                  </a:lnTo>
                  <a:lnTo>
                    <a:pt x="96425" y="141528"/>
                  </a:lnTo>
                  <a:lnTo>
                    <a:pt x="104744" y="138810"/>
                  </a:lnTo>
                  <a:lnTo>
                    <a:pt x="108071" y="135356"/>
                  </a:lnTo>
                  <a:lnTo>
                    <a:pt x="110535" y="131034"/>
                  </a:lnTo>
                  <a:lnTo>
                    <a:pt x="110644" y="126644"/>
                  </a:lnTo>
                  <a:close/>
                </a:path>
                <a:path w="133984" h="141604">
                  <a:moveTo>
                    <a:pt x="36189" y="109766"/>
                  </a:moveTo>
                  <a:lnTo>
                    <a:pt x="28150" y="118084"/>
                  </a:lnTo>
                  <a:lnTo>
                    <a:pt x="28391" y="125945"/>
                  </a:lnTo>
                  <a:lnTo>
                    <a:pt x="32443" y="129870"/>
                  </a:lnTo>
                  <a:lnTo>
                    <a:pt x="42152" y="134881"/>
                  </a:lnTo>
                  <a:lnTo>
                    <a:pt x="55806" y="136134"/>
                  </a:lnTo>
                  <a:lnTo>
                    <a:pt x="71396" y="133449"/>
                  </a:lnTo>
                  <a:lnTo>
                    <a:pt x="86913" y="126644"/>
                  </a:lnTo>
                  <a:lnTo>
                    <a:pt x="110644" y="126644"/>
                  </a:lnTo>
                  <a:lnTo>
                    <a:pt x="110664" y="125850"/>
                  </a:lnTo>
                  <a:lnTo>
                    <a:pt x="109052" y="119647"/>
                  </a:lnTo>
                  <a:lnTo>
                    <a:pt x="106765" y="113529"/>
                  </a:lnTo>
                  <a:lnTo>
                    <a:pt x="57378" y="113529"/>
                  </a:lnTo>
                  <a:lnTo>
                    <a:pt x="53474" y="113169"/>
                  </a:lnTo>
                  <a:lnTo>
                    <a:pt x="36189" y="109766"/>
                  </a:lnTo>
                  <a:close/>
                </a:path>
                <a:path w="133984" h="141604">
                  <a:moveTo>
                    <a:pt x="91336" y="82448"/>
                  </a:moveTo>
                  <a:lnTo>
                    <a:pt x="66517" y="82448"/>
                  </a:lnTo>
                  <a:lnTo>
                    <a:pt x="70170" y="87721"/>
                  </a:lnTo>
                  <a:lnTo>
                    <a:pt x="73257" y="92883"/>
                  </a:lnTo>
                  <a:lnTo>
                    <a:pt x="76111" y="98552"/>
                  </a:lnTo>
                  <a:lnTo>
                    <a:pt x="79064" y="105346"/>
                  </a:lnTo>
                  <a:lnTo>
                    <a:pt x="70496" y="110501"/>
                  </a:lnTo>
                  <a:lnTo>
                    <a:pt x="63159" y="112934"/>
                  </a:lnTo>
                  <a:lnTo>
                    <a:pt x="57378" y="113529"/>
                  </a:lnTo>
                  <a:lnTo>
                    <a:pt x="106765" y="113529"/>
                  </a:lnTo>
                  <a:lnTo>
                    <a:pt x="106293" y="112267"/>
                  </a:lnTo>
                  <a:lnTo>
                    <a:pt x="119450" y="100685"/>
                  </a:lnTo>
                  <a:lnTo>
                    <a:pt x="129174" y="90614"/>
                  </a:lnTo>
                  <a:lnTo>
                    <a:pt x="96057" y="90614"/>
                  </a:lnTo>
                  <a:lnTo>
                    <a:pt x="91336" y="82448"/>
                  </a:lnTo>
                  <a:close/>
                </a:path>
                <a:path w="133984" h="141604">
                  <a:moveTo>
                    <a:pt x="39653" y="41712"/>
                  </a:moveTo>
                  <a:lnTo>
                    <a:pt x="2072" y="64660"/>
                  </a:lnTo>
                  <a:lnTo>
                    <a:pt x="0" y="76936"/>
                  </a:lnTo>
                  <a:lnTo>
                    <a:pt x="2186" y="87312"/>
                  </a:lnTo>
                  <a:lnTo>
                    <a:pt x="7843" y="95707"/>
                  </a:lnTo>
                  <a:lnTo>
                    <a:pt x="14247" y="99850"/>
                  </a:lnTo>
                  <a:lnTo>
                    <a:pt x="21089" y="101091"/>
                  </a:lnTo>
                  <a:lnTo>
                    <a:pt x="28045" y="100275"/>
                  </a:lnTo>
                  <a:lnTo>
                    <a:pt x="66517" y="82448"/>
                  </a:lnTo>
                  <a:lnTo>
                    <a:pt x="91336" y="82448"/>
                  </a:lnTo>
                  <a:lnTo>
                    <a:pt x="90265" y="80594"/>
                  </a:lnTo>
                  <a:lnTo>
                    <a:pt x="23032" y="80594"/>
                  </a:lnTo>
                  <a:lnTo>
                    <a:pt x="19692" y="77368"/>
                  </a:lnTo>
                  <a:lnTo>
                    <a:pt x="17317" y="72326"/>
                  </a:lnTo>
                  <a:lnTo>
                    <a:pt x="29445" y="59753"/>
                  </a:lnTo>
                  <a:lnTo>
                    <a:pt x="37421" y="59423"/>
                  </a:lnTo>
                  <a:lnTo>
                    <a:pt x="102564" y="59423"/>
                  </a:lnTo>
                  <a:lnTo>
                    <a:pt x="107345" y="56184"/>
                  </a:lnTo>
                  <a:lnTo>
                    <a:pt x="69552" y="56184"/>
                  </a:lnTo>
                  <a:lnTo>
                    <a:pt x="67126" y="54025"/>
                  </a:lnTo>
                  <a:lnTo>
                    <a:pt x="61576" y="49237"/>
                  </a:lnTo>
                  <a:lnTo>
                    <a:pt x="53245" y="45491"/>
                  </a:lnTo>
                  <a:lnTo>
                    <a:pt x="39653" y="41712"/>
                  </a:lnTo>
                  <a:close/>
                </a:path>
                <a:path w="133984" h="141604">
                  <a:moveTo>
                    <a:pt x="119730" y="70383"/>
                  </a:moveTo>
                  <a:lnTo>
                    <a:pt x="115272" y="72351"/>
                  </a:lnTo>
                  <a:lnTo>
                    <a:pt x="112618" y="74091"/>
                  </a:lnTo>
                  <a:lnTo>
                    <a:pt x="109862" y="75933"/>
                  </a:lnTo>
                  <a:lnTo>
                    <a:pt x="98699" y="88074"/>
                  </a:lnTo>
                  <a:lnTo>
                    <a:pt x="96057" y="90614"/>
                  </a:lnTo>
                  <a:lnTo>
                    <a:pt x="129174" y="90614"/>
                  </a:lnTo>
                  <a:lnTo>
                    <a:pt x="130118" y="89636"/>
                  </a:lnTo>
                  <a:lnTo>
                    <a:pt x="133712" y="83896"/>
                  </a:lnTo>
                  <a:lnTo>
                    <a:pt x="119730" y="70383"/>
                  </a:lnTo>
                  <a:close/>
                </a:path>
                <a:path w="133984" h="141604">
                  <a:moveTo>
                    <a:pt x="102564" y="59423"/>
                  </a:moveTo>
                  <a:lnTo>
                    <a:pt x="37421" y="59423"/>
                  </a:lnTo>
                  <a:lnTo>
                    <a:pt x="44546" y="62191"/>
                  </a:lnTo>
                  <a:lnTo>
                    <a:pt x="47454" y="63436"/>
                  </a:lnTo>
                  <a:lnTo>
                    <a:pt x="49473" y="64795"/>
                  </a:lnTo>
                  <a:lnTo>
                    <a:pt x="52496" y="66738"/>
                  </a:lnTo>
                  <a:lnTo>
                    <a:pt x="49638" y="68681"/>
                  </a:lnTo>
                  <a:lnTo>
                    <a:pt x="44609" y="71856"/>
                  </a:lnTo>
                  <a:lnTo>
                    <a:pt x="27109" y="79628"/>
                  </a:lnTo>
                  <a:lnTo>
                    <a:pt x="23032" y="80594"/>
                  </a:lnTo>
                  <a:lnTo>
                    <a:pt x="90265" y="80594"/>
                  </a:lnTo>
                  <a:lnTo>
                    <a:pt x="89897" y="79959"/>
                  </a:lnTo>
                  <a:lnTo>
                    <a:pt x="83967" y="71488"/>
                  </a:lnTo>
                  <a:lnTo>
                    <a:pt x="86037" y="70154"/>
                  </a:lnTo>
                  <a:lnTo>
                    <a:pt x="96108" y="64007"/>
                  </a:lnTo>
                  <a:lnTo>
                    <a:pt x="98267" y="62382"/>
                  </a:lnTo>
                  <a:lnTo>
                    <a:pt x="100032" y="61137"/>
                  </a:lnTo>
                  <a:lnTo>
                    <a:pt x="102564" y="59423"/>
                  </a:lnTo>
                  <a:close/>
                </a:path>
                <a:path w="133984" h="141604">
                  <a:moveTo>
                    <a:pt x="74073" y="0"/>
                  </a:moveTo>
                  <a:lnTo>
                    <a:pt x="59100" y="15506"/>
                  </a:lnTo>
                  <a:lnTo>
                    <a:pt x="69730" y="25793"/>
                  </a:lnTo>
                  <a:lnTo>
                    <a:pt x="82874" y="36728"/>
                  </a:lnTo>
                  <a:lnTo>
                    <a:pt x="87332" y="41033"/>
                  </a:lnTo>
                  <a:lnTo>
                    <a:pt x="88361" y="42608"/>
                  </a:lnTo>
                  <a:lnTo>
                    <a:pt x="85516" y="45554"/>
                  </a:lnTo>
                  <a:lnTo>
                    <a:pt x="80690" y="48920"/>
                  </a:lnTo>
                  <a:lnTo>
                    <a:pt x="78137" y="50952"/>
                  </a:lnTo>
                  <a:lnTo>
                    <a:pt x="71140" y="55156"/>
                  </a:lnTo>
                  <a:lnTo>
                    <a:pt x="69552" y="56184"/>
                  </a:lnTo>
                  <a:lnTo>
                    <a:pt x="107345" y="56184"/>
                  </a:lnTo>
                  <a:lnTo>
                    <a:pt x="108020" y="55727"/>
                  </a:lnTo>
                  <a:lnTo>
                    <a:pt x="111449" y="52184"/>
                  </a:lnTo>
                  <a:lnTo>
                    <a:pt x="114979" y="45739"/>
                  </a:lnTo>
                  <a:lnTo>
                    <a:pt x="114235" y="39960"/>
                  </a:lnTo>
                  <a:lnTo>
                    <a:pt x="111365" y="35325"/>
                  </a:lnTo>
                  <a:lnTo>
                    <a:pt x="108516" y="32308"/>
                  </a:lnTo>
                  <a:lnTo>
                    <a:pt x="93462" y="18578"/>
                  </a:lnTo>
                  <a:lnTo>
                    <a:pt x="89275" y="14681"/>
                  </a:lnTo>
                  <a:lnTo>
                    <a:pt x="74073" y="0"/>
                  </a:lnTo>
                  <a:close/>
                </a:path>
              </a:pathLst>
            </a:custGeom>
            <a:solidFill>
              <a:srgbClr val="EC008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3" b="0" i="0" u="none" strike="noStrike" kern="1200" cap="none" spc="0" normalizeH="0" baseline="0" noProof="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22" name="object 22">
              <a:extLst>
                <a:ext uri="{FF2B5EF4-FFF2-40B4-BE49-F238E27FC236}">
                  <a16:creationId xmlns:a16="http://schemas.microsoft.com/office/drawing/2014/main" id="{8381A407-DBC3-7C46-A262-61E34D664DFA}"/>
                </a:ext>
              </a:extLst>
            </p:cNvPr>
            <p:cNvSpPr/>
            <p:nvPr/>
          </p:nvSpPr>
          <p:spPr>
            <a:xfrm>
              <a:off x="8888892" y="4100921"/>
              <a:ext cx="129539" cy="127000"/>
            </a:xfrm>
            <a:custGeom>
              <a:avLst/>
              <a:gdLst/>
              <a:ahLst/>
              <a:cxnLst/>
              <a:rect l="l" t="t" r="r" b="b"/>
              <a:pathLst>
                <a:path w="129540" h="127000">
                  <a:moveTo>
                    <a:pt x="89775" y="44562"/>
                  </a:moveTo>
                  <a:lnTo>
                    <a:pt x="51453" y="44562"/>
                  </a:lnTo>
                  <a:lnTo>
                    <a:pt x="60540" y="45666"/>
                  </a:lnTo>
                  <a:lnTo>
                    <a:pt x="66075" y="48469"/>
                  </a:lnTo>
                  <a:lnTo>
                    <a:pt x="68745" y="51181"/>
                  </a:lnTo>
                  <a:lnTo>
                    <a:pt x="73469" y="57861"/>
                  </a:lnTo>
                  <a:lnTo>
                    <a:pt x="64033" y="64541"/>
                  </a:lnTo>
                  <a:lnTo>
                    <a:pt x="53733" y="70954"/>
                  </a:lnTo>
                  <a:lnTo>
                    <a:pt x="42697" y="78765"/>
                  </a:lnTo>
                  <a:lnTo>
                    <a:pt x="39573" y="86334"/>
                  </a:lnTo>
                  <a:lnTo>
                    <a:pt x="38218" y="93407"/>
                  </a:lnTo>
                  <a:lnTo>
                    <a:pt x="39273" y="100153"/>
                  </a:lnTo>
                  <a:lnTo>
                    <a:pt x="71747" y="126569"/>
                  </a:lnTo>
                  <a:lnTo>
                    <a:pt x="79874" y="126115"/>
                  </a:lnTo>
                  <a:lnTo>
                    <a:pt x="117348" y="109143"/>
                  </a:lnTo>
                  <a:lnTo>
                    <a:pt x="125531" y="103366"/>
                  </a:lnTo>
                  <a:lnTo>
                    <a:pt x="76452" y="103366"/>
                  </a:lnTo>
                  <a:lnTo>
                    <a:pt x="69520" y="103129"/>
                  </a:lnTo>
                  <a:lnTo>
                    <a:pt x="64058" y="99212"/>
                  </a:lnTo>
                  <a:lnTo>
                    <a:pt x="63500" y="98412"/>
                  </a:lnTo>
                  <a:lnTo>
                    <a:pt x="62636" y="96951"/>
                  </a:lnTo>
                  <a:lnTo>
                    <a:pt x="62623" y="91084"/>
                  </a:lnTo>
                  <a:lnTo>
                    <a:pt x="65532" y="88849"/>
                  </a:lnTo>
                  <a:lnTo>
                    <a:pt x="69557" y="86004"/>
                  </a:lnTo>
                  <a:lnTo>
                    <a:pt x="80937" y="79159"/>
                  </a:lnTo>
                  <a:lnTo>
                    <a:pt x="83350" y="77444"/>
                  </a:lnTo>
                  <a:lnTo>
                    <a:pt x="90628" y="70780"/>
                  </a:lnTo>
                  <a:lnTo>
                    <a:pt x="94627" y="63165"/>
                  </a:lnTo>
                  <a:lnTo>
                    <a:pt x="94740" y="54675"/>
                  </a:lnTo>
                  <a:lnTo>
                    <a:pt x="90360" y="45389"/>
                  </a:lnTo>
                  <a:lnTo>
                    <a:pt x="89775" y="44562"/>
                  </a:lnTo>
                  <a:close/>
                </a:path>
                <a:path w="129540" h="127000">
                  <a:moveTo>
                    <a:pt x="115252" y="84226"/>
                  </a:moveTo>
                  <a:lnTo>
                    <a:pt x="109816" y="87045"/>
                  </a:lnTo>
                  <a:lnTo>
                    <a:pt x="107734" y="87985"/>
                  </a:lnTo>
                  <a:lnTo>
                    <a:pt x="105194" y="89281"/>
                  </a:lnTo>
                  <a:lnTo>
                    <a:pt x="93586" y="96786"/>
                  </a:lnTo>
                  <a:lnTo>
                    <a:pt x="90817" y="98234"/>
                  </a:lnTo>
                  <a:lnTo>
                    <a:pt x="83877" y="101282"/>
                  </a:lnTo>
                  <a:lnTo>
                    <a:pt x="76452" y="103366"/>
                  </a:lnTo>
                  <a:lnTo>
                    <a:pt x="125531" y="103366"/>
                  </a:lnTo>
                  <a:lnTo>
                    <a:pt x="127711" y="101828"/>
                  </a:lnTo>
                  <a:lnTo>
                    <a:pt x="115252" y="84226"/>
                  </a:lnTo>
                  <a:close/>
                </a:path>
                <a:path w="129540" h="127000">
                  <a:moveTo>
                    <a:pt x="119862" y="0"/>
                  </a:moveTo>
                  <a:lnTo>
                    <a:pt x="115303" y="127"/>
                  </a:lnTo>
                  <a:lnTo>
                    <a:pt x="111252" y="749"/>
                  </a:lnTo>
                  <a:lnTo>
                    <a:pt x="97840" y="4724"/>
                  </a:lnTo>
                  <a:lnTo>
                    <a:pt x="94107" y="5791"/>
                  </a:lnTo>
                  <a:lnTo>
                    <a:pt x="54919" y="17922"/>
                  </a:lnTo>
                  <a:lnTo>
                    <a:pt x="9563" y="33159"/>
                  </a:lnTo>
                  <a:lnTo>
                    <a:pt x="0" y="39420"/>
                  </a:lnTo>
                  <a:lnTo>
                    <a:pt x="977" y="46659"/>
                  </a:lnTo>
                  <a:lnTo>
                    <a:pt x="9042" y="58051"/>
                  </a:lnTo>
                  <a:lnTo>
                    <a:pt x="14071" y="56388"/>
                  </a:lnTo>
                  <a:lnTo>
                    <a:pt x="21615" y="53124"/>
                  </a:lnTo>
                  <a:lnTo>
                    <a:pt x="30645" y="49314"/>
                  </a:lnTo>
                  <a:lnTo>
                    <a:pt x="35877" y="47688"/>
                  </a:lnTo>
                  <a:lnTo>
                    <a:pt x="38125" y="46951"/>
                  </a:lnTo>
                  <a:lnTo>
                    <a:pt x="51453" y="44562"/>
                  </a:lnTo>
                  <a:lnTo>
                    <a:pt x="89775" y="44562"/>
                  </a:lnTo>
                  <a:lnTo>
                    <a:pt x="85483" y="38493"/>
                  </a:lnTo>
                  <a:lnTo>
                    <a:pt x="74574" y="34290"/>
                  </a:lnTo>
                  <a:lnTo>
                    <a:pt x="77978" y="33261"/>
                  </a:lnTo>
                  <a:lnTo>
                    <a:pt x="79349" y="32981"/>
                  </a:lnTo>
                  <a:lnTo>
                    <a:pt x="80822" y="32626"/>
                  </a:lnTo>
                  <a:lnTo>
                    <a:pt x="84734" y="31584"/>
                  </a:lnTo>
                  <a:lnTo>
                    <a:pt x="86753" y="31026"/>
                  </a:lnTo>
                  <a:lnTo>
                    <a:pt x="117817" y="23202"/>
                  </a:lnTo>
                  <a:lnTo>
                    <a:pt x="120040" y="22669"/>
                  </a:lnTo>
                  <a:lnTo>
                    <a:pt x="129463" y="16002"/>
                  </a:lnTo>
                  <a:lnTo>
                    <a:pt x="124993" y="7239"/>
                  </a:lnTo>
                  <a:lnTo>
                    <a:pt x="119862" y="0"/>
                  </a:lnTo>
                  <a:close/>
                </a:path>
              </a:pathLst>
            </a:custGeom>
            <a:solidFill>
              <a:srgbClr val="EC008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3" b="0" i="0" u="none" strike="noStrike" kern="1200" cap="none" spc="0" normalizeH="0" baseline="0" noProof="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23" name="object 23">
              <a:extLst>
                <a:ext uri="{FF2B5EF4-FFF2-40B4-BE49-F238E27FC236}">
                  <a16:creationId xmlns:a16="http://schemas.microsoft.com/office/drawing/2014/main" id="{FC6EC009-4439-BE4F-B38A-ABF59F734D35}"/>
                </a:ext>
              </a:extLst>
            </p:cNvPr>
            <p:cNvSpPr/>
            <p:nvPr/>
          </p:nvSpPr>
          <p:spPr>
            <a:xfrm>
              <a:off x="7572842" y="4878161"/>
              <a:ext cx="1293749" cy="558493"/>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3" b="0" i="0" u="none" strike="noStrike" kern="1200" cap="none" spc="0" normalizeH="0" baseline="0" noProof="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grpSp>
      <p:sp>
        <p:nvSpPr>
          <p:cNvPr id="24" name="object 24">
            <a:extLst>
              <a:ext uri="{FF2B5EF4-FFF2-40B4-BE49-F238E27FC236}">
                <a16:creationId xmlns:a16="http://schemas.microsoft.com/office/drawing/2014/main" id="{E0C62C4F-DD36-D241-98F6-943B2FFB0319}"/>
              </a:ext>
            </a:extLst>
          </p:cNvPr>
          <p:cNvSpPr txBox="1"/>
          <p:nvPr/>
        </p:nvSpPr>
        <p:spPr>
          <a:xfrm>
            <a:off x="1360952" y="3343804"/>
            <a:ext cx="2843435" cy="475870"/>
          </a:xfrm>
          <a:prstGeom prst="rect">
            <a:avLst/>
          </a:prstGeom>
          <a:ln w="15748">
            <a:solidFill>
              <a:srgbClr val="231F20"/>
            </a:solidFill>
          </a:ln>
        </p:spPr>
        <p:txBody>
          <a:bodyPr vert="horz" wrap="square" lIns="0" tIns="69127" rIns="0" bIns="97976" rtlCol="0">
            <a:spAutoFit/>
          </a:bodyPr>
          <a:lstStyle/>
          <a:p>
            <a:pPr marL="263841" marR="0" lvl="0" indent="0" algn="l" defTabSz="914400" rtl="0" eaLnBrk="1" fontAlgn="auto" latinLnBrk="0" hangingPunct="1">
              <a:lnSpc>
                <a:spcPct val="100000"/>
              </a:lnSpc>
              <a:spcBef>
                <a:spcPts val="544"/>
              </a:spcBef>
              <a:spcAft>
                <a:spcPts val="0"/>
              </a:spcAft>
              <a:buClrTx/>
              <a:buSzTx/>
              <a:buFontTx/>
              <a:buNone/>
              <a:tabLst/>
              <a:defRPr/>
            </a:pPr>
            <a:r>
              <a:rPr kumimoji="1" sz="1996"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「えるぼし」マーク</a:t>
            </a:r>
            <a:endParaRPr kumimoji="1" sz="1996"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25" name="object 25">
            <a:extLst>
              <a:ext uri="{FF2B5EF4-FFF2-40B4-BE49-F238E27FC236}">
                <a16:creationId xmlns:a16="http://schemas.microsoft.com/office/drawing/2014/main" id="{7197CB3F-0003-204B-83F0-30E3A5AF34C0}"/>
              </a:ext>
            </a:extLst>
          </p:cNvPr>
          <p:cNvSpPr/>
          <p:nvPr/>
        </p:nvSpPr>
        <p:spPr>
          <a:xfrm>
            <a:off x="7732150" y="2911506"/>
            <a:ext cx="1201330" cy="1313104"/>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3" b="0" i="0" u="none" strike="noStrike" kern="1200" cap="none" spc="0" normalizeH="0" baseline="0" noProof="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27" name="正方形/長方形 26"/>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 name="テキスト ボックス 1"/>
          <p:cNvSpPr txBox="1"/>
          <p:nvPr/>
        </p:nvSpPr>
        <p:spPr>
          <a:xfrm>
            <a:off x="143724" y="87015"/>
            <a:ext cx="14157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認定制度</a:t>
            </a:r>
          </a:p>
        </p:txBody>
      </p:sp>
      <p:pic>
        <p:nvPicPr>
          <p:cNvPr id="29" name="図 28"/>
          <p:cNvPicPr>
            <a:picLocks noChangeAspect="1"/>
          </p:cNvPicPr>
          <p:nvPr/>
        </p:nvPicPr>
        <p:blipFill>
          <a:blip r:embed="rId10"/>
          <a:stretch>
            <a:fillRect/>
          </a:stretch>
        </p:blipFill>
        <p:spPr>
          <a:xfrm>
            <a:off x="6098634" y="2900633"/>
            <a:ext cx="1535329" cy="1427070"/>
          </a:xfrm>
          <a:prstGeom prst="rect">
            <a:avLst/>
          </a:prstGeom>
        </p:spPr>
      </p:pic>
      <p:pic>
        <p:nvPicPr>
          <p:cNvPr id="30" name="図 29"/>
          <p:cNvPicPr>
            <a:picLocks noChangeAspect="1"/>
          </p:cNvPicPr>
          <p:nvPr/>
        </p:nvPicPr>
        <p:blipFill>
          <a:blip r:embed="rId11"/>
          <a:stretch>
            <a:fillRect/>
          </a:stretch>
        </p:blipFill>
        <p:spPr>
          <a:xfrm>
            <a:off x="4698298" y="2911506"/>
            <a:ext cx="1447312" cy="1427070"/>
          </a:xfrm>
          <a:prstGeom prst="rect">
            <a:avLst/>
          </a:prstGeom>
        </p:spPr>
      </p:pic>
      <p:pic>
        <p:nvPicPr>
          <p:cNvPr id="33" name="図 32">
            <a:extLst>
              <a:ext uri="{FF2B5EF4-FFF2-40B4-BE49-F238E27FC236}">
                <a16:creationId xmlns:a16="http://schemas.microsoft.com/office/drawing/2014/main" id="{A1457587-F203-955F-C00E-ADD4F6D26D25}"/>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03192" y="4699004"/>
            <a:ext cx="1457376" cy="1575710"/>
          </a:xfrm>
          <a:prstGeom prst="rect">
            <a:avLst/>
          </a:prstGeom>
          <a:noFill/>
          <a:ln>
            <a:noFill/>
          </a:ln>
        </p:spPr>
      </p:pic>
      <p:pic>
        <p:nvPicPr>
          <p:cNvPr id="35" name="図 34">
            <a:extLst>
              <a:ext uri="{FF2B5EF4-FFF2-40B4-BE49-F238E27FC236}">
                <a16:creationId xmlns:a16="http://schemas.microsoft.com/office/drawing/2014/main" id="{E8B59609-CFBC-F2E8-C6F5-A3848C72A5F3}"/>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181059" y="4628619"/>
            <a:ext cx="1521148" cy="1647910"/>
          </a:xfrm>
          <a:prstGeom prst="rect">
            <a:avLst/>
          </a:prstGeom>
          <a:noFill/>
          <a:ln>
            <a:noFill/>
          </a:ln>
        </p:spPr>
      </p:pic>
      <p:pic>
        <p:nvPicPr>
          <p:cNvPr id="1026" name="Picture 2" descr="えるぼし認定マーク全ての画像">
            <a:extLst>
              <a:ext uri="{FF2B5EF4-FFF2-40B4-BE49-F238E27FC236}">
                <a16:creationId xmlns:a16="http://schemas.microsoft.com/office/drawing/2014/main" id="{CB30CAAB-3ADA-FBEF-E2CD-94F3D25C7EE6}"/>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75276"/>
          <a:stretch/>
        </p:blipFill>
        <p:spPr bwMode="auto">
          <a:xfrm>
            <a:off x="9085691" y="2812301"/>
            <a:ext cx="1362504" cy="154303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グループ化 2">
            <a:extLst>
              <a:ext uri="{FF2B5EF4-FFF2-40B4-BE49-F238E27FC236}">
                <a16:creationId xmlns:a16="http://schemas.microsoft.com/office/drawing/2014/main" id="{33276C3D-C2AC-E43A-7A23-F1E7C4138F73}"/>
              </a:ext>
            </a:extLst>
          </p:cNvPr>
          <p:cNvGrpSpPr/>
          <p:nvPr/>
        </p:nvGrpSpPr>
        <p:grpSpPr>
          <a:xfrm>
            <a:off x="10011730" y="4737103"/>
            <a:ext cx="1772902" cy="1635703"/>
            <a:chOff x="7644216" y="938346"/>
            <a:chExt cx="2330924" cy="2150542"/>
          </a:xfrm>
        </p:grpSpPr>
        <p:pic>
          <p:nvPicPr>
            <p:cNvPr id="6" name="図 5">
              <a:extLst>
                <a:ext uri="{FF2B5EF4-FFF2-40B4-BE49-F238E27FC236}">
                  <a16:creationId xmlns:a16="http://schemas.microsoft.com/office/drawing/2014/main" id="{9D872B72-E979-1ABF-0315-8EF9F25D623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54346" y="938346"/>
              <a:ext cx="2320794" cy="2150542"/>
            </a:xfrm>
            <a:prstGeom prst="rect">
              <a:avLst/>
            </a:prstGeom>
          </p:spPr>
        </p:pic>
        <p:sp>
          <p:nvSpPr>
            <p:cNvPr id="28" name="正方形/長方形 27">
              <a:extLst>
                <a:ext uri="{FF2B5EF4-FFF2-40B4-BE49-F238E27FC236}">
                  <a16:creationId xmlns:a16="http://schemas.microsoft.com/office/drawing/2014/main" id="{2E6AB292-4F13-ADF8-5C54-09E87EC7485B}"/>
                </a:ext>
              </a:extLst>
            </p:cNvPr>
            <p:cNvSpPr/>
            <p:nvPr/>
          </p:nvSpPr>
          <p:spPr>
            <a:xfrm>
              <a:off x="7644216" y="1180715"/>
              <a:ext cx="432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
        <p:nvSpPr>
          <p:cNvPr id="34" name="テキスト ボックス 33">
            <a:extLst>
              <a:ext uri="{FF2B5EF4-FFF2-40B4-BE49-F238E27FC236}">
                <a16:creationId xmlns:a16="http://schemas.microsoft.com/office/drawing/2014/main" id="{54A15FD3-9FBD-A0B7-1AF2-BCA643E8BE29}"/>
              </a:ext>
            </a:extLst>
          </p:cNvPr>
          <p:cNvSpPr txBox="1"/>
          <p:nvPr/>
        </p:nvSpPr>
        <p:spPr>
          <a:xfrm>
            <a:off x="9702207" y="4338576"/>
            <a:ext cx="231147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dirty="0">
                <a:solidFill>
                  <a:prstClr val="black"/>
                </a:solidFill>
                <a:latin typeface="HG丸ｺﾞｼｯｸM-PRO" panose="020F0600000000000000" pitchFamily="50" charset="-128"/>
                <a:ea typeface="HG丸ｺﾞｼｯｸM-PRO" panose="020F0600000000000000" pitchFamily="50" charset="-128"/>
              </a:rPr>
              <a:t>くるみんプラスマーク</a:t>
            </a:r>
            <a:endParaRPr lang="en-US" altLang="ja-JP" sz="1100" dirty="0">
              <a:solidFill>
                <a:prstClr val="black"/>
              </a:solidFill>
              <a:latin typeface="HG丸ｺﾞｼｯｸM-PRO" panose="020F0600000000000000" pitchFamily="50" charset="-128"/>
              <a:ea typeface="HG丸ｺﾞｼｯｸM-PRO" panose="020F06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dirty="0">
                <a:solidFill>
                  <a:prstClr val="black"/>
                </a:solidFill>
                <a:latin typeface="HG丸ｺﾞｼｯｸM-PRO" panose="020F0600000000000000" pitchFamily="50" charset="-128"/>
                <a:ea typeface="HG丸ｺﾞｼｯｸM-PRO" panose="020F0600000000000000" pitchFamily="50" charset="-128"/>
              </a:rPr>
              <a:t>（不妊治療と仕事との両立企業）</a:t>
            </a:r>
            <a:endParaRPr lang="en-US" altLang="ja-JP" sz="11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1" name="スライド番号プレースホルダー 4">
            <a:extLst>
              <a:ext uri="{FF2B5EF4-FFF2-40B4-BE49-F238E27FC236}">
                <a16:creationId xmlns:a16="http://schemas.microsoft.com/office/drawing/2014/main" id="{5E46226B-BCDF-7EBE-653C-7A1C97C92DCA}"/>
              </a:ext>
            </a:extLst>
          </p:cNvPr>
          <p:cNvSpPr txBox="1">
            <a:spLocks/>
          </p:cNvSpPr>
          <p:nvPr/>
        </p:nvSpPr>
        <p:spPr>
          <a:xfrm>
            <a:off x="9347200" y="6479969"/>
            <a:ext cx="2844800" cy="365125"/>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E3C52A74-6BB8-425A-81FA-95938EE2CA9E}" type="slidenum">
              <a:rPr lang="ja-JP" altLang="en-US" sz="1200" b="1" smtClean="0"/>
              <a:pPr algn="r"/>
              <a:t>10</a:t>
            </a:fld>
            <a:endParaRPr lang="ja-JP" altLang="en-US" sz="1200" b="1"/>
          </a:p>
        </p:txBody>
      </p:sp>
    </p:spTree>
    <p:extLst>
      <p:ext uri="{BB962C8B-B14F-4D97-AF65-F5344CB8AC3E}">
        <p14:creationId xmlns:p14="http://schemas.microsoft.com/office/powerpoint/2010/main" val="4101675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15" descr="25%"/>
          <p:cNvSpPr>
            <a:spLocks noChangeArrowheads="1"/>
          </p:cNvSpPr>
          <p:nvPr/>
        </p:nvSpPr>
        <p:spPr bwMode="auto">
          <a:xfrm>
            <a:off x="1276535" y="741461"/>
            <a:ext cx="9649072" cy="820871"/>
          </a:xfrm>
          <a:prstGeom prst="rect">
            <a:avLst/>
          </a:prstGeom>
          <a:noFill/>
          <a:ln w="12700">
            <a:noFill/>
            <a:miter lim="800000"/>
            <a:headEnd/>
            <a:tailEnd/>
          </a:ln>
        </p:spPr>
        <p:txBody>
          <a:bodyPr wrap="square" lIns="84395" tIns="42198" rIns="84395" bIns="42198" anchor="ctr">
            <a:spAutoFit/>
          </a:bodyPr>
          <a:lstStyle/>
          <a:p>
            <a:pPr marL="0" marR="0" lvl="0" indent="0" algn="l" defTabSz="843778" rtl="0" eaLnBrk="1" fontAlgn="base" latinLnBrk="0" hangingPunct="1">
              <a:lnSpc>
                <a:spcPts val="2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日本の人口は、少子・高齢化が進み減少している。ちなみに</a:t>
            </a:r>
            <a:r>
              <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14</a:t>
            </a: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歳以下は</a:t>
            </a:r>
            <a:r>
              <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1955</a:t>
            </a: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年、</a:t>
            </a:r>
            <a:r>
              <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15</a:t>
            </a: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64</a:t>
            </a: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歳は</a:t>
            </a:r>
            <a:r>
              <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1995</a:t>
            </a: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年、人口は</a:t>
            </a:r>
            <a:r>
              <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2010</a:t>
            </a: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年をピークに減少し続け、一方、</a:t>
            </a:r>
            <a:r>
              <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65</a:t>
            </a: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歳以上は</a:t>
            </a:r>
            <a:r>
              <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2040</a:t>
            </a: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年まで増加を続けることから、</a:t>
            </a:r>
            <a:r>
              <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2065</a:t>
            </a: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年には総人口は</a:t>
            </a:r>
            <a:r>
              <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9,000</a:t>
            </a: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万人を割り込み、高齢化率は</a:t>
            </a:r>
            <a:r>
              <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38</a:t>
            </a: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％台になると推計されている。</a:t>
            </a:r>
          </a:p>
        </p:txBody>
      </p:sp>
      <p:cxnSp>
        <p:nvCxnSpPr>
          <p:cNvPr id="57" name="直線コネクタ 56"/>
          <p:cNvCxnSpPr/>
          <p:nvPr/>
        </p:nvCxnSpPr>
        <p:spPr>
          <a:xfrm flipV="1">
            <a:off x="1557191" y="1562546"/>
            <a:ext cx="9038769" cy="0"/>
          </a:xfrm>
          <a:prstGeom prst="line">
            <a:avLst/>
          </a:prstGeom>
          <a:ln w="28575" cmpd="sng">
            <a:solidFill>
              <a:srgbClr val="002060"/>
            </a:solidFill>
          </a:ln>
        </p:spPr>
        <p:style>
          <a:lnRef idx="1">
            <a:schemeClr val="accent1"/>
          </a:lnRef>
          <a:fillRef idx="0">
            <a:schemeClr val="accent1"/>
          </a:fillRef>
          <a:effectRef idx="0">
            <a:schemeClr val="accent1"/>
          </a:effectRef>
          <a:fontRef idx="minor">
            <a:schemeClr val="tx1"/>
          </a:fontRef>
        </p:style>
      </p:cxnSp>
      <p:sp>
        <p:nvSpPr>
          <p:cNvPr id="69" name="テキスト ボックス 68">
            <a:extLst>
              <a:ext uri="{FF2B5EF4-FFF2-40B4-BE49-F238E27FC236}">
                <a16:creationId xmlns:a16="http://schemas.microsoft.com/office/drawing/2014/main" id="{5BE20A19-14D0-4D58-AABC-1F3C0EA74703}"/>
              </a:ext>
            </a:extLst>
          </p:cNvPr>
          <p:cNvSpPr txBox="1"/>
          <p:nvPr/>
        </p:nvSpPr>
        <p:spPr>
          <a:xfrm>
            <a:off x="6796864" y="5572516"/>
            <a:ext cx="332308" cy="194967"/>
          </a:xfrm>
          <a:prstGeom prst="rect">
            <a:avLst/>
          </a:prstGeom>
          <a:solidFill>
            <a:schemeClr val="bg1"/>
          </a:solidFill>
          <a:ln w="9525">
            <a:noFill/>
          </a:ln>
        </p:spPr>
        <p:txBody>
          <a:bodyPr wrap="square" lIns="33231" tIns="33231" rIns="33231" bIns="33231" rtlCol="0">
            <a:spAutoFit/>
          </a:bodyPr>
          <a:lstStyle/>
          <a:p>
            <a:pPr marL="0" marR="0" lvl="0" indent="0" algn="ctr" defTabSz="842560" rtl="0" eaLnBrk="1" fontAlgn="base" latinLnBrk="0" hangingPunct="1">
              <a:lnSpc>
                <a:spcPct val="100000"/>
              </a:lnSpc>
              <a:spcBef>
                <a:spcPct val="0"/>
              </a:spcBef>
              <a:spcAft>
                <a:spcPct val="0"/>
              </a:spcAft>
              <a:buClrTx/>
              <a:buSzTx/>
              <a:buFontTx/>
              <a:buNone/>
              <a:tabLst/>
              <a:defRPr/>
            </a:pPr>
            <a:r>
              <a:rPr kumimoji="1" lang="en-US" altLang="ja-JP" sz="831" b="1" i="0" u="none" strike="noStrike" kern="1200" cap="none" spc="0" normalizeH="0" baseline="0" noProof="0" dirty="0">
                <a:ln>
                  <a:noFill/>
                </a:ln>
                <a:solidFill>
                  <a:srgbClr val="008000"/>
                </a:solidFill>
                <a:effectLst/>
                <a:uLnTx/>
                <a:uFillTx/>
                <a:latin typeface="Arial" charset="0"/>
                <a:ea typeface="ＭＳ Ｐゴシック" panose="020B0600070205080204" pitchFamily="50" charset="-128"/>
                <a:cs typeface="+mn-cs"/>
              </a:rPr>
              <a:t>1,507</a:t>
            </a:r>
          </a:p>
        </p:txBody>
      </p:sp>
      <p:sp>
        <p:nvSpPr>
          <p:cNvPr id="30" name="正方形/長方形 29"/>
          <p:cNvSpPr/>
          <p:nvPr/>
        </p:nvSpPr>
        <p:spPr>
          <a:xfrm>
            <a:off x="0" y="552190"/>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1" name="テキスト ボックス 30"/>
          <p:cNvSpPr txBox="1"/>
          <p:nvPr/>
        </p:nvSpPr>
        <p:spPr>
          <a:xfrm>
            <a:off x="119336" y="17015"/>
            <a:ext cx="264687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日本の人口の推移</a:t>
            </a:r>
          </a:p>
        </p:txBody>
      </p:sp>
      <p:pic>
        <p:nvPicPr>
          <p:cNvPr id="2" name="図 1">
            <a:extLst>
              <a:ext uri="{FF2B5EF4-FFF2-40B4-BE49-F238E27FC236}">
                <a16:creationId xmlns:a16="http://schemas.microsoft.com/office/drawing/2014/main" id="{4080D5C5-7FC4-8C69-CEF4-A5FFEC9F028B}"/>
              </a:ext>
            </a:extLst>
          </p:cNvPr>
          <p:cNvPicPr>
            <a:picLocks noChangeAspect="1"/>
          </p:cNvPicPr>
          <p:nvPr/>
        </p:nvPicPr>
        <p:blipFill rotWithShape="1">
          <a:blip r:embed="rId3"/>
          <a:srcRect t="972"/>
          <a:stretch/>
        </p:blipFill>
        <p:spPr>
          <a:xfrm>
            <a:off x="1703512" y="1700809"/>
            <a:ext cx="7272808" cy="4792066"/>
          </a:xfrm>
          <a:prstGeom prst="rect">
            <a:avLst/>
          </a:prstGeom>
        </p:spPr>
      </p:pic>
      <p:sp>
        <p:nvSpPr>
          <p:cNvPr id="4" name="テキスト ボックス 3">
            <a:extLst>
              <a:ext uri="{FF2B5EF4-FFF2-40B4-BE49-F238E27FC236}">
                <a16:creationId xmlns:a16="http://schemas.microsoft.com/office/drawing/2014/main" id="{7837D007-4649-ED55-277D-FB9FE40A4F8B}"/>
              </a:ext>
            </a:extLst>
          </p:cNvPr>
          <p:cNvSpPr txBox="1"/>
          <p:nvPr/>
        </p:nvSpPr>
        <p:spPr>
          <a:xfrm>
            <a:off x="8984502" y="4854870"/>
            <a:ext cx="1949287" cy="161582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資料：棒グラフと実線の高齢化率に</a:t>
            </a: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ついては、</a:t>
            </a:r>
            <a:r>
              <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2020</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年までは総務省「国</a:t>
            </a: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勢調査」（</a:t>
            </a:r>
            <a:r>
              <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2015</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年及び</a:t>
            </a:r>
            <a:r>
              <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2020</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年は不</a:t>
            </a: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詳補完値による。）、</a:t>
            </a:r>
            <a:r>
              <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2021</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年は総務</a:t>
            </a: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省「人口推計」（令和３年</a:t>
            </a:r>
            <a:r>
              <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10</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月１日</a:t>
            </a: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現在（令和</a:t>
            </a:r>
            <a:r>
              <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年国勢調査を基準とす</a:t>
            </a: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る推計値））、</a:t>
            </a:r>
            <a:r>
              <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2025</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年以降は国立社</a:t>
            </a: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会保障・人口問題研究所「日本の　</a:t>
            </a: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将来推計人口</a:t>
            </a:r>
            <a:r>
              <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平成</a:t>
            </a:r>
            <a:r>
              <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29</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年推計</a:t>
            </a:r>
            <a:r>
              <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a:t>
            </a: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出生中位・死亡中位仮定による推</a:t>
            </a: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計結果</a:t>
            </a:r>
          </a:p>
        </p:txBody>
      </p:sp>
      <p:sp>
        <p:nvSpPr>
          <p:cNvPr id="5" name="テキスト ボックス 4">
            <a:extLst>
              <a:ext uri="{FF2B5EF4-FFF2-40B4-BE49-F238E27FC236}">
                <a16:creationId xmlns:a16="http://schemas.microsoft.com/office/drawing/2014/main" id="{0E8E7B53-D8CF-1357-7F34-E3B2804D325F}"/>
              </a:ext>
            </a:extLst>
          </p:cNvPr>
          <p:cNvSpPr txBox="1"/>
          <p:nvPr/>
        </p:nvSpPr>
        <p:spPr>
          <a:xfrm>
            <a:off x="1695330" y="6499163"/>
            <a:ext cx="2312438" cy="2308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出典：内閣府「令和４年版 高齢社会白書」</a:t>
            </a:r>
          </a:p>
        </p:txBody>
      </p:sp>
      <p:sp>
        <p:nvSpPr>
          <p:cNvPr id="3" name="スライド番号プレースホルダー 2">
            <a:extLst>
              <a:ext uri="{FF2B5EF4-FFF2-40B4-BE49-F238E27FC236}">
                <a16:creationId xmlns:a16="http://schemas.microsoft.com/office/drawing/2014/main" id="{033A1B56-CE54-331F-E7C0-09265AED1B25}"/>
              </a:ext>
            </a:extLst>
          </p:cNvPr>
          <p:cNvSpPr>
            <a:spLocks noGrp="1"/>
          </p:cNvSpPr>
          <p:nvPr>
            <p:ph type="sldNum" sz="quarter" idx="12"/>
          </p:nvPr>
        </p:nvSpPr>
        <p:spPr>
          <a:xfrm>
            <a:off x="9347200" y="6470697"/>
            <a:ext cx="2844800" cy="365125"/>
          </a:xfrm>
        </p:spPr>
        <p:txBody>
          <a:bodyPr/>
          <a:lstStyle/>
          <a:p>
            <a:fld id="{32927FFD-3D24-4EC2-AEC8-E83A8D96C0AC}" type="slidenum">
              <a:rPr lang="ja-JP" altLang="en-US" smtClean="0"/>
              <a:pPr/>
              <a:t>11</a:t>
            </a:fld>
            <a:endParaRPr lang="ja-JP" altLang="en-US" dirty="0"/>
          </a:p>
        </p:txBody>
      </p:sp>
    </p:spTree>
    <p:extLst>
      <p:ext uri="{BB962C8B-B14F-4D97-AF65-F5344CB8AC3E}">
        <p14:creationId xmlns:p14="http://schemas.microsoft.com/office/powerpoint/2010/main" val="383120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wipe(left)">
                                      <p:cBhvr>
                                        <p:cTn id="7" dur="500"/>
                                        <p:tgtEl>
                                          <p:spTgt spid="54">
                                            <p:txEl>
                                              <p:pRg st="0" end="0"/>
                                            </p:txEl>
                                          </p:spTgt>
                                        </p:tgtEl>
                                      </p:cBhvr>
                                    </p:animEffect>
                                  </p:childTnLst>
                                </p:cTn>
                              </p:par>
                              <p:par>
                                <p:cTn id="8" presetID="2" presetClass="entr" presetSubtype="8"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 calcmode="lin" valueType="num">
                                      <p:cBhvr additive="base">
                                        <p:cTn id="10" dur="500" fill="hold"/>
                                        <p:tgtEl>
                                          <p:spTgt spid="69"/>
                                        </p:tgtEl>
                                        <p:attrNameLst>
                                          <p:attrName>ppt_x</p:attrName>
                                        </p:attrNameLst>
                                      </p:cBhvr>
                                      <p:tavLst>
                                        <p:tav tm="0">
                                          <p:val>
                                            <p:strVal val="0-#ppt_w/2"/>
                                          </p:val>
                                        </p:tav>
                                        <p:tav tm="100000">
                                          <p:val>
                                            <p:strVal val="#ppt_x"/>
                                          </p:val>
                                        </p:tav>
                                      </p:tavLst>
                                    </p:anim>
                                    <p:anim calcmode="lin" valueType="num">
                                      <p:cBhvr additive="base">
                                        <p:cTn id="11" dur="500" fill="hold"/>
                                        <p:tgtEl>
                                          <p:spTgt spid="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build="p"/>
      <p:bldP spid="6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テキスト ボックス 5"/>
          <p:cNvSpPr txBox="1">
            <a:spLocks noChangeArrowheads="1"/>
          </p:cNvSpPr>
          <p:nvPr/>
        </p:nvSpPr>
        <p:spPr bwMode="auto">
          <a:xfrm>
            <a:off x="1530801" y="705672"/>
            <a:ext cx="9205023" cy="737789"/>
          </a:xfrm>
          <a:prstGeom prst="rect">
            <a:avLst/>
          </a:prstGeom>
          <a:noFill/>
          <a:ln w="9525">
            <a:noFill/>
            <a:miter lim="800000"/>
            <a:headEnd/>
            <a:tailEnd/>
          </a:ln>
        </p:spPr>
        <p:txBody>
          <a:bodyPr wrap="square" lIns="90557" tIns="45287" rIns="90557" bIns="45287">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○日本では、出産・育児を機に労働市場から退出する女性が多い。（Ｍ字カーブ）</a:t>
            </a:r>
            <a:endPar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特に、子育て期の女性において、就業率と潜在的な労働力率の差が大きい。</a:t>
            </a:r>
            <a:endPar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○一方、アメリカやスウェーデン等の欧米先進諸国では子育て期における就業率の低下はみられない。　</a:t>
            </a:r>
            <a:endPar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2056" name="Text Box 2"/>
          <p:cNvSpPr txBox="1">
            <a:spLocks noChangeArrowheads="1"/>
          </p:cNvSpPr>
          <p:nvPr/>
        </p:nvSpPr>
        <p:spPr bwMode="auto">
          <a:xfrm>
            <a:off x="2063526" y="1833720"/>
            <a:ext cx="3456410" cy="337540"/>
          </a:xfrm>
          <a:prstGeom prst="rect">
            <a:avLst/>
          </a:prstGeom>
          <a:noFill/>
          <a:ln w="9525">
            <a:noFill/>
            <a:miter lim="800000"/>
            <a:headEnd/>
            <a:tailEnd/>
          </a:ln>
        </p:spPr>
        <p:txBody>
          <a:bodyPr wrap="square" lIns="90416" tIns="45218" rIns="90416" bIns="4521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Calibri"/>
                <a:ea typeface="ＭＳ Ｐゴシック" panose="020B0600070205080204" pitchFamily="50" charset="-128"/>
                <a:cs typeface="+mn-cs"/>
              </a:rPr>
              <a:t>　女性の就業率の国際比較</a:t>
            </a:r>
            <a:r>
              <a:rPr kumimoji="1" lang="ja-JP" altLang="en-US" sz="1200" b="0" i="0" u="none" strike="noStrike" kern="1200" cap="none" spc="0" normalizeH="0" baseline="0" noProof="0" dirty="0">
                <a:ln>
                  <a:noFill/>
                </a:ln>
                <a:solidFill>
                  <a:srgbClr val="000000"/>
                </a:solidFill>
                <a:effectLst/>
                <a:uLnTx/>
                <a:uFillTx/>
                <a:latin typeface="Calibri"/>
                <a:ea typeface="ＭＳ Ｐゴシック" panose="020B0600070205080204" pitchFamily="50" charset="-128"/>
                <a:cs typeface="+mn-cs"/>
              </a:rPr>
              <a:t>（２０１９年）</a:t>
            </a:r>
            <a:endParaRPr kumimoji="1" lang="ja-JP" altLang="en-US" sz="1600" b="0" i="0" u="none" strike="noStrike" kern="1200" cap="none" spc="0" normalizeH="0" baseline="0" noProof="0" dirty="0">
              <a:ln>
                <a:noFill/>
              </a:ln>
              <a:solidFill>
                <a:srgbClr val="000000"/>
              </a:solidFill>
              <a:effectLst/>
              <a:uLnTx/>
              <a:uFillTx/>
              <a:latin typeface="Calibri"/>
              <a:ea typeface="ＭＳ Ｐゴシック" panose="020B0600070205080204" pitchFamily="50" charset="-128"/>
              <a:cs typeface="+mn-cs"/>
            </a:endParaRPr>
          </a:p>
        </p:txBody>
      </p:sp>
      <p:sp>
        <p:nvSpPr>
          <p:cNvPr id="2057" name="Text Box 2"/>
          <p:cNvSpPr txBox="1">
            <a:spLocks noChangeArrowheads="1"/>
          </p:cNvSpPr>
          <p:nvPr/>
        </p:nvSpPr>
        <p:spPr bwMode="auto">
          <a:xfrm>
            <a:off x="6769307" y="1833720"/>
            <a:ext cx="4156376" cy="337540"/>
          </a:xfrm>
          <a:prstGeom prst="rect">
            <a:avLst/>
          </a:prstGeom>
          <a:noFill/>
          <a:ln w="9525">
            <a:noFill/>
            <a:miter lim="800000"/>
            <a:headEnd/>
            <a:tailEnd/>
          </a:ln>
        </p:spPr>
        <p:txBody>
          <a:bodyPr wrap="square" lIns="90416" tIns="45218" rIns="90416" bIns="4521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Calibri"/>
                <a:ea typeface="ＭＳ Ｐゴシック" panose="020B0600070205080204" pitchFamily="50" charset="-128"/>
                <a:cs typeface="+mn-cs"/>
              </a:rPr>
              <a:t>　女性の労働力率と潜在的労働力率</a:t>
            </a:r>
            <a:r>
              <a:rPr kumimoji="1" lang="ja-JP" altLang="en-US" sz="1200" b="0" i="0" u="none" strike="noStrike" kern="1200" cap="none" spc="0" normalizeH="0" baseline="0" noProof="0" dirty="0">
                <a:ln>
                  <a:noFill/>
                </a:ln>
                <a:solidFill>
                  <a:srgbClr val="000000"/>
                </a:solidFill>
                <a:effectLst/>
                <a:uLnTx/>
                <a:uFillTx/>
                <a:latin typeface="Calibri"/>
                <a:ea typeface="ＭＳ Ｐゴシック" panose="020B0600070205080204" pitchFamily="50" charset="-128"/>
                <a:cs typeface="+mn-cs"/>
              </a:rPr>
              <a:t>（２０１９年）</a:t>
            </a:r>
            <a:endParaRPr kumimoji="1" lang="ja-JP" altLang="en-US" sz="1600" b="0" i="0" u="none" strike="noStrike" kern="1200" cap="none" spc="0" normalizeH="0" baseline="0" noProof="0" dirty="0">
              <a:ln>
                <a:noFill/>
              </a:ln>
              <a:solidFill>
                <a:srgbClr val="000000"/>
              </a:solidFill>
              <a:effectLst/>
              <a:uLnTx/>
              <a:uFillTx/>
              <a:latin typeface="Calibri"/>
              <a:ea typeface="ＭＳ Ｐゴシック" panose="020B0600070205080204" pitchFamily="50" charset="-128"/>
              <a:cs typeface="+mn-cs"/>
            </a:endParaRPr>
          </a:p>
        </p:txBody>
      </p:sp>
      <p:graphicFrame>
        <p:nvGraphicFramePr>
          <p:cNvPr id="17" name="表 16"/>
          <p:cNvGraphicFramePr>
            <a:graphicFrameLocks noGrp="1"/>
          </p:cNvGraphicFramePr>
          <p:nvPr/>
        </p:nvGraphicFramePr>
        <p:xfrm>
          <a:off x="6603592" y="5395277"/>
          <a:ext cx="5094000" cy="1280160"/>
        </p:xfrm>
        <a:graphic>
          <a:graphicData uri="http://schemas.openxmlformats.org/drawingml/2006/table">
            <a:tbl>
              <a:tblPr/>
              <a:tblGrid>
                <a:gridCol w="5094000">
                  <a:extLst>
                    <a:ext uri="{9D8B030D-6E8A-4147-A177-3AD203B41FA5}">
                      <a16:colId xmlns:a16="http://schemas.microsoft.com/office/drawing/2014/main" val="20000"/>
                    </a:ext>
                  </a:extLst>
                </a:gridCol>
              </a:tblGrid>
              <a:tr h="1062526">
                <a:tc>
                  <a:txBody>
                    <a:bodyPr/>
                    <a:lstStyle/>
                    <a:p>
                      <a:pPr algn="l" fontAlgn="b"/>
                      <a:r>
                        <a:rPr lang="ja-JP" altLang="en-US" sz="1050" b="0" i="0" u="none" strike="noStrike" dirty="0">
                          <a:latin typeface="ＭＳ Ｐゴシック"/>
                        </a:rPr>
                        <a:t>資料出所：総務省「労働力調査（詳細集計）」（令和元年）より作成。</a:t>
                      </a:r>
                    </a:p>
                    <a:p>
                      <a:pPr algn="l" fontAlgn="b"/>
                      <a:endParaRPr lang="ja-JP" altLang="en-US" sz="1050" b="0" i="0" u="none" strike="noStrike" dirty="0">
                        <a:latin typeface="ＭＳ Ｐゴシック"/>
                      </a:endParaRPr>
                    </a:p>
                    <a:p>
                      <a:pPr algn="l" fontAlgn="b"/>
                      <a:r>
                        <a:rPr lang="ja-JP" altLang="en-US" sz="1050" b="0" i="0" u="none" strike="noStrike" dirty="0">
                          <a:latin typeface="ＭＳ Ｐゴシック"/>
                        </a:rPr>
                        <a:t>注１　労働力率＋就業希望者の対人口割合は、（「労働力人口」＋「就業希望者」）／「</a:t>
                      </a:r>
                      <a:r>
                        <a:rPr lang="en-US" altLang="ja-JP" sz="1050" b="0" i="0" u="none" strike="noStrike" dirty="0">
                          <a:latin typeface="ＭＳ Ｐゴシック"/>
                        </a:rPr>
                        <a:t>15</a:t>
                      </a:r>
                      <a:r>
                        <a:rPr lang="ja-JP" altLang="en-US" sz="1050" b="0" i="0" u="none" strike="noStrike" dirty="0">
                          <a:latin typeface="ＭＳ Ｐゴシック"/>
                        </a:rPr>
                        <a:t>歳</a:t>
                      </a:r>
                      <a:endParaRPr lang="en-US" altLang="ja-JP" sz="1050" b="0" i="0" u="none" strike="noStrike" dirty="0">
                        <a:latin typeface="ＭＳ Ｐゴシック"/>
                      </a:endParaRPr>
                    </a:p>
                    <a:p>
                      <a:pPr algn="l" fontAlgn="b"/>
                      <a:r>
                        <a:rPr lang="ja-JP" altLang="en-US" sz="1050" b="0" i="0" u="none" strike="noStrike" dirty="0">
                          <a:latin typeface="ＭＳ Ｐゴシック"/>
                        </a:rPr>
                        <a:t>　　以上人口」</a:t>
                      </a:r>
                      <a:r>
                        <a:rPr lang="en-US" altLang="ja-JP" sz="1050" b="0" i="0" u="none" strike="noStrike" dirty="0">
                          <a:latin typeface="ＭＳ Ｐゴシック"/>
                        </a:rPr>
                        <a:t>×100</a:t>
                      </a:r>
                      <a:r>
                        <a:rPr lang="ja-JP" altLang="en-US" sz="1050" b="0" i="0" u="none" strike="noStrike" dirty="0">
                          <a:latin typeface="ＭＳ Ｐゴシック"/>
                        </a:rPr>
                        <a:t>。</a:t>
                      </a:r>
                    </a:p>
                    <a:p>
                      <a:pPr algn="l" fontAlgn="b"/>
                      <a:r>
                        <a:rPr lang="ja-JP" altLang="en-US" sz="1050" b="0" i="0" u="none" strike="noStrike" dirty="0">
                          <a:latin typeface="ＭＳ Ｐゴシック"/>
                        </a:rPr>
                        <a:t>注２　「自営業主」には、「内職者」を含む。</a:t>
                      </a:r>
                    </a:p>
                    <a:p>
                      <a:pPr algn="l" fontAlgn="b"/>
                      <a:r>
                        <a:rPr lang="ja-JP" altLang="en-US" sz="1050" b="0" i="0" u="none" strike="noStrike" dirty="0">
                          <a:latin typeface="ＭＳ Ｐゴシック"/>
                        </a:rPr>
                        <a:t>注３　割合は、希望する就業形態別内訳及び求職していない理由別内訳の合計に占め　</a:t>
                      </a:r>
                    </a:p>
                    <a:p>
                      <a:pPr algn="l" fontAlgn="b"/>
                      <a:r>
                        <a:rPr lang="ja-JP" altLang="en-US" sz="1050" b="0" i="0" u="none" strike="noStrike" dirty="0">
                          <a:latin typeface="ＭＳ Ｐゴシック"/>
                        </a:rPr>
                        <a:t>　　る割合を示す。</a:t>
                      </a:r>
                      <a:endParaRPr lang="en-US" altLang="ja-JP" sz="1050" b="0" i="0" u="none" strike="noStrike" dirty="0">
                        <a:latin typeface="ＭＳ Ｐゴシック"/>
                      </a:endParaRPr>
                    </a:p>
                  </a:txBody>
                  <a:tcPr marL="0" marR="0" marT="0" marB="0" anchor="b">
                    <a:lnL>
                      <a:noFill/>
                    </a:lnL>
                    <a:lnR>
                      <a:noFill/>
                    </a:lnR>
                    <a:lnT>
                      <a:noFill/>
                    </a:lnT>
                    <a:lnB>
                      <a:noFill/>
                    </a:lnB>
                  </a:tcPr>
                </a:tc>
                <a:extLst>
                  <a:ext uri="{0D108BD9-81ED-4DB2-BD59-A6C34878D82A}">
                    <a16:rowId xmlns:a16="http://schemas.microsoft.com/office/drawing/2014/main" val="10000"/>
                  </a:ext>
                </a:extLst>
              </a:tr>
              <a:tr h="132816">
                <a:tc>
                  <a:txBody>
                    <a:bodyPr/>
                    <a:lstStyle/>
                    <a:p>
                      <a:pPr algn="l" fontAlgn="b"/>
                      <a:endParaRPr lang="ja-JP" altLang="en-US" sz="1050" b="0" i="0" u="none" strike="noStrike" dirty="0">
                        <a:latin typeface="ＭＳ Ｐゴシック"/>
                      </a:endParaRPr>
                    </a:p>
                  </a:txBody>
                  <a:tcPr marL="0" marR="0" marT="0" marB="0" anchor="b">
                    <a:lnL>
                      <a:noFill/>
                    </a:lnL>
                    <a:lnR>
                      <a:noFill/>
                    </a:lnR>
                    <a:lnT>
                      <a:noFill/>
                    </a:lnT>
                    <a:lnB>
                      <a:noFill/>
                    </a:lnB>
                  </a:tcPr>
                </a:tc>
                <a:extLst>
                  <a:ext uri="{0D108BD9-81ED-4DB2-BD59-A6C34878D82A}">
                    <a16:rowId xmlns:a16="http://schemas.microsoft.com/office/drawing/2014/main" val="10001"/>
                  </a:ext>
                </a:extLst>
              </a:tr>
            </a:tbl>
          </a:graphicData>
        </a:graphic>
      </p:graphicFrame>
      <p:sp>
        <p:nvSpPr>
          <p:cNvPr id="22" name="Rectangle 15" descr="25%"/>
          <p:cNvSpPr>
            <a:spLocks noChangeArrowheads="1"/>
          </p:cNvSpPr>
          <p:nvPr/>
        </p:nvSpPr>
        <p:spPr bwMode="auto">
          <a:xfrm>
            <a:off x="0" y="22949"/>
            <a:ext cx="9817149" cy="461655"/>
          </a:xfrm>
          <a:prstGeom prst="rect">
            <a:avLst/>
          </a:prstGeom>
          <a:noFill/>
          <a:ln w="12700">
            <a:noFill/>
            <a:miter lim="800000"/>
            <a:headEnd/>
            <a:tailEnd/>
          </a:ln>
        </p:spPr>
        <p:txBody>
          <a:bodyPr wrap="square" lIns="91428" tIns="45715" rIns="91428" bIns="45715"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日本では子育て期の女性の労働参加が欧米と比べて低い</a:t>
            </a:r>
          </a:p>
        </p:txBody>
      </p:sp>
      <p:sp>
        <p:nvSpPr>
          <p:cNvPr id="19" name="正方形/長方形 18"/>
          <p:cNvSpPr/>
          <p:nvPr/>
        </p:nvSpPr>
        <p:spPr>
          <a:xfrm>
            <a:off x="0" y="499508"/>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3" name="図 2">
            <a:extLst>
              <a:ext uri="{FF2B5EF4-FFF2-40B4-BE49-F238E27FC236}">
                <a16:creationId xmlns:a16="http://schemas.microsoft.com/office/drawing/2014/main" id="{BC571F20-934E-C16A-824E-12061F626424}"/>
              </a:ext>
            </a:extLst>
          </p:cNvPr>
          <p:cNvPicPr>
            <a:picLocks noChangeAspect="1"/>
          </p:cNvPicPr>
          <p:nvPr/>
        </p:nvPicPr>
        <p:blipFill>
          <a:blip r:embed="rId3"/>
          <a:stretch>
            <a:fillRect/>
          </a:stretch>
        </p:blipFill>
        <p:spPr>
          <a:xfrm>
            <a:off x="1103321" y="2276872"/>
            <a:ext cx="5199963" cy="3027962"/>
          </a:xfrm>
          <a:prstGeom prst="rect">
            <a:avLst/>
          </a:prstGeom>
        </p:spPr>
      </p:pic>
      <p:sp>
        <p:nvSpPr>
          <p:cNvPr id="8" name="テキスト ボックス 7">
            <a:extLst>
              <a:ext uri="{FF2B5EF4-FFF2-40B4-BE49-F238E27FC236}">
                <a16:creationId xmlns:a16="http://schemas.microsoft.com/office/drawing/2014/main" id="{1D63D782-7CFF-31ED-B11A-F56718751BD2}"/>
              </a:ext>
            </a:extLst>
          </p:cNvPr>
          <p:cNvSpPr txBox="1"/>
          <p:nvPr/>
        </p:nvSpPr>
        <p:spPr>
          <a:xfrm>
            <a:off x="1209284" y="5344249"/>
            <a:ext cx="5094000" cy="938719"/>
          </a:xfrm>
          <a:prstGeom prst="rect">
            <a:avLst/>
          </a:prstGeom>
          <a:noFill/>
        </p:spPr>
        <p:txBody>
          <a:bodyPr wrap="square">
            <a:spAutoFit/>
          </a:bodyPr>
          <a:lstStyle/>
          <a:p>
            <a:r>
              <a:rPr lang="ja-JP" altLang="en-US" sz="1100" dirty="0"/>
              <a:t>資料出所：日本は総務省「労働力調査（基本集計）」（長期時系列データ）、その他　</a:t>
            </a:r>
            <a:endParaRPr lang="en-US" altLang="ja-JP" sz="1100" dirty="0"/>
          </a:p>
          <a:p>
            <a:r>
              <a:rPr lang="ja-JP" altLang="en-US" sz="1100" dirty="0"/>
              <a:t>　　　　　　　の国はＩＬ  Ｏ  “ＩＬＯＳＴＡＴ”より作成。</a:t>
            </a:r>
            <a:endParaRPr lang="en-US" altLang="ja-JP" sz="1100" dirty="0"/>
          </a:p>
          <a:p>
            <a:r>
              <a:rPr lang="ja-JP" altLang="en-US" sz="1100" dirty="0"/>
              <a:t>注１　全ての国において、令和元（</a:t>
            </a:r>
            <a:r>
              <a:rPr lang="en-US" altLang="ja-JP" sz="1100" dirty="0"/>
              <a:t>2019</a:t>
            </a:r>
            <a:r>
              <a:rPr lang="ja-JP" altLang="en-US" sz="1100" dirty="0"/>
              <a:t>）年の値。</a:t>
            </a:r>
          </a:p>
          <a:p>
            <a:r>
              <a:rPr lang="ja-JP" altLang="en-US" sz="1100" dirty="0"/>
              <a:t>注２　労働力率は、「労働力人口（就業者＋完全失業者）」／「</a:t>
            </a:r>
            <a:r>
              <a:rPr lang="en-US" altLang="ja-JP" sz="1100" dirty="0"/>
              <a:t>15</a:t>
            </a:r>
            <a:r>
              <a:rPr lang="ja-JP" altLang="en-US" sz="1100" dirty="0"/>
              <a:t>歳以上人口」</a:t>
            </a:r>
            <a:r>
              <a:rPr lang="en-US" altLang="ja-JP" sz="1100" dirty="0"/>
              <a:t>×100</a:t>
            </a:r>
          </a:p>
          <a:p>
            <a:r>
              <a:rPr lang="ja-JP" altLang="en-US" sz="1100" dirty="0"/>
              <a:t>注３　米国の</a:t>
            </a:r>
            <a:r>
              <a:rPr lang="en-US" altLang="ja-JP" sz="1100" dirty="0"/>
              <a:t>15</a:t>
            </a:r>
            <a:r>
              <a:rPr lang="ja-JP" altLang="en-US" sz="1100" dirty="0"/>
              <a:t>～</a:t>
            </a:r>
            <a:r>
              <a:rPr lang="en-US" altLang="ja-JP" sz="1100" dirty="0"/>
              <a:t>19</a:t>
            </a:r>
            <a:r>
              <a:rPr lang="ja-JP" altLang="en-US" sz="1100" dirty="0"/>
              <a:t>歳の値は、</a:t>
            </a:r>
            <a:r>
              <a:rPr lang="en-US" altLang="ja-JP" sz="1100" dirty="0"/>
              <a:t>16</a:t>
            </a:r>
            <a:r>
              <a:rPr lang="ja-JP" altLang="en-US" sz="1100" dirty="0"/>
              <a:t>～</a:t>
            </a:r>
            <a:r>
              <a:rPr lang="en-US" altLang="ja-JP" sz="1100" dirty="0"/>
              <a:t>19</a:t>
            </a:r>
            <a:r>
              <a:rPr lang="ja-JP" altLang="en-US" sz="1100" dirty="0"/>
              <a:t>歳の値。</a:t>
            </a:r>
          </a:p>
        </p:txBody>
      </p:sp>
      <p:pic>
        <p:nvPicPr>
          <p:cNvPr id="10" name="図 9">
            <a:extLst>
              <a:ext uri="{FF2B5EF4-FFF2-40B4-BE49-F238E27FC236}">
                <a16:creationId xmlns:a16="http://schemas.microsoft.com/office/drawing/2014/main" id="{7F9E244C-2ADD-6080-DC11-ADDBBD1493E8}"/>
              </a:ext>
            </a:extLst>
          </p:cNvPr>
          <p:cNvPicPr>
            <a:picLocks noChangeAspect="1"/>
          </p:cNvPicPr>
          <p:nvPr/>
        </p:nvPicPr>
        <p:blipFill>
          <a:blip r:embed="rId4"/>
          <a:stretch>
            <a:fillRect/>
          </a:stretch>
        </p:blipFill>
        <p:spPr>
          <a:xfrm>
            <a:off x="6749361" y="2247771"/>
            <a:ext cx="4524846" cy="3038425"/>
          </a:xfrm>
          <a:prstGeom prst="rect">
            <a:avLst/>
          </a:prstGeom>
        </p:spPr>
      </p:pic>
      <p:sp>
        <p:nvSpPr>
          <p:cNvPr id="2" name="スライド番号プレースホルダー 1">
            <a:extLst>
              <a:ext uri="{FF2B5EF4-FFF2-40B4-BE49-F238E27FC236}">
                <a16:creationId xmlns:a16="http://schemas.microsoft.com/office/drawing/2014/main" id="{7A01D433-76ED-D1D6-1572-522BB45C6C93}"/>
              </a:ext>
            </a:extLst>
          </p:cNvPr>
          <p:cNvSpPr>
            <a:spLocks noGrp="1"/>
          </p:cNvSpPr>
          <p:nvPr>
            <p:ph type="sldNum" sz="quarter" idx="12"/>
          </p:nvPr>
        </p:nvSpPr>
        <p:spPr>
          <a:xfrm>
            <a:off x="9347200" y="6469926"/>
            <a:ext cx="2844800" cy="365125"/>
          </a:xfrm>
        </p:spPr>
        <p:txBody>
          <a:bodyPr/>
          <a:lstStyle/>
          <a:p>
            <a:fld id="{32927FFD-3D24-4EC2-AEC8-E83A8D96C0AC}" type="slidenum">
              <a:rPr lang="ja-JP" altLang="en-US" smtClean="0"/>
              <a:pPr/>
              <a:t>12</a:t>
            </a:fld>
            <a:endParaRPr lang="ja-JP" altLang="en-US" dirty="0"/>
          </a:p>
        </p:txBody>
      </p:sp>
    </p:spTree>
    <p:extLst>
      <p:ext uri="{BB962C8B-B14F-4D97-AF65-F5344CB8AC3E}">
        <p14:creationId xmlns:p14="http://schemas.microsoft.com/office/powerpoint/2010/main" val="4236857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38F62CA-132F-B1A0-D240-815250C82AE5}"/>
              </a:ext>
            </a:extLst>
          </p:cNvPr>
          <p:cNvPicPr>
            <a:picLocks noChangeAspect="1"/>
          </p:cNvPicPr>
          <p:nvPr/>
        </p:nvPicPr>
        <p:blipFill>
          <a:blip r:embed="rId2"/>
          <a:stretch>
            <a:fillRect/>
          </a:stretch>
        </p:blipFill>
        <p:spPr>
          <a:xfrm>
            <a:off x="2275607" y="1547502"/>
            <a:ext cx="8008738" cy="1956909"/>
          </a:xfrm>
          <a:prstGeom prst="rect">
            <a:avLst/>
          </a:prstGeom>
        </p:spPr>
      </p:pic>
      <p:sp>
        <p:nvSpPr>
          <p:cNvPr id="8" name="テキスト ボックス 7"/>
          <p:cNvSpPr txBox="1"/>
          <p:nvPr/>
        </p:nvSpPr>
        <p:spPr>
          <a:xfrm>
            <a:off x="1213520" y="1556793"/>
            <a:ext cx="49965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【60</a:t>
            </a:r>
            <a:r>
              <a:rPr kumimoji="1" lang="ja-JP" altLang="en-US" sz="14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歳以降の収入を伴う就労の意向と就労希望年齢</a:t>
            </a:r>
            <a:r>
              <a:rPr kumimoji="1" lang="en-US" altLang="ja-JP" sz="14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ja-JP" altLang="en-US" sz="14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4" name="テキスト ボックス 5"/>
          <p:cNvSpPr txBox="1">
            <a:spLocks noChangeArrowheads="1"/>
          </p:cNvSpPr>
          <p:nvPr/>
        </p:nvSpPr>
        <p:spPr bwMode="auto">
          <a:xfrm>
            <a:off x="1415480" y="748521"/>
            <a:ext cx="10513168" cy="737789"/>
          </a:xfrm>
          <a:prstGeom prst="rect">
            <a:avLst/>
          </a:prstGeom>
          <a:noFill/>
          <a:ln w="9525">
            <a:noFill/>
            <a:miter lim="800000"/>
            <a:headEnd/>
            <a:tailEnd/>
          </a:ln>
        </p:spPr>
        <p:txBody>
          <a:bodyPr wrap="square" lIns="90557" tIns="45287" rIns="90557" bIns="45287">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a:t>
            </a:r>
            <a:r>
              <a:rPr lang="en-US" altLang="ja-JP" sz="1400" dirty="0">
                <a:solidFill>
                  <a:srgbClr val="000000"/>
                </a:solidFill>
                <a:latin typeface="メイリオ" panose="020B0604030504040204" pitchFamily="50" charset="-128"/>
                <a:ea typeface="メイリオ" panose="020B0604030504040204" pitchFamily="50" charset="-128"/>
              </a:rPr>
              <a:t>70</a:t>
            </a: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歳を超えて働きたいとした人が７割を</a:t>
            </a:r>
            <a:r>
              <a:rPr lang="ja-JP" altLang="en-US" sz="1400" dirty="0">
                <a:solidFill>
                  <a:srgbClr val="000000"/>
                </a:solidFill>
                <a:latin typeface="メイリオ" panose="020B0604030504040204" pitchFamily="50" charset="-128"/>
                <a:ea typeface="メイリオ" panose="020B0604030504040204" pitchFamily="50" charset="-128"/>
              </a:rPr>
              <a:t>超え</a:t>
            </a: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ている。</a:t>
            </a:r>
          </a:p>
          <a:p>
            <a:pPr marL="92075" marR="0" lvl="0" indent="-92075"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60</a:t>
            </a: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歳以降の就業形態として、パート・アルバイトが全体の</a:t>
            </a:r>
            <a:r>
              <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3</a:t>
            </a: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分の１以上を占めて最も多く、次いで自営業主・フリー　</a:t>
            </a:r>
            <a:endPar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92075" marR="0" lvl="0" indent="-92075" algn="l" defTabSz="914400" rtl="0" eaLnBrk="1" fontAlgn="base" latinLnBrk="0" hangingPunct="1">
              <a:lnSpc>
                <a:spcPct val="100000"/>
              </a:lnSpc>
              <a:spcBef>
                <a:spcPct val="0"/>
              </a:spcBef>
              <a:spcAft>
                <a:spcPct val="0"/>
              </a:spcAft>
              <a:buClrTx/>
              <a:buSzTx/>
              <a:buFontTx/>
              <a:buNone/>
              <a:tabLst/>
              <a:defRPr/>
            </a:pPr>
            <a:r>
              <a:rPr lang="ja-JP" altLang="en-US" sz="1400" dirty="0">
                <a:solidFill>
                  <a:srgbClr val="000000"/>
                </a:solidFill>
                <a:latin typeface="メイリオ" panose="020B0604030504040204" pitchFamily="50" charset="-128"/>
                <a:ea typeface="メイリオ" panose="020B0604030504040204" pitchFamily="50" charset="-128"/>
              </a:rPr>
              <a:t>　</a:t>
            </a: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ランス等も</a:t>
            </a:r>
            <a:r>
              <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3</a:t>
            </a: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分の１を占めている。</a:t>
            </a:r>
          </a:p>
        </p:txBody>
      </p:sp>
      <p:sp>
        <p:nvSpPr>
          <p:cNvPr id="31" name="Rectangle 15" descr="25%"/>
          <p:cNvSpPr>
            <a:spLocks noChangeArrowheads="1"/>
          </p:cNvSpPr>
          <p:nvPr/>
        </p:nvSpPr>
        <p:spPr bwMode="auto">
          <a:xfrm>
            <a:off x="0" y="19442"/>
            <a:ext cx="9817149" cy="461655"/>
          </a:xfrm>
          <a:prstGeom prst="rect">
            <a:avLst/>
          </a:prstGeom>
          <a:noFill/>
          <a:ln w="12700">
            <a:noFill/>
            <a:miter lim="800000"/>
            <a:headEnd/>
            <a:tailEnd/>
          </a:ln>
        </p:spPr>
        <p:txBody>
          <a:bodyPr wrap="square" lIns="91428" tIns="45715" rIns="91428" bIns="45715"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高齢者の就労意欲は高く、就業形態も多様化</a:t>
            </a:r>
          </a:p>
        </p:txBody>
      </p:sp>
      <p:sp>
        <p:nvSpPr>
          <p:cNvPr id="26" name="正方形/長方形 25"/>
          <p:cNvSpPr/>
          <p:nvPr/>
        </p:nvSpPr>
        <p:spPr>
          <a:xfrm>
            <a:off x="0" y="502437"/>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cxnSp>
        <p:nvCxnSpPr>
          <p:cNvPr id="3" name="直線矢印コネクタ 2"/>
          <p:cNvCxnSpPr>
            <a:cxnSpLocks/>
          </p:cNvCxnSpPr>
          <p:nvPr/>
        </p:nvCxnSpPr>
        <p:spPr>
          <a:xfrm flipV="1">
            <a:off x="4293166" y="3633104"/>
            <a:ext cx="4536000"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正方形/長方形 50"/>
          <p:cNvSpPr/>
          <p:nvPr/>
        </p:nvSpPr>
        <p:spPr>
          <a:xfrm>
            <a:off x="6193028" y="3509292"/>
            <a:ext cx="736276" cy="352246"/>
          </a:xfrm>
          <a:prstGeom prst="rect">
            <a:avLst/>
          </a:prstGeom>
          <a:solidFill>
            <a:schemeClr val="bg1"/>
          </a:solidFill>
          <a:ln w="38100" cap="flat" cmpd="sng" algn="ctr">
            <a:noFill/>
            <a:prstDash val="solid"/>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600" b="1" kern="0" dirty="0">
                <a:solidFill>
                  <a:srgbClr val="FF0000"/>
                </a:solidFill>
                <a:latin typeface="HG丸ｺﾞｼｯｸM-PRO" panose="020F0600000000000000" pitchFamily="50" charset="-128"/>
                <a:ea typeface="HG丸ｺﾞｼｯｸM-PRO" panose="020F0600000000000000" pitchFamily="50" charset="-128"/>
              </a:rPr>
              <a:t>59</a:t>
            </a:r>
            <a:r>
              <a:rPr kumimoji="0" lang="ja-JP" altLang="en-US" sz="1600" b="1" i="0" u="none" strike="noStrike" kern="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rPr>
              <a:t>％</a:t>
            </a:r>
          </a:p>
        </p:txBody>
      </p:sp>
      <p:sp>
        <p:nvSpPr>
          <p:cNvPr id="6" name="正方形/長方形 5">
            <a:extLst>
              <a:ext uri="{FF2B5EF4-FFF2-40B4-BE49-F238E27FC236}">
                <a16:creationId xmlns:a16="http://schemas.microsoft.com/office/drawing/2014/main" id="{AE8CE72F-3753-C871-B7A6-73EAD4CB99F2}"/>
              </a:ext>
            </a:extLst>
          </p:cNvPr>
          <p:cNvSpPr/>
          <p:nvPr/>
        </p:nvSpPr>
        <p:spPr>
          <a:xfrm>
            <a:off x="4325618" y="2777223"/>
            <a:ext cx="4490391" cy="6517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51585FBE-399B-4938-E25A-D05EC77F413D}"/>
              </a:ext>
            </a:extLst>
          </p:cNvPr>
          <p:cNvPicPr>
            <a:picLocks noChangeAspect="1"/>
          </p:cNvPicPr>
          <p:nvPr/>
        </p:nvPicPr>
        <p:blipFill>
          <a:blip r:embed="rId3"/>
          <a:stretch>
            <a:fillRect/>
          </a:stretch>
        </p:blipFill>
        <p:spPr>
          <a:xfrm>
            <a:off x="2481538" y="4114043"/>
            <a:ext cx="7817207" cy="2413106"/>
          </a:xfrm>
          <a:prstGeom prst="rect">
            <a:avLst/>
          </a:prstGeom>
        </p:spPr>
      </p:pic>
      <p:sp>
        <p:nvSpPr>
          <p:cNvPr id="30" name="Text Box 6"/>
          <p:cNvSpPr txBox="1">
            <a:spLocks noChangeArrowheads="1"/>
          </p:cNvSpPr>
          <p:nvPr/>
        </p:nvSpPr>
        <p:spPr bwMode="auto">
          <a:xfrm>
            <a:off x="1246853" y="6417915"/>
            <a:ext cx="5491860" cy="415450"/>
          </a:xfrm>
          <a:prstGeom prst="rect">
            <a:avLst/>
          </a:prstGeom>
          <a:noFill/>
          <a:ln w="9525">
            <a:noFill/>
            <a:miter lim="800000"/>
            <a:headEnd/>
            <a:tailEnd/>
          </a:ln>
        </p:spPr>
        <p:txBody>
          <a:bodyPr wrap="square" lIns="91390" tIns="45696" rIns="91390" bIns="45696">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資料出所</a:t>
            </a:r>
            <a:r>
              <a:rPr kumimoji="1" lang="ja-JP" altLang="en-US" sz="105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sym typeface="Wingdings" pitchFamily="2" charset="2"/>
              </a:rPr>
              <a:t>：内閣府　「</a:t>
            </a:r>
            <a:r>
              <a:rPr kumimoji="1" lang="ja-JP" altLang="en-US" sz="105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令和元年度　高齢者の経済生活に関する調査」（令和元年）</a:t>
            </a:r>
            <a:endParaRPr kumimoji="1" lang="en-US" altLang="ja-JP" sz="105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　　　　　　　　　　　　</a:t>
            </a:r>
            <a:r>
              <a:rPr kumimoji="1" lang="ja-JP" altLang="en-US" sz="10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（注</a:t>
            </a:r>
            <a:r>
              <a:rPr kumimoji="1" lang="en-US" altLang="ja-JP" sz="10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2</a:t>
            </a:r>
            <a:r>
              <a:rPr kumimoji="1" lang="ja-JP" altLang="en-US" sz="10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　</a:t>
            </a:r>
            <a:r>
              <a:rPr kumimoji="1" lang="en-US" altLang="ja-JP" sz="10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60</a:t>
            </a:r>
            <a:r>
              <a:rPr kumimoji="1" lang="ja-JP" altLang="en-US" sz="10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歳以上の男女を対象とした調査（</a:t>
            </a:r>
            <a:r>
              <a:rPr kumimoji="1" lang="en-US" altLang="ja-JP" sz="10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n=</a:t>
            </a:r>
            <a:r>
              <a:rPr lang="en-US" altLang="ja-JP" sz="1000" dirty="0">
                <a:solidFill>
                  <a:srgbClr val="000000"/>
                </a:solidFill>
                <a:latin typeface="ＭＳ Ｐゴシック" panose="020B0600070205080204" pitchFamily="50" charset="-128"/>
                <a:ea typeface="ＭＳ Ｐゴシック" panose="020B0600070205080204" pitchFamily="50" charset="-128"/>
              </a:rPr>
              <a:t>654</a:t>
            </a:r>
            <a:r>
              <a:rPr kumimoji="1" lang="ja-JP" altLang="en-US" sz="10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a:t>
            </a:r>
          </a:p>
        </p:txBody>
      </p:sp>
      <p:sp>
        <p:nvSpPr>
          <p:cNvPr id="27" name="テキスト ボックス 26"/>
          <p:cNvSpPr txBox="1"/>
          <p:nvPr/>
        </p:nvSpPr>
        <p:spPr>
          <a:xfrm>
            <a:off x="1249895" y="4365105"/>
            <a:ext cx="567940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【60</a:t>
            </a:r>
            <a:r>
              <a:rPr kumimoji="1" lang="ja-JP" altLang="en-US" sz="14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歳以降の就業形態</a:t>
            </a:r>
            <a:r>
              <a:rPr kumimoji="1" lang="en-US" altLang="ja-JP" sz="14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200" i="0"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（現に収入のある仕事をしている人の就業形態）</a:t>
            </a:r>
            <a:endParaRPr kumimoji="1" lang="ja-JP" altLang="en-US" sz="1400" i="0"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p:txBody>
      </p:sp>
      <p:sp>
        <p:nvSpPr>
          <p:cNvPr id="17" name="テキスト ボックス 16"/>
          <p:cNvSpPr txBox="1"/>
          <p:nvPr/>
        </p:nvSpPr>
        <p:spPr>
          <a:xfrm>
            <a:off x="1243398" y="3734703"/>
            <a:ext cx="46424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n-ea"/>
                <a:cs typeface="+mn-cs"/>
              </a:rPr>
              <a:t>資料出所</a:t>
            </a:r>
            <a:r>
              <a:rPr kumimoji="1" lang="ja-JP" altLang="en-US" sz="1000" b="0" i="0" u="none" strike="noStrike" kern="1200" cap="none" spc="0" normalizeH="0" baseline="0" noProof="0" dirty="0">
                <a:ln>
                  <a:noFill/>
                </a:ln>
                <a:solidFill>
                  <a:srgbClr val="000000"/>
                </a:solidFill>
                <a:effectLst/>
                <a:uLnTx/>
                <a:uFillTx/>
                <a:latin typeface="+mn-ea"/>
                <a:cs typeface="+mn-cs"/>
                <a:sym typeface="Wingdings" pitchFamily="2" charset="2"/>
              </a:rPr>
              <a:t>：内閣府　</a:t>
            </a:r>
            <a:r>
              <a:rPr kumimoji="1" lang="ja-JP" altLang="en-US" sz="1000" b="0" i="0" u="none" strike="noStrike" kern="1200" cap="none" spc="0" normalizeH="0" baseline="0" noProof="0" dirty="0">
                <a:ln>
                  <a:noFill/>
                </a:ln>
                <a:solidFill>
                  <a:srgbClr val="000000"/>
                </a:solidFill>
                <a:effectLst/>
                <a:uLnTx/>
                <a:uFillTx/>
                <a:latin typeface="+mn-ea"/>
                <a:cs typeface="+mn-cs"/>
              </a:rPr>
              <a:t>「</a:t>
            </a:r>
            <a:r>
              <a:rPr lang="ja-JP" altLang="en-US" sz="1000" dirty="0">
                <a:solidFill>
                  <a:srgbClr val="000000"/>
                </a:solidFill>
                <a:latin typeface="+mn-ea"/>
              </a:rPr>
              <a:t>令和元</a:t>
            </a:r>
            <a:r>
              <a:rPr kumimoji="1" lang="ja-JP" altLang="en-US" sz="1000" b="0" i="0" u="none" strike="noStrike" kern="1200" cap="none" spc="0" normalizeH="0" baseline="0" noProof="0" dirty="0">
                <a:ln>
                  <a:noFill/>
                </a:ln>
                <a:solidFill>
                  <a:srgbClr val="000000"/>
                </a:solidFill>
                <a:effectLst/>
                <a:uLnTx/>
                <a:uFillTx/>
                <a:latin typeface="+mn-ea"/>
                <a:cs typeface="+mn-cs"/>
              </a:rPr>
              <a:t>年度　高齢者の経済生活に関する調査」（</a:t>
            </a:r>
            <a:r>
              <a:rPr lang="ja-JP" altLang="en-US" sz="1000" dirty="0">
                <a:solidFill>
                  <a:srgbClr val="000000"/>
                </a:solidFill>
                <a:latin typeface="+mn-ea"/>
              </a:rPr>
              <a:t>令和元</a:t>
            </a:r>
            <a:r>
              <a:rPr kumimoji="1" lang="ja-JP" altLang="en-US" sz="1000" b="0" i="0" u="none" strike="noStrike" kern="1200" cap="none" spc="0" normalizeH="0" baseline="0" noProof="0" dirty="0">
                <a:ln>
                  <a:noFill/>
                </a:ln>
                <a:solidFill>
                  <a:srgbClr val="000000"/>
                </a:solidFill>
                <a:effectLst/>
                <a:uLnTx/>
                <a:uFillTx/>
                <a:latin typeface="+mn-ea"/>
                <a:cs typeface="+mn-cs"/>
              </a:rPr>
              <a:t>年）</a:t>
            </a:r>
            <a:endParaRPr kumimoji="1" lang="en-US" altLang="ja-JP" sz="1000" b="0" i="0" u="none" strike="noStrike" kern="1200" cap="none" spc="0" normalizeH="0" baseline="0" noProof="0" dirty="0">
              <a:ln>
                <a:noFill/>
              </a:ln>
              <a:solidFill>
                <a:srgbClr val="000000"/>
              </a:solidFill>
              <a:effectLst/>
              <a:uLnTx/>
              <a:uFillTx/>
              <a:latin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n-ea"/>
                <a:cs typeface="+mn-cs"/>
              </a:rPr>
              <a:t>　　　　　　　　　　　　（注１）</a:t>
            </a:r>
            <a:r>
              <a:rPr kumimoji="1" lang="en-US" altLang="ja-JP" sz="1000" b="0" i="0" u="none" strike="noStrike" kern="1200" cap="none" spc="0" normalizeH="0" baseline="0" noProof="0" dirty="0">
                <a:ln>
                  <a:noFill/>
                </a:ln>
                <a:solidFill>
                  <a:srgbClr val="000000"/>
                </a:solidFill>
                <a:effectLst/>
                <a:uLnTx/>
                <a:uFillTx/>
                <a:latin typeface="+mn-ea"/>
                <a:cs typeface="+mn-cs"/>
              </a:rPr>
              <a:t>60</a:t>
            </a:r>
            <a:r>
              <a:rPr kumimoji="1" lang="ja-JP" altLang="en-US" sz="1000" b="0" i="0" u="none" strike="noStrike" kern="1200" cap="none" spc="0" normalizeH="0" baseline="0" noProof="0" dirty="0">
                <a:ln>
                  <a:noFill/>
                </a:ln>
                <a:solidFill>
                  <a:srgbClr val="000000"/>
                </a:solidFill>
                <a:effectLst/>
                <a:uLnTx/>
                <a:uFillTx/>
                <a:latin typeface="+mn-ea"/>
                <a:cs typeface="+mn-cs"/>
              </a:rPr>
              <a:t>歳以上の男女を対象とした調査（</a:t>
            </a:r>
            <a:r>
              <a:rPr kumimoji="1" lang="en-US" altLang="ja-JP" sz="1000" b="0" i="0" u="none" strike="noStrike" kern="1200" cap="none" spc="0" normalizeH="0" baseline="0" noProof="0" dirty="0">
                <a:ln>
                  <a:noFill/>
                </a:ln>
                <a:solidFill>
                  <a:srgbClr val="000000"/>
                </a:solidFill>
                <a:effectLst/>
                <a:uLnTx/>
                <a:uFillTx/>
                <a:latin typeface="+mn-ea"/>
                <a:cs typeface="+mn-cs"/>
              </a:rPr>
              <a:t>n=1,755</a:t>
            </a:r>
            <a:r>
              <a:rPr kumimoji="1" lang="ja-JP" altLang="en-US" sz="1000" b="0" i="0" u="none" strike="noStrike" kern="1200" cap="none" spc="0" normalizeH="0" baseline="0" noProof="0" dirty="0">
                <a:ln>
                  <a:noFill/>
                </a:ln>
                <a:solidFill>
                  <a:srgbClr val="000000"/>
                </a:solidFill>
                <a:effectLst/>
                <a:uLnTx/>
                <a:uFillTx/>
                <a:latin typeface="+mn-ea"/>
                <a:cs typeface="+mn-cs"/>
              </a:rPr>
              <a:t>）</a:t>
            </a:r>
          </a:p>
        </p:txBody>
      </p:sp>
      <p:sp>
        <p:nvSpPr>
          <p:cNvPr id="4" name="スライド番号プレースホルダー 3">
            <a:extLst>
              <a:ext uri="{FF2B5EF4-FFF2-40B4-BE49-F238E27FC236}">
                <a16:creationId xmlns:a16="http://schemas.microsoft.com/office/drawing/2014/main" id="{C2E3AC13-857F-0D59-17CC-F15A7AAFA75B}"/>
              </a:ext>
            </a:extLst>
          </p:cNvPr>
          <p:cNvSpPr>
            <a:spLocks noGrp="1"/>
          </p:cNvSpPr>
          <p:nvPr>
            <p:ph type="sldNum" sz="quarter" idx="12"/>
          </p:nvPr>
        </p:nvSpPr>
        <p:spPr>
          <a:xfrm>
            <a:off x="9347200" y="6456654"/>
            <a:ext cx="2844800" cy="365125"/>
          </a:xfrm>
        </p:spPr>
        <p:txBody>
          <a:bodyPr/>
          <a:lstStyle/>
          <a:p>
            <a:fld id="{32927FFD-3D24-4EC2-AEC8-E83A8D96C0AC}" type="slidenum">
              <a:rPr lang="ja-JP" altLang="en-US" smtClean="0"/>
              <a:pPr/>
              <a:t>13</a:t>
            </a:fld>
            <a:endParaRPr lang="ja-JP" altLang="en-US" dirty="0"/>
          </a:p>
        </p:txBody>
      </p:sp>
    </p:spTree>
    <p:extLst>
      <p:ext uri="{BB962C8B-B14F-4D97-AF65-F5344CB8AC3E}">
        <p14:creationId xmlns:p14="http://schemas.microsoft.com/office/powerpoint/2010/main" val="3884300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037769" y="638673"/>
            <a:ext cx="4809330"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2017.3.28</a:t>
            </a: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働き方改革実行計画　より</a:t>
            </a:r>
            <a:endPar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Rectangle 15" descr="25%"/>
          <p:cNvSpPr>
            <a:spLocks noChangeArrowheads="1"/>
          </p:cNvSpPr>
          <p:nvPr/>
        </p:nvSpPr>
        <p:spPr bwMode="auto">
          <a:xfrm>
            <a:off x="1143001" y="101829"/>
            <a:ext cx="9817149" cy="461655"/>
          </a:xfrm>
          <a:prstGeom prst="rect">
            <a:avLst/>
          </a:prstGeom>
          <a:noFill/>
          <a:ln w="12700">
            <a:noFill/>
            <a:miter lim="800000"/>
            <a:headEnd/>
            <a:tailEnd/>
          </a:ln>
        </p:spPr>
        <p:txBody>
          <a:bodyPr wrap="square" lIns="91428" tIns="45715" rIns="91428" bIns="45715"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働き方改革の意義</a:t>
            </a:r>
            <a:r>
              <a:rPr kumimoji="1" lang="en-US" altLang="ja-JP" sz="2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a:t>
            </a:r>
            <a:r>
              <a:rPr kumimoji="1" lang="ja-JP" altLang="en-US" sz="2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基本的考え方</a:t>
            </a:r>
            <a:r>
              <a:rPr kumimoji="1" lang="en-US" altLang="ja-JP" sz="2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a:t>
            </a:r>
            <a:endParaRPr kumimoji="1" lang="ja-JP" altLang="en-US" sz="2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p:txBody>
      </p:sp>
      <p:cxnSp>
        <p:nvCxnSpPr>
          <p:cNvPr id="7" name="直線コネクタ 6"/>
          <p:cNvCxnSpPr/>
          <p:nvPr/>
        </p:nvCxnSpPr>
        <p:spPr>
          <a:xfrm>
            <a:off x="1055440" y="563484"/>
            <a:ext cx="10153128" cy="1"/>
          </a:xfrm>
          <a:prstGeom prst="line">
            <a:avLst/>
          </a:prstGeom>
          <a:ln w="57150" cmpd="sng">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1343472" y="658899"/>
            <a:ext cx="2952328" cy="400110"/>
          </a:xfrm>
          <a:prstGeom prst="rect">
            <a:avLst/>
          </a:prstGeom>
          <a:solidFill>
            <a:schemeClr val="accent1">
              <a:lumMod val="20000"/>
              <a:lumOff val="80000"/>
            </a:schemeClr>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日本の働き方にある課題</a:t>
            </a:r>
          </a:p>
        </p:txBody>
      </p:sp>
      <p:sp>
        <p:nvSpPr>
          <p:cNvPr id="10" name="正方形/長方形 9"/>
          <p:cNvSpPr/>
          <p:nvPr/>
        </p:nvSpPr>
        <p:spPr>
          <a:xfrm>
            <a:off x="2680802" y="1979432"/>
            <a:ext cx="8166296" cy="757130"/>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P明朝E" panose="02020900000000000000" pitchFamily="18" charset="-128"/>
                <a:ea typeface="HGP明朝E" panose="02020900000000000000" pitchFamily="18" charset="-128"/>
                <a:cs typeface="+mn-cs"/>
              </a:rPr>
              <a:t>正規と非正規の不合理な待遇差を解消していけば、どのような雇用形態を選んでも納得感が得られ、多様な働き方を自由に選択できるようになる。</a:t>
            </a:r>
          </a:p>
        </p:txBody>
      </p:sp>
      <p:sp>
        <p:nvSpPr>
          <p:cNvPr id="9" name="テキスト ボックス 8"/>
          <p:cNvSpPr txBox="1"/>
          <p:nvPr/>
        </p:nvSpPr>
        <p:spPr>
          <a:xfrm>
            <a:off x="1343472" y="1234812"/>
            <a:ext cx="2160240" cy="707886"/>
          </a:xfrm>
          <a:prstGeom prst="rect">
            <a:avLst/>
          </a:prstGeom>
          <a:solidFill>
            <a:srgbClr val="FF0000"/>
          </a:solidFill>
          <a:ln>
            <a:solidFill>
              <a:srgbClr val="FF0000"/>
            </a:solidFill>
          </a:ln>
        </p:spPr>
        <p:txBody>
          <a:bodyPr wrap="square"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正規・非正規の</a:t>
            </a:r>
            <a:endParaRPr kumimoji="1" lang="en-US" altLang="ja-JP" sz="20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不合理な処遇の差</a:t>
            </a:r>
            <a:endPar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13" name="テキスト ボックス 12"/>
          <p:cNvSpPr txBox="1"/>
          <p:nvPr/>
        </p:nvSpPr>
        <p:spPr>
          <a:xfrm>
            <a:off x="3503713" y="1236564"/>
            <a:ext cx="7456437" cy="707886"/>
          </a:xfrm>
          <a:prstGeom prst="rect">
            <a:avLst/>
          </a:prstGeom>
          <a:solidFill>
            <a:srgbClr val="FFFFFF"/>
          </a:solidFill>
          <a:ln w="28575">
            <a:solidFill>
              <a:srgbClr val="FF0000"/>
            </a:solidFill>
          </a:ln>
        </p:spPr>
        <p:txBody>
          <a:bodyPr wrap="square"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正当な処遇がなされていないという気持ちを非正規雇用労働者に起こさせ、頑張ろうという意欲をなくす。</a:t>
            </a:r>
          </a:p>
        </p:txBody>
      </p:sp>
      <p:sp>
        <p:nvSpPr>
          <p:cNvPr id="5" name="右矢印 4"/>
          <p:cNvSpPr/>
          <p:nvPr/>
        </p:nvSpPr>
        <p:spPr>
          <a:xfrm>
            <a:off x="1703512" y="2071589"/>
            <a:ext cx="936104" cy="50405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 name="正方形/長方形 14"/>
          <p:cNvSpPr/>
          <p:nvPr/>
        </p:nvSpPr>
        <p:spPr>
          <a:xfrm>
            <a:off x="2680802" y="3923648"/>
            <a:ext cx="8166296" cy="1089529"/>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P明朝E" panose="02020900000000000000" pitchFamily="18" charset="-128"/>
                <a:ea typeface="HGP明朝E" panose="02020900000000000000" pitchFamily="18" charset="-128"/>
                <a:cs typeface="+mn-cs"/>
              </a:rPr>
              <a:t>長時間労働を是正すれば、ワーク・ライフ・バランスが改善し、女性や高齢者も仕事に就きやすくなり、労働参加率の向上に結びつく。経営者は、どのように働いてもらうかに関心を高め、単位時間（マンアワー）当たりの労働生産性向上につながる。</a:t>
            </a:r>
          </a:p>
        </p:txBody>
      </p:sp>
      <p:sp>
        <p:nvSpPr>
          <p:cNvPr id="16" name="テキスト ボックス 15"/>
          <p:cNvSpPr txBox="1"/>
          <p:nvPr/>
        </p:nvSpPr>
        <p:spPr>
          <a:xfrm>
            <a:off x="1343472" y="3088797"/>
            <a:ext cx="2160240" cy="743486"/>
          </a:xfrm>
          <a:prstGeom prst="rect">
            <a:avLst/>
          </a:prstGeom>
          <a:solidFill>
            <a:srgbClr val="FF0000"/>
          </a:solidFill>
          <a:ln>
            <a:solidFill>
              <a:srgbClr val="FF0000"/>
            </a:solidFill>
          </a:ln>
        </p:spPr>
        <p:txBody>
          <a:bodyPr wrap="square"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長時間労働</a:t>
            </a:r>
            <a:endPar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17" name="テキスト ボックス 16"/>
          <p:cNvSpPr txBox="1"/>
          <p:nvPr/>
        </p:nvSpPr>
        <p:spPr>
          <a:xfrm>
            <a:off x="3503713" y="3088798"/>
            <a:ext cx="7456437" cy="744700"/>
          </a:xfrm>
          <a:prstGeom prst="rect">
            <a:avLst/>
          </a:prstGeom>
          <a:solidFill>
            <a:srgbClr val="FFFFFF"/>
          </a:solidFill>
          <a:ln w="28575">
            <a:solidFill>
              <a:srgbClr val="FF0000"/>
            </a:solidFill>
          </a:ln>
        </p:spPr>
        <p:txBody>
          <a:bodyPr wrap="square"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健康の確保だけでなく、仕事と家庭生活の両立を困難にし、少子化の原因や、女性のキャリア形成を阻む原因、男性の家庭参加を阻む原因。</a:t>
            </a:r>
          </a:p>
        </p:txBody>
      </p:sp>
      <p:sp>
        <p:nvSpPr>
          <p:cNvPr id="18" name="右矢印 17"/>
          <p:cNvSpPr/>
          <p:nvPr/>
        </p:nvSpPr>
        <p:spPr>
          <a:xfrm>
            <a:off x="1703512" y="4015805"/>
            <a:ext cx="936104" cy="50405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 name="正方形/長方形 19"/>
          <p:cNvSpPr/>
          <p:nvPr/>
        </p:nvSpPr>
        <p:spPr>
          <a:xfrm>
            <a:off x="2680802" y="5876716"/>
            <a:ext cx="8166296" cy="1089529"/>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P明朝E" panose="02020900000000000000" pitchFamily="18" charset="-128"/>
                <a:ea typeface="HGP明朝E" panose="02020900000000000000" pitchFamily="18" charset="-128"/>
                <a:cs typeface="+mn-cs"/>
              </a:rPr>
              <a:t>転職が不利にならない柔軟な労働市場や企業慣行を確立すれば、自分に合った働き方を選択して自らキャリアを設計可能に。付加価値の高い産業への転職・再就職を通じて国全体の生産性の向上にも寄与。</a:t>
            </a:r>
          </a:p>
        </p:txBody>
      </p:sp>
      <p:sp>
        <p:nvSpPr>
          <p:cNvPr id="21" name="テキスト ボックス 20"/>
          <p:cNvSpPr txBox="1"/>
          <p:nvPr/>
        </p:nvSpPr>
        <p:spPr>
          <a:xfrm>
            <a:off x="1343472" y="5085184"/>
            <a:ext cx="2160240" cy="707886"/>
          </a:xfrm>
          <a:prstGeom prst="rect">
            <a:avLst/>
          </a:prstGeom>
          <a:solidFill>
            <a:srgbClr val="FF0000"/>
          </a:solidFill>
          <a:ln>
            <a:solidFill>
              <a:srgbClr val="FF0000"/>
            </a:solidFill>
          </a:ln>
        </p:spPr>
        <p:txBody>
          <a:bodyPr wrap="square"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単線型の</a:t>
            </a:r>
            <a:endParaRPr kumimoji="1" lang="en-US" altLang="ja-JP" sz="20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日本のキャリアパス</a:t>
            </a:r>
            <a:endPar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22" name="テキスト ボックス 21"/>
          <p:cNvSpPr txBox="1"/>
          <p:nvPr/>
        </p:nvSpPr>
        <p:spPr>
          <a:xfrm>
            <a:off x="3503713" y="5085184"/>
            <a:ext cx="7456437" cy="707886"/>
          </a:xfrm>
          <a:prstGeom prst="rect">
            <a:avLst/>
          </a:prstGeom>
          <a:solidFill>
            <a:srgbClr val="FFFFFF"/>
          </a:solidFill>
          <a:ln w="28575">
            <a:solidFill>
              <a:srgbClr val="FF0000"/>
            </a:solidFill>
          </a:ln>
        </p:spPr>
        <p:txBody>
          <a:bodyPr wrap="square"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ライフステージにあった仕事の仕方を選択しにくい。</a:t>
            </a:r>
          </a:p>
        </p:txBody>
      </p:sp>
      <p:sp>
        <p:nvSpPr>
          <p:cNvPr id="23" name="右矢印 22"/>
          <p:cNvSpPr/>
          <p:nvPr/>
        </p:nvSpPr>
        <p:spPr>
          <a:xfrm>
            <a:off x="1703512" y="5968873"/>
            <a:ext cx="936104" cy="50405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 name="スライド番号プレースホルダー 2">
            <a:extLst>
              <a:ext uri="{FF2B5EF4-FFF2-40B4-BE49-F238E27FC236}">
                <a16:creationId xmlns:a16="http://schemas.microsoft.com/office/drawing/2014/main" id="{EB0A36AB-D72D-C968-6293-1793405041D0}"/>
              </a:ext>
            </a:extLst>
          </p:cNvPr>
          <p:cNvSpPr>
            <a:spLocks noGrp="1"/>
          </p:cNvSpPr>
          <p:nvPr>
            <p:ph type="sldNum" sz="quarter" idx="12"/>
          </p:nvPr>
        </p:nvSpPr>
        <p:spPr>
          <a:xfrm>
            <a:off x="9347200" y="6492875"/>
            <a:ext cx="2844800" cy="365125"/>
          </a:xfrm>
        </p:spPr>
        <p:txBody>
          <a:bodyPr/>
          <a:lstStyle/>
          <a:p>
            <a:fld id="{32927FFD-3D24-4EC2-AEC8-E83A8D96C0AC}" type="slidenum">
              <a:rPr lang="ja-JP" altLang="en-US" smtClean="0"/>
              <a:pPr/>
              <a:t>14</a:t>
            </a:fld>
            <a:endParaRPr lang="ja-JP" altLang="en-US" dirty="0"/>
          </a:p>
        </p:txBody>
      </p:sp>
    </p:spTree>
    <p:extLst>
      <p:ext uri="{BB962C8B-B14F-4D97-AF65-F5344CB8AC3E}">
        <p14:creationId xmlns:p14="http://schemas.microsoft.com/office/powerpoint/2010/main" val="1154302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p:cNvSpPr txBox="1"/>
          <p:nvPr/>
        </p:nvSpPr>
        <p:spPr>
          <a:xfrm>
            <a:off x="1262516" y="6217052"/>
            <a:ext cx="9786485" cy="646298"/>
          </a:xfrm>
          <a:prstGeom prst="rect">
            <a:avLst/>
          </a:prstGeom>
          <a:noFill/>
          <a:ln w="22225" cap="rnd">
            <a:noFill/>
          </a:ln>
        </p:spPr>
        <p:txBody>
          <a:bodyPr wrap="square" lIns="91408" tIns="45704" rIns="36000" bIns="4570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施行期日　</a:t>
            </a:r>
            <a:r>
              <a:rPr kumimoji="1" lang="en-US" altLang="ja-JP"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Ⅰ</a:t>
            </a:r>
            <a:r>
              <a:rPr kumimoji="1" lang="ja-JP" altLang="en-US"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：公布日</a:t>
            </a:r>
            <a:r>
              <a:rPr kumimoji="1" lang="en-US" altLang="ja-JP"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平成</a:t>
            </a:r>
            <a:r>
              <a:rPr kumimoji="1" lang="en-US" altLang="ja-JP"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30</a:t>
            </a:r>
            <a:r>
              <a:rPr kumimoji="1" lang="ja-JP" altLang="en-US"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年７月６日</a:t>
            </a:r>
            <a:r>
              <a:rPr kumimoji="1" lang="en-US" altLang="ja-JP"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Ⅱ</a:t>
            </a:r>
            <a:r>
              <a:rPr kumimoji="1" lang="ja-JP" altLang="en-US"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：平成</a:t>
            </a:r>
            <a:r>
              <a:rPr kumimoji="1" lang="en-US" altLang="ja-JP"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31</a:t>
            </a:r>
            <a:r>
              <a:rPr kumimoji="1" lang="ja-JP" altLang="en-US"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年４月１日</a:t>
            </a:r>
            <a:r>
              <a:rPr kumimoji="1" lang="en-US" altLang="ja-JP"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中小企業における時間外労働の上限規制に係る改正規定の適用は平成</a:t>
            </a:r>
            <a:r>
              <a:rPr kumimoji="1" lang="en-US" altLang="ja-JP"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32</a:t>
            </a:r>
            <a:r>
              <a:rPr kumimoji="1" lang="ja-JP" altLang="en-US"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年４月１日、１の中小企業における割増賃金率の見直しは平成</a:t>
            </a:r>
            <a:r>
              <a:rPr kumimoji="1" lang="en-US" altLang="ja-JP"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35</a:t>
            </a:r>
            <a:r>
              <a:rPr kumimoji="1" lang="ja-JP" altLang="en-US"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年４月１日</a:t>
            </a:r>
            <a:r>
              <a:rPr kumimoji="1" lang="en-US" altLang="ja-JP"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Ⅲ</a:t>
            </a:r>
            <a:r>
              <a:rPr kumimoji="1" lang="ja-JP" altLang="en-US"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：平成</a:t>
            </a:r>
            <a:r>
              <a:rPr kumimoji="1" lang="en-US" altLang="ja-JP"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32</a:t>
            </a:r>
            <a:r>
              <a:rPr kumimoji="1" lang="ja-JP" altLang="en-US"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年４月１日</a:t>
            </a:r>
            <a:r>
              <a:rPr kumimoji="1" lang="en-US" altLang="ja-JP"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中小企業におけるパートタイム労働法・労働契約法の改正規定の適用は平成</a:t>
            </a:r>
            <a:r>
              <a:rPr kumimoji="1" lang="en-US" altLang="ja-JP"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33</a:t>
            </a:r>
            <a:r>
              <a:rPr kumimoji="1" lang="ja-JP" altLang="en-US"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年４月１日</a:t>
            </a:r>
            <a:r>
              <a:rPr kumimoji="1" lang="en-US" altLang="ja-JP"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endParaRPr kumimoji="1" lang="en-US" altLang="ja-JP"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衆議院で修正→改正後に各法を検討する際の視点として、</a:t>
            </a:r>
            <a:r>
              <a:rPr kumimoji="1" lang="en-US" altLang="ja-JP"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労働者と使用者の協議の促進等を通じて、労働者の職業生活の充実を図る</a:t>
            </a:r>
            <a:r>
              <a:rPr kumimoji="1" lang="en-US" altLang="ja-JP"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ことを明記。</a:t>
            </a:r>
            <a:endParaRPr kumimoji="1" lang="en-US" altLang="ja-JP"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7" name="テキスト ボックス 6"/>
          <p:cNvSpPr txBox="1"/>
          <p:nvPr/>
        </p:nvSpPr>
        <p:spPr>
          <a:xfrm>
            <a:off x="1164536" y="456927"/>
            <a:ext cx="9829800" cy="307777"/>
          </a:xfrm>
          <a:prstGeom prst="rect">
            <a:avLst/>
          </a:prstGeom>
          <a:noFill/>
          <a:ln w="22225" cap="rnd">
            <a:noFill/>
          </a:ln>
        </p:spPr>
        <p:txBody>
          <a:bodyPr wrap="square" lIns="36000" tIns="0" rIns="36000" bIns="0" rtlCol="0">
            <a:spAutoFit/>
          </a:bodyPr>
          <a:lstStyle>
            <a:defPPr>
              <a:defRPr lang="ja-JP"/>
            </a:defPPr>
            <a:lvl1pPr>
              <a:defRPr sz="1300" b="1">
                <a:solidFill>
                  <a:prstClr val="black"/>
                </a:solidFill>
                <a:latin typeface="ＭＳ Ｐゴシック"/>
              </a:defRPr>
            </a:lvl1p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労働者がそれぞれの事情に応じた多様な働き方を選択できる社会を実現する働き方改革を総合的に推進するため、長時間労働の是正、多様で柔軟な働き方の実現、雇用形態にかかわらない公正な待遇の確保等のための措置を講ずる。</a:t>
            </a:r>
            <a:endParaRPr kumimoji="1" lang="en-US" altLang="ja-JP" sz="11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4" name="角丸四角形 13"/>
          <p:cNvSpPr/>
          <p:nvPr/>
        </p:nvSpPr>
        <p:spPr>
          <a:xfrm>
            <a:off x="1164536" y="957504"/>
            <a:ext cx="9829800" cy="455272"/>
          </a:xfrm>
          <a:prstGeom prst="roundRect">
            <a:avLst>
              <a:gd name="adj" fmla="val 0"/>
            </a:avLst>
          </a:pr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lIns="91408" tIns="108000" rIns="91408" bIns="36000" spcCol="0" rtlCol="0" anchor="b" anchorCtr="0">
            <a:noAutofit/>
          </a:bodyPr>
          <a:lstStyle/>
          <a:p>
            <a:pPr marL="0" marR="0" lvl="0" indent="85725" algn="l" defTabSz="914400" rtl="0" eaLnBrk="1" fontAlgn="auto" latinLnBrk="0" hangingPunct="1">
              <a:lnSpc>
                <a:spcPts val="11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働き方改革に係る基本的考え方を明らかにするとともに、国は、改革を総合的かつ継続的に推進するための</a:t>
            </a: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基本方針</a:t>
            </a: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閣議決定</a:t>
            </a: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を定める</a:t>
            </a: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雇用対策法</a:t>
            </a: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endPar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85725" algn="l" defTabSz="914400" rtl="0" eaLnBrk="1" fontAlgn="auto" latinLnBrk="0" hangingPunct="1">
              <a:lnSpc>
                <a:spcPts val="11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衆議院で修正→中小企業の取組を推進するため、地方の関係者により構成される協議会の設置等の連携体制を整備する努力義務規定を創設。</a:t>
            </a:r>
            <a:endPar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1" name="ホームベース 10"/>
          <p:cNvSpPr/>
          <p:nvPr/>
        </p:nvSpPr>
        <p:spPr>
          <a:xfrm>
            <a:off x="1152823" y="817886"/>
            <a:ext cx="3492000" cy="252000"/>
          </a:xfrm>
          <a:prstGeom prst="homePlate">
            <a:avLst/>
          </a:prstGeom>
          <a:solidFill>
            <a:srgbClr val="00B05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spcCol="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b="1"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Ⅰ</a:t>
            </a:r>
            <a:r>
              <a:rPr kumimoji="1" lang="ja-JP" altLang="en-US" sz="1300" b="1"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 働き方改革の総合的かつ継続的な推進</a:t>
            </a:r>
            <a:endParaRPr kumimoji="1" lang="en-US" altLang="ja-JP" sz="1300" b="1"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7" name="Rectangle 15" descr="25%"/>
          <p:cNvSpPr>
            <a:spLocks noChangeArrowheads="1"/>
          </p:cNvSpPr>
          <p:nvPr/>
        </p:nvSpPr>
        <p:spPr bwMode="auto">
          <a:xfrm>
            <a:off x="1143001" y="0"/>
            <a:ext cx="9817149" cy="369322"/>
          </a:xfrm>
          <a:prstGeom prst="rect">
            <a:avLst/>
          </a:prstGeom>
          <a:noFill/>
          <a:ln w="12700">
            <a:noFill/>
            <a:miter lim="800000"/>
            <a:headEnd/>
            <a:tailEnd/>
          </a:ln>
        </p:spPr>
        <p:txBody>
          <a:bodyPr wrap="square" lIns="91428" tIns="45715" rIns="91428" bIns="45715"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働き方改革を推進するための関係法律の整備に関する法律</a:t>
            </a:r>
            <a:r>
              <a:rPr kumimoji="1" lang="en-US" altLang="ja-JP"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平成</a:t>
            </a:r>
            <a:r>
              <a:rPr kumimoji="1" lang="en-US" altLang="ja-JP"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30</a:t>
            </a:r>
            <a:r>
              <a:rPr kumimoji="1" lang="ja-JP" altLang="en-US"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年法律第</a:t>
            </a:r>
            <a:r>
              <a:rPr kumimoji="1" lang="en-US" altLang="ja-JP"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71</a:t>
            </a:r>
            <a:r>
              <a:rPr kumimoji="1" lang="ja-JP" altLang="en-US"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号</a:t>
            </a:r>
            <a:r>
              <a:rPr kumimoji="1" lang="en-US" altLang="ja-JP"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の概要</a:t>
            </a:r>
          </a:p>
        </p:txBody>
      </p:sp>
      <p:cxnSp>
        <p:nvCxnSpPr>
          <p:cNvPr id="20" name="直線コネクタ 19"/>
          <p:cNvCxnSpPr/>
          <p:nvPr/>
        </p:nvCxnSpPr>
        <p:spPr>
          <a:xfrm flipV="1">
            <a:off x="1143000" y="332656"/>
            <a:ext cx="9792000" cy="0"/>
          </a:xfrm>
          <a:prstGeom prst="line">
            <a:avLst/>
          </a:prstGeom>
          <a:ln w="28575" cmpd="sng">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3" name="グループ化 2">
            <a:extLst>
              <a:ext uri="{FF2B5EF4-FFF2-40B4-BE49-F238E27FC236}">
                <a16:creationId xmlns:a16="http://schemas.microsoft.com/office/drawing/2014/main" id="{C9DE3C58-DE07-4D7F-A1AC-9CB8D9EF4AB4}"/>
              </a:ext>
            </a:extLst>
          </p:cNvPr>
          <p:cNvGrpSpPr/>
          <p:nvPr/>
        </p:nvGrpSpPr>
        <p:grpSpPr>
          <a:xfrm>
            <a:off x="1152823" y="1480612"/>
            <a:ext cx="9852906" cy="2844288"/>
            <a:chOff x="1153583" y="1304792"/>
            <a:chExt cx="9852906" cy="2844288"/>
          </a:xfrm>
        </p:grpSpPr>
        <p:sp>
          <p:nvSpPr>
            <p:cNvPr id="18" name="角丸四角形 17"/>
            <p:cNvSpPr/>
            <p:nvPr/>
          </p:nvSpPr>
          <p:spPr>
            <a:xfrm>
              <a:off x="1164536" y="1426507"/>
              <a:ext cx="9829800" cy="2668206"/>
            </a:xfrm>
            <a:prstGeom prst="roundRect">
              <a:avLst>
                <a:gd name="adj" fmla="val 0"/>
              </a:avLst>
            </a:pr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144000" rIns="36000" bIns="36000" spcCol="0" rtlCol="0" anchor="t" anchorCtr="0">
              <a:noAutofit/>
            </a:bodyPr>
            <a:lstStyle/>
            <a:p>
              <a:pPr marL="0" marR="0" lvl="0" indent="0" algn="l" defTabSz="914400" rtl="0" eaLnBrk="1" fontAlgn="auto" latinLnBrk="0" hangingPunct="1">
                <a:lnSpc>
                  <a:spcPts val="126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１ 労働時間に関する制度の見直し</a:t>
              </a: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労働基準法、労働安全衛生法</a:t>
              </a: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p>
            <a:p>
              <a:pPr marL="88900" marR="0" lvl="0" indent="8890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・時間外労働の上限の原則を</a:t>
              </a: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月</a:t>
              </a: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45</a:t>
              </a: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時間、年</a:t>
              </a: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360</a:t>
              </a: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時間</a:t>
              </a: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とし、臨時的な特別な事情がある場合でも</a:t>
              </a: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720</a:t>
              </a: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時間、単月</a:t>
              </a: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100</a:t>
              </a: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時間未満</a:t>
              </a: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休日労働含む</a:t>
              </a: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、複数月平均　</a:t>
              </a:r>
              <a:endPar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88900" marR="0" lvl="0" indent="88900" algn="l" defTabSz="914400" rtl="0" eaLnBrk="1" fontAlgn="auto" latinLnBrk="0" hangingPunct="1">
                <a:lnSpc>
                  <a:spcPts val="126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80</a:t>
              </a: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時間</a:t>
              </a: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休日労働含む</a:t>
              </a: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を限度に設定。</a:t>
              </a:r>
              <a:endPar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88900" marR="0" lvl="0" indent="88900" algn="l" defTabSz="914400" rtl="0" eaLnBrk="1" fontAlgn="auto" latinLnBrk="0" hangingPunct="1">
                <a:lnSpc>
                  <a:spcPts val="126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自動車運転業務、建設事業、医師等は、猶予期間を設けた上で規制を適用等の例外あり。研究開発業務は、医師の面接指導を設けた上で、適用除外。</a:t>
              </a:r>
              <a:endPar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88900" marR="0" lvl="0" indent="8890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・月</a:t>
              </a: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60</a:t>
              </a: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時間を超える時間外労働に係る割増賃金率</a:t>
              </a: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(50%</a:t>
              </a: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以上</a:t>
              </a: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の中小企業への猶予措置を廃止。使用者は、</a:t>
              </a: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10</a:t>
              </a: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日以上の年次有給休暇が付与される労働者に、</a:t>
              </a:r>
              <a:endPar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88900" marR="0" lvl="0" indent="8890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毎年５日の年休の取得時期を指定して与えなければならないこととする。</a:t>
              </a:r>
            </a:p>
            <a:p>
              <a:pPr marL="88900" marR="0" lvl="0" indent="8890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・高度プロフェッショナル制度</a:t>
              </a: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以下</a:t>
              </a: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高プロ制度</a:t>
              </a: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を創設等する</a:t>
              </a: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高プロ制度下での健康確保措置を強化</a:t>
              </a: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en-US" altLang="ja-JP" sz="105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 </a:t>
              </a:r>
            </a:p>
            <a:p>
              <a:pPr marL="88900" marR="0" lvl="0" indent="88900" algn="l" defTabSz="914400" rtl="0" eaLnBrk="1" fontAlgn="auto" latinLnBrk="0" hangingPunct="1">
                <a:lnSpc>
                  <a:spcPts val="126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衆議院で修正→高プロ制度の適用に係る同意を撤回できる規定を創設。</a:t>
              </a:r>
              <a:endPar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266700" marR="0" lvl="0" indent="-88900" algn="l" defTabSz="914400" rtl="0" eaLnBrk="1" fontAlgn="auto" latinLnBrk="0" hangingPunct="1">
                <a:lnSpc>
                  <a:spcPts val="126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労働者の健康確保措置の実効性を確保する観点から、労働時間の状況を省令で定める方法により把握する義務</a:t>
              </a: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労働安全衛生法</a:t>
              </a: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endParaRPr kumimoji="1" lang="en-US" altLang="ja-JP" sz="1050" b="0" i="0" u="sng"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ts val="126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21" name="ホームベース 20"/>
            <p:cNvSpPr/>
            <p:nvPr/>
          </p:nvSpPr>
          <p:spPr>
            <a:xfrm>
              <a:off x="1153583" y="1304792"/>
              <a:ext cx="4448952" cy="252000"/>
            </a:xfrm>
            <a:prstGeom prst="homePlate">
              <a:avLst/>
            </a:prstGeom>
            <a:solidFill>
              <a:srgbClr val="00B05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spcCol="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b="1"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Ⅱ</a:t>
              </a:r>
              <a:r>
                <a:rPr kumimoji="1" lang="ja-JP" altLang="en-US" sz="1300" b="1"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 長時間労働の是正、多様で柔軟な働き方の実現等</a:t>
              </a:r>
              <a:endParaRPr kumimoji="1" lang="en-US" altLang="ja-JP" sz="1300" b="1"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23" name="角丸四角形 17">
              <a:extLst>
                <a:ext uri="{FF2B5EF4-FFF2-40B4-BE49-F238E27FC236}">
                  <a16:creationId xmlns:a16="http://schemas.microsoft.com/office/drawing/2014/main" id="{CED8AFA1-5CE8-477D-82C7-B43909C7E2C8}"/>
                </a:ext>
              </a:extLst>
            </p:cNvPr>
            <p:cNvSpPr/>
            <p:nvPr/>
          </p:nvSpPr>
          <p:spPr>
            <a:xfrm>
              <a:off x="1168941" y="2797851"/>
              <a:ext cx="9829800" cy="902794"/>
            </a:xfrm>
            <a:prstGeom prst="roundRect">
              <a:avLst>
                <a:gd name="adj" fmla="val 0"/>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108000" rIns="36000" bIns="36000" spcCol="0" rtlCol="0" anchor="ctr" anchorCtr="0">
              <a:noAutofit/>
            </a:bodyPr>
            <a:lstStyle/>
            <a:p>
              <a:pPr marL="0" marR="0" lvl="0" indent="0" algn="l" defTabSz="914400" rtl="0" eaLnBrk="1" fontAlgn="auto" latinLnBrk="0" hangingPunct="1">
                <a:lnSpc>
                  <a:spcPts val="126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ts val="126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２ 勤務間インターバル制度の普及促進等</a:t>
              </a: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労働時間等設定改善法</a:t>
              </a: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p>
            <a:p>
              <a:pPr marL="0" marR="0" lvl="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・事業主は、前日の終業時刻と翌日の始業時刻の間に一定時間の休息の確保に努めなければならないこととする。</a:t>
              </a:r>
              <a:endPar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266700" marR="0" lvl="0" indent="-88900" algn="l" defTabSz="914400" rtl="0" eaLnBrk="1" fontAlgn="auto" latinLnBrk="0" hangingPunct="1">
                <a:lnSpc>
                  <a:spcPts val="126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衆議院で修正→事業主の責務として、短納期発注や発注の内容の頻繁な変更を行わないよう配慮する努力義務規定を創設。</a:t>
              </a:r>
            </a:p>
          </p:txBody>
        </p:sp>
        <p:sp>
          <p:nvSpPr>
            <p:cNvPr id="25" name="角丸四角形 17">
              <a:extLst>
                <a:ext uri="{FF2B5EF4-FFF2-40B4-BE49-F238E27FC236}">
                  <a16:creationId xmlns:a16="http://schemas.microsoft.com/office/drawing/2014/main" id="{C07290A5-CD00-4E5D-A3A2-18EBE7410815}"/>
                </a:ext>
              </a:extLst>
            </p:cNvPr>
            <p:cNvSpPr/>
            <p:nvPr/>
          </p:nvSpPr>
          <p:spPr>
            <a:xfrm>
              <a:off x="1176689" y="3536623"/>
              <a:ext cx="9829800" cy="612457"/>
            </a:xfrm>
            <a:prstGeom prst="roundRect">
              <a:avLst>
                <a:gd name="adj" fmla="val 0"/>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108000" rIns="36000" bIns="36000" spcCol="0" rtlCol="0" anchor="ctr" anchorCtr="0">
              <a:noAutofit/>
            </a:bodyPr>
            <a:lstStyle/>
            <a:p>
              <a:pPr marL="0" marR="0" lvl="0" indent="0" algn="l" defTabSz="914400" rtl="0" eaLnBrk="1" fontAlgn="auto" latinLnBrk="0" hangingPunct="1">
                <a:lnSpc>
                  <a:spcPts val="126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３ 産業医・産業保健機能の強化</a:t>
              </a: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労働安全衛生法等</a:t>
              </a: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05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　　</a:t>
              </a:r>
              <a:endParaRPr kumimoji="1" lang="en-US" altLang="ja-JP" sz="1050" b="0" i="0" u="sng"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・事業者から産業医に、その業務を適切に行うために必要な情報を提供することとするなど、産業医・産業保健機能を強化する。　</a:t>
              </a:r>
            </a:p>
          </p:txBody>
        </p:sp>
      </p:grpSp>
      <p:grpSp>
        <p:nvGrpSpPr>
          <p:cNvPr id="2" name="グループ化 1">
            <a:extLst>
              <a:ext uri="{FF2B5EF4-FFF2-40B4-BE49-F238E27FC236}">
                <a16:creationId xmlns:a16="http://schemas.microsoft.com/office/drawing/2014/main" id="{9A7826E9-FF10-4F9A-AB03-6122358004BB}"/>
              </a:ext>
            </a:extLst>
          </p:cNvPr>
          <p:cNvGrpSpPr/>
          <p:nvPr/>
        </p:nvGrpSpPr>
        <p:grpSpPr>
          <a:xfrm>
            <a:off x="1153583" y="4336527"/>
            <a:ext cx="9842988" cy="1915478"/>
            <a:chOff x="1153583" y="4149080"/>
            <a:chExt cx="9842988" cy="1915478"/>
          </a:xfrm>
        </p:grpSpPr>
        <p:sp>
          <p:nvSpPr>
            <p:cNvPr id="13" name="角丸四角形 12"/>
            <p:cNvSpPr/>
            <p:nvPr/>
          </p:nvSpPr>
          <p:spPr>
            <a:xfrm>
              <a:off x="1164536" y="4279246"/>
              <a:ext cx="9829800" cy="1785312"/>
            </a:xfrm>
            <a:prstGeom prst="roundRect">
              <a:avLst>
                <a:gd name="adj" fmla="val 0"/>
              </a:avLst>
            </a:pr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144000" rIns="91408" bIns="36000" spcCol="0" rtlCol="0" anchor="t" anchorCtr="0">
              <a:noAutofit/>
            </a:bodyPr>
            <a:lstStyle/>
            <a:p>
              <a:pPr marL="0" marR="0" lvl="0" indent="0" algn="l" defTabSz="914400" rtl="0" eaLnBrk="1" fontAlgn="auto" latinLnBrk="0" hangingPunct="1">
                <a:lnSpc>
                  <a:spcPts val="126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１ 不合理な待遇差を解消するための規定の整備</a:t>
              </a: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パートタイム労働法、労働契約法、労働者派遣法</a:t>
              </a: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p>
            <a:p>
              <a:pPr marL="88900" marR="0" lvl="0" indent="8890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短時間・有期雇用労働者と正規雇用労働者との同一企業内での不合理な待遇の禁止に関し、個々の待遇ごとに、当該待遇の性質・目的に照らして適切と認められる事情を考慮して判断されるべき旨を明確化。併せて有期雇用労働者の均等待遇規定を整備。派遣労働者については、①派遣先の正規雇用労働者との均等・均衡待遇、②一定の要件</a:t>
              </a:r>
              <a:r>
                <a:rPr kumimoji="1" lang="ja-JP" altLang="en-US" sz="105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を満たす労使協定による待遇、のいずれかを確保することを義務化。また、これらの事項に関するガイドラインの根拠規定を整備。</a:t>
              </a:r>
              <a:endPar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88900" marR="0" lvl="0" indent="8890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　　　　　　*</a:t>
              </a:r>
              <a:r>
                <a:rPr kumimoji="1" lang="ja-JP" altLang="en-US"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同種業務の一般の労働者の平均的な賃金と同等以上の賃金であること等</a:t>
              </a:r>
              <a:endParaRPr kumimoji="1" lang="en-US" altLang="ja-JP"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2" name="ホームベース 11"/>
            <p:cNvSpPr/>
            <p:nvPr/>
          </p:nvSpPr>
          <p:spPr>
            <a:xfrm>
              <a:off x="1153583" y="4149080"/>
              <a:ext cx="3728872" cy="252000"/>
            </a:xfrm>
            <a:prstGeom prst="homePlate">
              <a:avLst/>
            </a:prstGeom>
            <a:solidFill>
              <a:srgbClr val="00B05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spcCol="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b="1"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Ⅲ</a:t>
              </a:r>
              <a:r>
                <a:rPr kumimoji="1" lang="ja-JP" altLang="en-US" sz="1300" b="1"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 雇用形態にかかわらない公正な待遇の確保</a:t>
              </a:r>
              <a:endParaRPr kumimoji="1" lang="en-US" altLang="ja-JP" sz="1300" b="1"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26" name="角丸四角形 12">
              <a:extLst>
                <a:ext uri="{FF2B5EF4-FFF2-40B4-BE49-F238E27FC236}">
                  <a16:creationId xmlns:a16="http://schemas.microsoft.com/office/drawing/2014/main" id="{35060033-BF63-4016-B427-A10C58F93C3E}"/>
                </a:ext>
              </a:extLst>
            </p:cNvPr>
            <p:cNvSpPr/>
            <p:nvPr/>
          </p:nvSpPr>
          <p:spPr>
            <a:xfrm>
              <a:off x="1164435" y="5202644"/>
              <a:ext cx="9829800" cy="459851"/>
            </a:xfrm>
            <a:prstGeom prst="roundRect">
              <a:avLst>
                <a:gd name="adj" fmla="val 0"/>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wrap="square" lIns="91408" tIns="108000" rIns="91408" bIns="36000" spcCol="0" rtlCol="0" anchor="ctr" anchorCtr="0">
              <a:spAutoFit/>
            </a:bodyPr>
            <a:lstStyle/>
            <a:p>
              <a:pPr marL="0" marR="0" lvl="0" indent="0" algn="l" defTabSz="914400" rtl="0" eaLnBrk="1" fontAlgn="auto" latinLnBrk="0" hangingPunct="1">
                <a:lnSpc>
                  <a:spcPts val="126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２ 労働者に対する待遇に関する説明義務の強化</a:t>
              </a: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パートタイム労働法、労働契約法、労働者派遣法</a:t>
              </a: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p>
            <a:p>
              <a:pPr marL="88900" marR="0" lvl="0" indent="8890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短時間労働者・有期雇用労働者・派遣労働者について、正規雇用労働者との待遇差の内容・理由等に関する説明を義務化。</a:t>
              </a:r>
              <a:endPar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27" name="角丸四角形 12">
              <a:extLst>
                <a:ext uri="{FF2B5EF4-FFF2-40B4-BE49-F238E27FC236}">
                  <a16:creationId xmlns:a16="http://schemas.microsoft.com/office/drawing/2014/main" id="{8BB08065-E1F2-4795-AEA6-64F2FDD1A1BF}"/>
                </a:ext>
              </a:extLst>
            </p:cNvPr>
            <p:cNvSpPr/>
            <p:nvPr/>
          </p:nvSpPr>
          <p:spPr>
            <a:xfrm>
              <a:off x="1166771" y="5604707"/>
              <a:ext cx="9829800" cy="459851"/>
            </a:xfrm>
            <a:prstGeom prst="roundRect">
              <a:avLst>
                <a:gd name="adj" fmla="val 0"/>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wrap="square" lIns="91408" tIns="108000" rIns="91408" bIns="36000" spcCol="0" rtlCol="0" anchor="ctr" anchorCtr="0">
              <a:spAutoFit/>
            </a:bodyPr>
            <a:lstStyle/>
            <a:p>
              <a:pPr marL="0" marR="0" lvl="0" indent="0" algn="l" defTabSz="914400" rtl="0" eaLnBrk="1" fontAlgn="auto" latinLnBrk="0" hangingPunct="1">
                <a:lnSpc>
                  <a:spcPts val="1260"/>
                </a:lnSpc>
                <a:spcBef>
                  <a:spcPts val="30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３ 行政による履行確保措置及び裁判外紛争解決手続</a:t>
              </a:r>
              <a:r>
                <a:rPr kumimoji="1" lang="en-US" altLang="ja-JP" sz="105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05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行政</a:t>
              </a:r>
              <a:r>
                <a:rPr kumimoji="1" lang="en-US" altLang="ja-JP" sz="105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ADR)</a:t>
              </a:r>
              <a:r>
                <a:rPr kumimoji="1" lang="ja-JP" altLang="en-US" sz="105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の整備</a:t>
              </a:r>
              <a:endParaRPr kumimoji="1" lang="en-US" altLang="ja-JP" sz="105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88900" marR="0" lvl="0" indent="8890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１の義務や２の説明義務について、行政による履行確保措置及び行政</a:t>
              </a:r>
              <a:r>
                <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ADR</a:t>
              </a:r>
              <a:r>
                <a:rPr kumimoji="1" lang="ja-JP" altLang="en-US"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を整備。</a:t>
              </a:r>
              <a:endParaRPr kumimoji="1" lang="en-US" altLang="ja-JP" sz="105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sp>
        <p:nvSpPr>
          <p:cNvPr id="4" name="スライド番号プレースホルダー 3">
            <a:extLst>
              <a:ext uri="{FF2B5EF4-FFF2-40B4-BE49-F238E27FC236}">
                <a16:creationId xmlns:a16="http://schemas.microsoft.com/office/drawing/2014/main" id="{77873DA6-CA47-2C81-6763-7D0AD2BD28AD}"/>
              </a:ext>
            </a:extLst>
          </p:cNvPr>
          <p:cNvSpPr>
            <a:spLocks noGrp="1"/>
          </p:cNvSpPr>
          <p:nvPr>
            <p:ph type="sldNum" sz="quarter" idx="12"/>
          </p:nvPr>
        </p:nvSpPr>
        <p:spPr>
          <a:xfrm>
            <a:off x="9347200" y="6494340"/>
            <a:ext cx="2844800" cy="365125"/>
          </a:xfrm>
        </p:spPr>
        <p:txBody>
          <a:bodyPr/>
          <a:lstStyle/>
          <a:p>
            <a:fld id="{32927FFD-3D24-4EC2-AEC8-E83A8D96C0AC}" type="slidenum">
              <a:rPr lang="ja-JP" altLang="en-US" smtClean="0"/>
              <a:pPr/>
              <a:t>15</a:t>
            </a:fld>
            <a:endParaRPr lang="ja-JP" altLang="en-US"/>
          </a:p>
        </p:txBody>
      </p:sp>
    </p:spTree>
    <p:extLst>
      <p:ext uri="{BB962C8B-B14F-4D97-AF65-F5344CB8AC3E}">
        <p14:creationId xmlns:p14="http://schemas.microsoft.com/office/powerpoint/2010/main" val="26411935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グループ化 44"/>
          <p:cNvGrpSpPr/>
          <p:nvPr/>
        </p:nvGrpSpPr>
        <p:grpSpPr>
          <a:xfrm>
            <a:off x="2135560" y="836713"/>
            <a:ext cx="7664754" cy="5328591"/>
            <a:chOff x="56454" y="1442754"/>
            <a:chExt cx="6596535" cy="5246931"/>
          </a:xfrm>
        </p:grpSpPr>
        <p:sp>
          <p:nvSpPr>
            <p:cNvPr id="47" name="正方形/長方形 46"/>
            <p:cNvSpPr/>
            <p:nvPr/>
          </p:nvSpPr>
          <p:spPr>
            <a:xfrm>
              <a:off x="3429000" y="1442754"/>
              <a:ext cx="3168651" cy="5220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8" name="正方形/長方形 47"/>
            <p:cNvSpPr/>
            <p:nvPr/>
          </p:nvSpPr>
          <p:spPr>
            <a:xfrm>
              <a:off x="252517" y="1469685"/>
              <a:ext cx="3024000" cy="5220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9" name="正方形/長方形 48"/>
            <p:cNvSpPr/>
            <p:nvPr/>
          </p:nvSpPr>
          <p:spPr>
            <a:xfrm>
              <a:off x="252517" y="1523548"/>
              <a:ext cx="821135" cy="291721"/>
            </a:xfrm>
            <a:prstGeom prst="rect">
              <a:avLst/>
            </a:prstGeom>
            <a:noFill/>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（改正前）</a:t>
              </a:r>
              <a:endParaRPr kumimoji="1" lang="en-US" altLang="ja-JP" sz="12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角丸四角形吹き出し 49"/>
            <p:cNvSpPr/>
            <p:nvPr/>
          </p:nvSpPr>
          <p:spPr>
            <a:xfrm>
              <a:off x="354213" y="1760140"/>
              <a:ext cx="2808000" cy="720080"/>
            </a:xfrm>
            <a:prstGeom prst="wedgeRoundRectCallout">
              <a:avLst>
                <a:gd name="adj1" fmla="val 18878"/>
                <a:gd name="adj2" fmla="val 4469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bIns="0"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marL="0" marR="0" lvl="0" indent="0" algn="l" defTabSz="910944" rtl="0" eaLnBrk="1" fontAlgn="auto" latinLnBrk="0" hangingPunct="1">
                <a:lnSpc>
                  <a:spcPts val="2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法律上は、時間外労働に上限なし</a:t>
              </a:r>
              <a:endParaRPr kumimoji="1" lang="en-US" altLang="ja-JP" sz="14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0944" rtl="0" eaLnBrk="1" fontAlgn="auto" latinLnBrk="0" hangingPunct="1">
                <a:lnSpc>
                  <a:spcPts val="2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（行政指導のみ）</a:t>
              </a:r>
              <a:r>
                <a:rPr kumimoji="1" lang="ja-JP" altLang="en-US" sz="14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4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正方形/長方形 50"/>
            <p:cNvSpPr/>
            <p:nvPr/>
          </p:nvSpPr>
          <p:spPr>
            <a:xfrm>
              <a:off x="1575673" y="6368653"/>
              <a:ext cx="1368151" cy="275514"/>
            </a:xfrm>
            <a:prstGeom prst="rect">
              <a:avLst/>
            </a:prstGeom>
            <a:ln w="1270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１年間＝</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12</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か月</a:t>
              </a:r>
            </a:p>
          </p:txBody>
        </p:sp>
        <p:pic>
          <p:nvPicPr>
            <p:cNvPr id="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8696" y="4072759"/>
              <a:ext cx="1947340" cy="2098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正方形/長方形 52"/>
            <p:cNvSpPr/>
            <p:nvPr/>
          </p:nvSpPr>
          <p:spPr>
            <a:xfrm>
              <a:off x="73941" y="4789411"/>
              <a:ext cx="1041716" cy="664849"/>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rtlCol="0" anchor="ctr" anchorCtr="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残業時間</a:t>
              </a:r>
              <a:endParaRPr kumimoji="1" lang="en-US" altLang="ja-JP"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月</a:t>
              </a: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45</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時間</a:t>
              </a: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360</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時間</a:t>
              </a: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正方形/長方形 53"/>
            <p:cNvSpPr/>
            <p:nvPr/>
          </p:nvSpPr>
          <p:spPr>
            <a:xfrm>
              <a:off x="56454" y="5461545"/>
              <a:ext cx="1059204" cy="73858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法定労働時間</a:t>
              </a:r>
              <a:endParaRPr kumimoji="1" lang="en-US" altLang="ja-JP"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１日８時間</a:t>
              </a: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週</a:t>
              </a: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40</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時間　　　　　　　　　　　　　　　</a:t>
              </a: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右中かっこ 54"/>
            <p:cNvSpPr/>
            <p:nvPr/>
          </p:nvSpPr>
          <p:spPr>
            <a:xfrm flipH="1">
              <a:off x="1095304" y="5453995"/>
              <a:ext cx="108000" cy="711018"/>
            </a:xfrm>
            <a:prstGeom prst="rightBrace">
              <a:avLst>
                <a:gd name="adj1" fmla="val 45352"/>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6" name="正方形/長方形 55"/>
            <p:cNvSpPr/>
            <p:nvPr/>
          </p:nvSpPr>
          <p:spPr>
            <a:xfrm>
              <a:off x="1472283" y="3250448"/>
              <a:ext cx="1493712" cy="378583"/>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上限なし</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正方形/長方形 56"/>
            <p:cNvSpPr/>
            <p:nvPr/>
          </p:nvSpPr>
          <p:spPr>
            <a:xfrm>
              <a:off x="2103416" y="3863171"/>
              <a:ext cx="1337414" cy="231581"/>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年間６か月まで</a:t>
              </a:r>
              <a:endPar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右中かっこ 57"/>
            <p:cNvSpPr/>
            <p:nvPr/>
          </p:nvSpPr>
          <p:spPr>
            <a:xfrm rot="5400000">
              <a:off x="2064621" y="5301337"/>
              <a:ext cx="167299" cy="1908000"/>
            </a:xfrm>
            <a:prstGeom prst="rightBrace">
              <a:avLst>
                <a:gd name="adj1" fmla="val 128264"/>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9" name="右中かっこ 58"/>
            <p:cNvSpPr/>
            <p:nvPr/>
          </p:nvSpPr>
          <p:spPr>
            <a:xfrm flipH="1">
              <a:off x="1095304" y="4741145"/>
              <a:ext cx="108000" cy="711018"/>
            </a:xfrm>
            <a:prstGeom prst="rightBrace">
              <a:avLst>
                <a:gd name="adj1" fmla="val 45352"/>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cxnSp>
          <p:nvCxnSpPr>
            <p:cNvPr id="60" name="直線矢印コネクタ 59"/>
            <p:cNvCxnSpPr/>
            <p:nvPr/>
          </p:nvCxnSpPr>
          <p:spPr>
            <a:xfrm>
              <a:off x="2215265" y="3533622"/>
              <a:ext cx="0" cy="44071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61" name="テキスト ボックス 60"/>
            <p:cNvSpPr txBox="1"/>
            <p:nvPr/>
          </p:nvSpPr>
          <p:spPr>
            <a:xfrm>
              <a:off x="518330" y="4043821"/>
              <a:ext cx="1476000" cy="4537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大臣告示による上限</a:t>
              </a:r>
              <a:endPar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（行政指導）</a:t>
              </a:r>
            </a:p>
          </p:txBody>
        </p:sp>
        <p:cxnSp>
          <p:nvCxnSpPr>
            <p:cNvPr id="62" name="直線矢印コネクタ 61"/>
            <p:cNvCxnSpPr/>
            <p:nvPr/>
          </p:nvCxnSpPr>
          <p:spPr>
            <a:xfrm>
              <a:off x="1272064" y="4486521"/>
              <a:ext cx="0" cy="20912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63" name="右矢印 62"/>
            <p:cNvSpPr/>
            <p:nvPr/>
          </p:nvSpPr>
          <p:spPr>
            <a:xfrm>
              <a:off x="3202933" y="1886180"/>
              <a:ext cx="350981" cy="468000"/>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bIns="0" rtlCol="0" anchor="ctr"/>
            <a:lstStyle/>
            <a:p>
              <a:pPr marL="0" marR="0" lvl="0" indent="0" algn="l" defTabSz="914400" rtl="0" eaLnBrk="1" fontAlgn="auto" latinLnBrk="0" hangingPunct="1">
                <a:lnSpc>
                  <a:spcPts val="2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正方形/長方形 63"/>
            <p:cNvSpPr/>
            <p:nvPr/>
          </p:nvSpPr>
          <p:spPr>
            <a:xfrm>
              <a:off x="3564573" y="1500254"/>
              <a:ext cx="765952" cy="291721"/>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10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（改正後）</a:t>
              </a:r>
              <a:endParaRPr kumimoji="1" lang="en-US" altLang="ja-JP" sz="12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角丸四角形吹き出し 64"/>
            <p:cNvSpPr/>
            <p:nvPr/>
          </p:nvSpPr>
          <p:spPr>
            <a:xfrm>
              <a:off x="3607976" y="1720144"/>
              <a:ext cx="2880000" cy="720080"/>
            </a:xfrm>
            <a:prstGeom prst="wedgeRoundRectCallout">
              <a:avLst>
                <a:gd name="adj1" fmla="val 18878"/>
                <a:gd name="adj2" fmla="val 4469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bIns="0"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marL="0" marR="0" lvl="0" indent="0" algn="l" defTabSz="910944" rtl="0" eaLnBrk="1" fontAlgn="auto" latinLnBrk="0" hangingPunct="1">
                <a:lnSpc>
                  <a:spcPts val="17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法律で時間外労働の上限を定め、これを超える時間外労働はできない。</a:t>
              </a:r>
              <a:endParaRPr kumimoji="1" lang="en-US" altLang="ja-JP"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 name="正方形/長方形 66"/>
            <p:cNvSpPr/>
            <p:nvPr/>
          </p:nvSpPr>
          <p:spPr>
            <a:xfrm>
              <a:off x="4917532" y="6368653"/>
              <a:ext cx="1397358" cy="275514"/>
            </a:xfrm>
            <a:prstGeom prst="rect">
              <a:avLst/>
            </a:prstGeom>
            <a:ln w="1270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１年間＝</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12</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か月</a:t>
              </a:r>
            </a:p>
          </p:txBody>
        </p:sp>
        <p:pic>
          <p:nvPicPr>
            <p:cNvPr id="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176" y="4061895"/>
              <a:ext cx="1935362" cy="2098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9" name="直線コネクタ 68"/>
            <p:cNvCxnSpPr/>
            <p:nvPr/>
          </p:nvCxnSpPr>
          <p:spPr>
            <a:xfrm flipV="1">
              <a:off x="4500934" y="4749041"/>
              <a:ext cx="1921994" cy="1636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a:off x="5463064" y="4087845"/>
              <a:ext cx="972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1" name="右中かっこ 70"/>
            <p:cNvSpPr/>
            <p:nvPr/>
          </p:nvSpPr>
          <p:spPr>
            <a:xfrm rot="5400000">
              <a:off x="5415574" y="5302432"/>
              <a:ext cx="125474" cy="1908000"/>
            </a:xfrm>
            <a:prstGeom prst="rightBrace">
              <a:avLst>
                <a:gd name="adj1" fmla="val 128264"/>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72" name="正方形/長方形 71"/>
            <p:cNvSpPr/>
            <p:nvPr/>
          </p:nvSpPr>
          <p:spPr>
            <a:xfrm>
              <a:off x="5508288" y="3723500"/>
              <a:ext cx="1144701" cy="231581"/>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年間６か月まで</a:t>
              </a:r>
              <a:endPar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 name="右中かっこ 72"/>
            <p:cNvSpPr/>
            <p:nvPr/>
          </p:nvSpPr>
          <p:spPr>
            <a:xfrm flipH="1">
              <a:off x="4392934" y="4738702"/>
              <a:ext cx="108000" cy="711018"/>
            </a:xfrm>
            <a:prstGeom prst="rightBrace">
              <a:avLst>
                <a:gd name="adj1" fmla="val 45352"/>
                <a:gd name="adj2" fmla="val 50000"/>
              </a:avLst>
            </a:prstGeom>
            <a:ln>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sp>
          <p:nvSpPr>
            <p:cNvPr id="74" name="右中かっこ 73"/>
            <p:cNvSpPr/>
            <p:nvPr/>
          </p:nvSpPr>
          <p:spPr>
            <a:xfrm flipH="1">
              <a:off x="4392543" y="5440176"/>
              <a:ext cx="108000" cy="711018"/>
            </a:xfrm>
            <a:prstGeom prst="rightBrace">
              <a:avLst>
                <a:gd name="adj1" fmla="val 45352"/>
                <a:gd name="adj2" fmla="val 50000"/>
              </a:avLst>
            </a:prstGeom>
            <a:ln>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sp>
          <p:nvSpPr>
            <p:cNvPr id="75" name="正方形/長方形 74"/>
            <p:cNvSpPr/>
            <p:nvPr/>
          </p:nvSpPr>
          <p:spPr>
            <a:xfrm>
              <a:off x="3260746" y="4749041"/>
              <a:ext cx="1167421" cy="659145"/>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rtlCol="0" anchor="ctr" anchorCtr="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残業時間</a:t>
              </a:r>
              <a:r>
                <a:rPr kumimoji="1" lang="en-US" altLang="ja-JP"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原則</a:t>
              </a:r>
              <a:r>
                <a:rPr kumimoji="1" lang="en-US" altLang="ja-JP"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月</a:t>
              </a:r>
              <a:r>
                <a:rPr kumimoji="1" lang="en-US" altLang="ja-JP" sz="105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45</a:t>
              </a:r>
              <a:r>
                <a:rPr kumimoji="1" lang="ja-JP" altLang="en-US" sz="105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時間</a:t>
              </a:r>
              <a:endParaRPr kumimoji="1" lang="en-US" altLang="ja-JP" sz="105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105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360</a:t>
              </a:r>
              <a:r>
                <a:rPr kumimoji="1" lang="ja-JP" altLang="en-US" sz="105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時間</a:t>
              </a:r>
              <a:endParaRPr kumimoji="1" lang="en-US" altLang="ja-JP" sz="105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6" name="正方形/長方形 75"/>
            <p:cNvSpPr/>
            <p:nvPr/>
          </p:nvSpPr>
          <p:spPr>
            <a:xfrm>
              <a:off x="3368964" y="5454261"/>
              <a:ext cx="1059204" cy="73288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法定労働時間</a:t>
              </a:r>
              <a:endParaRPr kumimoji="1" lang="en-US" altLang="ja-JP"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１日８時間</a:t>
              </a: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週</a:t>
              </a: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40</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時間</a:t>
              </a:r>
              <a:r>
                <a:rPr kumimoji="1" lang="ja-JP" altLang="en-US" sz="105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05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05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7" name="四角形吹き出し 76"/>
            <p:cNvSpPr/>
            <p:nvPr/>
          </p:nvSpPr>
          <p:spPr>
            <a:xfrm>
              <a:off x="3717784" y="4045243"/>
              <a:ext cx="1665706" cy="502891"/>
            </a:xfrm>
            <a:prstGeom prst="wedgeRectCallout">
              <a:avLst>
                <a:gd name="adj1" fmla="val 23525"/>
                <a:gd name="adj2" fmla="val 4055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法律による上限</a:t>
              </a:r>
              <a:r>
                <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原則</a:t>
              </a:r>
              <a:r>
                <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8" name="四角形吹き出し 77"/>
            <p:cNvSpPr/>
            <p:nvPr/>
          </p:nvSpPr>
          <p:spPr>
            <a:xfrm>
              <a:off x="4717011" y="2591431"/>
              <a:ext cx="1647837" cy="1115747"/>
            </a:xfrm>
            <a:prstGeom prst="wedgeRectCallout">
              <a:avLst>
                <a:gd name="adj1" fmla="val -11257"/>
                <a:gd name="adj2" fmla="val 4656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法律による上限</a:t>
              </a:r>
              <a:r>
                <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例外</a:t>
              </a:r>
              <a:r>
                <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1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720</a:t>
              </a:r>
              <a:r>
                <a:rPr kumimoji="1" lang="ja-JP" altLang="en-US" sz="1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時間</a:t>
              </a:r>
              <a:endParaRPr kumimoji="1" lang="en-US" altLang="ja-JP" sz="1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・複数月平均</a:t>
              </a:r>
              <a:r>
                <a:rPr kumimoji="1" lang="en-US" altLang="ja-JP" sz="1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80</a:t>
              </a:r>
              <a:r>
                <a:rPr kumimoji="1" lang="ja-JP" altLang="en-US" sz="1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時間＊</a:t>
              </a:r>
              <a:endParaRPr kumimoji="1" lang="en-US" altLang="ja-JP" sz="1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・月</a:t>
              </a:r>
              <a:r>
                <a:rPr kumimoji="1" lang="en-US" altLang="ja-JP" sz="1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100</a:t>
              </a:r>
              <a:r>
                <a:rPr kumimoji="1" lang="ja-JP" altLang="en-US" sz="1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時間未満＊</a:t>
              </a:r>
              <a:endParaRPr kumimoji="1" lang="en-US" altLang="ja-JP" sz="1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8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＊休日労働を含む　</a:t>
              </a:r>
            </a:p>
          </p:txBody>
        </p:sp>
        <p:cxnSp>
          <p:nvCxnSpPr>
            <p:cNvPr id="79" name="直線矢印コネクタ 78"/>
            <p:cNvCxnSpPr/>
            <p:nvPr/>
          </p:nvCxnSpPr>
          <p:spPr>
            <a:xfrm flipH="1">
              <a:off x="5580296" y="3840636"/>
              <a:ext cx="1" cy="18939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0" name="直線矢印コネクタ 79"/>
            <p:cNvCxnSpPr/>
            <p:nvPr/>
          </p:nvCxnSpPr>
          <p:spPr>
            <a:xfrm flipH="1">
              <a:off x="4996333" y="4548133"/>
              <a:ext cx="1" cy="18939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1" name="Rectangle 15" descr="25%"/>
          <p:cNvSpPr>
            <a:spLocks noChangeArrowheads="1"/>
          </p:cNvSpPr>
          <p:nvPr/>
        </p:nvSpPr>
        <p:spPr bwMode="auto">
          <a:xfrm>
            <a:off x="407368" y="108450"/>
            <a:ext cx="11665296" cy="461655"/>
          </a:xfrm>
          <a:prstGeom prst="rect">
            <a:avLst/>
          </a:prstGeom>
          <a:noFill/>
          <a:ln w="12700">
            <a:noFill/>
            <a:miter lim="800000"/>
            <a:headEnd/>
            <a:tailEnd/>
          </a:ln>
        </p:spPr>
        <p:txBody>
          <a:bodyPr wrap="square" lIns="91428" tIns="45715" rIns="91428" bIns="45715"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残業時間の上限が法律で規制</a:t>
            </a:r>
            <a:r>
              <a:rPr kumimoji="1" lang="ja-JP" altLang="en-US" sz="20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a:t>
            </a:r>
            <a:r>
              <a:rPr kumimoji="1" lang="en-US" altLang="ja-JP" sz="20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2019</a:t>
            </a:r>
            <a:r>
              <a:rPr kumimoji="1" lang="ja-JP" altLang="en-US" sz="20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年４月１日～（中小企業は</a:t>
            </a:r>
            <a:r>
              <a:rPr kumimoji="1" lang="en-US" altLang="ja-JP" sz="20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2020</a:t>
            </a:r>
            <a:r>
              <a:rPr kumimoji="1" lang="ja-JP" altLang="en-US" sz="20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年４月</a:t>
            </a:r>
            <a:r>
              <a:rPr lang="ja-JP" altLang="en-US" sz="2000" dirty="0">
                <a:solidFill>
                  <a:prstClr val="black"/>
                </a:solidFill>
                <a:latin typeface="HG丸ｺﾞｼｯｸM-PRO" panose="020F0600000000000000" pitchFamily="50" charset="-128"/>
                <a:ea typeface="HG丸ｺﾞｼｯｸM-PRO" panose="020F0600000000000000" pitchFamily="50" charset="-128"/>
              </a:rPr>
              <a:t>１</a:t>
            </a:r>
            <a:r>
              <a:rPr kumimoji="1" lang="ja-JP" altLang="en-US" sz="20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日～））</a:t>
            </a:r>
            <a:endParaRPr kumimoji="1" lang="ja-JP" altLang="en-US" sz="22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p:txBody>
      </p:sp>
      <p:sp>
        <p:nvSpPr>
          <p:cNvPr id="39" name="正方形/長方形 38"/>
          <p:cNvSpPr/>
          <p:nvPr/>
        </p:nvSpPr>
        <p:spPr>
          <a:xfrm>
            <a:off x="0" y="552445"/>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 name="テキスト ボックス 2"/>
          <p:cNvSpPr txBox="1"/>
          <p:nvPr/>
        </p:nvSpPr>
        <p:spPr>
          <a:xfrm>
            <a:off x="3592758" y="6322161"/>
            <a:ext cx="64171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働き方改革関連法の詳しい内容について知りたい方は　⇒</a:t>
            </a:r>
          </a:p>
        </p:txBody>
      </p:sp>
      <p:pic>
        <p:nvPicPr>
          <p:cNvPr id="1042" name="Object"/>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9944100" y="5562600"/>
            <a:ext cx="1181100" cy="11811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sp>
        <p:nvSpPr>
          <p:cNvPr id="2" name="スライド番号プレースホルダー 1">
            <a:extLst>
              <a:ext uri="{FF2B5EF4-FFF2-40B4-BE49-F238E27FC236}">
                <a16:creationId xmlns:a16="http://schemas.microsoft.com/office/drawing/2014/main" id="{C42E7F85-2030-2B73-5148-632CA9AE0F52}"/>
              </a:ext>
            </a:extLst>
          </p:cNvPr>
          <p:cNvSpPr>
            <a:spLocks noGrp="1"/>
          </p:cNvSpPr>
          <p:nvPr>
            <p:ph type="sldNum" sz="quarter" idx="12"/>
          </p:nvPr>
        </p:nvSpPr>
        <p:spPr>
          <a:xfrm>
            <a:off x="9337735" y="6481030"/>
            <a:ext cx="2844800" cy="365125"/>
          </a:xfrm>
        </p:spPr>
        <p:txBody>
          <a:bodyPr/>
          <a:lstStyle/>
          <a:p>
            <a:fld id="{32927FFD-3D24-4EC2-AEC8-E83A8D96C0AC}" type="slidenum">
              <a:rPr lang="ja-JP" altLang="en-US" smtClean="0"/>
              <a:pPr/>
              <a:t>16</a:t>
            </a:fld>
            <a:endParaRPr lang="ja-JP" altLang="en-US"/>
          </a:p>
        </p:txBody>
      </p:sp>
    </p:spTree>
    <p:extLst>
      <p:ext uri="{BB962C8B-B14F-4D97-AF65-F5344CB8AC3E}">
        <p14:creationId xmlns:p14="http://schemas.microsoft.com/office/powerpoint/2010/main" val="3645063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ext Box 2"/>
          <p:cNvSpPr txBox="1">
            <a:spLocks noChangeArrowheads="1"/>
          </p:cNvSpPr>
          <p:nvPr/>
        </p:nvSpPr>
        <p:spPr bwMode="auto">
          <a:xfrm>
            <a:off x="1487713" y="980499"/>
            <a:ext cx="9216573" cy="637849"/>
          </a:xfrm>
          <a:prstGeom prst="rect">
            <a:avLst/>
          </a:prstGeom>
          <a:noFill/>
          <a:ln w="12700" cmpd="dbl">
            <a:noFill/>
            <a:miter lim="800000"/>
            <a:headEnd/>
            <a:tailEnd/>
          </a:ln>
        </p:spPr>
        <p:txBody>
          <a:bodyPr wrap="square" lIns="87062" tIns="72000" rIns="87062" bIns="72000">
            <a:spAutoFit/>
          </a:bodyPr>
          <a:lstStyle/>
          <a:p>
            <a:pPr marL="0" marR="0" lvl="0" indent="0" algn="l" defTabSz="865752" rtl="0" eaLnBrk="1" fontAlgn="auto" latinLnBrk="0" hangingPunct="1">
              <a:lnSpc>
                <a:spcPct val="100000"/>
              </a:lnSpc>
              <a:spcBef>
                <a:spcPts val="0"/>
              </a:spcBef>
              <a:spcAft>
                <a:spcPts val="0"/>
              </a:spcAft>
              <a:buClrTx/>
              <a:buSzTx/>
              <a:buFontTx/>
              <a:buNone/>
              <a:tabLst>
                <a:tab pos="358775" algn="l"/>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eiryo UI" panose="020B0604030504040204" pitchFamily="50" charset="-128"/>
              </a:rPr>
              <a:t>年次有給休暇が年</a:t>
            </a:r>
            <a:r>
              <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eiryo UI" panose="020B0604030504040204" pitchFamily="50" charset="-128"/>
              </a:rPr>
              <a:t>10</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eiryo UI" panose="020B0604030504040204" pitchFamily="50" charset="-128"/>
              </a:rPr>
              <a:t>日以上付与される労働者（管理監督者を含む）に対して、そのうちの年５日について使用者が時季を指定して取得させることを義務付け。</a:t>
            </a:r>
            <a:endPar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
        <p:nvSpPr>
          <p:cNvPr id="35" name="Rectangle 15" descr="25%"/>
          <p:cNvSpPr>
            <a:spLocks noChangeArrowheads="1"/>
          </p:cNvSpPr>
          <p:nvPr/>
        </p:nvSpPr>
        <p:spPr bwMode="auto">
          <a:xfrm>
            <a:off x="0" y="24808"/>
            <a:ext cx="12192000" cy="830987"/>
          </a:xfrm>
          <a:prstGeom prst="rect">
            <a:avLst/>
          </a:prstGeom>
          <a:noFill/>
          <a:ln w="12700">
            <a:noFill/>
            <a:miter lim="800000"/>
            <a:headEnd/>
            <a:tailEnd/>
          </a:ln>
        </p:spPr>
        <p:txBody>
          <a:bodyPr wrap="square" lIns="91428" tIns="45715" rIns="91428" bIns="45715"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年次有給休暇の時季指定義務</a:t>
            </a:r>
            <a:endParaRPr kumimoji="1" lang="en-US" altLang="ja-JP" sz="2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年５日の年次有給休暇を取得させることを企業に義務付け</a:t>
            </a:r>
            <a:r>
              <a:rPr kumimoji="1" lang="ja-JP" altLang="en-US" sz="20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a:t>
            </a:r>
            <a:r>
              <a:rPr kumimoji="1" lang="en-US" altLang="ja-JP" sz="20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2019</a:t>
            </a:r>
            <a:r>
              <a:rPr kumimoji="1" lang="ja-JP" altLang="en-US" sz="20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年４月１日）</a:t>
            </a:r>
            <a:endParaRPr kumimoji="1" lang="ja-JP" altLang="en-US" sz="24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p:txBody>
      </p:sp>
      <p:grpSp>
        <p:nvGrpSpPr>
          <p:cNvPr id="5" name="グループ化 4"/>
          <p:cNvGrpSpPr/>
          <p:nvPr/>
        </p:nvGrpSpPr>
        <p:grpSpPr>
          <a:xfrm>
            <a:off x="1789903" y="1607766"/>
            <a:ext cx="8498194" cy="2090306"/>
            <a:chOff x="1135326" y="1340766"/>
            <a:chExt cx="6337954" cy="1396430"/>
          </a:xfrm>
        </p:grpSpPr>
        <p:grpSp>
          <p:nvGrpSpPr>
            <p:cNvPr id="3" name="グループ化 2"/>
            <p:cNvGrpSpPr/>
            <p:nvPr/>
          </p:nvGrpSpPr>
          <p:grpSpPr>
            <a:xfrm>
              <a:off x="1135326" y="1354815"/>
              <a:ext cx="2916000" cy="1382381"/>
              <a:chOff x="1135326" y="1354815"/>
              <a:chExt cx="2916000" cy="1382381"/>
            </a:xfrm>
          </p:grpSpPr>
          <p:sp>
            <p:nvSpPr>
              <p:cNvPr id="52" name="正方形/長方形 51"/>
              <p:cNvSpPr/>
              <p:nvPr/>
            </p:nvSpPr>
            <p:spPr>
              <a:xfrm>
                <a:off x="1135326" y="1354815"/>
                <a:ext cx="2916000" cy="138238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marL="0" marR="0" lvl="0" indent="0" algn="ctr" defTabSz="91094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53" name="Picture 2" descr="PNG,アイコン,アバター,人,切り取ったイメージ,切り取ったピクチャ,切り取った画像,男,男性,透明な背景,頭"/>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p:blipFill>
            <p:spPr bwMode="auto">
              <a:xfrm>
                <a:off x="3318752" y="1546939"/>
                <a:ext cx="698144" cy="83585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9" descr="PNG,アイコン,アバター,人,切り取ったイメージ,切り取ったピクチャ,切り取った画像,男,男性,透明な背景,頭"/>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p:blipFill>
            <p:spPr bwMode="auto">
              <a:xfrm flipH="1">
                <a:off x="1171365" y="1546939"/>
                <a:ext cx="638556" cy="835852"/>
              </a:xfrm>
              <a:prstGeom prst="rect">
                <a:avLst/>
              </a:prstGeom>
              <a:noFill/>
              <a:extLst>
                <a:ext uri="{909E8E84-426E-40DD-AFC4-6F175D3DCCD1}">
                  <a14:hiddenFill xmlns:a14="http://schemas.microsoft.com/office/drawing/2010/main">
                    <a:solidFill>
                      <a:srgbClr val="FFFFFF"/>
                    </a:solidFill>
                  </a14:hiddenFill>
                </a:ext>
              </a:extLst>
            </p:spPr>
          </p:pic>
          <p:sp>
            <p:nvSpPr>
              <p:cNvPr id="55" name="テキスト ボックス 92"/>
              <p:cNvSpPr txBox="1"/>
              <p:nvPr/>
            </p:nvSpPr>
            <p:spPr>
              <a:xfrm>
                <a:off x="1274643" y="2339026"/>
                <a:ext cx="432000" cy="180000"/>
              </a:xfrm>
              <a:prstGeom prst="rect">
                <a:avLst/>
              </a:prstGeom>
              <a:noFill/>
              <a:ln>
                <a:noFill/>
              </a:ln>
            </p:spPr>
            <p:txBody>
              <a:bodyPr wrap="none" lIns="36000" tIns="0" rIns="36000" bIns="0" rtlCol="0" anchor="ctr" anchorCtr="0">
                <a:no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marL="0" marR="0" lvl="0" indent="0" algn="ctr" defTabSz="91094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労働者</a:t>
                </a:r>
              </a:p>
            </p:txBody>
          </p:sp>
          <p:sp>
            <p:nvSpPr>
              <p:cNvPr id="56" name="テキスト ボックス 93"/>
              <p:cNvSpPr txBox="1"/>
              <p:nvPr/>
            </p:nvSpPr>
            <p:spPr>
              <a:xfrm>
                <a:off x="3451824" y="2339026"/>
                <a:ext cx="432000" cy="180000"/>
              </a:xfrm>
              <a:prstGeom prst="rect">
                <a:avLst/>
              </a:prstGeom>
              <a:noFill/>
              <a:ln>
                <a:noFill/>
              </a:ln>
            </p:spPr>
            <p:txBody>
              <a:bodyPr wrap="none" lIns="36000" tIns="0" rIns="36000" bIns="0" rtlCol="0" anchor="ctr" anchorCtr="0">
                <a:no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marL="0" marR="0" lvl="0" indent="0" algn="ctr" defTabSz="91094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使用者</a:t>
                </a:r>
              </a:p>
            </p:txBody>
          </p:sp>
          <p:sp>
            <p:nvSpPr>
              <p:cNvPr id="57" name="正方形/長方形 56"/>
              <p:cNvSpPr/>
              <p:nvPr/>
            </p:nvSpPr>
            <p:spPr>
              <a:xfrm>
                <a:off x="1432165" y="1402922"/>
                <a:ext cx="2349620" cy="213057"/>
              </a:xfrm>
              <a:prstGeom prst="rect">
                <a:avLst/>
              </a:prstGeom>
              <a:noFill/>
              <a:ln>
                <a:noFill/>
              </a:ln>
            </p:spPr>
            <p:txBody>
              <a:bodyPr wrap="none" lIns="36000" tIns="36000" rIns="36000" bIns="3600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marL="0" marR="0" lvl="0" indent="0" algn="l" defTabSz="91094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労働者の申出による取得（原則）</a:t>
                </a:r>
                <a:endParaRPr kumimoji="1" lang="en-US" altLang="ja-JP" sz="16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円形吹き出し 57"/>
              <p:cNvSpPr/>
              <p:nvPr/>
            </p:nvSpPr>
            <p:spPr>
              <a:xfrm>
                <a:off x="1995304" y="2187069"/>
                <a:ext cx="994486" cy="384439"/>
              </a:xfrm>
              <a:prstGeom prst="wedgeEllipseCallout">
                <a:avLst>
                  <a:gd name="adj1" fmla="val -66861"/>
                  <a:gd name="adj2" fmla="val -47118"/>
                </a:avLst>
              </a:prstGeom>
              <a:solidFill>
                <a:schemeClr val="bg2"/>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5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○月</a:t>
                </a:r>
                <a:r>
                  <a:rPr kumimoji="1" lang="en-US" altLang="ja-JP" sz="105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5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日に休みます」</a:t>
                </a:r>
              </a:p>
            </p:txBody>
          </p:sp>
          <p:sp>
            <p:nvSpPr>
              <p:cNvPr id="59" name="下カーブ矢印 58"/>
              <p:cNvSpPr/>
              <p:nvPr/>
            </p:nvSpPr>
            <p:spPr>
              <a:xfrm>
                <a:off x="1819437" y="1633493"/>
                <a:ext cx="1692000" cy="267105"/>
              </a:xfrm>
              <a:prstGeom prst="curvedDownArrow">
                <a:avLst>
                  <a:gd name="adj1" fmla="val 11222"/>
                  <a:gd name="adj2" fmla="val 68150"/>
                  <a:gd name="adj3" fmla="val 36909"/>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0" name="テキスト ボックス 91"/>
              <p:cNvSpPr txBox="1"/>
              <p:nvPr/>
            </p:nvSpPr>
            <p:spPr>
              <a:xfrm>
                <a:off x="2119548" y="1819938"/>
                <a:ext cx="857611" cy="215890"/>
              </a:xfrm>
              <a:prstGeom prst="rect">
                <a:avLst/>
              </a:prstGeom>
              <a:noFill/>
              <a:ln>
                <a:noFill/>
              </a:ln>
            </p:spPr>
            <p:txBody>
              <a:bodyPr wrap="none" lIns="36000" tIns="0" rIns="36000" bIns="0" rtlCol="0" anchor="ctr" anchorCtr="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marL="0" marR="0" lvl="0" indent="0" algn="l" defTabSz="910944"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労働者が使用者に</a:t>
                </a: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0944"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取得時季を申出</a:t>
                </a:r>
              </a:p>
            </p:txBody>
          </p:sp>
        </p:grpSp>
        <p:sp>
          <p:nvSpPr>
            <p:cNvPr id="39" name="加算 38"/>
            <p:cNvSpPr/>
            <p:nvPr/>
          </p:nvSpPr>
          <p:spPr>
            <a:xfrm>
              <a:off x="4071848" y="1870922"/>
              <a:ext cx="432000" cy="432000"/>
            </a:xfrm>
            <a:prstGeom prst="mathPlus">
              <a:avLst>
                <a:gd name="adj1" fmla="val 1359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nvGrpSpPr>
            <p:cNvPr id="4" name="グループ化 3"/>
            <p:cNvGrpSpPr/>
            <p:nvPr/>
          </p:nvGrpSpPr>
          <p:grpSpPr>
            <a:xfrm>
              <a:off x="4519702" y="1340766"/>
              <a:ext cx="2953578" cy="1382381"/>
              <a:chOff x="4519702" y="1340766"/>
              <a:chExt cx="2953578" cy="1382381"/>
            </a:xfrm>
          </p:grpSpPr>
          <p:sp>
            <p:nvSpPr>
              <p:cNvPr id="41" name="正方形/長方形 40"/>
              <p:cNvSpPr/>
              <p:nvPr/>
            </p:nvSpPr>
            <p:spPr>
              <a:xfrm>
                <a:off x="4519702" y="1340766"/>
                <a:ext cx="2952000" cy="138238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marL="0" marR="0" lvl="0" indent="0" algn="ctr" defTabSz="91094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2" name="右矢印 41"/>
              <p:cNvSpPr/>
              <p:nvPr/>
            </p:nvSpPr>
            <p:spPr>
              <a:xfrm rot="5400000">
                <a:off x="6028088" y="1892555"/>
                <a:ext cx="122704" cy="24497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marL="0" marR="0" lvl="0" indent="0" algn="ctr" defTabSz="91094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pic>
            <p:nvPicPr>
              <p:cNvPr id="43" name="Picture 2" descr="PNG,アイコン,アバター,人,切り取ったイメージ,切り取ったピクチャ,切り取った画像,男,男性,透明な背景,頭"/>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p:blipFill>
            <p:spPr bwMode="auto">
              <a:xfrm>
                <a:off x="6775136" y="1546939"/>
                <a:ext cx="698144" cy="83585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9" descr="PNG,アイコン,アバター,人,切り取ったイメージ,切り取ったピクチャ,切り取った画像,男,男性,透明な背景,頭"/>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p:blipFill>
            <p:spPr bwMode="auto">
              <a:xfrm flipH="1">
                <a:off x="4575697" y="1546939"/>
                <a:ext cx="638556" cy="835852"/>
              </a:xfrm>
              <a:prstGeom prst="rect">
                <a:avLst/>
              </a:prstGeom>
              <a:noFill/>
              <a:extLst>
                <a:ext uri="{909E8E84-426E-40DD-AFC4-6F175D3DCCD1}">
                  <a14:hiddenFill xmlns:a14="http://schemas.microsoft.com/office/drawing/2010/main">
                    <a:solidFill>
                      <a:srgbClr val="FFFFFF"/>
                    </a:solidFill>
                  </a14:hiddenFill>
                </a:ext>
              </a:extLst>
            </p:spPr>
          </p:pic>
          <p:sp>
            <p:nvSpPr>
              <p:cNvPr id="45" name="正方形/長方形 44"/>
              <p:cNvSpPr/>
              <p:nvPr/>
            </p:nvSpPr>
            <p:spPr>
              <a:xfrm>
                <a:off x="4651300" y="1402922"/>
                <a:ext cx="2655673" cy="213057"/>
              </a:xfrm>
              <a:prstGeom prst="rect">
                <a:avLst/>
              </a:prstGeom>
              <a:noFill/>
              <a:ln>
                <a:noFill/>
              </a:ln>
            </p:spPr>
            <p:txBody>
              <a:bodyPr wrap="none" lIns="36000" tIns="36000" rIns="36000" bIns="3600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marL="0" marR="0" lvl="0" indent="0" algn="l" defTabSz="91094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使用者の時季指定による取得（新設）</a:t>
                </a:r>
                <a:endParaRPr kumimoji="1" lang="en-US" altLang="ja-JP" sz="16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下カーブ矢印 45"/>
              <p:cNvSpPr/>
              <p:nvPr/>
            </p:nvSpPr>
            <p:spPr>
              <a:xfrm flipH="1">
                <a:off x="5167997" y="1618946"/>
                <a:ext cx="1692000" cy="267105"/>
              </a:xfrm>
              <a:prstGeom prst="curvedDownArrow">
                <a:avLst>
                  <a:gd name="adj1" fmla="val 11222"/>
                  <a:gd name="adj2" fmla="val 68150"/>
                  <a:gd name="adj3" fmla="val 36909"/>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7" name="テキスト ボックス 91"/>
              <p:cNvSpPr txBox="1"/>
              <p:nvPr/>
            </p:nvSpPr>
            <p:spPr>
              <a:xfrm>
                <a:off x="5563853" y="1706119"/>
                <a:ext cx="1058459" cy="215890"/>
              </a:xfrm>
              <a:prstGeom prst="rect">
                <a:avLst/>
              </a:prstGeom>
              <a:noFill/>
              <a:ln>
                <a:noFill/>
              </a:ln>
            </p:spPr>
            <p:txBody>
              <a:bodyPr wrap="none" lIns="36000" tIns="0" rIns="36000" bIns="0" rtlCol="0" anchor="ctr" anchorCtr="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marL="0" marR="0" lvl="0" indent="0" algn="l" defTabSz="910944"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使用者が労働者に</a:t>
                </a: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0944"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取得時季の意見を聴取</a:t>
                </a:r>
              </a:p>
            </p:txBody>
          </p:sp>
          <p:sp>
            <p:nvSpPr>
              <p:cNvPr id="48" name="テキスト ボックス 91"/>
              <p:cNvSpPr txBox="1"/>
              <p:nvPr/>
            </p:nvSpPr>
            <p:spPr>
              <a:xfrm>
                <a:off x="5514764" y="2107970"/>
                <a:ext cx="1158882" cy="215890"/>
              </a:xfrm>
              <a:prstGeom prst="rect">
                <a:avLst/>
              </a:prstGeom>
              <a:noFill/>
              <a:ln>
                <a:noFill/>
              </a:ln>
            </p:spPr>
            <p:txBody>
              <a:bodyPr wrap="none" lIns="36000" tIns="0" rIns="36000" bIns="0" rtlCol="0" anchor="ctr" anchorCtr="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marL="0" marR="0" lvl="0" indent="0" algn="l" defTabSz="910944"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労働者の意見を尊重し</a:t>
                </a: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0944"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使用者が取得時季を指定</a:t>
                </a:r>
              </a:p>
            </p:txBody>
          </p:sp>
          <p:sp>
            <p:nvSpPr>
              <p:cNvPr id="49" name="円形吹き出し 48"/>
              <p:cNvSpPr/>
              <p:nvPr/>
            </p:nvSpPr>
            <p:spPr>
              <a:xfrm>
                <a:off x="5609049" y="2339026"/>
                <a:ext cx="1250948" cy="320949"/>
              </a:xfrm>
              <a:prstGeom prst="wedgeEllipseCallout">
                <a:avLst>
                  <a:gd name="adj1" fmla="val 51098"/>
                  <a:gd name="adj2" fmla="val -56180"/>
                </a:avLst>
              </a:prstGeom>
              <a:solidFill>
                <a:schemeClr val="bg2"/>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5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○月</a:t>
                </a:r>
                <a:r>
                  <a:rPr kumimoji="1" lang="en-US" altLang="ja-JP" sz="105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5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日に休んでください」</a:t>
                </a:r>
              </a:p>
            </p:txBody>
          </p:sp>
          <p:sp>
            <p:nvSpPr>
              <p:cNvPr id="50" name="テキスト ボックス 92"/>
              <p:cNvSpPr txBox="1"/>
              <p:nvPr/>
            </p:nvSpPr>
            <p:spPr>
              <a:xfrm>
                <a:off x="4678975" y="2339026"/>
                <a:ext cx="432000" cy="180000"/>
              </a:xfrm>
              <a:prstGeom prst="rect">
                <a:avLst/>
              </a:prstGeom>
              <a:noFill/>
              <a:ln>
                <a:noFill/>
              </a:ln>
            </p:spPr>
            <p:txBody>
              <a:bodyPr wrap="none" lIns="36000" tIns="0" rIns="36000" bIns="0" rtlCol="0" anchor="ctr" anchorCtr="0">
                <a:no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marL="0" marR="0" lvl="0" indent="0" algn="ctr" defTabSz="91094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労働者</a:t>
                </a:r>
              </a:p>
            </p:txBody>
          </p:sp>
          <p:sp>
            <p:nvSpPr>
              <p:cNvPr id="51" name="テキスト ボックス 93"/>
              <p:cNvSpPr txBox="1"/>
              <p:nvPr/>
            </p:nvSpPr>
            <p:spPr>
              <a:xfrm>
                <a:off x="6908208" y="2341139"/>
                <a:ext cx="432000" cy="180000"/>
              </a:xfrm>
              <a:prstGeom prst="rect">
                <a:avLst/>
              </a:prstGeom>
              <a:noFill/>
              <a:ln>
                <a:noFill/>
              </a:ln>
            </p:spPr>
            <p:txBody>
              <a:bodyPr wrap="none" lIns="36000" tIns="0" rIns="36000" bIns="0" rtlCol="0" anchor="ctr" anchorCtr="0">
                <a:no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marL="0" marR="0" lvl="0" indent="0" algn="ctr" defTabSz="91094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使用者</a:t>
                </a:r>
              </a:p>
            </p:txBody>
          </p:sp>
        </p:grpSp>
      </p:grpSp>
      <p:grpSp>
        <p:nvGrpSpPr>
          <p:cNvPr id="61" name="グループ化 60"/>
          <p:cNvGrpSpPr/>
          <p:nvPr/>
        </p:nvGrpSpPr>
        <p:grpSpPr>
          <a:xfrm>
            <a:off x="1343473" y="5016184"/>
            <a:ext cx="9384605" cy="1725184"/>
            <a:chOff x="251183" y="5109036"/>
            <a:chExt cx="6328759" cy="1163423"/>
          </a:xfrm>
        </p:grpSpPr>
        <p:sp>
          <p:nvSpPr>
            <p:cNvPr id="62" name="コンテンツ プレースホルダー 4"/>
            <p:cNvSpPr txBox="1">
              <a:spLocks/>
            </p:cNvSpPr>
            <p:nvPr/>
          </p:nvSpPr>
          <p:spPr>
            <a:xfrm>
              <a:off x="251183" y="5277144"/>
              <a:ext cx="6328759" cy="694279"/>
            </a:xfrm>
            <a:prstGeom prst="rect">
              <a:avLst/>
            </a:prstGeom>
            <a:noFill/>
          </p:spPr>
          <p:txBody>
            <a:bodyPr vert="horz" wrap="square" lIns="91440" tIns="45720" rIns="91440" bIns="45720" rtlCol="0">
              <a:spAutoFit/>
            </a:bodyPr>
            <a:lstStyle>
              <a:lvl1pPr marL="495285" indent="-495285" algn="l" defTabSz="1320759" rtl="0" eaLnBrk="1" latinLnBrk="0" hangingPunct="1">
                <a:spcBef>
                  <a:spcPct val="20000"/>
                </a:spcBef>
                <a:buFont typeface="Arial" pitchFamily="34" charset="0"/>
                <a:buChar char="•"/>
                <a:defRPr kumimoji="1" sz="4622" kern="1200">
                  <a:solidFill>
                    <a:schemeClr val="tx1"/>
                  </a:solidFill>
                  <a:latin typeface="+mn-lt"/>
                  <a:ea typeface="+mn-ea"/>
                  <a:cs typeface="+mn-cs"/>
                </a:defRPr>
              </a:lvl1pPr>
              <a:lvl2pPr marL="1073117" indent="-412737" algn="l" defTabSz="1320759" rtl="0" eaLnBrk="1" latinLnBrk="0" hangingPunct="1">
                <a:spcBef>
                  <a:spcPct val="20000"/>
                </a:spcBef>
                <a:buFont typeface="Arial" pitchFamily="34" charset="0"/>
                <a:buChar char="–"/>
                <a:defRPr kumimoji="1" sz="4044" kern="1200">
                  <a:solidFill>
                    <a:schemeClr val="tx1"/>
                  </a:solidFill>
                  <a:latin typeface="+mn-lt"/>
                  <a:ea typeface="+mn-ea"/>
                  <a:cs typeface="+mn-cs"/>
                </a:defRPr>
              </a:lvl2pPr>
              <a:lvl3pPr marL="1650949" indent="-330190" algn="l" defTabSz="1320759" rtl="0" eaLnBrk="1" latinLnBrk="0" hangingPunct="1">
                <a:spcBef>
                  <a:spcPct val="20000"/>
                </a:spcBef>
                <a:buFont typeface="Arial" pitchFamily="34" charset="0"/>
                <a:buChar char="•"/>
                <a:defRPr kumimoji="1" sz="3467" kern="1200">
                  <a:solidFill>
                    <a:schemeClr val="tx1"/>
                  </a:solidFill>
                  <a:latin typeface="+mn-lt"/>
                  <a:ea typeface="+mn-ea"/>
                  <a:cs typeface="+mn-cs"/>
                </a:defRPr>
              </a:lvl3pPr>
              <a:lvl4pPr marL="2311329" indent="-330190" algn="l" defTabSz="1320759" rtl="0" eaLnBrk="1" latinLnBrk="0" hangingPunct="1">
                <a:spcBef>
                  <a:spcPct val="20000"/>
                </a:spcBef>
                <a:buFont typeface="Arial" pitchFamily="34" charset="0"/>
                <a:buChar char="–"/>
                <a:defRPr kumimoji="1" sz="2889" kern="1200">
                  <a:solidFill>
                    <a:schemeClr val="tx1"/>
                  </a:solidFill>
                  <a:latin typeface="+mn-lt"/>
                  <a:ea typeface="+mn-ea"/>
                  <a:cs typeface="+mn-cs"/>
                </a:defRPr>
              </a:lvl4pPr>
              <a:lvl5pPr marL="2971709" indent="-330190" algn="l" defTabSz="1320759" rtl="0" eaLnBrk="1" latinLnBrk="0" hangingPunct="1">
                <a:spcBef>
                  <a:spcPct val="20000"/>
                </a:spcBef>
                <a:buFont typeface="Arial" pitchFamily="34" charset="0"/>
                <a:buChar char="»"/>
                <a:defRPr kumimoji="1" sz="2889" kern="1200">
                  <a:solidFill>
                    <a:schemeClr val="tx1"/>
                  </a:solidFill>
                  <a:latin typeface="+mn-lt"/>
                  <a:ea typeface="+mn-ea"/>
                  <a:cs typeface="+mn-cs"/>
                </a:defRPr>
              </a:lvl5pPr>
              <a:lvl6pPr marL="3632088" indent="-330190" algn="l" defTabSz="1320759" rtl="0" eaLnBrk="1" latinLnBrk="0" hangingPunct="1">
                <a:spcBef>
                  <a:spcPct val="20000"/>
                </a:spcBef>
                <a:buFont typeface="Arial" pitchFamily="34" charset="0"/>
                <a:buChar char="•"/>
                <a:defRPr kumimoji="1" sz="2889" kern="1200">
                  <a:solidFill>
                    <a:schemeClr val="tx1"/>
                  </a:solidFill>
                  <a:latin typeface="+mn-lt"/>
                  <a:ea typeface="+mn-ea"/>
                  <a:cs typeface="+mn-cs"/>
                </a:defRPr>
              </a:lvl6pPr>
              <a:lvl7pPr marL="4292468" indent="-330190" algn="l" defTabSz="1320759" rtl="0" eaLnBrk="1" latinLnBrk="0" hangingPunct="1">
                <a:spcBef>
                  <a:spcPct val="20000"/>
                </a:spcBef>
                <a:buFont typeface="Arial" pitchFamily="34" charset="0"/>
                <a:buChar char="•"/>
                <a:defRPr kumimoji="1" sz="2889" kern="1200">
                  <a:solidFill>
                    <a:schemeClr val="tx1"/>
                  </a:solidFill>
                  <a:latin typeface="+mn-lt"/>
                  <a:ea typeface="+mn-ea"/>
                  <a:cs typeface="+mn-cs"/>
                </a:defRPr>
              </a:lvl7pPr>
              <a:lvl8pPr marL="4952848" indent="-330190" algn="l" defTabSz="1320759" rtl="0" eaLnBrk="1" latinLnBrk="0" hangingPunct="1">
                <a:spcBef>
                  <a:spcPct val="20000"/>
                </a:spcBef>
                <a:buFont typeface="Arial" pitchFamily="34" charset="0"/>
                <a:buChar char="•"/>
                <a:defRPr kumimoji="1" sz="2889" kern="1200">
                  <a:solidFill>
                    <a:schemeClr val="tx1"/>
                  </a:solidFill>
                  <a:latin typeface="+mn-lt"/>
                  <a:ea typeface="+mn-ea"/>
                  <a:cs typeface="+mn-cs"/>
                </a:defRPr>
              </a:lvl8pPr>
              <a:lvl9pPr marL="5613227" indent="-330190" algn="l" defTabSz="1320759" rtl="0" eaLnBrk="1" latinLnBrk="0" hangingPunct="1">
                <a:spcBef>
                  <a:spcPct val="20000"/>
                </a:spcBef>
                <a:buFont typeface="Arial" pitchFamily="34" charset="0"/>
                <a:buChar char="•"/>
                <a:defRPr kumimoji="1" sz="2889" kern="1200">
                  <a:solidFill>
                    <a:schemeClr val="tx1"/>
                  </a:solidFill>
                  <a:latin typeface="+mn-lt"/>
                  <a:ea typeface="+mn-ea"/>
                  <a:cs typeface="+mn-cs"/>
                </a:defRPr>
              </a:lvl9pPr>
            </a:lstStyle>
            <a:p>
              <a:pPr marL="0" marR="0" lvl="0" indent="0" algn="l" defTabSz="1320759"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1320759"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1320759"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1320759"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1320759"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cxnSp>
          <p:nvCxnSpPr>
            <p:cNvPr id="63" name="直線矢印コネクタ 62"/>
            <p:cNvCxnSpPr/>
            <p:nvPr/>
          </p:nvCxnSpPr>
          <p:spPr>
            <a:xfrm>
              <a:off x="2665006" y="5947467"/>
              <a:ext cx="2121451" cy="0"/>
            </a:xfrm>
            <a:prstGeom prst="straightConnector1">
              <a:avLst/>
            </a:prstGeom>
            <a:ln w="47625">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64" name="フローチャート: 結合子 63"/>
            <p:cNvSpPr/>
            <p:nvPr/>
          </p:nvSpPr>
          <p:spPr>
            <a:xfrm>
              <a:off x="2593006" y="5911467"/>
              <a:ext cx="72000" cy="72000"/>
            </a:xfrm>
            <a:prstGeom prst="flowChartConnector">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5" name="フローチャート: 結合子 64"/>
            <p:cNvSpPr/>
            <p:nvPr/>
          </p:nvSpPr>
          <p:spPr>
            <a:xfrm>
              <a:off x="4786457" y="5911467"/>
              <a:ext cx="72000" cy="72000"/>
            </a:xfrm>
            <a:prstGeom prst="flowChartConnector">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cxnSp>
          <p:nvCxnSpPr>
            <p:cNvPr id="66" name="直線コネクタ 65"/>
            <p:cNvCxnSpPr>
              <a:endCxn id="64" idx="0"/>
            </p:cNvCxnSpPr>
            <p:nvPr/>
          </p:nvCxnSpPr>
          <p:spPr>
            <a:xfrm flipH="1">
              <a:off x="2629006" y="5669224"/>
              <a:ext cx="1" cy="24224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a:endCxn id="65" idx="0"/>
            </p:cNvCxnSpPr>
            <p:nvPr/>
          </p:nvCxnSpPr>
          <p:spPr>
            <a:xfrm>
              <a:off x="4822457" y="5669220"/>
              <a:ext cx="0" cy="242247"/>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aphicFrame>
          <p:nvGraphicFramePr>
            <p:cNvPr id="68" name="図表 67"/>
            <p:cNvGraphicFramePr/>
            <p:nvPr/>
          </p:nvGraphicFramePr>
          <p:xfrm>
            <a:off x="1340768" y="5438362"/>
            <a:ext cx="4752528" cy="28773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9" name="フローチャート: 結合子 68"/>
            <p:cNvSpPr/>
            <p:nvPr/>
          </p:nvSpPr>
          <p:spPr>
            <a:xfrm>
              <a:off x="1448786" y="5560930"/>
              <a:ext cx="72000" cy="72000"/>
            </a:xfrm>
            <a:prstGeom prst="flowChartConnector">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0" name="テキスト ボックス 69"/>
            <p:cNvSpPr txBox="1"/>
            <p:nvPr/>
          </p:nvSpPr>
          <p:spPr>
            <a:xfrm>
              <a:off x="1347833" y="5732309"/>
              <a:ext cx="256587" cy="249069"/>
            </a:xfrm>
            <a:prstGeom prst="rect">
              <a:avLst/>
            </a:prstGeom>
            <a:solidFill>
              <a:schemeClr val="bg1"/>
            </a:solidFill>
          </p:spPr>
          <p:txBody>
            <a:bodyPr wrap="none" lIns="36000"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４</a:t>
              </a:r>
              <a:r>
                <a:rPr kumimoji="1"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１</a:t>
              </a:r>
              <a:endParaRPr kumimoji="1"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入社</a:t>
              </a:r>
            </a:p>
          </p:txBody>
        </p:sp>
        <p:sp>
          <p:nvSpPr>
            <p:cNvPr id="71" name="フローチャート: 結合子 70"/>
            <p:cNvSpPr/>
            <p:nvPr/>
          </p:nvSpPr>
          <p:spPr>
            <a:xfrm>
              <a:off x="2593006" y="5560930"/>
              <a:ext cx="72000" cy="72000"/>
            </a:xfrm>
            <a:prstGeom prst="flowChartConnector">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2" name="テキスト ボックス 71"/>
            <p:cNvSpPr txBox="1"/>
            <p:nvPr/>
          </p:nvSpPr>
          <p:spPr>
            <a:xfrm>
              <a:off x="2482201" y="5732309"/>
              <a:ext cx="307395" cy="124534"/>
            </a:xfrm>
            <a:prstGeom prst="rect">
              <a:avLst/>
            </a:prstGeom>
            <a:solidFill>
              <a:schemeClr val="bg1"/>
            </a:solidFill>
          </p:spPr>
          <p:txBody>
            <a:bodyPr wrap="none" lIns="36000"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１０</a:t>
              </a:r>
              <a:r>
                <a:rPr kumimoji="1"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１</a:t>
              </a:r>
            </a:p>
          </p:txBody>
        </p:sp>
        <p:sp>
          <p:nvSpPr>
            <p:cNvPr id="73" name="フローチャート: 結合子 72"/>
            <p:cNvSpPr/>
            <p:nvPr/>
          </p:nvSpPr>
          <p:spPr>
            <a:xfrm>
              <a:off x="3737225" y="5560930"/>
              <a:ext cx="72000" cy="72000"/>
            </a:xfrm>
            <a:prstGeom prst="flowChartConnector">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4" name="テキスト ボックス 73"/>
            <p:cNvSpPr txBox="1"/>
            <p:nvPr/>
          </p:nvSpPr>
          <p:spPr>
            <a:xfrm>
              <a:off x="3645024" y="5732309"/>
              <a:ext cx="236047" cy="124534"/>
            </a:xfrm>
            <a:prstGeom prst="rect">
              <a:avLst/>
            </a:prstGeom>
            <a:solidFill>
              <a:schemeClr val="bg1"/>
            </a:solidFill>
          </p:spPr>
          <p:txBody>
            <a:bodyPr wrap="none" lIns="36000"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４</a:t>
              </a:r>
              <a:r>
                <a:rPr kumimoji="1"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１</a:t>
              </a:r>
            </a:p>
          </p:txBody>
        </p:sp>
        <p:sp>
          <p:nvSpPr>
            <p:cNvPr id="75" name="テキスト ボックス 74"/>
            <p:cNvSpPr txBox="1"/>
            <p:nvPr/>
          </p:nvSpPr>
          <p:spPr>
            <a:xfrm>
              <a:off x="2395853" y="5109036"/>
              <a:ext cx="466306" cy="249069"/>
            </a:xfrm>
            <a:prstGeom prst="rect">
              <a:avLst/>
            </a:prstGeom>
            <a:noFill/>
            <a:ln w="1270">
              <a:solidFill>
                <a:schemeClr val="tx1"/>
              </a:solidFill>
            </a:ln>
          </p:spPr>
          <p:txBody>
            <a:bodyPr wrap="none" lIns="36000"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日付与</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（基準日）</a:t>
              </a:r>
            </a:p>
          </p:txBody>
        </p:sp>
        <p:sp>
          <p:nvSpPr>
            <p:cNvPr id="76" name="テキスト ボックス 75"/>
            <p:cNvSpPr txBox="1"/>
            <p:nvPr/>
          </p:nvSpPr>
          <p:spPr>
            <a:xfrm>
              <a:off x="2887546" y="6023390"/>
              <a:ext cx="1676369" cy="249069"/>
            </a:xfrm>
            <a:prstGeom prst="rect">
              <a:avLst/>
            </a:prstGeom>
            <a:noFill/>
            <a:ln w="1270">
              <a:solidFill>
                <a:schemeClr val="tx1"/>
              </a:solidFill>
            </a:ln>
          </p:spPr>
          <p:txBody>
            <a:bodyPr wrap="square" lIns="36000"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１０</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１～翌９</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３０までの１年間に５日取得時季を指定しなければならない。</a:t>
              </a:r>
            </a:p>
          </p:txBody>
        </p:sp>
        <p:sp>
          <p:nvSpPr>
            <p:cNvPr id="77" name="フローチャート: 結合子 76"/>
            <p:cNvSpPr/>
            <p:nvPr/>
          </p:nvSpPr>
          <p:spPr>
            <a:xfrm>
              <a:off x="4786457" y="5560926"/>
              <a:ext cx="72000" cy="72000"/>
            </a:xfrm>
            <a:prstGeom prst="flowChartConnector">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8" name="テキスト ボックス 77"/>
            <p:cNvSpPr txBox="1"/>
            <p:nvPr/>
          </p:nvSpPr>
          <p:spPr>
            <a:xfrm>
              <a:off x="4714449" y="5741236"/>
              <a:ext cx="307395" cy="124534"/>
            </a:xfrm>
            <a:prstGeom prst="rect">
              <a:avLst/>
            </a:prstGeom>
            <a:solidFill>
              <a:schemeClr val="bg1"/>
            </a:solidFill>
          </p:spPr>
          <p:txBody>
            <a:bodyPr wrap="none" lIns="36000"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９</a:t>
              </a:r>
              <a:r>
                <a:rPr kumimoji="1"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３０</a:t>
              </a:r>
            </a:p>
          </p:txBody>
        </p:sp>
        <p:grpSp>
          <p:nvGrpSpPr>
            <p:cNvPr id="79" name="グループ化 78"/>
            <p:cNvGrpSpPr/>
            <p:nvPr/>
          </p:nvGrpSpPr>
          <p:grpSpPr>
            <a:xfrm>
              <a:off x="332656" y="5344607"/>
              <a:ext cx="900097" cy="288319"/>
              <a:chOff x="692697" y="1280592"/>
              <a:chExt cx="900097" cy="288319"/>
            </a:xfrm>
          </p:grpSpPr>
          <p:sp>
            <p:nvSpPr>
              <p:cNvPr id="81" name="テキスト ボックス 80"/>
              <p:cNvSpPr txBox="1"/>
              <p:nvPr/>
            </p:nvSpPr>
            <p:spPr>
              <a:xfrm>
                <a:off x="692697" y="1285414"/>
                <a:ext cx="900097" cy="249068"/>
              </a:xfrm>
              <a:prstGeom prst="rect">
                <a:avLst/>
              </a:prstGeom>
              <a:solidFill>
                <a:schemeClr val="bg1"/>
              </a:solidFill>
            </p:spPr>
            <p:txBody>
              <a:bodyPr wrap="square" lIns="36000" tIns="0" rIns="36000" bIns="0" rtlCol="0">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（例）４</a:t>
                </a:r>
                <a:r>
                  <a:rPr kumimoji="1"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１入社</a:t>
                </a:r>
                <a:endParaRPr kumimoji="1"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の場合</a:t>
                </a:r>
              </a:p>
            </p:txBody>
          </p:sp>
          <p:sp>
            <p:nvSpPr>
              <p:cNvPr id="82" name="大かっこ 81"/>
              <p:cNvSpPr/>
              <p:nvPr/>
            </p:nvSpPr>
            <p:spPr>
              <a:xfrm>
                <a:off x="692698" y="1280592"/>
                <a:ext cx="736192" cy="288319"/>
              </a:xfrm>
              <a:prstGeom prst="bracketPair">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cxnSp>
          <p:nvCxnSpPr>
            <p:cNvPr id="80" name="直線矢印コネクタ 79"/>
            <p:cNvCxnSpPr>
              <a:stCxn id="75" idx="2"/>
              <a:endCxn id="71" idx="0"/>
            </p:cNvCxnSpPr>
            <p:nvPr/>
          </p:nvCxnSpPr>
          <p:spPr>
            <a:xfrm>
              <a:off x="2629006" y="5358105"/>
              <a:ext cx="0" cy="202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84" name="正方形/長方形 83"/>
          <p:cNvSpPr/>
          <p:nvPr/>
        </p:nvSpPr>
        <p:spPr>
          <a:xfrm>
            <a:off x="0" y="851085"/>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1" name="角丸四角形吹き出し 23"/>
          <p:cNvSpPr/>
          <p:nvPr/>
        </p:nvSpPr>
        <p:spPr>
          <a:xfrm>
            <a:off x="2069320" y="3572882"/>
            <a:ext cx="3544440" cy="1224270"/>
          </a:xfrm>
          <a:custGeom>
            <a:avLst/>
            <a:gdLst>
              <a:gd name="connsiteX0" fmla="*/ 0 w 2713468"/>
              <a:gd name="connsiteY0" fmla="*/ 120002 h 720000"/>
              <a:gd name="connsiteX1" fmla="*/ 120002 w 2713468"/>
              <a:gd name="connsiteY1" fmla="*/ 0 h 720000"/>
              <a:gd name="connsiteX2" fmla="*/ 452245 w 2713468"/>
              <a:gd name="connsiteY2" fmla="*/ 0 h 720000"/>
              <a:gd name="connsiteX3" fmla="*/ 333105 w 2713468"/>
              <a:gd name="connsiteY3" fmla="*/ -258070 h 720000"/>
              <a:gd name="connsiteX4" fmla="*/ 1130612 w 2713468"/>
              <a:gd name="connsiteY4" fmla="*/ 0 h 720000"/>
              <a:gd name="connsiteX5" fmla="*/ 2593466 w 2713468"/>
              <a:gd name="connsiteY5" fmla="*/ 0 h 720000"/>
              <a:gd name="connsiteX6" fmla="*/ 2713468 w 2713468"/>
              <a:gd name="connsiteY6" fmla="*/ 120002 h 720000"/>
              <a:gd name="connsiteX7" fmla="*/ 2713468 w 2713468"/>
              <a:gd name="connsiteY7" fmla="*/ 120000 h 720000"/>
              <a:gd name="connsiteX8" fmla="*/ 2713468 w 2713468"/>
              <a:gd name="connsiteY8" fmla="*/ 120000 h 720000"/>
              <a:gd name="connsiteX9" fmla="*/ 2713468 w 2713468"/>
              <a:gd name="connsiteY9" fmla="*/ 300000 h 720000"/>
              <a:gd name="connsiteX10" fmla="*/ 2713468 w 2713468"/>
              <a:gd name="connsiteY10" fmla="*/ 599998 h 720000"/>
              <a:gd name="connsiteX11" fmla="*/ 2593466 w 2713468"/>
              <a:gd name="connsiteY11" fmla="*/ 720000 h 720000"/>
              <a:gd name="connsiteX12" fmla="*/ 1130612 w 2713468"/>
              <a:gd name="connsiteY12" fmla="*/ 720000 h 720000"/>
              <a:gd name="connsiteX13" fmla="*/ 452245 w 2713468"/>
              <a:gd name="connsiteY13" fmla="*/ 720000 h 720000"/>
              <a:gd name="connsiteX14" fmla="*/ 452245 w 2713468"/>
              <a:gd name="connsiteY14" fmla="*/ 720000 h 720000"/>
              <a:gd name="connsiteX15" fmla="*/ 120002 w 2713468"/>
              <a:gd name="connsiteY15" fmla="*/ 720000 h 720000"/>
              <a:gd name="connsiteX16" fmla="*/ 0 w 2713468"/>
              <a:gd name="connsiteY16" fmla="*/ 599998 h 720000"/>
              <a:gd name="connsiteX17" fmla="*/ 0 w 2713468"/>
              <a:gd name="connsiteY17" fmla="*/ 300000 h 720000"/>
              <a:gd name="connsiteX18" fmla="*/ 0 w 2713468"/>
              <a:gd name="connsiteY18" fmla="*/ 120000 h 720000"/>
              <a:gd name="connsiteX19" fmla="*/ 0 w 2713468"/>
              <a:gd name="connsiteY19" fmla="*/ 120000 h 720000"/>
              <a:gd name="connsiteX20" fmla="*/ 0 w 2713468"/>
              <a:gd name="connsiteY20" fmla="*/ 120002 h 720000"/>
              <a:gd name="connsiteX0" fmla="*/ 0 w 2713468"/>
              <a:gd name="connsiteY0" fmla="*/ 378072 h 978070"/>
              <a:gd name="connsiteX1" fmla="*/ 120002 w 2713468"/>
              <a:gd name="connsiteY1" fmla="*/ 258070 h 978070"/>
              <a:gd name="connsiteX2" fmla="*/ 128395 w 2713468"/>
              <a:gd name="connsiteY2" fmla="*/ 258070 h 978070"/>
              <a:gd name="connsiteX3" fmla="*/ 333105 w 2713468"/>
              <a:gd name="connsiteY3" fmla="*/ 0 h 978070"/>
              <a:gd name="connsiteX4" fmla="*/ 1130612 w 2713468"/>
              <a:gd name="connsiteY4" fmla="*/ 258070 h 978070"/>
              <a:gd name="connsiteX5" fmla="*/ 2593466 w 2713468"/>
              <a:gd name="connsiteY5" fmla="*/ 258070 h 978070"/>
              <a:gd name="connsiteX6" fmla="*/ 2713468 w 2713468"/>
              <a:gd name="connsiteY6" fmla="*/ 378072 h 978070"/>
              <a:gd name="connsiteX7" fmla="*/ 2713468 w 2713468"/>
              <a:gd name="connsiteY7" fmla="*/ 378070 h 978070"/>
              <a:gd name="connsiteX8" fmla="*/ 2713468 w 2713468"/>
              <a:gd name="connsiteY8" fmla="*/ 378070 h 978070"/>
              <a:gd name="connsiteX9" fmla="*/ 2713468 w 2713468"/>
              <a:gd name="connsiteY9" fmla="*/ 558070 h 978070"/>
              <a:gd name="connsiteX10" fmla="*/ 2713468 w 2713468"/>
              <a:gd name="connsiteY10" fmla="*/ 858068 h 978070"/>
              <a:gd name="connsiteX11" fmla="*/ 2593466 w 2713468"/>
              <a:gd name="connsiteY11" fmla="*/ 978070 h 978070"/>
              <a:gd name="connsiteX12" fmla="*/ 1130612 w 2713468"/>
              <a:gd name="connsiteY12" fmla="*/ 978070 h 978070"/>
              <a:gd name="connsiteX13" fmla="*/ 452245 w 2713468"/>
              <a:gd name="connsiteY13" fmla="*/ 978070 h 978070"/>
              <a:gd name="connsiteX14" fmla="*/ 452245 w 2713468"/>
              <a:gd name="connsiteY14" fmla="*/ 978070 h 978070"/>
              <a:gd name="connsiteX15" fmla="*/ 120002 w 2713468"/>
              <a:gd name="connsiteY15" fmla="*/ 978070 h 978070"/>
              <a:gd name="connsiteX16" fmla="*/ 0 w 2713468"/>
              <a:gd name="connsiteY16" fmla="*/ 858068 h 978070"/>
              <a:gd name="connsiteX17" fmla="*/ 0 w 2713468"/>
              <a:gd name="connsiteY17" fmla="*/ 558070 h 978070"/>
              <a:gd name="connsiteX18" fmla="*/ 0 w 2713468"/>
              <a:gd name="connsiteY18" fmla="*/ 378070 h 978070"/>
              <a:gd name="connsiteX19" fmla="*/ 0 w 2713468"/>
              <a:gd name="connsiteY19" fmla="*/ 378070 h 978070"/>
              <a:gd name="connsiteX20" fmla="*/ 0 w 2713468"/>
              <a:gd name="connsiteY20" fmla="*/ 378072 h 978070"/>
              <a:gd name="connsiteX0" fmla="*/ 0 w 2713468"/>
              <a:gd name="connsiteY0" fmla="*/ 378072 h 978070"/>
              <a:gd name="connsiteX1" fmla="*/ 120002 w 2713468"/>
              <a:gd name="connsiteY1" fmla="*/ 258070 h 978070"/>
              <a:gd name="connsiteX2" fmla="*/ 128395 w 2713468"/>
              <a:gd name="connsiteY2" fmla="*/ 258070 h 978070"/>
              <a:gd name="connsiteX3" fmla="*/ 333105 w 2713468"/>
              <a:gd name="connsiteY3" fmla="*/ 0 h 978070"/>
              <a:gd name="connsiteX4" fmla="*/ 416237 w 2713468"/>
              <a:gd name="connsiteY4" fmla="*/ 258070 h 978070"/>
              <a:gd name="connsiteX5" fmla="*/ 2593466 w 2713468"/>
              <a:gd name="connsiteY5" fmla="*/ 258070 h 978070"/>
              <a:gd name="connsiteX6" fmla="*/ 2713468 w 2713468"/>
              <a:gd name="connsiteY6" fmla="*/ 378072 h 978070"/>
              <a:gd name="connsiteX7" fmla="*/ 2713468 w 2713468"/>
              <a:gd name="connsiteY7" fmla="*/ 378070 h 978070"/>
              <a:gd name="connsiteX8" fmla="*/ 2713468 w 2713468"/>
              <a:gd name="connsiteY8" fmla="*/ 378070 h 978070"/>
              <a:gd name="connsiteX9" fmla="*/ 2713468 w 2713468"/>
              <a:gd name="connsiteY9" fmla="*/ 558070 h 978070"/>
              <a:gd name="connsiteX10" fmla="*/ 2713468 w 2713468"/>
              <a:gd name="connsiteY10" fmla="*/ 858068 h 978070"/>
              <a:gd name="connsiteX11" fmla="*/ 2593466 w 2713468"/>
              <a:gd name="connsiteY11" fmla="*/ 978070 h 978070"/>
              <a:gd name="connsiteX12" fmla="*/ 1130612 w 2713468"/>
              <a:gd name="connsiteY12" fmla="*/ 978070 h 978070"/>
              <a:gd name="connsiteX13" fmla="*/ 452245 w 2713468"/>
              <a:gd name="connsiteY13" fmla="*/ 978070 h 978070"/>
              <a:gd name="connsiteX14" fmla="*/ 452245 w 2713468"/>
              <a:gd name="connsiteY14" fmla="*/ 978070 h 978070"/>
              <a:gd name="connsiteX15" fmla="*/ 120002 w 2713468"/>
              <a:gd name="connsiteY15" fmla="*/ 978070 h 978070"/>
              <a:gd name="connsiteX16" fmla="*/ 0 w 2713468"/>
              <a:gd name="connsiteY16" fmla="*/ 858068 h 978070"/>
              <a:gd name="connsiteX17" fmla="*/ 0 w 2713468"/>
              <a:gd name="connsiteY17" fmla="*/ 558070 h 978070"/>
              <a:gd name="connsiteX18" fmla="*/ 0 w 2713468"/>
              <a:gd name="connsiteY18" fmla="*/ 378070 h 978070"/>
              <a:gd name="connsiteX19" fmla="*/ 0 w 2713468"/>
              <a:gd name="connsiteY19" fmla="*/ 378070 h 978070"/>
              <a:gd name="connsiteX20" fmla="*/ 0 w 2713468"/>
              <a:gd name="connsiteY20" fmla="*/ 378072 h 978070"/>
              <a:gd name="connsiteX0" fmla="*/ 0 w 2713468"/>
              <a:gd name="connsiteY0" fmla="*/ 330447 h 930445"/>
              <a:gd name="connsiteX1" fmla="*/ 120002 w 2713468"/>
              <a:gd name="connsiteY1" fmla="*/ 210445 h 930445"/>
              <a:gd name="connsiteX2" fmla="*/ 128395 w 2713468"/>
              <a:gd name="connsiteY2" fmla="*/ 210445 h 930445"/>
              <a:gd name="connsiteX3" fmla="*/ 256905 w 2713468"/>
              <a:gd name="connsiteY3" fmla="*/ 0 h 930445"/>
              <a:gd name="connsiteX4" fmla="*/ 416237 w 2713468"/>
              <a:gd name="connsiteY4" fmla="*/ 210445 h 930445"/>
              <a:gd name="connsiteX5" fmla="*/ 2593466 w 2713468"/>
              <a:gd name="connsiteY5" fmla="*/ 210445 h 930445"/>
              <a:gd name="connsiteX6" fmla="*/ 2713468 w 2713468"/>
              <a:gd name="connsiteY6" fmla="*/ 330447 h 930445"/>
              <a:gd name="connsiteX7" fmla="*/ 2713468 w 2713468"/>
              <a:gd name="connsiteY7" fmla="*/ 330445 h 930445"/>
              <a:gd name="connsiteX8" fmla="*/ 2713468 w 2713468"/>
              <a:gd name="connsiteY8" fmla="*/ 330445 h 930445"/>
              <a:gd name="connsiteX9" fmla="*/ 2713468 w 2713468"/>
              <a:gd name="connsiteY9" fmla="*/ 510445 h 930445"/>
              <a:gd name="connsiteX10" fmla="*/ 2713468 w 2713468"/>
              <a:gd name="connsiteY10" fmla="*/ 810443 h 930445"/>
              <a:gd name="connsiteX11" fmla="*/ 2593466 w 2713468"/>
              <a:gd name="connsiteY11" fmla="*/ 930445 h 930445"/>
              <a:gd name="connsiteX12" fmla="*/ 1130612 w 2713468"/>
              <a:gd name="connsiteY12" fmla="*/ 930445 h 930445"/>
              <a:gd name="connsiteX13" fmla="*/ 452245 w 2713468"/>
              <a:gd name="connsiteY13" fmla="*/ 930445 h 930445"/>
              <a:gd name="connsiteX14" fmla="*/ 452245 w 2713468"/>
              <a:gd name="connsiteY14" fmla="*/ 930445 h 930445"/>
              <a:gd name="connsiteX15" fmla="*/ 120002 w 2713468"/>
              <a:gd name="connsiteY15" fmla="*/ 930445 h 930445"/>
              <a:gd name="connsiteX16" fmla="*/ 0 w 2713468"/>
              <a:gd name="connsiteY16" fmla="*/ 810443 h 930445"/>
              <a:gd name="connsiteX17" fmla="*/ 0 w 2713468"/>
              <a:gd name="connsiteY17" fmla="*/ 510445 h 930445"/>
              <a:gd name="connsiteX18" fmla="*/ 0 w 2713468"/>
              <a:gd name="connsiteY18" fmla="*/ 330445 h 930445"/>
              <a:gd name="connsiteX19" fmla="*/ 0 w 2713468"/>
              <a:gd name="connsiteY19" fmla="*/ 330445 h 930445"/>
              <a:gd name="connsiteX20" fmla="*/ 0 w 2713468"/>
              <a:gd name="connsiteY20" fmla="*/ 330447 h 93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13468" h="930445">
                <a:moveTo>
                  <a:pt x="0" y="330447"/>
                </a:moveTo>
                <a:cubicBezTo>
                  <a:pt x="0" y="264172"/>
                  <a:pt x="53727" y="210445"/>
                  <a:pt x="120002" y="210445"/>
                </a:cubicBezTo>
                <a:lnTo>
                  <a:pt x="128395" y="210445"/>
                </a:lnTo>
                <a:lnTo>
                  <a:pt x="256905" y="0"/>
                </a:lnTo>
                <a:lnTo>
                  <a:pt x="416237" y="210445"/>
                </a:lnTo>
                <a:lnTo>
                  <a:pt x="2593466" y="210445"/>
                </a:lnTo>
                <a:cubicBezTo>
                  <a:pt x="2659741" y="210445"/>
                  <a:pt x="2713468" y="264172"/>
                  <a:pt x="2713468" y="330447"/>
                </a:cubicBezTo>
                <a:lnTo>
                  <a:pt x="2713468" y="330445"/>
                </a:lnTo>
                <a:lnTo>
                  <a:pt x="2713468" y="330445"/>
                </a:lnTo>
                <a:lnTo>
                  <a:pt x="2713468" y="510445"/>
                </a:lnTo>
                <a:lnTo>
                  <a:pt x="2713468" y="810443"/>
                </a:lnTo>
                <a:cubicBezTo>
                  <a:pt x="2713468" y="876718"/>
                  <a:pt x="2659741" y="930445"/>
                  <a:pt x="2593466" y="930445"/>
                </a:cubicBezTo>
                <a:lnTo>
                  <a:pt x="1130612" y="930445"/>
                </a:lnTo>
                <a:lnTo>
                  <a:pt x="452245" y="930445"/>
                </a:lnTo>
                <a:lnTo>
                  <a:pt x="452245" y="930445"/>
                </a:lnTo>
                <a:lnTo>
                  <a:pt x="120002" y="930445"/>
                </a:lnTo>
                <a:cubicBezTo>
                  <a:pt x="53727" y="930445"/>
                  <a:pt x="0" y="876718"/>
                  <a:pt x="0" y="810443"/>
                </a:cubicBezTo>
                <a:lnTo>
                  <a:pt x="0" y="510445"/>
                </a:lnTo>
                <a:lnTo>
                  <a:pt x="0" y="330445"/>
                </a:lnTo>
                <a:lnTo>
                  <a:pt x="0" y="330445"/>
                </a:lnTo>
                <a:lnTo>
                  <a:pt x="0" y="330447"/>
                </a:lnTo>
                <a:close/>
              </a:path>
            </a:pathLst>
          </a:custGeom>
          <a:solidFill>
            <a:schemeClr val="accent2">
              <a:lumMod val="20000"/>
              <a:lumOff val="8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そもそも、</a:t>
            </a:r>
            <a:r>
              <a:rPr kumimoji="1" lang="ja-JP" altLang="en-US" sz="14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①の希望申出がしにくい</a:t>
            </a:r>
            <a:endParaRPr kumimoji="1" lang="en-US" altLang="ja-JP" sz="14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という状況がありました。</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40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　</a:t>
            </a: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 </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我が国の</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年休取得率：</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58</a:t>
            </a: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.3%</a:t>
            </a:r>
          </a:p>
          <a:p>
            <a:pPr marL="0" marR="0" lvl="0" indent="0" algn="r" defTabSz="914400" rtl="0" eaLnBrk="1" fontAlgn="auto" latinLnBrk="0" hangingPunct="1">
              <a:lnSpc>
                <a:spcPct val="100000"/>
              </a:lnSpc>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令和４</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年就労条件総合調査）</a:t>
            </a:r>
          </a:p>
        </p:txBody>
      </p:sp>
      <p:sp>
        <p:nvSpPr>
          <p:cNvPr id="2" name="スライド番号プレースホルダー 1">
            <a:extLst>
              <a:ext uri="{FF2B5EF4-FFF2-40B4-BE49-F238E27FC236}">
                <a16:creationId xmlns:a16="http://schemas.microsoft.com/office/drawing/2014/main" id="{07F1E6BF-F051-A1B8-DE45-A40B54EE9B62}"/>
              </a:ext>
            </a:extLst>
          </p:cNvPr>
          <p:cNvSpPr>
            <a:spLocks noGrp="1"/>
          </p:cNvSpPr>
          <p:nvPr>
            <p:ph type="sldNum" sz="quarter" idx="12"/>
          </p:nvPr>
        </p:nvSpPr>
        <p:spPr>
          <a:xfrm>
            <a:off x="9347200" y="6449556"/>
            <a:ext cx="2844800" cy="365125"/>
          </a:xfrm>
        </p:spPr>
        <p:txBody>
          <a:bodyPr/>
          <a:lstStyle/>
          <a:p>
            <a:fld id="{32927FFD-3D24-4EC2-AEC8-E83A8D96C0AC}" type="slidenum">
              <a:rPr lang="ja-JP" altLang="en-US" smtClean="0"/>
              <a:pPr/>
              <a:t>17</a:t>
            </a:fld>
            <a:endParaRPr lang="ja-JP" altLang="en-US"/>
          </a:p>
        </p:txBody>
      </p:sp>
    </p:spTree>
    <p:extLst>
      <p:ext uri="{BB962C8B-B14F-4D97-AF65-F5344CB8AC3E}">
        <p14:creationId xmlns:p14="http://schemas.microsoft.com/office/powerpoint/2010/main" val="840280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p:cNvSpPr/>
          <p:nvPr/>
        </p:nvSpPr>
        <p:spPr>
          <a:xfrm>
            <a:off x="1919536" y="1674366"/>
            <a:ext cx="3600400" cy="434692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marL="0" marR="0" lvl="0" indent="0" algn="ctr" defTabSz="91094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 name="Rectangle 15" descr="25%"/>
          <p:cNvSpPr>
            <a:spLocks noChangeArrowheads="1"/>
          </p:cNvSpPr>
          <p:nvPr/>
        </p:nvSpPr>
        <p:spPr bwMode="auto">
          <a:xfrm>
            <a:off x="0" y="-30776"/>
            <a:ext cx="12191999" cy="707876"/>
          </a:xfrm>
          <a:prstGeom prst="rect">
            <a:avLst/>
          </a:prstGeom>
          <a:noFill/>
          <a:ln w="12700">
            <a:noFill/>
            <a:miter lim="800000"/>
            <a:headEnd/>
            <a:tailEnd/>
          </a:ln>
        </p:spPr>
        <p:txBody>
          <a:bodyPr wrap="square" lIns="91428" tIns="45715" rIns="91428" bIns="45715"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フレックスタイム制の見直し</a:t>
            </a:r>
            <a:endParaRPr kumimoji="1" lang="en-US" altLang="ja-JP"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フレックスタイム制の清算期間の上限を１か月から３か月に延長</a:t>
            </a:r>
            <a:r>
              <a:rPr kumimoji="1" lang="ja-JP" altLang="en-US"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a:t>
            </a:r>
            <a:r>
              <a:rPr kumimoji="1" lang="en-US" altLang="ja-JP"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2019</a:t>
            </a:r>
            <a:r>
              <a:rPr kumimoji="1" lang="ja-JP" altLang="en-US"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年４月１日）</a:t>
            </a:r>
            <a:endParaRPr kumimoji="1" lang="ja-JP" altLang="en-US" sz="2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p:txBody>
      </p:sp>
      <p:sp>
        <p:nvSpPr>
          <p:cNvPr id="7" name="Text Box 2"/>
          <p:cNvSpPr txBox="1">
            <a:spLocks noChangeArrowheads="1"/>
          </p:cNvSpPr>
          <p:nvPr/>
        </p:nvSpPr>
        <p:spPr bwMode="auto">
          <a:xfrm>
            <a:off x="1487940" y="764476"/>
            <a:ext cx="9216573" cy="791737"/>
          </a:xfrm>
          <a:prstGeom prst="rect">
            <a:avLst/>
          </a:prstGeom>
          <a:noFill/>
          <a:ln w="12700" cmpd="dbl">
            <a:noFill/>
            <a:miter lim="800000"/>
            <a:headEnd/>
            <a:tailEnd/>
          </a:ln>
        </p:spPr>
        <p:txBody>
          <a:bodyPr wrap="square" lIns="87062" tIns="72000" rIns="87062" bIns="72000">
            <a:spAutoFit/>
          </a:bodyPr>
          <a:lstStyle/>
          <a:p>
            <a:pPr marL="0" marR="0" lvl="0" indent="0" algn="l" defTabSz="865752" rtl="0" eaLnBrk="1" fontAlgn="auto" latinLnBrk="0" hangingPunct="1">
              <a:lnSpc>
                <a:spcPct val="100000"/>
              </a:lnSpc>
              <a:spcBef>
                <a:spcPts val="0"/>
              </a:spcBef>
              <a:spcAft>
                <a:spcPts val="0"/>
              </a:spcAft>
              <a:buClrTx/>
              <a:buSzTx/>
              <a:buFontTx/>
              <a:buNone/>
              <a:tabLst>
                <a:tab pos="358775" algn="l"/>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rPr>
              <a:t>○フレックスタイム制の清算期間の上限を１か月から３か月に延長し、柔軟な働き方を可能とする。</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182563" marR="0" lvl="0" indent="-182563" algn="l" defTabSz="865752" rtl="0" eaLnBrk="1" fontAlgn="auto" latinLnBrk="0" hangingPunct="1">
              <a:lnSpc>
                <a:spcPct val="100000"/>
              </a:lnSpc>
              <a:spcBef>
                <a:spcPts val="0"/>
              </a:spcBef>
              <a:spcAft>
                <a:spcPts val="0"/>
              </a:spcAft>
              <a:buClrTx/>
              <a:buSzTx/>
              <a:buFontTx/>
              <a:buNone/>
              <a:tabLst>
                <a:tab pos="358775" algn="l"/>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rPr>
              <a:t>○ただし、特定月に業務が過度に集中することを防ぐため、各月で週平均</a:t>
            </a: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rPr>
              <a:t>50</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rPr>
              <a:t>時間を超えた場合は、その月ごとに超えた時間に対する割増賃金の支払いを必要とする。</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32" name="正方形/長方形 31"/>
          <p:cNvSpPr/>
          <p:nvPr/>
        </p:nvSpPr>
        <p:spPr>
          <a:xfrm>
            <a:off x="1847529" y="1656513"/>
            <a:ext cx="954107" cy="276999"/>
          </a:xfrm>
          <a:prstGeom prst="rect">
            <a:avLst/>
          </a:prstGeom>
          <a:noFill/>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（改正前）</a:t>
            </a:r>
            <a:endParaRPr kumimoji="1" lang="en-US" altLang="ja-JP" sz="12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角丸四角形吹き出し 32"/>
          <p:cNvSpPr/>
          <p:nvPr/>
        </p:nvSpPr>
        <p:spPr>
          <a:xfrm>
            <a:off x="1965692" y="1912670"/>
            <a:ext cx="2234038" cy="364203"/>
          </a:xfrm>
          <a:prstGeom prst="wedgeRoundRectCallout">
            <a:avLst>
              <a:gd name="adj1" fmla="val 18878"/>
              <a:gd name="adj2" fmla="val 4469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144000" tIns="72000" bIns="0" rtlCol="0" anchor="ctr">
            <a:spAutoFit/>
          </a:bodyP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marL="0" marR="0" lvl="0" indent="0" algn="l" defTabSz="910944" rtl="0" eaLnBrk="1" fontAlgn="auto" latinLnBrk="0" hangingPunct="1">
              <a:lnSpc>
                <a:spcPts val="2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清算期間の上限：１か月</a:t>
            </a:r>
            <a:endParaRPr kumimoji="1" lang="en-US" altLang="ja-JP" sz="14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8" name="グループ化 7"/>
          <p:cNvGrpSpPr/>
          <p:nvPr/>
        </p:nvGrpSpPr>
        <p:grpSpPr>
          <a:xfrm>
            <a:off x="2135560" y="2588525"/>
            <a:ext cx="2911160" cy="3525737"/>
            <a:chOff x="222732" y="7163711"/>
            <a:chExt cx="2911160" cy="2407958"/>
          </a:xfrm>
        </p:grpSpPr>
        <p:sp>
          <p:nvSpPr>
            <p:cNvPr id="9" name="正方形/長方形 8"/>
            <p:cNvSpPr/>
            <p:nvPr/>
          </p:nvSpPr>
          <p:spPr>
            <a:xfrm>
              <a:off x="1324259" y="8053669"/>
              <a:ext cx="1148044" cy="3832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法定労働時間</a:t>
              </a:r>
            </a:p>
          </p:txBody>
        </p:sp>
        <p:sp>
          <p:nvSpPr>
            <p:cNvPr id="10" name="正方形/長方形 9"/>
            <p:cNvSpPr/>
            <p:nvPr/>
          </p:nvSpPr>
          <p:spPr>
            <a:xfrm>
              <a:off x="2173327" y="8727479"/>
              <a:ext cx="819758" cy="539998"/>
            </a:xfrm>
            <a:prstGeom prst="rect">
              <a:avLst/>
            </a:prstGeom>
            <a:solidFill>
              <a:srgbClr val="FFCD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1" name="正方形/長方形 10"/>
            <p:cNvSpPr/>
            <p:nvPr/>
          </p:nvSpPr>
          <p:spPr>
            <a:xfrm>
              <a:off x="1366216" y="8345891"/>
              <a:ext cx="819758" cy="899998"/>
            </a:xfrm>
            <a:prstGeom prst="rect">
              <a:avLst/>
            </a:prstGeom>
            <a:solidFill>
              <a:srgbClr val="FFCD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2" name="正方形/長方形 11"/>
            <p:cNvSpPr/>
            <p:nvPr/>
          </p:nvSpPr>
          <p:spPr>
            <a:xfrm>
              <a:off x="546276" y="7992966"/>
              <a:ext cx="819758" cy="1259997"/>
            </a:xfrm>
            <a:prstGeom prst="rect">
              <a:avLst/>
            </a:prstGeom>
            <a:solidFill>
              <a:srgbClr val="FFCD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cxnSp>
          <p:nvCxnSpPr>
            <p:cNvPr id="13" name="直線矢印コネクタ 12"/>
            <p:cNvCxnSpPr/>
            <p:nvPr/>
          </p:nvCxnSpPr>
          <p:spPr>
            <a:xfrm>
              <a:off x="546276" y="9258653"/>
              <a:ext cx="819758" cy="3"/>
            </a:xfrm>
            <a:prstGeom prst="straightConnector1">
              <a:avLst/>
            </a:prstGeom>
            <a:ln w="28575">
              <a:headEnd type="none"/>
              <a:tailEnd type="none"/>
            </a:ln>
          </p:spPr>
          <p:style>
            <a:lnRef idx="1">
              <a:schemeClr val="dk1"/>
            </a:lnRef>
            <a:fillRef idx="0">
              <a:schemeClr val="dk1"/>
            </a:fillRef>
            <a:effectRef idx="0">
              <a:schemeClr val="dk1"/>
            </a:effectRef>
            <a:fontRef idx="minor">
              <a:schemeClr val="tx1"/>
            </a:fontRef>
          </p:style>
        </p:cxnSp>
        <p:cxnSp>
          <p:nvCxnSpPr>
            <p:cNvPr id="14" name="直線矢印コネクタ 13"/>
            <p:cNvCxnSpPr/>
            <p:nvPr/>
          </p:nvCxnSpPr>
          <p:spPr>
            <a:xfrm>
              <a:off x="1353570" y="9258650"/>
              <a:ext cx="819758" cy="3"/>
            </a:xfrm>
            <a:prstGeom prst="straightConnector1">
              <a:avLst/>
            </a:prstGeom>
            <a:ln w="28575">
              <a:headEnd type="none"/>
              <a:tailEnd type="none"/>
            </a:ln>
          </p:spPr>
          <p:style>
            <a:lnRef idx="1">
              <a:schemeClr val="dk1"/>
            </a:lnRef>
            <a:fillRef idx="0">
              <a:schemeClr val="dk1"/>
            </a:fillRef>
            <a:effectRef idx="0">
              <a:schemeClr val="dk1"/>
            </a:effectRef>
            <a:fontRef idx="minor">
              <a:schemeClr val="tx1"/>
            </a:fontRef>
          </p:style>
        </p:cxnSp>
        <p:cxnSp>
          <p:nvCxnSpPr>
            <p:cNvPr id="15" name="直線矢印コネクタ 14"/>
            <p:cNvCxnSpPr/>
            <p:nvPr/>
          </p:nvCxnSpPr>
          <p:spPr>
            <a:xfrm>
              <a:off x="2161892" y="9258647"/>
              <a:ext cx="972000" cy="3"/>
            </a:xfrm>
            <a:prstGeom prst="straightConnector1">
              <a:avLst/>
            </a:prstGeom>
            <a:ln w="28575">
              <a:headEnd type="none"/>
              <a:tailEnd type="arrow"/>
            </a:ln>
          </p:spPr>
          <p:style>
            <a:lnRef idx="1">
              <a:schemeClr val="dk1"/>
            </a:lnRef>
            <a:fillRef idx="0">
              <a:schemeClr val="dk1"/>
            </a:fillRef>
            <a:effectRef idx="0">
              <a:schemeClr val="dk1"/>
            </a:effectRef>
            <a:fontRef idx="minor">
              <a:schemeClr val="tx1"/>
            </a:fontRef>
          </p:style>
        </p:cxnSp>
        <p:sp>
          <p:nvSpPr>
            <p:cNvPr id="16" name="正方形/長方形 15"/>
            <p:cNvSpPr/>
            <p:nvPr/>
          </p:nvSpPr>
          <p:spPr>
            <a:xfrm>
              <a:off x="510764" y="9283669"/>
              <a:ext cx="834192"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１か月目</a:t>
              </a:r>
            </a:p>
          </p:txBody>
        </p:sp>
        <p:sp>
          <p:nvSpPr>
            <p:cNvPr id="17" name="正方形/長方形 16"/>
            <p:cNvSpPr/>
            <p:nvPr/>
          </p:nvSpPr>
          <p:spPr>
            <a:xfrm>
              <a:off x="222732" y="7163711"/>
              <a:ext cx="830004" cy="415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労働時間</a:t>
              </a:r>
            </a:p>
          </p:txBody>
        </p:sp>
        <p:cxnSp>
          <p:nvCxnSpPr>
            <p:cNvPr id="18" name="直線矢印コネクタ 17"/>
            <p:cNvCxnSpPr/>
            <p:nvPr/>
          </p:nvCxnSpPr>
          <p:spPr>
            <a:xfrm flipH="1" flipV="1">
              <a:off x="546276" y="7467482"/>
              <a:ext cx="0" cy="1799995"/>
            </a:xfrm>
            <a:prstGeom prst="straightConnector1">
              <a:avLst/>
            </a:prstGeom>
            <a:ln w="28575">
              <a:headEnd type="none"/>
              <a:tailEnd type="arrow"/>
            </a:ln>
          </p:spPr>
          <p:style>
            <a:lnRef idx="1">
              <a:schemeClr val="dk1"/>
            </a:lnRef>
            <a:fillRef idx="0">
              <a:schemeClr val="dk1"/>
            </a:fillRef>
            <a:effectRef idx="0">
              <a:schemeClr val="dk1"/>
            </a:effectRef>
            <a:fontRef idx="minor">
              <a:schemeClr val="tx1"/>
            </a:fontRef>
          </p:style>
        </p:cxnSp>
        <p:sp>
          <p:nvSpPr>
            <p:cNvPr id="19" name="正方形/長方形 18"/>
            <p:cNvSpPr/>
            <p:nvPr/>
          </p:nvSpPr>
          <p:spPr>
            <a:xfrm>
              <a:off x="1361341" y="9282170"/>
              <a:ext cx="812573"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２か月目</a:t>
              </a:r>
            </a:p>
          </p:txBody>
        </p:sp>
        <p:sp>
          <p:nvSpPr>
            <p:cNvPr id="20" name="正方形/長方形 19"/>
            <p:cNvSpPr/>
            <p:nvPr/>
          </p:nvSpPr>
          <p:spPr>
            <a:xfrm>
              <a:off x="2177468" y="9274300"/>
              <a:ext cx="80262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３か月目</a:t>
              </a:r>
            </a:p>
          </p:txBody>
        </p:sp>
        <p:cxnSp>
          <p:nvCxnSpPr>
            <p:cNvPr id="21" name="直線コネクタ 20"/>
            <p:cNvCxnSpPr/>
            <p:nvPr/>
          </p:nvCxnSpPr>
          <p:spPr>
            <a:xfrm rot="5400000">
              <a:off x="1983093" y="8527860"/>
              <a:ext cx="396000" cy="0"/>
            </a:xfrm>
            <a:prstGeom prst="line">
              <a:avLst/>
            </a:prstGeom>
            <a:ln w="25400">
              <a:solidFill>
                <a:srgbClr val="D50115"/>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426227" y="8318991"/>
              <a:ext cx="2664213" cy="0"/>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1369955" y="8329860"/>
              <a:ext cx="0" cy="953809"/>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 name="グループ化 23"/>
            <p:cNvGrpSpPr/>
            <p:nvPr/>
          </p:nvGrpSpPr>
          <p:grpSpPr>
            <a:xfrm>
              <a:off x="546276" y="7976141"/>
              <a:ext cx="2444285" cy="1307528"/>
              <a:chOff x="546276" y="7976141"/>
              <a:chExt cx="2444285" cy="1307528"/>
            </a:xfrm>
          </p:grpSpPr>
          <p:cxnSp>
            <p:nvCxnSpPr>
              <p:cNvPr id="27" name="直線コネクタ 26"/>
              <p:cNvCxnSpPr/>
              <p:nvPr/>
            </p:nvCxnSpPr>
            <p:spPr>
              <a:xfrm>
                <a:off x="546276" y="7985851"/>
                <a:ext cx="819758" cy="0"/>
              </a:xfrm>
              <a:prstGeom prst="line">
                <a:avLst/>
              </a:prstGeom>
              <a:ln w="25400">
                <a:solidFill>
                  <a:srgbClr val="D50115"/>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1366216" y="8331377"/>
                <a:ext cx="819758" cy="0"/>
              </a:xfrm>
              <a:prstGeom prst="line">
                <a:avLst/>
              </a:prstGeom>
              <a:ln w="25400">
                <a:solidFill>
                  <a:srgbClr val="D50115"/>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rot="5400000">
                <a:off x="1189955" y="8156141"/>
                <a:ext cx="359999" cy="0"/>
              </a:xfrm>
              <a:prstGeom prst="line">
                <a:avLst/>
              </a:prstGeom>
              <a:ln w="25400">
                <a:solidFill>
                  <a:srgbClr val="D50115"/>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2170803" y="8714125"/>
                <a:ext cx="819758" cy="0"/>
              </a:xfrm>
              <a:prstGeom prst="line">
                <a:avLst/>
              </a:prstGeom>
              <a:ln w="25400">
                <a:solidFill>
                  <a:srgbClr val="D50115"/>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2169772" y="8329860"/>
                <a:ext cx="0" cy="953809"/>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25" name="円/楕円 48"/>
            <p:cNvSpPr/>
            <p:nvPr/>
          </p:nvSpPr>
          <p:spPr>
            <a:xfrm>
              <a:off x="2132340" y="8266405"/>
              <a:ext cx="901734" cy="539998"/>
            </a:xfrm>
            <a:prstGeom prst="ellipse">
              <a:avLst/>
            </a:prstGeom>
            <a:noFill/>
            <a:ln w="38100" cap="rnd">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6" name="円/楕円 49"/>
            <p:cNvSpPr/>
            <p:nvPr/>
          </p:nvSpPr>
          <p:spPr>
            <a:xfrm>
              <a:off x="505288" y="7863386"/>
              <a:ext cx="901734" cy="539998"/>
            </a:xfrm>
            <a:prstGeom prst="ellipse">
              <a:avLst/>
            </a:prstGeom>
            <a:noFill/>
            <a:ln w="38100" cap="rnd">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sp>
        <p:nvSpPr>
          <p:cNvPr id="4" name="角丸四角形吹き出し 3"/>
          <p:cNvSpPr/>
          <p:nvPr/>
        </p:nvSpPr>
        <p:spPr>
          <a:xfrm>
            <a:off x="2868984" y="2564904"/>
            <a:ext cx="2134285" cy="658624"/>
          </a:xfrm>
          <a:prstGeom prst="wedgeRoundRectCallout">
            <a:avLst>
              <a:gd name="adj1" fmla="val -44919"/>
              <a:gd name="adj2" fmla="val 95217"/>
              <a:gd name="adj3" fmla="val 16667"/>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１か月単位で清算するため、この分の割増賃金を支払う必要あり</a:t>
            </a:r>
          </a:p>
        </p:txBody>
      </p:sp>
      <p:sp>
        <p:nvSpPr>
          <p:cNvPr id="39" name="角丸四角形吹き出し 38"/>
          <p:cNvSpPr/>
          <p:nvPr/>
        </p:nvSpPr>
        <p:spPr>
          <a:xfrm>
            <a:off x="3436643" y="3364363"/>
            <a:ext cx="1700418" cy="465232"/>
          </a:xfrm>
          <a:prstGeom prst="wedgeRoundRectCallout">
            <a:avLst>
              <a:gd name="adj1" fmla="val 17536"/>
              <a:gd name="adj2" fmla="val 113160"/>
              <a:gd name="adj3" fmla="val 16667"/>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所定労働時間に満たない場合、欠勤扱い</a:t>
            </a:r>
          </a:p>
        </p:txBody>
      </p:sp>
      <p:sp>
        <p:nvSpPr>
          <p:cNvPr id="42" name="正方形/長方形 41"/>
          <p:cNvSpPr/>
          <p:nvPr/>
        </p:nvSpPr>
        <p:spPr>
          <a:xfrm>
            <a:off x="6600056" y="1674366"/>
            <a:ext cx="3600400" cy="434692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marL="0" marR="0" lvl="0" indent="0" algn="ctr" defTabSz="91094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nvGrpSpPr>
          <p:cNvPr id="43" name="グループ化 42"/>
          <p:cNvGrpSpPr/>
          <p:nvPr/>
        </p:nvGrpSpPr>
        <p:grpSpPr>
          <a:xfrm>
            <a:off x="6816080" y="2614967"/>
            <a:ext cx="2911160" cy="3525737"/>
            <a:chOff x="222732" y="7163711"/>
            <a:chExt cx="2911160" cy="2407958"/>
          </a:xfrm>
        </p:grpSpPr>
        <p:sp>
          <p:nvSpPr>
            <p:cNvPr id="44" name="正方形/長方形 43"/>
            <p:cNvSpPr/>
            <p:nvPr/>
          </p:nvSpPr>
          <p:spPr>
            <a:xfrm>
              <a:off x="1324259" y="8053669"/>
              <a:ext cx="1148044" cy="3832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法定労働時間</a:t>
              </a:r>
            </a:p>
          </p:txBody>
        </p:sp>
        <p:sp>
          <p:nvSpPr>
            <p:cNvPr id="45" name="正方形/長方形 44"/>
            <p:cNvSpPr/>
            <p:nvPr/>
          </p:nvSpPr>
          <p:spPr>
            <a:xfrm>
              <a:off x="2173327" y="8727479"/>
              <a:ext cx="819758" cy="539998"/>
            </a:xfrm>
            <a:prstGeom prst="rect">
              <a:avLst/>
            </a:prstGeom>
            <a:solidFill>
              <a:srgbClr val="FFCD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46" name="正方形/長方形 45"/>
            <p:cNvSpPr/>
            <p:nvPr/>
          </p:nvSpPr>
          <p:spPr>
            <a:xfrm>
              <a:off x="1366216" y="8345891"/>
              <a:ext cx="819758" cy="899998"/>
            </a:xfrm>
            <a:prstGeom prst="rect">
              <a:avLst/>
            </a:prstGeom>
            <a:solidFill>
              <a:srgbClr val="FFCD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47" name="正方形/長方形 46"/>
            <p:cNvSpPr/>
            <p:nvPr/>
          </p:nvSpPr>
          <p:spPr>
            <a:xfrm>
              <a:off x="546276" y="7992966"/>
              <a:ext cx="819758" cy="1259997"/>
            </a:xfrm>
            <a:prstGeom prst="rect">
              <a:avLst/>
            </a:prstGeom>
            <a:solidFill>
              <a:srgbClr val="FFCD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cxnSp>
          <p:nvCxnSpPr>
            <p:cNvPr id="48" name="直線矢印コネクタ 47"/>
            <p:cNvCxnSpPr/>
            <p:nvPr/>
          </p:nvCxnSpPr>
          <p:spPr>
            <a:xfrm>
              <a:off x="546276" y="9258653"/>
              <a:ext cx="819758" cy="3"/>
            </a:xfrm>
            <a:prstGeom prst="straightConnector1">
              <a:avLst/>
            </a:prstGeom>
            <a:ln w="28575">
              <a:headEnd type="none"/>
              <a:tailEnd type="none"/>
            </a:ln>
          </p:spPr>
          <p:style>
            <a:lnRef idx="1">
              <a:schemeClr val="dk1"/>
            </a:lnRef>
            <a:fillRef idx="0">
              <a:schemeClr val="dk1"/>
            </a:fillRef>
            <a:effectRef idx="0">
              <a:schemeClr val="dk1"/>
            </a:effectRef>
            <a:fontRef idx="minor">
              <a:schemeClr val="tx1"/>
            </a:fontRef>
          </p:style>
        </p:cxnSp>
        <p:cxnSp>
          <p:nvCxnSpPr>
            <p:cNvPr id="49" name="直線矢印コネクタ 48"/>
            <p:cNvCxnSpPr/>
            <p:nvPr/>
          </p:nvCxnSpPr>
          <p:spPr>
            <a:xfrm>
              <a:off x="1353570" y="9258650"/>
              <a:ext cx="819758" cy="3"/>
            </a:xfrm>
            <a:prstGeom prst="straightConnector1">
              <a:avLst/>
            </a:prstGeom>
            <a:ln w="28575">
              <a:headEnd type="none"/>
              <a:tailEnd type="none"/>
            </a:ln>
          </p:spPr>
          <p:style>
            <a:lnRef idx="1">
              <a:schemeClr val="dk1"/>
            </a:lnRef>
            <a:fillRef idx="0">
              <a:schemeClr val="dk1"/>
            </a:fillRef>
            <a:effectRef idx="0">
              <a:schemeClr val="dk1"/>
            </a:effectRef>
            <a:fontRef idx="minor">
              <a:schemeClr val="tx1"/>
            </a:fontRef>
          </p:style>
        </p:cxnSp>
        <p:cxnSp>
          <p:nvCxnSpPr>
            <p:cNvPr id="50" name="直線矢印コネクタ 49"/>
            <p:cNvCxnSpPr/>
            <p:nvPr/>
          </p:nvCxnSpPr>
          <p:spPr>
            <a:xfrm>
              <a:off x="2161892" y="9258647"/>
              <a:ext cx="972000" cy="3"/>
            </a:xfrm>
            <a:prstGeom prst="straightConnector1">
              <a:avLst/>
            </a:prstGeom>
            <a:ln w="28575">
              <a:headEnd type="none"/>
              <a:tailEnd type="arrow"/>
            </a:ln>
          </p:spPr>
          <p:style>
            <a:lnRef idx="1">
              <a:schemeClr val="dk1"/>
            </a:lnRef>
            <a:fillRef idx="0">
              <a:schemeClr val="dk1"/>
            </a:fillRef>
            <a:effectRef idx="0">
              <a:schemeClr val="dk1"/>
            </a:effectRef>
            <a:fontRef idx="minor">
              <a:schemeClr val="tx1"/>
            </a:fontRef>
          </p:style>
        </p:cxnSp>
        <p:sp>
          <p:nvSpPr>
            <p:cNvPr id="51" name="正方形/長方形 50"/>
            <p:cNvSpPr/>
            <p:nvPr/>
          </p:nvSpPr>
          <p:spPr>
            <a:xfrm>
              <a:off x="510764" y="9283669"/>
              <a:ext cx="875949"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１か月目</a:t>
              </a:r>
            </a:p>
          </p:txBody>
        </p:sp>
        <p:sp>
          <p:nvSpPr>
            <p:cNvPr id="52" name="正方形/長方形 51"/>
            <p:cNvSpPr/>
            <p:nvPr/>
          </p:nvSpPr>
          <p:spPr>
            <a:xfrm>
              <a:off x="222732" y="7163711"/>
              <a:ext cx="830004" cy="415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労働時間</a:t>
              </a:r>
            </a:p>
          </p:txBody>
        </p:sp>
        <p:cxnSp>
          <p:nvCxnSpPr>
            <p:cNvPr id="53" name="直線矢印コネクタ 52"/>
            <p:cNvCxnSpPr/>
            <p:nvPr/>
          </p:nvCxnSpPr>
          <p:spPr>
            <a:xfrm flipH="1" flipV="1">
              <a:off x="546276" y="7467482"/>
              <a:ext cx="0" cy="1799995"/>
            </a:xfrm>
            <a:prstGeom prst="straightConnector1">
              <a:avLst/>
            </a:prstGeom>
            <a:ln w="28575">
              <a:headEnd type="none"/>
              <a:tailEnd type="arrow"/>
            </a:ln>
          </p:spPr>
          <p:style>
            <a:lnRef idx="1">
              <a:schemeClr val="dk1"/>
            </a:lnRef>
            <a:fillRef idx="0">
              <a:schemeClr val="dk1"/>
            </a:fillRef>
            <a:effectRef idx="0">
              <a:schemeClr val="dk1"/>
            </a:effectRef>
            <a:fontRef idx="minor">
              <a:schemeClr val="tx1"/>
            </a:fontRef>
          </p:style>
        </p:cxnSp>
        <p:sp>
          <p:nvSpPr>
            <p:cNvPr id="54" name="正方形/長方形 53"/>
            <p:cNvSpPr/>
            <p:nvPr/>
          </p:nvSpPr>
          <p:spPr>
            <a:xfrm>
              <a:off x="1394593" y="9282170"/>
              <a:ext cx="821078"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２か月目</a:t>
              </a:r>
            </a:p>
          </p:txBody>
        </p:sp>
        <p:sp>
          <p:nvSpPr>
            <p:cNvPr id="55" name="正方形/長方形 54"/>
            <p:cNvSpPr/>
            <p:nvPr/>
          </p:nvSpPr>
          <p:spPr>
            <a:xfrm>
              <a:off x="2219410" y="9274300"/>
              <a:ext cx="802435"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３か月目</a:t>
              </a:r>
            </a:p>
          </p:txBody>
        </p:sp>
        <p:cxnSp>
          <p:nvCxnSpPr>
            <p:cNvPr id="56" name="直線コネクタ 55"/>
            <p:cNvCxnSpPr/>
            <p:nvPr/>
          </p:nvCxnSpPr>
          <p:spPr>
            <a:xfrm rot="5400000">
              <a:off x="1983093" y="8527860"/>
              <a:ext cx="396000" cy="0"/>
            </a:xfrm>
            <a:prstGeom prst="line">
              <a:avLst/>
            </a:prstGeom>
            <a:ln w="25400">
              <a:solidFill>
                <a:srgbClr val="D50115"/>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a:off x="426227" y="8318991"/>
              <a:ext cx="2664213" cy="0"/>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1369955" y="8329860"/>
              <a:ext cx="0" cy="953809"/>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9" name="グループ化 58"/>
            <p:cNvGrpSpPr/>
            <p:nvPr/>
          </p:nvGrpSpPr>
          <p:grpSpPr>
            <a:xfrm>
              <a:off x="546276" y="7976141"/>
              <a:ext cx="2444285" cy="1307528"/>
              <a:chOff x="546276" y="7976141"/>
              <a:chExt cx="2444285" cy="1307528"/>
            </a:xfrm>
          </p:grpSpPr>
          <p:cxnSp>
            <p:nvCxnSpPr>
              <p:cNvPr id="62" name="直線コネクタ 61"/>
              <p:cNvCxnSpPr/>
              <p:nvPr/>
            </p:nvCxnSpPr>
            <p:spPr>
              <a:xfrm>
                <a:off x="546276" y="7985851"/>
                <a:ext cx="819758" cy="0"/>
              </a:xfrm>
              <a:prstGeom prst="line">
                <a:avLst/>
              </a:prstGeom>
              <a:ln w="25400">
                <a:solidFill>
                  <a:srgbClr val="D50115"/>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a:off x="1366216" y="8331377"/>
                <a:ext cx="819758" cy="0"/>
              </a:xfrm>
              <a:prstGeom prst="line">
                <a:avLst/>
              </a:prstGeom>
              <a:ln w="25400">
                <a:solidFill>
                  <a:srgbClr val="D50115"/>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rot="5400000">
                <a:off x="1189955" y="8156141"/>
                <a:ext cx="359999" cy="0"/>
              </a:xfrm>
              <a:prstGeom prst="line">
                <a:avLst/>
              </a:prstGeom>
              <a:ln w="25400">
                <a:solidFill>
                  <a:srgbClr val="D50115"/>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a:off x="2170803" y="8714125"/>
                <a:ext cx="819758" cy="0"/>
              </a:xfrm>
              <a:prstGeom prst="line">
                <a:avLst/>
              </a:prstGeom>
              <a:ln w="25400">
                <a:solidFill>
                  <a:srgbClr val="D50115"/>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a:off x="2169772" y="8329860"/>
                <a:ext cx="0" cy="953809"/>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60" name="円/楕円 48"/>
            <p:cNvSpPr/>
            <p:nvPr/>
          </p:nvSpPr>
          <p:spPr>
            <a:xfrm>
              <a:off x="2132340" y="8266405"/>
              <a:ext cx="901734" cy="539998"/>
            </a:xfrm>
            <a:prstGeom prst="ellipse">
              <a:avLst/>
            </a:prstGeom>
            <a:noFill/>
            <a:ln w="38100" cap="rnd">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61" name="円/楕円 49"/>
            <p:cNvSpPr/>
            <p:nvPr/>
          </p:nvSpPr>
          <p:spPr>
            <a:xfrm>
              <a:off x="505288" y="7863386"/>
              <a:ext cx="901734" cy="539998"/>
            </a:xfrm>
            <a:prstGeom prst="ellipse">
              <a:avLst/>
            </a:prstGeom>
            <a:noFill/>
            <a:ln w="38100" cap="rnd">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sp>
        <p:nvSpPr>
          <p:cNvPr id="67" name="角丸四角形吹き出し 66"/>
          <p:cNvSpPr/>
          <p:nvPr/>
        </p:nvSpPr>
        <p:spPr>
          <a:xfrm>
            <a:off x="7549504" y="2591346"/>
            <a:ext cx="2134285" cy="658624"/>
          </a:xfrm>
          <a:prstGeom prst="wedgeRoundRectCallout">
            <a:avLst>
              <a:gd name="adj1" fmla="val -44919"/>
              <a:gd name="adj2" fmla="val 95217"/>
              <a:gd name="adj3" fmla="val 16667"/>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３か月単位で清算するため、この分の割増賃金の支払いは不要</a:t>
            </a:r>
          </a:p>
        </p:txBody>
      </p:sp>
      <p:sp>
        <p:nvSpPr>
          <p:cNvPr id="68" name="角丸四角形吹き出し 67"/>
          <p:cNvSpPr/>
          <p:nvPr/>
        </p:nvSpPr>
        <p:spPr>
          <a:xfrm>
            <a:off x="8184233" y="3316763"/>
            <a:ext cx="1939277" cy="629726"/>
          </a:xfrm>
          <a:prstGeom prst="wedgeRoundRectCallout">
            <a:avLst>
              <a:gd name="adj1" fmla="val 260"/>
              <a:gd name="adj2" fmla="val 104682"/>
              <a:gd name="adj3" fmla="val 16667"/>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１か月目に働いた時間と相殺するため、欠勤扱いにならない</a:t>
            </a:r>
          </a:p>
        </p:txBody>
      </p:sp>
      <p:sp>
        <p:nvSpPr>
          <p:cNvPr id="34" name="正方形/長方形 33"/>
          <p:cNvSpPr/>
          <p:nvPr/>
        </p:nvSpPr>
        <p:spPr>
          <a:xfrm>
            <a:off x="6787836" y="1670492"/>
            <a:ext cx="889987" cy="276999"/>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10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（改正後）</a:t>
            </a:r>
            <a:endParaRPr kumimoji="1" lang="en-US" altLang="ja-JP" sz="12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角丸四角形吹き出し 34"/>
          <p:cNvSpPr/>
          <p:nvPr/>
        </p:nvSpPr>
        <p:spPr>
          <a:xfrm>
            <a:off x="6838267" y="1912669"/>
            <a:ext cx="2234038" cy="321638"/>
          </a:xfrm>
          <a:prstGeom prst="wedgeRoundRectCallout">
            <a:avLst>
              <a:gd name="adj1" fmla="val 18878"/>
              <a:gd name="adj2" fmla="val 4469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144000" tIns="72000" bIns="0" rtlCol="0" anchor="ctr">
            <a:spAutoFit/>
          </a:bodyP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marL="0" marR="0" lvl="0" indent="0" algn="l" defTabSz="910944" rtl="0" eaLnBrk="1" fontAlgn="auto" latinLnBrk="0" hangingPunct="1">
              <a:lnSpc>
                <a:spcPts val="17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清算期間の上限：３か月</a:t>
            </a:r>
            <a:endParaRPr kumimoji="1" lang="en-US" altLang="ja-JP" sz="14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右矢印 39"/>
          <p:cNvSpPr/>
          <p:nvPr/>
        </p:nvSpPr>
        <p:spPr>
          <a:xfrm>
            <a:off x="5663952" y="3501009"/>
            <a:ext cx="792088" cy="702083"/>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0" name="角丸四角形 69"/>
          <p:cNvSpPr/>
          <p:nvPr/>
        </p:nvSpPr>
        <p:spPr>
          <a:xfrm>
            <a:off x="1919536" y="6219843"/>
            <a:ext cx="8280920" cy="463410"/>
          </a:xfrm>
          <a:prstGeom prst="roundRect">
            <a:avLst>
              <a:gd name="adj" fmla="val 8036"/>
            </a:avLst>
          </a:prstGeom>
          <a:noFill/>
          <a:ln w="12700" cap="rnd">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例えば、「６・７・８月の３か月」の中で労働時間の調整が可能となるため、子育て中の親が８月の労働時間を短くすることで、</a:t>
            </a:r>
            <a:r>
              <a:rPr kumimoji="1" lang="ja-JP" altLang="en-US" sz="1200" b="1" i="0" u="none" strike="noStrike" kern="1200" cap="none" spc="0" normalizeH="0" baseline="0" noProof="0" dirty="0">
                <a:ln>
                  <a:noFill/>
                </a:ln>
                <a:solidFill>
                  <a:srgbClr val="D50115"/>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夏休み中の子どもと過ごす時間を確保しやすくなる</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といったメリットがある。</a:t>
            </a:r>
          </a:p>
        </p:txBody>
      </p:sp>
      <p:sp>
        <p:nvSpPr>
          <p:cNvPr id="69" name="正方形/長方形 68"/>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 name="スライド番号プレースホルダー 1">
            <a:extLst>
              <a:ext uri="{FF2B5EF4-FFF2-40B4-BE49-F238E27FC236}">
                <a16:creationId xmlns:a16="http://schemas.microsoft.com/office/drawing/2014/main" id="{9049CE4A-B52C-51EC-9AE8-FD1736A19206}"/>
              </a:ext>
            </a:extLst>
          </p:cNvPr>
          <p:cNvSpPr>
            <a:spLocks noGrp="1"/>
          </p:cNvSpPr>
          <p:nvPr>
            <p:ph type="sldNum" sz="quarter" idx="12"/>
          </p:nvPr>
        </p:nvSpPr>
        <p:spPr>
          <a:xfrm>
            <a:off x="9347200" y="6455277"/>
            <a:ext cx="2844800" cy="365125"/>
          </a:xfrm>
        </p:spPr>
        <p:txBody>
          <a:bodyPr/>
          <a:lstStyle/>
          <a:p>
            <a:fld id="{32927FFD-3D24-4EC2-AEC8-E83A8D96C0AC}" type="slidenum">
              <a:rPr lang="ja-JP" altLang="en-US" smtClean="0"/>
              <a:pPr/>
              <a:t>18</a:t>
            </a:fld>
            <a:endParaRPr lang="ja-JP" altLang="en-US"/>
          </a:p>
        </p:txBody>
      </p:sp>
    </p:spTree>
    <p:extLst>
      <p:ext uri="{BB962C8B-B14F-4D97-AF65-F5344CB8AC3E}">
        <p14:creationId xmlns:p14="http://schemas.microsoft.com/office/powerpoint/2010/main" val="3227887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8976E025-2270-735F-91D2-2BE48E129AAE}"/>
              </a:ext>
            </a:extLst>
          </p:cNvPr>
          <p:cNvGrpSpPr/>
          <p:nvPr/>
        </p:nvGrpSpPr>
        <p:grpSpPr>
          <a:xfrm>
            <a:off x="209368" y="900000"/>
            <a:ext cx="8550632" cy="5400000"/>
            <a:chOff x="209368" y="900000"/>
            <a:chExt cx="8550632" cy="5400000"/>
          </a:xfrm>
        </p:grpSpPr>
        <p:pic>
          <p:nvPicPr>
            <p:cNvPr id="5" name="Picture 2">
              <a:extLst>
                <a:ext uri="{FF2B5EF4-FFF2-40B4-BE49-F238E27FC236}">
                  <a16:creationId xmlns:a16="http://schemas.microsoft.com/office/drawing/2014/main" id="{2FACAD89-F2EC-613A-703C-C9018C2EDA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0000" y="900000"/>
              <a:ext cx="540000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雲形吹き出し 5">
              <a:extLst>
                <a:ext uri="{FF2B5EF4-FFF2-40B4-BE49-F238E27FC236}">
                  <a16:creationId xmlns:a16="http://schemas.microsoft.com/office/drawing/2014/main" id="{54B494DB-B5D1-392C-32BF-FFA02F612AC7}"/>
                </a:ext>
              </a:extLst>
            </p:cNvPr>
            <p:cNvSpPr/>
            <p:nvPr/>
          </p:nvSpPr>
          <p:spPr>
            <a:xfrm>
              <a:off x="209368" y="1268760"/>
              <a:ext cx="3240000" cy="1997928"/>
            </a:xfrm>
            <a:prstGeom prst="cloudCallout">
              <a:avLst>
                <a:gd name="adj1" fmla="val 89182"/>
                <a:gd name="adj2" fmla="val 42486"/>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
        <p:nvSpPr>
          <p:cNvPr id="4" name="正方形/長方形 3"/>
          <p:cNvSpPr/>
          <p:nvPr/>
        </p:nvSpPr>
        <p:spPr>
          <a:xfrm>
            <a:off x="1487488" y="6237384"/>
            <a:ext cx="9684000" cy="64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8" name="雲形吹き出し 2">
            <a:extLst>
              <a:ext uri="{FF2B5EF4-FFF2-40B4-BE49-F238E27FC236}">
                <a16:creationId xmlns:a16="http://schemas.microsoft.com/office/drawing/2014/main" id="{ECB51316-C5ED-47EC-A045-6D6D8A22C0E3}"/>
              </a:ext>
            </a:extLst>
          </p:cNvPr>
          <p:cNvSpPr/>
          <p:nvPr/>
        </p:nvSpPr>
        <p:spPr>
          <a:xfrm>
            <a:off x="479560" y="1628920"/>
            <a:ext cx="2664112" cy="108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srgbClr val="002060"/>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0" name="正方形/長方形 9"/>
          <p:cNvSpPr/>
          <p:nvPr/>
        </p:nvSpPr>
        <p:spPr>
          <a:xfrm>
            <a:off x="191344" y="103236"/>
            <a:ext cx="11737304" cy="733476"/>
          </a:xfrm>
          <a:prstGeom prst="rect">
            <a:avLst/>
          </a:prstGeom>
          <a:noFill/>
          <a:ln w="28575">
            <a:solidFill>
              <a:srgbClr val="009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2" name="正方形/長方形 1"/>
          <p:cNvSpPr/>
          <p:nvPr/>
        </p:nvSpPr>
        <p:spPr>
          <a:xfrm>
            <a:off x="191344" y="103236"/>
            <a:ext cx="11737304" cy="646331"/>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窓の外には、お迎えのパパと帰宅中の園児。なのに、お迎え時間が迫っても、夕方に指示された仕事が終わらないで焦りに焦っている従業員。なぜこんなことに？　どうすればよい？</a:t>
            </a:r>
          </a:p>
        </p:txBody>
      </p:sp>
      <p:sp>
        <p:nvSpPr>
          <p:cNvPr id="3" name="スライド番号プレースホルダー 2">
            <a:extLst>
              <a:ext uri="{FF2B5EF4-FFF2-40B4-BE49-F238E27FC236}">
                <a16:creationId xmlns:a16="http://schemas.microsoft.com/office/drawing/2014/main" id="{6D4DE603-11CD-5DBE-6942-A0956747D9DC}"/>
              </a:ext>
            </a:extLst>
          </p:cNvPr>
          <p:cNvSpPr>
            <a:spLocks noGrp="1"/>
          </p:cNvSpPr>
          <p:nvPr>
            <p:ph type="sldNum" sz="quarter" idx="12"/>
          </p:nvPr>
        </p:nvSpPr>
        <p:spPr>
          <a:xfrm>
            <a:off x="9347200" y="6453336"/>
            <a:ext cx="2844800" cy="365125"/>
          </a:xfrm>
        </p:spPr>
        <p:txBody>
          <a:bodyPr/>
          <a:lstStyle/>
          <a:p>
            <a:fld id="{E3C52A74-6BB8-425A-81FA-95938EE2CA9E}" type="slidenum">
              <a:rPr kumimoji="1" lang="ja-JP" altLang="en-US" smtClean="0"/>
              <a:t>1</a:t>
            </a:fld>
            <a:endParaRPr kumimoji="1" lang="ja-JP" altLang="en-US"/>
          </a:p>
        </p:txBody>
      </p:sp>
    </p:spTree>
    <p:extLst>
      <p:ext uri="{BB962C8B-B14F-4D97-AF65-F5344CB8AC3E}">
        <p14:creationId xmlns:p14="http://schemas.microsoft.com/office/powerpoint/2010/main" val="1663433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正方形/長方形 46"/>
          <p:cNvSpPr/>
          <p:nvPr/>
        </p:nvSpPr>
        <p:spPr>
          <a:xfrm>
            <a:off x="1559496" y="4460858"/>
            <a:ext cx="9145016" cy="439127"/>
          </a:xfrm>
          <a:prstGeom prst="rect">
            <a:avLst/>
          </a:prstGeom>
          <a:solidFill>
            <a:schemeClr val="bg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tIns="180000" bIns="72000" rtlCol="0" anchor="ctr">
            <a:spAutoFit/>
          </a:bodyP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marL="182563" marR="0" lvl="0" indent="-182563" algn="l" defTabSz="910944" rtl="0" eaLnBrk="1" fontAlgn="auto" latinLnBrk="0" hangingPunct="1">
              <a:lnSpc>
                <a:spcPct val="100000"/>
              </a:lnSpc>
              <a:spcBef>
                <a:spcPts val="30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4" name="図表 3"/>
          <p:cNvGraphicFramePr/>
          <p:nvPr/>
        </p:nvGraphicFramePr>
        <p:xfrm>
          <a:off x="1676898" y="3645024"/>
          <a:ext cx="8955607" cy="480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15" descr="25%"/>
          <p:cNvSpPr>
            <a:spLocks noChangeArrowheads="1"/>
          </p:cNvSpPr>
          <p:nvPr/>
        </p:nvSpPr>
        <p:spPr bwMode="auto">
          <a:xfrm>
            <a:off x="0" y="-30775"/>
            <a:ext cx="12191999" cy="707876"/>
          </a:xfrm>
          <a:prstGeom prst="rect">
            <a:avLst/>
          </a:prstGeom>
          <a:noFill/>
          <a:ln w="12700">
            <a:noFill/>
            <a:miter lim="800000"/>
            <a:headEnd/>
            <a:tailEnd/>
          </a:ln>
        </p:spPr>
        <p:txBody>
          <a:bodyPr wrap="square" lIns="91428" tIns="45715" rIns="91428" bIns="45715"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勤務間インターバル制度（労働時間等設定改善法の改正）</a:t>
            </a:r>
            <a:endParaRPr kumimoji="1" lang="en-US" altLang="ja-JP"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　　勤務間インターバル制度の普及促進を図るため、制度の導入を努力義務化</a:t>
            </a:r>
            <a:r>
              <a:rPr kumimoji="1" lang="ja-JP" altLang="en-US"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a:t>
            </a:r>
            <a:r>
              <a:rPr kumimoji="1" lang="en-US" altLang="ja-JP"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2019</a:t>
            </a:r>
            <a:r>
              <a:rPr kumimoji="1" lang="ja-JP" altLang="en-US"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年４月１日）</a:t>
            </a:r>
            <a:endParaRPr kumimoji="1" lang="ja-JP" altLang="en-US" sz="2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p:txBody>
      </p:sp>
      <p:cxnSp>
        <p:nvCxnSpPr>
          <p:cNvPr id="9" name="直線コネクタ 8"/>
          <p:cNvCxnSpPr/>
          <p:nvPr/>
        </p:nvCxnSpPr>
        <p:spPr>
          <a:xfrm>
            <a:off x="5308148" y="4109337"/>
            <a:ext cx="0" cy="122400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 name="テキスト ボックス 102"/>
          <p:cNvSpPr txBox="1"/>
          <p:nvPr/>
        </p:nvSpPr>
        <p:spPr>
          <a:xfrm>
            <a:off x="1703513" y="1175485"/>
            <a:ext cx="8812907" cy="802885"/>
          </a:xfrm>
          <a:prstGeom prst="rect">
            <a:avLst/>
          </a:prstGeom>
          <a:solidFill>
            <a:schemeClr val="accent1">
              <a:lumMod val="20000"/>
              <a:lumOff val="80000"/>
            </a:schemeClr>
          </a:solidFill>
          <a:ln>
            <a:noFill/>
          </a:ln>
        </p:spPr>
        <p:txBody>
          <a:bodyPr wrap="square" tIns="216000" rtlCol="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marL="0" marR="0" lvl="0" indent="0" algn="l" defTabSz="910944" rtl="0" eaLnBrk="1" fontAlgn="auto" latinLnBrk="0" hangingPunct="1">
              <a:lnSpc>
                <a:spcPts val="21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１日の勤務終了後、翌日の出社までの間に、一定時間以上の休息時間（インターバル）を確保する仕組み</a:t>
            </a:r>
            <a:endPar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1" name="直線コネクタ 10"/>
          <p:cNvCxnSpPr/>
          <p:nvPr/>
        </p:nvCxnSpPr>
        <p:spPr>
          <a:xfrm>
            <a:off x="7820091" y="4109337"/>
            <a:ext cx="0" cy="122400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5735863" y="4109337"/>
            <a:ext cx="0" cy="122400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2550282" y="4109337"/>
            <a:ext cx="0" cy="122400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4367002" y="4109337"/>
            <a:ext cx="0" cy="122400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7257714" y="4109337"/>
            <a:ext cx="0" cy="122400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6" name="右矢印 15"/>
          <p:cNvSpPr/>
          <p:nvPr/>
        </p:nvSpPr>
        <p:spPr>
          <a:xfrm>
            <a:off x="2544916" y="5322568"/>
            <a:ext cx="1804733" cy="360000"/>
          </a:xfrm>
          <a:prstGeom prst="rightArrow">
            <a:avLst>
              <a:gd name="adj1" fmla="val 73530"/>
              <a:gd name="adj2" fmla="val 8529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marL="0" marR="0" lvl="0" indent="0" algn="ctr" defTabSz="91094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所定労働時間</a:t>
            </a:r>
          </a:p>
        </p:txBody>
      </p:sp>
      <p:sp>
        <p:nvSpPr>
          <p:cNvPr id="17" name="右矢印 16"/>
          <p:cNvSpPr/>
          <p:nvPr/>
        </p:nvSpPr>
        <p:spPr>
          <a:xfrm>
            <a:off x="4367649" y="5320990"/>
            <a:ext cx="1353093" cy="360000"/>
          </a:xfrm>
          <a:prstGeom prst="rightArrow">
            <a:avLst>
              <a:gd name="adj1" fmla="val 77451"/>
              <a:gd name="adj2" fmla="val 63725"/>
            </a:avLst>
          </a:prstGeom>
          <a:solidFill>
            <a:schemeClr val="accent5">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marL="0" marR="0" lvl="0" indent="0" algn="ctr" defTabSz="91094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残業</a:t>
            </a:r>
          </a:p>
        </p:txBody>
      </p:sp>
      <p:sp>
        <p:nvSpPr>
          <p:cNvPr id="18" name="右矢印 17"/>
          <p:cNvSpPr/>
          <p:nvPr/>
        </p:nvSpPr>
        <p:spPr>
          <a:xfrm>
            <a:off x="5735864" y="5319413"/>
            <a:ext cx="2033899" cy="360000"/>
          </a:xfrm>
          <a:prstGeom prst="rightArrow">
            <a:avLst>
              <a:gd name="adj1" fmla="val 77451"/>
              <a:gd name="adj2" fmla="val 87255"/>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marL="0" marR="0" lvl="0" indent="0" algn="ctr" defTabSz="91094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休息時間（</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時間）</a:t>
            </a:r>
          </a:p>
        </p:txBody>
      </p:sp>
      <p:sp>
        <p:nvSpPr>
          <p:cNvPr id="19" name="テキスト ボックス 110"/>
          <p:cNvSpPr txBox="1"/>
          <p:nvPr/>
        </p:nvSpPr>
        <p:spPr>
          <a:xfrm>
            <a:off x="2351584" y="3905526"/>
            <a:ext cx="548768" cy="276999"/>
          </a:xfrm>
          <a:prstGeom prst="rect">
            <a:avLst/>
          </a:prstGeom>
          <a:noFill/>
        </p:spPr>
        <p:txBody>
          <a:bodyPr wrap="square" rtlCol="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marL="0" marR="0" lvl="0" indent="0" algn="ctr" defTabSz="91094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８時　　　　　　　　　　　　　　　　　　</a:t>
            </a:r>
          </a:p>
        </p:txBody>
      </p:sp>
      <p:sp>
        <p:nvSpPr>
          <p:cNvPr id="20" name="正方形/長方形 19"/>
          <p:cNvSpPr/>
          <p:nvPr/>
        </p:nvSpPr>
        <p:spPr>
          <a:xfrm>
            <a:off x="1627993" y="3329444"/>
            <a:ext cx="6379310" cy="30777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chorCtr="0">
            <a:spAutoFit/>
          </a:bodyP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marL="0" marR="0" lvl="0" indent="0" algn="l" defTabSz="91094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例：</a:t>
            </a: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11</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時間の休息時間を確保するために始業時刻を後ろ倒しにする場合 </a:t>
            </a: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1" name="テキスト ボックス 122"/>
          <p:cNvSpPr txBox="1"/>
          <p:nvPr/>
        </p:nvSpPr>
        <p:spPr>
          <a:xfrm>
            <a:off x="4070731" y="3905526"/>
            <a:ext cx="612000" cy="276999"/>
          </a:xfrm>
          <a:prstGeom prst="rect">
            <a:avLst/>
          </a:prstGeom>
          <a:noFill/>
        </p:spPr>
        <p:txBody>
          <a:bodyPr wrap="square" rtlCol="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marL="0" marR="0" lvl="0" indent="0" algn="ctr" defTabSz="910944"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17</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時　　　　　　　　　　　　　　　　　</a:t>
            </a:r>
          </a:p>
        </p:txBody>
      </p:sp>
      <p:sp>
        <p:nvSpPr>
          <p:cNvPr id="22" name="テキスト ボックス 123"/>
          <p:cNvSpPr txBox="1"/>
          <p:nvPr/>
        </p:nvSpPr>
        <p:spPr>
          <a:xfrm>
            <a:off x="5492640" y="3905526"/>
            <a:ext cx="612000" cy="461665"/>
          </a:xfrm>
          <a:prstGeom prst="rect">
            <a:avLst/>
          </a:prstGeom>
          <a:noFill/>
        </p:spPr>
        <p:txBody>
          <a:bodyPr wrap="square" rtlCol="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marL="0" marR="0" lvl="0" indent="0" algn="ctr" defTabSz="910944"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23</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時</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094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23" name="テキスト ボックス 124"/>
          <p:cNvSpPr txBox="1"/>
          <p:nvPr/>
        </p:nvSpPr>
        <p:spPr>
          <a:xfrm>
            <a:off x="6932800" y="3904138"/>
            <a:ext cx="612000" cy="461665"/>
          </a:xfrm>
          <a:prstGeom prst="rect">
            <a:avLst/>
          </a:prstGeom>
          <a:noFill/>
        </p:spPr>
        <p:txBody>
          <a:bodyPr wrap="square" rtlCol="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marL="0" marR="0" lvl="0" indent="0" algn="ctr" defTabSz="91094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８時</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094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24" name="テキスト ボックス 125"/>
          <p:cNvSpPr txBox="1"/>
          <p:nvPr/>
        </p:nvSpPr>
        <p:spPr>
          <a:xfrm>
            <a:off x="7436856" y="3905526"/>
            <a:ext cx="792088" cy="276999"/>
          </a:xfrm>
          <a:prstGeom prst="rect">
            <a:avLst/>
          </a:prstGeom>
          <a:noFill/>
        </p:spPr>
        <p:txBody>
          <a:bodyPr wrap="square" rtlCol="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marL="0" marR="0" lvl="0" indent="0" algn="ctr" defTabSz="910944"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時　　　　　　　　　　　　　　　　　</a:t>
            </a:r>
          </a:p>
        </p:txBody>
      </p:sp>
      <p:sp>
        <p:nvSpPr>
          <p:cNvPr id="25" name="テキスト ボックス 62"/>
          <p:cNvSpPr txBox="1"/>
          <p:nvPr/>
        </p:nvSpPr>
        <p:spPr>
          <a:xfrm>
            <a:off x="4916576" y="3905526"/>
            <a:ext cx="612000" cy="276999"/>
          </a:xfrm>
          <a:prstGeom prst="rect">
            <a:avLst/>
          </a:prstGeom>
          <a:noFill/>
        </p:spPr>
        <p:txBody>
          <a:bodyPr wrap="square" rtlCol="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marL="0" marR="0" lvl="0" indent="0" algn="ctr" defTabSz="910944"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21</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時　　　　　　　　　　　　　　　</a:t>
            </a:r>
          </a:p>
        </p:txBody>
      </p:sp>
      <p:sp>
        <p:nvSpPr>
          <p:cNvPr id="26" name="右矢印 25"/>
          <p:cNvSpPr/>
          <p:nvPr/>
        </p:nvSpPr>
        <p:spPr>
          <a:xfrm>
            <a:off x="2544916" y="4232909"/>
            <a:ext cx="1804733" cy="360000"/>
          </a:xfrm>
          <a:prstGeom prst="rightArrow">
            <a:avLst>
              <a:gd name="adj1" fmla="val 73530"/>
              <a:gd name="adj2" fmla="val 8529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marL="0" marR="0" lvl="0" indent="0" algn="ctr" defTabSz="91094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所定労働時間</a:t>
            </a:r>
          </a:p>
        </p:txBody>
      </p:sp>
      <p:sp>
        <p:nvSpPr>
          <p:cNvPr id="27" name="右矢印 26"/>
          <p:cNvSpPr/>
          <p:nvPr/>
        </p:nvSpPr>
        <p:spPr>
          <a:xfrm>
            <a:off x="4367648" y="4246553"/>
            <a:ext cx="900000" cy="360000"/>
          </a:xfrm>
          <a:prstGeom prst="rightArrow">
            <a:avLst>
              <a:gd name="adj1" fmla="val 77451"/>
              <a:gd name="adj2" fmla="val 63725"/>
            </a:avLst>
          </a:prstGeom>
          <a:solidFill>
            <a:schemeClr val="accent5">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marL="0" marR="0" lvl="0" indent="0" algn="ctr" defTabSz="91094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残業</a:t>
            </a:r>
          </a:p>
        </p:txBody>
      </p:sp>
      <p:sp>
        <p:nvSpPr>
          <p:cNvPr id="28" name="右矢印 27"/>
          <p:cNvSpPr/>
          <p:nvPr/>
        </p:nvSpPr>
        <p:spPr>
          <a:xfrm>
            <a:off x="5297862" y="4246553"/>
            <a:ext cx="1954869" cy="360000"/>
          </a:xfrm>
          <a:prstGeom prst="rightArrow">
            <a:avLst>
              <a:gd name="adj1" fmla="val 77451"/>
              <a:gd name="adj2" fmla="val 87255"/>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marL="0" marR="0" lvl="0" indent="0" algn="ctr" defTabSz="91094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休息時間（</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時間）</a:t>
            </a:r>
          </a:p>
        </p:txBody>
      </p:sp>
      <p:sp>
        <p:nvSpPr>
          <p:cNvPr id="29" name="テキスト ボックス 66"/>
          <p:cNvSpPr txBox="1"/>
          <p:nvPr/>
        </p:nvSpPr>
        <p:spPr>
          <a:xfrm>
            <a:off x="5492640" y="5765965"/>
            <a:ext cx="648072" cy="225706"/>
          </a:xfrm>
          <a:prstGeom prst="rect">
            <a:avLst/>
          </a:prstGeom>
          <a:solidFill>
            <a:schemeClr val="bg1"/>
          </a:solidFill>
        </p:spPr>
        <p:txBody>
          <a:bodyPr wrap="square" lIns="0" tIns="18000" rIns="0" bIns="18000" rtlCol="0">
            <a:no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marL="0" marR="0" lvl="0" indent="0" algn="l" defTabSz="91094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勤務終了　</a:t>
            </a:r>
          </a:p>
        </p:txBody>
      </p:sp>
      <p:sp>
        <p:nvSpPr>
          <p:cNvPr id="30" name="右カーブ矢印 29"/>
          <p:cNvSpPr/>
          <p:nvPr/>
        </p:nvSpPr>
        <p:spPr>
          <a:xfrm rot="19957676" flipH="1">
            <a:off x="7644554" y="4521326"/>
            <a:ext cx="435457" cy="872645"/>
          </a:xfrm>
          <a:prstGeom prst="curvedRightArrow">
            <a:avLst>
              <a:gd name="adj1" fmla="val 29854"/>
              <a:gd name="adj2" fmla="val 92907"/>
              <a:gd name="adj3" fmla="val 50249"/>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marL="0" marR="0" lvl="0" indent="0" algn="ctr" defTabSz="910944"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1" name="角丸四角形 30"/>
          <p:cNvSpPr/>
          <p:nvPr/>
        </p:nvSpPr>
        <p:spPr>
          <a:xfrm>
            <a:off x="1712178" y="980729"/>
            <a:ext cx="4031851" cy="389513"/>
          </a:xfrm>
          <a:prstGeom prst="roundRect">
            <a:avLst>
              <a:gd name="adj" fmla="val 50000"/>
            </a:avLst>
          </a:prstGeom>
          <a:solidFill>
            <a:schemeClr val="bg1"/>
          </a:solidFill>
          <a:ln w="12700">
            <a:solidFill>
              <a:srgbClr val="002B82"/>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spAutoFit/>
          </a:bodyP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marL="0" marR="0" lvl="0" indent="0" algn="ctr" defTabSz="91094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2B82"/>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「勤務間インターバル」制度とは？</a:t>
            </a:r>
            <a:endParaRPr kumimoji="1" lang="en-US" altLang="ja-JP" sz="1800" b="1" i="0" u="none" strike="noStrike" kern="1200" cap="none" spc="0" normalizeH="0" baseline="0" noProof="0" dirty="0">
              <a:ln>
                <a:noFill/>
              </a:ln>
              <a:solidFill>
                <a:srgbClr val="002B82"/>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テキスト ボックス 154"/>
          <p:cNvSpPr txBox="1"/>
          <p:nvPr/>
        </p:nvSpPr>
        <p:spPr>
          <a:xfrm>
            <a:off x="2387648" y="5765965"/>
            <a:ext cx="324000" cy="216000"/>
          </a:xfrm>
          <a:prstGeom prst="rect">
            <a:avLst/>
          </a:prstGeom>
          <a:solidFill>
            <a:schemeClr val="bg1"/>
          </a:solidFill>
        </p:spPr>
        <p:txBody>
          <a:bodyPr wrap="square" lIns="0" tIns="18000" rIns="0" bIns="18000" rtlCol="0">
            <a:no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marL="0" marR="0" lvl="0" indent="0" algn="ctr" defTabSz="91094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始業　　　　　　　　　　　　　　　　　　</a:t>
            </a:r>
          </a:p>
        </p:txBody>
      </p:sp>
      <p:sp>
        <p:nvSpPr>
          <p:cNvPr id="35" name="テキスト ボックス 155"/>
          <p:cNvSpPr txBox="1"/>
          <p:nvPr/>
        </p:nvSpPr>
        <p:spPr>
          <a:xfrm>
            <a:off x="4223648" y="5765965"/>
            <a:ext cx="324000" cy="216000"/>
          </a:xfrm>
          <a:prstGeom prst="rect">
            <a:avLst/>
          </a:prstGeom>
          <a:solidFill>
            <a:schemeClr val="bg1"/>
          </a:solidFill>
        </p:spPr>
        <p:txBody>
          <a:bodyPr wrap="square" lIns="0" tIns="18000" rIns="0" bIns="18000" rtlCol="0">
            <a:no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marL="0" marR="0" lvl="0" indent="0" algn="ctr" defTabSz="91094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終業　　　　　　　　　　　　　　　　　　</a:t>
            </a:r>
          </a:p>
        </p:txBody>
      </p:sp>
      <p:sp>
        <p:nvSpPr>
          <p:cNvPr id="36" name="テキスト ボックス 157"/>
          <p:cNvSpPr txBox="1"/>
          <p:nvPr/>
        </p:nvSpPr>
        <p:spPr>
          <a:xfrm>
            <a:off x="6929449" y="4560744"/>
            <a:ext cx="612000" cy="276999"/>
          </a:xfrm>
          <a:prstGeom prst="rect">
            <a:avLst/>
          </a:prstGeom>
          <a:noFill/>
        </p:spPr>
        <p:txBody>
          <a:bodyPr wrap="square" rtlCol="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marL="0" marR="0" lvl="0" indent="0" algn="ctr" defTabSz="91094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始業　　　　　　　　　　　　　　　　　　</a:t>
            </a:r>
          </a:p>
        </p:txBody>
      </p:sp>
      <p:sp>
        <p:nvSpPr>
          <p:cNvPr id="37" name="テキスト ボックス 158"/>
          <p:cNvSpPr txBox="1"/>
          <p:nvPr/>
        </p:nvSpPr>
        <p:spPr>
          <a:xfrm>
            <a:off x="7427524" y="5739721"/>
            <a:ext cx="612000" cy="276999"/>
          </a:xfrm>
          <a:prstGeom prst="rect">
            <a:avLst/>
          </a:prstGeom>
          <a:noFill/>
        </p:spPr>
        <p:txBody>
          <a:bodyPr wrap="square" rtlCol="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marL="0" marR="0" lvl="0" indent="0" algn="ctr" defTabSz="91094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始業　　　　　　　　　　　　　　　　　　</a:t>
            </a:r>
          </a:p>
        </p:txBody>
      </p:sp>
      <p:cxnSp>
        <p:nvCxnSpPr>
          <p:cNvPr id="38" name="直線矢印コネクタ 37"/>
          <p:cNvCxnSpPr>
            <a:stCxn id="42" idx="1"/>
          </p:cNvCxnSpPr>
          <p:nvPr/>
        </p:nvCxnSpPr>
        <p:spPr>
          <a:xfrm flipH="1">
            <a:off x="8321443" y="4961234"/>
            <a:ext cx="439711"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テキスト ボックス 77"/>
          <p:cNvSpPr txBox="1"/>
          <p:nvPr/>
        </p:nvSpPr>
        <p:spPr>
          <a:xfrm>
            <a:off x="4975362" y="4613337"/>
            <a:ext cx="698724" cy="225706"/>
          </a:xfrm>
          <a:prstGeom prst="rect">
            <a:avLst/>
          </a:prstGeom>
          <a:solidFill>
            <a:schemeClr val="bg1"/>
          </a:solidFill>
        </p:spPr>
        <p:txBody>
          <a:bodyPr wrap="square" lIns="0" tIns="18000" rIns="0" bIns="18000" rtlCol="0">
            <a:no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marL="0" marR="0" lvl="0" indent="0" algn="l" defTabSz="91094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勤務終了　</a:t>
            </a:r>
          </a:p>
        </p:txBody>
      </p:sp>
      <p:sp>
        <p:nvSpPr>
          <p:cNvPr id="40" name="テキスト ボックス 78"/>
          <p:cNvSpPr txBox="1"/>
          <p:nvPr/>
        </p:nvSpPr>
        <p:spPr>
          <a:xfrm>
            <a:off x="2387648" y="4613337"/>
            <a:ext cx="324000" cy="216000"/>
          </a:xfrm>
          <a:prstGeom prst="rect">
            <a:avLst/>
          </a:prstGeom>
          <a:solidFill>
            <a:schemeClr val="bg1"/>
          </a:solidFill>
        </p:spPr>
        <p:txBody>
          <a:bodyPr wrap="square" lIns="0" tIns="18000" rIns="0" bIns="18000" rtlCol="0">
            <a:no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marL="0" marR="0" lvl="0" indent="0" algn="ctr" defTabSz="91094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始業　　　　　　　　　　　　　　　　　　</a:t>
            </a:r>
          </a:p>
        </p:txBody>
      </p:sp>
      <p:sp>
        <p:nvSpPr>
          <p:cNvPr id="41" name="テキスト ボックス 79"/>
          <p:cNvSpPr txBox="1"/>
          <p:nvPr/>
        </p:nvSpPr>
        <p:spPr>
          <a:xfrm>
            <a:off x="4223648" y="4613337"/>
            <a:ext cx="324000" cy="216000"/>
          </a:xfrm>
          <a:prstGeom prst="rect">
            <a:avLst/>
          </a:prstGeom>
          <a:solidFill>
            <a:schemeClr val="bg1"/>
          </a:solidFill>
        </p:spPr>
        <p:txBody>
          <a:bodyPr wrap="square" lIns="0" tIns="18000" rIns="0" bIns="18000" rtlCol="0">
            <a:no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marL="0" marR="0" lvl="0" indent="0" algn="ctr" defTabSz="91094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終業　　　　　　　　　　　　　　　　　　</a:t>
            </a:r>
          </a:p>
        </p:txBody>
      </p:sp>
      <p:sp>
        <p:nvSpPr>
          <p:cNvPr id="42" name="四角形吹き出し 41"/>
          <p:cNvSpPr/>
          <p:nvPr/>
        </p:nvSpPr>
        <p:spPr>
          <a:xfrm>
            <a:off x="8761153" y="4721338"/>
            <a:ext cx="934802" cy="479793"/>
          </a:xfrm>
          <a:prstGeom prst="wedgeRectCallout">
            <a:avLst>
              <a:gd name="adj1" fmla="val 23525"/>
              <a:gd name="adj2" fmla="val 40555"/>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8000" rIns="0" bIns="0"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marL="0" marR="0" lvl="0" indent="0" algn="l" defTabSz="91094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始業時刻を</a:t>
            </a:r>
            <a:endParaRPr kumimoji="1" lang="en-US" altLang="ja-JP"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094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後ろ倒しに</a:t>
            </a:r>
          </a:p>
        </p:txBody>
      </p:sp>
      <p:sp>
        <p:nvSpPr>
          <p:cNvPr id="43" name="テキスト ボックス 1"/>
          <p:cNvSpPr txBox="1"/>
          <p:nvPr/>
        </p:nvSpPr>
        <p:spPr>
          <a:xfrm>
            <a:off x="8250204" y="5815998"/>
            <a:ext cx="2310292" cy="430887"/>
          </a:xfrm>
          <a:prstGeom prst="rect">
            <a:avLst/>
          </a:prstGeom>
          <a:noFill/>
        </p:spPr>
        <p:txBody>
          <a:bodyPr wrap="square" rtlCol="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marL="92075" marR="0" lvl="0" indent="-92075" algn="l" defTabSz="910944"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1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「８時～１０時」までを「働いたものとみなす」方法などもある。</a:t>
            </a:r>
          </a:p>
        </p:txBody>
      </p:sp>
      <p:sp>
        <p:nvSpPr>
          <p:cNvPr id="48" name="右矢印 47"/>
          <p:cNvSpPr/>
          <p:nvPr/>
        </p:nvSpPr>
        <p:spPr>
          <a:xfrm>
            <a:off x="7252731" y="4239086"/>
            <a:ext cx="1804733" cy="360000"/>
          </a:xfrm>
          <a:prstGeom prst="rightArrow">
            <a:avLst>
              <a:gd name="adj1" fmla="val 73530"/>
              <a:gd name="adj2" fmla="val 8529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marL="0" marR="0" lvl="0" indent="0" algn="ctr" defTabSz="910944"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右矢印 48"/>
          <p:cNvSpPr/>
          <p:nvPr/>
        </p:nvSpPr>
        <p:spPr>
          <a:xfrm>
            <a:off x="7784885" y="5333500"/>
            <a:ext cx="1804733" cy="360000"/>
          </a:xfrm>
          <a:prstGeom prst="rightArrow">
            <a:avLst>
              <a:gd name="adj1" fmla="val 73530"/>
              <a:gd name="adj2" fmla="val 8529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marL="0" marR="0" lvl="0" indent="0" algn="ctr" defTabSz="910944"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4223648" y="2130849"/>
            <a:ext cx="5638082"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・健康維持に向けた睡眠時間の確保につながる</a:t>
            </a:r>
            <a:endPar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・生活時間の確保によりワーク・ライフ・バランスの実現に資する</a:t>
            </a:r>
            <a:endPar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・魅力ある職場づくりにより人材確保・定着につながる</a:t>
            </a:r>
            <a:endPar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・企業の利益率や生産性を高める可能性が考えられる</a:t>
            </a:r>
          </a:p>
        </p:txBody>
      </p:sp>
      <p:sp>
        <p:nvSpPr>
          <p:cNvPr id="7" name="正方形/長方形 6"/>
          <p:cNvSpPr/>
          <p:nvPr/>
        </p:nvSpPr>
        <p:spPr>
          <a:xfrm>
            <a:off x="1860758" y="2188656"/>
            <a:ext cx="2209973" cy="274738"/>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導入によるメリット</a:t>
            </a:r>
          </a:p>
        </p:txBody>
      </p:sp>
      <p:sp>
        <p:nvSpPr>
          <p:cNvPr id="8" name="正方形/長方形 7"/>
          <p:cNvSpPr/>
          <p:nvPr/>
        </p:nvSpPr>
        <p:spPr>
          <a:xfrm>
            <a:off x="1143000" y="3254287"/>
            <a:ext cx="9921552" cy="305503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4" name="正方形/長方形 43"/>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 name="スライド番号プレースホルダー 1">
            <a:extLst>
              <a:ext uri="{FF2B5EF4-FFF2-40B4-BE49-F238E27FC236}">
                <a16:creationId xmlns:a16="http://schemas.microsoft.com/office/drawing/2014/main" id="{C84298F9-9391-C7B3-5371-6EF0382D89AA}"/>
              </a:ext>
            </a:extLst>
          </p:cNvPr>
          <p:cNvSpPr>
            <a:spLocks noGrp="1"/>
          </p:cNvSpPr>
          <p:nvPr>
            <p:ph type="sldNum" sz="quarter" idx="12"/>
          </p:nvPr>
        </p:nvSpPr>
        <p:spPr>
          <a:xfrm>
            <a:off x="9347199" y="6508089"/>
            <a:ext cx="2844800" cy="365125"/>
          </a:xfrm>
        </p:spPr>
        <p:txBody>
          <a:bodyPr/>
          <a:lstStyle/>
          <a:p>
            <a:fld id="{32927FFD-3D24-4EC2-AEC8-E83A8D96C0AC}" type="slidenum">
              <a:rPr lang="ja-JP" altLang="en-US" smtClean="0"/>
              <a:pPr/>
              <a:t>19</a:t>
            </a:fld>
            <a:endParaRPr lang="ja-JP" altLang="en-US"/>
          </a:p>
        </p:txBody>
      </p:sp>
    </p:spTree>
    <p:extLst>
      <p:ext uri="{BB962C8B-B14F-4D97-AF65-F5344CB8AC3E}">
        <p14:creationId xmlns:p14="http://schemas.microsoft.com/office/powerpoint/2010/main" val="3484196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15" descr="25%"/>
          <p:cNvSpPr>
            <a:spLocks noChangeArrowheads="1"/>
          </p:cNvSpPr>
          <p:nvPr/>
        </p:nvSpPr>
        <p:spPr bwMode="auto">
          <a:xfrm>
            <a:off x="216024" y="92335"/>
            <a:ext cx="11856640" cy="461655"/>
          </a:xfrm>
          <a:prstGeom prst="rect">
            <a:avLst/>
          </a:prstGeom>
          <a:noFill/>
          <a:ln w="12700">
            <a:noFill/>
            <a:miter lim="800000"/>
            <a:headEnd/>
            <a:tailEnd/>
          </a:ln>
        </p:spPr>
        <p:txBody>
          <a:bodyPr wrap="square" lIns="91428" tIns="45715" rIns="91428" bIns="45715"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3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管理監督者を含む、全ての労働者の労働時間の状況の把握を義務付け</a:t>
            </a:r>
            <a:r>
              <a:rPr kumimoji="1" lang="ja-JP" altLang="en-US" sz="20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a:t>
            </a:r>
            <a:r>
              <a:rPr kumimoji="1" lang="en-US" altLang="ja-JP" sz="20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2019</a:t>
            </a:r>
            <a:r>
              <a:rPr kumimoji="1" lang="ja-JP" altLang="en-US" sz="20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年４月１日）</a:t>
            </a:r>
            <a:endParaRPr kumimoji="1" lang="en-US" altLang="ja-JP" sz="24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p:txBody>
      </p:sp>
      <p:sp>
        <p:nvSpPr>
          <p:cNvPr id="83" name="Text Box 2"/>
          <p:cNvSpPr txBox="1">
            <a:spLocks noChangeArrowheads="1"/>
          </p:cNvSpPr>
          <p:nvPr/>
        </p:nvSpPr>
        <p:spPr bwMode="auto">
          <a:xfrm>
            <a:off x="1523718" y="910160"/>
            <a:ext cx="9216573" cy="718640"/>
          </a:xfrm>
          <a:prstGeom prst="rect">
            <a:avLst/>
          </a:prstGeom>
          <a:noFill/>
          <a:ln w="12700" cmpd="dbl">
            <a:noFill/>
            <a:miter lim="800000"/>
            <a:headEnd/>
            <a:tailEnd/>
          </a:ln>
        </p:spPr>
        <p:txBody>
          <a:bodyPr wrap="square" lIns="87062" tIns="72000" rIns="87062" bIns="72000">
            <a:spAutoFit/>
          </a:bodyPr>
          <a:lstStyle/>
          <a:p>
            <a:pPr marL="0" marR="0" lvl="0" indent="0" algn="l" defTabSz="865752" rtl="0" eaLnBrk="1" fontAlgn="auto" latinLnBrk="0" hangingPunct="1">
              <a:lnSpc>
                <a:spcPts val="2400"/>
              </a:lnSpc>
              <a:spcAft>
                <a:spcPts val="0"/>
              </a:spcAft>
              <a:buClrTx/>
              <a:buSzTx/>
              <a:buFontTx/>
              <a:buNone/>
              <a:tabLst>
                <a:tab pos="358775" algn="l"/>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eiryo UI" panose="020B0604030504040204" pitchFamily="50" charset="-128"/>
              </a:rPr>
              <a:t>長時間労働やメンタルヘルス不調などにより、健康リスクが高い状況にある労働者を見逃さないため、医師による面接指導が確実に実施されるようにし、労働者の健康管理を強化する。</a:t>
            </a:r>
            <a:endPar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
        <p:nvSpPr>
          <p:cNvPr id="89" name="角丸四角形吹き出し 88"/>
          <p:cNvSpPr/>
          <p:nvPr/>
        </p:nvSpPr>
        <p:spPr>
          <a:xfrm>
            <a:off x="1991544" y="1769258"/>
            <a:ext cx="8496945" cy="1947773"/>
          </a:xfrm>
          <a:prstGeom prst="wedgeRoundRectCallout">
            <a:avLst>
              <a:gd name="adj1" fmla="val 20669"/>
              <a:gd name="adj2" fmla="val 4469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0000" tIns="144000" rIns="36000" bIns="36000" rtlCol="0" anchor="t" anchorCtr="0"/>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marL="342900" marR="0" lvl="0" indent="-342900" algn="l" defTabSz="910944" rtl="0" eaLnBrk="1" fontAlgn="auto" latinLnBrk="0" hangingPunct="1">
              <a:lnSpc>
                <a:spcPts val="2400"/>
              </a:lnSpc>
              <a:spcBef>
                <a:spcPts val="600"/>
              </a:spcBef>
              <a:spcAft>
                <a:spcPts val="0"/>
              </a:spcAft>
              <a:buClrTx/>
              <a:buSzTx/>
              <a:buFont typeface="+mj-lt"/>
              <a:buAutoNum type="arabicPeriod"/>
              <a:tabLst/>
              <a:defRPr/>
            </a:pPr>
            <a:r>
              <a:rPr kumimoji="1" lang="ja-JP" altLang="en-US" sz="1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タイムカード、</a:t>
            </a:r>
            <a:r>
              <a:rPr kumimoji="1" lang="en-US" altLang="ja-JP" sz="1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PC</a:t>
            </a:r>
            <a:r>
              <a:rPr kumimoji="1" lang="ja-JP" altLang="en-US" sz="1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のログイン、ログアウトの記録等の客観的な方法その他の適切な方法により、労働者の労働時間の状況を把握しなければならない。</a:t>
            </a:r>
            <a:endParaRPr kumimoji="1" lang="en-US" altLang="ja-JP" sz="1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342900" marR="0" lvl="0" indent="-342900" algn="l" defTabSz="910944" rtl="0" eaLnBrk="1" fontAlgn="auto" latinLnBrk="0" hangingPunct="1">
              <a:lnSpc>
                <a:spcPts val="2400"/>
              </a:lnSpc>
              <a:spcBef>
                <a:spcPts val="1800"/>
              </a:spcBef>
              <a:spcAft>
                <a:spcPts val="0"/>
              </a:spcAft>
              <a:buClrTx/>
              <a:buSzTx/>
              <a:buFont typeface="+mj-lt"/>
              <a:buAutoNum type="arabicPeriod"/>
              <a:tabLst/>
              <a:defRPr/>
            </a:pPr>
            <a:r>
              <a:rPr kumimoji="1" lang="ja-JP" altLang="en-US" sz="1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事業者は、把握した労働時間の状況の記録を作成し、３年間保存するための必要な措置を講じなければならない。</a:t>
            </a:r>
            <a:endParaRPr kumimoji="1" lang="en-US" altLang="ja-JP" sz="1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2" name="角丸四角形 91"/>
          <p:cNvSpPr/>
          <p:nvPr/>
        </p:nvSpPr>
        <p:spPr>
          <a:xfrm>
            <a:off x="2102060" y="3907394"/>
            <a:ext cx="8280920" cy="1045942"/>
          </a:xfrm>
          <a:prstGeom prst="roundRect">
            <a:avLst>
              <a:gd name="adj" fmla="val 13165"/>
            </a:avLst>
          </a:prstGeom>
          <a:noFill/>
          <a:ln w="12700" cap="rnd">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「労働時間の状況」とは？</a:t>
            </a: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どれくらいの時間、労働を提供し得る状態にあったかという概念。すなわち、在社時間や事業場外勤務時間を把握することで足り、休憩時間等を厳密に把握する必要はない。一般労働者について賃金支払いのために適切に労働時間を把握していればもちろんそれで足りる。</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3" name="角丸四角形 92"/>
          <p:cNvSpPr/>
          <p:nvPr/>
        </p:nvSpPr>
        <p:spPr>
          <a:xfrm>
            <a:off x="2102060" y="5124643"/>
            <a:ext cx="8280920" cy="1017774"/>
          </a:xfrm>
          <a:prstGeom prst="roundRect">
            <a:avLst>
              <a:gd name="adj" fmla="val 8036"/>
            </a:avLst>
          </a:prstGeom>
          <a:noFill/>
          <a:ln w="12700" cap="rnd">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「その他適切な方法」とは？</a:t>
            </a: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やむを得ず客観的な方法により把握しがたい場合には、労働者の自己申告による把握が考えられるが、その場合には、適正な自己申告についての労働者・管理者への十分な説明や、必要に応じ実態調査を行う等の措置を講じる必要がある（平成</a:t>
            </a: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30</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12</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月</a:t>
            </a: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28</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日付け基発</a:t>
            </a: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1228</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第</a:t>
            </a: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16</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号）。</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 name="スライド番号プレースホルダー 1">
            <a:extLst>
              <a:ext uri="{FF2B5EF4-FFF2-40B4-BE49-F238E27FC236}">
                <a16:creationId xmlns:a16="http://schemas.microsoft.com/office/drawing/2014/main" id="{FB3D8008-00B1-07A6-BF6C-FCB7AB6B906E}"/>
              </a:ext>
            </a:extLst>
          </p:cNvPr>
          <p:cNvSpPr>
            <a:spLocks noGrp="1"/>
          </p:cNvSpPr>
          <p:nvPr>
            <p:ph type="sldNum" sz="quarter" idx="12"/>
          </p:nvPr>
        </p:nvSpPr>
        <p:spPr>
          <a:xfrm>
            <a:off x="9348283" y="6492875"/>
            <a:ext cx="2844800" cy="365125"/>
          </a:xfrm>
        </p:spPr>
        <p:txBody>
          <a:bodyPr/>
          <a:lstStyle/>
          <a:p>
            <a:fld id="{32927FFD-3D24-4EC2-AEC8-E83A8D96C0AC}" type="slidenum">
              <a:rPr lang="ja-JP" altLang="en-US" smtClean="0"/>
              <a:pPr/>
              <a:t>20</a:t>
            </a:fld>
            <a:endParaRPr lang="ja-JP" altLang="en-US"/>
          </a:p>
        </p:txBody>
      </p:sp>
    </p:spTree>
    <p:extLst>
      <p:ext uri="{BB962C8B-B14F-4D97-AF65-F5344CB8AC3E}">
        <p14:creationId xmlns:p14="http://schemas.microsoft.com/office/powerpoint/2010/main" val="1518452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0000" y="900000"/>
            <a:ext cx="540000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雲形吹き出し 5"/>
          <p:cNvSpPr/>
          <p:nvPr/>
        </p:nvSpPr>
        <p:spPr>
          <a:xfrm>
            <a:off x="209368" y="1268760"/>
            <a:ext cx="3240000" cy="1997928"/>
          </a:xfrm>
          <a:prstGeom prst="cloudCallout">
            <a:avLst>
              <a:gd name="adj1" fmla="val 89182"/>
              <a:gd name="adj2" fmla="val 42486"/>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8" name="雲形吹き出し 2">
            <a:extLst>
              <a:ext uri="{FF2B5EF4-FFF2-40B4-BE49-F238E27FC236}">
                <a16:creationId xmlns:a16="http://schemas.microsoft.com/office/drawing/2014/main" id="{ECB51316-C5ED-47EC-A045-6D6D8A22C0E3}"/>
              </a:ext>
            </a:extLst>
          </p:cNvPr>
          <p:cNvSpPr/>
          <p:nvPr/>
        </p:nvSpPr>
        <p:spPr>
          <a:xfrm>
            <a:off x="479560" y="1727724"/>
            <a:ext cx="2664112" cy="108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HG丸ｺﾞｼｯｸM-PRO" panose="020F0600000000000000" pitchFamily="50" charset="-128"/>
                <a:ea typeface="HG丸ｺﾞｼｯｸM-PRO" panose="020F0600000000000000" pitchFamily="50" charset="-128"/>
                <a:cs typeface="+mn-cs"/>
              </a:rPr>
              <a:t>一体何なのよ、あの課長</a:t>
            </a:r>
            <a:r>
              <a:rPr kumimoji="1" lang="en-US" altLang="ja-JP" sz="1400" b="0" i="0" u="none" strike="noStrike" kern="1200" cap="none" spc="0" normalizeH="0" baseline="0" noProof="0" dirty="0">
                <a:ln>
                  <a:noFill/>
                </a:ln>
                <a:solidFill>
                  <a:srgbClr val="002060"/>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400" b="0" i="0" u="none" strike="noStrike" kern="1200" cap="none" spc="0" normalizeH="0" baseline="0" noProof="0" dirty="0">
                <a:ln>
                  <a:noFill/>
                </a:ln>
                <a:solidFill>
                  <a:srgbClr val="002060"/>
                </a:solidFill>
                <a:effectLst/>
                <a:uLnTx/>
                <a:uFillTx/>
                <a:latin typeface="HG丸ｺﾞｼｯｸM-PRO" panose="020F0600000000000000" pitchFamily="50" charset="-128"/>
                <a:ea typeface="HG丸ｺﾞｼｯｸM-PRO" panose="020F0600000000000000" pitchFamily="50" charset="-128"/>
                <a:cs typeface="+mn-cs"/>
              </a:rPr>
              <a:t>お迎えのことは知ってるはずなのに、帰る間際に、明日朝の会議資料を作れなんて</a:t>
            </a:r>
            <a:r>
              <a:rPr kumimoji="1" lang="en-US" altLang="ja-JP" sz="1400" b="0" i="0" u="none" strike="noStrike" kern="1200" cap="none" spc="0" normalizeH="0" baseline="0" noProof="0" dirty="0">
                <a:ln>
                  <a:noFill/>
                </a:ln>
                <a:solidFill>
                  <a:srgbClr val="002060"/>
                </a:solidFill>
                <a:effectLst/>
                <a:uLnTx/>
                <a:uFillTx/>
                <a:latin typeface="HG丸ｺﾞｼｯｸM-PRO" panose="020F0600000000000000" pitchFamily="50" charset="-128"/>
                <a:ea typeface="HG丸ｺﾞｼｯｸM-PRO" panose="020F0600000000000000" pitchFamily="50" charset="-128"/>
                <a:cs typeface="+mn-cs"/>
              </a:rPr>
              <a:t>!</a:t>
            </a: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HG丸ｺﾞｼｯｸM-PRO" panose="020F0600000000000000" pitchFamily="50" charset="-128"/>
                <a:ea typeface="HG丸ｺﾞｼｯｸM-PRO" panose="020F0600000000000000" pitchFamily="50" charset="-128"/>
                <a:cs typeface="+mn-cs"/>
              </a:rPr>
              <a:t>もっと早く言え</a:t>
            </a:r>
            <a:r>
              <a:rPr kumimoji="1" lang="ja-JP" altLang="en-US" sz="1400" b="0" i="0" u="none" strike="noStrike" kern="1200" cap="none" spc="0" normalizeH="0" baseline="0" noProof="0" dirty="0" err="1">
                <a:ln>
                  <a:noFill/>
                </a:ln>
                <a:solidFill>
                  <a:srgbClr val="002060"/>
                </a:solidFill>
                <a:effectLst/>
                <a:uLnTx/>
                <a:uFillTx/>
                <a:latin typeface="HG丸ｺﾞｼｯｸM-PRO" panose="020F0600000000000000" pitchFamily="50" charset="-128"/>
                <a:ea typeface="HG丸ｺﾞｼｯｸM-PRO" panose="020F0600000000000000" pitchFamily="50" charset="-128"/>
                <a:cs typeface="+mn-cs"/>
              </a:rPr>
              <a:t>っつ</a:t>
            </a:r>
            <a:r>
              <a:rPr kumimoji="1" lang="ja-JP" altLang="en-US" sz="1400" b="0" i="0" u="none" strike="noStrike" kern="1200" cap="none" spc="0" normalizeH="0" baseline="0" noProof="0" dirty="0">
                <a:ln>
                  <a:noFill/>
                </a:ln>
                <a:solidFill>
                  <a:srgbClr val="002060"/>
                </a:solidFill>
                <a:effectLst/>
                <a:uLnTx/>
                <a:uFillTx/>
                <a:latin typeface="HG丸ｺﾞｼｯｸM-PRO" panose="020F0600000000000000" pitchFamily="50" charset="-128"/>
                <a:ea typeface="HG丸ｺﾞｼｯｸM-PRO" panose="020F0600000000000000" pitchFamily="50" charset="-128"/>
                <a:cs typeface="+mn-cs"/>
              </a:rPr>
              <a:t>ーの</a:t>
            </a:r>
            <a:r>
              <a:rPr kumimoji="1" lang="en-US" altLang="ja-JP" sz="1400" b="0" i="0" u="none" strike="noStrike" kern="1200" cap="none" spc="0" normalizeH="0" baseline="0" noProof="0" dirty="0">
                <a:ln>
                  <a:noFill/>
                </a:ln>
                <a:solidFill>
                  <a:srgbClr val="002060"/>
                </a:solidFill>
                <a:effectLst/>
                <a:uLnTx/>
                <a:uFillTx/>
                <a:latin typeface="HG丸ｺﾞｼｯｸM-PRO" panose="020F0600000000000000" pitchFamily="50" charset="-128"/>
                <a:ea typeface="HG丸ｺﾞｼｯｸM-PRO" panose="020F0600000000000000" pitchFamily="50" charset="-128"/>
                <a:cs typeface="+mn-cs"/>
              </a:rPr>
              <a:t>‼</a:t>
            </a:r>
          </a:p>
        </p:txBody>
      </p:sp>
      <p:sp>
        <p:nvSpPr>
          <p:cNvPr id="9" name="雲形吹き出し 2">
            <a:extLst>
              <a:ext uri="{FF2B5EF4-FFF2-40B4-BE49-F238E27FC236}">
                <a16:creationId xmlns:a16="http://schemas.microsoft.com/office/drawing/2014/main" id="{072D6A5E-FD4F-4584-95A4-D8FC45423508}"/>
              </a:ext>
            </a:extLst>
          </p:cNvPr>
          <p:cNvSpPr/>
          <p:nvPr/>
        </p:nvSpPr>
        <p:spPr>
          <a:xfrm>
            <a:off x="8999349" y="3717032"/>
            <a:ext cx="3001307" cy="237626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t" anchorCtr="0"/>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明朝E" panose="02020909000000000000" pitchFamily="17" charset="-128"/>
                <a:ea typeface="HG明朝E" panose="02020909000000000000" pitchFamily="17" charset="-128"/>
                <a:cs typeface="+mn-cs"/>
              </a:rPr>
              <a:t>≪指導者の方へ≫</a:t>
            </a:r>
            <a:endParaRPr kumimoji="1" lang="en-US" altLang="ja-JP" sz="1400" b="0" i="0" u="none" strike="noStrike" kern="1200" cap="none" spc="0" normalizeH="0" baseline="0" noProof="0" dirty="0">
              <a:ln>
                <a:noFill/>
              </a:ln>
              <a:solidFill>
                <a:prstClr val="black"/>
              </a:solidFill>
              <a:effectLst/>
              <a:uLnTx/>
              <a:uFillTx/>
              <a:latin typeface="HG明朝E" panose="02020909000000000000" pitchFamily="17" charset="-128"/>
              <a:ea typeface="HG明朝E" panose="02020909000000000000" pitchFamily="17" charset="-128"/>
              <a:cs typeface="+mn-cs"/>
            </a:endParaRPr>
          </a:p>
          <a:p>
            <a:pPr marR="0" lvl="0" algn="l" defTabSz="914400" rtl="0" eaLnBrk="1" fontAlgn="auto" latinLnBrk="0" hangingPunct="1">
              <a:lnSpc>
                <a:spcPts val="1800"/>
              </a:lnSpc>
              <a:spcBef>
                <a:spcPts val="0"/>
              </a:spcBef>
              <a:spcAft>
                <a:spcPts val="0"/>
              </a:spcAft>
              <a:buClrTx/>
              <a:buSzTx/>
              <a:tabLst/>
              <a:defRPr/>
            </a:pPr>
            <a:r>
              <a:rPr kumimoji="1" lang="ja-JP" altLang="en-US" sz="1400" b="0" i="0" u="none" strike="noStrike" kern="1200" cap="none" spc="0" normalizeH="0" baseline="0" noProof="0" dirty="0">
                <a:ln>
                  <a:noFill/>
                </a:ln>
                <a:solidFill>
                  <a:prstClr val="black"/>
                </a:solidFill>
                <a:effectLst/>
                <a:uLnTx/>
                <a:uFillTx/>
                <a:latin typeface="HG明朝E" panose="02020909000000000000" pitchFamily="17" charset="-128"/>
                <a:ea typeface="HG明朝E" panose="02020909000000000000" pitchFamily="17" charset="-128"/>
                <a:cs typeface="+mn-cs"/>
              </a:rPr>
              <a:t>■このシートからは、① 働き方改</a:t>
            </a:r>
            <a:endParaRPr kumimoji="1" lang="en-US" altLang="ja-JP" sz="1400" b="0" i="0" u="none" strike="noStrike" kern="1200" cap="none" spc="0" normalizeH="0" baseline="0" noProof="0" dirty="0">
              <a:ln>
                <a:noFill/>
              </a:ln>
              <a:solidFill>
                <a:prstClr val="black"/>
              </a:solidFill>
              <a:effectLst/>
              <a:uLnTx/>
              <a:uFillTx/>
              <a:latin typeface="HG明朝E" panose="02020909000000000000" pitchFamily="17" charset="-128"/>
              <a:ea typeface="HG明朝E" panose="02020909000000000000" pitchFamily="17" charset="-128"/>
              <a:cs typeface="+mn-cs"/>
            </a:endParaRPr>
          </a:p>
          <a:p>
            <a:pPr marR="0" lvl="0" algn="l" defTabSz="914400" rtl="0" eaLnBrk="1" fontAlgn="auto" latinLnBrk="0" hangingPunct="1">
              <a:lnSpc>
                <a:spcPts val="1800"/>
              </a:lnSpc>
              <a:spcBef>
                <a:spcPts val="0"/>
              </a:spcBef>
              <a:spcAft>
                <a:spcPts val="0"/>
              </a:spcAft>
              <a:buClrTx/>
              <a:buSzTx/>
              <a:tabLst/>
              <a:defRPr/>
            </a:pPr>
            <a:r>
              <a:rPr lang="ja-JP" altLang="en-US" sz="1400" dirty="0">
                <a:solidFill>
                  <a:prstClr val="black"/>
                </a:solidFill>
                <a:latin typeface="HG明朝E" panose="02020909000000000000" pitchFamily="17" charset="-128"/>
                <a:ea typeface="HG明朝E" panose="02020909000000000000" pitchFamily="17" charset="-128"/>
              </a:rPr>
              <a:t>　</a:t>
            </a:r>
            <a:r>
              <a:rPr kumimoji="1" lang="ja-JP" altLang="en-US" sz="1400" b="0" i="0" u="none" strike="noStrike" kern="1200" cap="none" spc="0" normalizeH="0" baseline="0" noProof="0" dirty="0">
                <a:ln>
                  <a:noFill/>
                </a:ln>
                <a:solidFill>
                  <a:prstClr val="black"/>
                </a:solidFill>
                <a:effectLst/>
                <a:uLnTx/>
                <a:uFillTx/>
                <a:latin typeface="HG明朝E" panose="02020909000000000000" pitchFamily="17" charset="-128"/>
                <a:ea typeface="HG明朝E" panose="02020909000000000000" pitchFamily="17" charset="-128"/>
                <a:cs typeface="+mn-cs"/>
              </a:rPr>
              <a:t>革の考え方や具体的な手法、➁ </a:t>
            </a:r>
            <a:endParaRPr kumimoji="1" lang="en-US" altLang="ja-JP" sz="1400" b="0" i="0" u="none" strike="noStrike" kern="1200" cap="none" spc="0" normalizeH="0" baseline="0" noProof="0" dirty="0">
              <a:ln>
                <a:noFill/>
              </a:ln>
              <a:solidFill>
                <a:prstClr val="black"/>
              </a:solidFill>
              <a:effectLst/>
              <a:uLnTx/>
              <a:uFillTx/>
              <a:latin typeface="HG明朝E" panose="02020909000000000000" pitchFamily="17" charset="-128"/>
              <a:ea typeface="HG明朝E" panose="02020909000000000000" pitchFamily="17" charset="-128"/>
              <a:cs typeface="+mn-cs"/>
            </a:endParaRPr>
          </a:p>
          <a:p>
            <a:pPr marR="0" lvl="0" algn="l" defTabSz="914400" rtl="0" eaLnBrk="1" fontAlgn="auto" latinLnBrk="0" hangingPunct="1">
              <a:lnSpc>
                <a:spcPts val="1800"/>
              </a:lnSpc>
              <a:spcBef>
                <a:spcPts val="0"/>
              </a:spcBef>
              <a:spcAft>
                <a:spcPts val="0"/>
              </a:spcAft>
              <a:buClrTx/>
              <a:buSzTx/>
              <a:tabLst/>
              <a:defRPr/>
            </a:pPr>
            <a:r>
              <a:rPr lang="ja-JP" altLang="en-US" sz="1400" dirty="0">
                <a:solidFill>
                  <a:prstClr val="black"/>
                </a:solidFill>
                <a:latin typeface="HG明朝E" panose="02020909000000000000" pitchFamily="17" charset="-128"/>
                <a:ea typeface="HG明朝E" panose="02020909000000000000" pitchFamily="17" charset="-128"/>
              </a:rPr>
              <a:t>　</a:t>
            </a:r>
            <a:r>
              <a:rPr kumimoji="1" lang="ja-JP" altLang="en-US" sz="1400" b="0" i="0" u="none" strike="noStrike" kern="1200" cap="none" spc="0" normalizeH="0" baseline="0" noProof="0" dirty="0">
                <a:ln>
                  <a:noFill/>
                </a:ln>
                <a:solidFill>
                  <a:prstClr val="black"/>
                </a:solidFill>
                <a:effectLst/>
                <a:uLnTx/>
                <a:uFillTx/>
                <a:latin typeface="HG明朝E" panose="02020909000000000000" pitchFamily="17" charset="-128"/>
                <a:ea typeface="HG明朝E" panose="02020909000000000000" pitchFamily="17" charset="-128"/>
                <a:cs typeface="+mn-cs"/>
              </a:rPr>
              <a:t>妊娠・出産・育児、介護、病休、</a:t>
            </a:r>
            <a:endParaRPr kumimoji="1" lang="en-US" altLang="ja-JP" sz="1400" b="0" i="0" u="none" strike="noStrike" kern="1200" cap="none" spc="0" normalizeH="0" baseline="0" noProof="0" dirty="0">
              <a:ln>
                <a:noFill/>
              </a:ln>
              <a:solidFill>
                <a:prstClr val="black"/>
              </a:solidFill>
              <a:effectLst/>
              <a:uLnTx/>
              <a:uFillTx/>
              <a:latin typeface="HG明朝E" panose="02020909000000000000" pitchFamily="17" charset="-128"/>
              <a:ea typeface="HG明朝E" panose="02020909000000000000" pitchFamily="17" charset="-128"/>
              <a:cs typeface="+mn-cs"/>
            </a:endParaRPr>
          </a:p>
          <a:p>
            <a:pPr marR="0" lvl="0" algn="l" defTabSz="914400" rtl="0" eaLnBrk="1" fontAlgn="auto" latinLnBrk="0" hangingPunct="1">
              <a:lnSpc>
                <a:spcPts val="1800"/>
              </a:lnSpc>
              <a:spcBef>
                <a:spcPts val="0"/>
              </a:spcBef>
              <a:spcAft>
                <a:spcPts val="0"/>
              </a:spcAft>
              <a:buClrTx/>
              <a:buSzTx/>
              <a:tabLst/>
              <a:defRPr/>
            </a:pPr>
            <a:r>
              <a:rPr lang="ja-JP" altLang="en-US" sz="1400" dirty="0">
                <a:solidFill>
                  <a:prstClr val="black"/>
                </a:solidFill>
                <a:latin typeface="HG明朝E" panose="02020909000000000000" pitchFamily="17" charset="-128"/>
                <a:ea typeface="HG明朝E" panose="02020909000000000000" pitchFamily="17" charset="-128"/>
              </a:rPr>
              <a:t>　</a:t>
            </a:r>
            <a:r>
              <a:rPr kumimoji="1" lang="ja-JP" altLang="en-US" sz="1400" b="0" i="0" u="none" strike="noStrike" kern="1200" cap="none" spc="0" normalizeH="0" baseline="0" noProof="0" dirty="0">
                <a:ln>
                  <a:noFill/>
                </a:ln>
                <a:solidFill>
                  <a:prstClr val="black"/>
                </a:solidFill>
                <a:effectLst/>
                <a:uLnTx/>
                <a:uFillTx/>
                <a:latin typeface="HG明朝E" panose="02020909000000000000" pitchFamily="17" charset="-128"/>
                <a:ea typeface="HG明朝E" panose="02020909000000000000" pitchFamily="17" charset="-128"/>
                <a:cs typeface="+mn-cs"/>
              </a:rPr>
              <a:t>自己啓発等かなり広範な分野にわ</a:t>
            </a:r>
            <a:endParaRPr kumimoji="1" lang="en-US" altLang="ja-JP" sz="1400" b="0" i="0" u="none" strike="noStrike" kern="1200" cap="none" spc="0" normalizeH="0" baseline="0" noProof="0" dirty="0">
              <a:ln>
                <a:noFill/>
              </a:ln>
              <a:solidFill>
                <a:prstClr val="black"/>
              </a:solidFill>
              <a:effectLst/>
              <a:uLnTx/>
              <a:uFillTx/>
              <a:latin typeface="HG明朝E" panose="02020909000000000000" pitchFamily="17" charset="-128"/>
              <a:ea typeface="HG明朝E" panose="02020909000000000000" pitchFamily="17" charset="-128"/>
              <a:cs typeface="+mn-cs"/>
            </a:endParaRPr>
          </a:p>
          <a:p>
            <a:pPr marR="0" lvl="0" algn="l" defTabSz="914400" rtl="0" eaLnBrk="1" fontAlgn="auto" latinLnBrk="0" hangingPunct="1">
              <a:lnSpc>
                <a:spcPts val="1800"/>
              </a:lnSpc>
              <a:spcBef>
                <a:spcPts val="0"/>
              </a:spcBef>
              <a:spcAft>
                <a:spcPts val="0"/>
              </a:spcAft>
              <a:buClrTx/>
              <a:buSzTx/>
              <a:tabLst/>
              <a:defRPr/>
            </a:pPr>
            <a:r>
              <a:rPr lang="ja-JP" altLang="en-US" sz="1400" dirty="0">
                <a:solidFill>
                  <a:prstClr val="black"/>
                </a:solidFill>
                <a:latin typeface="HG明朝E" panose="02020909000000000000" pitchFamily="17" charset="-128"/>
                <a:ea typeface="HG明朝E" panose="02020909000000000000" pitchFamily="17" charset="-128"/>
              </a:rPr>
              <a:t>　</a:t>
            </a:r>
            <a:r>
              <a:rPr kumimoji="1" lang="ja-JP" altLang="en-US" sz="1400" b="0" i="0" u="none" strike="noStrike" kern="1200" cap="none" spc="0" normalizeH="0" baseline="0" noProof="0" dirty="0">
                <a:ln>
                  <a:noFill/>
                </a:ln>
                <a:solidFill>
                  <a:prstClr val="black"/>
                </a:solidFill>
                <a:effectLst/>
                <a:uLnTx/>
                <a:uFillTx/>
                <a:latin typeface="HG明朝E" panose="02020909000000000000" pitchFamily="17" charset="-128"/>
                <a:ea typeface="HG明朝E" panose="02020909000000000000" pitchFamily="17" charset="-128"/>
                <a:cs typeface="+mn-cs"/>
              </a:rPr>
              <a:t>たって解説を展開します。</a:t>
            </a:r>
            <a:endParaRPr kumimoji="1" lang="en-US" altLang="ja-JP" sz="1400" b="0" i="0" u="none" strike="noStrike" kern="1200" cap="none" spc="0" normalizeH="0" baseline="0" noProof="0" dirty="0">
              <a:ln>
                <a:noFill/>
              </a:ln>
              <a:solidFill>
                <a:prstClr val="black"/>
              </a:solidFill>
              <a:effectLst/>
              <a:uLnTx/>
              <a:uFillTx/>
              <a:latin typeface="HG明朝E" panose="02020909000000000000" pitchFamily="17" charset="-128"/>
              <a:ea typeface="HG明朝E" panose="02020909000000000000" pitchFamily="17" charset="-128"/>
              <a:cs typeface="+mn-cs"/>
            </a:endParaRPr>
          </a:p>
          <a:p>
            <a:pPr marR="0" lvl="0" algn="l" defTabSz="914400" rtl="0" eaLnBrk="1" fontAlgn="auto" latinLnBrk="0" hangingPunct="1">
              <a:lnSpc>
                <a:spcPts val="1800"/>
              </a:lnSpc>
              <a:spcBef>
                <a:spcPts val="0"/>
              </a:spcBef>
              <a:spcAft>
                <a:spcPts val="0"/>
              </a:spcAft>
              <a:buClrTx/>
              <a:buSzTx/>
              <a:tabLst/>
              <a:defRPr/>
            </a:pPr>
            <a:r>
              <a:rPr kumimoji="1" lang="ja-JP" altLang="en-US" sz="1400" b="0" i="0" u="none" strike="noStrike" kern="1200" cap="none" spc="0" normalizeH="0" baseline="0" noProof="0" dirty="0">
                <a:ln>
                  <a:noFill/>
                </a:ln>
                <a:solidFill>
                  <a:prstClr val="black"/>
                </a:solidFill>
                <a:effectLst/>
                <a:uLnTx/>
                <a:uFillTx/>
                <a:latin typeface="HG明朝E" panose="02020909000000000000" pitchFamily="17" charset="-128"/>
                <a:ea typeface="HG明朝E" panose="02020909000000000000" pitchFamily="17" charset="-128"/>
                <a:cs typeface="+mn-cs"/>
              </a:rPr>
              <a:t>■解説の展開が抽象的で散漫になら</a:t>
            </a:r>
            <a:endParaRPr kumimoji="1" lang="en-US" altLang="ja-JP" sz="1400" b="0" i="0" u="none" strike="noStrike" kern="1200" cap="none" spc="0" normalizeH="0" baseline="0" noProof="0" dirty="0">
              <a:ln>
                <a:noFill/>
              </a:ln>
              <a:solidFill>
                <a:prstClr val="black"/>
              </a:solidFill>
              <a:effectLst/>
              <a:uLnTx/>
              <a:uFillTx/>
              <a:latin typeface="HG明朝E" panose="02020909000000000000" pitchFamily="17" charset="-128"/>
              <a:ea typeface="HG明朝E" panose="02020909000000000000" pitchFamily="17" charset="-128"/>
              <a:cs typeface="+mn-cs"/>
            </a:endParaRPr>
          </a:p>
          <a:p>
            <a:pPr marR="0" lvl="0" algn="l" defTabSz="914400" rtl="0" eaLnBrk="1" fontAlgn="auto" latinLnBrk="0" hangingPunct="1">
              <a:lnSpc>
                <a:spcPts val="1800"/>
              </a:lnSpc>
              <a:spcBef>
                <a:spcPts val="0"/>
              </a:spcBef>
              <a:spcAft>
                <a:spcPts val="0"/>
              </a:spcAft>
              <a:buClrTx/>
              <a:buSzTx/>
              <a:tabLst/>
              <a:defRPr/>
            </a:pPr>
            <a:r>
              <a:rPr lang="ja-JP" altLang="en-US" sz="1400" dirty="0">
                <a:solidFill>
                  <a:prstClr val="black"/>
                </a:solidFill>
                <a:latin typeface="HG明朝E" panose="02020909000000000000" pitchFamily="17" charset="-128"/>
                <a:ea typeface="HG明朝E" panose="02020909000000000000" pitchFamily="17" charset="-128"/>
              </a:rPr>
              <a:t>　</a:t>
            </a:r>
            <a:r>
              <a:rPr kumimoji="1" lang="ja-JP" altLang="en-US" sz="1400" b="0" i="0" u="none" strike="noStrike" kern="1200" cap="none" spc="0" normalizeH="0" baseline="0" noProof="0" dirty="0">
                <a:ln>
                  <a:noFill/>
                </a:ln>
                <a:solidFill>
                  <a:prstClr val="black"/>
                </a:solidFill>
                <a:effectLst/>
                <a:uLnTx/>
                <a:uFillTx/>
                <a:latin typeface="HG明朝E" panose="02020909000000000000" pitchFamily="17" charset="-128"/>
                <a:ea typeface="HG明朝E" panose="02020909000000000000" pitchFamily="17" charset="-128"/>
                <a:cs typeface="+mn-cs"/>
              </a:rPr>
              <a:t>ないよう、できるだけ身近な話題</a:t>
            </a:r>
            <a:endParaRPr kumimoji="1" lang="en-US" altLang="ja-JP" sz="1400" b="0" i="0" u="none" strike="noStrike" kern="1200" cap="none" spc="0" normalizeH="0" baseline="0" noProof="0" dirty="0">
              <a:ln>
                <a:noFill/>
              </a:ln>
              <a:solidFill>
                <a:prstClr val="black"/>
              </a:solidFill>
              <a:effectLst/>
              <a:uLnTx/>
              <a:uFillTx/>
              <a:latin typeface="HG明朝E" panose="02020909000000000000" pitchFamily="17" charset="-128"/>
              <a:ea typeface="HG明朝E" panose="02020909000000000000" pitchFamily="17" charset="-128"/>
              <a:cs typeface="+mn-cs"/>
            </a:endParaRPr>
          </a:p>
          <a:p>
            <a:pPr marR="0" lvl="0" algn="l" defTabSz="914400" rtl="0" eaLnBrk="1" fontAlgn="auto" latinLnBrk="0" hangingPunct="1">
              <a:lnSpc>
                <a:spcPts val="1800"/>
              </a:lnSpc>
              <a:spcBef>
                <a:spcPts val="0"/>
              </a:spcBef>
              <a:spcAft>
                <a:spcPts val="0"/>
              </a:spcAft>
              <a:buClrTx/>
              <a:buSzTx/>
              <a:tabLst/>
              <a:defRPr/>
            </a:pPr>
            <a:r>
              <a:rPr lang="ja-JP" altLang="en-US" sz="1400" dirty="0">
                <a:solidFill>
                  <a:prstClr val="black"/>
                </a:solidFill>
                <a:latin typeface="HG明朝E" panose="02020909000000000000" pitchFamily="17" charset="-128"/>
                <a:ea typeface="HG明朝E" panose="02020909000000000000" pitchFamily="17" charset="-128"/>
              </a:rPr>
              <a:t>　</a:t>
            </a:r>
            <a:r>
              <a:rPr kumimoji="1" lang="ja-JP" altLang="en-US" sz="1400" b="0" i="0" u="none" strike="noStrike" kern="1200" cap="none" spc="0" normalizeH="0" baseline="0" noProof="0" dirty="0">
                <a:ln>
                  <a:noFill/>
                </a:ln>
                <a:solidFill>
                  <a:prstClr val="black"/>
                </a:solidFill>
                <a:effectLst/>
                <a:uLnTx/>
                <a:uFillTx/>
                <a:latin typeface="HG明朝E" panose="02020909000000000000" pitchFamily="17" charset="-128"/>
                <a:ea typeface="HG明朝E" panose="02020909000000000000" pitchFamily="17" charset="-128"/>
                <a:cs typeface="+mn-cs"/>
              </a:rPr>
              <a:t>に引き付けて解説を進めるように</a:t>
            </a:r>
            <a:endParaRPr kumimoji="1" lang="en-US" altLang="ja-JP" sz="1400" b="0" i="0" u="none" strike="noStrike" kern="1200" cap="none" spc="0" normalizeH="0" baseline="0" noProof="0" dirty="0">
              <a:ln>
                <a:noFill/>
              </a:ln>
              <a:solidFill>
                <a:prstClr val="black"/>
              </a:solidFill>
              <a:effectLst/>
              <a:uLnTx/>
              <a:uFillTx/>
              <a:latin typeface="HG明朝E" panose="02020909000000000000" pitchFamily="17" charset="-128"/>
              <a:ea typeface="HG明朝E" panose="02020909000000000000" pitchFamily="17" charset="-128"/>
              <a:cs typeface="+mn-cs"/>
            </a:endParaRPr>
          </a:p>
          <a:p>
            <a:pPr marR="0" lvl="0" algn="l" defTabSz="914400" rtl="0" eaLnBrk="1" fontAlgn="auto" latinLnBrk="0" hangingPunct="1">
              <a:lnSpc>
                <a:spcPts val="1800"/>
              </a:lnSpc>
              <a:spcBef>
                <a:spcPts val="0"/>
              </a:spcBef>
              <a:spcAft>
                <a:spcPts val="0"/>
              </a:spcAft>
              <a:buClrTx/>
              <a:buSzTx/>
              <a:tabLst/>
              <a:defRPr/>
            </a:pPr>
            <a:r>
              <a:rPr lang="ja-JP" altLang="en-US" sz="1400" dirty="0">
                <a:solidFill>
                  <a:prstClr val="black"/>
                </a:solidFill>
                <a:latin typeface="HG明朝E" panose="02020909000000000000" pitchFamily="17" charset="-128"/>
                <a:ea typeface="HG明朝E" panose="02020909000000000000" pitchFamily="17" charset="-128"/>
              </a:rPr>
              <a:t>　</a:t>
            </a:r>
            <a:r>
              <a:rPr kumimoji="1" lang="ja-JP" altLang="en-US" sz="1400" b="0" i="0" u="none" strike="noStrike" kern="1200" cap="none" spc="0" normalizeH="0" baseline="0" noProof="0" dirty="0">
                <a:ln>
                  <a:noFill/>
                </a:ln>
                <a:solidFill>
                  <a:prstClr val="black"/>
                </a:solidFill>
                <a:effectLst/>
                <a:uLnTx/>
                <a:uFillTx/>
                <a:latin typeface="HG明朝E" panose="02020909000000000000" pitchFamily="17" charset="-128"/>
                <a:ea typeface="HG明朝E" panose="02020909000000000000" pitchFamily="17" charset="-128"/>
                <a:cs typeface="+mn-cs"/>
              </a:rPr>
              <a:t>気を付けます。</a:t>
            </a:r>
          </a:p>
        </p:txBody>
      </p:sp>
      <p:sp>
        <p:nvSpPr>
          <p:cNvPr id="10" name="雲形吹き出し 2">
            <a:extLst>
              <a:ext uri="{FF2B5EF4-FFF2-40B4-BE49-F238E27FC236}">
                <a16:creationId xmlns:a16="http://schemas.microsoft.com/office/drawing/2014/main" id="{A9BEECA3-89CE-4100-A7EF-33AA910ABF06}"/>
              </a:ext>
            </a:extLst>
          </p:cNvPr>
          <p:cNvSpPr/>
          <p:nvPr/>
        </p:nvSpPr>
        <p:spPr>
          <a:xfrm>
            <a:off x="8976328" y="3697793"/>
            <a:ext cx="3061597" cy="2461847"/>
          </a:xfrm>
          <a:prstGeom prst="rect">
            <a:avLst/>
          </a:prstGeom>
          <a:noFill/>
          <a:ln w="28575">
            <a:solidFill>
              <a:srgbClr val="FF97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HG明朝E" panose="02020909000000000000" pitchFamily="17" charset="-128"/>
              <a:ea typeface="HG明朝E" panose="02020909000000000000" pitchFamily="17" charset="-128"/>
              <a:cs typeface="+mn-cs"/>
            </a:endParaRPr>
          </a:p>
        </p:txBody>
      </p:sp>
      <p:sp>
        <p:nvSpPr>
          <p:cNvPr id="11" name="正方形/長方形 10"/>
          <p:cNvSpPr/>
          <p:nvPr/>
        </p:nvSpPr>
        <p:spPr>
          <a:xfrm>
            <a:off x="191344" y="103236"/>
            <a:ext cx="11737304" cy="733476"/>
          </a:xfrm>
          <a:prstGeom prst="rect">
            <a:avLst/>
          </a:prstGeom>
          <a:noFill/>
          <a:ln w="28575">
            <a:solidFill>
              <a:srgbClr val="FF9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窓の外には、お迎えのパパと帰宅中の園児。なのに、お迎え時間が迫っても、夕方に指示された仕事が終わらないで焦りに焦っている従業員。なぜこんなことに？　どうすればよい？</a:t>
            </a:r>
          </a:p>
        </p:txBody>
      </p:sp>
      <p:sp>
        <p:nvSpPr>
          <p:cNvPr id="2" name="スライド番号プレースホルダー 1">
            <a:extLst>
              <a:ext uri="{FF2B5EF4-FFF2-40B4-BE49-F238E27FC236}">
                <a16:creationId xmlns:a16="http://schemas.microsoft.com/office/drawing/2014/main" id="{F3362FA1-FEAB-842E-CA68-B683AA10C441}"/>
              </a:ext>
            </a:extLst>
          </p:cNvPr>
          <p:cNvSpPr>
            <a:spLocks noGrp="1"/>
          </p:cNvSpPr>
          <p:nvPr>
            <p:ph type="sldNum" sz="quarter" idx="12"/>
          </p:nvPr>
        </p:nvSpPr>
        <p:spPr>
          <a:xfrm>
            <a:off x="9373638" y="6476051"/>
            <a:ext cx="2844800" cy="365125"/>
          </a:xfrm>
        </p:spPr>
        <p:txBody>
          <a:bodyPr/>
          <a:lstStyle/>
          <a:p>
            <a:fld id="{E3C52A74-6BB8-425A-81FA-95938EE2CA9E}" type="slidenum">
              <a:rPr kumimoji="1" lang="ja-JP" altLang="en-US" smtClean="0"/>
              <a:t>2</a:t>
            </a:fld>
            <a:endParaRPr kumimoji="1" lang="ja-JP" altLang="en-US"/>
          </a:p>
        </p:txBody>
      </p:sp>
    </p:spTree>
    <p:extLst>
      <p:ext uri="{BB962C8B-B14F-4D97-AF65-F5344CB8AC3E}">
        <p14:creationId xmlns:p14="http://schemas.microsoft.com/office/powerpoint/2010/main" val="77114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357D8A02-02D5-5ECA-6A48-A717B0487C7D}"/>
              </a:ext>
            </a:extLst>
          </p:cNvPr>
          <p:cNvGrpSpPr/>
          <p:nvPr/>
        </p:nvGrpSpPr>
        <p:grpSpPr>
          <a:xfrm>
            <a:off x="72008" y="864000"/>
            <a:ext cx="11712624" cy="5400000"/>
            <a:chOff x="72008" y="864000"/>
            <a:chExt cx="11712624" cy="5400000"/>
          </a:xfrm>
        </p:grpSpPr>
        <p:pic>
          <p:nvPicPr>
            <p:cNvPr id="5" name="Picture 2">
              <a:extLst>
                <a:ext uri="{FF2B5EF4-FFF2-40B4-BE49-F238E27FC236}">
                  <a16:creationId xmlns:a16="http://schemas.microsoft.com/office/drawing/2014/main" id="{EB799230-C082-EC03-17B5-66FECAA4AB5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4000" y="864000"/>
              <a:ext cx="540000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雲形吹き出し 5">
              <a:extLst>
                <a:ext uri="{FF2B5EF4-FFF2-40B4-BE49-F238E27FC236}">
                  <a16:creationId xmlns:a16="http://schemas.microsoft.com/office/drawing/2014/main" id="{647DF966-7AE7-03F5-8298-9EB646FD27CD}"/>
                </a:ext>
              </a:extLst>
            </p:cNvPr>
            <p:cNvSpPr/>
            <p:nvPr/>
          </p:nvSpPr>
          <p:spPr>
            <a:xfrm>
              <a:off x="623392" y="3068960"/>
              <a:ext cx="2556024" cy="1296144"/>
            </a:xfrm>
            <a:prstGeom prst="cloudCallout">
              <a:avLst>
                <a:gd name="adj1" fmla="val 99052"/>
                <a:gd name="adj2" fmla="val 10830"/>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 name="角丸四角形吹き出し 6">
              <a:extLst>
                <a:ext uri="{FF2B5EF4-FFF2-40B4-BE49-F238E27FC236}">
                  <a16:creationId xmlns:a16="http://schemas.microsoft.com/office/drawing/2014/main" id="{90A83288-0A89-D5E5-92EB-77401F52D8C6}"/>
                </a:ext>
              </a:extLst>
            </p:cNvPr>
            <p:cNvSpPr/>
            <p:nvPr/>
          </p:nvSpPr>
          <p:spPr>
            <a:xfrm>
              <a:off x="8580568" y="4365104"/>
              <a:ext cx="2628000" cy="1224136"/>
            </a:xfrm>
            <a:prstGeom prst="wedgeRoundRectCallout">
              <a:avLst>
                <a:gd name="adj1" fmla="val -51274"/>
                <a:gd name="adj2" fmla="val -102510"/>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HGS創英角ﾎﾟｯﾌﾟ体" panose="040B0A00000000000000" pitchFamily="50" charset="-128"/>
                  <a:ea typeface="HGS創英角ﾎﾟｯﾌﾟ体" panose="040B0A00000000000000" pitchFamily="50" charset="-128"/>
                  <a:cs typeface="+mn-cs"/>
                </a:rPr>
                <a:t>あ～もう駄目。今日で終電３日連続よ。ドリンクばかりじゃ身体は持っても心が持たない。もう帰りましょうよ、今夜は。</a:t>
              </a:r>
            </a:p>
          </p:txBody>
        </p:sp>
        <p:sp>
          <p:nvSpPr>
            <p:cNvPr id="16" name="雲形吹き出し 8">
              <a:extLst>
                <a:ext uri="{FF2B5EF4-FFF2-40B4-BE49-F238E27FC236}">
                  <a16:creationId xmlns:a16="http://schemas.microsoft.com/office/drawing/2014/main" id="{6577EBBE-ECF8-4D6B-3E22-FF393D7F17D1}"/>
                </a:ext>
              </a:extLst>
            </p:cNvPr>
            <p:cNvSpPr/>
            <p:nvPr/>
          </p:nvSpPr>
          <p:spPr>
            <a:xfrm>
              <a:off x="72008" y="944824"/>
              <a:ext cx="3143672" cy="1764096"/>
            </a:xfrm>
            <a:prstGeom prst="cloudCallout">
              <a:avLst>
                <a:gd name="adj1" fmla="val 95957"/>
                <a:gd name="adj2" fmla="val 54410"/>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7" name="雲形吹き出し 7">
              <a:extLst>
                <a:ext uri="{FF2B5EF4-FFF2-40B4-BE49-F238E27FC236}">
                  <a16:creationId xmlns:a16="http://schemas.microsoft.com/office/drawing/2014/main" id="{248B872E-3797-8408-14E3-51433BA73E8E}"/>
                </a:ext>
              </a:extLst>
            </p:cNvPr>
            <p:cNvSpPr/>
            <p:nvPr/>
          </p:nvSpPr>
          <p:spPr>
            <a:xfrm>
              <a:off x="8796568" y="1124864"/>
              <a:ext cx="2988064" cy="1440040"/>
            </a:xfrm>
            <a:prstGeom prst="cloudCallout">
              <a:avLst>
                <a:gd name="adj1" fmla="val -67908"/>
                <a:gd name="adj2" fmla="val 81126"/>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sp>
        <p:nvSpPr>
          <p:cNvPr id="4" name="正方形/長方形 3"/>
          <p:cNvSpPr/>
          <p:nvPr/>
        </p:nvSpPr>
        <p:spPr>
          <a:xfrm>
            <a:off x="263352" y="117505"/>
            <a:ext cx="11521280" cy="64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連日連夜の残業続きでもう限界！　今夜も、時刻は既に終電間近の</a:t>
            </a:r>
            <a:r>
              <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23:30</a:t>
            </a: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。どうしてこんなにも残業続きなの？　どうすればよい？</a:t>
            </a:r>
          </a:p>
        </p:txBody>
      </p:sp>
      <p:sp>
        <p:nvSpPr>
          <p:cNvPr id="10" name="雲形吹き出し 2">
            <a:extLst>
              <a:ext uri="{FF2B5EF4-FFF2-40B4-BE49-F238E27FC236}">
                <a16:creationId xmlns:a16="http://schemas.microsoft.com/office/drawing/2014/main" id="{18DF5FD0-B61F-4E45-A681-9DA3E1536AB4}"/>
              </a:ext>
            </a:extLst>
          </p:cNvPr>
          <p:cNvSpPr/>
          <p:nvPr/>
        </p:nvSpPr>
        <p:spPr>
          <a:xfrm>
            <a:off x="1199456" y="3033056"/>
            <a:ext cx="1835944"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srgbClr val="002060"/>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1" name="雲形吹き出し 2">
            <a:extLst>
              <a:ext uri="{FF2B5EF4-FFF2-40B4-BE49-F238E27FC236}">
                <a16:creationId xmlns:a16="http://schemas.microsoft.com/office/drawing/2014/main" id="{2D04CFA5-9198-4E30-9B7F-600EACB793FE}"/>
              </a:ext>
            </a:extLst>
          </p:cNvPr>
          <p:cNvSpPr/>
          <p:nvPr/>
        </p:nvSpPr>
        <p:spPr>
          <a:xfrm>
            <a:off x="911424" y="1232856"/>
            <a:ext cx="2160000"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srgbClr val="002060"/>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4" name="正方形/長方形 13"/>
          <p:cNvSpPr/>
          <p:nvPr/>
        </p:nvSpPr>
        <p:spPr>
          <a:xfrm>
            <a:off x="191344" y="103236"/>
            <a:ext cx="11737304" cy="733476"/>
          </a:xfrm>
          <a:prstGeom prst="rect">
            <a:avLst/>
          </a:prstGeom>
          <a:noFill/>
          <a:ln w="28575">
            <a:solidFill>
              <a:srgbClr val="009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2" name="スライド番号プレースホルダー 1">
            <a:extLst>
              <a:ext uri="{FF2B5EF4-FFF2-40B4-BE49-F238E27FC236}">
                <a16:creationId xmlns:a16="http://schemas.microsoft.com/office/drawing/2014/main" id="{F0B68F88-464F-1EEB-E1CD-D171435459D0}"/>
              </a:ext>
            </a:extLst>
          </p:cNvPr>
          <p:cNvSpPr>
            <a:spLocks noGrp="1"/>
          </p:cNvSpPr>
          <p:nvPr>
            <p:ph type="sldNum" sz="quarter" idx="12"/>
          </p:nvPr>
        </p:nvSpPr>
        <p:spPr>
          <a:xfrm>
            <a:off x="9334895" y="6492875"/>
            <a:ext cx="2844800" cy="365125"/>
          </a:xfrm>
        </p:spPr>
        <p:txBody>
          <a:bodyPr/>
          <a:lstStyle/>
          <a:p>
            <a:fld id="{E3C52A74-6BB8-425A-81FA-95938EE2CA9E}" type="slidenum">
              <a:rPr kumimoji="1" lang="ja-JP" altLang="en-US" smtClean="0"/>
              <a:t>3</a:t>
            </a:fld>
            <a:endParaRPr kumimoji="1" lang="ja-JP" altLang="en-US"/>
          </a:p>
        </p:txBody>
      </p:sp>
    </p:spTree>
    <p:extLst>
      <p:ext uri="{BB962C8B-B14F-4D97-AF65-F5344CB8AC3E}">
        <p14:creationId xmlns:p14="http://schemas.microsoft.com/office/powerpoint/2010/main" val="4245529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4000" y="864000"/>
            <a:ext cx="540000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263352" y="117505"/>
            <a:ext cx="11521280" cy="64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連日連夜の残業続きでもう限界！　今夜も、時刻は既に終電間近の</a:t>
            </a:r>
            <a:r>
              <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23:30</a:t>
            </a: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。どうしてこんなにも残業続きなの？　どうすればよい？</a:t>
            </a:r>
          </a:p>
        </p:txBody>
      </p:sp>
      <p:sp>
        <p:nvSpPr>
          <p:cNvPr id="6" name="雲形吹き出し 5"/>
          <p:cNvSpPr/>
          <p:nvPr/>
        </p:nvSpPr>
        <p:spPr>
          <a:xfrm>
            <a:off x="623392" y="3068960"/>
            <a:ext cx="2556024" cy="1296144"/>
          </a:xfrm>
          <a:prstGeom prst="cloudCallout">
            <a:avLst>
              <a:gd name="adj1" fmla="val 99052"/>
              <a:gd name="adj2" fmla="val 10830"/>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 name="角丸四角形吹き出し 6"/>
          <p:cNvSpPr/>
          <p:nvPr/>
        </p:nvSpPr>
        <p:spPr>
          <a:xfrm>
            <a:off x="8580568" y="4365104"/>
            <a:ext cx="2628000" cy="1224136"/>
          </a:xfrm>
          <a:prstGeom prst="wedgeRoundRectCallout">
            <a:avLst>
              <a:gd name="adj1" fmla="val -51274"/>
              <a:gd name="adj2" fmla="val -102510"/>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HGS創英角ﾎﾟｯﾌﾟ体" panose="040B0A00000000000000" pitchFamily="50" charset="-128"/>
                <a:ea typeface="HGS創英角ﾎﾟｯﾌﾟ体" panose="040B0A00000000000000" pitchFamily="50" charset="-128"/>
                <a:cs typeface="+mn-cs"/>
              </a:rPr>
              <a:t>あ～もう駄目。今日で終電３日連続よ。ドリンクばかりじゃ身体は持っても心が持たない。もう帰りましょうよ、今夜は。</a:t>
            </a:r>
          </a:p>
        </p:txBody>
      </p:sp>
      <p:sp>
        <p:nvSpPr>
          <p:cNvPr id="9" name="雲形吹き出し 8"/>
          <p:cNvSpPr/>
          <p:nvPr/>
        </p:nvSpPr>
        <p:spPr>
          <a:xfrm>
            <a:off x="72008" y="944824"/>
            <a:ext cx="3143672" cy="1764096"/>
          </a:xfrm>
          <a:prstGeom prst="cloudCallout">
            <a:avLst>
              <a:gd name="adj1" fmla="val 95957"/>
              <a:gd name="adj2" fmla="val 54410"/>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0" name="雲形吹き出し 2">
            <a:extLst>
              <a:ext uri="{FF2B5EF4-FFF2-40B4-BE49-F238E27FC236}">
                <a16:creationId xmlns:a16="http://schemas.microsoft.com/office/drawing/2014/main" id="{18DF5FD0-B61F-4E45-A681-9DA3E1536AB4}"/>
              </a:ext>
            </a:extLst>
          </p:cNvPr>
          <p:cNvSpPr/>
          <p:nvPr/>
        </p:nvSpPr>
        <p:spPr>
          <a:xfrm>
            <a:off x="983432" y="3284984"/>
            <a:ext cx="2016224" cy="79208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HG丸ｺﾞｼｯｸM-PRO" panose="020F0600000000000000" pitchFamily="50" charset="-128"/>
                <a:ea typeface="HG丸ｺﾞｼｯｸM-PRO" panose="020F0600000000000000" pitchFamily="50" charset="-128"/>
                <a:cs typeface="+mn-cs"/>
              </a:rPr>
              <a:t>この企画、どう組み立てりゃあ良いんだ。もう、頭が回らないよ。</a:t>
            </a:r>
            <a:endParaRPr kumimoji="1" lang="en-US" altLang="ja-JP" sz="1400" b="0" i="0" u="none" strike="noStrike" kern="1200" cap="none" spc="0" normalizeH="0" baseline="0" noProof="0" dirty="0">
              <a:ln>
                <a:noFill/>
              </a:ln>
              <a:solidFill>
                <a:srgbClr val="002060"/>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1" name="雲形吹き出し 2">
            <a:extLst>
              <a:ext uri="{FF2B5EF4-FFF2-40B4-BE49-F238E27FC236}">
                <a16:creationId xmlns:a16="http://schemas.microsoft.com/office/drawing/2014/main" id="{2D04CFA5-9198-4E30-9B7F-600EACB793FE}"/>
              </a:ext>
            </a:extLst>
          </p:cNvPr>
          <p:cNvSpPr/>
          <p:nvPr/>
        </p:nvSpPr>
        <p:spPr>
          <a:xfrm>
            <a:off x="479376" y="1268760"/>
            <a:ext cx="2160000"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HG丸ｺﾞｼｯｸM-PRO" panose="020F0600000000000000" pitchFamily="50" charset="-128"/>
                <a:ea typeface="HG丸ｺﾞｼｯｸM-PRO" panose="020F0600000000000000" pitchFamily="50" charset="-128"/>
                <a:cs typeface="+mn-cs"/>
              </a:rPr>
              <a:t>妻の寝顔は毎日見てるが笑顔はしばらく見てない。起きている子供の顔もしばらく見てないなあ</a:t>
            </a:r>
            <a:r>
              <a:rPr lang="en-US" altLang="ja-JP" sz="1400" dirty="0">
                <a:solidFill>
                  <a:srgbClr val="002060"/>
                </a:solidFill>
                <a:latin typeface="HG丸ｺﾞｼｯｸM-PRO" panose="020F0600000000000000" pitchFamily="50" charset="-128"/>
                <a:ea typeface="HG丸ｺﾞｼｯｸM-PRO" panose="020F0600000000000000" pitchFamily="50" charset="-128"/>
              </a:rPr>
              <a:t>…</a:t>
            </a:r>
            <a:r>
              <a:rPr kumimoji="1" lang="ja-JP" altLang="en-US" sz="1400" b="0" i="0" u="none" strike="noStrike" kern="1200" cap="none" spc="0" normalizeH="0" baseline="0" noProof="0" dirty="0">
                <a:ln>
                  <a:noFill/>
                </a:ln>
                <a:solidFill>
                  <a:srgbClr val="002060"/>
                </a:solidFill>
                <a:effectLst/>
                <a:uLnTx/>
                <a:uFillTx/>
                <a:latin typeface="HG丸ｺﾞｼｯｸM-PRO" panose="020F0600000000000000" pitchFamily="50" charset="-128"/>
                <a:ea typeface="HG丸ｺﾞｼｯｸM-PRO" panose="020F0600000000000000" pitchFamily="50" charset="-128"/>
                <a:cs typeface="+mn-cs"/>
              </a:rPr>
              <a:t>。</a:t>
            </a:r>
            <a:endParaRPr kumimoji="1" lang="en-US" altLang="ja-JP" sz="1400" b="0" i="0" u="none" strike="noStrike" kern="1200" cap="none" spc="0" normalizeH="0" baseline="0" noProof="0" dirty="0">
              <a:ln>
                <a:noFill/>
              </a:ln>
              <a:solidFill>
                <a:srgbClr val="002060"/>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8" name="雲形吹き出し 7"/>
          <p:cNvSpPr/>
          <p:nvPr/>
        </p:nvSpPr>
        <p:spPr>
          <a:xfrm>
            <a:off x="8796568" y="1124864"/>
            <a:ext cx="2988064" cy="1440040"/>
          </a:xfrm>
          <a:prstGeom prst="cloudCallout">
            <a:avLst>
              <a:gd name="adj1" fmla="val -67908"/>
              <a:gd name="adj2" fmla="val 81126"/>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2" name="雲形吹き出し 2">
            <a:extLst>
              <a:ext uri="{FF2B5EF4-FFF2-40B4-BE49-F238E27FC236}">
                <a16:creationId xmlns:a16="http://schemas.microsoft.com/office/drawing/2014/main" id="{7323F256-EBA0-451B-AA86-33032CEF3C7C}"/>
              </a:ext>
            </a:extLst>
          </p:cNvPr>
          <p:cNvSpPr/>
          <p:nvPr/>
        </p:nvSpPr>
        <p:spPr>
          <a:xfrm>
            <a:off x="9174503" y="1310185"/>
            <a:ext cx="2538121" cy="101120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HG丸ｺﾞｼｯｸM-PRO" panose="020F0600000000000000" pitchFamily="50" charset="-128"/>
                <a:ea typeface="HG丸ｺﾞｼｯｸM-PRO" panose="020F0600000000000000" pitchFamily="50" charset="-128"/>
                <a:cs typeface="+mn-cs"/>
              </a:rPr>
              <a:t>ワーク・ライフ・バランス</a:t>
            </a:r>
            <a:r>
              <a:rPr kumimoji="1" lang="en-US" altLang="ja-JP" sz="1400" b="0" i="0" u="none" strike="noStrike" kern="1200" cap="none" spc="0" normalizeH="0" baseline="0" noProof="0" dirty="0">
                <a:ln>
                  <a:noFill/>
                </a:ln>
                <a:solidFill>
                  <a:srgbClr val="002060"/>
                </a:solidFill>
                <a:effectLst/>
                <a:uLnTx/>
                <a:uFillTx/>
                <a:latin typeface="HG丸ｺﾞｼｯｸM-PRO" panose="020F0600000000000000" pitchFamily="50" charset="-128"/>
                <a:ea typeface="HG丸ｺﾞｼｯｸM-PRO" panose="020F0600000000000000" pitchFamily="50" charset="-128"/>
                <a:cs typeface="+mn-cs"/>
              </a:rPr>
              <a:t>?</a:t>
            </a:r>
            <a:r>
              <a:rPr lang="ja-JP" altLang="en-US" sz="1400" dirty="0">
                <a:solidFill>
                  <a:srgbClr val="002060"/>
                </a:solidFill>
                <a:latin typeface="HG丸ｺﾞｼｯｸM-PRO" panose="020F0600000000000000" pitchFamily="50" charset="-128"/>
                <a:ea typeface="HG丸ｺﾞｼｯｸM-PRO" panose="020F0600000000000000" pitchFamily="50" charset="-128"/>
              </a:rPr>
              <a:t> </a:t>
            </a:r>
            <a:r>
              <a:rPr kumimoji="1" lang="ja-JP" altLang="en-US" sz="1400" b="0" i="0" u="none" strike="noStrike" kern="1200" cap="none" spc="0" normalizeH="0" baseline="0" noProof="0" dirty="0">
                <a:ln>
                  <a:noFill/>
                </a:ln>
                <a:solidFill>
                  <a:srgbClr val="002060"/>
                </a:solidFill>
                <a:effectLst/>
                <a:uLnTx/>
                <a:uFillTx/>
                <a:latin typeface="HG丸ｺﾞｼｯｸM-PRO" panose="020F0600000000000000" pitchFamily="50" charset="-128"/>
                <a:ea typeface="HG丸ｺﾞｼｯｸM-PRO" panose="020F0600000000000000" pitchFamily="50" charset="-128"/>
                <a:cs typeface="+mn-cs"/>
              </a:rPr>
              <a:t>働き方改革</a:t>
            </a:r>
            <a:r>
              <a:rPr kumimoji="1" lang="en-US" altLang="ja-JP" sz="1400" b="0" i="0" u="none" strike="noStrike" kern="1200" cap="none" spc="0" normalizeH="0" baseline="0" noProof="0" dirty="0">
                <a:ln>
                  <a:noFill/>
                </a:ln>
                <a:solidFill>
                  <a:srgbClr val="002060"/>
                </a:solidFill>
                <a:effectLst/>
                <a:uLnTx/>
                <a:uFillTx/>
                <a:latin typeface="HG丸ｺﾞｼｯｸM-PRO" panose="020F0600000000000000" pitchFamily="50" charset="-128"/>
                <a:ea typeface="HG丸ｺﾞｼｯｸM-PRO" panose="020F0600000000000000" pitchFamily="50" charset="-128"/>
                <a:cs typeface="+mn-cs"/>
              </a:rPr>
              <a:t>? </a:t>
            </a:r>
            <a:r>
              <a:rPr kumimoji="1" lang="ja-JP" altLang="en-US" sz="1400" b="0" i="0" u="none" strike="noStrike" kern="1200" cap="none" spc="0" normalizeH="0" baseline="0" noProof="0" dirty="0">
                <a:ln>
                  <a:noFill/>
                </a:ln>
                <a:solidFill>
                  <a:srgbClr val="002060"/>
                </a:solidFill>
                <a:effectLst/>
                <a:uLnTx/>
                <a:uFillTx/>
                <a:latin typeface="HG丸ｺﾞｼｯｸM-PRO" panose="020F0600000000000000" pitchFamily="50" charset="-128"/>
                <a:ea typeface="HG丸ｺﾞｼｯｸM-PRO" panose="020F0600000000000000" pitchFamily="50" charset="-128"/>
                <a:cs typeface="+mn-cs"/>
              </a:rPr>
              <a:t>何それ</a:t>
            </a:r>
            <a:r>
              <a:rPr kumimoji="1" lang="en-US" altLang="ja-JP" sz="1400" b="0" i="0" u="none" strike="noStrike" kern="1200" cap="none" spc="0" normalizeH="0" baseline="0" noProof="0" dirty="0">
                <a:ln>
                  <a:noFill/>
                </a:ln>
                <a:solidFill>
                  <a:srgbClr val="002060"/>
                </a:solidFill>
                <a:effectLst/>
                <a:uLnTx/>
                <a:uFillTx/>
                <a:latin typeface="HG丸ｺﾞｼｯｸM-PRO" panose="020F0600000000000000" pitchFamily="50" charset="-128"/>
                <a:ea typeface="HG丸ｺﾞｼｯｸM-PRO" panose="020F0600000000000000" pitchFamily="50" charset="-128"/>
                <a:cs typeface="+mn-cs"/>
              </a:rPr>
              <a:t>⁉</a:t>
            </a: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HG丸ｺﾞｼｯｸM-PRO" panose="020F0600000000000000" pitchFamily="50" charset="-128"/>
                <a:ea typeface="HG丸ｺﾞｼｯｸM-PRO" panose="020F0600000000000000" pitchFamily="50" charset="-128"/>
                <a:cs typeface="+mn-cs"/>
              </a:rPr>
              <a:t>この会社と私には、関係</a:t>
            </a:r>
            <a:endParaRPr kumimoji="1" lang="en-US" altLang="ja-JP" sz="1400" b="0" i="0" u="none" strike="noStrike" kern="1200" cap="none" spc="0" normalizeH="0" baseline="0" noProof="0" dirty="0">
              <a:ln>
                <a:noFill/>
              </a:ln>
              <a:solidFill>
                <a:srgbClr val="002060"/>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HG丸ｺﾞｼｯｸM-PRO" panose="020F0600000000000000" pitchFamily="50" charset="-128"/>
                <a:ea typeface="HG丸ｺﾞｼｯｸM-PRO" panose="020F0600000000000000" pitchFamily="50" charset="-128"/>
                <a:cs typeface="+mn-cs"/>
              </a:rPr>
              <a:t>ないわ！</a:t>
            </a:r>
            <a:endParaRPr kumimoji="1" lang="en-US" altLang="ja-JP" sz="1400" b="0" i="0" u="none" strike="noStrike" kern="1200" cap="none" spc="0" normalizeH="0" baseline="0" noProof="0" dirty="0">
              <a:ln>
                <a:noFill/>
              </a:ln>
              <a:solidFill>
                <a:srgbClr val="002060"/>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3" name="雲形吹き出し 2">
            <a:extLst>
              <a:ext uri="{FF2B5EF4-FFF2-40B4-BE49-F238E27FC236}">
                <a16:creationId xmlns:a16="http://schemas.microsoft.com/office/drawing/2014/main" id="{9AC02C0A-E029-4049-A5B2-FCC0A568BE74}"/>
              </a:ext>
            </a:extLst>
          </p:cNvPr>
          <p:cNvSpPr/>
          <p:nvPr/>
        </p:nvSpPr>
        <p:spPr>
          <a:xfrm>
            <a:off x="9030487" y="5774258"/>
            <a:ext cx="2988056" cy="71861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t" anchorCtr="0"/>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明朝E" panose="02020909000000000000" pitchFamily="17" charset="-128"/>
                <a:ea typeface="HG明朝E" panose="02020909000000000000" pitchFamily="17" charset="-128"/>
                <a:cs typeface="+mn-cs"/>
              </a:rPr>
              <a:t>≪指導者の方へ≫</a:t>
            </a:r>
            <a:endParaRPr kumimoji="1" lang="en-US" altLang="ja-JP" sz="1400" b="0" i="0" u="none" strike="noStrike" kern="1200" cap="none" spc="0" normalizeH="0" baseline="0" noProof="0" dirty="0">
              <a:ln>
                <a:noFill/>
              </a:ln>
              <a:solidFill>
                <a:prstClr val="black"/>
              </a:solidFill>
              <a:effectLst/>
              <a:uLnTx/>
              <a:uFillTx/>
              <a:latin typeface="HG明朝E" panose="02020909000000000000" pitchFamily="17" charset="-128"/>
              <a:ea typeface="HG明朝E" panose="02020909000000000000" pitchFamily="17" charset="-128"/>
              <a:cs typeface="+mn-cs"/>
            </a:endParaRPr>
          </a:p>
          <a:p>
            <a:pPr marR="0" lvl="0" algn="l" defTabSz="914400" rtl="0" eaLnBrk="1" fontAlgn="auto" latinLnBrk="0" hangingPunct="1">
              <a:lnSpc>
                <a:spcPts val="1800"/>
              </a:lnSpc>
              <a:spcBef>
                <a:spcPts val="0"/>
              </a:spcBef>
              <a:spcAft>
                <a:spcPts val="0"/>
              </a:spcAft>
              <a:buClrTx/>
              <a:buSzTx/>
              <a:tabLst/>
              <a:defRPr/>
            </a:pPr>
            <a:r>
              <a:rPr kumimoji="1" lang="ja-JP" altLang="en-US" sz="1400" b="0" i="0" u="none" strike="noStrike" kern="1200" cap="none" spc="0" normalizeH="0" baseline="0" noProof="0" dirty="0">
                <a:ln>
                  <a:noFill/>
                </a:ln>
                <a:solidFill>
                  <a:prstClr val="black"/>
                </a:solidFill>
                <a:effectLst/>
                <a:uLnTx/>
                <a:uFillTx/>
                <a:latin typeface="HG明朝E" panose="02020909000000000000" pitchFamily="17" charset="-128"/>
                <a:ea typeface="HG明朝E" panose="02020909000000000000" pitchFamily="17" charset="-128"/>
                <a:cs typeface="+mn-cs"/>
              </a:rPr>
              <a:t>■このシートからは、前シート同様</a:t>
            </a:r>
            <a:endParaRPr kumimoji="1" lang="en-US" altLang="ja-JP" sz="1400" b="0" i="0" u="none" strike="noStrike" kern="1200" cap="none" spc="0" normalizeH="0" baseline="0" noProof="0" dirty="0">
              <a:ln>
                <a:noFill/>
              </a:ln>
              <a:solidFill>
                <a:prstClr val="black"/>
              </a:solidFill>
              <a:effectLst/>
              <a:uLnTx/>
              <a:uFillTx/>
              <a:latin typeface="HG明朝E" panose="02020909000000000000" pitchFamily="17" charset="-128"/>
              <a:ea typeface="HG明朝E" panose="02020909000000000000" pitchFamily="17" charset="-128"/>
              <a:cs typeface="+mn-cs"/>
            </a:endParaRPr>
          </a:p>
          <a:p>
            <a:pPr marR="0" lvl="0" algn="l" defTabSz="914400" rtl="0" eaLnBrk="1" fontAlgn="auto" latinLnBrk="0" hangingPunct="1">
              <a:lnSpc>
                <a:spcPts val="1800"/>
              </a:lnSpc>
              <a:spcBef>
                <a:spcPts val="0"/>
              </a:spcBef>
              <a:spcAft>
                <a:spcPts val="0"/>
              </a:spcAft>
              <a:buClrTx/>
              <a:buSzTx/>
              <a:tabLst/>
              <a:defRPr/>
            </a:pPr>
            <a:r>
              <a:rPr lang="ja-JP" altLang="en-US" sz="1400" dirty="0">
                <a:solidFill>
                  <a:prstClr val="black"/>
                </a:solidFill>
                <a:latin typeface="HG明朝E" panose="02020909000000000000" pitchFamily="17" charset="-128"/>
                <a:ea typeface="HG明朝E" panose="02020909000000000000" pitchFamily="17" charset="-128"/>
              </a:rPr>
              <a:t>　</a:t>
            </a:r>
            <a:r>
              <a:rPr kumimoji="1" lang="ja-JP" altLang="en-US" sz="1400" b="0" i="0" u="none" strike="noStrike" kern="1200" cap="none" spc="0" normalizeH="0" baseline="0" noProof="0" dirty="0">
                <a:ln>
                  <a:noFill/>
                </a:ln>
                <a:solidFill>
                  <a:prstClr val="black"/>
                </a:solidFill>
                <a:effectLst/>
                <a:uLnTx/>
                <a:uFillTx/>
                <a:latin typeface="HG明朝E" panose="02020909000000000000" pitchFamily="17" charset="-128"/>
                <a:ea typeface="HG明朝E" panose="02020909000000000000" pitchFamily="17" charset="-128"/>
                <a:cs typeface="+mn-cs"/>
              </a:rPr>
              <a:t>に展開させます。</a:t>
            </a:r>
          </a:p>
        </p:txBody>
      </p:sp>
      <p:sp>
        <p:nvSpPr>
          <p:cNvPr id="14" name="正方形/長方形 13"/>
          <p:cNvSpPr/>
          <p:nvPr/>
        </p:nvSpPr>
        <p:spPr>
          <a:xfrm>
            <a:off x="191344" y="103236"/>
            <a:ext cx="11737304" cy="733476"/>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5" name="雲形吹き出し 2">
            <a:extLst>
              <a:ext uri="{FF2B5EF4-FFF2-40B4-BE49-F238E27FC236}">
                <a16:creationId xmlns:a16="http://schemas.microsoft.com/office/drawing/2014/main" id="{A9BEECA3-89CE-4100-A7EF-33AA910ABF06}"/>
              </a:ext>
            </a:extLst>
          </p:cNvPr>
          <p:cNvSpPr/>
          <p:nvPr/>
        </p:nvSpPr>
        <p:spPr>
          <a:xfrm>
            <a:off x="8976328" y="5733257"/>
            <a:ext cx="3096374" cy="786189"/>
          </a:xfrm>
          <a:prstGeom prst="rect">
            <a:avLst/>
          </a:prstGeom>
          <a:noFill/>
          <a:ln w="28575">
            <a:solidFill>
              <a:srgbClr val="FF97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HG明朝E" panose="02020909000000000000" pitchFamily="17" charset="-128"/>
              <a:ea typeface="HG明朝E" panose="02020909000000000000" pitchFamily="17" charset="-128"/>
              <a:cs typeface="+mn-cs"/>
            </a:endParaRPr>
          </a:p>
        </p:txBody>
      </p:sp>
      <p:sp>
        <p:nvSpPr>
          <p:cNvPr id="2" name="スライド番号プレースホルダー 1">
            <a:extLst>
              <a:ext uri="{FF2B5EF4-FFF2-40B4-BE49-F238E27FC236}">
                <a16:creationId xmlns:a16="http://schemas.microsoft.com/office/drawing/2014/main" id="{35FC1AF4-E0FB-A7FE-F2EF-F845C96B6B71}"/>
              </a:ext>
            </a:extLst>
          </p:cNvPr>
          <p:cNvSpPr>
            <a:spLocks noGrp="1"/>
          </p:cNvSpPr>
          <p:nvPr>
            <p:ph type="sldNum" sz="quarter" idx="12"/>
          </p:nvPr>
        </p:nvSpPr>
        <p:spPr>
          <a:xfrm>
            <a:off x="9347200" y="6466622"/>
            <a:ext cx="2844800" cy="365125"/>
          </a:xfrm>
        </p:spPr>
        <p:txBody>
          <a:bodyPr/>
          <a:lstStyle/>
          <a:p>
            <a:fld id="{E3C52A74-6BB8-425A-81FA-95938EE2CA9E}" type="slidenum">
              <a:rPr kumimoji="1" lang="ja-JP" altLang="en-US" smtClean="0"/>
              <a:t>4</a:t>
            </a:fld>
            <a:endParaRPr kumimoji="1" lang="ja-JP" altLang="en-US" dirty="0"/>
          </a:p>
        </p:txBody>
      </p:sp>
    </p:spTree>
    <p:extLst>
      <p:ext uri="{BB962C8B-B14F-4D97-AF65-F5344CB8AC3E}">
        <p14:creationId xmlns:p14="http://schemas.microsoft.com/office/powerpoint/2010/main" val="676434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63">
            <a:extLst>
              <a:ext uri="{FF2B5EF4-FFF2-40B4-BE49-F238E27FC236}">
                <a16:creationId xmlns:a16="http://schemas.microsoft.com/office/drawing/2014/main" id="{EC5C448D-73DC-864A-84E4-65607E3E5566}"/>
              </a:ext>
            </a:extLst>
          </p:cNvPr>
          <p:cNvSpPr/>
          <p:nvPr/>
        </p:nvSpPr>
        <p:spPr>
          <a:xfrm>
            <a:off x="1824785" y="980728"/>
            <a:ext cx="8559281" cy="4968552"/>
          </a:xfrm>
          <a:prstGeom prst="roundRect">
            <a:avLst>
              <a:gd name="adj" fmla="val 4840"/>
            </a:avLst>
          </a:prstGeom>
          <a:solidFill>
            <a:srgbClr val="FFFDE8"/>
          </a:solidFill>
          <a:ln w="15875">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3" b="0" i="0" u="none" strike="noStrike" kern="1200" cap="none" spc="0" normalizeH="0" baseline="0" noProof="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8" name="object 8">
            <a:extLst>
              <a:ext uri="{FF2B5EF4-FFF2-40B4-BE49-F238E27FC236}">
                <a16:creationId xmlns:a16="http://schemas.microsoft.com/office/drawing/2014/main" id="{D8C3D328-31A6-8149-9009-805BF4F92B7B}"/>
              </a:ext>
            </a:extLst>
          </p:cNvPr>
          <p:cNvSpPr txBox="1"/>
          <p:nvPr/>
        </p:nvSpPr>
        <p:spPr>
          <a:xfrm>
            <a:off x="2373858" y="1480166"/>
            <a:ext cx="7461135" cy="3766398"/>
          </a:xfrm>
          <a:prstGeom prst="rect">
            <a:avLst/>
          </a:prstGeom>
        </p:spPr>
        <p:txBody>
          <a:bodyPr vert="horz" wrap="square" lIns="0" tIns="13825" rIns="0" bIns="0" rtlCol="0">
            <a:spAutoFit/>
          </a:bodyPr>
          <a:lstStyle/>
          <a:p>
            <a:pPr marL="1820964" marR="0" lvl="0" indent="0" algn="l" defTabSz="914400" rtl="0" eaLnBrk="1" fontAlgn="auto" latinLnBrk="0" hangingPunct="1">
              <a:lnSpc>
                <a:spcPct val="100000"/>
              </a:lnSpc>
              <a:spcBef>
                <a:spcPts val="109"/>
              </a:spcBef>
              <a:spcAft>
                <a:spcPts val="0"/>
              </a:spcAft>
              <a:buClrTx/>
              <a:buSzTx/>
              <a:buFontTx/>
              <a:buNone/>
              <a:tabLst/>
              <a:defRPr/>
            </a:pPr>
            <a:r>
              <a:rPr kumimoji="1" sz="3357"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仕事と生活の調和 !!</a:t>
            </a:r>
            <a:endParaRPr kumimoji="1" sz="335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Medium"/>
            </a:endParaRPr>
          </a:p>
          <a:p>
            <a:pPr marL="11521" marR="12098" lvl="0" indent="0" algn="just" defTabSz="914400" rtl="0" eaLnBrk="1" fontAlgn="auto" latinLnBrk="0" hangingPunct="1">
              <a:lnSpc>
                <a:spcPct val="118100"/>
              </a:lnSpc>
              <a:spcBef>
                <a:spcPts val="3224"/>
              </a:spcBef>
              <a:spcAft>
                <a:spcPts val="0"/>
              </a:spcAft>
              <a:buClrTx/>
              <a:buSzTx/>
              <a:buFontTx/>
              <a:buNone/>
              <a:tabLst/>
              <a:defRPr/>
            </a:pPr>
            <a:r>
              <a:rPr kumimoji="1" sz="2223"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　</a:t>
            </a:r>
            <a:r>
              <a:rPr kumimoji="1" sz="2223" b="1"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Medium"/>
              </a:rPr>
              <a:t>｢仕事専念型｣であった時代には、ワーク・ライフ・バランスの実現を求める声はありませんでした。</a:t>
            </a:r>
            <a:endParaRPr kumimoji="1" sz="222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Medium"/>
            </a:endParaRPr>
          </a:p>
          <a:p>
            <a:pPr marL="11521" marR="4609" lvl="0" indent="0" defTabSz="914400" rtl="0" eaLnBrk="1" fontAlgn="auto" latinLnBrk="0" hangingPunct="1">
              <a:lnSpc>
                <a:spcPct val="118100"/>
              </a:lnSpc>
              <a:spcBef>
                <a:spcPts val="0"/>
              </a:spcBef>
              <a:spcAft>
                <a:spcPts val="0"/>
              </a:spcAft>
              <a:buClrTx/>
              <a:buSzTx/>
              <a:buFontTx/>
              <a:buNone/>
              <a:tabLst/>
              <a:defRPr/>
            </a:pPr>
            <a:r>
              <a:rPr kumimoji="1" sz="222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a:t>
            </a:r>
            <a:r>
              <a:rPr kumimoji="1" sz="2223" b="0"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しかし、働く女性や共</a:t>
            </a:r>
            <a:r>
              <a:rPr kumimoji="1" lang="ja-JP" altLang="en-US" sz="222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働き</a:t>
            </a:r>
            <a:r>
              <a:rPr kumimoji="1" sz="2223" b="0"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世帯の増加、働く人や、夫婦のあり方が変化し、仕事以外にも「やりたいこと、やらなければならない</a:t>
            </a:r>
            <a:r>
              <a:rPr kumimoji="1" lang="ja-JP" altLang="en-US" sz="222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ことが</a:t>
            </a:r>
            <a:r>
              <a:rPr kumimoji="1" sz="2223" b="0"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ある」層が</a:t>
            </a:r>
            <a:r>
              <a:rPr kumimoji="1" lang="ja-JP" altLang="en-US" sz="222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増えて</a:t>
            </a:r>
            <a:r>
              <a:rPr kumimoji="1" sz="2223" b="0"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きました</a:t>
            </a:r>
            <a:r>
              <a:rPr kumimoji="1" sz="222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endParaRPr kumimoji="1" sz="222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11521" marR="12098" lvl="0" indent="0" defTabSz="914400" rtl="0" eaLnBrk="1" fontAlgn="auto" latinLnBrk="0" hangingPunct="1">
              <a:lnSpc>
                <a:spcPct val="118100"/>
              </a:lnSpc>
              <a:spcBef>
                <a:spcPts val="0"/>
              </a:spcBef>
              <a:spcAft>
                <a:spcPts val="0"/>
              </a:spcAft>
              <a:buClrTx/>
              <a:buSzTx/>
              <a:buFontTx/>
              <a:buNone/>
              <a:tabLst/>
              <a:defRPr/>
            </a:pPr>
            <a:r>
              <a:rPr kumimoji="1" sz="222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a:t>
            </a:r>
            <a:r>
              <a:rPr kumimoji="1" sz="2223" b="0"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働く人も、企業も、より豊かな「仕事と生活の調和｣を目指す取組が近年の傾向です</a:t>
            </a:r>
            <a:r>
              <a:rPr kumimoji="1" sz="222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endParaRPr kumimoji="1" sz="222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9" name="正方形/長方形 8"/>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 name="正方形/長方形 1"/>
          <p:cNvSpPr/>
          <p:nvPr/>
        </p:nvSpPr>
        <p:spPr>
          <a:xfrm>
            <a:off x="-6317" y="73664"/>
            <a:ext cx="5263300" cy="461665"/>
          </a:xfrm>
          <a:prstGeom prst="rect">
            <a:avLst/>
          </a:prstGeom>
        </p:spPr>
        <p:txBody>
          <a:bodyPr wrap="none">
            <a:spAutoFit/>
          </a:bodyPr>
          <a:lstStyle/>
          <a:p>
            <a:pPr marL="11521" marR="0" lvl="0" indent="0" algn="ctr" defTabSz="914400" rtl="0" eaLnBrk="1" fontAlgn="auto" latinLnBrk="0" hangingPunct="1">
              <a:lnSpc>
                <a:spcPct val="100000"/>
              </a:lnSpc>
              <a:spcBef>
                <a:spcPts val="118"/>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rPr>
              <a:t>ワーク・ライフ・バランス（</a:t>
            </a:r>
            <a:r>
              <a:rPr kumimoji="1" lang="en-US" altLang="ja-JP" sz="2400" b="1"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rPr>
              <a:t>WLB</a:t>
            </a:r>
            <a:r>
              <a:rPr kumimoji="1" lang="ja-JP" altLang="en-US" sz="2400" b="1"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rPr>
              <a:t>）</a:t>
            </a:r>
            <a:endParaRPr kumimoji="1" lang="ja-JP" altLang="en-US" sz="24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p:txBody>
      </p:sp>
      <p:sp>
        <p:nvSpPr>
          <p:cNvPr id="3" name="スライド番号プレースホルダー 4">
            <a:extLst>
              <a:ext uri="{FF2B5EF4-FFF2-40B4-BE49-F238E27FC236}">
                <a16:creationId xmlns:a16="http://schemas.microsoft.com/office/drawing/2014/main" id="{CDFD7553-F088-4B0B-1C16-456E95215456}"/>
              </a:ext>
            </a:extLst>
          </p:cNvPr>
          <p:cNvSpPr txBox="1">
            <a:spLocks/>
          </p:cNvSpPr>
          <p:nvPr/>
        </p:nvSpPr>
        <p:spPr>
          <a:xfrm>
            <a:off x="9347200" y="6479969"/>
            <a:ext cx="2844800" cy="365125"/>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E3C52A74-6BB8-425A-81FA-95938EE2CA9E}" type="slidenum">
              <a:rPr lang="ja-JP" altLang="en-US" sz="1200" b="1" smtClean="0"/>
              <a:pPr algn="r"/>
              <a:t>5</a:t>
            </a:fld>
            <a:endParaRPr lang="ja-JP" altLang="en-US" sz="1200" b="1"/>
          </a:p>
        </p:txBody>
      </p:sp>
    </p:spTree>
    <p:extLst>
      <p:ext uri="{BB962C8B-B14F-4D97-AF65-F5344CB8AC3E}">
        <p14:creationId xmlns:p14="http://schemas.microsoft.com/office/powerpoint/2010/main" val="3552951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63">
            <a:extLst>
              <a:ext uri="{FF2B5EF4-FFF2-40B4-BE49-F238E27FC236}">
                <a16:creationId xmlns:a16="http://schemas.microsoft.com/office/drawing/2014/main" id="{4E9A88D3-AF20-E24A-B4DC-F6A99AE83220}"/>
              </a:ext>
            </a:extLst>
          </p:cNvPr>
          <p:cNvSpPr/>
          <p:nvPr/>
        </p:nvSpPr>
        <p:spPr>
          <a:xfrm>
            <a:off x="1824785" y="980728"/>
            <a:ext cx="8559281" cy="4824536"/>
          </a:xfrm>
          <a:prstGeom prst="roundRect">
            <a:avLst>
              <a:gd name="adj" fmla="val 4840"/>
            </a:avLst>
          </a:prstGeom>
          <a:solidFill>
            <a:srgbClr val="FFFDE8"/>
          </a:solidFill>
          <a:ln w="15875">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33" b="0" i="0" u="none" strike="noStrike" kern="1200" cap="none" spc="0" normalizeH="0" baseline="0" noProof="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8" name="object 8">
            <a:extLst>
              <a:ext uri="{FF2B5EF4-FFF2-40B4-BE49-F238E27FC236}">
                <a16:creationId xmlns:a16="http://schemas.microsoft.com/office/drawing/2014/main" id="{705D4112-DD93-274F-83C4-7FDD91A1463B}"/>
              </a:ext>
            </a:extLst>
          </p:cNvPr>
          <p:cNvSpPr txBox="1"/>
          <p:nvPr/>
        </p:nvSpPr>
        <p:spPr>
          <a:xfrm>
            <a:off x="2183092" y="1387677"/>
            <a:ext cx="7842667" cy="4033179"/>
          </a:xfrm>
          <a:prstGeom prst="rect">
            <a:avLst/>
          </a:prstGeom>
        </p:spPr>
        <p:txBody>
          <a:bodyPr vert="horz" wrap="square" lIns="0" tIns="10945" rIns="0" bIns="0" rtlCol="0">
            <a:spAutoFit/>
          </a:bodyPr>
          <a:lstStyle/>
          <a:p>
            <a:pPr marR="0" lvl="0" indent="0" algn="ctr" defTabSz="914400" rtl="0" eaLnBrk="1" fontAlgn="auto" latinLnBrk="0" hangingPunct="1">
              <a:lnSpc>
                <a:spcPct val="100000"/>
              </a:lnSpc>
              <a:spcBef>
                <a:spcPts val="86"/>
              </a:spcBef>
              <a:spcAft>
                <a:spcPts val="0"/>
              </a:spcAft>
              <a:buClrTx/>
              <a:buSzTx/>
              <a:buFontTx/>
              <a:buNone/>
              <a:tabLst/>
              <a:defRPr/>
            </a:pPr>
            <a:r>
              <a:rPr kumimoji="1" sz="3039" b="1"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いい仕事しよう</a:t>
            </a:r>
            <a:r>
              <a:rPr kumimoji="1" sz="3039"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 !!</a:t>
            </a:r>
            <a:r>
              <a:rPr kumimoji="1" lang="en-US" sz="3039"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 </a:t>
            </a:r>
            <a:r>
              <a:rPr kumimoji="1" sz="3039"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 いい人生しよう !!</a:t>
            </a:r>
            <a:endParaRPr kumimoji="1" sz="3039"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Medium"/>
            </a:endParaRPr>
          </a:p>
          <a:p>
            <a:pPr marL="2378601" marR="0" lvl="0" indent="0" algn="l" defTabSz="914400" rtl="0" eaLnBrk="1" fontAlgn="auto" latinLnBrk="0" hangingPunct="1">
              <a:lnSpc>
                <a:spcPct val="100000"/>
              </a:lnSpc>
              <a:spcBef>
                <a:spcPts val="68"/>
              </a:spcBef>
              <a:spcAft>
                <a:spcPts val="0"/>
              </a:spcAft>
              <a:buClrTx/>
              <a:buSzTx/>
              <a:buFontTx/>
              <a:buNone/>
              <a:tabLst/>
              <a:defRPr/>
            </a:pPr>
            <a:r>
              <a:rPr kumimoji="1" sz="2132"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（仕事と生活の調和）</a:t>
            </a:r>
            <a:endParaRPr kumimoji="1" sz="2132"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11521" marR="142290" lvl="0" indent="0" algn="just" defTabSz="914400" rtl="0" eaLnBrk="1" fontAlgn="auto" latinLnBrk="0" hangingPunct="1">
              <a:lnSpc>
                <a:spcPts val="2812"/>
              </a:lnSpc>
              <a:spcBef>
                <a:spcPts val="1837"/>
              </a:spcBef>
              <a:spcAft>
                <a:spcPts val="0"/>
              </a:spcAft>
              <a:buClrTx/>
              <a:buSzTx/>
              <a:buFontTx/>
              <a:buNone/>
              <a:tabLst/>
              <a:defRPr/>
            </a:pPr>
            <a:r>
              <a:rPr kumimoji="1" sz="2359"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a:t>
            </a:r>
            <a:r>
              <a:rPr kumimoji="1" sz="2359" b="1"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Medium"/>
              </a:rPr>
              <a:t>仕事と生活の軸足の置き方は、働く人によって、またライフステージ（青年期･子育て中･中高年期）によって違います。</a:t>
            </a:r>
            <a:endParaRPr kumimoji="1" sz="2359"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Medium"/>
            </a:endParaRPr>
          </a:p>
          <a:p>
            <a:pPr marL="11521" marR="0" lvl="0" indent="0" algn="l" defTabSz="914400" rtl="0" eaLnBrk="1" fontAlgn="auto" latinLnBrk="0" hangingPunct="1">
              <a:lnSpc>
                <a:spcPts val="2708"/>
              </a:lnSpc>
              <a:spcBef>
                <a:spcPts val="0"/>
              </a:spcBef>
              <a:spcAft>
                <a:spcPts val="0"/>
              </a:spcAft>
              <a:buClrTx/>
              <a:buSzTx/>
              <a:buFontTx/>
              <a:buNone/>
              <a:tabLst/>
              <a:defRPr/>
            </a:pPr>
            <a:r>
              <a:rPr kumimoji="1" sz="2359"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個々人にとって望ましいワーク・ライフ・バランス</a:t>
            </a:r>
            <a:endParaRPr kumimoji="1" sz="2359"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11521" marR="0" lvl="0" indent="0" algn="l" defTabSz="914400" rtl="0" eaLnBrk="1" fontAlgn="auto" latinLnBrk="0" hangingPunct="1">
              <a:lnSpc>
                <a:spcPts val="2812"/>
              </a:lnSpc>
              <a:spcBef>
                <a:spcPts val="0"/>
              </a:spcBef>
              <a:spcAft>
                <a:spcPts val="0"/>
              </a:spcAft>
              <a:buClrTx/>
              <a:buSzTx/>
              <a:buFontTx/>
              <a:buNone/>
              <a:tabLst/>
              <a:defRPr/>
            </a:pPr>
            <a:r>
              <a:rPr kumimoji="1" sz="2359"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のあり方は多様です。</a:t>
            </a:r>
            <a:endParaRPr kumimoji="1" sz="2359"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11521" marR="4609" lvl="0" indent="0" algn="l" defTabSz="914400" rtl="0" eaLnBrk="1" fontAlgn="auto" latinLnBrk="0" hangingPunct="1">
              <a:lnSpc>
                <a:spcPts val="2812"/>
              </a:lnSpc>
              <a:spcBef>
                <a:spcPts val="100"/>
              </a:spcBef>
              <a:spcAft>
                <a:spcPts val="0"/>
              </a:spcAft>
              <a:buClrTx/>
              <a:buSzTx/>
              <a:buFontTx/>
              <a:buNone/>
              <a:tabLst/>
              <a:defRPr/>
            </a:pPr>
            <a:r>
              <a:rPr kumimoji="1" sz="2359"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「ライフ」の内容も、家庭生活だけでなく、地域活動</a:t>
            </a:r>
            <a:r>
              <a:rPr kumimoji="1" lang="ja-JP" altLang="en-US" sz="2359"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2359" b="0"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学習、ボランティア、趣味、など</a:t>
            </a:r>
            <a:r>
              <a:rPr kumimoji="1" lang="ja-JP" altLang="en-US" sz="2359"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様々</a:t>
            </a:r>
            <a:r>
              <a:rPr kumimoji="1" sz="2359" b="0"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なものがあります</a:t>
            </a:r>
            <a:r>
              <a:rPr kumimoji="1" sz="2359"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endParaRPr kumimoji="1" sz="2359"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0" marR="142290" lvl="0" indent="0" algn="ctr" defTabSz="914400" rtl="0" eaLnBrk="1" fontAlgn="auto" latinLnBrk="0" hangingPunct="1">
              <a:lnSpc>
                <a:spcPct val="100000"/>
              </a:lnSpc>
              <a:spcBef>
                <a:spcPts val="1052"/>
              </a:spcBef>
              <a:spcAft>
                <a:spcPts val="0"/>
              </a:spcAft>
              <a:buClrTx/>
              <a:buSzTx/>
              <a:buFontTx/>
              <a:buNone/>
              <a:tabLst/>
              <a:defRPr/>
            </a:pPr>
            <a:r>
              <a:rPr kumimoji="1" sz="2132"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〈柔軟な働き方、多様な働き方のバリエーションが必要〉</a:t>
            </a:r>
            <a:endParaRPr kumimoji="1" sz="2132"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9" name="正方形/長方形 8"/>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 name="正方形/長方形 1"/>
          <p:cNvSpPr/>
          <p:nvPr/>
        </p:nvSpPr>
        <p:spPr>
          <a:xfrm>
            <a:off x="0" y="72339"/>
            <a:ext cx="5263300" cy="461665"/>
          </a:xfrm>
          <a:prstGeom prst="rect">
            <a:avLst/>
          </a:prstGeom>
        </p:spPr>
        <p:txBody>
          <a:bodyPr wrap="none">
            <a:spAutoFit/>
          </a:bodyPr>
          <a:lstStyle/>
          <a:p>
            <a:pPr marL="11521" marR="0" lvl="0" indent="0" algn="ctr" defTabSz="914400" rtl="0" eaLnBrk="1" fontAlgn="auto" latinLnBrk="0" hangingPunct="1">
              <a:lnSpc>
                <a:spcPct val="100000"/>
              </a:lnSpc>
              <a:spcBef>
                <a:spcPts val="118"/>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rPr>
              <a:t>ワーク・ライフ・バランス（</a:t>
            </a:r>
            <a:r>
              <a:rPr kumimoji="1" lang="en-US" altLang="ja-JP" sz="2400" b="1"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rPr>
              <a:t>WLB</a:t>
            </a:r>
            <a:r>
              <a:rPr kumimoji="1" lang="ja-JP" altLang="en-US" sz="2400" b="1"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rPr>
              <a:t>）</a:t>
            </a:r>
            <a:endParaRPr kumimoji="1" lang="ja-JP" altLang="en-US" sz="24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p:txBody>
      </p:sp>
      <p:sp>
        <p:nvSpPr>
          <p:cNvPr id="3" name="スライド番号プレースホルダー 4">
            <a:extLst>
              <a:ext uri="{FF2B5EF4-FFF2-40B4-BE49-F238E27FC236}">
                <a16:creationId xmlns:a16="http://schemas.microsoft.com/office/drawing/2014/main" id="{21A28A6A-B311-8E54-C3A7-F4ACEA099206}"/>
              </a:ext>
            </a:extLst>
          </p:cNvPr>
          <p:cNvSpPr txBox="1">
            <a:spLocks/>
          </p:cNvSpPr>
          <p:nvPr/>
        </p:nvSpPr>
        <p:spPr>
          <a:xfrm>
            <a:off x="9347200" y="6479969"/>
            <a:ext cx="2844800" cy="365125"/>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E3C52A74-6BB8-425A-81FA-95938EE2CA9E}" type="slidenum">
              <a:rPr lang="ja-JP" altLang="en-US" sz="1200" b="1" smtClean="0"/>
              <a:pPr algn="r"/>
              <a:t>6</a:t>
            </a:fld>
            <a:endParaRPr lang="ja-JP" altLang="en-US" sz="1200" b="1"/>
          </a:p>
        </p:txBody>
      </p:sp>
    </p:spTree>
    <p:extLst>
      <p:ext uri="{BB962C8B-B14F-4D97-AF65-F5344CB8AC3E}">
        <p14:creationId xmlns:p14="http://schemas.microsoft.com/office/powerpoint/2010/main" val="1776697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7">
            <a:extLst>
              <a:ext uri="{FF2B5EF4-FFF2-40B4-BE49-F238E27FC236}">
                <a16:creationId xmlns:a16="http://schemas.microsoft.com/office/drawing/2014/main" id="{F386C0DF-946D-0F48-968C-1A2BA6CC7850}"/>
              </a:ext>
            </a:extLst>
          </p:cNvPr>
          <p:cNvSpPr txBox="1"/>
          <p:nvPr/>
        </p:nvSpPr>
        <p:spPr>
          <a:xfrm>
            <a:off x="119336" y="32380"/>
            <a:ext cx="8863095" cy="440884"/>
          </a:xfrm>
          <a:prstGeom prst="rect">
            <a:avLst/>
          </a:prstGeom>
        </p:spPr>
        <p:txBody>
          <a:bodyPr vert="horz" wrap="square" lIns="0" tIns="63367" rIns="0" bIns="0" rtlCol="0">
            <a:spAutoFit/>
          </a:bodyPr>
          <a:lstStyle/>
          <a:p>
            <a:pPr marL="11521" marR="0" lvl="0" indent="0" algn="l" defTabSz="914400" rtl="0" eaLnBrk="1" fontAlgn="auto" latinLnBrk="0" hangingPunct="1">
              <a:lnSpc>
                <a:spcPct val="100000"/>
              </a:lnSpc>
              <a:spcBef>
                <a:spcPts val="621"/>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Medium"/>
              </a:rPr>
              <a:t>育児介護に関する主な法律や制度</a:t>
            </a:r>
            <a:endParaRPr kumimoji="1" sz="2400" b="1"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Medium"/>
            </a:endParaRPr>
          </a:p>
        </p:txBody>
      </p:sp>
      <p:sp>
        <p:nvSpPr>
          <p:cNvPr id="11" name="正方形/長方形 10"/>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aphicFrame>
        <p:nvGraphicFramePr>
          <p:cNvPr id="3" name="表 2">
            <a:extLst>
              <a:ext uri="{FF2B5EF4-FFF2-40B4-BE49-F238E27FC236}">
                <a16:creationId xmlns:a16="http://schemas.microsoft.com/office/drawing/2014/main" id="{712DC818-9082-43FA-60B2-4E50424C6040}"/>
              </a:ext>
            </a:extLst>
          </p:cNvPr>
          <p:cNvGraphicFramePr>
            <a:graphicFrameLocks noGrp="1"/>
          </p:cNvGraphicFramePr>
          <p:nvPr/>
        </p:nvGraphicFramePr>
        <p:xfrm>
          <a:off x="1361474" y="994773"/>
          <a:ext cx="9469052" cy="5258419"/>
        </p:xfrm>
        <a:graphic>
          <a:graphicData uri="http://schemas.openxmlformats.org/drawingml/2006/table">
            <a:tbl>
              <a:tblPr firstRow="1" bandRow="1"/>
              <a:tblGrid>
                <a:gridCol w="2538475">
                  <a:extLst>
                    <a:ext uri="{9D8B030D-6E8A-4147-A177-3AD203B41FA5}">
                      <a16:colId xmlns:a16="http://schemas.microsoft.com/office/drawing/2014/main" val="1194054434"/>
                    </a:ext>
                  </a:extLst>
                </a:gridCol>
                <a:gridCol w="3113252">
                  <a:extLst>
                    <a:ext uri="{9D8B030D-6E8A-4147-A177-3AD203B41FA5}">
                      <a16:colId xmlns:a16="http://schemas.microsoft.com/office/drawing/2014/main" val="3885119159"/>
                    </a:ext>
                  </a:extLst>
                </a:gridCol>
                <a:gridCol w="3817325">
                  <a:extLst>
                    <a:ext uri="{9D8B030D-6E8A-4147-A177-3AD203B41FA5}">
                      <a16:colId xmlns:a16="http://schemas.microsoft.com/office/drawing/2014/main" val="356055117"/>
                    </a:ext>
                  </a:extLst>
                </a:gridCol>
              </a:tblGrid>
              <a:tr h="370009">
                <a:tc>
                  <a:txBody>
                    <a:bodyPr/>
                    <a:lstStyle>
                      <a:lvl1pPr marL="0" algn="l" defTabSz="914400" rtl="0" eaLnBrk="1" latinLnBrk="0" hangingPunct="1">
                        <a:defRPr kumimoji="1" sz="1800" b="1" kern="1200">
                          <a:solidFill>
                            <a:schemeClr val="dk1"/>
                          </a:solidFill>
                          <a:latin typeface="Verdana"/>
                        </a:defRPr>
                      </a:lvl1pPr>
                      <a:lvl2pPr marL="457200" algn="l" defTabSz="914400" rtl="0" eaLnBrk="1" latinLnBrk="0" hangingPunct="1">
                        <a:defRPr kumimoji="1" sz="1800" b="1" kern="1200">
                          <a:solidFill>
                            <a:schemeClr val="dk1"/>
                          </a:solidFill>
                          <a:latin typeface="Verdana"/>
                        </a:defRPr>
                      </a:lvl2pPr>
                      <a:lvl3pPr marL="914400" algn="l" defTabSz="914400" rtl="0" eaLnBrk="1" latinLnBrk="0" hangingPunct="1">
                        <a:defRPr kumimoji="1" sz="1800" b="1" kern="1200">
                          <a:solidFill>
                            <a:schemeClr val="dk1"/>
                          </a:solidFill>
                          <a:latin typeface="Verdana"/>
                        </a:defRPr>
                      </a:lvl3pPr>
                      <a:lvl4pPr marL="1371600" algn="l" defTabSz="914400" rtl="0" eaLnBrk="1" latinLnBrk="0" hangingPunct="1">
                        <a:defRPr kumimoji="1" sz="1800" b="1" kern="1200">
                          <a:solidFill>
                            <a:schemeClr val="dk1"/>
                          </a:solidFill>
                          <a:latin typeface="Verdana"/>
                        </a:defRPr>
                      </a:lvl4pPr>
                      <a:lvl5pPr marL="1828800" algn="l" defTabSz="914400" rtl="0" eaLnBrk="1" latinLnBrk="0" hangingPunct="1">
                        <a:defRPr kumimoji="1" sz="1800" b="1" kern="1200">
                          <a:solidFill>
                            <a:schemeClr val="dk1"/>
                          </a:solidFill>
                          <a:latin typeface="Verdana"/>
                        </a:defRPr>
                      </a:lvl5pPr>
                      <a:lvl6pPr marL="2286000" algn="l" defTabSz="914400" rtl="0" eaLnBrk="1" latinLnBrk="0" hangingPunct="1">
                        <a:defRPr kumimoji="1" sz="1800" b="1" kern="1200">
                          <a:solidFill>
                            <a:schemeClr val="dk1"/>
                          </a:solidFill>
                          <a:latin typeface="Verdana"/>
                        </a:defRPr>
                      </a:lvl6pPr>
                      <a:lvl7pPr marL="2743200" algn="l" defTabSz="914400" rtl="0" eaLnBrk="1" latinLnBrk="0" hangingPunct="1">
                        <a:defRPr kumimoji="1" sz="1800" b="1" kern="1200">
                          <a:solidFill>
                            <a:schemeClr val="dk1"/>
                          </a:solidFill>
                          <a:latin typeface="Verdana"/>
                        </a:defRPr>
                      </a:lvl7pPr>
                      <a:lvl8pPr marL="3200400" algn="l" defTabSz="914400" rtl="0" eaLnBrk="1" latinLnBrk="0" hangingPunct="1">
                        <a:defRPr kumimoji="1" sz="1800" b="1" kern="1200">
                          <a:solidFill>
                            <a:schemeClr val="dk1"/>
                          </a:solidFill>
                          <a:latin typeface="Verdana"/>
                        </a:defRPr>
                      </a:lvl8pPr>
                      <a:lvl9pPr marL="3657600" algn="l" defTabSz="914400" rtl="0" eaLnBrk="1" latinLnBrk="0" hangingPunct="1">
                        <a:defRPr kumimoji="1" sz="1800" b="1" kern="1200">
                          <a:solidFill>
                            <a:schemeClr val="dk1"/>
                          </a:solidFill>
                          <a:latin typeface="Verdana"/>
                        </a:defRPr>
                      </a:lvl9pPr>
                    </a:lstStyle>
                    <a:p>
                      <a:pPr marL="0" indent="0" algn="ctr">
                        <a:buFont typeface="Wingdings" panose="05000000000000000000" pitchFamily="2" charset="2"/>
                        <a:buNone/>
                      </a:pPr>
                      <a:r>
                        <a:rPr kumimoji="1" lang="ja-JP" altLang="en-US" sz="1700" b="0" dirty="0">
                          <a:solidFill>
                            <a:schemeClr val="bg1"/>
                          </a:solidFill>
                        </a:rPr>
                        <a:t>制　度</a:t>
                      </a:r>
                      <a:endParaRPr kumimoji="1" lang="en-US" altLang="ja-JP" sz="1700" b="0" dirty="0">
                        <a:solidFill>
                          <a:schemeClr val="bg1"/>
                        </a:solidFill>
                      </a:endParaRPr>
                    </a:p>
                  </a:txBody>
                  <a:tcPr marL="105923" marR="105923" marT="52962" marB="52962">
                    <a:lnL w="12700" cap="flat" cmpd="sng" algn="ctr">
                      <a:solidFill>
                        <a:srgbClr val="0070C0"/>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kumimoji="1" sz="1800" b="1" kern="1200">
                          <a:solidFill>
                            <a:schemeClr val="dk1"/>
                          </a:solidFill>
                          <a:latin typeface="Verdana"/>
                        </a:defRPr>
                      </a:lvl1pPr>
                      <a:lvl2pPr marL="457200" algn="l" defTabSz="914400" rtl="0" eaLnBrk="1" latinLnBrk="0" hangingPunct="1">
                        <a:defRPr kumimoji="1" sz="1800" b="1" kern="1200">
                          <a:solidFill>
                            <a:schemeClr val="dk1"/>
                          </a:solidFill>
                          <a:latin typeface="Verdana"/>
                        </a:defRPr>
                      </a:lvl2pPr>
                      <a:lvl3pPr marL="914400" algn="l" defTabSz="914400" rtl="0" eaLnBrk="1" latinLnBrk="0" hangingPunct="1">
                        <a:defRPr kumimoji="1" sz="1800" b="1" kern="1200">
                          <a:solidFill>
                            <a:schemeClr val="dk1"/>
                          </a:solidFill>
                          <a:latin typeface="Verdana"/>
                        </a:defRPr>
                      </a:lvl3pPr>
                      <a:lvl4pPr marL="1371600" algn="l" defTabSz="914400" rtl="0" eaLnBrk="1" latinLnBrk="0" hangingPunct="1">
                        <a:defRPr kumimoji="1" sz="1800" b="1" kern="1200">
                          <a:solidFill>
                            <a:schemeClr val="dk1"/>
                          </a:solidFill>
                          <a:latin typeface="Verdana"/>
                        </a:defRPr>
                      </a:lvl4pPr>
                      <a:lvl5pPr marL="1828800" algn="l" defTabSz="914400" rtl="0" eaLnBrk="1" latinLnBrk="0" hangingPunct="1">
                        <a:defRPr kumimoji="1" sz="1800" b="1" kern="1200">
                          <a:solidFill>
                            <a:schemeClr val="dk1"/>
                          </a:solidFill>
                          <a:latin typeface="Verdana"/>
                        </a:defRPr>
                      </a:lvl5pPr>
                      <a:lvl6pPr marL="2286000" algn="l" defTabSz="914400" rtl="0" eaLnBrk="1" latinLnBrk="0" hangingPunct="1">
                        <a:defRPr kumimoji="1" sz="1800" b="1" kern="1200">
                          <a:solidFill>
                            <a:schemeClr val="dk1"/>
                          </a:solidFill>
                          <a:latin typeface="Verdana"/>
                        </a:defRPr>
                      </a:lvl6pPr>
                      <a:lvl7pPr marL="2743200" algn="l" defTabSz="914400" rtl="0" eaLnBrk="1" latinLnBrk="0" hangingPunct="1">
                        <a:defRPr kumimoji="1" sz="1800" b="1" kern="1200">
                          <a:solidFill>
                            <a:schemeClr val="dk1"/>
                          </a:solidFill>
                          <a:latin typeface="Verdana"/>
                        </a:defRPr>
                      </a:lvl7pPr>
                      <a:lvl8pPr marL="3200400" algn="l" defTabSz="914400" rtl="0" eaLnBrk="1" latinLnBrk="0" hangingPunct="1">
                        <a:defRPr kumimoji="1" sz="1800" b="1" kern="1200">
                          <a:solidFill>
                            <a:schemeClr val="dk1"/>
                          </a:solidFill>
                          <a:latin typeface="Verdana"/>
                        </a:defRPr>
                      </a:lvl8pPr>
                      <a:lvl9pPr marL="3657600" algn="l" defTabSz="914400" rtl="0" eaLnBrk="1" latinLnBrk="0" hangingPunct="1">
                        <a:defRPr kumimoji="1" sz="1800" b="1" kern="1200">
                          <a:solidFill>
                            <a:schemeClr val="dk1"/>
                          </a:solidFill>
                          <a:latin typeface="Verdana"/>
                        </a:defRPr>
                      </a:lvl9pPr>
                    </a:lstStyle>
                    <a:p>
                      <a:pPr marL="0" indent="0" algn="ctr">
                        <a:buFont typeface="Wingdings" panose="05000000000000000000" pitchFamily="2" charset="2"/>
                        <a:buNone/>
                      </a:pPr>
                      <a:r>
                        <a:rPr kumimoji="1" lang="ja-JP" altLang="en-US" sz="1700" dirty="0">
                          <a:solidFill>
                            <a:schemeClr val="bg1"/>
                          </a:solidFill>
                        </a:rPr>
                        <a:t>根　拠　法</a:t>
                      </a:r>
                    </a:p>
                  </a:txBody>
                  <a:tcPr marL="105923" marR="105923" marT="52962" marB="52962"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kumimoji="1" sz="1800" b="1" kern="1200">
                          <a:solidFill>
                            <a:schemeClr val="dk1"/>
                          </a:solidFill>
                          <a:latin typeface="Verdana"/>
                        </a:defRPr>
                      </a:lvl1pPr>
                      <a:lvl2pPr marL="457200" algn="l" defTabSz="914400" rtl="0" eaLnBrk="1" latinLnBrk="0" hangingPunct="1">
                        <a:defRPr kumimoji="1" sz="1800" b="1" kern="1200">
                          <a:solidFill>
                            <a:schemeClr val="dk1"/>
                          </a:solidFill>
                          <a:latin typeface="Verdana"/>
                        </a:defRPr>
                      </a:lvl2pPr>
                      <a:lvl3pPr marL="914400" algn="l" defTabSz="914400" rtl="0" eaLnBrk="1" latinLnBrk="0" hangingPunct="1">
                        <a:defRPr kumimoji="1" sz="1800" b="1" kern="1200">
                          <a:solidFill>
                            <a:schemeClr val="dk1"/>
                          </a:solidFill>
                          <a:latin typeface="Verdana"/>
                        </a:defRPr>
                      </a:lvl3pPr>
                      <a:lvl4pPr marL="1371600" algn="l" defTabSz="914400" rtl="0" eaLnBrk="1" latinLnBrk="0" hangingPunct="1">
                        <a:defRPr kumimoji="1" sz="1800" b="1" kern="1200">
                          <a:solidFill>
                            <a:schemeClr val="dk1"/>
                          </a:solidFill>
                          <a:latin typeface="Verdana"/>
                        </a:defRPr>
                      </a:lvl4pPr>
                      <a:lvl5pPr marL="1828800" algn="l" defTabSz="914400" rtl="0" eaLnBrk="1" latinLnBrk="0" hangingPunct="1">
                        <a:defRPr kumimoji="1" sz="1800" b="1" kern="1200">
                          <a:solidFill>
                            <a:schemeClr val="dk1"/>
                          </a:solidFill>
                          <a:latin typeface="Verdana"/>
                        </a:defRPr>
                      </a:lvl5pPr>
                      <a:lvl6pPr marL="2286000" algn="l" defTabSz="914400" rtl="0" eaLnBrk="1" latinLnBrk="0" hangingPunct="1">
                        <a:defRPr kumimoji="1" sz="1800" b="1" kern="1200">
                          <a:solidFill>
                            <a:schemeClr val="dk1"/>
                          </a:solidFill>
                          <a:latin typeface="Verdana"/>
                        </a:defRPr>
                      </a:lvl6pPr>
                      <a:lvl7pPr marL="2743200" algn="l" defTabSz="914400" rtl="0" eaLnBrk="1" latinLnBrk="0" hangingPunct="1">
                        <a:defRPr kumimoji="1" sz="1800" b="1" kern="1200">
                          <a:solidFill>
                            <a:schemeClr val="dk1"/>
                          </a:solidFill>
                          <a:latin typeface="Verdana"/>
                        </a:defRPr>
                      </a:lvl7pPr>
                      <a:lvl8pPr marL="3200400" algn="l" defTabSz="914400" rtl="0" eaLnBrk="1" latinLnBrk="0" hangingPunct="1">
                        <a:defRPr kumimoji="1" sz="1800" b="1" kern="1200">
                          <a:solidFill>
                            <a:schemeClr val="dk1"/>
                          </a:solidFill>
                          <a:latin typeface="Verdana"/>
                        </a:defRPr>
                      </a:lvl8pPr>
                      <a:lvl9pPr marL="3657600" algn="l" defTabSz="914400" rtl="0" eaLnBrk="1" latinLnBrk="0" hangingPunct="1">
                        <a:defRPr kumimoji="1" sz="1800" b="1" kern="1200">
                          <a:solidFill>
                            <a:schemeClr val="dk1"/>
                          </a:solidFill>
                          <a:latin typeface="Verdana"/>
                        </a:defRPr>
                      </a:lvl9pPr>
                    </a:lstStyle>
                    <a:p>
                      <a:pPr marL="0" indent="0" algn="ctr">
                        <a:buFont typeface="Wingdings" panose="05000000000000000000" pitchFamily="2" charset="2"/>
                        <a:buNone/>
                      </a:pPr>
                      <a:r>
                        <a:rPr kumimoji="1" lang="ja-JP" altLang="en-US" sz="1700" dirty="0">
                          <a:solidFill>
                            <a:schemeClr val="bg1"/>
                          </a:solidFill>
                        </a:rPr>
                        <a:t>期間、対象など</a:t>
                      </a:r>
                    </a:p>
                  </a:txBody>
                  <a:tcPr marL="105923" marR="105923" marT="52962" marB="52962">
                    <a:lnL w="12700" cap="flat" cmpd="sng" algn="ctr">
                      <a:solidFill>
                        <a:sysClr val="window" lastClr="FFFFFF"/>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2084086983"/>
                  </a:ext>
                </a:extLst>
              </a:tr>
              <a:tr h="584084">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marL="0" indent="0" algn="ctr">
                        <a:buFont typeface="Wingdings" panose="05000000000000000000" pitchFamily="2" charset="2"/>
                        <a:buNone/>
                      </a:pPr>
                      <a:r>
                        <a:rPr kumimoji="1" lang="zh-TW" altLang="en-US" sz="1900" b="0" dirty="0">
                          <a:solidFill>
                            <a:schemeClr val="tx1"/>
                          </a:solidFill>
                          <a:latin typeface="HGMaruGothicMPRO" panose="020F0600000000000000" pitchFamily="34" charset="-128"/>
                          <a:ea typeface="HGMaruGothicMPRO" panose="020F0600000000000000" pitchFamily="34" charset="-128"/>
                          <a:cs typeface="A-OTF Shin Maru Go Pro"/>
                        </a:rPr>
                        <a:t>産前休業</a:t>
                      </a:r>
                      <a:endParaRPr kumimoji="1" lang="en-US" altLang="zh-TW" sz="1900" b="0" dirty="0">
                        <a:solidFill>
                          <a:schemeClr val="tx1"/>
                        </a:solidFill>
                        <a:latin typeface="HGMaruGothicMPRO" panose="020F0600000000000000" pitchFamily="34" charset="-128"/>
                        <a:ea typeface="HGMaruGothicMPRO" panose="020F0600000000000000" pitchFamily="34" charset="-128"/>
                        <a:cs typeface="A-OTF Shin Maru Go Pro"/>
                      </a:endParaRPr>
                    </a:p>
                  </a:txBody>
                  <a:tcPr marL="105923" marR="105923"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DDF2FF"/>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marL="0" indent="0" algn="l">
                        <a:buFont typeface="Wingdings" panose="05000000000000000000" pitchFamily="2" charset="2"/>
                        <a:buNone/>
                      </a:pPr>
                      <a:r>
                        <a:rPr kumimoji="1" lang="zh-TW" altLang="en-US" sz="1600" dirty="0">
                          <a:solidFill>
                            <a:schemeClr val="tx1"/>
                          </a:solidFill>
                          <a:latin typeface="HGMaruGothicMPRO" panose="020F0600000000000000" pitchFamily="34" charset="-128"/>
                          <a:ea typeface="HGMaruGothicMPRO" panose="020F0600000000000000" pitchFamily="34" charset="-128"/>
                          <a:cs typeface="A-OTF Shin Maru Go Pro"/>
                        </a:rPr>
                        <a:t>労働基準法第</a:t>
                      </a:r>
                      <a:r>
                        <a:rPr kumimoji="1" lang="en-US" altLang="zh-TW" sz="1600" dirty="0">
                          <a:solidFill>
                            <a:schemeClr val="tx1"/>
                          </a:solidFill>
                          <a:latin typeface="HGMaruGothicMPRO" panose="020F0600000000000000" pitchFamily="34" charset="-128"/>
                          <a:ea typeface="HGMaruGothicMPRO" panose="020F0600000000000000" pitchFamily="34" charset="-128"/>
                          <a:cs typeface="A-OTF Shin Maru Go Pro"/>
                        </a:rPr>
                        <a:t>65</a:t>
                      </a:r>
                      <a:r>
                        <a:rPr kumimoji="1" lang="zh-TW" altLang="en-US" sz="1600" dirty="0">
                          <a:solidFill>
                            <a:schemeClr val="tx1"/>
                          </a:solidFill>
                          <a:latin typeface="HGMaruGothicMPRO" panose="020F0600000000000000" pitchFamily="34" charset="-128"/>
                          <a:ea typeface="HGMaruGothicMPRO" panose="020F0600000000000000" pitchFamily="34" charset="-128"/>
                          <a:cs typeface="A-OTF Shin Maru Go Pro"/>
                        </a:rPr>
                        <a:t>条第</a:t>
                      </a:r>
                      <a:r>
                        <a:rPr kumimoji="1" lang="en-US" altLang="zh-TW" sz="1600" dirty="0">
                          <a:solidFill>
                            <a:schemeClr val="tx1"/>
                          </a:solidFill>
                          <a:latin typeface="HGMaruGothicMPRO" panose="020F0600000000000000" pitchFamily="34" charset="-128"/>
                          <a:ea typeface="HGMaruGothicMPRO" panose="020F0600000000000000" pitchFamily="34" charset="-128"/>
                          <a:cs typeface="A-OTF Shin Maru Go Pro"/>
                        </a:rPr>
                        <a:t>1</a:t>
                      </a:r>
                      <a:r>
                        <a:rPr kumimoji="1" lang="zh-TW" altLang="en-US" sz="1600" dirty="0">
                          <a:solidFill>
                            <a:schemeClr val="tx1"/>
                          </a:solidFill>
                          <a:latin typeface="HGMaruGothicMPRO" panose="020F0600000000000000" pitchFamily="34" charset="-128"/>
                          <a:ea typeface="HGMaruGothicMPRO" panose="020F0600000000000000" pitchFamily="34" charset="-128"/>
                          <a:cs typeface="A-OTF Shin Maru Go Pro"/>
                        </a:rPr>
                        <a:t>項</a:t>
                      </a:r>
                      <a:endParaRPr kumimoji="1" lang="ja-JP" altLang="en-US" sz="1600" dirty="0">
                        <a:solidFill>
                          <a:schemeClr val="tx1"/>
                        </a:solidFill>
                      </a:endParaRPr>
                    </a:p>
                  </a:txBody>
                  <a:tcPr marL="105923" marR="105923"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marL="0" marR="0" lvl="0" indent="0" algn="l" defTabSz="861993"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zh-TW" altLang="en-US" sz="1700" b="0" dirty="0">
                          <a:solidFill>
                            <a:schemeClr val="tx1"/>
                          </a:solidFill>
                          <a:latin typeface="HGMaruGothicMPRO" panose="020F0600000000000000" pitchFamily="34" charset="-128"/>
                          <a:ea typeface="HGMaruGothicMPRO" panose="020F0600000000000000" pitchFamily="34" charset="-128"/>
                          <a:cs typeface="A-OTF Shin Maru Go Pro"/>
                        </a:rPr>
                        <a:t>出産前</a:t>
                      </a:r>
                      <a:r>
                        <a:rPr kumimoji="1" lang="en-US" altLang="zh-TW" sz="1700" b="0" dirty="0">
                          <a:solidFill>
                            <a:schemeClr val="tx1"/>
                          </a:solidFill>
                          <a:latin typeface="HGMaruGothicMPRO" panose="020F0600000000000000" pitchFamily="34" charset="-128"/>
                          <a:ea typeface="HGMaruGothicMPRO" panose="020F0600000000000000" pitchFamily="34" charset="-128"/>
                          <a:cs typeface="A-OTF Shin Maru Go Pro"/>
                        </a:rPr>
                        <a:t>6</a:t>
                      </a:r>
                      <a:r>
                        <a:rPr kumimoji="1" lang="zh-TW" altLang="en-US" sz="1700" b="0" dirty="0">
                          <a:solidFill>
                            <a:schemeClr val="tx1"/>
                          </a:solidFill>
                          <a:latin typeface="HGMaruGothicMPRO" panose="020F0600000000000000" pitchFamily="34" charset="-128"/>
                          <a:ea typeface="HGMaruGothicMPRO" panose="020F0600000000000000" pitchFamily="34" charset="-128"/>
                          <a:cs typeface="A-OTF Shin Maru Go Pro"/>
                        </a:rPr>
                        <a:t>週間</a:t>
                      </a:r>
                      <a:endParaRPr kumimoji="1" lang="ja-JP" altLang="en-US" sz="1700" b="0" dirty="0">
                        <a:solidFill>
                          <a:schemeClr val="tx1"/>
                        </a:solidFill>
                      </a:endParaRPr>
                    </a:p>
                    <a:p>
                      <a:pPr marL="0" marR="0" lvl="0" indent="0" algn="l" defTabSz="861993"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700" dirty="0">
                          <a:solidFill>
                            <a:schemeClr val="tx1"/>
                          </a:solidFill>
                          <a:latin typeface="HGMaruGothicMPRO" panose="020F0600000000000000" pitchFamily="34" charset="-128"/>
                          <a:ea typeface="HGMaruGothicMPRO" panose="020F0600000000000000" pitchFamily="34" charset="-128"/>
                          <a:cs typeface="A-OTF Shin Maru Go Pro"/>
                        </a:rPr>
                        <a:t>（多胎妊娠の場合は</a:t>
                      </a:r>
                      <a:r>
                        <a:rPr kumimoji="1" lang="en-US" altLang="ja-JP" sz="1700" dirty="0">
                          <a:solidFill>
                            <a:schemeClr val="tx1"/>
                          </a:solidFill>
                          <a:latin typeface="HGMaruGothicMPRO" panose="020F0600000000000000" pitchFamily="34" charset="-128"/>
                          <a:ea typeface="HGMaruGothicMPRO" panose="020F0600000000000000" pitchFamily="34" charset="-128"/>
                          <a:cs typeface="A-OTF Shin Maru Go Pro"/>
                        </a:rPr>
                        <a:t>14</a:t>
                      </a:r>
                      <a:r>
                        <a:rPr kumimoji="1" lang="ja-JP" altLang="en-US" sz="1700" dirty="0">
                          <a:solidFill>
                            <a:schemeClr val="tx1"/>
                          </a:solidFill>
                          <a:latin typeface="HGMaruGothicMPRO" panose="020F0600000000000000" pitchFamily="34" charset="-128"/>
                          <a:ea typeface="HGMaruGothicMPRO" panose="020F0600000000000000" pitchFamily="34" charset="-128"/>
                          <a:cs typeface="A-OTF Shin Maru Go Pro"/>
                        </a:rPr>
                        <a:t>週間）</a:t>
                      </a:r>
                      <a:endParaRPr kumimoji="1" lang="ja-JP" altLang="en-US" sz="1700" dirty="0">
                        <a:solidFill>
                          <a:schemeClr val="tx1"/>
                        </a:solidFill>
                        <a:latin typeface="+mn-lt"/>
                        <a:ea typeface="+mn-ea"/>
                      </a:endParaRPr>
                    </a:p>
                  </a:txBody>
                  <a:tcPr marL="105923" marR="105923"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817085352"/>
                  </a:ext>
                </a:extLst>
              </a:tr>
              <a:tr h="472787">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marL="0" indent="0" algn="ctr">
                        <a:buFont typeface="Wingdings" panose="05000000000000000000" pitchFamily="2" charset="2"/>
                        <a:buNone/>
                      </a:pPr>
                      <a:r>
                        <a:rPr kumimoji="1" lang="zh-TW" altLang="en-US" sz="1900" dirty="0">
                          <a:solidFill>
                            <a:schemeClr val="tx1"/>
                          </a:solidFill>
                          <a:latin typeface="HGMaruGothicMPRO" panose="020F0600000000000000" pitchFamily="34" charset="-128"/>
                          <a:ea typeface="HGMaruGothicMPRO" panose="020F0600000000000000" pitchFamily="34" charset="-128"/>
                          <a:cs typeface="A-OTF Shin Maru Go Pro"/>
                        </a:rPr>
                        <a:t> 軽易業務転換</a:t>
                      </a:r>
                      <a:endParaRPr kumimoji="1" lang="ja-JP" altLang="en-US" sz="1900" dirty="0">
                        <a:solidFill>
                          <a:schemeClr val="tx1"/>
                        </a:solidFill>
                      </a:endParaRPr>
                    </a:p>
                  </a:txBody>
                  <a:tcPr marL="105923" marR="105923"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DDF2FF"/>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marL="0" marR="0" lvl="0" indent="0" algn="l" defTabSz="861993"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zh-TW" altLang="en-US" sz="1600" dirty="0">
                          <a:solidFill>
                            <a:schemeClr val="tx1"/>
                          </a:solidFill>
                          <a:latin typeface="HGMaruGothicMPRO" panose="020F0600000000000000" pitchFamily="34" charset="-128"/>
                          <a:ea typeface="HGMaruGothicMPRO" panose="020F0600000000000000" pitchFamily="34" charset="-128"/>
                          <a:cs typeface="A-OTF Shin Maru Go Pro"/>
                        </a:rPr>
                        <a:t>労働基準法第</a:t>
                      </a:r>
                      <a:r>
                        <a:rPr kumimoji="1" lang="en-US" altLang="zh-TW" sz="1600" dirty="0">
                          <a:solidFill>
                            <a:schemeClr val="tx1"/>
                          </a:solidFill>
                          <a:latin typeface="HGMaruGothicMPRO" panose="020F0600000000000000" pitchFamily="34" charset="-128"/>
                          <a:ea typeface="HGMaruGothicMPRO" panose="020F0600000000000000" pitchFamily="34" charset="-128"/>
                          <a:cs typeface="A-OTF Shin Maru Go Pro"/>
                        </a:rPr>
                        <a:t>65</a:t>
                      </a:r>
                      <a:r>
                        <a:rPr kumimoji="1" lang="zh-TW" altLang="en-US" sz="1600" dirty="0">
                          <a:solidFill>
                            <a:schemeClr val="tx1"/>
                          </a:solidFill>
                          <a:latin typeface="HGMaruGothicMPRO" panose="020F0600000000000000" pitchFamily="34" charset="-128"/>
                          <a:ea typeface="HGMaruGothicMPRO" panose="020F0600000000000000" pitchFamily="34" charset="-128"/>
                          <a:cs typeface="A-OTF Shin Maru Go Pro"/>
                        </a:rPr>
                        <a:t>条第</a:t>
                      </a:r>
                      <a:r>
                        <a:rPr kumimoji="1" lang="en-US" altLang="zh-TW" sz="1600" dirty="0">
                          <a:solidFill>
                            <a:schemeClr val="tx1"/>
                          </a:solidFill>
                          <a:latin typeface="HGMaruGothicMPRO" panose="020F0600000000000000" pitchFamily="34" charset="-128"/>
                          <a:ea typeface="HGMaruGothicMPRO" panose="020F0600000000000000" pitchFamily="34" charset="-128"/>
                          <a:cs typeface="A-OTF Shin Maru Go Pro"/>
                        </a:rPr>
                        <a:t>3</a:t>
                      </a:r>
                      <a:r>
                        <a:rPr kumimoji="1" lang="zh-TW" altLang="en-US" sz="1600" dirty="0">
                          <a:solidFill>
                            <a:schemeClr val="tx1"/>
                          </a:solidFill>
                          <a:latin typeface="HGMaruGothicMPRO" panose="020F0600000000000000" pitchFamily="34" charset="-128"/>
                          <a:ea typeface="HGMaruGothicMPRO" panose="020F0600000000000000" pitchFamily="34" charset="-128"/>
                          <a:cs typeface="A-OTF Shin Maru Go Pro"/>
                        </a:rPr>
                        <a:t>項</a:t>
                      </a:r>
                    </a:p>
                  </a:txBody>
                  <a:tcPr marL="105923" marR="105923"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marL="0" marR="0" lvl="0" indent="0" algn="l" defTabSz="861993"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zh-TW" altLang="en-US" sz="1700" dirty="0">
                          <a:solidFill>
                            <a:schemeClr val="tx1"/>
                          </a:solidFill>
                          <a:latin typeface="HGMaruGothicMPRO" panose="020F0600000000000000" pitchFamily="34" charset="-128"/>
                          <a:ea typeface="HGMaruGothicMPRO" panose="020F0600000000000000" pitchFamily="34" charset="-128"/>
                          <a:cs typeface="A-OTF Shin Maru Go Pro"/>
                        </a:rPr>
                        <a:t>妊婦対象</a:t>
                      </a:r>
                      <a:endParaRPr kumimoji="1" lang="ja-JP" altLang="en-US" sz="1700" dirty="0">
                        <a:solidFill>
                          <a:schemeClr val="tx1"/>
                        </a:solidFill>
                      </a:endParaRPr>
                    </a:p>
                  </a:txBody>
                  <a:tcPr marL="105923" marR="105923"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323667509"/>
                  </a:ext>
                </a:extLst>
              </a:tr>
              <a:tr h="1065094">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marL="0" indent="0" algn="ctr">
                        <a:buFont typeface="Wingdings" panose="05000000000000000000" pitchFamily="2" charset="2"/>
                        <a:buNone/>
                      </a:pPr>
                      <a:r>
                        <a:rPr kumimoji="1" lang="zh-TW" altLang="en-US" sz="1900" dirty="0">
                          <a:solidFill>
                            <a:schemeClr val="tx1"/>
                          </a:solidFill>
                          <a:latin typeface="HGMaruGothicMPRO" panose="020F0600000000000000" pitchFamily="34" charset="-128"/>
                          <a:ea typeface="HGMaruGothicMPRO" panose="020F0600000000000000" pitchFamily="34" charset="-128"/>
                          <a:cs typeface="A-OTF Shin Maru Go Pro"/>
                        </a:rPr>
                        <a:t>産後休業</a:t>
                      </a:r>
                      <a:endParaRPr kumimoji="1" lang="ja-JP" altLang="en-US" sz="1900" dirty="0">
                        <a:solidFill>
                          <a:schemeClr val="tx1"/>
                        </a:solidFill>
                      </a:endParaRPr>
                    </a:p>
                  </a:txBody>
                  <a:tcPr marL="105923" marR="105923"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DDF2FF"/>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marL="0" indent="0" algn="l">
                        <a:buFont typeface="Wingdings" panose="05000000000000000000" pitchFamily="2" charset="2"/>
                        <a:buNone/>
                      </a:pPr>
                      <a:r>
                        <a:rPr kumimoji="1" lang="zh-TW" altLang="en-US" sz="1600" dirty="0">
                          <a:solidFill>
                            <a:schemeClr val="tx1"/>
                          </a:solidFill>
                          <a:latin typeface="HGMaruGothicMPRO" panose="020F0600000000000000" pitchFamily="34" charset="-128"/>
                          <a:ea typeface="HGMaruGothicMPRO" panose="020F0600000000000000" pitchFamily="34" charset="-128"/>
                          <a:cs typeface="A-OTF Shin Maru Go Pro"/>
                        </a:rPr>
                        <a:t>労働基準法第</a:t>
                      </a:r>
                      <a:r>
                        <a:rPr kumimoji="1" lang="en-US" altLang="zh-TW" sz="1600" dirty="0">
                          <a:solidFill>
                            <a:schemeClr val="tx1"/>
                          </a:solidFill>
                          <a:latin typeface="HGMaruGothicMPRO" panose="020F0600000000000000" pitchFamily="34" charset="-128"/>
                          <a:ea typeface="HGMaruGothicMPRO" panose="020F0600000000000000" pitchFamily="34" charset="-128"/>
                          <a:cs typeface="A-OTF Shin Maru Go Pro"/>
                        </a:rPr>
                        <a:t>65</a:t>
                      </a:r>
                      <a:r>
                        <a:rPr kumimoji="1" lang="zh-TW" altLang="en-US" sz="1600" dirty="0">
                          <a:solidFill>
                            <a:schemeClr val="tx1"/>
                          </a:solidFill>
                          <a:latin typeface="HGMaruGothicMPRO" panose="020F0600000000000000" pitchFamily="34" charset="-128"/>
                          <a:ea typeface="HGMaruGothicMPRO" panose="020F0600000000000000" pitchFamily="34" charset="-128"/>
                          <a:cs typeface="A-OTF Shin Maru Go Pro"/>
                        </a:rPr>
                        <a:t>条第</a:t>
                      </a:r>
                      <a:r>
                        <a:rPr kumimoji="1" lang="en-US" altLang="zh-TW" sz="1600" dirty="0">
                          <a:solidFill>
                            <a:schemeClr val="tx1"/>
                          </a:solidFill>
                          <a:latin typeface="HGMaruGothicMPRO" panose="020F0600000000000000" pitchFamily="34" charset="-128"/>
                          <a:ea typeface="HGMaruGothicMPRO" panose="020F0600000000000000" pitchFamily="34" charset="-128"/>
                          <a:cs typeface="A-OTF Shin Maru Go Pro"/>
                        </a:rPr>
                        <a:t>2</a:t>
                      </a:r>
                      <a:r>
                        <a:rPr kumimoji="1" lang="zh-TW" altLang="en-US" sz="1600" dirty="0">
                          <a:solidFill>
                            <a:schemeClr val="tx1"/>
                          </a:solidFill>
                          <a:latin typeface="HGMaruGothicMPRO" panose="020F0600000000000000" pitchFamily="34" charset="-128"/>
                          <a:ea typeface="HGMaruGothicMPRO" panose="020F0600000000000000" pitchFamily="34" charset="-128"/>
                          <a:cs typeface="A-OTF Shin Maru Go Pro"/>
                        </a:rPr>
                        <a:t>項</a:t>
                      </a:r>
                      <a:endParaRPr kumimoji="1" lang="ja-JP" altLang="en-US" sz="1600" dirty="0">
                        <a:solidFill>
                          <a:schemeClr val="tx1"/>
                        </a:solidFill>
                      </a:endParaRPr>
                    </a:p>
                  </a:txBody>
                  <a:tcPr marL="105923" marR="105923"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marL="0" marR="0" lvl="0" indent="0" algn="l" defTabSz="861993"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zh-TW" altLang="en-US" sz="1700" dirty="0">
                          <a:solidFill>
                            <a:schemeClr val="tx1"/>
                          </a:solidFill>
                          <a:latin typeface="HGMaruGothicMPRO" panose="020F0600000000000000" pitchFamily="34" charset="-128"/>
                          <a:ea typeface="HGMaruGothicMPRO" panose="020F0600000000000000" pitchFamily="34" charset="-128"/>
                          <a:cs typeface="A-OTF Shin Maru Go Pro"/>
                        </a:rPr>
                        <a:t>原則産後</a:t>
                      </a:r>
                      <a:r>
                        <a:rPr kumimoji="1" lang="en-US" altLang="zh-TW" sz="1700" dirty="0">
                          <a:solidFill>
                            <a:schemeClr val="tx1"/>
                          </a:solidFill>
                          <a:latin typeface="HGMaruGothicMPRO" panose="020F0600000000000000" pitchFamily="34" charset="-128"/>
                          <a:ea typeface="HGMaruGothicMPRO" panose="020F0600000000000000" pitchFamily="34" charset="-128"/>
                          <a:cs typeface="A-OTF Shin Maru Go Pro"/>
                        </a:rPr>
                        <a:t>8</a:t>
                      </a:r>
                      <a:r>
                        <a:rPr kumimoji="1" lang="zh-TW" altLang="en-US" sz="1700" dirty="0">
                          <a:solidFill>
                            <a:schemeClr val="tx1"/>
                          </a:solidFill>
                          <a:latin typeface="HGMaruGothicMPRO" panose="020F0600000000000000" pitchFamily="34" charset="-128"/>
                          <a:ea typeface="HGMaruGothicMPRO" panose="020F0600000000000000" pitchFamily="34" charset="-128"/>
                          <a:cs typeface="A-OTF Shin Maru Go Pro"/>
                        </a:rPr>
                        <a:t>週間</a:t>
                      </a:r>
                      <a:endParaRPr kumimoji="1" lang="en-US" altLang="zh-TW" sz="1700" dirty="0">
                        <a:solidFill>
                          <a:schemeClr val="tx1"/>
                        </a:solidFill>
                        <a:latin typeface="HGMaruGothicMPRO" panose="020F0600000000000000" pitchFamily="34" charset="-128"/>
                        <a:ea typeface="HGMaruGothicMPRO" panose="020F0600000000000000" pitchFamily="34" charset="-128"/>
                        <a:cs typeface="A-OTF Shin Maru Go Pro"/>
                      </a:endParaRPr>
                    </a:p>
                    <a:p>
                      <a:pPr marL="0" marR="0" lvl="0" indent="0" algn="l" defTabSz="861993"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700" dirty="0">
                          <a:solidFill>
                            <a:schemeClr val="tx1"/>
                          </a:solidFill>
                          <a:latin typeface="HGMaruGothicMPRO" panose="020F0600000000000000" pitchFamily="34" charset="-128"/>
                          <a:ea typeface="HGMaruGothicMPRO" panose="020F0600000000000000" pitchFamily="34" charset="-128"/>
                          <a:cs typeface="A-OTF Shin Maru Go Pro"/>
                        </a:rPr>
                        <a:t>（産後</a:t>
                      </a:r>
                      <a:r>
                        <a:rPr kumimoji="1" lang="en-US" altLang="ja-JP" sz="1700" dirty="0">
                          <a:solidFill>
                            <a:schemeClr val="tx1"/>
                          </a:solidFill>
                          <a:latin typeface="HGMaruGothicMPRO" panose="020F0600000000000000" pitchFamily="34" charset="-128"/>
                          <a:ea typeface="HGMaruGothicMPRO" panose="020F0600000000000000" pitchFamily="34" charset="-128"/>
                          <a:cs typeface="A-OTF Shin Maru Go Pro"/>
                        </a:rPr>
                        <a:t>6</a:t>
                      </a:r>
                      <a:r>
                        <a:rPr kumimoji="1" lang="ja-JP" altLang="en-US" sz="1700" dirty="0">
                          <a:solidFill>
                            <a:schemeClr val="tx1"/>
                          </a:solidFill>
                          <a:latin typeface="HGMaruGothicMPRO" panose="020F0600000000000000" pitchFamily="34" charset="-128"/>
                          <a:ea typeface="HGMaruGothicMPRO" panose="020F0600000000000000" pitchFamily="34" charset="-128"/>
                          <a:cs typeface="A-OTF Shin Maru Go Pro"/>
                        </a:rPr>
                        <a:t>週間経過後に、本人が請求し、医師が支障がないと認めた業務には就業可）</a:t>
                      </a:r>
                      <a:endParaRPr kumimoji="1" lang="ja-JP" altLang="en-US" sz="1700" dirty="0">
                        <a:solidFill>
                          <a:schemeClr val="tx1"/>
                        </a:solidFill>
                      </a:endParaRPr>
                    </a:p>
                  </a:txBody>
                  <a:tcPr marL="105923" marR="105923"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856261571"/>
                  </a:ext>
                </a:extLst>
              </a:tr>
              <a:tr h="858946">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marL="0" indent="0" algn="ctr">
                        <a:buFont typeface="Wingdings" panose="05000000000000000000" pitchFamily="2" charset="2"/>
                        <a:buNone/>
                      </a:pPr>
                      <a:r>
                        <a:rPr kumimoji="1" lang="ja-JP" altLang="en-US" sz="1900" dirty="0">
                          <a:solidFill>
                            <a:schemeClr val="tx1"/>
                          </a:solidFill>
                          <a:latin typeface="HGMaruGothicMPRO" panose="020F0600000000000000" pitchFamily="34" charset="-128"/>
                          <a:ea typeface="HGMaruGothicMPRO" panose="020F0600000000000000" pitchFamily="34" charset="-128"/>
                          <a:cs typeface="A-OTF Shin Maru Go Pro"/>
                        </a:rPr>
                        <a:t>  育児休業、</a:t>
                      </a:r>
                      <a:endParaRPr kumimoji="1" lang="en-US" altLang="ja-JP" sz="1900" dirty="0">
                        <a:solidFill>
                          <a:schemeClr val="tx1"/>
                        </a:solidFill>
                        <a:latin typeface="HGMaruGothicMPRO" panose="020F0600000000000000" pitchFamily="34" charset="-128"/>
                        <a:ea typeface="HGMaruGothicMPRO" panose="020F0600000000000000" pitchFamily="34" charset="-128"/>
                        <a:cs typeface="A-OTF Shin Maru Go Pro"/>
                      </a:endParaRPr>
                    </a:p>
                    <a:p>
                      <a:pPr marL="0" indent="0" algn="ctr">
                        <a:buFont typeface="Wingdings" panose="05000000000000000000" pitchFamily="2" charset="2"/>
                        <a:buNone/>
                      </a:pPr>
                      <a:r>
                        <a:rPr kumimoji="1" lang="ja-JP" altLang="en-US" sz="1700" dirty="0">
                          <a:solidFill>
                            <a:schemeClr val="tx1"/>
                          </a:solidFill>
                          <a:latin typeface="HGMaruGothicMPRO" panose="020F0600000000000000" pitchFamily="34" charset="-128"/>
                          <a:ea typeface="HGMaruGothicMPRO" panose="020F0600000000000000" pitchFamily="34" charset="-128"/>
                          <a:cs typeface="A-OTF Shin Maru Go Pro"/>
                        </a:rPr>
                        <a:t>出生時育児休業</a:t>
                      </a:r>
                      <a:endParaRPr kumimoji="1" lang="en-US" altLang="ja-JP" sz="1700" dirty="0">
                        <a:solidFill>
                          <a:schemeClr val="tx1"/>
                        </a:solidFill>
                        <a:latin typeface="HGMaruGothicMPRO" panose="020F0600000000000000" pitchFamily="34" charset="-128"/>
                        <a:ea typeface="HGMaruGothicMPRO" panose="020F0600000000000000" pitchFamily="34" charset="-128"/>
                        <a:cs typeface="A-OTF Shin Maru Go Pro"/>
                      </a:endParaRPr>
                    </a:p>
                    <a:p>
                      <a:pPr marL="0" indent="0" algn="ctr">
                        <a:buFont typeface="Wingdings" panose="05000000000000000000" pitchFamily="2" charset="2"/>
                        <a:buNone/>
                      </a:pPr>
                      <a:r>
                        <a:rPr kumimoji="1" lang="ja-JP" altLang="en-US" sz="1700" dirty="0">
                          <a:solidFill>
                            <a:schemeClr val="tx1"/>
                          </a:solidFill>
                          <a:latin typeface="HGMaruGothicMPRO" panose="020F0600000000000000" pitchFamily="34" charset="-128"/>
                          <a:ea typeface="HGMaruGothicMPRO" panose="020F0600000000000000" pitchFamily="34" charset="-128"/>
                          <a:cs typeface="A-OTF Shin Maru Go Pro"/>
                        </a:rPr>
                        <a:t>（産後パパ育休）</a:t>
                      </a:r>
                      <a:endParaRPr kumimoji="1" lang="en-US" altLang="ja-JP" sz="1700" dirty="0">
                        <a:solidFill>
                          <a:schemeClr val="tx1"/>
                        </a:solidFill>
                        <a:latin typeface="HGMaruGothicMPRO" panose="020F0600000000000000" pitchFamily="34" charset="-128"/>
                        <a:ea typeface="HGMaruGothicMPRO" panose="020F0600000000000000" pitchFamily="34" charset="-128"/>
                        <a:cs typeface="A-OTF Shin Maru Go Pro"/>
                      </a:endParaRPr>
                    </a:p>
                  </a:txBody>
                  <a:tcPr marL="105923" marR="105923"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DDF2FF"/>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marL="0" indent="0" algn="l">
                        <a:buFont typeface="Wingdings" panose="05000000000000000000" pitchFamily="2" charset="2"/>
                        <a:buNone/>
                      </a:pPr>
                      <a:r>
                        <a:rPr kumimoji="1" lang="ja-JP" altLang="en-US" sz="1600" dirty="0">
                          <a:solidFill>
                            <a:schemeClr val="tx1"/>
                          </a:solidFill>
                          <a:latin typeface="HGMaruGothicMPRO" panose="020F0600000000000000" pitchFamily="34" charset="-128"/>
                          <a:ea typeface="HGMaruGothicMPRO" panose="020F0600000000000000" pitchFamily="34" charset="-128"/>
                          <a:cs typeface="A-OTF Shin Maru Go Pro"/>
                        </a:rPr>
                        <a:t>育児・介護休業法</a:t>
                      </a:r>
                      <a:endParaRPr kumimoji="1" lang="en-US" altLang="ja-JP" sz="1600" dirty="0">
                        <a:solidFill>
                          <a:schemeClr val="tx1"/>
                        </a:solidFill>
                        <a:latin typeface="HGMaruGothicMPRO" panose="020F0600000000000000" pitchFamily="34" charset="-128"/>
                        <a:ea typeface="HGMaruGothicMPRO" panose="020F0600000000000000" pitchFamily="34" charset="-128"/>
                        <a:cs typeface="A-OTF Shin Maru Go Pro"/>
                      </a:endParaRPr>
                    </a:p>
                    <a:p>
                      <a:pPr marL="0" indent="0" algn="l">
                        <a:buFont typeface="Wingdings" panose="05000000000000000000" pitchFamily="2" charset="2"/>
                        <a:buNone/>
                      </a:pPr>
                      <a:r>
                        <a:rPr kumimoji="1" lang="ja-JP" altLang="en-US" sz="1600" dirty="0">
                          <a:solidFill>
                            <a:schemeClr val="tx1"/>
                          </a:solidFill>
                          <a:latin typeface="HGMaruGothicMPRO" panose="020F0600000000000000" pitchFamily="34" charset="-128"/>
                          <a:ea typeface="HGMaruGothicMPRO" panose="020F0600000000000000" pitchFamily="34" charset="-128"/>
                          <a:cs typeface="A-OTF Shin Maru Go Pro"/>
                        </a:rPr>
                        <a:t>第５条、第９条の２</a:t>
                      </a:r>
                      <a:endParaRPr kumimoji="1" lang="ja-JP" altLang="en-US" sz="1600" dirty="0">
                        <a:solidFill>
                          <a:schemeClr val="tx1"/>
                        </a:solidFill>
                      </a:endParaRPr>
                    </a:p>
                  </a:txBody>
                  <a:tcPr marL="105923" marR="105923"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marL="0" marR="0" lvl="0" indent="0" algn="l" defTabSz="861993"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700" dirty="0">
                          <a:solidFill>
                            <a:schemeClr val="tx1"/>
                          </a:solidFill>
                          <a:latin typeface="HGMaruGothicMPRO" panose="020F0600000000000000" pitchFamily="34" charset="-128"/>
                          <a:ea typeface="HGMaruGothicMPRO" panose="020F0600000000000000" pitchFamily="34" charset="-128"/>
                          <a:cs typeface="A-OTF Shin Maru Go Pro"/>
                        </a:rPr>
                        <a:t>育休：出産後原則１年</a:t>
                      </a:r>
                      <a:endParaRPr kumimoji="1" lang="en-US" altLang="ja-JP" sz="1700" dirty="0">
                        <a:solidFill>
                          <a:schemeClr val="tx1"/>
                        </a:solidFill>
                        <a:latin typeface="HGMaruGothicMPRO" panose="020F0600000000000000" pitchFamily="34" charset="-128"/>
                        <a:ea typeface="HGMaruGothicMPRO" panose="020F0600000000000000" pitchFamily="34" charset="-128"/>
                        <a:cs typeface="A-OTF Shin Maru Go Pro"/>
                      </a:endParaRPr>
                    </a:p>
                    <a:p>
                      <a:pPr marL="0" marR="0" lvl="0" indent="0" algn="l" defTabSz="861993"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700" dirty="0">
                          <a:solidFill>
                            <a:schemeClr val="tx1"/>
                          </a:solidFill>
                          <a:latin typeface="HGMaruGothicMPRO" panose="020F0600000000000000" pitchFamily="34" charset="-128"/>
                          <a:ea typeface="HGMaruGothicMPRO" panose="020F0600000000000000" pitchFamily="34" charset="-128"/>
                          <a:cs typeface="A-OTF Shin Maru Go Pro"/>
                        </a:rPr>
                        <a:t>産後パパ育休：出産後８週以内</a:t>
                      </a:r>
                      <a:endParaRPr kumimoji="1" lang="en-US" altLang="ja-JP" sz="1700" dirty="0">
                        <a:solidFill>
                          <a:schemeClr val="tx1"/>
                        </a:solidFill>
                        <a:latin typeface="HGMaruGothicMPRO" panose="020F0600000000000000" pitchFamily="34" charset="-128"/>
                        <a:ea typeface="HGMaruGothicMPRO" panose="020F0600000000000000" pitchFamily="34" charset="-128"/>
                        <a:cs typeface="A-OTF Shin Maru Go Pro"/>
                      </a:endParaRPr>
                    </a:p>
                  </a:txBody>
                  <a:tcPr marL="105923" marR="105923"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55642627"/>
                  </a:ext>
                </a:extLst>
              </a:tr>
              <a:tr h="584084">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marL="0" indent="0" algn="ctr">
                        <a:buFont typeface="Wingdings" panose="05000000000000000000" pitchFamily="2" charset="2"/>
                        <a:buNone/>
                      </a:pPr>
                      <a:r>
                        <a:rPr kumimoji="1" lang="ja-JP" altLang="en-US" sz="1900" dirty="0">
                          <a:solidFill>
                            <a:schemeClr val="tx1"/>
                          </a:solidFill>
                          <a:latin typeface="HGMaruGothicMPRO" panose="020F0600000000000000" pitchFamily="34" charset="-128"/>
                          <a:ea typeface="HGMaruGothicMPRO" panose="020F0600000000000000" pitchFamily="34" charset="-128"/>
                          <a:cs typeface="A-OTF Shin Maru Go Pro"/>
                        </a:rPr>
                        <a:t>介護休業</a:t>
                      </a:r>
                      <a:endParaRPr kumimoji="1" lang="ja-JP" altLang="en-US" sz="1900" dirty="0">
                        <a:solidFill>
                          <a:schemeClr val="tx1"/>
                        </a:solidFill>
                      </a:endParaRPr>
                    </a:p>
                  </a:txBody>
                  <a:tcPr marL="105923" marR="105923"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DDF2FF"/>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marL="0" indent="0" algn="l">
                        <a:buFont typeface="Wingdings" panose="05000000000000000000" pitchFamily="2" charset="2"/>
                        <a:buNone/>
                      </a:pPr>
                      <a:r>
                        <a:rPr kumimoji="1" lang="ja-JP" altLang="en-US" sz="1600" dirty="0">
                          <a:solidFill>
                            <a:schemeClr val="tx1"/>
                          </a:solidFill>
                          <a:latin typeface="HGMaruGothicMPRO" panose="020F0600000000000000" pitchFamily="34" charset="-128"/>
                          <a:ea typeface="HGMaruGothicMPRO" panose="020F0600000000000000" pitchFamily="34" charset="-128"/>
                          <a:cs typeface="A-OTF Shin Maru Go Pro"/>
                        </a:rPr>
                        <a:t>育児・介護休業法第</a:t>
                      </a:r>
                      <a:r>
                        <a:rPr kumimoji="1" lang="en-US" altLang="ja-JP" sz="1600" dirty="0">
                          <a:solidFill>
                            <a:schemeClr val="tx1"/>
                          </a:solidFill>
                          <a:latin typeface="HGMaruGothicMPRO" panose="020F0600000000000000" pitchFamily="34" charset="-128"/>
                          <a:ea typeface="HGMaruGothicMPRO" panose="020F0600000000000000" pitchFamily="34" charset="-128"/>
                          <a:cs typeface="A-OTF Shin Maru Go Pro"/>
                        </a:rPr>
                        <a:t>11</a:t>
                      </a:r>
                      <a:r>
                        <a:rPr kumimoji="1" lang="ja-JP" altLang="en-US" sz="1600" dirty="0">
                          <a:solidFill>
                            <a:schemeClr val="tx1"/>
                          </a:solidFill>
                          <a:latin typeface="HGMaruGothicMPRO" panose="020F0600000000000000" pitchFamily="34" charset="-128"/>
                          <a:ea typeface="HGMaruGothicMPRO" panose="020F0600000000000000" pitchFamily="34" charset="-128"/>
                          <a:cs typeface="A-OTF Shin Maru Go Pro"/>
                        </a:rPr>
                        <a:t>条</a:t>
                      </a:r>
                      <a:endParaRPr kumimoji="1" lang="ja-JP" altLang="en-US" sz="1600" dirty="0">
                        <a:solidFill>
                          <a:schemeClr val="tx1"/>
                        </a:solidFill>
                      </a:endParaRPr>
                    </a:p>
                  </a:txBody>
                  <a:tcPr marL="105923" marR="105923"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marL="0" marR="0" lvl="0" indent="0" algn="l" defTabSz="861993"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700" dirty="0">
                          <a:solidFill>
                            <a:schemeClr val="tx1"/>
                          </a:solidFill>
                          <a:latin typeface="HGMaruGothicMPRO" panose="020F0600000000000000" pitchFamily="34" charset="-128"/>
                          <a:ea typeface="HGMaruGothicMPRO" panose="020F0600000000000000" pitchFamily="34" charset="-128"/>
                          <a:cs typeface="A-OTF Shin Maru Go Pro"/>
                        </a:rPr>
                        <a:t>対象家族１人につき通算</a:t>
                      </a:r>
                      <a:r>
                        <a:rPr kumimoji="1" lang="en-US" altLang="ja-JP" sz="1700" dirty="0">
                          <a:solidFill>
                            <a:schemeClr val="tx1"/>
                          </a:solidFill>
                          <a:latin typeface="HGMaruGothicMPRO" panose="020F0600000000000000" pitchFamily="34" charset="-128"/>
                          <a:ea typeface="HGMaruGothicMPRO" panose="020F0600000000000000" pitchFamily="34" charset="-128"/>
                          <a:cs typeface="A-OTF Shin Maru Go Pro"/>
                        </a:rPr>
                        <a:t>93</a:t>
                      </a:r>
                      <a:r>
                        <a:rPr kumimoji="1" lang="ja-JP" altLang="en-US" sz="1700" dirty="0">
                          <a:solidFill>
                            <a:schemeClr val="tx1"/>
                          </a:solidFill>
                          <a:latin typeface="HGMaruGothicMPRO" panose="020F0600000000000000" pitchFamily="34" charset="-128"/>
                          <a:ea typeface="HGMaruGothicMPRO" panose="020F0600000000000000" pitchFamily="34" charset="-128"/>
                          <a:cs typeface="A-OTF Shin Maru Go Pro"/>
                        </a:rPr>
                        <a:t>日まで、上限３回</a:t>
                      </a:r>
                      <a:endParaRPr kumimoji="1" lang="ja-JP" altLang="en-US" sz="1700" dirty="0">
                        <a:solidFill>
                          <a:schemeClr val="tx1"/>
                        </a:solidFill>
                      </a:endParaRPr>
                    </a:p>
                  </a:txBody>
                  <a:tcPr marL="105923" marR="105923"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559527635"/>
                  </a:ext>
                </a:extLst>
              </a:tr>
              <a:tr h="824589">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marL="8641" algn="ctr" defTabSz="685810">
                        <a:defRPr/>
                      </a:pPr>
                      <a:r>
                        <a:rPr kumimoji="1" lang="ja-JP" altLang="en-US" sz="1900" dirty="0">
                          <a:solidFill>
                            <a:schemeClr val="tx1"/>
                          </a:solidFill>
                          <a:latin typeface="HGMaruGothicMPRO" panose="020F0600000000000000" pitchFamily="34" charset="-128"/>
                          <a:ea typeface="HGMaruGothicMPRO" panose="020F0600000000000000" pitchFamily="34" charset="-128"/>
                          <a:cs typeface="A-OTF Shin Maru Go Pro"/>
                        </a:rPr>
                        <a:t>子の看護休暇</a:t>
                      </a:r>
                      <a:endParaRPr kumimoji="1" lang="en-US" altLang="ja-JP" sz="1900" dirty="0">
                        <a:solidFill>
                          <a:schemeClr val="tx1"/>
                        </a:solidFill>
                        <a:latin typeface="HGMaruGothicMPRO" panose="020F0600000000000000" pitchFamily="34" charset="-128"/>
                        <a:ea typeface="HGMaruGothicMPRO" panose="020F0600000000000000" pitchFamily="34" charset="-128"/>
                        <a:cs typeface="A-OTF Shin Maru Go Pro"/>
                      </a:endParaRPr>
                    </a:p>
                    <a:p>
                      <a:pPr marL="8641" algn="ctr" defTabSz="685810">
                        <a:defRPr/>
                      </a:pPr>
                      <a:r>
                        <a:rPr kumimoji="1" lang="ja-JP" altLang="en-US" sz="1900" dirty="0">
                          <a:solidFill>
                            <a:schemeClr val="tx1"/>
                          </a:solidFill>
                          <a:latin typeface="HGMaruGothicMPRO" panose="020F0600000000000000" pitchFamily="34" charset="-128"/>
                          <a:ea typeface="HGMaruGothicMPRO" panose="020F0600000000000000" pitchFamily="34" charset="-128"/>
                          <a:cs typeface="A-OTF Shin Maru Go Pro"/>
                        </a:rPr>
                        <a:t>介護休暇</a:t>
                      </a:r>
                    </a:p>
                  </a:txBody>
                  <a:tcPr marL="105923" marR="105923"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DDF2FF"/>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marL="0" indent="0" algn="l">
                        <a:buFont typeface="Wingdings" panose="05000000000000000000" pitchFamily="2" charset="2"/>
                        <a:buNone/>
                      </a:pPr>
                      <a:r>
                        <a:rPr kumimoji="1" lang="ja-JP" altLang="en-US" sz="1600" dirty="0">
                          <a:solidFill>
                            <a:schemeClr val="tx1"/>
                          </a:solidFill>
                          <a:latin typeface="HGMaruGothicMPRO" panose="020F0600000000000000" pitchFamily="34" charset="-128"/>
                          <a:ea typeface="HGMaruGothicMPRO" panose="020F0600000000000000" pitchFamily="34" charset="-128"/>
                          <a:cs typeface="A-OTF Shin Maru Go Pro"/>
                        </a:rPr>
                        <a:t>育児・介護休業法</a:t>
                      </a:r>
                      <a:endParaRPr kumimoji="1" lang="en-US" altLang="ja-JP" sz="1600" dirty="0">
                        <a:solidFill>
                          <a:schemeClr val="tx1"/>
                        </a:solidFill>
                        <a:latin typeface="HGMaruGothicMPRO" panose="020F0600000000000000" pitchFamily="34" charset="-128"/>
                        <a:ea typeface="HGMaruGothicMPRO" panose="020F0600000000000000" pitchFamily="34" charset="-128"/>
                        <a:cs typeface="A-OTF Shin Maru Go Pro"/>
                      </a:endParaRPr>
                    </a:p>
                    <a:p>
                      <a:pPr marL="0" indent="0" algn="l">
                        <a:buFont typeface="Wingdings" panose="05000000000000000000" pitchFamily="2" charset="2"/>
                        <a:buNone/>
                      </a:pPr>
                      <a:r>
                        <a:rPr kumimoji="1" lang="ja-JP" altLang="en-US" sz="1600" dirty="0">
                          <a:solidFill>
                            <a:schemeClr val="tx1"/>
                          </a:solidFill>
                          <a:latin typeface="HGMaruGothicMPRO" panose="020F0600000000000000" pitchFamily="34" charset="-128"/>
                          <a:ea typeface="HGMaruGothicMPRO" panose="020F0600000000000000" pitchFamily="34" charset="-128"/>
                          <a:cs typeface="A-OTF Shin Maru Go Pro"/>
                        </a:rPr>
                        <a:t>第</a:t>
                      </a:r>
                      <a:r>
                        <a:rPr kumimoji="1" lang="en-US" altLang="ja-JP" sz="1600" dirty="0">
                          <a:solidFill>
                            <a:schemeClr val="tx1"/>
                          </a:solidFill>
                          <a:latin typeface="HGMaruGothicMPRO" panose="020F0600000000000000" pitchFamily="34" charset="-128"/>
                          <a:ea typeface="HGMaruGothicMPRO" panose="020F0600000000000000" pitchFamily="34" charset="-128"/>
                          <a:cs typeface="A-OTF Shin Maru Go Pro"/>
                        </a:rPr>
                        <a:t>16</a:t>
                      </a:r>
                      <a:r>
                        <a:rPr kumimoji="1" lang="ja-JP" altLang="en-US" sz="1600" dirty="0">
                          <a:solidFill>
                            <a:schemeClr val="tx1"/>
                          </a:solidFill>
                          <a:latin typeface="HGMaruGothicMPRO" panose="020F0600000000000000" pitchFamily="34" charset="-128"/>
                          <a:ea typeface="HGMaruGothicMPRO" panose="020F0600000000000000" pitchFamily="34" charset="-128"/>
                          <a:cs typeface="A-OTF Shin Maru Go Pro"/>
                        </a:rPr>
                        <a:t>条の２～第</a:t>
                      </a:r>
                      <a:r>
                        <a:rPr kumimoji="1" lang="en-US" altLang="ja-JP" sz="1600" dirty="0">
                          <a:solidFill>
                            <a:schemeClr val="tx1"/>
                          </a:solidFill>
                          <a:latin typeface="HGMaruGothicMPRO" panose="020F0600000000000000" pitchFamily="34" charset="-128"/>
                          <a:ea typeface="HGMaruGothicMPRO" panose="020F0600000000000000" pitchFamily="34" charset="-128"/>
                          <a:cs typeface="A-OTF Shin Maru Go Pro"/>
                        </a:rPr>
                        <a:t>16</a:t>
                      </a:r>
                      <a:r>
                        <a:rPr kumimoji="1" lang="ja-JP" altLang="en-US" sz="1600" dirty="0">
                          <a:solidFill>
                            <a:schemeClr val="tx1"/>
                          </a:solidFill>
                          <a:latin typeface="HGMaruGothicMPRO" panose="020F0600000000000000" pitchFamily="34" charset="-128"/>
                          <a:ea typeface="HGMaruGothicMPRO" panose="020F0600000000000000" pitchFamily="34" charset="-128"/>
                          <a:cs typeface="A-OTF Shin Maru Go Pro"/>
                        </a:rPr>
                        <a:t>条の７</a:t>
                      </a:r>
                      <a:endParaRPr kumimoji="1" lang="ja-JP" altLang="en-US" sz="1600" dirty="0">
                        <a:solidFill>
                          <a:schemeClr val="tx1"/>
                        </a:solidFill>
                      </a:endParaRPr>
                    </a:p>
                  </a:txBody>
                  <a:tcPr marL="105923" marR="105923"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marL="0" marR="0" lvl="0" indent="0" algn="l" defTabSz="861993"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700" dirty="0">
                          <a:solidFill>
                            <a:schemeClr val="tx1"/>
                          </a:solidFill>
                          <a:latin typeface="HGMaruGothicMPRO" panose="020F0600000000000000" pitchFamily="34" charset="-128"/>
                          <a:ea typeface="HGMaruGothicMPRO" panose="020F0600000000000000" pitchFamily="34" charset="-128"/>
                          <a:cs typeface="A-OTF Shin Maru Go Pro"/>
                        </a:rPr>
                        <a:t>１年に５日まで</a:t>
                      </a:r>
                      <a:endParaRPr kumimoji="1" lang="en-US" altLang="ja-JP" sz="1700" dirty="0">
                        <a:solidFill>
                          <a:schemeClr val="tx1"/>
                        </a:solidFill>
                        <a:latin typeface="HGMaruGothicMPRO" panose="020F0600000000000000" pitchFamily="34" charset="-128"/>
                        <a:ea typeface="HGMaruGothicMPRO" panose="020F0600000000000000" pitchFamily="34" charset="-128"/>
                        <a:cs typeface="A-OTF Shin Maru Go Pro"/>
                      </a:endParaRPr>
                    </a:p>
                    <a:p>
                      <a:pPr marL="0" marR="0" lvl="0" indent="0" algn="l" defTabSz="861993"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700" dirty="0">
                          <a:solidFill>
                            <a:schemeClr val="tx1"/>
                          </a:solidFill>
                          <a:latin typeface="HGMaruGothicMPRO" panose="020F0600000000000000" pitchFamily="34" charset="-128"/>
                          <a:ea typeface="HGMaruGothicMPRO" panose="020F0600000000000000" pitchFamily="34" charset="-128"/>
                          <a:cs typeface="A-OTF Shin Maru Go Pro"/>
                        </a:rPr>
                        <a:t>（当該子・対象家族が２人以上の場合は</a:t>
                      </a:r>
                      <a:r>
                        <a:rPr kumimoji="1" lang="en-US" altLang="ja-JP" sz="1700" dirty="0">
                          <a:solidFill>
                            <a:schemeClr val="tx1"/>
                          </a:solidFill>
                          <a:latin typeface="HGMaruGothicMPRO" panose="020F0600000000000000" pitchFamily="34" charset="-128"/>
                          <a:ea typeface="HGMaruGothicMPRO" panose="020F0600000000000000" pitchFamily="34" charset="-128"/>
                          <a:cs typeface="A-OTF Shin Maru Go Pro"/>
                        </a:rPr>
                        <a:t>10</a:t>
                      </a:r>
                      <a:r>
                        <a:rPr kumimoji="1" lang="ja-JP" altLang="en-US" sz="1700" dirty="0">
                          <a:solidFill>
                            <a:schemeClr val="tx1"/>
                          </a:solidFill>
                          <a:latin typeface="HGMaruGothicMPRO" panose="020F0600000000000000" pitchFamily="34" charset="-128"/>
                          <a:ea typeface="HGMaruGothicMPRO" panose="020F0600000000000000" pitchFamily="34" charset="-128"/>
                          <a:cs typeface="A-OTF Shin Maru Go Pro"/>
                        </a:rPr>
                        <a:t>日まで）</a:t>
                      </a:r>
                    </a:p>
                  </a:txBody>
                  <a:tcPr marL="105923" marR="105923"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194869201"/>
                  </a:ext>
                </a:extLst>
              </a:tr>
              <a:tr h="498826">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marL="0" indent="0" algn="ctr">
                        <a:buFont typeface="Wingdings" panose="05000000000000000000" pitchFamily="2" charset="2"/>
                        <a:buNone/>
                      </a:pPr>
                      <a:r>
                        <a:rPr kumimoji="1" lang="zh-TW" altLang="en-US" sz="1900" dirty="0">
                          <a:solidFill>
                            <a:schemeClr val="tx1"/>
                          </a:solidFill>
                          <a:latin typeface="HGMaruGothicMPRO" panose="020F0600000000000000" pitchFamily="34" charset="-128"/>
                          <a:ea typeface="HGMaruGothicMPRO" panose="020F0600000000000000" pitchFamily="34" charset="-128"/>
                          <a:cs typeface="A-OTF Shin Maru Go Pro"/>
                        </a:rPr>
                        <a:t>育児短時間勤務制度</a:t>
                      </a:r>
                      <a:endParaRPr kumimoji="1" lang="en-US" altLang="zh-TW" sz="1900" dirty="0">
                        <a:solidFill>
                          <a:schemeClr val="tx1"/>
                        </a:solidFill>
                        <a:latin typeface="HGMaruGothicMPRO" panose="020F0600000000000000" pitchFamily="34" charset="-128"/>
                        <a:ea typeface="HGMaruGothicMPRO" panose="020F0600000000000000" pitchFamily="34" charset="-128"/>
                        <a:cs typeface="A-OTF Shin Maru Go Pro"/>
                      </a:endParaRPr>
                    </a:p>
                  </a:txBody>
                  <a:tcPr marL="105923" marR="105923"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DDF2FF"/>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marL="0" indent="0" algn="l">
                        <a:buFont typeface="Wingdings" panose="05000000000000000000" pitchFamily="2" charset="2"/>
                        <a:buNone/>
                      </a:pPr>
                      <a:r>
                        <a:rPr kumimoji="1" lang="ja-JP" altLang="en-US" sz="1600" dirty="0">
                          <a:solidFill>
                            <a:schemeClr val="tx1"/>
                          </a:solidFill>
                          <a:latin typeface="HGMaruGothicMPRO" panose="020F0600000000000000" pitchFamily="34" charset="-128"/>
                          <a:ea typeface="HGMaruGothicMPRO" panose="020F0600000000000000" pitchFamily="34" charset="-128"/>
                          <a:cs typeface="A-OTF Shin Maru Go Pro"/>
                        </a:rPr>
                        <a:t>育児・介護休業法第</a:t>
                      </a:r>
                      <a:r>
                        <a:rPr kumimoji="1" lang="en-US" altLang="ja-JP" sz="1600" dirty="0">
                          <a:solidFill>
                            <a:schemeClr val="tx1"/>
                          </a:solidFill>
                          <a:latin typeface="HGMaruGothicMPRO" panose="020F0600000000000000" pitchFamily="34" charset="-128"/>
                          <a:ea typeface="HGMaruGothicMPRO" panose="020F0600000000000000" pitchFamily="34" charset="-128"/>
                          <a:cs typeface="A-OTF Shin Maru Go Pro"/>
                        </a:rPr>
                        <a:t>23</a:t>
                      </a:r>
                      <a:r>
                        <a:rPr kumimoji="1" lang="ja-JP" altLang="en-US" sz="1600" dirty="0">
                          <a:solidFill>
                            <a:schemeClr val="tx1"/>
                          </a:solidFill>
                          <a:latin typeface="HGMaruGothicMPRO" panose="020F0600000000000000" pitchFamily="34" charset="-128"/>
                          <a:ea typeface="HGMaruGothicMPRO" panose="020F0600000000000000" pitchFamily="34" charset="-128"/>
                          <a:cs typeface="A-OTF Shin Maru Go Pro"/>
                        </a:rPr>
                        <a:t>条第</a:t>
                      </a:r>
                      <a:r>
                        <a:rPr kumimoji="1" lang="en-US" altLang="ja-JP" sz="1600" dirty="0">
                          <a:solidFill>
                            <a:schemeClr val="tx1"/>
                          </a:solidFill>
                          <a:latin typeface="HGMaruGothicMPRO" panose="020F0600000000000000" pitchFamily="34" charset="-128"/>
                          <a:ea typeface="HGMaruGothicMPRO" panose="020F0600000000000000" pitchFamily="34" charset="-128"/>
                          <a:cs typeface="A-OTF Shin Maru Go Pro"/>
                        </a:rPr>
                        <a:t>1</a:t>
                      </a:r>
                      <a:r>
                        <a:rPr kumimoji="1" lang="ja-JP" altLang="en-US" sz="1600" dirty="0">
                          <a:solidFill>
                            <a:schemeClr val="tx1"/>
                          </a:solidFill>
                          <a:latin typeface="HGMaruGothicMPRO" panose="020F0600000000000000" pitchFamily="34" charset="-128"/>
                          <a:ea typeface="HGMaruGothicMPRO" panose="020F0600000000000000" pitchFamily="34" charset="-128"/>
                          <a:cs typeface="A-OTF Shin Maru Go Pro"/>
                        </a:rPr>
                        <a:t>項</a:t>
                      </a:r>
                      <a:endParaRPr kumimoji="1" lang="ja-JP" altLang="en-US" sz="1600" dirty="0">
                        <a:solidFill>
                          <a:schemeClr val="tx1"/>
                        </a:solidFill>
                      </a:endParaRPr>
                    </a:p>
                  </a:txBody>
                  <a:tcPr marL="105923" marR="105923"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marL="0" indent="0">
                        <a:buFont typeface="Wingdings" panose="05000000000000000000" pitchFamily="2" charset="2"/>
                        <a:buNone/>
                      </a:pPr>
                      <a:r>
                        <a:rPr kumimoji="1" lang="ja-JP" altLang="en-US" sz="1700" dirty="0">
                          <a:solidFill>
                            <a:schemeClr val="tx1"/>
                          </a:solidFill>
                          <a:latin typeface="HGMaruGothicMPRO" panose="020F0600000000000000" pitchFamily="34" charset="-128"/>
                          <a:ea typeface="HGMaruGothicMPRO" panose="020F0600000000000000" pitchFamily="34" charset="-128"/>
                          <a:cs typeface="A-OTF Shin Maru Go Pro"/>
                        </a:rPr>
                        <a:t>短時間勤務制度は原則</a:t>
                      </a:r>
                      <a:r>
                        <a:rPr kumimoji="1" lang="en-US" altLang="ja-JP" sz="1700" dirty="0">
                          <a:solidFill>
                            <a:schemeClr val="tx1"/>
                          </a:solidFill>
                          <a:latin typeface="HGMaruGothicMPRO" panose="020F0600000000000000" pitchFamily="34" charset="-128"/>
                          <a:ea typeface="HGMaruGothicMPRO" panose="020F0600000000000000" pitchFamily="34" charset="-128"/>
                          <a:cs typeface="A-OTF Shin Maru Go Pro"/>
                        </a:rPr>
                        <a:t>6</a:t>
                      </a:r>
                      <a:r>
                        <a:rPr kumimoji="1" lang="ja-JP" altLang="en-US" sz="1700" dirty="0">
                          <a:solidFill>
                            <a:schemeClr val="tx1"/>
                          </a:solidFill>
                          <a:latin typeface="HGMaruGothicMPRO" panose="020F0600000000000000" pitchFamily="34" charset="-128"/>
                          <a:ea typeface="HGMaruGothicMPRO" panose="020F0600000000000000" pitchFamily="34" charset="-128"/>
                          <a:cs typeface="A-OTF Shin Maru Go Pro"/>
                        </a:rPr>
                        <a:t>時間とする</a:t>
                      </a:r>
                      <a:endParaRPr kumimoji="1" lang="ja-JP" altLang="en-US" sz="1700" dirty="0">
                        <a:solidFill>
                          <a:schemeClr val="tx1"/>
                        </a:solidFill>
                      </a:endParaRPr>
                    </a:p>
                  </a:txBody>
                  <a:tcPr marL="105923" marR="105923"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13626516"/>
                  </a:ext>
                </a:extLst>
              </a:tr>
            </a:tbl>
          </a:graphicData>
        </a:graphic>
      </p:graphicFrame>
      <p:sp>
        <p:nvSpPr>
          <p:cNvPr id="2" name="スライド番号プレースホルダー 1">
            <a:extLst>
              <a:ext uri="{FF2B5EF4-FFF2-40B4-BE49-F238E27FC236}">
                <a16:creationId xmlns:a16="http://schemas.microsoft.com/office/drawing/2014/main" id="{B002DC6B-948B-4F8D-B7A2-00D676175519}"/>
              </a:ext>
            </a:extLst>
          </p:cNvPr>
          <p:cNvSpPr>
            <a:spLocks noGrp="1"/>
          </p:cNvSpPr>
          <p:nvPr>
            <p:ph type="sldNum" sz="quarter" idx="12"/>
          </p:nvPr>
        </p:nvSpPr>
        <p:spPr>
          <a:xfrm>
            <a:off x="9416617" y="6495078"/>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48D2695C-D2BA-40A6-AE03-23D04579368B}" type="slidenum">
              <a:rPr lang="ja-JP" altLang="en-US" smtClean="0"/>
              <a:pPr/>
              <a:t>7</a:t>
            </a:fld>
            <a:endParaRPr lang="ja-JP" altLang="en-US" dirty="0"/>
          </a:p>
        </p:txBody>
      </p:sp>
    </p:spTree>
    <p:extLst>
      <p:ext uri="{BB962C8B-B14F-4D97-AF65-F5344CB8AC3E}">
        <p14:creationId xmlns:p14="http://schemas.microsoft.com/office/powerpoint/2010/main" val="1217443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nvGraphicFramePr>
        <p:xfrm>
          <a:off x="407368" y="2179626"/>
          <a:ext cx="11377264" cy="4263981"/>
        </p:xfrm>
        <a:graphic>
          <a:graphicData uri="http://schemas.openxmlformats.org/drawingml/2006/table">
            <a:tbl>
              <a:tblPr firstRow="1" bandRow="1">
                <a:tableStyleId>{5C22544A-7EE6-4342-B048-85BDC9FD1C3A}</a:tableStyleId>
              </a:tblPr>
              <a:tblGrid>
                <a:gridCol w="2915134">
                  <a:extLst>
                    <a:ext uri="{9D8B030D-6E8A-4147-A177-3AD203B41FA5}">
                      <a16:colId xmlns:a16="http://schemas.microsoft.com/office/drawing/2014/main" val="20000"/>
                    </a:ext>
                  </a:extLst>
                </a:gridCol>
                <a:gridCol w="1808105">
                  <a:extLst>
                    <a:ext uri="{9D8B030D-6E8A-4147-A177-3AD203B41FA5}">
                      <a16:colId xmlns:a16="http://schemas.microsoft.com/office/drawing/2014/main" val="20001"/>
                    </a:ext>
                  </a:extLst>
                </a:gridCol>
                <a:gridCol w="2121739">
                  <a:extLst>
                    <a:ext uri="{9D8B030D-6E8A-4147-A177-3AD203B41FA5}">
                      <a16:colId xmlns:a16="http://schemas.microsoft.com/office/drawing/2014/main" val="20002"/>
                    </a:ext>
                  </a:extLst>
                </a:gridCol>
                <a:gridCol w="4532286">
                  <a:extLst>
                    <a:ext uri="{9D8B030D-6E8A-4147-A177-3AD203B41FA5}">
                      <a16:colId xmlns:a16="http://schemas.microsoft.com/office/drawing/2014/main" val="20003"/>
                    </a:ext>
                  </a:extLst>
                </a:gridCol>
              </a:tblGrid>
              <a:tr h="1393390">
                <a:tc>
                  <a:txBody>
                    <a:bodyPr/>
                    <a:lstStyle/>
                    <a:p>
                      <a:pPr algn="ctr"/>
                      <a:r>
                        <a:rPr kumimoji="1" lang="ja-JP" altLang="en-US" sz="1800" dirty="0">
                          <a:solidFill>
                            <a:schemeClr val="tx1"/>
                          </a:solidFill>
                          <a:latin typeface="HG丸ｺﾞｼｯｸM-PRO" pitchFamily="50" charset="-128"/>
                          <a:ea typeface="HG丸ｺﾞｼｯｸM-PRO" pitchFamily="50" charset="-128"/>
                        </a:rPr>
                        <a:t>医師等の指導により</a:t>
                      </a:r>
                    </a:p>
                    <a:p>
                      <a:pPr algn="ctr"/>
                      <a:r>
                        <a:rPr kumimoji="1" lang="ja-JP" altLang="en-US" sz="1800" dirty="0">
                          <a:solidFill>
                            <a:schemeClr val="tx1"/>
                          </a:solidFill>
                          <a:latin typeface="HG丸ｺﾞｼｯｸM-PRO" pitchFamily="50" charset="-128"/>
                          <a:ea typeface="HG丸ｺﾞｼｯｸM-PRO" pitchFamily="50" charset="-128"/>
                        </a:rPr>
                        <a:t>休業が必要とされた日</a:t>
                      </a:r>
                      <a:endParaRPr kumimoji="1" lang="en-US" altLang="ja-JP" sz="1200" dirty="0">
                        <a:solidFill>
                          <a:schemeClr val="tx1"/>
                        </a:solidFill>
                        <a:latin typeface="HG丸ｺﾞｼｯｸM-PRO" pitchFamily="50" charset="-128"/>
                        <a:ea typeface="HG丸ｺﾞｼｯｸM-PRO" pitchFamily="50" charset="-128"/>
                      </a:endParaRPr>
                    </a:p>
                  </a:txBody>
                  <a:tcPr marL="0" marR="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800" dirty="0">
                          <a:solidFill>
                            <a:schemeClr val="tx1"/>
                          </a:solidFill>
                          <a:latin typeface="HG丸ｺﾞｼｯｸM-PRO" pitchFamily="50" charset="-128"/>
                          <a:ea typeface="HG丸ｺﾞｼｯｸM-PRO" pitchFamily="50" charset="-128"/>
                        </a:rPr>
                        <a:t>産前休業</a:t>
                      </a:r>
                      <a:endParaRPr kumimoji="1" lang="en-US" altLang="ja-JP" sz="1800" dirty="0">
                        <a:solidFill>
                          <a:schemeClr val="tx1"/>
                        </a:solidFill>
                        <a:latin typeface="HG丸ｺﾞｼｯｸM-PRO" pitchFamily="50" charset="-128"/>
                        <a:ea typeface="HG丸ｺﾞｼｯｸM-PRO" pitchFamily="50" charset="-128"/>
                      </a:endParaRPr>
                    </a:p>
                    <a:p>
                      <a:pPr algn="ctr"/>
                      <a:r>
                        <a:rPr kumimoji="1" lang="ja-JP" altLang="en-US" sz="1800" dirty="0">
                          <a:solidFill>
                            <a:schemeClr val="tx1"/>
                          </a:solidFill>
                          <a:latin typeface="HG丸ｺﾞｼｯｸM-PRO" pitchFamily="50" charset="-128"/>
                          <a:ea typeface="HG丸ｺﾞｼｯｸM-PRO" pitchFamily="50" charset="-128"/>
                        </a:rPr>
                        <a:t>６週間</a:t>
                      </a:r>
                      <a:r>
                        <a:rPr kumimoji="1" lang="ja-JP" altLang="en-US" sz="1200" dirty="0">
                          <a:solidFill>
                            <a:schemeClr val="tx1"/>
                          </a:solidFill>
                          <a:latin typeface="HG丸ｺﾞｼｯｸM-PRO" pitchFamily="50" charset="-128"/>
                          <a:ea typeface="HG丸ｺﾞｼｯｸM-PRO" pitchFamily="50" charset="-128"/>
                        </a:rPr>
                        <a:t>（</a:t>
                      </a:r>
                      <a:r>
                        <a:rPr kumimoji="1" lang="en-US" altLang="ja-JP" sz="1200" dirty="0">
                          <a:solidFill>
                            <a:schemeClr val="tx1"/>
                          </a:solidFill>
                          <a:latin typeface="HG丸ｺﾞｼｯｸM-PRO" pitchFamily="50" charset="-128"/>
                          <a:ea typeface="HG丸ｺﾞｼｯｸM-PRO" pitchFamily="50" charset="-128"/>
                        </a:rPr>
                        <a:t>※</a:t>
                      </a:r>
                      <a:r>
                        <a:rPr kumimoji="1" lang="ja-JP" altLang="en-US" sz="1200" dirty="0">
                          <a:solidFill>
                            <a:schemeClr val="tx1"/>
                          </a:solidFill>
                          <a:latin typeface="HG丸ｺﾞｼｯｸM-PRO" pitchFamily="50" charset="-128"/>
                          <a:ea typeface="HG丸ｺﾞｼｯｸM-PRO" pitchFamily="50" charset="-128"/>
                        </a:rPr>
                        <a:t>１）</a:t>
                      </a:r>
                      <a:endParaRPr kumimoji="1" lang="en-US" altLang="ja-JP" sz="1200" dirty="0">
                        <a:solidFill>
                          <a:schemeClr val="tx1"/>
                        </a:solidFill>
                        <a:latin typeface="HG丸ｺﾞｼｯｸM-PRO" pitchFamily="50" charset="-128"/>
                        <a:ea typeface="HG丸ｺﾞｼｯｸM-PRO" pitchFamily="50" charset="-128"/>
                      </a:endParaRPr>
                    </a:p>
                    <a:p>
                      <a:pPr algn="ctr"/>
                      <a:r>
                        <a:rPr kumimoji="1" lang="ja-JP" altLang="en-US" sz="1600" dirty="0">
                          <a:solidFill>
                            <a:schemeClr val="tx1"/>
                          </a:solidFill>
                          <a:latin typeface="HG丸ｺﾞｼｯｸM-PRO" pitchFamily="50" charset="-128"/>
                          <a:ea typeface="HG丸ｺﾞｼｯｸM-PRO" pitchFamily="50" charset="-128"/>
                        </a:rPr>
                        <a:t>（労働基準法）</a:t>
                      </a:r>
                    </a:p>
                  </a:txBody>
                  <a:tcPr marL="0" marR="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800" dirty="0">
                          <a:solidFill>
                            <a:schemeClr val="tx1"/>
                          </a:solidFill>
                          <a:latin typeface="HG丸ｺﾞｼｯｸM-PRO" pitchFamily="50" charset="-128"/>
                          <a:ea typeface="HG丸ｺﾞｼｯｸM-PRO" pitchFamily="50" charset="-128"/>
                        </a:rPr>
                        <a:t>産後休業</a:t>
                      </a:r>
                      <a:endParaRPr kumimoji="1" lang="en-US" altLang="ja-JP" sz="1800" dirty="0">
                        <a:solidFill>
                          <a:schemeClr val="tx1"/>
                        </a:solidFill>
                        <a:latin typeface="HG丸ｺﾞｼｯｸM-PRO" pitchFamily="50" charset="-128"/>
                        <a:ea typeface="HG丸ｺﾞｼｯｸM-PRO" pitchFamily="50" charset="-128"/>
                      </a:endParaRPr>
                    </a:p>
                    <a:p>
                      <a:pPr algn="ctr"/>
                      <a:r>
                        <a:rPr kumimoji="1" lang="ja-JP" altLang="en-US" sz="1800" dirty="0">
                          <a:solidFill>
                            <a:schemeClr val="tx1"/>
                          </a:solidFill>
                          <a:latin typeface="HG丸ｺﾞｼｯｸM-PRO" pitchFamily="50" charset="-128"/>
                          <a:ea typeface="HG丸ｺﾞｼｯｸM-PRO" pitchFamily="50" charset="-128"/>
                        </a:rPr>
                        <a:t>原則８週間</a:t>
                      </a:r>
                      <a:r>
                        <a:rPr kumimoji="1" lang="ja-JP" altLang="en-US" sz="1200" dirty="0">
                          <a:solidFill>
                            <a:schemeClr val="tx1"/>
                          </a:solidFill>
                          <a:latin typeface="HG丸ｺﾞｼｯｸM-PRO" pitchFamily="50" charset="-128"/>
                          <a:ea typeface="HG丸ｺﾞｼｯｸM-PRO" pitchFamily="50" charset="-128"/>
                        </a:rPr>
                        <a:t>（</a:t>
                      </a:r>
                      <a:r>
                        <a:rPr kumimoji="1" lang="en-US" altLang="ja-JP" sz="1200" dirty="0">
                          <a:solidFill>
                            <a:schemeClr val="tx1"/>
                          </a:solidFill>
                          <a:latin typeface="HG丸ｺﾞｼｯｸM-PRO" pitchFamily="50" charset="-128"/>
                          <a:ea typeface="HG丸ｺﾞｼｯｸM-PRO" pitchFamily="50" charset="-128"/>
                        </a:rPr>
                        <a:t>※</a:t>
                      </a:r>
                      <a:r>
                        <a:rPr kumimoji="1" lang="ja-JP" altLang="en-US" sz="1200" dirty="0">
                          <a:solidFill>
                            <a:schemeClr val="tx1"/>
                          </a:solidFill>
                          <a:latin typeface="HG丸ｺﾞｼｯｸM-PRO" pitchFamily="50" charset="-128"/>
                          <a:ea typeface="HG丸ｺﾞｼｯｸM-PRO" pitchFamily="50" charset="-128"/>
                        </a:rPr>
                        <a:t>２）</a:t>
                      </a:r>
                      <a:endParaRPr kumimoji="1" lang="en-US" altLang="ja-JP" sz="1200" dirty="0">
                        <a:solidFill>
                          <a:schemeClr val="tx1"/>
                        </a:solidFill>
                        <a:latin typeface="HG丸ｺﾞｼｯｸM-PRO" pitchFamily="50" charset="-128"/>
                        <a:ea typeface="HG丸ｺﾞｼｯｸM-PRO" pitchFamily="50" charset="-128"/>
                      </a:endParaRPr>
                    </a:p>
                    <a:p>
                      <a:pPr algn="ctr"/>
                      <a:r>
                        <a:rPr kumimoji="1" lang="ja-JP" altLang="en-US" sz="1600" dirty="0">
                          <a:solidFill>
                            <a:schemeClr val="tx1"/>
                          </a:solidFill>
                          <a:latin typeface="HG丸ｺﾞｼｯｸM-PRO" pitchFamily="50" charset="-128"/>
                          <a:ea typeface="HG丸ｺﾞｼｯｸM-PRO" pitchFamily="50" charset="-128"/>
                        </a:rPr>
                        <a:t>（労働基準法）</a:t>
                      </a:r>
                    </a:p>
                  </a:txBody>
                  <a:tcPr marL="0" marR="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2000" dirty="0">
                          <a:solidFill>
                            <a:schemeClr val="tx1"/>
                          </a:solidFill>
                          <a:latin typeface="HG丸ｺﾞｼｯｸM-PRO" pitchFamily="50" charset="-128"/>
                          <a:ea typeface="HG丸ｺﾞｼｯｸM-PRO" pitchFamily="50" charset="-128"/>
                        </a:rPr>
                        <a:t>育児休業</a:t>
                      </a:r>
                      <a:r>
                        <a:rPr kumimoji="1" lang="ja-JP" altLang="en-US" sz="1200" b="1" i="0" u="none" strike="noStrike" kern="1200" cap="none" spc="0" normalizeH="0" baseline="0" noProof="0" dirty="0">
                          <a:ln>
                            <a:noFill/>
                          </a:ln>
                          <a:solidFill>
                            <a:schemeClr val="tx1"/>
                          </a:solidFill>
                          <a:effectLst/>
                          <a:uLnTx/>
                          <a:uFillTx/>
                          <a:latin typeface="HG丸ｺﾞｼｯｸM-PRO" pitchFamily="50" charset="-128"/>
                          <a:ea typeface="HG丸ｺﾞｼｯｸM-PRO" pitchFamily="50" charset="-128"/>
                          <a:cs typeface="+mn-cs"/>
                        </a:rPr>
                        <a:t>（</a:t>
                      </a:r>
                      <a:r>
                        <a:rPr kumimoji="1" lang="en-US" altLang="ja-JP" sz="1200" b="1" i="0" u="none" strike="noStrike" kern="1200" cap="none" spc="0" normalizeH="0" baseline="0" noProof="0" dirty="0">
                          <a:ln>
                            <a:noFill/>
                          </a:ln>
                          <a:solidFill>
                            <a:schemeClr val="tx1"/>
                          </a:solidFill>
                          <a:effectLst/>
                          <a:uLnTx/>
                          <a:uFillTx/>
                          <a:latin typeface="HG丸ｺﾞｼｯｸM-PRO" pitchFamily="50" charset="-128"/>
                          <a:ea typeface="HG丸ｺﾞｼｯｸM-PRO" pitchFamily="50" charset="-128"/>
                          <a:cs typeface="+mn-cs"/>
                        </a:rPr>
                        <a:t>※</a:t>
                      </a:r>
                      <a:r>
                        <a:rPr kumimoji="1" lang="ja-JP" altLang="en-US" sz="1200" b="1" i="0" u="none" strike="noStrike" kern="1200" cap="none" spc="0" normalizeH="0" baseline="0" noProof="0" dirty="0">
                          <a:ln>
                            <a:noFill/>
                          </a:ln>
                          <a:solidFill>
                            <a:schemeClr val="tx1"/>
                          </a:solidFill>
                          <a:effectLst/>
                          <a:uLnTx/>
                          <a:uFillTx/>
                          <a:latin typeface="HG丸ｺﾞｼｯｸM-PRO" pitchFamily="50" charset="-128"/>
                          <a:ea typeface="HG丸ｺﾞｼｯｸM-PRO" pitchFamily="50" charset="-128"/>
                          <a:cs typeface="+mn-cs"/>
                        </a:rPr>
                        <a:t>３）</a:t>
                      </a:r>
                      <a:r>
                        <a:rPr kumimoji="1" lang="ja-JP" altLang="en-US" sz="2000" dirty="0">
                          <a:solidFill>
                            <a:schemeClr val="tx1"/>
                          </a:solidFill>
                          <a:latin typeface="HG丸ｺﾞｼｯｸM-PRO" pitchFamily="50" charset="-128"/>
                          <a:ea typeface="HG丸ｺﾞｼｯｸM-PRO" pitchFamily="50" charset="-128"/>
                        </a:rPr>
                        <a:t>１歳まで</a:t>
                      </a:r>
                      <a:endParaRPr kumimoji="1" lang="en-US" altLang="ja-JP" sz="2000" dirty="0">
                        <a:solidFill>
                          <a:schemeClr val="tx1"/>
                        </a:solidFill>
                        <a:latin typeface="HG丸ｺﾞｼｯｸM-PRO" pitchFamily="50" charset="-128"/>
                        <a:ea typeface="HG丸ｺﾞｼｯｸM-PRO" pitchFamily="50" charset="-128"/>
                      </a:endParaRPr>
                    </a:p>
                    <a:p>
                      <a:pPr algn="ctr"/>
                      <a:r>
                        <a:rPr kumimoji="1" lang="ja-JP" altLang="en-US" sz="1800" b="0" dirty="0">
                          <a:solidFill>
                            <a:schemeClr val="tx1"/>
                          </a:solidFill>
                          <a:latin typeface="HG丸ｺﾞｼｯｸM-PRO" pitchFamily="50" charset="-128"/>
                          <a:ea typeface="HG丸ｺﾞｼｯｸM-PRO" pitchFamily="50" charset="-128"/>
                        </a:rPr>
                        <a:t>（一定の場合　最長２歳）</a:t>
                      </a:r>
                      <a:endParaRPr kumimoji="1" lang="en-US" altLang="ja-JP" sz="1800" b="0" dirty="0">
                        <a:solidFill>
                          <a:schemeClr val="tx1"/>
                        </a:solidFill>
                        <a:latin typeface="HG丸ｺﾞｼｯｸM-PRO" pitchFamily="50" charset="-128"/>
                        <a:ea typeface="HG丸ｺﾞｼｯｸM-PRO" pitchFamily="50" charset="-128"/>
                      </a:endParaRPr>
                    </a:p>
                    <a:p>
                      <a:pPr algn="ctr"/>
                      <a:r>
                        <a:rPr kumimoji="1" lang="ja-JP" altLang="en-US" sz="1300" b="0" dirty="0">
                          <a:solidFill>
                            <a:schemeClr val="tx1"/>
                          </a:solidFill>
                          <a:latin typeface="HG丸ｺﾞｼｯｸM-PRO" pitchFamily="50" charset="-128"/>
                          <a:ea typeface="HG丸ｺﾞｼｯｸM-PRO" pitchFamily="50" charset="-128"/>
                        </a:rPr>
                        <a:t>　　（両親ともに取得した場合　１歳２か月までの１年間。２か月はパパ（ママ）のプラス分）</a:t>
                      </a:r>
                      <a:endParaRPr kumimoji="1" lang="en-US" altLang="ja-JP" sz="1300" b="0" dirty="0">
                        <a:solidFill>
                          <a:schemeClr val="tx1"/>
                        </a:solidFill>
                        <a:latin typeface="HG丸ｺﾞｼｯｸM-PRO" pitchFamily="50" charset="-128"/>
                        <a:ea typeface="HG丸ｺﾞｼｯｸM-PRO" pitchFamily="50" charset="-128"/>
                      </a:endParaRPr>
                    </a:p>
                    <a:p>
                      <a:pPr algn="ctr"/>
                      <a:r>
                        <a:rPr kumimoji="1" lang="ja-JP" altLang="en-US" sz="1600" b="1" dirty="0">
                          <a:solidFill>
                            <a:schemeClr val="tx1"/>
                          </a:solidFill>
                          <a:latin typeface="HG丸ｺﾞｼｯｸM-PRO" pitchFamily="50" charset="-128"/>
                          <a:ea typeface="HG丸ｺﾞｼｯｸM-PRO" pitchFamily="50" charset="-128"/>
                        </a:rPr>
                        <a:t>（育児・介護休業法）</a:t>
                      </a:r>
                      <a:endParaRPr kumimoji="1" lang="en-US" altLang="ja-JP" sz="1600" b="1" dirty="0">
                        <a:solidFill>
                          <a:schemeClr val="tx1"/>
                        </a:solidFill>
                        <a:latin typeface="HG丸ｺﾞｼｯｸM-PRO" pitchFamily="50" charset="-128"/>
                        <a:ea typeface="HG丸ｺﾞｼｯｸM-PRO" pitchFamily="50" charset="-128"/>
                      </a:endParaRPr>
                    </a:p>
                  </a:txBody>
                  <a:tcPr marL="0" marR="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1766190">
                <a:tc gridSpan="2">
                  <a:txBody>
                    <a:bodyPr/>
                    <a:lstStyle/>
                    <a:p>
                      <a:pPr algn="ctr"/>
                      <a:endParaRPr kumimoji="1" lang="en-US" altLang="ja-JP" sz="1400" dirty="0">
                        <a:solidFill>
                          <a:schemeClr val="tx1"/>
                        </a:solidFill>
                        <a:latin typeface="HG丸ｺﾞｼｯｸM-PRO" pitchFamily="50" charset="-128"/>
                        <a:ea typeface="HG丸ｺﾞｼｯｸM-PRO" pitchFamily="50" charset="-128"/>
                      </a:endParaRPr>
                    </a:p>
                    <a:p>
                      <a:pPr algn="ctr"/>
                      <a:endParaRPr kumimoji="1" lang="en-US" altLang="ja-JP" sz="1400" b="1" dirty="0">
                        <a:solidFill>
                          <a:schemeClr val="tx1"/>
                        </a:solidFill>
                        <a:latin typeface="HG丸ｺﾞｼｯｸM-PRO" pitchFamily="50" charset="-128"/>
                        <a:ea typeface="HG丸ｺﾞｼｯｸM-PRO" pitchFamily="50" charset="-128"/>
                      </a:endParaRPr>
                    </a:p>
                    <a:p>
                      <a:pPr algn="ctr"/>
                      <a:endParaRPr kumimoji="1" lang="en-US" altLang="ja-JP" sz="1400" b="1" dirty="0">
                        <a:solidFill>
                          <a:schemeClr val="tx1"/>
                        </a:solidFill>
                        <a:latin typeface="HG丸ｺﾞｼｯｸM-PRO" pitchFamily="50" charset="-128"/>
                        <a:ea typeface="HG丸ｺﾞｼｯｸM-PRO" pitchFamily="50" charset="-128"/>
                      </a:endParaRPr>
                    </a:p>
                    <a:p>
                      <a:pPr algn="ctr"/>
                      <a:r>
                        <a:rPr kumimoji="1" lang="ja-JP" altLang="en-US" sz="1400" b="1" dirty="0">
                          <a:solidFill>
                            <a:schemeClr val="tx1"/>
                          </a:solidFill>
                          <a:latin typeface="HG丸ｺﾞｼｯｸM-PRO" pitchFamily="50" charset="-128"/>
                          <a:ea typeface="HG丸ｺﾞｼｯｸM-PRO" pitchFamily="50" charset="-128"/>
                        </a:rPr>
                        <a:t>妊婦を対象とした軽易業務転換等</a:t>
                      </a:r>
                      <a:endParaRPr kumimoji="1" lang="en-US" altLang="ja-JP" sz="1400" b="1" dirty="0">
                        <a:solidFill>
                          <a:schemeClr val="tx1"/>
                        </a:solidFill>
                        <a:latin typeface="HG丸ｺﾞｼｯｸM-PRO" pitchFamily="50" charset="-128"/>
                        <a:ea typeface="HG丸ｺﾞｼｯｸM-PRO" pitchFamily="50" charset="-128"/>
                      </a:endParaRPr>
                    </a:p>
                    <a:p>
                      <a:pPr algn="ctr"/>
                      <a:r>
                        <a:rPr kumimoji="1" lang="ja-JP" altLang="en-US" sz="1400" b="1" dirty="0">
                          <a:solidFill>
                            <a:schemeClr val="tx1"/>
                          </a:solidFill>
                          <a:latin typeface="HG丸ｺﾞｼｯｸM-PRO" pitchFamily="50" charset="-128"/>
                          <a:ea typeface="HG丸ｺﾞｼｯｸM-PRO" pitchFamily="50" charset="-128"/>
                        </a:rPr>
                        <a:t>（労働基準法）</a:t>
                      </a:r>
                    </a:p>
                  </a:txBody>
                  <a:tcPr marL="0" marR="0" anchor="ctr">
                    <a:lnR w="12700" cap="flat" cmpd="sng" algn="ctr">
                      <a:solidFill>
                        <a:schemeClr val="tx1"/>
                      </a:solidFill>
                      <a:prstDash val="dot"/>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endParaRPr kumimoji="1" lang="ja-JP" altLang="en-US"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gridSpan="2">
                  <a:txBody>
                    <a:bodyPr/>
                    <a:lstStyle/>
                    <a:p>
                      <a:pPr>
                        <a:spcAft>
                          <a:spcPts val="600"/>
                        </a:spcAft>
                      </a:pPr>
                      <a:endParaRPr kumimoji="1" lang="en-US" altLang="ja-JP" sz="2000" b="1" dirty="0">
                        <a:solidFill>
                          <a:schemeClr val="tx1"/>
                        </a:solidFill>
                        <a:latin typeface="HG丸ｺﾞｼｯｸM-PRO" pitchFamily="50" charset="-128"/>
                        <a:ea typeface="HG丸ｺﾞｼｯｸM-PRO" pitchFamily="50" charset="-128"/>
                      </a:endParaRPr>
                    </a:p>
                    <a:p>
                      <a:pPr>
                        <a:spcAft>
                          <a:spcPts val="600"/>
                        </a:spcAft>
                      </a:pPr>
                      <a:endParaRPr kumimoji="1" lang="en-US" altLang="ja-JP" sz="2000" b="1" dirty="0">
                        <a:solidFill>
                          <a:srgbClr val="E46C0A"/>
                        </a:solidFill>
                        <a:latin typeface="HG丸ｺﾞｼｯｸM-PRO" pitchFamily="50" charset="-128"/>
                        <a:ea typeface="HG丸ｺﾞｼｯｸM-PRO" pitchFamily="50" charset="-128"/>
                      </a:endParaRPr>
                    </a:p>
                    <a:p>
                      <a:pPr>
                        <a:spcAft>
                          <a:spcPts val="600"/>
                        </a:spcAft>
                      </a:pPr>
                      <a:r>
                        <a:rPr kumimoji="1" lang="ja-JP" altLang="en-US" sz="2000" b="1" dirty="0">
                          <a:solidFill>
                            <a:srgbClr val="E46C0A"/>
                          </a:solidFill>
                          <a:latin typeface="HG丸ｺﾞｼｯｸM-PRO" pitchFamily="50" charset="-128"/>
                          <a:ea typeface="HG丸ｺﾞｼｯｸM-PRO" pitchFamily="50" charset="-128"/>
                        </a:rPr>
                        <a:t>育児時間</a:t>
                      </a:r>
                      <a:r>
                        <a:rPr kumimoji="1" lang="ja-JP" altLang="en-US" sz="1600" dirty="0">
                          <a:solidFill>
                            <a:schemeClr val="tx1"/>
                          </a:solidFill>
                          <a:latin typeface="HG丸ｺﾞｼｯｸM-PRO" pitchFamily="50" charset="-128"/>
                          <a:ea typeface="HG丸ｺﾞｼｯｸM-PRO" pitchFamily="50" charset="-128"/>
                        </a:rPr>
                        <a:t>（１歳まで１日２回、各々３０分まで）（労働基準法）</a:t>
                      </a:r>
                      <a:endParaRPr kumimoji="1" lang="en-US" altLang="ja-JP" sz="1600" dirty="0">
                        <a:solidFill>
                          <a:schemeClr val="tx1"/>
                        </a:solidFill>
                        <a:latin typeface="HG丸ｺﾞｼｯｸM-PRO" pitchFamily="50" charset="-128"/>
                        <a:ea typeface="HG丸ｺﾞｼｯｸM-PRO" pitchFamily="50" charset="-128"/>
                      </a:endParaRPr>
                    </a:p>
                    <a:p>
                      <a:r>
                        <a:rPr kumimoji="1" lang="ja-JP" altLang="en-US" sz="1600" b="0" kern="1200" dirty="0">
                          <a:solidFill>
                            <a:schemeClr val="tx1"/>
                          </a:solidFill>
                          <a:latin typeface="HG丸ｺﾞｼｯｸM-PRO" pitchFamily="50" charset="-128"/>
                          <a:ea typeface="HG丸ｺﾞｼｯｸM-PRO" pitchFamily="50" charset="-128"/>
                          <a:cs typeface="+mn-cs"/>
                        </a:rPr>
                        <a:t>　</a:t>
                      </a:r>
                      <a:r>
                        <a:rPr kumimoji="1" lang="en-US" altLang="ja-JP" sz="1600" b="0" kern="1200" dirty="0">
                          <a:solidFill>
                            <a:schemeClr val="tx1"/>
                          </a:solidFill>
                          <a:latin typeface="HG丸ｺﾞｼｯｸM-PRO" pitchFamily="50" charset="-128"/>
                          <a:ea typeface="HG丸ｺﾞｼｯｸM-PRO" pitchFamily="50" charset="-128"/>
                          <a:cs typeface="+mn-cs"/>
                        </a:rPr>
                        <a:t>※</a:t>
                      </a:r>
                      <a:r>
                        <a:rPr kumimoji="1" lang="ja-JP" altLang="en-US" sz="1600" b="1" kern="1200" dirty="0">
                          <a:solidFill>
                            <a:schemeClr val="tx1"/>
                          </a:solidFill>
                          <a:latin typeface="HG丸ｺﾞｼｯｸM-PRO" pitchFamily="50" charset="-128"/>
                          <a:ea typeface="HG丸ｺﾞｼｯｸM-PRO" pitchFamily="50" charset="-128"/>
                          <a:cs typeface="+mn-cs"/>
                        </a:rPr>
                        <a:t>育児短時間勤務制度</a:t>
                      </a:r>
                      <a:r>
                        <a:rPr kumimoji="1" lang="ja-JP" altLang="en-US" sz="1600" spc="-40" baseline="0" dirty="0">
                          <a:solidFill>
                            <a:schemeClr val="tx1"/>
                          </a:solidFill>
                          <a:latin typeface="HG丸ｺﾞｼｯｸM-PRO" pitchFamily="50" charset="-128"/>
                          <a:ea typeface="HG丸ｺﾞｼｯｸM-PRO" pitchFamily="50" charset="-128"/>
                        </a:rPr>
                        <a:t>（</a:t>
                      </a:r>
                      <a:r>
                        <a:rPr kumimoji="1" lang="ja-JP" altLang="en-US" sz="1600" b="0" kern="1200" spc="-40" baseline="0" dirty="0">
                          <a:solidFill>
                            <a:schemeClr val="tx1"/>
                          </a:solidFill>
                          <a:latin typeface="HG丸ｺﾞｼｯｸM-PRO" pitchFamily="50" charset="-128"/>
                          <a:ea typeface="HG丸ｺﾞｼｯｸM-PRO" pitchFamily="50" charset="-128"/>
                          <a:cs typeface="+mn-cs"/>
                        </a:rPr>
                        <a:t>３歳未満、</a:t>
                      </a:r>
                      <a:r>
                        <a:rPr kumimoji="1" lang="ja-JP" altLang="en-US" sz="1600" spc="-40" baseline="0" dirty="0">
                          <a:solidFill>
                            <a:schemeClr val="tx1"/>
                          </a:solidFill>
                          <a:latin typeface="HG丸ｺﾞｼｯｸM-PRO" pitchFamily="50" charset="-128"/>
                          <a:ea typeface="HG丸ｺﾞｼｯｸM-PRO" pitchFamily="50" charset="-128"/>
                        </a:rPr>
                        <a:t>１日の労働時間を原則６時間に）</a:t>
                      </a:r>
                      <a:endParaRPr kumimoji="1" lang="en-US" altLang="ja-JP" sz="1600" spc="-40" baseline="0" dirty="0">
                        <a:solidFill>
                          <a:schemeClr val="tx1"/>
                        </a:solidFill>
                        <a:latin typeface="HG丸ｺﾞｼｯｸM-PRO" pitchFamily="50" charset="-128"/>
                        <a:ea typeface="HG丸ｺﾞｼｯｸM-PRO" pitchFamily="50" charset="-128"/>
                      </a:endParaRPr>
                    </a:p>
                  </a:txBody>
                  <a:tcPr marL="0" marR="0" anchor="ctr">
                    <a:lnL w="12700" cap="flat" cmpd="sng" algn="ctr">
                      <a:solidFill>
                        <a:schemeClr val="tx1"/>
                      </a:solidFill>
                      <a:prstDash val="dot"/>
                      <a:round/>
                      <a:headEnd type="none" w="med" len="med"/>
                      <a:tailEnd type="none" w="med" len="med"/>
                    </a:lnL>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endParaRPr kumimoji="1" lang="ja-JP" altLang="en-US" sz="2000" dirty="0">
                        <a:solidFill>
                          <a:schemeClr val="tx1"/>
                        </a:solidFill>
                      </a:endParaRPr>
                    </a:p>
                  </a:txBody>
                  <a:tcPr anchor="ctr">
                    <a:lnL w="12700" cap="flat" cmpd="sng" algn="ctr">
                      <a:solidFill>
                        <a:schemeClr val="tx1"/>
                      </a:solidFill>
                      <a:prstDash val="dot"/>
                      <a:round/>
                      <a:headEnd type="none" w="med" len="med"/>
                      <a:tailEnd type="none" w="med" len="med"/>
                    </a:lnL>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104401">
                <a:tc>
                  <a:txBody>
                    <a:bodyPr/>
                    <a:lstStyle/>
                    <a:p>
                      <a:pPr algn="ctr">
                        <a:lnSpc>
                          <a:spcPct val="100000"/>
                        </a:lnSpc>
                        <a:spcBef>
                          <a:spcPts val="300"/>
                        </a:spcBef>
                      </a:pPr>
                      <a:endParaRPr kumimoji="1" lang="en-US" altLang="ja-JP" sz="2000" b="1" dirty="0">
                        <a:solidFill>
                          <a:schemeClr val="tx1"/>
                        </a:solidFill>
                        <a:effectLst/>
                        <a:latin typeface="HG丸ｺﾞｼｯｸM-PRO" pitchFamily="50" charset="-128"/>
                        <a:ea typeface="HG丸ｺﾞｼｯｸM-PRO" pitchFamily="50" charset="-128"/>
                      </a:endParaRPr>
                    </a:p>
                    <a:p>
                      <a:pPr algn="ctr">
                        <a:lnSpc>
                          <a:spcPct val="100000"/>
                        </a:lnSpc>
                        <a:spcBef>
                          <a:spcPts val="300"/>
                        </a:spcBef>
                      </a:pPr>
                      <a:r>
                        <a:rPr kumimoji="1" lang="ja-JP" altLang="en-US" sz="2000" b="1" dirty="0">
                          <a:solidFill>
                            <a:schemeClr val="tx1"/>
                          </a:solidFill>
                          <a:effectLst/>
                          <a:latin typeface="HG丸ｺﾞｼｯｸM-PRO" pitchFamily="50" charset="-128"/>
                          <a:ea typeface="HG丸ｺﾞｼｯｸM-PRO" pitchFamily="50" charset="-128"/>
                        </a:rPr>
                        <a:t>傷病手当金</a:t>
                      </a:r>
                      <a:endParaRPr kumimoji="1" lang="en-US" altLang="ja-JP" sz="2000" b="1" dirty="0">
                        <a:solidFill>
                          <a:schemeClr val="tx1"/>
                        </a:solidFill>
                        <a:effectLst/>
                        <a:latin typeface="HG丸ｺﾞｼｯｸM-PRO" pitchFamily="50" charset="-128"/>
                        <a:ea typeface="HG丸ｺﾞｼｯｸM-PRO" pitchFamily="50" charset="-128"/>
                      </a:endParaRPr>
                    </a:p>
                    <a:p>
                      <a:pPr algn="ctr">
                        <a:lnSpc>
                          <a:spcPct val="100000"/>
                        </a:lnSpc>
                        <a:spcBef>
                          <a:spcPts val="300"/>
                        </a:spcBef>
                      </a:pPr>
                      <a:r>
                        <a:rPr kumimoji="1" lang="ja-JP" altLang="en-US" sz="2000" b="1" dirty="0">
                          <a:solidFill>
                            <a:schemeClr val="tx1"/>
                          </a:solidFill>
                          <a:effectLst/>
                          <a:latin typeface="HG丸ｺﾞｼｯｸM-PRO" pitchFamily="50" charset="-128"/>
                          <a:ea typeface="HG丸ｺﾞｼｯｸM-PRO" pitchFamily="50" charset="-128"/>
                        </a:rPr>
                        <a:t>（健康保険法）</a:t>
                      </a:r>
                      <a:endParaRPr kumimoji="1" lang="en-US" altLang="ja-JP" sz="2000" b="1" dirty="0">
                        <a:solidFill>
                          <a:schemeClr val="tx1"/>
                        </a:solidFill>
                        <a:effectLst/>
                        <a:latin typeface="HG丸ｺﾞｼｯｸM-PRO" pitchFamily="50" charset="-128"/>
                        <a:ea typeface="HG丸ｺﾞｼｯｸM-PRO" pitchFamily="50" charset="-128"/>
                      </a:endParaRPr>
                    </a:p>
                  </a:txBody>
                  <a:tcPr marL="0" marR="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20000"/>
                        <a:lumOff val="80000"/>
                      </a:schemeClr>
                    </a:solidFill>
                  </a:tcPr>
                </a:tc>
                <a:tc gridSpan="2">
                  <a:txBody>
                    <a:bodyPr/>
                    <a:lstStyle/>
                    <a:p>
                      <a:pPr algn="ctr">
                        <a:lnSpc>
                          <a:spcPct val="100000"/>
                        </a:lnSpc>
                        <a:spcBef>
                          <a:spcPts val="300"/>
                        </a:spcBef>
                      </a:pPr>
                      <a:r>
                        <a:rPr kumimoji="1" lang="ja-JP" altLang="en-US" sz="2000" b="1" dirty="0">
                          <a:solidFill>
                            <a:schemeClr val="tx1"/>
                          </a:solidFill>
                          <a:latin typeface="HG丸ｺﾞｼｯｸM-PRO" pitchFamily="50" charset="-128"/>
                          <a:ea typeface="HG丸ｺﾞｼｯｸM-PRO" pitchFamily="50" charset="-128"/>
                        </a:rPr>
                        <a:t>出産育児一時金</a:t>
                      </a:r>
                      <a:endParaRPr kumimoji="1" lang="en-US" altLang="ja-JP" sz="2000" b="1" dirty="0">
                        <a:solidFill>
                          <a:schemeClr val="tx1"/>
                        </a:solidFill>
                        <a:latin typeface="HG丸ｺﾞｼｯｸM-PRO" pitchFamily="50" charset="-128"/>
                        <a:ea typeface="HG丸ｺﾞｼｯｸM-PRO" pitchFamily="50" charset="-128"/>
                      </a:endParaRPr>
                    </a:p>
                    <a:p>
                      <a:pPr algn="ctr">
                        <a:lnSpc>
                          <a:spcPct val="100000"/>
                        </a:lnSpc>
                        <a:spcBef>
                          <a:spcPts val="300"/>
                        </a:spcBef>
                      </a:pPr>
                      <a:r>
                        <a:rPr kumimoji="1" lang="ja-JP" altLang="en-US" sz="2000" b="1" dirty="0">
                          <a:solidFill>
                            <a:schemeClr val="tx1"/>
                          </a:solidFill>
                          <a:latin typeface="HG丸ｺﾞｼｯｸM-PRO" pitchFamily="50" charset="-128"/>
                          <a:ea typeface="HG丸ｺﾞｼｯｸM-PRO" pitchFamily="50" charset="-128"/>
                        </a:rPr>
                        <a:t>出産手当金</a:t>
                      </a:r>
                      <a:endParaRPr kumimoji="1" lang="en-US" altLang="ja-JP" sz="2000" b="1" dirty="0">
                        <a:solidFill>
                          <a:schemeClr val="tx1"/>
                        </a:solidFill>
                        <a:latin typeface="HG丸ｺﾞｼｯｸM-PRO" pitchFamily="50" charset="-128"/>
                        <a:ea typeface="HG丸ｺﾞｼｯｸM-PRO" pitchFamily="50" charset="-128"/>
                      </a:endParaRPr>
                    </a:p>
                    <a:p>
                      <a:pPr algn="ctr">
                        <a:lnSpc>
                          <a:spcPct val="100000"/>
                        </a:lnSpc>
                        <a:spcBef>
                          <a:spcPts val="300"/>
                        </a:spcBef>
                      </a:pPr>
                      <a:r>
                        <a:rPr kumimoji="1" lang="ja-JP" altLang="en-US" sz="2000" b="1" dirty="0">
                          <a:solidFill>
                            <a:schemeClr val="tx1"/>
                          </a:solidFill>
                          <a:latin typeface="HG丸ｺﾞｼｯｸM-PRO" pitchFamily="50" charset="-128"/>
                          <a:ea typeface="HG丸ｺﾞｼｯｸM-PRO" pitchFamily="50" charset="-128"/>
                        </a:rPr>
                        <a:t>（健康保険法）</a:t>
                      </a:r>
                    </a:p>
                  </a:txBody>
                  <a:tcPr marL="0" marR="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ctr"/>
                      <a:endParaRPr kumimoji="1" lang="ja-JP" altLang="en-US" sz="2000" b="1" dirty="0">
                        <a:solidFill>
                          <a:schemeClr val="tx1"/>
                        </a:solidFill>
                      </a:endParaRPr>
                    </a:p>
                  </a:txBody>
                  <a:tcPr>
                    <a:solidFill>
                      <a:srgbClr val="FFFF99"/>
                    </a:solidFill>
                  </a:tcPr>
                </a:tc>
                <a:tc>
                  <a:txBody>
                    <a:bodyPr/>
                    <a:lstStyle/>
                    <a:p>
                      <a:pPr algn="ctr">
                        <a:lnSpc>
                          <a:spcPct val="100000"/>
                        </a:lnSpc>
                        <a:spcBef>
                          <a:spcPts val="300"/>
                        </a:spcBef>
                      </a:pPr>
                      <a:endParaRPr kumimoji="1" lang="en-US" altLang="ja-JP" sz="2000" b="1" dirty="0">
                        <a:solidFill>
                          <a:schemeClr val="tx1"/>
                        </a:solidFill>
                        <a:latin typeface="HG丸ｺﾞｼｯｸM-PRO" pitchFamily="50" charset="-128"/>
                        <a:ea typeface="HG丸ｺﾞｼｯｸM-PRO" pitchFamily="50" charset="-128"/>
                      </a:endParaRPr>
                    </a:p>
                    <a:p>
                      <a:pPr algn="ctr">
                        <a:lnSpc>
                          <a:spcPct val="100000"/>
                        </a:lnSpc>
                        <a:spcBef>
                          <a:spcPts val="300"/>
                        </a:spcBef>
                      </a:pPr>
                      <a:r>
                        <a:rPr kumimoji="1" lang="zh-TW" altLang="en-US" sz="2000" b="1" kern="1200" dirty="0">
                          <a:solidFill>
                            <a:schemeClr val="tx1"/>
                          </a:solidFill>
                          <a:latin typeface="HG丸ｺﾞｼｯｸM-PRO" pitchFamily="50" charset="-128"/>
                          <a:ea typeface="HG丸ｺﾞｼｯｸM-PRO" pitchFamily="50" charset="-128"/>
                          <a:cs typeface="+mn-cs"/>
                        </a:rPr>
                        <a:t>育児休業給付金</a:t>
                      </a:r>
                      <a:endParaRPr kumimoji="1" lang="en-US" altLang="zh-TW" sz="2000" b="1" kern="1200" dirty="0">
                        <a:solidFill>
                          <a:schemeClr val="tx1"/>
                        </a:solidFill>
                        <a:latin typeface="HG丸ｺﾞｼｯｸM-PRO" pitchFamily="50" charset="-128"/>
                        <a:ea typeface="HG丸ｺﾞｼｯｸM-PRO" pitchFamily="50" charset="-128"/>
                        <a:cs typeface="+mn-cs"/>
                      </a:endParaRPr>
                    </a:p>
                    <a:p>
                      <a:pPr algn="ctr">
                        <a:lnSpc>
                          <a:spcPct val="100000"/>
                        </a:lnSpc>
                        <a:spcBef>
                          <a:spcPts val="300"/>
                        </a:spcBef>
                      </a:pPr>
                      <a:r>
                        <a:rPr kumimoji="1" lang="ja-JP" altLang="en-US" sz="2000" b="1" dirty="0">
                          <a:solidFill>
                            <a:schemeClr val="tx1"/>
                          </a:solidFill>
                          <a:latin typeface="HG丸ｺﾞｼｯｸM-PRO" pitchFamily="50" charset="-128"/>
                          <a:ea typeface="HG丸ｺﾞｼｯｸM-PRO" pitchFamily="50" charset="-128"/>
                        </a:rPr>
                        <a:t>（雇用保険法）</a:t>
                      </a:r>
                    </a:p>
                  </a:txBody>
                  <a:tcPr marL="0" marR="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2079" name="テキスト ボックス 29"/>
          <p:cNvSpPr txBox="1">
            <a:spLocks noChangeArrowheads="1"/>
          </p:cNvSpPr>
          <p:nvPr/>
        </p:nvSpPr>
        <p:spPr bwMode="auto">
          <a:xfrm>
            <a:off x="407368" y="1775039"/>
            <a:ext cx="912283" cy="369888"/>
          </a:xfrm>
          <a:prstGeom prst="rect">
            <a:avLst/>
          </a:prstGeom>
          <a:noFill/>
          <a:ln w="9525">
            <a:noFill/>
            <a:miter lim="800000"/>
            <a:headEnd/>
            <a:tailEnd/>
          </a:ln>
        </p:spPr>
        <p:txBody>
          <a:bodyPr>
            <a:spAutoFit/>
          </a:bodyPr>
          <a:lstStyle/>
          <a:p>
            <a:r>
              <a:rPr lang="ja-JP" altLang="en-US" b="1" dirty="0">
                <a:latin typeface="HG丸ｺﾞｼｯｸM-PRO" pitchFamily="50" charset="-128"/>
                <a:ea typeface="HG丸ｺﾞｼｯｸM-PRO" pitchFamily="50" charset="-128"/>
              </a:rPr>
              <a:t>妊娠</a:t>
            </a:r>
          </a:p>
        </p:txBody>
      </p:sp>
      <p:sp>
        <p:nvSpPr>
          <p:cNvPr id="2080" name="テキスト ボックス 30"/>
          <p:cNvSpPr txBox="1">
            <a:spLocks noChangeArrowheads="1"/>
          </p:cNvSpPr>
          <p:nvPr/>
        </p:nvSpPr>
        <p:spPr bwMode="auto">
          <a:xfrm>
            <a:off x="4883357" y="1811667"/>
            <a:ext cx="752943" cy="369887"/>
          </a:xfrm>
          <a:prstGeom prst="rect">
            <a:avLst/>
          </a:prstGeom>
          <a:noFill/>
          <a:ln w="9525">
            <a:noFill/>
            <a:miter lim="800000"/>
            <a:headEnd/>
            <a:tailEnd/>
          </a:ln>
        </p:spPr>
        <p:txBody>
          <a:bodyPr wrap="square">
            <a:spAutoFit/>
          </a:bodyPr>
          <a:lstStyle/>
          <a:p>
            <a:r>
              <a:rPr lang="ja-JP" altLang="en-US" b="1" dirty="0">
                <a:latin typeface="HG丸ｺﾞｼｯｸM-PRO" pitchFamily="50" charset="-128"/>
                <a:ea typeface="HG丸ｺﾞｼｯｸM-PRO" pitchFamily="50" charset="-128"/>
              </a:rPr>
              <a:t>出産</a:t>
            </a:r>
          </a:p>
        </p:txBody>
      </p:sp>
      <p:sp>
        <p:nvSpPr>
          <p:cNvPr id="2081" name="テキスト ボックス 31"/>
          <p:cNvSpPr txBox="1">
            <a:spLocks noChangeArrowheads="1"/>
          </p:cNvSpPr>
          <p:nvPr/>
        </p:nvSpPr>
        <p:spPr bwMode="auto">
          <a:xfrm>
            <a:off x="6467017" y="1809739"/>
            <a:ext cx="2400300" cy="369887"/>
          </a:xfrm>
          <a:prstGeom prst="rect">
            <a:avLst/>
          </a:prstGeom>
          <a:noFill/>
          <a:ln w="9525">
            <a:noFill/>
            <a:miter lim="800000"/>
            <a:headEnd/>
            <a:tailEnd/>
          </a:ln>
        </p:spPr>
        <p:txBody>
          <a:bodyPr>
            <a:spAutoFit/>
          </a:bodyPr>
          <a:lstStyle/>
          <a:p>
            <a:r>
              <a:rPr lang="zh-TW" altLang="en-US" b="1" dirty="0">
                <a:latin typeface="HG丸ｺﾞｼｯｸM-PRO" pitchFamily="50" charset="-128"/>
                <a:ea typeface="HG丸ｺﾞｼｯｸM-PRO" pitchFamily="50" charset="-128"/>
              </a:rPr>
              <a:t>育児休業開始</a:t>
            </a:r>
            <a:endParaRPr lang="ja-JP" altLang="en-US" b="1" dirty="0">
              <a:latin typeface="HG丸ｺﾞｼｯｸM-PRO" pitchFamily="50" charset="-128"/>
              <a:ea typeface="HG丸ｺﾞｼｯｸM-PRO" pitchFamily="50" charset="-128"/>
            </a:endParaRPr>
          </a:p>
        </p:txBody>
      </p:sp>
      <p:sp>
        <p:nvSpPr>
          <p:cNvPr id="2082" name="テキスト ボックス 32"/>
          <p:cNvSpPr txBox="1">
            <a:spLocks noChangeArrowheads="1"/>
          </p:cNvSpPr>
          <p:nvPr/>
        </p:nvSpPr>
        <p:spPr bwMode="auto">
          <a:xfrm>
            <a:off x="10395053" y="1775039"/>
            <a:ext cx="1677611" cy="369888"/>
          </a:xfrm>
          <a:prstGeom prst="rect">
            <a:avLst/>
          </a:prstGeom>
          <a:noFill/>
          <a:ln w="9525">
            <a:noFill/>
            <a:miter lim="800000"/>
            <a:headEnd/>
            <a:tailEnd/>
          </a:ln>
        </p:spPr>
        <p:txBody>
          <a:bodyPr wrap="square">
            <a:spAutoFit/>
          </a:bodyPr>
          <a:lstStyle/>
          <a:p>
            <a:r>
              <a:rPr lang="zh-TW" altLang="en-US" b="1" dirty="0">
                <a:latin typeface="HG丸ｺﾞｼｯｸM-PRO" pitchFamily="50" charset="-128"/>
                <a:ea typeface="HG丸ｺﾞｼｯｸM-PRO" pitchFamily="50" charset="-128"/>
              </a:rPr>
              <a:t>育児休業終了</a:t>
            </a:r>
            <a:endParaRPr lang="ja-JP" altLang="en-US" b="1" dirty="0">
              <a:latin typeface="HG丸ｺﾞｼｯｸM-PRO" pitchFamily="50" charset="-128"/>
              <a:ea typeface="HG丸ｺﾞｼｯｸM-PRO" pitchFamily="50" charset="-128"/>
            </a:endParaRPr>
          </a:p>
        </p:txBody>
      </p:sp>
      <p:sp>
        <p:nvSpPr>
          <p:cNvPr id="2084" name="テキスト ボックス 36"/>
          <p:cNvSpPr txBox="1">
            <a:spLocks noChangeArrowheads="1"/>
          </p:cNvSpPr>
          <p:nvPr/>
        </p:nvSpPr>
        <p:spPr bwMode="auto">
          <a:xfrm>
            <a:off x="732661" y="908720"/>
            <a:ext cx="682819" cy="708025"/>
          </a:xfrm>
          <a:prstGeom prst="rect">
            <a:avLst/>
          </a:prstGeom>
          <a:noFill/>
          <a:ln w="9525">
            <a:noFill/>
            <a:miter lim="800000"/>
            <a:headEnd/>
            <a:tailEnd/>
          </a:ln>
        </p:spPr>
        <p:txBody>
          <a:bodyPr wrap="square">
            <a:spAutoFit/>
          </a:bodyPr>
          <a:lstStyle/>
          <a:p>
            <a:r>
              <a:rPr lang="ja-JP" altLang="en-US" sz="4000" b="1" dirty="0">
                <a:latin typeface="HG丸ｺﾞｼｯｸM-PRO" pitchFamily="50" charset="-128"/>
                <a:ea typeface="HG丸ｺﾞｼｯｸM-PRO" pitchFamily="50" charset="-128"/>
              </a:rPr>
              <a:t>妻</a:t>
            </a:r>
          </a:p>
        </p:txBody>
      </p:sp>
      <p:sp>
        <p:nvSpPr>
          <p:cNvPr id="3" name="テキスト ボックス 2"/>
          <p:cNvSpPr txBox="1"/>
          <p:nvPr/>
        </p:nvSpPr>
        <p:spPr>
          <a:xfrm>
            <a:off x="3143672" y="3538938"/>
            <a:ext cx="1988347" cy="577081"/>
          </a:xfrm>
          <a:prstGeom prst="rect">
            <a:avLst/>
          </a:prstGeom>
          <a:noFill/>
        </p:spPr>
        <p:txBody>
          <a:bodyPr wrap="square" rtlCol="0">
            <a:spAutoFit/>
          </a:bodyPr>
          <a:lstStyle/>
          <a:p>
            <a:r>
              <a:rPr kumimoji="1" lang="en-US" altLang="ja-JP" sz="1050" dirty="0">
                <a:latin typeface="HG丸ｺﾞｼｯｸM-PRO" panose="020F0600000000000000" pitchFamily="50" charset="-128"/>
                <a:ea typeface="HG丸ｺﾞｼｯｸM-PRO" panose="020F0600000000000000" pitchFamily="50" charset="-128"/>
              </a:rPr>
              <a:t>※</a:t>
            </a:r>
            <a:r>
              <a:rPr kumimoji="1" lang="ja-JP" altLang="en-US" sz="1050" dirty="0">
                <a:latin typeface="HG丸ｺﾞｼｯｸM-PRO" panose="020F0600000000000000" pitchFamily="50" charset="-128"/>
                <a:ea typeface="HG丸ｺﾞｼｯｸM-PRO" panose="020F0600000000000000" pitchFamily="50" charset="-128"/>
              </a:rPr>
              <a:t>１　産前休業は、６週間の　</a:t>
            </a:r>
            <a:endParaRPr kumimoji="1" lang="en-US" altLang="ja-JP" sz="1050" dirty="0">
              <a:latin typeface="HG丸ｺﾞｼｯｸM-PRO" panose="020F0600000000000000" pitchFamily="50" charset="-128"/>
              <a:ea typeface="HG丸ｺﾞｼｯｸM-PRO" panose="020F0600000000000000" pitchFamily="50" charset="-128"/>
            </a:endParaRPr>
          </a:p>
          <a:p>
            <a:r>
              <a:rPr lang="ja-JP" altLang="en-US" sz="1050" dirty="0">
                <a:latin typeface="HG丸ｺﾞｼｯｸM-PRO" panose="020F0600000000000000" pitchFamily="50" charset="-128"/>
                <a:ea typeface="HG丸ｺﾞｼｯｸM-PRO" panose="020F0600000000000000" pitchFamily="50" charset="-128"/>
              </a:rPr>
              <a:t>　</a:t>
            </a:r>
            <a:r>
              <a:rPr kumimoji="1" lang="ja-JP" altLang="en-US" sz="1050" dirty="0">
                <a:latin typeface="HG丸ｺﾞｼｯｸM-PRO" panose="020F0600000000000000" pitchFamily="50" charset="-128"/>
                <a:ea typeface="HG丸ｺﾞｼｯｸM-PRO" panose="020F0600000000000000" pitchFamily="50" charset="-128"/>
              </a:rPr>
              <a:t>うちで本人の請求した期間。　</a:t>
            </a:r>
            <a:endParaRPr kumimoji="1" lang="en-US" altLang="ja-JP" sz="1050" dirty="0">
              <a:latin typeface="HG丸ｺﾞｼｯｸM-PRO" panose="020F0600000000000000" pitchFamily="50" charset="-128"/>
              <a:ea typeface="HG丸ｺﾞｼｯｸM-PRO" panose="020F0600000000000000" pitchFamily="50" charset="-128"/>
            </a:endParaRPr>
          </a:p>
          <a:p>
            <a:r>
              <a:rPr lang="ja-JP" altLang="en-US" sz="1050" dirty="0">
                <a:latin typeface="HG丸ｺﾞｼｯｸM-PRO" panose="020F0600000000000000" pitchFamily="50" charset="-128"/>
                <a:ea typeface="HG丸ｺﾞｼｯｸM-PRO" panose="020F0600000000000000" pitchFamily="50" charset="-128"/>
              </a:rPr>
              <a:t>　</a:t>
            </a:r>
            <a:r>
              <a:rPr kumimoji="1" lang="ja-JP" altLang="en-US" sz="1050" dirty="0">
                <a:latin typeface="HG丸ｺﾞｼｯｸM-PRO" panose="020F0600000000000000" pitchFamily="50" charset="-128"/>
                <a:ea typeface="HG丸ｺﾞｼｯｸM-PRO" panose="020F0600000000000000" pitchFamily="50" charset="-128"/>
              </a:rPr>
              <a:t>多胎妊娠の場合は</a:t>
            </a:r>
            <a:r>
              <a:rPr kumimoji="1" lang="en-US" altLang="ja-JP" sz="1050" dirty="0">
                <a:latin typeface="HG丸ｺﾞｼｯｸM-PRO" panose="020F0600000000000000" pitchFamily="50" charset="-128"/>
                <a:ea typeface="HG丸ｺﾞｼｯｸM-PRO" panose="020F0600000000000000" pitchFamily="50" charset="-128"/>
              </a:rPr>
              <a:t>14</a:t>
            </a:r>
            <a:r>
              <a:rPr kumimoji="1" lang="ja-JP" altLang="en-US" sz="1050" dirty="0">
                <a:latin typeface="HG丸ｺﾞｼｯｸM-PRO" panose="020F0600000000000000" pitchFamily="50" charset="-128"/>
                <a:ea typeface="HG丸ｺﾞｼｯｸM-PRO" panose="020F0600000000000000" pitchFamily="50" charset="-128"/>
              </a:rPr>
              <a:t>週間</a:t>
            </a:r>
          </a:p>
        </p:txBody>
      </p:sp>
      <p:sp>
        <p:nvSpPr>
          <p:cNvPr id="19" name="テキスト ボックス 18"/>
          <p:cNvSpPr txBox="1"/>
          <p:nvPr/>
        </p:nvSpPr>
        <p:spPr>
          <a:xfrm>
            <a:off x="5303912" y="3554855"/>
            <a:ext cx="2998125" cy="415498"/>
          </a:xfrm>
          <a:prstGeom prst="rect">
            <a:avLst/>
          </a:prstGeom>
          <a:noFill/>
        </p:spPr>
        <p:txBody>
          <a:bodyPr wrap="square" rtlCol="0">
            <a:spAutoFit/>
          </a:bodyPr>
          <a:lstStyle/>
          <a:p>
            <a:r>
              <a:rPr kumimoji="1" lang="en-US" altLang="ja-JP" sz="1050" dirty="0">
                <a:latin typeface="HG丸ｺﾞｼｯｸM-PRO" panose="020F0600000000000000" pitchFamily="50" charset="-128"/>
                <a:ea typeface="HG丸ｺﾞｼｯｸM-PRO" panose="020F0600000000000000" pitchFamily="50" charset="-128"/>
              </a:rPr>
              <a:t>※</a:t>
            </a:r>
            <a:r>
              <a:rPr kumimoji="1" lang="ja-JP" altLang="en-US" sz="1050" dirty="0">
                <a:latin typeface="HG丸ｺﾞｼｯｸM-PRO" panose="020F0600000000000000" pitchFamily="50" charset="-128"/>
                <a:ea typeface="HG丸ｺﾞｼｯｸM-PRO" panose="020F0600000000000000" pitchFamily="50" charset="-128"/>
              </a:rPr>
              <a:t>２ 産後６週間経過後に、本人が請求し、　</a:t>
            </a:r>
            <a:endParaRPr kumimoji="1" lang="en-US" altLang="ja-JP" sz="1050" dirty="0">
              <a:latin typeface="HG丸ｺﾞｼｯｸM-PRO" panose="020F0600000000000000" pitchFamily="50" charset="-128"/>
              <a:ea typeface="HG丸ｺﾞｼｯｸM-PRO" panose="020F0600000000000000" pitchFamily="50" charset="-128"/>
            </a:endParaRPr>
          </a:p>
          <a:p>
            <a:r>
              <a:rPr lang="ja-JP" altLang="en-US" sz="1050" dirty="0">
                <a:latin typeface="HG丸ｺﾞｼｯｸM-PRO" panose="020F0600000000000000" pitchFamily="50" charset="-128"/>
                <a:ea typeface="HG丸ｺﾞｼｯｸM-PRO" panose="020F0600000000000000" pitchFamily="50" charset="-128"/>
              </a:rPr>
              <a:t>　　</a:t>
            </a:r>
            <a:r>
              <a:rPr kumimoji="1" lang="ja-JP" altLang="en-US" sz="1050" dirty="0">
                <a:latin typeface="HG丸ｺﾞｼｯｸM-PRO" panose="020F0600000000000000" pitchFamily="50" charset="-128"/>
                <a:ea typeface="HG丸ｺﾞｼｯｸM-PRO" panose="020F0600000000000000" pitchFamily="50" charset="-128"/>
              </a:rPr>
              <a:t>医師が支障がないと認めた</a:t>
            </a:r>
            <a:r>
              <a:rPr lang="ja-JP" altLang="en-US" sz="1050" dirty="0">
                <a:latin typeface="HG丸ｺﾞｼｯｸM-PRO" panose="020F0600000000000000" pitchFamily="50" charset="-128"/>
                <a:ea typeface="HG丸ｺﾞｼｯｸM-PRO" panose="020F0600000000000000" pitchFamily="50" charset="-128"/>
              </a:rPr>
              <a:t>業務</a:t>
            </a:r>
            <a:r>
              <a:rPr kumimoji="1" lang="ja-JP" altLang="en-US" sz="1050" dirty="0">
                <a:latin typeface="HG丸ｺﾞｼｯｸM-PRO" panose="020F0600000000000000" pitchFamily="50" charset="-128"/>
                <a:ea typeface="HG丸ｺﾞｼｯｸM-PRO" panose="020F0600000000000000" pitchFamily="50" charset="-128"/>
              </a:rPr>
              <a:t>には就業可</a:t>
            </a:r>
          </a:p>
        </p:txBody>
      </p:sp>
      <p:sp>
        <p:nvSpPr>
          <p:cNvPr id="20" name="object 4">
            <a:extLst>
              <a:ext uri="{FF2B5EF4-FFF2-40B4-BE49-F238E27FC236}">
                <a16:creationId xmlns:a16="http://schemas.microsoft.com/office/drawing/2014/main" id="{D8BED487-97C5-E74B-A359-983D99014D84}"/>
              </a:ext>
            </a:extLst>
          </p:cNvPr>
          <p:cNvSpPr txBox="1">
            <a:spLocks/>
          </p:cNvSpPr>
          <p:nvPr/>
        </p:nvSpPr>
        <p:spPr>
          <a:xfrm>
            <a:off x="263352" y="115727"/>
            <a:ext cx="5994542" cy="384456"/>
          </a:xfrm>
          <a:prstGeom prst="rect">
            <a:avLst/>
          </a:prstGeom>
        </p:spPr>
        <p:txBody>
          <a:bodyPr vert="horz" wrap="square" lIns="0" tIns="14978"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521">
              <a:lnSpc>
                <a:spcPct val="100000"/>
              </a:lnSpc>
              <a:spcBef>
                <a:spcPts val="118"/>
              </a:spcBef>
            </a:pPr>
            <a:r>
              <a:rPr lang="ja-JP" altLang="en-US" sz="2400" b="1" dirty="0">
                <a:latin typeface="HGMaruGothicMPRO" panose="020F0600000000000000" pitchFamily="34" charset="-128"/>
                <a:ea typeface="HGMaruGothicMPRO" panose="020F0600000000000000" pitchFamily="34" charset="-128"/>
                <a:cs typeface="ShinMGoPro-DeBold"/>
              </a:rPr>
              <a:t>妊娠・出産・育児に関する制度</a:t>
            </a:r>
            <a:endParaRPr lang="ja-JP" altLang="en-US" sz="2400" dirty="0">
              <a:latin typeface="HGMaruGothicMPRO" panose="020F0600000000000000" pitchFamily="34" charset="-128"/>
              <a:ea typeface="HGMaruGothicMPRO" panose="020F0600000000000000" pitchFamily="34" charset="-128"/>
              <a:cs typeface="ShinMGoPro-DeBold"/>
            </a:endParaRPr>
          </a:p>
        </p:txBody>
      </p:sp>
      <p:sp>
        <p:nvSpPr>
          <p:cNvPr id="24" name="正方形/長方形 23"/>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6F5F222F-B1B6-C0F7-F71A-30E6443B3545}"/>
              </a:ext>
            </a:extLst>
          </p:cNvPr>
          <p:cNvGrpSpPr/>
          <p:nvPr/>
        </p:nvGrpSpPr>
        <p:grpSpPr>
          <a:xfrm>
            <a:off x="548621" y="5851773"/>
            <a:ext cx="11094757" cy="163428"/>
            <a:chOff x="545859" y="5589240"/>
            <a:chExt cx="11094757" cy="163428"/>
          </a:xfrm>
        </p:grpSpPr>
        <p:sp>
          <p:nvSpPr>
            <p:cNvPr id="4" name="矢印: 右 3">
              <a:extLst>
                <a:ext uri="{FF2B5EF4-FFF2-40B4-BE49-F238E27FC236}">
                  <a16:creationId xmlns:a16="http://schemas.microsoft.com/office/drawing/2014/main" id="{3D53C2E8-E6B7-4FE8-AAB6-F4512E5254E2}"/>
                </a:ext>
              </a:extLst>
            </p:cNvPr>
            <p:cNvSpPr/>
            <p:nvPr/>
          </p:nvSpPr>
          <p:spPr>
            <a:xfrm>
              <a:off x="2631969" y="5589240"/>
              <a:ext cx="608825" cy="163428"/>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矢印: 右 25">
              <a:extLst>
                <a:ext uri="{FF2B5EF4-FFF2-40B4-BE49-F238E27FC236}">
                  <a16:creationId xmlns:a16="http://schemas.microsoft.com/office/drawing/2014/main" id="{8B0D962E-3CB6-470B-BAA6-9711830EBA49}"/>
                </a:ext>
              </a:extLst>
            </p:cNvPr>
            <p:cNvSpPr/>
            <p:nvPr/>
          </p:nvSpPr>
          <p:spPr>
            <a:xfrm>
              <a:off x="6117609" y="5589240"/>
              <a:ext cx="986503" cy="163428"/>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矢印: 右 26">
              <a:extLst>
                <a:ext uri="{FF2B5EF4-FFF2-40B4-BE49-F238E27FC236}">
                  <a16:creationId xmlns:a16="http://schemas.microsoft.com/office/drawing/2014/main" id="{5CDC910B-E510-4FE5-90D5-C3B0B3044CDF}"/>
                </a:ext>
              </a:extLst>
            </p:cNvPr>
            <p:cNvSpPr/>
            <p:nvPr/>
          </p:nvSpPr>
          <p:spPr>
            <a:xfrm rot="10800000">
              <a:off x="545859" y="5589240"/>
              <a:ext cx="608825" cy="163428"/>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矢印: 右 27">
              <a:extLst>
                <a:ext uri="{FF2B5EF4-FFF2-40B4-BE49-F238E27FC236}">
                  <a16:creationId xmlns:a16="http://schemas.microsoft.com/office/drawing/2014/main" id="{BA1BBB76-68CA-49D7-89D7-DC6CFB9136AF}"/>
                </a:ext>
              </a:extLst>
            </p:cNvPr>
            <p:cNvSpPr/>
            <p:nvPr/>
          </p:nvSpPr>
          <p:spPr>
            <a:xfrm>
              <a:off x="10654113" y="5589240"/>
              <a:ext cx="986503" cy="163428"/>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矢印: 右 28">
              <a:extLst>
                <a:ext uri="{FF2B5EF4-FFF2-40B4-BE49-F238E27FC236}">
                  <a16:creationId xmlns:a16="http://schemas.microsoft.com/office/drawing/2014/main" id="{1696CC33-F030-4445-AB79-08E3DCEFE3D3}"/>
                </a:ext>
              </a:extLst>
            </p:cNvPr>
            <p:cNvSpPr/>
            <p:nvPr/>
          </p:nvSpPr>
          <p:spPr>
            <a:xfrm rot="10800000">
              <a:off x="3480166" y="5589240"/>
              <a:ext cx="986503" cy="163428"/>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矢印: 右 29">
              <a:extLst>
                <a:ext uri="{FF2B5EF4-FFF2-40B4-BE49-F238E27FC236}">
                  <a16:creationId xmlns:a16="http://schemas.microsoft.com/office/drawing/2014/main" id="{EE0EAF0E-0C69-440D-88A9-8098FEAE8B75}"/>
                </a:ext>
              </a:extLst>
            </p:cNvPr>
            <p:cNvSpPr/>
            <p:nvPr/>
          </p:nvSpPr>
          <p:spPr>
            <a:xfrm rot="10800000">
              <a:off x="7406158" y="5589240"/>
              <a:ext cx="986503" cy="163428"/>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3" name="テキスト ボックス 32">
            <a:extLst>
              <a:ext uri="{FF2B5EF4-FFF2-40B4-BE49-F238E27FC236}">
                <a16:creationId xmlns:a16="http://schemas.microsoft.com/office/drawing/2014/main" id="{3B6BAF03-8117-4CAE-1A58-6B83EF4B4654}"/>
              </a:ext>
            </a:extLst>
          </p:cNvPr>
          <p:cNvSpPr txBox="1"/>
          <p:nvPr/>
        </p:nvSpPr>
        <p:spPr>
          <a:xfrm>
            <a:off x="9799110" y="3554855"/>
            <a:ext cx="1980000" cy="253916"/>
          </a:xfrm>
          <a:prstGeom prst="rect">
            <a:avLst/>
          </a:prstGeom>
          <a:noFill/>
        </p:spPr>
        <p:txBody>
          <a:bodyPr wrap="square" rtlCol="0">
            <a:spAutoFit/>
          </a:bodyPr>
          <a:lstStyle/>
          <a:p>
            <a:r>
              <a:rPr kumimoji="1" lang="en-US" altLang="ja-JP" sz="1050" dirty="0">
                <a:latin typeface="HG丸ｺﾞｼｯｸM-PRO" panose="020F0600000000000000" pitchFamily="50" charset="-128"/>
                <a:ea typeface="HG丸ｺﾞｼｯｸM-PRO" panose="020F0600000000000000" pitchFamily="50" charset="-128"/>
              </a:rPr>
              <a:t>※</a:t>
            </a:r>
            <a:r>
              <a:rPr lang="ja-JP" altLang="en-US" sz="1050" dirty="0">
                <a:latin typeface="HG丸ｺﾞｼｯｸM-PRO" panose="020F0600000000000000" pitchFamily="50" charset="-128"/>
                <a:ea typeface="HG丸ｺﾞｼｯｸM-PRO" panose="020F0600000000000000" pitchFamily="50" charset="-128"/>
              </a:rPr>
              <a:t>３</a:t>
            </a:r>
            <a:r>
              <a:rPr kumimoji="1" lang="ja-JP" altLang="en-US" sz="1050" dirty="0">
                <a:latin typeface="HG丸ｺﾞｼｯｸM-PRO" panose="020F0600000000000000" pitchFamily="50" charset="-128"/>
                <a:ea typeface="HG丸ｺﾞｼｯｸM-PRO" panose="020F0600000000000000" pitchFamily="50" charset="-128"/>
              </a:rPr>
              <a:t> ２回まで分割して取得可</a:t>
            </a:r>
          </a:p>
        </p:txBody>
      </p:sp>
      <p:sp>
        <p:nvSpPr>
          <p:cNvPr id="5" name="テキスト ボックス 4">
            <a:extLst>
              <a:ext uri="{FF2B5EF4-FFF2-40B4-BE49-F238E27FC236}">
                <a16:creationId xmlns:a16="http://schemas.microsoft.com/office/drawing/2014/main" id="{63A3364B-A2CB-C09A-2FC2-04DE702898F0}"/>
              </a:ext>
            </a:extLst>
          </p:cNvPr>
          <p:cNvSpPr txBox="1"/>
          <p:nvPr/>
        </p:nvSpPr>
        <p:spPr>
          <a:xfrm>
            <a:off x="420416" y="4198591"/>
            <a:ext cx="11508232" cy="200055"/>
          </a:xfrm>
          <a:prstGeom prst="rect">
            <a:avLst/>
          </a:prstGeom>
          <a:solidFill>
            <a:schemeClr val="bg1"/>
          </a:solidFill>
        </p:spPr>
        <p:txBody>
          <a:bodyPr wrap="square" lIns="0" tIns="0" rIns="0" bIns="0" rtlCol="0">
            <a:spAutoFit/>
          </a:bodyPr>
          <a:lstStyle/>
          <a:p>
            <a:pPr defTabSz="457200">
              <a:defRPr/>
            </a:pPr>
            <a:r>
              <a:rPr lang="ja-JP" altLang="en-US" sz="1300" b="1" spc="-30" dirty="0">
                <a:solidFill>
                  <a:prstClr val="black"/>
                </a:solidFill>
                <a:latin typeface="HG丸ｺﾞｼｯｸM-PRO" pitchFamily="50" charset="-128"/>
                <a:ea typeface="HG丸ｺﾞｼｯｸM-PRO" pitchFamily="50" charset="-128"/>
              </a:rPr>
              <a:t>妊産婦健診の時間の確保、医師等からの指導事項を守ることができるようにするための措置</a:t>
            </a:r>
            <a:r>
              <a:rPr lang="ja-JP" altLang="en-US" sz="1200" b="1" spc="-30" dirty="0">
                <a:solidFill>
                  <a:prstClr val="black"/>
                </a:solidFill>
                <a:latin typeface="HG丸ｺﾞｼｯｸM-PRO" pitchFamily="50" charset="-128"/>
                <a:ea typeface="HG丸ｺﾞｼｯｸM-PRO" pitchFamily="50" charset="-128"/>
              </a:rPr>
              <a:t>（男女雇用機会均等法）</a:t>
            </a:r>
            <a:r>
              <a:rPr lang="en-US" altLang="ja-JP" sz="1200" spc="-30" dirty="0">
                <a:solidFill>
                  <a:prstClr val="black"/>
                </a:solidFill>
                <a:latin typeface="HG丸ｺﾞｼｯｸM-PRO" pitchFamily="50" charset="-128"/>
                <a:ea typeface="HG丸ｺﾞｼｯｸM-PRO" pitchFamily="50" charset="-128"/>
              </a:rPr>
              <a:t>※</a:t>
            </a:r>
            <a:r>
              <a:rPr lang="ja-JP" altLang="en-US" sz="1200" spc="-30" dirty="0">
                <a:solidFill>
                  <a:prstClr val="black"/>
                </a:solidFill>
                <a:latin typeface="HG丸ｺﾞｼｯｸM-PRO" pitchFamily="50" charset="-128"/>
                <a:ea typeface="HG丸ｺﾞｼｯｸM-PRO" pitchFamily="50" charset="-128"/>
              </a:rPr>
              <a:t>妊娠中及び産後１年以内の女性労働者が対象</a:t>
            </a:r>
            <a:endParaRPr lang="en-US" altLang="ja-JP" sz="1400" spc="-30" dirty="0">
              <a:solidFill>
                <a:prstClr val="black"/>
              </a:solidFill>
              <a:latin typeface="HG丸ｺﾞｼｯｸM-PRO" pitchFamily="50" charset="-128"/>
              <a:ea typeface="HG丸ｺﾞｼｯｸM-PRO" pitchFamily="50" charset="-128"/>
            </a:endParaRPr>
          </a:p>
        </p:txBody>
      </p:sp>
      <p:sp>
        <p:nvSpPr>
          <p:cNvPr id="2" name="スライド番号プレースホルダー 1">
            <a:extLst>
              <a:ext uri="{FF2B5EF4-FFF2-40B4-BE49-F238E27FC236}">
                <a16:creationId xmlns:a16="http://schemas.microsoft.com/office/drawing/2014/main" id="{9FC52902-F8B1-2444-8D64-35D06C3D6864}"/>
              </a:ext>
            </a:extLst>
          </p:cNvPr>
          <p:cNvSpPr>
            <a:spLocks noGrp="1"/>
          </p:cNvSpPr>
          <p:nvPr>
            <p:ph type="sldNum" sz="quarter" idx="12"/>
          </p:nvPr>
        </p:nvSpPr>
        <p:spPr>
          <a:xfrm>
            <a:off x="9347200" y="6475247"/>
            <a:ext cx="2844800" cy="365125"/>
          </a:xfrm>
        </p:spPr>
        <p:txBody>
          <a:bodyPr/>
          <a:lstStyle/>
          <a:p>
            <a:fld id="{E3C52A74-6BB8-425A-81FA-95938EE2CA9E}" type="slidenum">
              <a:rPr kumimoji="1" lang="ja-JP" altLang="en-US" smtClean="0"/>
              <a:t>8</a:t>
            </a:fld>
            <a:endParaRPr kumimoji="1" lang="ja-JP" altLang="en-US"/>
          </a:p>
        </p:txBody>
      </p:sp>
    </p:spTree>
    <p:extLst>
      <p:ext uri="{BB962C8B-B14F-4D97-AF65-F5344CB8AC3E}">
        <p14:creationId xmlns:p14="http://schemas.microsoft.com/office/powerpoint/2010/main" val="2030007073"/>
      </p:ext>
    </p:extLst>
  </p:cSld>
  <p:clrMapOvr>
    <a:masterClrMapping/>
  </p:clrMapOvr>
</p:sld>
</file>

<file path=ppt/theme/theme1.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4236</Words>
  <Application>Microsoft Office PowerPoint</Application>
  <PresentationFormat>ワイド画面</PresentationFormat>
  <Paragraphs>398</Paragraphs>
  <Slides>21</Slides>
  <Notes>4</Notes>
  <HiddenSlides>0</HiddenSlides>
  <MMClips>0</MMClips>
  <ScaleCrop>false</ScaleCrop>
  <HeadingPairs>
    <vt:vector size="6" baseType="variant">
      <vt:variant>
        <vt:lpstr>使用されているフォント</vt:lpstr>
      </vt:variant>
      <vt:variant>
        <vt:i4>15</vt:i4>
      </vt:variant>
      <vt:variant>
        <vt:lpstr>テーマ</vt:lpstr>
      </vt:variant>
      <vt:variant>
        <vt:i4>2</vt:i4>
      </vt:variant>
      <vt:variant>
        <vt:lpstr>スライド タイトル</vt:lpstr>
      </vt:variant>
      <vt:variant>
        <vt:i4>21</vt:i4>
      </vt:variant>
    </vt:vector>
  </HeadingPairs>
  <TitlesOfParts>
    <vt:vector size="38" baseType="lpstr">
      <vt:lpstr>BIZ UDPゴシック</vt:lpstr>
      <vt:lpstr>HGP明朝E</vt:lpstr>
      <vt:lpstr>HGS創英角ﾎﾟｯﾌﾟ体</vt:lpstr>
      <vt:lpstr>HG丸ｺﾞｼｯｸM-PRO</vt:lpstr>
      <vt:lpstr>HG丸ｺﾞｼｯｸM-PRO</vt:lpstr>
      <vt:lpstr>HG明朝E</vt:lpstr>
      <vt:lpstr>Meiryo UI</vt:lpstr>
      <vt:lpstr>ＭＳ Ｐゴシック</vt:lpstr>
      <vt:lpstr>メイリオ</vt:lpstr>
      <vt:lpstr>游ゴシック</vt:lpstr>
      <vt:lpstr>游ゴシック Light</vt:lpstr>
      <vt:lpstr>Arial</vt:lpstr>
      <vt:lpstr>Calibri</vt:lpstr>
      <vt:lpstr>Verdana</vt:lpstr>
      <vt:lpstr>Wingdings</vt:lpstr>
      <vt:lpstr>3_Office ​​テーマ</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2023-11-24T08:13:14Z</dcterms:modified>
</cp:coreProperties>
</file>