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60" r:id="rId1"/>
    <p:sldMasterId id="2147483673" r:id="rId2"/>
    <p:sldMasterId id="2147483788" r:id="rId3"/>
    <p:sldMasterId id="2147483762" r:id="rId4"/>
  </p:sldMasterIdLst>
  <p:notesMasterIdLst>
    <p:notesMasterId r:id="rId18"/>
  </p:notesMasterIdLst>
  <p:handoutMasterIdLst>
    <p:handoutMasterId r:id="rId19"/>
  </p:handoutMasterIdLst>
  <p:sldIdLst>
    <p:sldId id="624" r:id="rId5"/>
    <p:sldId id="633" r:id="rId6"/>
    <p:sldId id="278" r:id="rId7"/>
    <p:sldId id="634" r:id="rId8"/>
    <p:sldId id="635" r:id="rId9"/>
    <p:sldId id="627" r:id="rId10"/>
    <p:sldId id="786" r:id="rId11"/>
    <p:sldId id="262" r:id="rId12"/>
    <p:sldId id="263" r:id="rId13"/>
    <p:sldId id="260" r:id="rId14"/>
    <p:sldId id="264" r:id="rId15"/>
    <p:sldId id="617" r:id="rId16"/>
    <p:sldId id="615"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82" d="100"/>
          <a:sy n="82" d="100"/>
        </p:scale>
        <p:origin x="63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247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663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5495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07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42"/>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E6162BAC-0FD6-620F-BF08-A9FF9B2F459D}"/>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5102C270-4015-F65B-3856-308DBC12A38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2C48F8-C84E-D2A4-41D1-E400194C0F45}"/>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620225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29B44ED-B8BC-CBDF-3AC0-F4541E91238E}"/>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4F973A2A-6DE9-924F-C949-968A2A176F8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7701E3-EAAF-FC4B-AC1A-969DDB8E9E20}"/>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161466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17"/>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F6F33C04-9314-2EDC-EF7A-505AE8FC4CF7}"/>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EE3B78A0-DCBA-B38B-30B2-5DB778D95AD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AD2319-61DB-FC1E-F3E5-2248466B688C}"/>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183200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D8C3E296-EF53-FA02-27DE-EC2FC6959582}"/>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2EF436B2-7A88-DB33-1579-D58542FB59B1}"/>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A3F627BE-1A6C-008C-5CF3-33AB90691F38}"/>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20162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1A659054-EAE7-71CF-9B24-E34BDBCEDE5E}"/>
              </a:ext>
            </a:extLst>
          </p:cNvPr>
          <p:cNvSpPr>
            <a:spLocks noGrp="1"/>
          </p:cNvSpPr>
          <p:nvPr>
            <p:ph type="dt" sz="half" idx="10"/>
          </p:nvPr>
        </p:nvSpPr>
        <p:spPr/>
        <p:txBody>
          <a:bodyPr/>
          <a:lstStyle/>
          <a:p>
            <a:endParaRPr lang="ja-JP" altLang="en-US">
              <a:solidFill>
                <a:prstClr val="black">
                  <a:tint val="75000"/>
                </a:prstClr>
              </a:solidFill>
            </a:endParaRPr>
          </a:p>
        </p:txBody>
      </p:sp>
      <p:sp>
        <p:nvSpPr>
          <p:cNvPr id="11" name="フッター プレースホルダー 10">
            <a:extLst>
              <a:ext uri="{FF2B5EF4-FFF2-40B4-BE49-F238E27FC236}">
                <a16:creationId xmlns:a16="http://schemas.microsoft.com/office/drawing/2014/main" id="{FC15D397-26A7-D351-0704-1B660841904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E9B715F4-EF3F-A709-FF96-AD23F08F9B12}"/>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908669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74B9E729-7934-F854-8F2B-12236C2DA48A}"/>
              </a:ext>
            </a:extLst>
          </p:cNvPr>
          <p:cNvSpPr>
            <a:spLocks noGrp="1"/>
          </p:cNvSpPr>
          <p:nvPr>
            <p:ph type="dt" sz="half" idx="10"/>
          </p:nvPr>
        </p:nvSpPr>
        <p:spPr/>
        <p:txBody>
          <a:bodyPr/>
          <a:lstStyle/>
          <a:p>
            <a:endParaRPr lang="ja-JP" altLang="en-US">
              <a:solidFill>
                <a:prstClr val="black">
                  <a:tint val="75000"/>
                </a:prstClr>
              </a:solidFill>
            </a:endParaRPr>
          </a:p>
        </p:txBody>
      </p:sp>
      <p:sp>
        <p:nvSpPr>
          <p:cNvPr id="7" name="フッター プレースホルダー 6">
            <a:extLst>
              <a:ext uri="{FF2B5EF4-FFF2-40B4-BE49-F238E27FC236}">
                <a16:creationId xmlns:a16="http://schemas.microsoft.com/office/drawing/2014/main" id="{6875D6A6-14D2-C867-5FF8-34ADAFDAFF4E}"/>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77ED7243-A7C5-C52F-D0E1-E5D75F01FA29}"/>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5868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日付プレースホルダー 7">
            <a:extLst>
              <a:ext uri="{FF2B5EF4-FFF2-40B4-BE49-F238E27FC236}">
                <a16:creationId xmlns:a16="http://schemas.microsoft.com/office/drawing/2014/main" id="{297706C2-8A42-A3B6-8E3A-BB95561AE6BC}"/>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FCC71F45-C8B6-C39A-2CF9-6F06E0A34831}"/>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571E184-8599-F4D8-D1D2-CBEBFF1C347A}"/>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38789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6114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 name="日付プレースホルダー 10">
            <a:extLst>
              <a:ext uri="{FF2B5EF4-FFF2-40B4-BE49-F238E27FC236}">
                <a16:creationId xmlns:a16="http://schemas.microsoft.com/office/drawing/2014/main" id="{BF956CB7-EC4C-9AA3-8235-655EF3414DB9}"/>
              </a:ext>
            </a:extLst>
          </p:cNvPr>
          <p:cNvSpPr>
            <a:spLocks noGrp="1"/>
          </p:cNvSpPr>
          <p:nvPr>
            <p:ph type="dt" sz="half" idx="10"/>
          </p:nvPr>
        </p:nvSpPr>
        <p:spPr/>
        <p:txBody>
          <a:bodyPr/>
          <a:lstStyle/>
          <a:p>
            <a:endParaRPr lang="ja-JP" altLang="en-US">
              <a:solidFill>
                <a:prstClr val="black">
                  <a:tint val="75000"/>
                </a:prstClr>
              </a:solidFill>
            </a:endParaRPr>
          </a:p>
        </p:txBody>
      </p:sp>
      <p:sp>
        <p:nvSpPr>
          <p:cNvPr id="12" name="フッター プレースホルダー 11">
            <a:extLst>
              <a:ext uri="{FF2B5EF4-FFF2-40B4-BE49-F238E27FC236}">
                <a16:creationId xmlns:a16="http://schemas.microsoft.com/office/drawing/2014/main" id="{8CF17DDD-0331-7A80-7A2A-D4432D550296}"/>
              </a:ext>
            </a:extLst>
          </p:cNvPr>
          <p:cNvSpPr>
            <a:spLocks noGrp="1"/>
          </p:cNvSpPr>
          <p:nvPr>
            <p:ph type="ftr" sz="quarter" idx="11"/>
          </p:nvPr>
        </p:nvSpPr>
        <p:spPr/>
        <p:txBody>
          <a:bodyPr/>
          <a:lstStyle/>
          <a:p>
            <a:endParaRPr kumimoji="1" lang="ja-JP" altLang="en-US"/>
          </a:p>
        </p:txBody>
      </p:sp>
      <p:sp>
        <p:nvSpPr>
          <p:cNvPr id="13" name="スライド番号プレースホルダー 12">
            <a:extLst>
              <a:ext uri="{FF2B5EF4-FFF2-40B4-BE49-F238E27FC236}">
                <a16:creationId xmlns:a16="http://schemas.microsoft.com/office/drawing/2014/main" id="{7B3BAA33-A5D5-5967-16AD-7175C28E09B5}"/>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748642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F4F20E60-02BB-A267-880E-B90EE3A7FE10}"/>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57482630-45F7-7DF9-03D6-9AC607C8BD4B}"/>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9C80A1F-BA5F-1B0A-A93E-2D2D6C32D506}"/>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269174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3978A85-FF7E-44B9-48F5-12E9E7A3BBB8}"/>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9620B64E-BB70-66F4-B0B5-691D84455B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C57CD1-B944-9927-7B6E-25ECD3BF45D2}"/>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3816063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55"/>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55"/>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037DBE0-1CAD-3B19-74C9-275D6AA67EB1}"/>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F1AE6C64-E12C-E41E-E463-150DC602B4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1EEB37-B50A-E78F-E34F-B52CC3AB53B9}"/>
              </a:ext>
            </a:extLst>
          </p:cNvPr>
          <p:cNvSpPr>
            <a:spLocks noGrp="1"/>
          </p:cNvSpPr>
          <p:nvPr>
            <p:ph type="sldNum" sz="quarter" idx="12"/>
          </p:nvPr>
        </p:nvSpPr>
        <p:spPr/>
        <p:txBody>
          <a:body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3640482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544492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86467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24302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315952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18197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51131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69280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31807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61368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890261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48616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78778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24237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8381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4174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日付プレースホルダー 7">
            <a:extLst>
              <a:ext uri="{FF2B5EF4-FFF2-40B4-BE49-F238E27FC236}">
                <a16:creationId xmlns:a16="http://schemas.microsoft.com/office/drawing/2014/main" id="{D90E7748-D0C4-B1B3-9A12-6E7D2A65D22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59D50219-5277-6BEC-6D1F-CFF81AE45E6B}"/>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426997A3-4762-6110-DE12-477854F6A19B}"/>
              </a:ext>
            </a:extLst>
          </p:cNvPr>
          <p:cNvSpPr>
            <a:spLocks noGrp="1"/>
          </p:cNvSpPr>
          <p:nvPr>
            <p:ph type="sldNum" sz="quarter" idx="12"/>
          </p:nvPr>
        </p:nvSpPr>
        <p:spPr/>
        <p:txBody>
          <a:bodyPr/>
          <a:lstStyle/>
          <a:p>
            <a:fld id="{B646C748-BB4E-4531-B1C8-2C0DE097767D}" type="slidenum">
              <a:rPr lang="ja-JP" altLang="en-US" smtClean="0"/>
              <a:pPr/>
              <a:t>‹#›</a:t>
            </a:fld>
            <a:endParaRPr lang="ja-JP" altLang="en-US" dirty="0"/>
          </a:p>
        </p:txBody>
      </p:sp>
    </p:spTree>
    <p:extLst>
      <p:ext uri="{BB962C8B-B14F-4D97-AF65-F5344CB8AC3E}">
        <p14:creationId xmlns:p14="http://schemas.microsoft.com/office/powerpoint/2010/main" val="6174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7427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3961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CF125712-2EE5-38F6-DCE1-8EB4FED59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5EBD7C-D2F1-AD74-CCD2-1FC1A0C37734}"/>
              </a:ext>
            </a:extLst>
          </p:cNvPr>
          <p:cNvSpPr>
            <a:spLocks noGrp="1"/>
          </p:cNvSpPr>
          <p:nvPr>
            <p:ph type="sldNum" sz="quarter" idx="4"/>
          </p:nvPr>
        </p:nvSpPr>
        <p:spPr>
          <a:xfrm>
            <a:off x="9448800" y="6476417"/>
            <a:ext cx="2743200" cy="365125"/>
          </a:xfrm>
          <a:prstGeom prst="rect">
            <a:avLst/>
          </a:prstGeom>
        </p:spPr>
        <p:txBody>
          <a:bodyPr vert="horz" lIns="91440" tIns="45720" rIns="91440" bIns="45720" rtlCol="0" anchor="ctr"/>
          <a:lstStyle>
            <a:lvl1pPr algn="r">
              <a:defRPr sz="1200" b="1">
                <a:solidFill>
                  <a:schemeClr val="tx1"/>
                </a:solidFill>
              </a:defRPr>
            </a:lvl1pPr>
          </a:lstStyle>
          <a:p>
            <a:fld id="{B646C748-BB4E-4531-B1C8-2C0DE097767D}" type="slidenum">
              <a:rPr lang="ja-JP" altLang="en-US" smtClean="0"/>
              <a:pPr/>
              <a:t>‹#›</a:t>
            </a:fld>
            <a:endParaRPr lang="ja-JP" altLang="en-US" dirty="0"/>
          </a:p>
        </p:txBody>
      </p:sp>
    </p:spTree>
    <p:extLst>
      <p:ext uri="{BB962C8B-B14F-4D97-AF65-F5344CB8AC3E}">
        <p14:creationId xmlns:p14="http://schemas.microsoft.com/office/powerpoint/2010/main" val="3027900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382E25D7-D8EA-154C-010A-A96551717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8" name="スライド番号プレースホルダー 7">
            <a:extLst>
              <a:ext uri="{FF2B5EF4-FFF2-40B4-BE49-F238E27FC236}">
                <a16:creationId xmlns:a16="http://schemas.microsoft.com/office/drawing/2014/main" id="{542DA409-ECC1-4D39-DFB0-B794B76BD8FC}"/>
              </a:ext>
            </a:extLst>
          </p:cNvPr>
          <p:cNvSpPr>
            <a:spLocks noGrp="1"/>
          </p:cNvSpPr>
          <p:nvPr>
            <p:ph type="sldNum" sz="quarter" idx="4"/>
          </p:nvPr>
        </p:nvSpPr>
        <p:spPr>
          <a:xfrm>
            <a:off x="9446434"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ED689C10-396F-4A3E-BDC0-1CF0B1C3F1D5}" type="slidenum">
              <a:rPr lang="ja-JP" altLang="en-US" smtClean="0"/>
              <a:pPr/>
              <a:t>‹#›</a:t>
            </a:fld>
            <a:endParaRPr lang="ja-JP" altLang="en-US" dirty="0"/>
          </a:p>
        </p:txBody>
      </p:sp>
    </p:spTree>
    <p:extLst>
      <p:ext uri="{BB962C8B-B14F-4D97-AF65-F5344CB8AC3E}">
        <p14:creationId xmlns:p14="http://schemas.microsoft.com/office/powerpoint/2010/main" val="12070028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36B555D2-BD29-5EAF-3051-2D920CE9C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84A7A3-303E-62CC-C1C9-6965E33A995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F98A5BE3-993C-4E9F-AEBC-FA6463AE1CD3}" type="slidenum">
              <a:rPr lang="ja-JP" altLang="en-US" smtClean="0"/>
              <a:pPr/>
              <a:t>‹#›</a:t>
            </a:fld>
            <a:endParaRPr lang="ja-JP" altLang="en-US" dirty="0"/>
          </a:p>
        </p:txBody>
      </p:sp>
    </p:spTree>
    <p:extLst>
      <p:ext uri="{BB962C8B-B14F-4D97-AF65-F5344CB8AC3E}">
        <p14:creationId xmlns:p14="http://schemas.microsoft.com/office/powerpoint/2010/main" val="26802042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テーマ②　労働契約の締結と就業規則</a:t>
            </a:r>
          </a:p>
        </p:txBody>
      </p:sp>
    </p:spTree>
    <p:extLst>
      <p:ext uri="{BB962C8B-B14F-4D97-AF65-F5344CB8AC3E}">
        <p14:creationId xmlns:p14="http://schemas.microsoft.com/office/powerpoint/2010/main" val="236397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14949" y="1207252"/>
            <a:ext cx="5112568" cy="4410445"/>
          </a:xfrm>
          <a:prstGeom prst="roundRect">
            <a:avLst>
              <a:gd name="adj" fmla="val 5513"/>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180000" rIns="36000" bIns="36000" rtlCol="0" anchor="t" anchorCtr="0"/>
          <a:lstStyle/>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仕事の内容が入社前の説明と違う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試用期間があった</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勤務時間が違う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休憩がとれない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残業時間が多い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休日出勤を命じられる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給料の額が違う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残業代が働いた分だけ支払われない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などなど</a:t>
            </a:r>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労働関係のトラブルの多くには、「言った」「言わない」「聞いてない」</a:t>
            </a:r>
          </a:p>
        </p:txBody>
      </p:sp>
      <p:sp>
        <p:nvSpPr>
          <p:cNvPr id="11" name="正方形/長方形 1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a:off x="5447928" y="1556792"/>
            <a:ext cx="761739" cy="3744416"/>
          </a:xfrm>
          <a:prstGeom prst="rightArrow">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6212622" y="3198167"/>
            <a:ext cx="57606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でも、どうすればいいのだろう。</a:t>
            </a:r>
          </a:p>
        </p:txBody>
      </p:sp>
      <p:sp>
        <p:nvSpPr>
          <p:cNvPr id="2" name="スライド番号プレースホルダー 1">
            <a:extLst>
              <a:ext uri="{FF2B5EF4-FFF2-40B4-BE49-F238E27FC236}">
                <a16:creationId xmlns:a16="http://schemas.microsoft.com/office/drawing/2014/main" id="{66A04BDF-1EAC-7957-561A-D0BD1768B7C8}"/>
              </a:ext>
            </a:extLst>
          </p:cNvPr>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9</a:t>
            </a:fld>
            <a:endParaRPr kumimoji="1" lang="ja-JP" altLang="en-US"/>
          </a:p>
        </p:txBody>
      </p:sp>
    </p:spTree>
    <p:extLst>
      <p:ext uri="{BB962C8B-B14F-4D97-AF65-F5344CB8AC3E}">
        <p14:creationId xmlns:p14="http://schemas.microsoft.com/office/powerpoint/2010/main" val="169370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52112" y="1052736"/>
            <a:ext cx="6552000" cy="469927"/>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就業規則や賃金規程を確かめてみる。</a:t>
            </a:r>
          </a:p>
        </p:txBody>
      </p:sp>
      <p:sp>
        <p:nvSpPr>
          <p:cNvPr id="21" name="角丸四角形 20"/>
          <p:cNvSpPr/>
          <p:nvPr/>
        </p:nvSpPr>
        <p:spPr>
          <a:xfrm>
            <a:off x="552112" y="1599883"/>
            <a:ext cx="6552000" cy="469927"/>
          </a:xfrm>
          <a:prstGeom prst="roundRect">
            <a:avLst>
              <a:gd name="adj" fmla="val 6006"/>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先輩に尋ねたり、同僚に聞いてみる。</a:t>
            </a:r>
          </a:p>
        </p:txBody>
      </p:sp>
      <p:sp>
        <p:nvSpPr>
          <p:cNvPr id="22" name="角丸四角形 21"/>
          <p:cNvSpPr/>
          <p:nvPr/>
        </p:nvSpPr>
        <p:spPr>
          <a:xfrm>
            <a:off x="552111" y="2636912"/>
            <a:ext cx="10089431" cy="1222970"/>
          </a:xfrm>
          <a:prstGeom prst="roundRect">
            <a:avLst>
              <a:gd name="adj" fmla="val 6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45720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会社の人事・総務に聞いてみる。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457200" algn="l" defTabSz="9144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会社によっては、聞きにくい、聞くと事態が悪化することも残念ながらゼロではない。</a:t>
            </a:r>
          </a:p>
        </p:txBody>
      </p:sp>
      <p:sp>
        <p:nvSpPr>
          <p:cNvPr id="23" name="角丸四角形 22"/>
          <p:cNvSpPr/>
          <p:nvPr/>
        </p:nvSpPr>
        <p:spPr>
          <a:xfrm>
            <a:off x="2063552" y="4557501"/>
            <a:ext cx="7145762" cy="45927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例</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厚生労働省</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確かめよう労働条件</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https://www.check-roudou.mhlw.go.jp/</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角丸四角形 20">
            <a:extLst>
              <a:ext uri="{FF2B5EF4-FFF2-40B4-BE49-F238E27FC236}">
                <a16:creationId xmlns:a16="http://schemas.microsoft.com/office/drawing/2014/main" id="{5981FEEB-0EBA-4CBF-A014-7A5D3E4D3E7A}"/>
              </a:ext>
            </a:extLst>
          </p:cNvPr>
          <p:cNvSpPr/>
          <p:nvPr/>
        </p:nvSpPr>
        <p:spPr>
          <a:xfrm>
            <a:off x="552112" y="2175947"/>
            <a:ext cx="6552000" cy="517977"/>
          </a:xfrm>
          <a:prstGeom prst="roundRect">
            <a:avLst>
              <a:gd name="adj" fmla="val 4438"/>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会社に労働組合があるときは相談してみる。</a:t>
            </a:r>
          </a:p>
        </p:txBody>
      </p:sp>
      <p:sp>
        <p:nvSpPr>
          <p:cNvPr id="14" name="角丸四角形 20">
            <a:extLst>
              <a:ext uri="{FF2B5EF4-FFF2-40B4-BE49-F238E27FC236}">
                <a16:creationId xmlns:a16="http://schemas.microsoft.com/office/drawing/2014/main" id="{2096BCE3-9C5C-40A2-9EAA-CC2AFDFF7F93}"/>
              </a:ext>
            </a:extLst>
          </p:cNvPr>
          <p:cNvSpPr/>
          <p:nvPr/>
        </p:nvSpPr>
        <p:spPr>
          <a:xfrm>
            <a:off x="552112" y="3861048"/>
            <a:ext cx="6552000" cy="647569"/>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信頼できる</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Web</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サイト</a:t>
            </a:r>
            <a:r>
              <a:rPr kumimoji="1"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で調べてみる。</a:t>
            </a:r>
          </a:p>
        </p:txBody>
      </p:sp>
      <p:sp>
        <p:nvSpPr>
          <p:cNvPr id="26" name="下矢印 25"/>
          <p:cNvSpPr/>
          <p:nvPr/>
        </p:nvSpPr>
        <p:spPr>
          <a:xfrm rot="16200000">
            <a:off x="7784689" y="4521501"/>
            <a:ext cx="468000" cy="540000"/>
          </a:xfrm>
          <a:prstGeom prst="downArrow">
            <a:avLst/>
          </a:prstGeom>
          <a:gradFill flip="none" rotWithShape="1">
            <a:gsLst>
              <a:gs pos="0">
                <a:schemeClr val="bg2">
                  <a:lumMod val="50000"/>
                </a:schemeClr>
              </a:gs>
              <a:gs pos="50000">
                <a:schemeClr val="bg2">
                  <a:lumMod val="50000"/>
                </a:schemeClr>
              </a:gs>
              <a:gs pos="100000">
                <a:schemeClr val="accent5">
                  <a:alpha val="75000"/>
                  <a:lumMod val="0"/>
                  <a:lumOff val="100000"/>
                </a:schemeClr>
              </a:gs>
            </a:gsLst>
            <a:lin ang="16200000" scaled="1"/>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角丸四角形 21">
            <a:extLst>
              <a:ext uri="{FF2B5EF4-FFF2-40B4-BE49-F238E27FC236}">
                <a16:creationId xmlns:a16="http://schemas.microsoft.com/office/drawing/2014/main" id="{279F3EEE-2A27-4358-B84C-0F5EFEF980A2}"/>
              </a:ext>
            </a:extLst>
          </p:cNvPr>
          <p:cNvSpPr/>
          <p:nvPr/>
        </p:nvSpPr>
        <p:spPr>
          <a:xfrm>
            <a:off x="552112" y="5442763"/>
            <a:ext cx="4644048" cy="846279"/>
          </a:xfrm>
          <a:prstGeom prst="roundRect">
            <a:avLst>
              <a:gd name="adj" fmla="val 6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公的な相談機関に相談する、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情報を提供する。</a:t>
            </a:r>
          </a:p>
        </p:txBody>
      </p:sp>
      <p:sp>
        <p:nvSpPr>
          <p:cNvPr id="15" name="下矢印 14"/>
          <p:cNvSpPr/>
          <p:nvPr/>
        </p:nvSpPr>
        <p:spPr>
          <a:xfrm rot="16200000">
            <a:off x="5783989" y="5878853"/>
            <a:ext cx="468000" cy="540000"/>
          </a:xfrm>
          <a:prstGeom prst="downArrow">
            <a:avLst/>
          </a:prstGeom>
          <a:gradFill flip="none" rotWithShape="1">
            <a:gsLst>
              <a:gs pos="0">
                <a:schemeClr val="bg2">
                  <a:lumMod val="50000"/>
                </a:schemeClr>
              </a:gs>
              <a:gs pos="50000">
                <a:schemeClr val="bg2">
                  <a:lumMod val="50000"/>
                </a:schemeClr>
              </a:gs>
              <a:gs pos="100000">
                <a:schemeClr val="accent5">
                  <a:alpha val="75000"/>
                  <a:lumMod val="0"/>
                  <a:lumOff val="100000"/>
                </a:schemeClr>
              </a:gs>
            </a:gsLst>
            <a:lin ang="16200000" scaled="1"/>
            <a:tileRect/>
          </a:gra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テキスト ボックス 16"/>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疑問に思ったら、会社の決まりがどうなっているかを確認</a:t>
            </a:r>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8635236" y="3924796"/>
            <a:ext cx="18774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「確かめよう労働条件」</a:t>
            </a:r>
          </a:p>
        </p:txBody>
      </p:sp>
      <p:sp>
        <p:nvSpPr>
          <p:cNvPr id="24" name="テキスト ボックス 23"/>
          <p:cNvSpPr txBox="1"/>
          <p:nvPr/>
        </p:nvSpPr>
        <p:spPr>
          <a:xfrm>
            <a:off x="6352005" y="5304262"/>
            <a:ext cx="20313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「総合労働相談コーナー」</a:t>
            </a:r>
          </a:p>
        </p:txBody>
      </p:sp>
      <p:sp>
        <p:nvSpPr>
          <p:cNvPr id="25" name="テキスト ボックス 24"/>
          <p:cNvSpPr txBox="1"/>
          <p:nvPr/>
        </p:nvSpPr>
        <p:spPr>
          <a:xfrm>
            <a:off x="8889327" y="5343075"/>
            <a:ext cx="23391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「労働条件相談ほっとライン」</a:t>
            </a:r>
          </a:p>
        </p:txBody>
      </p:sp>
      <p:pic>
        <p:nvPicPr>
          <p:cNvPr id="1068" name="Object"/>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8983404" y="41529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pic>
        <p:nvPicPr>
          <p:cNvPr id="1069"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5562600"/>
            <a:ext cx="1181100" cy="1181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pic>
        <p:nvPicPr>
          <p:cNvPr id="4" name="図 3">
            <a:extLst>
              <a:ext uri="{FF2B5EF4-FFF2-40B4-BE49-F238E27FC236}">
                <a16:creationId xmlns:a16="http://schemas.microsoft.com/office/drawing/2014/main" id="{E04189AB-DC07-FEDE-33D8-0101029E2D8D}"/>
              </a:ext>
            </a:extLst>
          </p:cNvPr>
          <p:cNvPicPr>
            <a:picLocks noChangeAspect="1"/>
          </p:cNvPicPr>
          <p:nvPr/>
        </p:nvPicPr>
        <p:blipFill>
          <a:blip r:embed="rId4"/>
          <a:stretch>
            <a:fillRect/>
          </a:stretch>
        </p:blipFill>
        <p:spPr>
          <a:xfrm>
            <a:off x="9476142" y="5562600"/>
            <a:ext cx="1165473" cy="1165473"/>
          </a:xfrm>
          <a:prstGeom prst="rect">
            <a:avLst/>
          </a:prstGeom>
        </p:spPr>
      </p:pic>
      <p:sp>
        <p:nvSpPr>
          <p:cNvPr id="2" name="スライド番号プレースホルダー 1">
            <a:extLst>
              <a:ext uri="{FF2B5EF4-FFF2-40B4-BE49-F238E27FC236}">
                <a16:creationId xmlns:a16="http://schemas.microsoft.com/office/drawing/2014/main" id="{E358C5DE-4263-19F6-EE96-76132C0AF433}"/>
              </a:ext>
            </a:extLst>
          </p:cNvPr>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10</a:t>
            </a:fld>
            <a:endParaRPr kumimoji="1" lang="ja-JP" altLang="en-US"/>
          </a:p>
        </p:txBody>
      </p:sp>
    </p:spTree>
    <p:extLst>
      <p:ext uri="{BB962C8B-B14F-4D97-AF65-F5344CB8AC3E}">
        <p14:creationId xmlns:p14="http://schemas.microsoft.com/office/powerpoint/2010/main" val="41447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1">
            <a:extLst>
              <a:ext uri="{FF2B5EF4-FFF2-40B4-BE49-F238E27FC236}">
                <a16:creationId xmlns:a16="http://schemas.microsoft.com/office/drawing/2014/main" id="{ED06739C-6461-4A03-9A77-CC74E8939C9C}"/>
              </a:ext>
            </a:extLst>
          </p:cNvPr>
          <p:cNvSpPr/>
          <p:nvPr/>
        </p:nvSpPr>
        <p:spPr>
          <a:xfrm>
            <a:off x="1192403" y="2060321"/>
            <a:ext cx="9710379" cy="1008639"/>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事業主は、</a:t>
            </a:r>
            <a:endParaRPr kumimoji="1" lang="en-US" altLang="ja-JP"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①就業規則を作成する。② 過半数代表者の意見を聞く。③ 意見書を添えて労働基準監督署</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長に届け出る</a:t>
            </a:r>
            <a:r>
              <a:rPr kumimoji="1" lang="ja-JP" altLang="en-US"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。④ 周知する</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いつでも見られる状態にしておく</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a:extLst>
              <a:ext uri="{FF2B5EF4-FFF2-40B4-BE49-F238E27FC236}">
                <a16:creationId xmlns:a16="http://schemas.microsoft.com/office/drawing/2014/main" id="{C0644E2A-FFFA-48C4-A4C5-91C7363F0635}"/>
              </a:ext>
            </a:extLst>
          </p:cNvPr>
          <p:cNvSpPr/>
          <p:nvPr/>
        </p:nvSpPr>
        <p:spPr>
          <a:xfrm>
            <a:off x="4837608" y="2028326"/>
            <a:ext cx="1409586" cy="318042"/>
          </a:xfrm>
          <a:prstGeom prst="roundRect">
            <a:avLst>
              <a:gd name="adj" fmla="val 3569"/>
            </a:avLst>
          </a:prstGeom>
          <a:solidFill>
            <a:schemeClr val="tx2">
              <a:lumMod val="75000"/>
            </a:schemeClr>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就業規則</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角丸四角形 11">
            <a:extLst>
              <a:ext uri="{FF2B5EF4-FFF2-40B4-BE49-F238E27FC236}">
                <a16:creationId xmlns:a16="http://schemas.microsoft.com/office/drawing/2014/main" id="{1CC9E131-3EB9-4877-B1FD-2FA0820C5A6A}"/>
              </a:ext>
            </a:extLst>
          </p:cNvPr>
          <p:cNvSpPr/>
          <p:nvPr/>
        </p:nvSpPr>
        <p:spPr>
          <a:xfrm>
            <a:off x="1192403" y="3882250"/>
            <a:ext cx="4604550" cy="149096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労働者からすると</a:t>
            </a:r>
            <a:r>
              <a:rPr kumimoji="1" lang="en-US" altLang="ja-JP"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 労働条件がはっきりする。</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守るべきルールが明確になる。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 どういう場合に懲戒の対象となるのかをあらかじめ認識できる。</a:t>
            </a:r>
            <a:endPar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角丸四角形 11">
            <a:extLst>
              <a:ext uri="{FF2B5EF4-FFF2-40B4-BE49-F238E27FC236}">
                <a16:creationId xmlns:a16="http://schemas.microsoft.com/office/drawing/2014/main" id="{EE8E1898-6DE2-4ABC-A637-1AC7D7AD5479}"/>
              </a:ext>
            </a:extLst>
          </p:cNvPr>
          <p:cNvSpPr/>
          <p:nvPr/>
        </p:nvSpPr>
        <p:spPr>
          <a:xfrm>
            <a:off x="5823540" y="3882251"/>
            <a:ext cx="5079241" cy="1484455"/>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事業主からすると</a:t>
            </a:r>
            <a:r>
              <a:rPr kumimoji="1" lang="en-US" altLang="ja-JP"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 労働条件を統一的に処理できる。</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職場秩序が保てる。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 権利義務関係が明確でないことによるトラブルを防げる。</a:t>
            </a:r>
            <a:endPar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矢印: 下 17">
            <a:extLst>
              <a:ext uri="{FF2B5EF4-FFF2-40B4-BE49-F238E27FC236}">
                <a16:creationId xmlns:a16="http://schemas.microsoft.com/office/drawing/2014/main" id="{13044C58-90B0-4626-8CFF-B0BD36C8C20D}"/>
              </a:ext>
            </a:extLst>
          </p:cNvPr>
          <p:cNvSpPr/>
          <p:nvPr/>
        </p:nvSpPr>
        <p:spPr>
          <a:xfrm>
            <a:off x="3280633" y="3458561"/>
            <a:ext cx="595350" cy="612000"/>
          </a:xfrm>
          <a:prstGeom prst="downArrow">
            <a:avLst/>
          </a:prstGeom>
          <a:gradFill flip="none" rotWithShape="1">
            <a:gsLst>
              <a:gs pos="100000">
                <a:schemeClr val="accent1">
                  <a:lumMod val="5000"/>
                  <a:lumOff val="95000"/>
                </a:schemeClr>
              </a:gs>
              <a:gs pos="0">
                <a:schemeClr val="tx2">
                  <a:lumMod val="60000"/>
                  <a:lumOff val="4000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矢印: 下 18">
            <a:extLst>
              <a:ext uri="{FF2B5EF4-FFF2-40B4-BE49-F238E27FC236}">
                <a16:creationId xmlns:a16="http://schemas.microsoft.com/office/drawing/2014/main" id="{4DEFE249-C15A-4A2D-B985-A86DE6C1975F}"/>
              </a:ext>
            </a:extLst>
          </p:cNvPr>
          <p:cNvSpPr/>
          <p:nvPr/>
        </p:nvSpPr>
        <p:spPr>
          <a:xfrm>
            <a:off x="7936463" y="3432870"/>
            <a:ext cx="595350" cy="612000"/>
          </a:xfrm>
          <a:prstGeom prst="downArrow">
            <a:avLst/>
          </a:prstGeom>
          <a:gradFill flip="none" rotWithShape="1">
            <a:gsLst>
              <a:gs pos="100000">
                <a:schemeClr val="accent1">
                  <a:lumMod val="5000"/>
                  <a:lumOff val="95000"/>
                </a:schemeClr>
              </a:gs>
              <a:gs pos="0">
                <a:schemeClr val="tx2">
                  <a:lumMod val="60000"/>
                  <a:lumOff val="40000"/>
                </a:scheme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角丸四角形 7">
            <a:extLst>
              <a:ext uri="{FF2B5EF4-FFF2-40B4-BE49-F238E27FC236}">
                <a16:creationId xmlns:a16="http://schemas.microsoft.com/office/drawing/2014/main" id="{0A185D22-D62E-4521-9F58-1FD503DEAB43}"/>
              </a:ext>
            </a:extLst>
          </p:cNvPr>
          <p:cNvSpPr/>
          <p:nvPr/>
        </p:nvSpPr>
        <p:spPr>
          <a:xfrm>
            <a:off x="551384" y="838274"/>
            <a:ext cx="11017223" cy="1058861"/>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B6007A"/>
                </a:solidFill>
                <a:effectLst/>
                <a:uLnTx/>
                <a:uFillTx/>
                <a:latin typeface="HG丸ｺﾞｼｯｸM-PRO" pitchFamily="50" charset="-128"/>
                <a:ea typeface="HG丸ｺﾞｼｯｸM-PRO" pitchFamily="50" charset="-128"/>
                <a:cs typeface="+mn-cs"/>
              </a:rPr>
              <a:t>会社では多くの人が働きます。</a:t>
            </a:r>
            <a:endParaRPr kumimoji="1" lang="en-US" altLang="ja-JP" sz="2000" b="1" i="0" u="none" strike="noStrike" kern="1200" cap="none" spc="0" normalizeH="0" baseline="0" noProof="0" dirty="0">
              <a:ln>
                <a:noFill/>
              </a:ln>
              <a:solidFill>
                <a:srgbClr val="B6007A"/>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B6007A"/>
                </a:solidFill>
                <a:effectLst/>
                <a:uLnTx/>
                <a:uFillTx/>
                <a:latin typeface="HG丸ｺﾞｼｯｸM-PRO" pitchFamily="50" charset="-128"/>
                <a:ea typeface="HG丸ｺﾞｼｯｸM-PRO" pitchFamily="50" charset="-128"/>
                <a:cs typeface="+mn-cs"/>
              </a:rPr>
              <a:t>そのために、会社（使用者）は、労働条件や職場の規律に関する社員（労働者）に共通のルールとして「就業規則」を作るものとされています。</a:t>
            </a:r>
          </a:p>
        </p:txBody>
      </p:sp>
      <p:sp>
        <p:nvSpPr>
          <p:cNvPr id="21" name="角丸四角形 11">
            <a:extLst>
              <a:ext uri="{FF2B5EF4-FFF2-40B4-BE49-F238E27FC236}">
                <a16:creationId xmlns:a16="http://schemas.microsoft.com/office/drawing/2014/main" id="{CC2B15C0-31DE-45DE-9F62-B26F17D69F88}"/>
              </a:ext>
            </a:extLst>
          </p:cNvPr>
          <p:cNvSpPr/>
          <p:nvPr/>
        </p:nvSpPr>
        <p:spPr>
          <a:xfrm>
            <a:off x="1264409" y="3028421"/>
            <a:ext cx="9618518" cy="400579"/>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事業場の従業員数が</a:t>
            </a:r>
            <a:r>
              <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人未満だと作成・届出の義務はありません。パートなどに適用される就業規則は別に作成することが望まれます。</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テキスト ボックス 22"/>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「就業規則」とは？</a:t>
            </a:r>
          </a:p>
        </p:txBody>
      </p:sp>
      <p:sp>
        <p:nvSpPr>
          <p:cNvPr id="17" name="正方形/長方形 1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499466" y="5586901"/>
            <a:ext cx="114954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☆就業規則で定める労働条件を下回る労働条件で働くことを仮に労働者が承諾したとしても無効となります。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（就業規則で定める労働条件となります。）</a:t>
            </a:r>
          </a:p>
        </p:txBody>
      </p:sp>
      <p:sp>
        <p:nvSpPr>
          <p:cNvPr id="3" name="スライド番号プレースホルダー 2">
            <a:extLst>
              <a:ext uri="{FF2B5EF4-FFF2-40B4-BE49-F238E27FC236}">
                <a16:creationId xmlns:a16="http://schemas.microsoft.com/office/drawing/2014/main" id="{F6D50971-7FA2-4417-1A7E-AFFA04001D62}"/>
              </a:ext>
            </a:extLst>
          </p:cNvPr>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11</a:t>
            </a:fld>
            <a:endParaRPr kumimoji="1" lang="ja-JP" altLang="en-US"/>
          </a:p>
        </p:txBody>
      </p:sp>
    </p:spTree>
    <p:extLst>
      <p:ext uri="{BB962C8B-B14F-4D97-AF65-F5344CB8AC3E}">
        <p14:creationId xmlns:p14="http://schemas.microsoft.com/office/powerpoint/2010/main" val="36515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wipe(left)">
                                      <p:cBhvr>
                                        <p:cTn id="22" dur="500"/>
                                        <p:tgtEl>
                                          <p:spTgt spid="11">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5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5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5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500"/>
                                        <p:tgtEl>
                                          <p:spTgt spid="15">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6">
                                            <p:bg/>
                                          </p:spTgt>
                                        </p:tgtEl>
                                        <p:attrNameLst>
                                          <p:attrName>style.visibility</p:attrName>
                                        </p:attrNameLst>
                                      </p:cBhvr>
                                      <p:to>
                                        <p:strVal val="visible"/>
                                      </p:to>
                                    </p:set>
                                    <p:animEffect transition="in" filter="wipe(left)">
                                      <p:cBhvr>
                                        <p:cTn id="80" dur="500"/>
                                        <p:tgtEl>
                                          <p:spTgt spid="16">
                                            <p:bg/>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wipe(left)">
                                      <p:cBhvr>
                                        <p:cTn id="85" dur="500"/>
                                        <p:tgtEl>
                                          <p:spTgt spid="1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
                                            <p:txEl>
                                              <p:pRg st="1" end="1"/>
                                            </p:txEl>
                                          </p:spTgt>
                                        </p:tgtEl>
                                        <p:attrNameLst>
                                          <p:attrName>style.visibility</p:attrName>
                                        </p:attrNameLst>
                                      </p:cBhvr>
                                      <p:to>
                                        <p:strVal val="visible"/>
                                      </p:to>
                                    </p:set>
                                    <p:animEffect transition="in" filter="wipe(left)">
                                      <p:cBhvr>
                                        <p:cTn id="90" dur="500"/>
                                        <p:tgtEl>
                                          <p:spTgt spid="16">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wipe(left)">
                                      <p:cBhvr>
                                        <p:cTn id="95" dur="500"/>
                                        <p:tgtEl>
                                          <p:spTgt spid="16">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6">
                                            <p:txEl>
                                              <p:pRg st="3" end="3"/>
                                            </p:txEl>
                                          </p:spTgt>
                                        </p:tgtEl>
                                        <p:attrNameLst>
                                          <p:attrName>style.visibility</p:attrName>
                                        </p:attrNameLst>
                                      </p:cBhvr>
                                      <p:to>
                                        <p:strVal val="visible"/>
                                      </p:to>
                                    </p:set>
                                    <p:animEffect transition="in" filter="wipe(left)">
                                      <p:cBhvr>
                                        <p:cTn id="10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5" grpId="0" build="p" animBg="1"/>
      <p:bldP spid="16" grpId="0" build="p" animBg="1"/>
      <p:bldP spid="18" grpId="0" animBg="1"/>
      <p:bldP spid="19" grpId="0" animBg="1"/>
      <p:bldP spid="20" grpId="0" build="p"/>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7">
            <a:extLst>
              <a:ext uri="{FF2B5EF4-FFF2-40B4-BE49-F238E27FC236}">
                <a16:creationId xmlns:a16="http://schemas.microsoft.com/office/drawing/2014/main" id="{7E2A9ED2-C1E1-4DD2-AF99-893365CB8FBB}"/>
              </a:ext>
            </a:extLst>
          </p:cNvPr>
          <p:cNvSpPr/>
          <p:nvPr/>
        </p:nvSpPr>
        <p:spPr>
          <a:xfrm>
            <a:off x="1214153" y="1052736"/>
            <a:ext cx="9706382" cy="843948"/>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労働条件には、就業規則に</a:t>
            </a:r>
            <a:r>
              <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必ず記載しなければならない</a:t>
            </a:r>
            <a:r>
              <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ものと、</a:t>
            </a:r>
            <a:r>
              <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定めをした場合」には盛り込んでおくべきものがある。</a:t>
            </a:r>
          </a:p>
        </p:txBody>
      </p:sp>
      <p:graphicFrame>
        <p:nvGraphicFramePr>
          <p:cNvPr id="17" name="表 16">
            <a:extLst>
              <a:ext uri="{FF2B5EF4-FFF2-40B4-BE49-F238E27FC236}">
                <a16:creationId xmlns:a16="http://schemas.microsoft.com/office/drawing/2014/main" id="{393EDE17-9679-47BB-AB3E-ACDD222F7A9C}"/>
              </a:ext>
            </a:extLst>
          </p:cNvPr>
          <p:cNvGraphicFramePr>
            <a:graphicFrameLocks noGrp="1"/>
          </p:cNvGraphicFramePr>
          <p:nvPr>
            <p:extLst>
              <p:ext uri="{D42A27DB-BD31-4B8C-83A1-F6EECF244321}">
                <p14:modId xmlns:p14="http://schemas.microsoft.com/office/powerpoint/2010/main" val="1527876792"/>
              </p:ext>
            </p:extLst>
          </p:nvPr>
        </p:nvGraphicFramePr>
        <p:xfrm>
          <a:off x="1214153" y="2054141"/>
          <a:ext cx="9706383" cy="4288026"/>
        </p:xfrm>
        <a:graphic>
          <a:graphicData uri="http://schemas.openxmlformats.org/drawingml/2006/table">
            <a:tbl>
              <a:tblPr firstRow="1" bandRow="1">
                <a:tableStyleId>{5C22544A-7EE6-4342-B048-85BDC9FD1C3A}</a:tableStyleId>
              </a:tblPr>
              <a:tblGrid>
                <a:gridCol w="2338940">
                  <a:extLst>
                    <a:ext uri="{9D8B030D-6E8A-4147-A177-3AD203B41FA5}">
                      <a16:colId xmlns:a16="http://schemas.microsoft.com/office/drawing/2014/main" val="3655803468"/>
                    </a:ext>
                  </a:extLst>
                </a:gridCol>
                <a:gridCol w="1577582">
                  <a:extLst>
                    <a:ext uri="{9D8B030D-6E8A-4147-A177-3AD203B41FA5}">
                      <a16:colId xmlns:a16="http://schemas.microsoft.com/office/drawing/2014/main" val="1610177331"/>
                    </a:ext>
                  </a:extLst>
                </a:gridCol>
                <a:gridCol w="5789861">
                  <a:extLst>
                    <a:ext uri="{9D8B030D-6E8A-4147-A177-3AD203B41FA5}">
                      <a16:colId xmlns:a16="http://schemas.microsoft.com/office/drawing/2014/main" val="4017478125"/>
                    </a:ext>
                  </a:extLst>
                </a:gridCol>
              </a:tblGrid>
              <a:tr h="359944">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記載する必要性</a:t>
                      </a:r>
                    </a:p>
                  </a:txBody>
                  <a:tcPr/>
                </a:tc>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記載する内容</a:t>
                      </a:r>
                    </a:p>
                  </a:txBody>
                  <a:tcPr/>
                </a:tc>
                <a:tc>
                  <a:txBody>
                    <a:bodyPr/>
                    <a:lstStyle/>
                    <a:p>
                      <a:pPr algn="ctr"/>
                      <a:r>
                        <a:rPr kumimoji="1" lang="ja-JP" altLang="en-US" sz="1700" dirty="0">
                          <a:latin typeface="HG丸ｺﾞｼｯｸM-PRO" panose="020F0600000000000000" pitchFamily="50" charset="-128"/>
                          <a:ea typeface="HG丸ｺﾞｼｯｸM-PRO" panose="020F0600000000000000" pitchFamily="50" charset="-128"/>
                        </a:rPr>
                        <a:t>記載すべき項目</a:t>
                      </a:r>
                    </a:p>
                  </a:txBody>
                  <a:tcPr/>
                </a:tc>
                <a:extLst>
                  <a:ext uri="{0D108BD9-81ED-4DB2-BD59-A6C34878D82A}">
                    <a16:rowId xmlns:a16="http://schemas.microsoft.com/office/drawing/2014/main" val="3778493453"/>
                  </a:ext>
                </a:extLst>
              </a:tr>
              <a:tr h="625989">
                <a:tc rowSpan="3">
                  <a:txBody>
                    <a:bodyPr/>
                    <a:lstStyle/>
                    <a:p>
                      <a:r>
                        <a:rPr kumimoji="1" lang="ja-JP" altLang="en-US" sz="1700" dirty="0">
                          <a:latin typeface="HG丸ｺﾞｼｯｸM-PRO" panose="020F0600000000000000" pitchFamily="50" charset="-128"/>
                          <a:ea typeface="HG丸ｺﾞｼｯｸM-PRO" panose="020F0600000000000000" pitchFamily="50" charset="-128"/>
                        </a:rPr>
                        <a:t>必ず記載しなければならない</a:t>
                      </a:r>
                      <a:endParaRPr kumimoji="1" lang="en-US" altLang="ja-JP" sz="1700" dirty="0">
                        <a:latin typeface="HG丸ｺﾞｼｯｸM-PRO" panose="020F0600000000000000" pitchFamily="50" charset="-128"/>
                        <a:ea typeface="HG丸ｺﾞｼｯｸM-PRO" panose="020F0600000000000000" pitchFamily="50" charset="-128"/>
                      </a:endParaRPr>
                    </a:p>
                    <a:p>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絶対的必要記載事項</a:t>
                      </a:r>
                      <a:r>
                        <a:rPr kumimoji="1" lang="en-US" altLang="ja-JP" sz="1700" dirty="0">
                          <a:latin typeface="HG丸ｺﾞｼｯｸM-PRO" panose="020F0600000000000000" pitchFamily="50" charset="-128"/>
                          <a:ea typeface="HG丸ｺﾞｼｯｸM-PRO" panose="020F0600000000000000" pitchFamily="50" charset="-128"/>
                        </a:rPr>
                        <a:t>)</a:t>
                      </a:r>
                      <a:endParaRPr kumimoji="1" lang="ja-JP" altLang="en-US" sz="1700" dirty="0">
                        <a:latin typeface="HG丸ｺﾞｼｯｸM-PRO" panose="020F0600000000000000" pitchFamily="50" charset="-128"/>
                        <a:ea typeface="HG丸ｺﾞｼｯｸM-PRO" panose="020F0600000000000000" pitchFamily="50" charset="-128"/>
                      </a:endParaRPr>
                    </a:p>
                  </a:txBody>
                  <a:tcPr marL="72000" marR="36000" marT="36000" marB="36000" anchor="ctr"/>
                </a:tc>
                <a:tc>
                  <a:txBody>
                    <a:bodyPr/>
                    <a:lstStyle/>
                    <a:p>
                      <a:pPr algn="l"/>
                      <a:r>
                        <a:rPr kumimoji="1" lang="ja-JP" altLang="en-US" sz="1700" dirty="0">
                          <a:latin typeface="HG丸ｺﾞｼｯｸM-PRO" panose="020F0600000000000000" pitchFamily="50" charset="-128"/>
                          <a:ea typeface="HG丸ｺﾞｼｯｸM-PRO" panose="020F0600000000000000" pitchFamily="50" charset="-128"/>
                        </a:rPr>
                        <a:t>労働時間等</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始業・終業の時刻、② 休憩時間、③ 休日、④ 休暇、⑤ 交替制の場合の交代順序など</a:t>
                      </a:r>
                    </a:p>
                  </a:txBody>
                  <a:tcPr/>
                </a:tc>
                <a:extLst>
                  <a:ext uri="{0D108BD9-81ED-4DB2-BD59-A6C34878D82A}">
                    <a16:rowId xmlns:a16="http://schemas.microsoft.com/office/drawing/2014/main" val="3322339024"/>
                  </a:ext>
                </a:extLst>
              </a:tr>
              <a:tr h="625989">
                <a:tc vMerge="1">
                  <a:txBody>
                    <a:bodyPr/>
                    <a:lstStyle/>
                    <a:p>
                      <a:endParaRPr kumimoji="1" lang="ja-JP" altLang="en-US"/>
                    </a:p>
                  </a:txBody>
                  <a:tcPr/>
                </a:tc>
                <a:tc>
                  <a:txBody>
                    <a:bodyPr/>
                    <a:lstStyle/>
                    <a:p>
                      <a:pPr algn="l"/>
                      <a:r>
                        <a:rPr kumimoji="1" lang="ja-JP" altLang="en-US" sz="1700" dirty="0">
                          <a:latin typeface="HG丸ｺﾞｼｯｸM-PRO" panose="020F0600000000000000" pitchFamily="50" charset="-128"/>
                          <a:ea typeface="HG丸ｺﾞｼｯｸM-PRO" panose="020F0600000000000000" pitchFamily="50" charset="-128"/>
                        </a:rPr>
                        <a:t>賃金等</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賃金の決定・計算・支払いの方法、</a:t>
                      </a:r>
                      <a:endParaRPr kumimoji="1" lang="en-US" altLang="ja-JP" sz="17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② 賃金の締切り・支払いの時期、③昇給に関する事項</a:t>
                      </a:r>
                    </a:p>
                  </a:txBody>
                  <a:tcPr/>
                </a:tc>
                <a:extLst>
                  <a:ext uri="{0D108BD9-81ED-4DB2-BD59-A6C34878D82A}">
                    <a16:rowId xmlns:a16="http://schemas.microsoft.com/office/drawing/2014/main" val="700752466"/>
                  </a:ext>
                </a:extLst>
              </a:tr>
              <a:tr h="625989">
                <a:tc vMerge="1">
                  <a:txBody>
                    <a:bodyPr/>
                    <a:lstStyle/>
                    <a:p>
                      <a:endParaRPr kumimoji="1" lang="ja-JP" altLang="en-US"/>
                    </a:p>
                  </a:txBody>
                  <a:tcPr/>
                </a:tc>
                <a:tc>
                  <a:txBody>
                    <a:bodyPr/>
                    <a:lstStyle/>
                    <a:p>
                      <a:pPr algn="l"/>
                      <a:r>
                        <a:rPr kumimoji="1" lang="ja-JP" altLang="en-US" sz="1700" dirty="0">
                          <a:latin typeface="HG丸ｺﾞｼｯｸM-PRO" panose="020F0600000000000000" pitchFamily="50" charset="-128"/>
                          <a:ea typeface="HG丸ｺﾞｼｯｸM-PRO" panose="020F0600000000000000" pitchFamily="50" charset="-128"/>
                        </a:rPr>
                        <a:t>退職に</a:t>
                      </a:r>
                      <a:endParaRPr kumimoji="1" lang="en-US" altLang="ja-JP" sz="1700" dirty="0">
                        <a:latin typeface="HG丸ｺﾞｼｯｸM-PRO" panose="020F0600000000000000" pitchFamily="50" charset="-128"/>
                        <a:ea typeface="HG丸ｺﾞｼｯｸM-PRO" panose="020F0600000000000000" pitchFamily="50" charset="-128"/>
                      </a:endParaRPr>
                    </a:p>
                    <a:p>
                      <a:pPr algn="l"/>
                      <a:r>
                        <a:rPr kumimoji="1" lang="ja-JP" altLang="en-US" sz="1700" dirty="0">
                          <a:latin typeface="HG丸ｺﾞｼｯｸM-PRO" panose="020F0600000000000000" pitchFamily="50" charset="-128"/>
                          <a:ea typeface="HG丸ｺﾞｼｯｸM-PRO" panose="020F0600000000000000" pitchFamily="50" charset="-128"/>
                        </a:rPr>
                        <a:t>関すること</a:t>
                      </a:r>
                    </a:p>
                  </a:txBody>
                  <a:tcPr marL="72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① 退職に関する事項</a:t>
                      </a:r>
                      <a:endParaRPr kumimoji="1" lang="en-US" altLang="ja-JP" sz="17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丸ｺﾞｼｯｸM-PRO" panose="020F0600000000000000" pitchFamily="50" charset="-128"/>
                          <a:ea typeface="HG丸ｺﾞｼｯｸM-PRO" panose="020F0600000000000000" pitchFamily="50" charset="-128"/>
                        </a:rPr>
                        <a:t>② 解雇の場合はその事由</a:t>
                      </a:r>
                    </a:p>
                  </a:txBody>
                  <a:tcPr/>
                </a:tc>
                <a:extLst>
                  <a:ext uri="{0D108BD9-81ED-4DB2-BD59-A6C34878D82A}">
                    <a16:rowId xmlns:a16="http://schemas.microsoft.com/office/drawing/2014/main" val="1230399224"/>
                  </a:ext>
                </a:extLst>
              </a:tr>
              <a:tr h="625989">
                <a:tc rowSpan="2">
                  <a:txBody>
                    <a:bodyPr/>
                    <a:lstStyle/>
                    <a:p>
                      <a:r>
                        <a:rPr kumimoji="1" lang="ja-JP" altLang="en-US" sz="1700" dirty="0">
                          <a:latin typeface="HG丸ｺﾞｼｯｸM-PRO" panose="020F0600000000000000" pitchFamily="50" charset="-128"/>
                          <a:ea typeface="HG丸ｺﾞｼｯｸM-PRO" panose="020F0600000000000000" pitchFamily="50" charset="-128"/>
                        </a:rPr>
                        <a:t>定めた場合には必ず記載しなければならない</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相対的必要記載事項</a:t>
                      </a:r>
                      <a:r>
                        <a:rPr kumimoji="1" lang="en-US" altLang="ja-JP" sz="1700" dirty="0">
                          <a:latin typeface="HG丸ｺﾞｼｯｸM-PRO" panose="020F0600000000000000" pitchFamily="50" charset="-128"/>
                          <a:ea typeface="HG丸ｺﾞｼｯｸM-PRO" panose="020F0600000000000000" pitchFamily="50" charset="-128"/>
                        </a:rPr>
                        <a:t>)</a:t>
                      </a:r>
                      <a:endParaRPr kumimoji="1" lang="ja-JP" altLang="en-US" sz="1700" dirty="0">
                        <a:latin typeface="HG丸ｺﾞｼｯｸM-PRO" panose="020F0600000000000000" pitchFamily="50" charset="-128"/>
                        <a:ea typeface="HG丸ｺﾞｼｯｸM-PRO" panose="020F0600000000000000" pitchFamily="50" charset="-128"/>
                      </a:endParaRPr>
                    </a:p>
                  </a:txBody>
                  <a:tcPr marL="72000" marR="36000" marT="36000" marB="36000" anchor="ctr"/>
                </a:tc>
                <a:tc>
                  <a:txBody>
                    <a:bodyPr/>
                    <a:lstStyle/>
                    <a:p>
                      <a:pPr algn="l"/>
                      <a:r>
                        <a:rPr kumimoji="1" lang="ja-JP" altLang="en-US" sz="1700" dirty="0">
                          <a:latin typeface="HG丸ｺﾞｼｯｸM-PRO" panose="020F0600000000000000" pitchFamily="50" charset="-128"/>
                          <a:ea typeface="HG丸ｺﾞｼｯｸM-PRO" panose="020F0600000000000000" pitchFamily="50" charset="-128"/>
                        </a:rPr>
                        <a:t>退職手当に</a:t>
                      </a:r>
                      <a:endParaRPr kumimoji="1" lang="en-US" altLang="ja-JP" sz="1700" dirty="0">
                        <a:latin typeface="HG丸ｺﾞｼｯｸM-PRO" panose="020F0600000000000000" pitchFamily="50" charset="-128"/>
                        <a:ea typeface="HG丸ｺﾞｼｯｸM-PRO" panose="020F0600000000000000" pitchFamily="50" charset="-128"/>
                      </a:endParaRPr>
                    </a:p>
                    <a:p>
                      <a:pPr algn="l"/>
                      <a:r>
                        <a:rPr kumimoji="1" lang="ja-JP" altLang="en-US" sz="1700" dirty="0">
                          <a:latin typeface="HG丸ｺﾞｼｯｸM-PRO" panose="020F0600000000000000" pitchFamily="50" charset="-128"/>
                          <a:ea typeface="HG丸ｺﾞｼｯｸM-PRO" panose="020F0600000000000000" pitchFamily="50" charset="-128"/>
                        </a:rPr>
                        <a:t>関すること</a:t>
                      </a:r>
                    </a:p>
                  </a:txBody>
                  <a:tcPr marL="72000" marR="36000" marT="36000" marB="36000" anchor="ct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① 退職手当が支払われる労働者の範囲、② 退職手当の決定・計算・支払いの方法、③ 支払いの時期</a:t>
                      </a:r>
                    </a:p>
                  </a:txBody>
                  <a:tcPr/>
                </a:tc>
                <a:extLst>
                  <a:ext uri="{0D108BD9-81ED-4DB2-BD59-A6C34878D82A}">
                    <a16:rowId xmlns:a16="http://schemas.microsoft.com/office/drawing/2014/main" val="3031704174"/>
                  </a:ext>
                </a:extLst>
              </a:tr>
              <a:tr h="1424126">
                <a:tc vMerge="1">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700" dirty="0">
                          <a:latin typeface="HG丸ｺﾞｼｯｸM-PRO" panose="020F0600000000000000" pitchFamily="50" charset="-128"/>
                          <a:ea typeface="HG丸ｺﾞｼｯｸM-PRO" panose="020F0600000000000000" pitchFamily="50" charset="-128"/>
                        </a:rPr>
                        <a:t>その他の事項</a:t>
                      </a:r>
                    </a:p>
                  </a:txBody>
                  <a:tcPr marL="72000" marR="36000" marT="36000" marB="36000" anchor="ctr"/>
                </a:tc>
                <a:tc>
                  <a:txBody>
                    <a:bodyPr/>
                    <a:lstStyle/>
                    <a:p>
                      <a:r>
                        <a:rPr kumimoji="1" lang="ja-JP" altLang="en-US" sz="1700" dirty="0">
                          <a:latin typeface="HG丸ｺﾞｼｯｸM-PRO" panose="020F0600000000000000" pitchFamily="50" charset="-128"/>
                          <a:ea typeface="HG丸ｺﾞｼｯｸM-PRO" panose="020F0600000000000000" pitchFamily="50" charset="-128"/>
                        </a:rPr>
                        <a:t>① 臨時の賃金</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賞与</a:t>
                      </a:r>
                      <a:r>
                        <a:rPr kumimoji="1" lang="en-US" altLang="ja-JP" sz="1700" dirty="0">
                          <a:latin typeface="HG丸ｺﾞｼｯｸM-PRO" panose="020F0600000000000000" pitchFamily="50" charset="-128"/>
                          <a:ea typeface="HG丸ｺﾞｼｯｸM-PRO" panose="020F0600000000000000" pitchFamily="50" charset="-128"/>
                        </a:rPr>
                        <a:t>)</a:t>
                      </a:r>
                      <a:r>
                        <a:rPr kumimoji="1" lang="ja-JP" altLang="en-US" sz="1700" dirty="0" err="1">
                          <a:latin typeface="HG丸ｺﾞｼｯｸM-PRO" panose="020F0600000000000000" pitchFamily="50" charset="-128"/>
                          <a:ea typeface="HG丸ｺﾞｼｯｸM-PRO" panose="020F0600000000000000" pitchFamily="50" charset="-128"/>
                        </a:rPr>
                        <a:t>、</a:t>
                      </a:r>
                      <a:r>
                        <a:rPr kumimoji="1" lang="ja-JP" altLang="en-US" sz="1700" dirty="0">
                          <a:latin typeface="HG丸ｺﾞｼｯｸM-PRO" panose="020F0600000000000000" pitchFamily="50" charset="-128"/>
                          <a:ea typeface="HG丸ｺﾞｼｯｸM-PRO" panose="020F0600000000000000" pitchFamily="50" charset="-128"/>
                        </a:rPr>
                        <a:t>➁ 最低賃金額に関すること、③ 食費、作業用品などの負担に関すること、④ 安全衛生に関すること、⑤ 職業訓練に関すること、⑥ 災害補償、業務外の傷病扶助に関すること、⑦ 表彰、制裁に関すること、⑧ その他全労働者に適用される事項に関すること</a:t>
                      </a:r>
                    </a:p>
                  </a:txBody>
                  <a:tcPr/>
                </a:tc>
                <a:extLst>
                  <a:ext uri="{0D108BD9-81ED-4DB2-BD59-A6C34878D82A}">
                    <a16:rowId xmlns:a16="http://schemas.microsoft.com/office/drawing/2014/main" val="1780496702"/>
                  </a:ext>
                </a:extLst>
              </a:tr>
            </a:tbl>
          </a:graphicData>
        </a:graphic>
      </p:graphicFrame>
      <p:sp>
        <p:nvSpPr>
          <p:cNvPr id="6" name="テキスト ボックス 5"/>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就業規則には何が書いてあるのか</a:t>
            </a:r>
          </a:p>
        </p:txBody>
      </p:sp>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D9F2E3E9-579C-21B4-DA2C-9D0649077410}"/>
              </a:ext>
            </a:extLst>
          </p:cNvPr>
          <p:cNvSpPr>
            <a:spLocks noGrp="1"/>
          </p:cNvSpPr>
          <p:nvPr>
            <p:ph type="sldNum" sz="quarter" idx="12"/>
          </p:nvPr>
        </p:nvSpPr>
        <p:spPr>
          <a:xfrm>
            <a:off x="9347200" y="6480895"/>
            <a:ext cx="2844800" cy="365125"/>
          </a:xfrm>
        </p:spPr>
        <p:txBody>
          <a:bodyPr/>
          <a:lstStyle/>
          <a:p>
            <a:fld id="{0CB1156A-6E9C-4DCC-89D2-7AC27544E01A}" type="slidenum">
              <a:rPr lang="ja-JP" altLang="en-US" smtClean="0"/>
              <a:pPr/>
              <a:t>12</a:t>
            </a:fld>
            <a:endParaRPr lang="ja-JP" altLang="en-US" dirty="0"/>
          </a:p>
        </p:txBody>
      </p:sp>
    </p:spTree>
    <p:extLst>
      <p:ext uri="{BB962C8B-B14F-4D97-AF65-F5344CB8AC3E}">
        <p14:creationId xmlns:p14="http://schemas.microsoft.com/office/powerpoint/2010/main" val="36008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4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906" y="134136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雲形吹き出し 2">
            <a:extLst>
              <a:ext uri="{FF2B5EF4-FFF2-40B4-BE49-F238E27FC236}">
                <a16:creationId xmlns:a16="http://schemas.microsoft.com/office/drawing/2014/main" id="{F2B890AF-973B-43C4-AB63-46F131F3B5C8}"/>
              </a:ext>
            </a:extLst>
          </p:cNvPr>
          <p:cNvSpPr/>
          <p:nvPr/>
        </p:nvSpPr>
        <p:spPr>
          <a:xfrm>
            <a:off x="1343434" y="303365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雲形吹き出し 2">
            <a:extLst>
              <a:ext uri="{FF2B5EF4-FFF2-40B4-BE49-F238E27FC236}">
                <a16:creationId xmlns:a16="http://schemas.microsoft.com/office/drawing/2014/main" id="{A4531BF2-6C2E-4535-82F1-2AD4A79BC922}"/>
              </a:ext>
            </a:extLst>
          </p:cNvPr>
          <p:cNvSpPr/>
          <p:nvPr/>
        </p:nvSpPr>
        <p:spPr>
          <a:xfrm>
            <a:off x="8472226" y="1953536"/>
            <a:ext cx="208823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正方形/長方形 11"/>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■出社初日。配属辞令と労働条件通知書を受け取る新入社員は、</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内心、何を考えているのでしょう・・？</a:t>
            </a:r>
          </a:p>
        </p:txBody>
      </p:sp>
      <p:grpSp>
        <p:nvGrpSpPr>
          <p:cNvPr id="15" name="グループ化 14">
            <a:extLst>
              <a:ext uri="{FF2B5EF4-FFF2-40B4-BE49-F238E27FC236}">
                <a16:creationId xmlns:a16="http://schemas.microsoft.com/office/drawing/2014/main" id="{12C2A127-3B5A-EC1A-8D28-AA83905BB3CF}"/>
              </a:ext>
            </a:extLst>
          </p:cNvPr>
          <p:cNvGrpSpPr/>
          <p:nvPr/>
        </p:nvGrpSpPr>
        <p:grpSpPr>
          <a:xfrm>
            <a:off x="1055718" y="926222"/>
            <a:ext cx="10728914" cy="3131792"/>
            <a:chOff x="1055718" y="926222"/>
            <a:chExt cx="10728914" cy="3131792"/>
          </a:xfrm>
        </p:grpSpPr>
        <p:sp>
          <p:nvSpPr>
            <p:cNvPr id="4" name="雲形吹き出し 4">
              <a:extLst>
                <a:ext uri="{FF2B5EF4-FFF2-40B4-BE49-F238E27FC236}">
                  <a16:creationId xmlns:a16="http://schemas.microsoft.com/office/drawing/2014/main" id="{24BF3213-2091-ECC4-7D62-10ADF7E7F920}"/>
                </a:ext>
              </a:extLst>
            </p:cNvPr>
            <p:cNvSpPr/>
            <p:nvPr/>
          </p:nvSpPr>
          <p:spPr>
            <a:xfrm>
              <a:off x="1055718" y="2870582"/>
              <a:ext cx="2303978" cy="1187432"/>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吹き出し 5">
              <a:extLst>
                <a:ext uri="{FF2B5EF4-FFF2-40B4-BE49-F238E27FC236}">
                  <a16:creationId xmlns:a16="http://schemas.microsoft.com/office/drawing/2014/main" id="{B405AD38-4AB4-0BB7-3A3F-9113ED1F7905}"/>
                </a:ext>
              </a:extLst>
            </p:cNvPr>
            <p:cNvSpPr/>
            <p:nvPr/>
          </p:nvSpPr>
          <p:spPr>
            <a:xfrm>
              <a:off x="1097618" y="1034278"/>
              <a:ext cx="2124000" cy="1008112"/>
            </a:xfrm>
            <a:prstGeom prst="wedgeRoundRectCallout">
              <a:avLst>
                <a:gd name="adj1" fmla="val 47974"/>
                <a:gd name="adj2" fmla="val 8171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技術開発部門へ配属です。楽ではないですが、しっかり頑張ってくださいね。</a:t>
              </a:r>
            </a:p>
          </p:txBody>
        </p:sp>
        <p:sp>
          <p:nvSpPr>
            <p:cNvPr id="13" name="雲形吹き出し 7">
              <a:extLst>
                <a:ext uri="{FF2B5EF4-FFF2-40B4-BE49-F238E27FC236}">
                  <a16:creationId xmlns:a16="http://schemas.microsoft.com/office/drawing/2014/main" id="{9E49FBCA-8B84-4CA9-B3D0-4BA0AA56B3FF}"/>
                </a:ext>
              </a:extLst>
            </p:cNvPr>
            <p:cNvSpPr/>
            <p:nvPr/>
          </p:nvSpPr>
          <p:spPr>
            <a:xfrm>
              <a:off x="8328210" y="1681750"/>
              <a:ext cx="3456422" cy="1543526"/>
            </a:xfrm>
            <a:prstGeom prst="cloudCallout">
              <a:avLst>
                <a:gd name="adj1" fmla="val -78034"/>
                <a:gd name="adj2" fmla="val 1132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吹き出し 6">
              <a:extLst>
                <a:ext uri="{FF2B5EF4-FFF2-40B4-BE49-F238E27FC236}">
                  <a16:creationId xmlns:a16="http://schemas.microsoft.com/office/drawing/2014/main" id="{DEA0069E-530A-4288-ACB7-519DEA859540}"/>
                </a:ext>
              </a:extLst>
            </p:cNvPr>
            <p:cNvSpPr/>
            <p:nvPr/>
          </p:nvSpPr>
          <p:spPr>
            <a:xfrm>
              <a:off x="7392106" y="926222"/>
              <a:ext cx="2628000" cy="756128"/>
            </a:xfrm>
            <a:prstGeom prst="wedgeRoundRectCallout">
              <a:avLst>
                <a:gd name="adj1" fmla="val -35787"/>
                <a:gd name="adj2" fmla="val 8305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2" name="スライド番号プレースホルダー 1">
            <a:extLst>
              <a:ext uri="{FF2B5EF4-FFF2-40B4-BE49-F238E27FC236}">
                <a16:creationId xmlns:a16="http://schemas.microsoft.com/office/drawing/2014/main" id="{4E452186-60B2-0412-1987-5ED41AB211EA}"/>
              </a:ext>
            </a:extLst>
          </p:cNvPr>
          <p:cNvSpPr>
            <a:spLocks noGrp="1"/>
          </p:cNvSpPr>
          <p:nvPr>
            <p:ph type="sldNum" sz="quarter" idx="12"/>
          </p:nvPr>
        </p:nvSpPr>
        <p:spPr/>
        <p:txBody>
          <a:bodyPr/>
          <a:lstStyle/>
          <a:p>
            <a:fld id="{E3C52A74-6BB8-425A-81FA-95938EE2CA9E}" type="slidenum">
              <a:rPr kumimoji="1" lang="ja-JP" altLang="en-US" smtClean="0"/>
              <a:t>1</a:t>
            </a:fld>
            <a:endParaRPr kumimoji="1" lang="ja-JP" altLang="en-US"/>
          </a:p>
        </p:txBody>
      </p:sp>
    </p:spTree>
    <p:extLst>
      <p:ext uri="{BB962C8B-B14F-4D97-AF65-F5344CB8AC3E}">
        <p14:creationId xmlns:p14="http://schemas.microsoft.com/office/powerpoint/2010/main" val="200491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906" y="134136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1055718" y="2889640"/>
            <a:ext cx="2303978" cy="1187432"/>
          </a:xfrm>
          <a:prstGeom prst="cloudCallout">
            <a:avLst>
              <a:gd name="adj1" fmla="val 67976"/>
              <a:gd name="adj2" fmla="val -537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097618" y="1053336"/>
            <a:ext cx="2124000" cy="1008112"/>
          </a:xfrm>
          <a:prstGeom prst="wedgeRoundRectCallout">
            <a:avLst>
              <a:gd name="adj1" fmla="val 47974"/>
              <a:gd name="adj2" fmla="val 8171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技術開発部門へ配属です。楽ではないですが、しっかり頑張ってくださいね。</a:t>
            </a:r>
          </a:p>
        </p:txBody>
      </p:sp>
      <p:sp>
        <p:nvSpPr>
          <p:cNvPr id="8" name="雲形吹き出し 7"/>
          <p:cNvSpPr/>
          <p:nvPr/>
        </p:nvSpPr>
        <p:spPr>
          <a:xfrm>
            <a:off x="8328210" y="1700808"/>
            <a:ext cx="3456422" cy="1543526"/>
          </a:xfrm>
          <a:prstGeom prst="cloudCallout">
            <a:avLst>
              <a:gd name="adj1" fmla="val -78034"/>
              <a:gd name="adj2" fmla="val 1132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吹き出し 6"/>
          <p:cNvSpPr/>
          <p:nvPr/>
        </p:nvSpPr>
        <p:spPr>
          <a:xfrm>
            <a:off x="7392106" y="945280"/>
            <a:ext cx="2628000" cy="756128"/>
          </a:xfrm>
          <a:prstGeom prst="wedgeRoundRectCallout">
            <a:avLst>
              <a:gd name="adj1" fmla="val -35787"/>
              <a:gd name="adj2" fmla="val 8305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はい、ご期待に添えるよう頑張ります。</a:t>
            </a:r>
          </a:p>
        </p:txBody>
      </p:sp>
      <p:sp>
        <p:nvSpPr>
          <p:cNvPr id="9" name="雲形吹き出し 2">
            <a:extLst>
              <a:ext uri="{FF2B5EF4-FFF2-40B4-BE49-F238E27FC236}">
                <a16:creationId xmlns:a16="http://schemas.microsoft.com/office/drawing/2014/main" id="{F2B890AF-973B-43C4-AB63-46F131F3B5C8}"/>
              </a:ext>
            </a:extLst>
          </p:cNvPr>
          <p:cNvSpPr/>
          <p:nvPr/>
        </p:nvSpPr>
        <p:spPr>
          <a:xfrm>
            <a:off x="1343434" y="303365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上手く育って、早く戦力になって欲しい。</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雲形吹き出し 2">
            <a:extLst>
              <a:ext uri="{FF2B5EF4-FFF2-40B4-BE49-F238E27FC236}">
                <a16:creationId xmlns:a16="http://schemas.microsoft.com/office/drawing/2014/main" id="{A4531BF2-6C2E-4535-82F1-2AD4A79BC922}"/>
              </a:ext>
            </a:extLst>
          </p:cNvPr>
          <p:cNvSpPr/>
          <p:nvPr/>
        </p:nvSpPr>
        <p:spPr>
          <a:xfrm>
            <a:off x="8706106" y="2007520"/>
            <a:ext cx="244831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でも、際限なしの残業や休日出勤の連続は嫌だな～。年次有給休暇もキチンと取れるかなあ？</a:t>
            </a:r>
          </a:p>
        </p:txBody>
      </p:sp>
      <p:sp>
        <p:nvSpPr>
          <p:cNvPr id="11" name="雲形吹き出し 2">
            <a:extLst>
              <a:ext uri="{FF2B5EF4-FFF2-40B4-BE49-F238E27FC236}">
                <a16:creationId xmlns:a16="http://schemas.microsoft.com/office/drawing/2014/main" id="{16908B25-6691-4ADD-8F87-F243132F57E2}"/>
              </a:ext>
            </a:extLst>
          </p:cNvPr>
          <p:cNvSpPr/>
          <p:nvPr/>
        </p:nvSpPr>
        <p:spPr>
          <a:xfrm>
            <a:off x="8472227" y="3933656"/>
            <a:ext cx="3456421" cy="2087632"/>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nchorCtr="0"/>
          <a:lstStyle/>
          <a:p>
            <a:pPr marL="216000" marR="0" lvl="0" indent="-216000" algn="l" defTabSz="914400" rtl="0" eaLnBrk="1" fontAlgn="auto" latinLnBrk="0" hangingPunct="1">
              <a:lnSpc>
                <a:spcPts val="18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■出社初日は、意欲とともに、一抹の不安を抱くものです。</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■最初に解説するものとしては、</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労働条件通知書</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が一般的でしょう。</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　それは、労働トラブルの原因の多くが、入社時に</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言った</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言わない</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聞いてない</a:t>
            </a:r>
            <a:r>
              <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ということにあるからです。</a:t>
            </a:r>
          </a:p>
        </p:txBody>
      </p:sp>
      <p:sp>
        <p:nvSpPr>
          <p:cNvPr id="12" name="正方形/長方形 11"/>
          <p:cNvSpPr/>
          <p:nvPr/>
        </p:nvSpPr>
        <p:spPr>
          <a:xfrm>
            <a:off x="191344" y="103236"/>
            <a:ext cx="11737304" cy="698028"/>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■出社初日。配属辞令と労働条件通知書を受け取る新入社員は、</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内心、何を考えているのでしょう・・？</a:t>
            </a:r>
          </a:p>
        </p:txBody>
      </p:sp>
      <p:sp>
        <p:nvSpPr>
          <p:cNvPr id="13" name="テキスト ボックス 2"/>
          <p:cNvSpPr txBox="1"/>
          <p:nvPr/>
        </p:nvSpPr>
        <p:spPr>
          <a:xfrm>
            <a:off x="5694288" y="3244334"/>
            <a:ext cx="80342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③－１</a:t>
            </a:r>
          </a:p>
        </p:txBody>
      </p:sp>
      <p:sp>
        <p:nvSpPr>
          <p:cNvPr id="2" name="スライド番号プレースホルダー 1">
            <a:extLst>
              <a:ext uri="{FF2B5EF4-FFF2-40B4-BE49-F238E27FC236}">
                <a16:creationId xmlns:a16="http://schemas.microsoft.com/office/drawing/2014/main" id="{3A9BCE88-8510-0D99-94E1-FEB47554E727}"/>
              </a:ext>
            </a:extLst>
          </p:cNvPr>
          <p:cNvSpPr>
            <a:spLocks noGrp="1"/>
          </p:cNvSpPr>
          <p:nvPr>
            <p:ph type="sldNum" sz="quarter" idx="12"/>
          </p:nvPr>
        </p:nvSpPr>
        <p:spPr/>
        <p:txBody>
          <a:bodyPr/>
          <a:lstStyle/>
          <a:p>
            <a:fld id="{E3C52A74-6BB8-425A-81FA-95938EE2CA9E}" type="slidenum">
              <a:rPr kumimoji="1" lang="ja-JP" altLang="en-US" smtClean="0"/>
              <a:t>2</a:t>
            </a:fld>
            <a:endParaRPr kumimoji="1" lang="ja-JP" altLang="en-US"/>
          </a:p>
        </p:txBody>
      </p:sp>
    </p:spTree>
    <p:extLst>
      <p:ext uri="{BB962C8B-B14F-4D97-AF65-F5344CB8AC3E}">
        <p14:creationId xmlns:p14="http://schemas.microsoft.com/office/powerpoint/2010/main" val="5116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87768" y="91188"/>
            <a:ext cx="1156887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様々な表情</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の同僚らに見守られながら、</a:t>
            </a: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皆の代表らしい従業員が</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何かに</a:t>
            </a: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サインしています。何</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をしているのかな？</a:t>
            </a:r>
          </a:p>
        </p:txBody>
      </p:sp>
      <p:sp>
        <p:nvSpPr>
          <p:cNvPr id="8" name="角丸四角形吹き出し 7"/>
          <p:cNvSpPr/>
          <p:nvPr/>
        </p:nvSpPr>
        <p:spPr>
          <a:xfrm>
            <a:off x="1723103" y="3834596"/>
            <a:ext cx="2215908" cy="1008112"/>
          </a:xfrm>
          <a:prstGeom prst="wedgeRoundRectCallout">
            <a:avLst>
              <a:gd name="adj1" fmla="val 45401"/>
              <a:gd name="adj2" fmla="val -10339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書かれていることをもう一度確かめた上で、そうそこに、意見とお名前を書いてください。</a:t>
            </a:r>
          </a:p>
        </p:txBody>
      </p:sp>
      <p:sp>
        <p:nvSpPr>
          <p:cNvPr id="14" name="正方形/長方形 13"/>
          <p:cNvSpPr/>
          <p:nvPr/>
        </p:nvSpPr>
        <p:spPr>
          <a:xfrm>
            <a:off x="191344" y="103236"/>
            <a:ext cx="11737304" cy="698028"/>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 name="グループ化 15">
            <a:extLst>
              <a:ext uri="{FF2B5EF4-FFF2-40B4-BE49-F238E27FC236}">
                <a16:creationId xmlns:a16="http://schemas.microsoft.com/office/drawing/2014/main" id="{53083825-4719-07EA-561B-DE8AD5563168}"/>
              </a:ext>
            </a:extLst>
          </p:cNvPr>
          <p:cNvGrpSpPr/>
          <p:nvPr/>
        </p:nvGrpSpPr>
        <p:grpSpPr>
          <a:xfrm>
            <a:off x="911624" y="869412"/>
            <a:ext cx="11017024" cy="3973296"/>
            <a:chOff x="911624" y="869412"/>
            <a:chExt cx="11017024" cy="3973296"/>
          </a:xfrm>
        </p:grpSpPr>
        <p:sp>
          <p:nvSpPr>
            <p:cNvPr id="10" name="雲形吹き出し 4">
              <a:extLst>
                <a:ext uri="{FF2B5EF4-FFF2-40B4-BE49-F238E27FC236}">
                  <a16:creationId xmlns:a16="http://schemas.microsoft.com/office/drawing/2014/main" id="{AE2E46C0-5792-D37B-C321-EE056A79B210}"/>
                </a:ext>
              </a:extLst>
            </p:cNvPr>
            <p:cNvSpPr/>
            <p:nvPr/>
          </p:nvSpPr>
          <p:spPr>
            <a:xfrm>
              <a:off x="9192344" y="1196752"/>
              <a:ext cx="2232248" cy="1129859"/>
            </a:xfrm>
            <a:prstGeom prst="cloudCallout">
              <a:avLst>
                <a:gd name="adj1" fmla="val -62752"/>
                <a:gd name="adj2" fmla="val 546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雲形吹き出し 5">
              <a:extLst>
                <a:ext uri="{FF2B5EF4-FFF2-40B4-BE49-F238E27FC236}">
                  <a16:creationId xmlns:a16="http://schemas.microsoft.com/office/drawing/2014/main" id="{EF806A64-F419-FB95-5510-5A29D2F17FCE}"/>
                </a:ext>
              </a:extLst>
            </p:cNvPr>
            <p:cNvSpPr/>
            <p:nvPr/>
          </p:nvSpPr>
          <p:spPr>
            <a:xfrm>
              <a:off x="6096000" y="869412"/>
              <a:ext cx="3114180" cy="1407460"/>
            </a:xfrm>
            <a:prstGeom prst="cloudCallout">
              <a:avLst>
                <a:gd name="adj1" fmla="val -35419"/>
                <a:gd name="adj2" fmla="val 5507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雲形吹き出し 6">
              <a:extLst>
                <a:ext uri="{FF2B5EF4-FFF2-40B4-BE49-F238E27FC236}">
                  <a16:creationId xmlns:a16="http://schemas.microsoft.com/office/drawing/2014/main" id="{DF423BAB-BC80-6940-3AA0-853190DD6880}"/>
                </a:ext>
              </a:extLst>
            </p:cNvPr>
            <p:cNvSpPr/>
            <p:nvPr/>
          </p:nvSpPr>
          <p:spPr>
            <a:xfrm>
              <a:off x="911624" y="980728"/>
              <a:ext cx="2376064" cy="1296144"/>
            </a:xfrm>
            <a:prstGeom prst="cloudCallout">
              <a:avLst>
                <a:gd name="adj1" fmla="val 46775"/>
                <a:gd name="adj2" fmla="val 510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吹き出し 8">
              <a:extLst>
                <a:ext uri="{FF2B5EF4-FFF2-40B4-BE49-F238E27FC236}">
                  <a16:creationId xmlns:a16="http://schemas.microsoft.com/office/drawing/2014/main" id="{777157DF-92C5-738E-5AB6-4629499322AA}"/>
                </a:ext>
              </a:extLst>
            </p:cNvPr>
            <p:cNvSpPr/>
            <p:nvPr/>
          </p:nvSpPr>
          <p:spPr>
            <a:xfrm>
              <a:off x="9156648" y="3834596"/>
              <a:ext cx="2772000" cy="1008112"/>
            </a:xfrm>
            <a:prstGeom prst="wedgeRoundRectCallout">
              <a:avLst>
                <a:gd name="adj1" fmla="val -75743"/>
                <a:gd name="adj2" fmla="val -4817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2" name="スライド番号プレースホルダー 1">
            <a:extLst>
              <a:ext uri="{FF2B5EF4-FFF2-40B4-BE49-F238E27FC236}">
                <a16:creationId xmlns:a16="http://schemas.microsoft.com/office/drawing/2014/main" id="{A01904BC-1F55-FBB0-5593-934C3BD58CDA}"/>
              </a:ext>
            </a:extLst>
          </p:cNvPr>
          <p:cNvSpPr>
            <a:spLocks noGrp="1"/>
          </p:cNvSpPr>
          <p:nvPr>
            <p:ph type="sldNum" sz="quarter" idx="12"/>
          </p:nvPr>
        </p:nvSpPr>
        <p:spPr/>
        <p:txBody>
          <a:bodyPr/>
          <a:lstStyle/>
          <a:p>
            <a:fld id="{E3C52A74-6BB8-425A-81FA-95938EE2CA9E}" type="slidenum">
              <a:rPr kumimoji="1" lang="ja-JP" altLang="en-US" smtClean="0"/>
              <a:t>3</a:t>
            </a:fld>
            <a:endParaRPr kumimoji="1" lang="ja-JP" altLang="en-US"/>
          </a:p>
        </p:txBody>
      </p:sp>
    </p:spTree>
    <p:extLst>
      <p:ext uri="{BB962C8B-B14F-4D97-AF65-F5344CB8AC3E}">
        <p14:creationId xmlns:p14="http://schemas.microsoft.com/office/powerpoint/2010/main" val="336485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828000"/>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16878" y="110183"/>
            <a:ext cx="11467754"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様々な表情</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の同僚らに見守られながら、</a:t>
            </a: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皆の代表らしい従業員が</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何かに</a:t>
            </a:r>
            <a:r>
              <a:rPr kumimoji="1" lang="ja-JP"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サインしています。何</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をしているのかな？</a:t>
            </a:r>
          </a:p>
        </p:txBody>
      </p:sp>
      <p:sp>
        <p:nvSpPr>
          <p:cNvPr id="5" name="雲形吹き出し 4"/>
          <p:cNvSpPr/>
          <p:nvPr/>
        </p:nvSpPr>
        <p:spPr>
          <a:xfrm>
            <a:off x="9192344" y="1196752"/>
            <a:ext cx="2232248" cy="1129859"/>
          </a:xfrm>
          <a:prstGeom prst="cloudCallout">
            <a:avLst>
              <a:gd name="adj1" fmla="val -62752"/>
              <a:gd name="adj2" fmla="val 546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雲形吹き出し 5"/>
          <p:cNvSpPr/>
          <p:nvPr/>
        </p:nvSpPr>
        <p:spPr>
          <a:xfrm>
            <a:off x="6096000" y="869412"/>
            <a:ext cx="3114180" cy="1407460"/>
          </a:xfrm>
          <a:prstGeom prst="cloudCallout">
            <a:avLst>
              <a:gd name="adj1" fmla="val -35419"/>
              <a:gd name="adj2" fmla="val 5507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雲形吹き出し 6"/>
          <p:cNvSpPr/>
          <p:nvPr/>
        </p:nvSpPr>
        <p:spPr>
          <a:xfrm>
            <a:off x="911624" y="980728"/>
            <a:ext cx="2376064" cy="1296144"/>
          </a:xfrm>
          <a:prstGeom prst="cloudCallout">
            <a:avLst>
              <a:gd name="adj1" fmla="val 46775"/>
              <a:gd name="adj2" fmla="val 5101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1723103" y="3834596"/>
            <a:ext cx="2215908" cy="1008112"/>
          </a:xfrm>
          <a:prstGeom prst="wedgeRoundRectCallout">
            <a:avLst>
              <a:gd name="adj1" fmla="val 45401"/>
              <a:gd name="adj2" fmla="val -10339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書かれていることをもう一度確かめた上で、そうそこに、意見とお名前を書いてください。</a:t>
            </a:r>
          </a:p>
        </p:txBody>
      </p:sp>
      <p:sp>
        <p:nvSpPr>
          <p:cNvPr id="9" name="角丸四角形吹き出し 8"/>
          <p:cNvSpPr/>
          <p:nvPr/>
        </p:nvSpPr>
        <p:spPr>
          <a:xfrm>
            <a:off x="9156648" y="3834596"/>
            <a:ext cx="2772000" cy="1008112"/>
          </a:xfrm>
          <a:prstGeom prst="wedgeRoundRectCallout">
            <a:avLst>
              <a:gd name="adj1" fmla="val -75743"/>
              <a:gd name="adj2" fmla="val -4817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じゃあ、今回変更になったのは○○ということで、みんなの挙手で代表に選ばれた私が、ここにサインすれば良いんですね。</a:t>
            </a:r>
          </a:p>
        </p:txBody>
      </p:sp>
      <p:sp>
        <p:nvSpPr>
          <p:cNvPr id="10" name="雲形吹き出し 2">
            <a:extLst>
              <a:ext uri="{FF2B5EF4-FFF2-40B4-BE49-F238E27FC236}">
                <a16:creationId xmlns:a16="http://schemas.microsoft.com/office/drawing/2014/main" id="{9D34ED2D-280B-4790-8271-DE17FBCE310E}"/>
              </a:ext>
            </a:extLst>
          </p:cNvPr>
          <p:cNvSpPr/>
          <p:nvPr/>
        </p:nvSpPr>
        <p:spPr>
          <a:xfrm>
            <a:off x="6236682" y="1072667"/>
            <a:ext cx="2628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言うべきことは言って、</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書くべきことはしっかり</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書いておいて欲しいな！</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私達の代表なんだから・・・。</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雲形吹き出し 2">
            <a:extLst>
              <a:ext uri="{FF2B5EF4-FFF2-40B4-BE49-F238E27FC236}">
                <a16:creationId xmlns:a16="http://schemas.microsoft.com/office/drawing/2014/main" id="{6B674E38-ED2E-4F04-82E3-65E451750CC4}"/>
              </a:ext>
            </a:extLst>
          </p:cNvPr>
          <p:cNvSpPr/>
          <p:nvPr/>
        </p:nvSpPr>
        <p:spPr>
          <a:xfrm>
            <a:off x="9350862" y="1281460"/>
            <a:ext cx="1805308"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書くべきことは</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しっかり書いて</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おいて欲しいな！</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雲形吹き出し 2">
            <a:extLst>
              <a:ext uri="{FF2B5EF4-FFF2-40B4-BE49-F238E27FC236}">
                <a16:creationId xmlns:a16="http://schemas.microsoft.com/office/drawing/2014/main" id="{2DE6DE92-9B58-4DD2-8B3A-50544EFA6CA0}"/>
              </a:ext>
            </a:extLst>
          </p:cNvPr>
          <p:cNvSpPr/>
          <p:nvPr/>
        </p:nvSpPr>
        <p:spPr>
          <a:xfrm>
            <a:off x="1182807" y="1215807"/>
            <a:ext cx="1805308"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私たちの希望の半分は叶えられたのね。良かった</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4" name="正方形/長方形 13"/>
          <p:cNvSpPr/>
          <p:nvPr/>
        </p:nvSpPr>
        <p:spPr>
          <a:xfrm>
            <a:off x="191344" y="103236"/>
            <a:ext cx="11737304" cy="698028"/>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雲形吹き出し 2">
            <a:extLst>
              <a:ext uri="{FF2B5EF4-FFF2-40B4-BE49-F238E27FC236}">
                <a16:creationId xmlns:a16="http://schemas.microsoft.com/office/drawing/2014/main" id="{16908B25-6691-4ADD-8F87-F243132F57E2}"/>
              </a:ext>
            </a:extLst>
          </p:cNvPr>
          <p:cNvSpPr/>
          <p:nvPr/>
        </p:nvSpPr>
        <p:spPr>
          <a:xfrm>
            <a:off x="8954526" y="5085184"/>
            <a:ext cx="2974122" cy="1374237"/>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nchorCtr="0"/>
          <a:lstStyle/>
          <a:p>
            <a:pPr marL="216000" marR="0" lvl="0" indent="-216000" algn="l" defTabSz="914400" rtl="0" eaLnBrk="1" fontAlgn="auto" latinLnBrk="0" hangingPunct="1">
              <a:lnSpc>
                <a:spcPts val="18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85750" marR="0" lvl="0" indent="-285750" algn="l" defTabSz="914400" rtl="0" eaLnBrk="1" fontAlgn="auto" latinLnBrk="0" hangingPunct="1">
              <a:lnSpc>
                <a:spcPts val="1800"/>
              </a:lnSpc>
              <a:spcBef>
                <a:spcPts val="0"/>
              </a:spcBef>
              <a:spcAft>
                <a:spcPts val="60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このシートでは、就業規則や労使協定の記載事項などのほか、留意点などについて解説を展開します。</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2" name="スライド番号プレースホルダー 1">
            <a:extLst>
              <a:ext uri="{FF2B5EF4-FFF2-40B4-BE49-F238E27FC236}">
                <a16:creationId xmlns:a16="http://schemas.microsoft.com/office/drawing/2014/main" id="{3C37FD5E-1C56-4B6C-DE43-843DC2F3A2BA}"/>
              </a:ext>
            </a:extLst>
          </p:cNvPr>
          <p:cNvSpPr>
            <a:spLocks noGrp="1"/>
          </p:cNvSpPr>
          <p:nvPr>
            <p:ph type="sldNum" sz="quarter" idx="12"/>
          </p:nvPr>
        </p:nvSpPr>
        <p:spPr/>
        <p:txBody>
          <a:bodyPr/>
          <a:lstStyle/>
          <a:p>
            <a:fld id="{E3C52A74-6BB8-425A-81FA-95938EE2CA9E}" type="slidenum">
              <a:rPr kumimoji="1" lang="ja-JP" altLang="en-US" smtClean="0"/>
              <a:t>4</a:t>
            </a:fld>
            <a:endParaRPr kumimoji="1" lang="ja-JP" altLang="en-US"/>
          </a:p>
        </p:txBody>
      </p:sp>
    </p:spTree>
    <p:extLst>
      <p:ext uri="{BB962C8B-B14F-4D97-AF65-F5344CB8AC3E}">
        <p14:creationId xmlns:p14="http://schemas.microsoft.com/office/powerpoint/2010/main" val="16395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「雇われて働く」とは、「労働契約」を結ぶこと</a:t>
            </a:r>
          </a:p>
        </p:txBody>
      </p:sp>
      <p:sp>
        <p:nvSpPr>
          <p:cNvPr id="2" name="object 2">
            <a:extLst>
              <a:ext uri="{FF2B5EF4-FFF2-40B4-BE49-F238E27FC236}">
                <a16:creationId xmlns:a16="http://schemas.microsoft.com/office/drawing/2014/main" id="{6BF13F1C-5C47-934B-82FF-E575D9157DF4}"/>
              </a:ext>
            </a:extLst>
          </p:cNvPr>
          <p:cNvSpPr txBox="1"/>
          <p:nvPr/>
        </p:nvSpPr>
        <p:spPr>
          <a:xfrm>
            <a:off x="1796285" y="908720"/>
            <a:ext cx="8599431" cy="770102"/>
          </a:xfrm>
          <a:prstGeom prst="rect">
            <a:avLst/>
          </a:prstGeom>
        </p:spPr>
        <p:txBody>
          <a:bodyPr vert="horz" wrap="square" lIns="0" tIns="10369" rIns="0" bIns="0" rtlCol="0">
            <a:spAutoFit/>
          </a:bodyPr>
          <a:lstStyle/>
          <a:p>
            <a:pPr marL="11521" marR="4609" lvl="0" indent="0" algn="l" defTabSz="914400" rtl="0" eaLnBrk="1" fontAlgn="auto" latinLnBrk="0" hangingPunct="1">
              <a:lnSpc>
                <a:spcPct val="133000"/>
              </a:lnSpc>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労働契約とは、労働者が労働する（働く）ことと、使用者がその労働に対して報酬（給与）を支払うことをお互い合意して約束することです。</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83154298-58AA-084D-A476-80544C8ACD67}"/>
              </a:ext>
            </a:extLst>
          </p:cNvPr>
          <p:cNvSpPr/>
          <p:nvPr/>
        </p:nvSpPr>
        <p:spPr>
          <a:xfrm>
            <a:off x="788330" y="6432619"/>
            <a:ext cx="19028" cy="20717"/>
          </a:xfrm>
          <a:custGeom>
            <a:avLst/>
            <a:gdLst/>
            <a:ahLst/>
            <a:cxnLst/>
            <a:rect l="l" t="t" r="r" b="b"/>
            <a:pathLst>
              <a:path w="18415" h="17779">
                <a:moveTo>
                  <a:pt x="0" y="0"/>
                </a:moveTo>
                <a:lnTo>
                  <a:pt x="0" y="17665"/>
                </a:lnTo>
                <a:lnTo>
                  <a:pt x="17995" y="17665"/>
                </a:lnTo>
              </a:path>
            </a:pathLst>
          </a:custGeom>
          <a:ln w="20726">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8B1693DE-ABC0-B84A-9002-20A8D35FA37B}"/>
              </a:ext>
            </a:extLst>
          </p:cNvPr>
          <p:cNvSpPr/>
          <p:nvPr/>
        </p:nvSpPr>
        <p:spPr>
          <a:xfrm>
            <a:off x="10512660" y="6432619"/>
            <a:ext cx="19028" cy="20717"/>
          </a:xfrm>
          <a:custGeom>
            <a:avLst/>
            <a:gdLst/>
            <a:ahLst/>
            <a:cxnLst/>
            <a:rect l="l" t="t" r="r" b="b"/>
            <a:pathLst>
              <a:path w="18415" h="17779">
                <a:moveTo>
                  <a:pt x="0" y="17665"/>
                </a:moveTo>
                <a:lnTo>
                  <a:pt x="17995" y="17665"/>
                </a:lnTo>
                <a:lnTo>
                  <a:pt x="17995" y="0"/>
                </a:lnTo>
              </a:path>
            </a:pathLst>
          </a:custGeom>
          <a:ln w="20726">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object 14">
            <a:extLst>
              <a:ext uri="{FF2B5EF4-FFF2-40B4-BE49-F238E27FC236}">
                <a16:creationId xmlns:a16="http://schemas.microsoft.com/office/drawing/2014/main" id="{7B5A4194-8459-064C-99CE-7AE333155FF9}"/>
              </a:ext>
            </a:extLst>
          </p:cNvPr>
          <p:cNvSpPr/>
          <p:nvPr/>
        </p:nvSpPr>
        <p:spPr>
          <a:xfrm>
            <a:off x="10512660" y="4642213"/>
            <a:ext cx="19028" cy="20717"/>
          </a:xfrm>
          <a:custGeom>
            <a:avLst/>
            <a:gdLst/>
            <a:ahLst/>
            <a:cxnLst/>
            <a:rect l="l" t="t" r="r" b="b"/>
            <a:pathLst>
              <a:path w="18415" h="17779">
                <a:moveTo>
                  <a:pt x="17995" y="17665"/>
                </a:moveTo>
                <a:lnTo>
                  <a:pt x="17995" y="0"/>
                </a:lnTo>
                <a:lnTo>
                  <a:pt x="0" y="0"/>
                </a:lnTo>
              </a:path>
            </a:pathLst>
          </a:custGeom>
          <a:ln w="20726">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5" name="object 15">
            <a:extLst>
              <a:ext uri="{FF2B5EF4-FFF2-40B4-BE49-F238E27FC236}">
                <a16:creationId xmlns:a16="http://schemas.microsoft.com/office/drawing/2014/main" id="{3278A7EA-7BC4-E14F-AE10-4515B25AE33A}"/>
              </a:ext>
            </a:extLst>
          </p:cNvPr>
          <p:cNvSpPr/>
          <p:nvPr/>
        </p:nvSpPr>
        <p:spPr>
          <a:xfrm>
            <a:off x="788330" y="4642213"/>
            <a:ext cx="19028" cy="20717"/>
          </a:xfrm>
          <a:custGeom>
            <a:avLst/>
            <a:gdLst/>
            <a:ahLst/>
            <a:cxnLst/>
            <a:rect l="l" t="t" r="r" b="b"/>
            <a:pathLst>
              <a:path w="18415" h="17779">
                <a:moveTo>
                  <a:pt x="17995" y="0"/>
                </a:moveTo>
                <a:lnTo>
                  <a:pt x="0" y="0"/>
                </a:lnTo>
                <a:lnTo>
                  <a:pt x="0" y="17665"/>
                </a:lnTo>
              </a:path>
            </a:pathLst>
          </a:custGeom>
          <a:ln w="20726">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6" name="object 16">
            <a:extLst>
              <a:ext uri="{FF2B5EF4-FFF2-40B4-BE49-F238E27FC236}">
                <a16:creationId xmlns:a16="http://schemas.microsoft.com/office/drawing/2014/main" id="{3ADEEA07-0040-ED4C-9532-512B6F84C3A1}"/>
              </a:ext>
            </a:extLst>
          </p:cNvPr>
          <p:cNvSpPr txBox="1"/>
          <p:nvPr/>
        </p:nvSpPr>
        <p:spPr>
          <a:xfrm>
            <a:off x="1552429" y="4766244"/>
            <a:ext cx="9087143" cy="1509095"/>
          </a:xfrm>
          <a:prstGeom prst="rect">
            <a:avLst/>
          </a:prstGeom>
          <a:ln w="19050">
            <a:solidFill>
              <a:schemeClr val="bg1">
                <a:lumMod val="50000"/>
              </a:schemeClr>
            </a:solidFill>
            <a:prstDash val="dash"/>
          </a:ln>
        </p:spPr>
        <p:txBody>
          <a:bodyPr vert="horz" wrap="square" lIns="144000" tIns="144000" rIns="144000" bIns="144000" rtlCol="0" anchor="t">
            <a:spAutoFit/>
          </a:bodyPr>
          <a:lstStyle/>
          <a:p>
            <a:pPr marL="11521" marR="0" lvl="0" indent="0" algn="l" defTabSz="914400" rtl="0" eaLnBrk="1" fontAlgn="auto" latinLnBrk="0" hangingPunct="1">
              <a:lnSpc>
                <a:spcPts val="1996"/>
              </a:lnSpc>
              <a:spcBef>
                <a:spcPts val="544"/>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労働契約は口頭でも成立します</a:t>
            </a:r>
            <a:r>
              <a:rPr kumimoji="1" lang="ja-JP" altLang="en-US"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1996"/>
              </a:lnSpc>
              <a:spcBef>
                <a:spcPts val="544"/>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です</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が、できる限りその内容を書面で確認しましょう</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71093" marR="4609" lvl="0" indent="-160148" algn="l" defTabSz="914400" rtl="0" eaLnBrk="1" fontAlgn="auto" latinLnBrk="0" hangingPunct="1">
              <a:lnSpc>
                <a:spcPts val="1996"/>
              </a:lnSpc>
              <a:spcBef>
                <a:spcPts val="544"/>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給与や働く時間など一定の労働条件については、労働者に対して書面で</a:t>
            </a:r>
            <a:endParaRPr kumimoji="1" 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71093" marR="4609" lvl="0" indent="-160148" algn="l" defTabSz="914400" rtl="0" eaLnBrk="1" fontAlgn="auto" latinLnBrk="0" hangingPunct="1">
              <a:lnSpc>
                <a:spcPts val="1996"/>
              </a:lnSpc>
              <a:spcBef>
                <a:spcPts val="544"/>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明らかにしなくてはならないことになっています</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pic>
        <p:nvPicPr>
          <p:cNvPr id="59" name="図 58">
            <a:extLst>
              <a:ext uri="{FF2B5EF4-FFF2-40B4-BE49-F238E27FC236}">
                <a16:creationId xmlns:a16="http://schemas.microsoft.com/office/drawing/2014/main" id="{C5949AE0-B608-DB4B-ADEA-D23C26A0F3F5}"/>
              </a:ext>
            </a:extLst>
          </p:cNvPr>
          <p:cNvPicPr>
            <a:picLocks noChangeAspect="1"/>
          </p:cNvPicPr>
          <p:nvPr/>
        </p:nvPicPr>
        <p:blipFill>
          <a:blip r:embed="rId2">
            <a:alphaModFix/>
          </a:blip>
          <a:stretch>
            <a:fillRect/>
          </a:stretch>
        </p:blipFill>
        <p:spPr>
          <a:xfrm>
            <a:off x="2641020" y="1810615"/>
            <a:ext cx="6909961" cy="2616697"/>
          </a:xfrm>
          <a:prstGeom prst="rect">
            <a:avLst/>
          </a:prstGeom>
        </p:spPr>
      </p:pic>
      <p:sp>
        <p:nvSpPr>
          <p:cNvPr id="20" name="正方形/長方形 1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E50AEC76-91F7-A1A5-3E5A-BF4210CE8752}"/>
              </a:ext>
            </a:extLst>
          </p:cNvPr>
          <p:cNvSpPr>
            <a:spLocks noGrp="1"/>
          </p:cNvSpPr>
          <p:nvPr>
            <p:ph type="sldNum" sz="quarter" idx="4294967295"/>
          </p:nvPr>
        </p:nvSpPr>
        <p:spPr>
          <a:xfrm>
            <a:off x="9347200" y="6492875"/>
            <a:ext cx="2844800" cy="365125"/>
          </a:xfrm>
        </p:spPr>
        <p:txBody>
          <a:bodyPr/>
          <a:lstStyle/>
          <a:p>
            <a:fld id="{E3C52A74-6BB8-425A-81FA-95938EE2CA9E}" type="slidenum">
              <a:rPr kumimoji="1" lang="ja-JP" altLang="en-US" smtClean="0"/>
              <a:t>5</a:t>
            </a:fld>
            <a:endParaRPr kumimoji="1" lang="ja-JP" altLang="en-US"/>
          </a:p>
        </p:txBody>
      </p:sp>
    </p:spTree>
    <p:extLst>
      <p:ext uri="{BB962C8B-B14F-4D97-AF65-F5344CB8AC3E}">
        <p14:creationId xmlns:p14="http://schemas.microsoft.com/office/powerpoint/2010/main" val="63630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007768" y="3872890"/>
            <a:ext cx="4888052" cy="45927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厚生労働省</a:t>
            </a:r>
            <a:r>
              <a:rPr kumimoji="1" lang="en-US" altLang="ja-JP"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確かめよう労働条件</a:t>
            </a:r>
            <a:r>
              <a:rPr kumimoji="1" lang="en-US" altLang="ja-JP"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endParaRPr kumimoji="1" lang="en-US" altLang="ja-JP"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https://www.check-roudou.mhlw.go.jp/</a:t>
            </a:r>
            <a:endParaRPr kumimoji="1" lang="ja-JP" altLang="en-US" sz="18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12" name="正方形/長方形 11"/>
          <p:cNvSpPr/>
          <p:nvPr/>
        </p:nvSpPr>
        <p:spPr>
          <a:xfrm>
            <a:off x="0" y="692696"/>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入社時に「労働条件通知書」をもらいましたか？</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object 3">
            <a:extLst>
              <a:ext uri="{FF2B5EF4-FFF2-40B4-BE49-F238E27FC236}">
                <a16:creationId xmlns:a16="http://schemas.microsoft.com/office/drawing/2014/main" id="{9BD6ACF4-9303-E74C-AD9E-D3AA4A0C4A00}"/>
              </a:ext>
            </a:extLst>
          </p:cNvPr>
          <p:cNvSpPr txBox="1"/>
          <p:nvPr/>
        </p:nvSpPr>
        <p:spPr>
          <a:xfrm>
            <a:off x="911424" y="950267"/>
            <a:ext cx="10369152" cy="1698727"/>
          </a:xfrm>
          <a:prstGeom prst="rect">
            <a:avLst/>
          </a:prstGeom>
        </p:spPr>
        <p:txBody>
          <a:bodyPr vert="horz" wrap="square" lIns="0" tIns="14978" rIns="0" bIns="0" rtlCol="0">
            <a:spAutoFit/>
          </a:bodyPr>
          <a:lstStyle/>
          <a:p>
            <a:pPr marL="124432" marR="4609" lvl="0" indent="0" defTabSz="914400" rtl="0" eaLnBrk="1" fontAlgn="auto" latinLnBrk="0" hangingPunct="1">
              <a:lnSpc>
                <a:spcPts val="2722"/>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労働契約は口頭でも成立しますが、内容はできる限り書面で確認します。契約期間や、就業する時間、賃金（給与）の計算方法・支払方法など、</a:t>
            </a: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特定の重要な労働条件については、使用者は労働者に書面（労働者の希望がある場合には、電子メール・</a:t>
            </a:r>
            <a:r>
              <a:rPr kumimoji="1" lang="en-US" altLang="ja-JP"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SNS</a:t>
            </a: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等でも可）にして知らせなければならないことになっています。（労働基準法第</a:t>
            </a:r>
            <a:r>
              <a:rPr kumimoji="1" lang="en-US" altLang="ja-JP"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15</a:t>
            </a: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条）</a:t>
            </a:r>
          </a:p>
          <a:p>
            <a:pPr marL="124432" marR="4609" lvl="0" indent="0" defTabSz="914400" rtl="0" eaLnBrk="1" fontAlgn="auto" latinLnBrk="0" hangingPunct="1">
              <a:lnSpc>
                <a:spcPts val="2722"/>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（求人票と実際の労働条件が異なる場合があります。必ず確認しましょう。）</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5" name="グループ化 4">
            <a:extLst>
              <a:ext uri="{FF2B5EF4-FFF2-40B4-BE49-F238E27FC236}">
                <a16:creationId xmlns:a16="http://schemas.microsoft.com/office/drawing/2014/main" id="{F19DBFD9-3163-8EEF-B771-07D7F65A8674}"/>
              </a:ext>
            </a:extLst>
          </p:cNvPr>
          <p:cNvGrpSpPr/>
          <p:nvPr/>
        </p:nvGrpSpPr>
        <p:grpSpPr>
          <a:xfrm>
            <a:off x="1755730" y="2742236"/>
            <a:ext cx="8680540" cy="3752688"/>
            <a:chOff x="666660" y="2742236"/>
            <a:chExt cx="8680540" cy="3752688"/>
          </a:xfrm>
        </p:grpSpPr>
        <p:pic>
          <p:nvPicPr>
            <p:cNvPr id="7" name="図 6">
              <a:extLst>
                <a:ext uri="{FF2B5EF4-FFF2-40B4-BE49-F238E27FC236}">
                  <a16:creationId xmlns:a16="http://schemas.microsoft.com/office/drawing/2014/main" id="{C5BFB97B-C8B2-F04F-AE68-5743FB7DD4B1}"/>
                </a:ext>
              </a:extLst>
            </p:cNvPr>
            <p:cNvPicPr>
              <a:picLocks noChangeAspect="1"/>
            </p:cNvPicPr>
            <p:nvPr/>
          </p:nvPicPr>
          <p:blipFill>
            <a:blip r:embed="rId2">
              <a:alphaModFix/>
            </a:blip>
            <a:stretch>
              <a:fillRect/>
            </a:stretch>
          </p:blipFill>
          <p:spPr>
            <a:xfrm>
              <a:off x="666660" y="2742236"/>
              <a:ext cx="8680540" cy="3752688"/>
            </a:xfrm>
            <a:prstGeom prst="rect">
              <a:avLst/>
            </a:prstGeom>
          </p:spPr>
        </p:pic>
        <p:sp>
          <p:nvSpPr>
            <p:cNvPr id="4" name="テキスト ボックス 3">
              <a:extLst>
                <a:ext uri="{FF2B5EF4-FFF2-40B4-BE49-F238E27FC236}">
                  <a16:creationId xmlns:a16="http://schemas.microsoft.com/office/drawing/2014/main" id="{43B2249F-1C91-E332-1EB9-D1AE5B4534A5}"/>
                </a:ext>
              </a:extLst>
            </p:cNvPr>
            <p:cNvSpPr txBox="1"/>
            <p:nvPr/>
          </p:nvSpPr>
          <p:spPr>
            <a:xfrm>
              <a:off x="3841317" y="2780928"/>
              <a:ext cx="2470707" cy="3060000"/>
            </a:xfrm>
            <a:prstGeom prst="rect">
              <a:avLst/>
            </a:prstGeom>
            <a:solidFill>
              <a:srgbClr val="FFF7F7"/>
            </a:solidFill>
            <a:ln w="19050">
              <a:solidFill>
                <a:schemeClr val="tx1">
                  <a:lumMod val="65000"/>
                  <a:lumOff val="35000"/>
                </a:schemeClr>
              </a:solidFill>
            </a:ln>
          </p:spPr>
          <p:txBody>
            <a:bodyPr wrap="square" lIns="144000" tIns="72000" bIns="0" rtlCol="0">
              <a:spAutoFit/>
            </a:bodyPr>
            <a:lstStyle/>
            <a:p>
              <a:pPr>
                <a:lnSpc>
                  <a:spcPct val="150000"/>
                </a:lnSpc>
              </a:pPr>
              <a:r>
                <a:rPr kumimoji="1" lang="ja-JP" altLang="en-US" sz="1100" dirty="0">
                  <a:latin typeface="BIZ UDPゴシック" panose="020B0400000000000000" pitchFamily="50" charset="-128"/>
                  <a:ea typeface="BIZ UDPゴシック" panose="020B0400000000000000" pitchFamily="50" charset="-128"/>
                </a:rPr>
                <a:t>労働条件通知書</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１．契約期間</a:t>
              </a:r>
              <a:endParaRPr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．就業の場所</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３．業務の内容</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４．始業・終業</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●●時～●●時</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５．休憩　●時～●時</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６．賃金　時給</a:t>
              </a:r>
              <a:r>
                <a:rPr lang="en-US" altLang="ja-JP" sz="1100" dirty="0">
                  <a:latin typeface="BIZ UDPゴシック" panose="020B0400000000000000" pitchFamily="50" charset="-128"/>
                  <a:ea typeface="BIZ UDPゴシック" panose="020B0400000000000000" pitchFamily="50" charset="-128"/>
                </a:rPr>
                <a:t>1,250</a:t>
              </a:r>
              <a:r>
                <a:rPr lang="ja-JP" altLang="en-US" sz="1100" dirty="0">
                  <a:latin typeface="BIZ UDPゴシック" panose="020B0400000000000000" pitchFamily="50" charset="-128"/>
                  <a:ea typeface="BIZ UDPゴシック" panose="020B0400000000000000" pitchFamily="50" charset="-128"/>
                </a:rPr>
                <a:t>円</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通勤手当　定期代実費支給</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締め日　毎月末日</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支払日　翌月</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７．休日　毎週土曜日、日曜日</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８．年次有給休暇</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６か月経過後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日</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９．退職に関する事項</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２週間前までに申し出る</a:t>
              </a:r>
              <a:endParaRPr lang="en-US" altLang="ja-JP" sz="11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p:txBody>
        </p:sp>
      </p:grpSp>
      <p:sp>
        <p:nvSpPr>
          <p:cNvPr id="2" name="スライド番号プレースホルダー 1">
            <a:extLst>
              <a:ext uri="{FF2B5EF4-FFF2-40B4-BE49-F238E27FC236}">
                <a16:creationId xmlns:a16="http://schemas.microsoft.com/office/drawing/2014/main" id="{46F6C2B8-10A5-3A9D-ABDB-FCCE12F1055B}"/>
              </a:ext>
            </a:extLst>
          </p:cNvPr>
          <p:cNvSpPr>
            <a:spLocks noGrp="1"/>
          </p:cNvSpPr>
          <p:nvPr>
            <p:ph type="sldNum" sz="quarter" idx="12"/>
          </p:nvPr>
        </p:nvSpPr>
        <p:spPr/>
        <p:txBody>
          <a:bodyPr/>
          <a:lstStyle/>
          <a:p>
            <a:fld id="{E3C52A74-6BB8-425A-81FA-95938EE2CA9E}" type="slidenum">
              <a:rPr kumimoji="1" lang="ja-JP" altLang="en-US" smtClean="0"/>
              <a:t>6</a:t>
            </a:fld>
            <a:endParaRPr kumimoji="1" lang="ja-JP" altLang="en-US"/>
          </a:p>
        </p:txBody>
      </p:sp>
    </p:spTree>
    <p:extLst>
      <p:ext uri="{BB962C8B-B14F-4D97-AF65-F5344CB8AC3E}">
        <p14:creationId xmlns:p14="http://schemas.microsoft.com/office/powerpoint/2010/main" val="314740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67408" y="6093296"/>
            <a:ext cx="10153128" cy="395984"/>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退職に関する事項</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何日前までに申し出るなど</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は？</a:t>
            </a:r>
            <a:endParaRPr kumimoji="1" lang="ja-JP" altLang="en-US" sz="2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角丸四角形 1"/>
          <p:cNvSpPr/>
          <p:nvPr/>
        </p:nvSpPr>
        <p:spPr>
          <a:xfrm>
            <a:off x="767408" y="1729037"/>
            <a:ext cx="10153128" cy="1548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働く期間は期限付き？　期間の定めなし</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→期限付きならば、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いつからいつまで？</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契約更新はあり？　なし？</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契約更新の判断基準は</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 4"/>
          <p:cNvSpPr/>
          <p:nvPr/>
        </p:nvSpPr>
        <p:spPr>
          <a:xfrm>
            <a:off x="767408" y="3385221"/>
            <a:ext cx="10153128" cy="540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どこでどんな仕事をする？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ja-JP" altLang="en-US" sz="22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角丸四角形 5"/>
          <p:cNvSpPr/>
          <p:nvPr/>
        </p:nvSpPr>
        <p:spPr>
          <a:xfrm>
            <a:off x="767408" y="4033293"/>
            <a:ext cx="10153128" cy="147600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働くのは何日の何時から何時まで？ </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残業は？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休日出勤は？ </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休憩時間は？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シフトの交代方法は？</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休日は？        　</a:t>
            </a: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年次有給</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休暇は？</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 6"/>
          <p:cNvSpPr/>
          <p:nvPr/>
        </p:nvSpPr>
        <p:spPr>
          <a:xfrm>
            <a:off x="767408" y="5589360"/>
            <a:ext cx="10153128" cy="395984"/>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給料はどのように計算して何日に支払われる？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自分の労働条件、どのくらい覚えてますか？　①</a:t>
            </a: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19336" y="879103"/>
            <a:ext cx="10801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以下の事項は書面で示されるべきものです。</a:t>
            </a:r>
            <a:endParaRPr kumimoji="1" lang="en-US" altLang="ja-JP"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□印にチェックして確認してみましょう。</a:t>
            </a:r>
          </a:p>
        </p:txBody>
      </p:sp>
      <p:sp>
        <p:nvSpPr>
          <p:cNvPr id="3" name="スライド番号プレースホルダー 2">
            <a:extLst>
              <a:ext uri="{FF2B5EF4-FFF2-40B4-BE49-F238E27FC236}">
                <a16:creationId xmlns:a16="http://schemas.microsoft.com/office/drawing/2014/main" id="{116478F0-ADC8-53AF-C955-DEEF3A633A8D}"/>
              </a:ext>
            </a:extLst>
          </p:cNvPr>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7</a:t>
            </a:fld>
            <a:endParaRPr kumimoji="1" lang="ja-JP" altLang="en-US"/>
          </a:p>
        </p:txBody>
      </p:sp>
    </p:spTree>
    <p:extLst>
      <p:ext uri="{BB962C8B-B14F-4D97-AF65-F5344CB8AC3E}">
        <p14:creationId xmlns:p14="http://schemas.microsoft.com/office/powerpoint/2010/main" val="41587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animBg="1"/>
      <p:bldP spid="5" grpId="0" animBg="1"/>
      <p:bldP spid="6"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23392" y="1710100"/>
            <a:ext cx="8460608" cy="4671228"/>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昇給制度はある</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退職金制度はある？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賞与</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ボーナス</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などはある？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食費や作業用品代などについて、会社負担はある？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安全衛生に関する決まりはある？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職業訓練</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社員研修</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に関する決まりはある？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災害補償や私傷病に関する決まりはある？</a:t>
            </a:r>
            <a:endPar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表彰や制裁に関する決まりはある</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休職に関する決まりはある</a:t>
            </a:r>
            <a:r>
              <a:rPr kumimoji="1" lang="en-US" altLang="ja-JP"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自分の労働条件、どのくらい覚えてますか？　②</a:t>
            </a:r>
          </a:p>
        </p:txBody>
      </p:sp>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19336" y="879103"/>
            <a:ext cx="10801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以下の事項は、会社に定めがあるならば、説明されるべきものです。</a:t>
            </a:r>
            <a:endParaRPr kumimoji="1" lang="en-US" altLang="ja-JP"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□印にチェックして確認してみましょう。</a:t>
            </a:r>
          </a:p>
        </p:txBody>
      </p:sp>
      <p:sp>
        <p:nvSpPr>
          <p:cNvPr id="3" name="スライド番号プレースホルダー 2">
            <a:extLst>
              <a:ext uri="{FF2B5EF4-FFF2-40B4-BE49-F238E27FC236}">
                <a16:creationId xmlns:a16="http://schemas.microsoft.com/office/drawing/2014/main" id="{6E75B405-5C5B-EE63-CC22-8E9256C7985D}"/>
              </a:ext>
            </a:extLst>
          </p:cNvPr>
          <p:cNvSpPr>
            <a:spLocks noGrp="1"/>
          </p:cNvSpPr>
          <p:nvPr>
            <p:ph type="sldNum" sz="quarter" idx="12"/>
          </p:nvPr>
        </p:nvSpPr>
        <p:spPr>
          <a:xfrm>
            <a:off x="9347200" y="6492875"/>
            <a:ext cx="2844800" cy="365125"/>
          </a:xfrm>
        </p:spPr>
        <p:txBody>
          <a:bodyPr/>
          <a:lstStyle/>
          <a:p>
            <a:fld id="{E3C52A74-6BB8-425A-81FA-95938EE2CA9E}" type="slidenum">
              <a:rPr kumimoji="1" lang="ja-JP" altLang="en-US" smtClean="0"/>
              <a:t>8</a:t>
            </a:fld>
            <a:endParaRPr kumimoji="1" lang="ja-JP" altLang="en-US"/>
          </a:p>
        </p:txBody>
      </p:sp>
    </p:spTree>
    <p:extLst>
      <p:ext uri="{BB962C8B-B14F-4D97-AF65-F5344CB8AC3E}">
        <p14:creationId xmlns:p14="http://schemas.microsoft.com/office/powerpoint/2010/main" val="16330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ワイド画面</PresentationFormat>
  <Paragraphs>162</Paragraphs>
  <Slides>13</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13</vt:i4>
      </vt:variant>
    </vt:vector>
  </HeadingPairs>
  <TitlesOfParts>
    <vt:vector size="29" baseType="lpstr">
      <vt:lpstr>BIZ UDPゴシック</vt:lpstr>
      <vt:lpstr>HGS創英角ﾎﾟｯﾌﾟ体</vt:lpstr>
      <vt:lpstr>HGMaruGothicMPRO</vt:lpstr>
      <vt:lpstr>HGMaruGothicMPRO</vt:lpstr>
      <vt:lpstr>HG明朝E</vt:lpstr>
      <vt:lpstr>Meiryo UI</vt:lpstr>
      <vt:lpstr>游ゴシック</vt:lpstr>
      <vt:lpstr>游ゴシック Light</vt:lpstr>
      <vt:lpstr>Arial</vt:lpstr>
      <vt:lpstr>Calibri</vt:lpstr>
      <vt:lpstr>Trebuchet MS</vt:lpstr>
      <vt:lpstr>Wingdings</vt:lpstr>
      <vt:lpstr>1_Office ​​テーマ</vt:lpstr>
      <vt:lpstr>4_Office ​​テーマ</vt:lpstr>
      <vt:lpstr>デザインの設定</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2023-02-02T06:20:18Z</dcterms:modified>
</cp:coreProperties>
</file>