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48" r:id="rId1"/>
    <p:sldMasterId id="2147483788" r:id="rId2"/>
  </p:sldMasterIdLst>
  <p:notesMasterIdLst>
    <p:notesMasterId r:id="rId15"/>
  </p:notesMasterIdLst>
  <p:handoutMasterIdLst>
    <p:handoutMasterId r:id="rId16"/>
  </p:handoutMasterIdLst>
  <p:sldIdLst>
    <p:sldId id="625" r:id="rId3"/>
    <p:sldId id="277" r:id="rId4"/>
    <p:sldId id="628" r:id="rId5"/>
    <p:sldId id="271" r:id="rId6"/>
    <p:sldId id="291" r:id="rId7"/>
    <p:sldId id="275" r:id="rId8"/>
    <p:sldId id="776" r:id="rId9"/>
    <p:sldId id="630" r:id="rId10"/>
    <p:sldId id="785" r:id="rId11"/>
    <p:sldId id="297" r:id="rId12"/>
    <p:sldId id="298" r:id="rId13"/>
    <p:sldId id="777" r:id="rId1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autoAdjust="0"/>
  </p:normalViewPr>
  <p:slideViewPr>
    <p:cSldViewPr>
      <p:cViewPr varScale="1">
        <p:scale>
          <a:sx n="78" d="100"/>
          <a:sy n="78" d="100"/>
        </p:scale>
        <p:origin x="72"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B0AB29-1D2D-53A3-87BB-6DEF15513B8D}"/>
              </a:ext>
            </a:extLst>
          </p:cNvPr>
          <p:cNvSpPr>
            <a:spLocks noGrp="1"/>
          </p:cNvSpPr>
          <p:nvPr>
            <p:ph type="sldNum" sz="quarter" idx="5"/>
          </p:nvPr>
        </p:nvSpPr>
        <p:spPr/>
        <p:txBody>
          <a:bodyPr/>
          <a:lstStyle/>
          <a:p>
            <a:fld id="{25EAF795-4E5A-4591-AB61-3F927A5355FE}" type="slidenum">
              <a:rPr kumimoji="1" lang="ja-JP" altLang="en-US" smtClean="0"/>
              <a:t>1</a:t>
            </a:fld>
            <a:endParaRPr kumimoji="1" lang="ja-JP" altLang="en-US"/>
          </a:p>
        </p:txBody>
      </p:sp>
    </p:spTree>
    <p:extLst>
      <p:ext uri="{BB962C8B-B14F-4D97-AF65-F5344CB8AC3E}">
        <p14:creationId xmlns:p14="http://schemas.microsoft.com/office/powerpoint/2010/main" val="154048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1F319F7-BACE-ECFF-0477-7335A0C17581}"/>
              </a:ext>
            </a:extLst>
          </p:cNvPr>
          <p:cNvSpPr>
            <a:spLocks noGrp="1"/>
          </p:cNvSpPr>
          <p:nvPr>
            <p:ph type="sldNum" sz="quarter" idx="5"/>
          </p:nvPr>
        </p:nvSpPr>
        <p:spPr/>
        <p:txBody>
          <a:bodyPr/>
          <a:lstStyle/>
          <a:p>
            <a:fld id="{25EAF795-4E5A-4591-AB61-3F927A5355FE}" type="slidenum">
              <a:rPr kumimoji="1" lang="ja-JP" altLang="en-US" smtClean="0"/>
              <a:t>2</a:t>
            </a:fld>
            <a:endParaRPr kumimoji="1" lang="ja-JP" altLang="en-US"/>
          </a:p>
        </p:txBody>
      </p:sp>
    </p:spTree>
    <p:extLst>
      <p:ext uri="{BB962C8B-B14F-4D97-AF65-F5344CB8AC3E}">
        <p14:creationId xmlns:p14="http://schemas.microsoft.com/office/powerpoint/2010/main" val="18124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B7692B-0351-65F9-CE14-E49B2CA7551B}"/>
              </a:ext>
            </a:extLst>
          </p:cNvPr>
          <p:cNvSpPr>
            <a:spLocks noGrp="1"/>
          </p:cNvSpPr>
          <p:nvPr>
            <p:ph type="sldNum" sz="quarter" idx="5"/>
          </p:nvPr>
        </p:nvSpPr>
        <p:spPr/>
        <p:txBody>
          <a:bodyPr/>
          <a:lstStyle/>
          <a:p>
            <a:fld id="{25EAF795-4E5A-4591-AB61-3F927A5355FE}" type="slidenum">
              <a:rPr kumimoji="1" lang="ja-JP" altLang="en-US" smtClean="0"/>
              <a:t>9</a:t>
            </a:fld>
            <a:endParaRPr kumimoji="1" lang="ja-JP" altLang="en-US"/>
          </a:p>
        </p:txBody>
      </p:sp>
    </p:spTree>
    <p:extLst>
      <p:ext uri="{BB962C8B-B14F-4D97-AF65-F5344CB8AC3E}">
        <p14:creationId xmlns:p14="http://schemas.microsoft.com/office/powerpoint/2010/main" val="313921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dirty="0"/>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C6E56F-9360-320C-046D-1468B0F1CC9C}"/>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7A1E9B4A-0B95-E12C-79CE-F53F6B82E29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9C0995-76A5-4E82-A884-47D588935F94}"/>
              </a:ext>
            </a:extLst>
          </p:cNvPr>
          <p:cNvSpPr>
            <a:spLocks noGrp="1"/>
          </p:cNvSpPr>
          <p:nvPr>
            <p:ph type="sldNum" sz="quarter" idx="12"/>
          </p:nvPr>
        </p:nvSpPr>
        <p:spPr/>
        <p:txBody>
          <a:bodyPr/>
          <a:lstStyle/>
          <a:p>
            <a:fld id="{672CDF3B-D2D8-4022-A870-403880304FE8}" type="slidenum">
              <a:rPr lang="ja-JP" altLang="en-US" smtClean="0"/>
              <a:pPr/>
              <a:t>‹#›</a:t>
            </a:fld>
            <a:endParaRPr lang="ja-JP" altLang="en-US" dirty="0"/>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スライド番号プレースホルダー 4">
            <a:extLst>
              <a:ext uri="{FF2B5EF4-FFF2-40B4-BE49-F238E27FC236}">
                <a16:creationId xmlns:a16="http://schemas.microsoft.com/office/drawing/2014/main" id="{D25720C0-78E2-6852-EA25-53F732C90DE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672CDF3B-D2D8-4022-A870-403880304FE8}" type="slidenum">
              <a:rPr lang="ja-JP" altLang="en-US" smtClean="0"/>
              <a:pPr/>
              <a:t>‹#›</a:t>
            </a:fld>
            <a:endParaRPr lang="ja-JP" altLang="en-US" dirty="0"/>
          </a:p>
        </p:txBody>
      </p:sp>
      <p:sp>
        <p:nvSpPr>
          <p:cNvPr id="6" name="フッター プレースホルダー 5">
            <a:extLst>
              <a:ext uri="{FF2B5EF4-FFF2-40B4-BE49-F238E27FC236}">
                <a16:creationId xmlns:a16="http://schemas.microsoft.com/office/drawing/2014/main" id="{5E436CF8-C99B-A877-A570-5EC91DCA5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テーマ①　給与明細から労働条件について考える</a:t>
            </a:r>
          </a:p>
        </p:txBody>
      </p:sp>
      <p:sp>
        <p:nvSpPr>
          <p:cNvPr id="10" name="タイトル 1">
            <a:extLst>
              <a:ext uri="{FF2B5EF4-FFF2-40B4-BE49-F238E27FC236}">
                <a16:creationId xmlns:a16="http://schemas.microsoft.com/office/drawing/2014/main" id="{F6F1D278-2660-156A-D5FD-DD73CBFBBDD2}"/>
              </a:ext>
            </a:extLst>
          </p:cNvPr>
          <p:cNvSpPr txBox="1">
            <a:spLocks/>
          </p:cNvSpPr>
          <p:nvPr/>
        </p:nvSpPr>
        <p:spPr>
          <a:xfrm>
            <a:off x="620960" y="148770"/>
            <a:ext cx="10515600" cy="524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第２章　基本シートを用いたテーマ別の進め方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テーマ別のモデル講義案</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　</a:t>
            </a:r>
            <a:endParaRPr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1164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458068" y="4599040"/>
            <a:ext cx="4557812" cy="1606664"/>
          </a:xfrm>
          <a:prstGeom prst="roundRect">
            <a:avLst>
              <a:gd name="adj" fmla="val 5858"/>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nchorCtr="0"/>
          <a:lstStyle/>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⑤ その他控除</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schemeClr val="bg1"/>
                </a:solidFill>
                <a:latin typeface="HG丸ｺﾞｼｯｸM-PRO" panose="020F0600000000000000" pitchFamily="50" charset="-128"/>
                <a:ea typeface="HG丸ｺﾞｼｯｸM-PRO" panose="020F0600000000000000" pitchFamily="50" charset="-128"/>
              </a:rPr>
              <a:t>　</a:t>
            </a:r>
            <a:r>
              <a:rPr lang="en-US" altLang="ja-JP" sz="2000" dirty="0">
                <a:solidFill>
                  <a:schemeClr val="bg1"/>
                </a:solidFill>
                <a:latin typeface="HG丸ｺﾞｼｯｸM-PRO" panose="020F0600000000000000" pitchFamily="50" charset="-128"/>
                <a:ea typeface="HG丸ｺﾞｼｯｸM-PRO" panose="020F0600000000000000" pitchFamily="50" charset="-128"/>
              </a:rPr>
              <a:t>(</a:t>
            </a:r>
            <a:r>
              <a:rPr lang="ja-JP" altLang="en-US" sz="1600" dirty="0">
                <a:solidFill>
                  <a:schemeClr val="bg1"/>
                </a:solidFill>
                <a:latin typeface="HG丸ｺﾞｼｯｸM-PRO" panose="020F0600000000000000" pitchFamily="50" charset="-128"/>
                <a:ea typeface="HG丸ｺﾞｼｯｸM-PRO" panose="020F0600000000000000" pitchFamily="50" charset="-128"/>
              </a:rPr>
              <a:t>財形貯蓄・団体生命保険・社宅費・</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1600" dirty="0">
                <a:solidFill>
                  <a:schemeClr val="bg1"/>
                </a:solidFill>
                <a:latin typeface="HG丸ｺﾞｼｯｸM-PRO" panose="020F0600000000000000" pitchFamily="50" charset="-128"/>
                <a:ea typeface="HG丸ｺﾞｼｯｸM-PRO" panose="020F0600000000000000" pitchFamily="50" charset="-128"/>
              </a:rPr>
              <a:t>　　労働組合費・昼食費・旅行積立など</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1600" dirty="0">
                <a:solidFill>
                  <a:schemeClr val="bg1"/>
                </a:solidFill>
                <a:latin typeface="HG丸ｺﾞｼｯｸM-PRO" panose="020F0600000000000000" pitchFamily="50" charset="-128"/>
                <a:ea typeface="HG丸ｺﾞｼｯｸM-PRO" panose="020F0600000000000000" pitchFamily="50" charset="-128"/>
              </a:rPr>
              <a:t>　　事理明白なもの</a:t>
            </a:r>
            <a:r>
              <a:rPr lang="en-US" altLang="ja-JP" sz="1600" dirty="0">
                <a:solidFill>
                  <a:schemeClr val="bg1"/>
                </a:solidFill>
                <a:latin typeface="HG丸ｺﾞｼｯｸM-PRO" panose="020F0600000000000000" pitchFamily="50" charset="-128"/>
                <a:ea typeface="HG丸ｺﾞｼｯｸM-PRO" panose="020F0600000000000000" pitchFamily="50" charset="-128"/>
              </a:rPr>
              <a:t>)</a:t>
            </a:r>
            <a:endParaRPr lang="ja-JP" altLang="en-US" sz="1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58072" y="2132855"/>
            <a:ext cx="4557813" cy="2232249"/>
          </a:xfrm>
          <a:prstGeom prst="roundRect">
            <a:avLst>
              <a:gd name="adj" fmla="val 5921"/>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③ 社会保険料等控除</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en-US" altLang="ja-JP" sz="2000" b="1" dirty="0">
                <a:solidFill>
                  <a:schemeClr val="bg1"/>
                </a:solidFill>
                <a:latin typeface="HG丸ｺﾞｼｯｸM-PRO" panose="020F0600000000000000" pitchFamily="50" charset="-128"/>
                <a:ea typeface="HG丸ｺﾞｼｯｸM-PRO" panose="020F0600000000000000" pitchFamily="50" charset="-128"/>
              </a:rPr>
              <a:t> </a:t>
            </a:r>
            <a:r>
              <a:rPr lang="en-US" altLang="ja-JP" sz="1600" dirty="0">
                <a:solidFill>
                  <a:schemeClr val="bg1"/>
                </a:solidFill>
                <a:latin typeface="HG丸ｺﾞｼｯｸM-PRO" panose="020F0600000000000000" pitchFamily="50" charset="-128"/>
                <a:ea typeface="HG丸ｺﾞｼｯｸM-PRO" panose="020F0600000000000000" pitchFamily="50" charset="-128"/>
              </a:rPr>
              <a:t>(</a:t>
            </a:r>
            <a:r>
              <a:rPr lang="ja-JP" altLang="en-US" sz="1600" dirty="0">
                <a:solidFill>
                  <a:schemeClr val="bg1"/>
                </a:solidFill>
                <a:latin typeface="HG丸ｺﾞｼｯｸM-PRO" panose="020F0600000000000000" pitchFamily="50" charset="-128"/>
                <a:ea typeface="HG丸ｺﾞｼｯｸM-PRO" panose="020F0600000000000000" pitchFamily="50" charset="-128"/>
              </a:rPr>
              <a:t>健康保険料・介護保険料・厚生年金保険料・</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1600" dirty="0">
                <a:solidFill>
                  <a:schemeClr val="bg1"/>
                </a:solidFill>
                <a:latin typeface="HG丸ｺﾞｼｯｸM-PRO" panose="020F0600000000000000" pitchFamily="50" charset="-128"/>
                <a:ea typeface="HG丸ｺﾞｼｯｸM-PRO" panose="020F0600000000000000" pitchFamily="50" charset="-128"/>
              </a:rPr>
              <a:t> 厚生年金基金・雇用保険料など</a:t>
            </a:r>
            <a:r>
              <a:rPr lang="en-US" altLang="ja-JP" sz="1600" dirty="0">
                <a:solidFill>
                  <a:schemeClr val="bg1"/>
                </a:solidFill>
                <a:latin typeface="HG丸ｺﾞｼｯｸM-PRO" panose="020F0600000000000000" pitchFamily="50" charset="-128"/>
                <a:ea typeface="HG丸ｺﾞｼｯｸM-PRO" panose="020F0600000000000000" pitchFamily="50" charset="-128"/>
              </a:rPr>
              <a:t>)</a:t>
            </a:r>
          </a:p>
          <a:p>
            <a:pPr>
              <a:lnSpc>
                <a:spcPts val="2600"/>
              </a:lnSpc>
            </a:pPr>
            <a:r>
              <a:rPr lang="en-US" altLang="ja-JP" sz="1600" dirty="0">
                <a:solidFill>
                  <a:schemeClr val="bg1"/>
                </a:solidFill>
                <a:latin typeface="HG丸ｺﾞｼｯｸM-PRO" panose="020F0600000000000000" pitchFamily="50" charset="-128"/>
                <a:ea typeface="HG丸ｺﾞｼｯｸM-PRO" panose="020F0600000000000000" pitchFamily="50" charset="-128"/>
              </a:rPr>
              <a:t> *</a:t>
            </a:r>
            <a:r>
              <a:rPr lang="ja-JP" altLang="en-US" sz="1600" dirty="0">
                <a:solidFill>
                  <a:schemeClr val="bg1"/>
                </a:solidFill>
                <a:latin typeface="HG丸ｺﾞｼｯｸM-PRO" panose="020F0600000000000000" pitchFamily="50" charset="-128"/>
                <a:ea typeface="HG丸ｺﾞｼｯｸM-PRO" panose="020F0600000000000000" pitchFamily="50" charset="-128"/>
              </a:rPr>
              <a:t>労災保険料は全額が事業主負担</a:t>
            </a: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endParaRPr lang="en-US" altLang="ja-JP" sz="1600"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④ 税金</a:t>
            </a:r>
            <a:r>
              <a:rPr lang="en-US" altLang="ja-JP" sz="2000" dirty="0">
                <a:solidFill>
                  <a:schemeClr val="bg1"/>
                </a:solidFill>
                <a:latin typeface="HG丸ｺﾞｼｯｸM-PRO" panose="020F0600000000000000" pitchFamily="50" charset="-128"/>
                <a:ea typeface="HG丸ｺﾞｼｯｸM-PRO" panose="020F0600000000000000" pitchFamily="50" charset="-128"/>
              </a:rPr>
              <a:t>(</a:t>
            </a:r>
            <a:r>
              <a:rPr lang="ja-JP" altLang="en-US" sz="2000" dirty="0">
                <a:solidFill>
                  <a:schemeClr val="bg1"/>
                </a:solidFill>
                <a:latin typeface="HG丸ｺﾞｼｯｸM-PRO" panose="020F0600000000000000" pitchFamily="50" charset="-128"/>
                <a:ea typeface="HG丸ｺﾞｼｯｸM-PRO" panose="020F0600000000000000" pitchFamily="50" charset="-128"/>
              </a:rPr>
              <a:t>所得税・住民税</a:t>
            </a:r>
            <a:r>
              <a:rPr lang="en-US" altLang="ja-JP" sz="20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20" name="角丸四角形 19"/>
          <p:cNvSpPr/>
          <p:nvPr/>
        </p:nvSpPr>
        <p:spPr>
          <a:xfrm>
            <a:off x="458068" y="954593"/>
            <a:ext cx="4557812" cy="991855"/>
          </a:xfrm>
          <a:prstGeom prst="roundRect">
            <a:avLst>
              <a:gd name="adj" fmla="val 18703"/>
            </a:avLst>
          </a:prstGeom>
          <a:solidFill>
            <a:srgbClr val="92D050"/>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① 欠勤控除</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b="1" dirty="0">
                <a:solidFill>
                  <a:schemeClr val="bg1"/>
                </a:solidFill>
                <a:latin typeface="HG丸ｺﾞｼｯｸM-PRO" panose="020F0600000000000000" pitchFamily="50" charset="-128"/>
                <a:ea typeface="HG丸ｺﾞｼｯｸM-PRO" panose="020F0600000000000000" pitchFamily="50" charset="-128"/>
              </a:rPr>
              <a:t>② 遅刻・早退控除</a:t>
            </a:r>
            <a:endParaRPr lang="ja-JP" altLang="en-US" sz="16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9" name="四角形吹き出し 28"/>
          <p:cNvSpPr/>
          <p:nvPr/>
        </p:nvSpPr>
        <p:spPr>
          <a:xfrm>
            <a:off x="5231904" y="836712"/>
            <a:ext cx="6552728" cy="1116000"/>
          </a:xfrm>
          <a:prstGeom prst="wedgeRectCallout">
            <a:avLst>
              <a:gd name="adj1" fmla="val -49438"/>
              <a:gd name="adj2" fmla="val -3651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 働いていない時間に相当する分を控除する。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ノーワーク・ノーペイの原則</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遅刻等にペナルティをかける場合は、上限がある</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baseline="30000" dirty="0">
                <a:solidFill>
                  <a:srgbClr val="FF0000"/>
                </a:solidFill>
                <a:latin typeface="HG丸ｺﾞｼｯｸM-PRO" panose="020F0600000000000000" pitchFamily="50" charset="-128"/>
                <a:ea typeface="HG丸ｺﾞｼｯｸM-PRO" panose="020F0600000000000000" pitchFamily="50" charset="-128"/>
              </a:rPr>
              <a:t>１</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30" name="正方形/長方形 29"/>
          <p:cNvSpPr/>
          <p:nvPr/>
        </p:nvSpPr>
        <p:spPr>
          <a:xfrm>
            <a:off x="5640196" y="1916723"/>
            <a:ext cx="6288452" cy="3240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*１　</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回の額が平均賃金の半日分、総額が賃金月額の</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割まで（労働基準法　</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91</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a:t>
            </a:r>
          </a:p>
        </p:txBody>
      </p:sp>
      <p:sp>
        <p:nvSpPr>
          <p:cNvPr id="32" name="四角形吹き出し 31"/>
          <p:cNvSpPr/>
          <p:nvPr/>
        </p:nvSpPr>
        <p:spPr>
          <a:xfrm>
            <a:off x="5231904" y="2420910"/>
            <a:ext cx="6552728" cy="1055221"/>
          </a:xfrm>
          <a:prstGeom prst="wedgeRectCallout">
            <a:avLst>
              <a:gd name="adj1" fmla="val -53549"/>
              <a:gd name="adj2" fmla="val -18476"/>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 それぞれの控除について関係法令に根拠</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aseline="30000" dirty="0">
                <a:solidFill>
                  <a:srgbClr val="FF0000"/>
                </a:solidFill>
                <a:latin typeface="HG丸ｺﾞｼｯｸM-PRO" panose="020F0600000000000000" pitchFamily="50" charset="-128"/>
                <a:ea typeface="HG丸ｺﾞｼｯｸM-PRO" panose="020F0600000000000000" pitchFamily="50" charset="-128"/>
              </a:rPr>
              <a:t>2</a:t>
            </a:r>
            <a:r>
              <a:rPr lang="ja-JP" altLang="en-US" sz="2000" dirty="0">
                <a:solidFill>
                  <a:prstClr val="black"/>
                </a:solidFill>
                <a:latin typeface="HG丸ｺﾞｼｯｸM-PRO" panose="020F0600000000000000" pitchFamily="50" charset="-128"/>
                <a:ea typeface="HG丸ｺﾞｼｯｸM-PRO" panose="020F0600000000000000" pitchFamily="50" charset="-128"/>
              </a:rPr>
              <a:t>がある。</a:t>
            </a:r>
          </a:p>
        </p:txBody>
      </p:sp>
      <p:sp>
        <p:nvSpPr>
          <p:cNvPr id="34" name="正方形/長方形 33"/>
          <p:cNvSpPr/>
          <p:nvPr/>
        </p:nvSpPr>
        <p:spPr>
          <a:xfrm>
            <a:off x="5535557" y="3232056"/>
            <a:ext cx="6249075" cy="56223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*２　</a:t>
            </a:r>
            <a:r>
              <a:rPr lang="ja-JP" altLang="en-US" sz="1400" dirty="0">
                <a:solidFill>
                  <a:prstClr val="black"/>
                </a:solidFill>
                <a:latin typeface="HG丸ｺﾞｼｯｸM-PRO" panose="020F0600000000000000" pitchFamily="50" charset="-128"/>
                <a:ea typeface="HG丸ｺﾞｼｯｸM-PRO" panose="020F0600000000000000" pitchFamily="50" charset="-128"/>
              </a:rPr>
              <a:t>健康保険法第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167</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条、厚生年金保険法第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84</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a:t>
            </a:r>
            <a:r>
              <a:rPr lang="ja-JP" altLang="en-US" sz="1400" dirty="0">
                <a:solidFill>
                  <a:schemeClr val="tx1"/>
                </a:solidFill>
                <a:latin typeface="HG丸ｺﾞｼｯｸM-PRO" panose="020F0600000000000000" pitchFamily="50" charset="-128"/>
                <a:ea typeface="HG丸ｺﾞｼｯｸM-PRO" panose="020F0600000000000000" pitchFamily="50" charset="-128"/>
              </a:rPr>
              <a:t>労働保険徴収法第</a:t>
            </a:r>
            <a:r>
              <a:rPr lang="en-US" altLang="ja-JP" sz="1400" dirty="0">
                <a:solidFill>
                  <a:schemeClr val="tx1"/>
                </a:solidFill>
                <a:latin typeface="HG丸ｺﾞｼｯｸM-PRO" panose="020F0600000000000000" pitchFamily="50" charset="-128"/>
                <a:ea typeface="HG丸ｺﾞｼｯｸM-PRO" panose="020F0600000000000000" pitchFamily="50" charset="-128"/>
              </a:rPr>
              <a:t>32</a:t>
            </a: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条</a:t>
            </a:r>
            <a:r>
              <a:rPr lang="ja-JP" altLang="en-US" sz="1400" dirty="0">
                <a:solidFill>
                  <a:prstClr val="black"/>
                </a:solidFill>
                <a:latin typeface="HG丸ｺﾞｼｯｸM-PRO" panose="020F0600000000000000" pitchFamily="50" charset="-128"/>
                <a:ea typeface="HG丸ｺﾞｼｯｸM-PRO" panose="020F0600000000000000" pitchFamily="50" charset="-128"/>
              </a:rPr>
              <a:t>、所得税法第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183</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条、地方税法第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321</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条の５など</a:t>
            </a:r>
          </a:p>
        </p:txBody>
      </p:sp>
      <p:sp>
        <p:nvSpPr>
          <p:cNvPr id="17" name="四角形吹き出し 32">
            <a:extLst>
              <a:ext uri="{FF2B5EF4-FFF2-40B4-BE49-F238E27FC236}">
                <a16:creationId xmlns:a16="http://schemas.microsoft.com/office/drawing/2014/main" id="{E248FF23-33BA-4CF5-A279-0BEFEDAC3391}"/>
              </a:ext>
            </a:extLst>
          </p:cNvPr>
          <p:cNvSpPr/>
          <p:nvPr/>
        </p:nvSpPr>
        <p:spPr>
          <a:xfrm>
            <a:off x="5231904" y="4581128"/>
            <a:ext cx="6552728" cy="1152000"/>
          </a:xfrm>
          <a:prstGeom prst="wedgeRectCallout">
            <a:avLst>
              <a:gd name="adj1" fmla="val -60775"/>
              <a:gd name="adj2" fmla="val 1901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従業員の過半数代表等</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baseline="30000" dirty="0">
                <a:solidFill>
                  <a:srgbClr val="FF0000"/>
                </a:solidFill>
                <a:latin typeface="HG丸ｺﾞｼｯｸM-PRO" panose="020F0600000000000000" pitchFamily="50" charset="-128"/>
                <a:ea typeface="HG丸ｺﾞｼｯｸM-PRO" panose="020F0600000000000000" pitchFamily="50" charset="-128"/>
              </a:rPr>
              <a:t>３</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との協定があり、事理明白</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　 なものに限られる（労働基準法第</a:t>
            </a:r>
            <a:r>
              <a:rPr lang="en-US" altLang="ja-JP" sz="2000" dirty="0">
                <a:solidFill>
                  <a:prstClr val="black"/>
                </a:solidFill>
                <a:latin typeface="HG丸ｺﾞｼｯｸM-PRO" panose="020F0600000000000000" pitchFamily="50" charset="-128"/>
                <a:ea typeface="HG丸ｺﾞｼｯｸM-PRO" panose="020F0600000000000000" pitchFamily="50" charset="-128"/>
              </a:rPr>
              <a:t>24</a:t>
            </a:r>
            <a:r>
              <a:rPr lang="ja-JP" altLang="en-US" sz="2000" dirty="0">
                <a:solidFill>
                  <a:prstClr val="black"/>
                </a:solidFill>
                <a:latin typeface="HG丸ｺﾞｼｯｸM-PRO" panose="020F0600000000000000" pitchFamily="50" charset="-128"/>
                <a:ea typeface="HG丸ｺﾞｼｯｸM-PRO" panose="020F0600000000000000" pitchFamily="50" charset="-128"/>
              </a:rPr>
              <a:t>条）。</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 </a:t>
            </a:r>
            <a:r>
              <a:rPr lang="ja-JP" altLang="en-US" sz="2000" dirty="0">
                <a:solidFill>
                  <a:prstClr val="black"/>
                </a:solidFill>
                <a:latin typeface="HG丸ｺﾞｼｯｸM-PRO" panose="020F0600000000000000" pitchFamily="50" charset="-128"/>
                <a:ea typeface="HG丸ｺﾞｼｯｸM-PRO" panose="020F0600000000000000" pitchFamily="50" charset="-128"/>
              </a:rPr>
              <a:t>前借金</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baseline="30000" dirty="0">
                <a:solidFill>
                  <a:srgbClr val="FF0000"/>
                </a:solidFill>
                <a:latin typeface="HG丸ｺﾞｼｯｸM-PRO" panose="020F0600000000000000" pitchFamily="50" charset="-128"/>
                <a:ea typeface="HG丸ｺﾞｼｯｸM-PRO" panose="020F0600000000000000" pitchFamily="50" charset="-128"/>
              </a:rPr>
              <a:t>４</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とは相殺できない（労働基準法第</a:t>
            </a:r>
            <a:r>
              <a:rPr lang="en-US" altLang="ja-JP" sz="2000" dirty="0">
                <a:solidFill>
                  <a:prstClr val="black"/>
                </a:solidFill>
                <a:latin typeface="HG丸ｺﾞｼｯｸM-PRO" panose="020F0600000000000000" pitchFamily="50" charset="-128"/>
                <a:ea typeface="HG丸ｺﾞｼｯｸM-PRO" panose="020F0600000000000000" pitchFamily="50" charset="-128"/>
              </a:rPr>
              <a:t>17</a:t>
            </a:r>
            <a:r>
              <a:rPr lang="ja-JP" altLang="en-US" sz="2000" dirty="0">
                <a:solidFill>
                  <a:prstClr val="black"/>
                </a:solidFill>
                <a:latin typeface="HG丸ｺﾞｼｯｸM-PRO" panose="020F0600000000000000" pitchFamily="50" charset="-128"/>
                <a:ea typeface="HG丸ｺﾞｼｯｸM-PRO" panose="020F0600000000000000" pitchFamily="50" charset="-128"/>
              </a:rPr>
              <a:t>条）。</a:t>
            </a:r>
          </a:p>
        </p:txBody>
      </p:sp>
      <p:sp>
        <p:nvSpPr>
          <p:cNvPr id="21" name="正方形/長方形 20">
            <a:extLst>
              <a:ext uri="{FF2B5EF4-FFF2-40B4-BE49-F238E27FC236}">
                <a16:creationId xmlns:a16="http://schemas.microsoft.com/office/drawing/2014/main" id="{B6ACC458-87CF-4287-BFA7-74A4210E7970}"/>
              </a:ext>
            </a:extLst>
          </p:cNvPr>
          <p:cNvSpPr/>
          <p:nvPr/>
        </p:nvSpPr>
        <p:spPr>
          <a:xfrm>
            <a:off x="5535557" y="5733128"/>
            <a:ext cx="6336704" cy="7321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丸ｺﾞｼｯｸM-PRO" panose="020F0600000000000000" pitchFamily="50" charset="-128"/>
                <a:ea typeface="HG丸ｺﾞｼｯｸM-PRO" panose="020F0600000000000000" pitchFamily="50" charset="-128"/>
              </a:rPr>
              <a:t>*３　</a:t>
            </a:r>
            <a:r>
              <a:rPr lang="ja-JP" altLang="en-US" sz="1400" dirty="0">
                <a:solidFill>
                  <a:prstClr val="black"/>
                </a:solidFill>
                <a:latin typeface="HG丸ｺﾞｼｯｸM-PRO" panose="020F0600000000000000" pitchFamily="50" charset="-128"/>
                <a:ea typeface="HG丸ｺﾞｼｯｸM-PRO" panose="020F0600000000000000" pitchFamily="50" charset="-128"/>
              </a:rPr>
              <a:t>従業員の過半数で組織する労働組合があれば当該労働組合、無いときは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rPr>
              <a:t>　　従業員の過半数を代表する者。</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400" dirty="0">
                <a:solidFill>
                  <a:srgbClr val="FF0000"/>
                </a:solidFill>
                <a:latin typeface="HG丸ｺﾞｼｯｸM-PRO" panose="020F0600000000000000" pitchFamily="50" charset="-128"/>
                <a:ea typeface="HG丸ｺﾞｼｯｸM-PRO" panose="020F0600000000000000" pitchFamily="50" charset="-128"/>
              </a:rPr>
              <a:t>*４　</a:t>
            </a:r>
            <a:r>
              <a:rPr lang="ja-JP" altLang="en-US" sz="1400" dirty="0">
                <a:solidFill>
                  <a:prstClr val="black"/>
                </a:solidFill>
                <a:latin typeface="HG丸ｺﾞｼｯｸM-PRO" panose="020F0600000000000000" pitchFamily="50" charset="-128"/>
                <a:ea typeface="HG丸ｺﾞｼｯｸM-PRO" panose="020F0600000000000000" pitchFamily="50" charset="-128"/>
              </a:rPr>
              <a:t>労働することを条件とする前借金に限る。</a:t>
            </a:r>
          </a:p>
        </p:txBody>
      </p:sp>
      <p:sp>
        <p:nvSpPr>
          <p:cNvPr id="23" name="正方形/長方形 22"/>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控除</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天引き</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については、法令の根拠が必要となっている</a:t>
            </a:r>
          </a:p>
        </p:txBody>
      </p:sp>
      <p:sp>
        <p:nvSpPr>
          <p:cNvPr id="2" name="スライド番号プレースホルダー 1">
            <a:extLst>
              <a:ext uri="{FF2B5EF4-FFF2-40B4-BE49-F238E27FC236}">
                <a16:creationId xmlns:a16="http://schemas.microsoft.com/office/drawing/2014/main" id="{A585C7F4-2CDB-33F1-BA3E-3E8323B65A90}"/>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9</a:t>
            </a:fld>
            <a:endParaRPr lang="ja-JP" altLang="en-US" dirty="0"/>
          </a:p>
        </p:txBody>
      </p:sp>
    </p:spTree>
    <p:extLst>
      <p:ext uri="{BB962C8B-B14F-4D97-AF65-F5344CB8AC3E}">
        <p14:creationId xmlns:p14="http://schemas.microsoft.com/office/powerpoint/2010/main" val="30801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wipe(left)">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wipe(left)">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bg/>
                                          </p:spTgt>
                                        </p:tgtEl>
                                        <p:attrNameLst>
                                          <p:attrName>style.visibility</p:attrName>
                                        </p:attrNameLst>
                                      </p:cBhvr>
                                      <p:to>
                                        <p:strVal val="visible"/>
                                      </p:to>
                                    </p:set>
                                    <p:animEffect transition="in" filter="wipe(left)">
                                      <p:cBhvr>
                                        <p:cTn id="32" dur="500"/>
                                        <p:tgtEl>
                                          <p:spTgt spid="20">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xEl>
                                              <p:pRg st="1" end="1"/>
                                            </p:txEl>
                                          </p:spTgt>
                                        </p:tgtEl>
                                        <p:attrNameLst>
                                          <p:attrName>style.visibility</p:attrName>
                                        </p:attrNameLst>
                                      </p:cBhvr>
                                      <p:to>
                                        <p:strVal val="visible"/>
                                      </p:to>
                                    </p:set>
                                    <p:animEffect transition="in" filter="wipe(left)">
                                      <p:cBhvr>
                                        <p:cTn id="42" dur="500"/>
                                        <p:tgtEl>
                                          <p:spTgt spid="2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0-#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0-#ppt_w/2"/>
                                          </p:val>
                                        </p:tav>
                                        <p:tav tm="100000">
                                          <p:val>
                                            <p:strVal val="#ppt_x"/>
                                          </p:val>
                                        </p:tav>
                                      </p:tavLst>
                                    </p:anim>
                                    <p:anim calcmode="lin" valueType="num">
                                      <p:cBhvr additive="base">
                                        <p:cTn id="6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0-#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P spid="20" grpId="0" build="p" animBg="1"/>
      <p:bldP spid="29" grpId="0"/>
      <p:bldP spid="30" grpId="0"/>
      <p:bldP spid="32" grpId="0"/>
      <p:bldP spid="34" grpId="0"/>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35360" y="1046409"/>
            <a:ext cx="11233248" cy="540000"/>
          </a:xfrm>
          <a:prstGeom prst="roundRect">
            <a:avLst>
              <a:gd name="adj" fmla="val 2560"/>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en-US" altLang="ja-JP" sz="2200" dirty="0">
                <a:solidFill>
                  <a:schemeClr val="bg1"/>
                </a:solidFill>
                <a:latin typeface="HG丸ｺﾞｼｯｸM-PRO" panose="020F0600000000000000" pitchFamily="50" charset="-128"/>
                <a:ea typeface="HG丸ｺﾞｼｯｸM-PRO" panose="020F0600000000000000" pitchFamily="50" charset="-128"/>
              </a:rPr>
              <a:t>(1) </a:t>
            </a:r>
            <a:r>
              <a:rPr lang="ja-JP" altLang="en-US" sz="2200" dirty="0">
                <a:solidFill>
                  <a:schemeClr val="bg1"/>
                </a:solidFill>
                <a:latin typeface="HG丸ｺﾞｼｯｸM-PRO" panose="020F0600000000000000" pitchFamily="50" charset="-128"/>
                <a:ea typeface="HG丸ｺﾞｼｯｸM-PRO" panose="020F0600000000000000" pitchFamily="50" charset="-128"/>
              </a:rPr>
              <a:t>世間相場*より少し高いなと思っていたが・・・。</a:t>
            </a:r>
            <a:endParaRPr lang="ja-JP" altLang="en-US" sz="2200" dirty="0">
              <a:solidFill>
                <a:schemeClr val="bg1"/>
              </a:solidFill>
              <a:latin typeface="Calibri"/>
              <a:ea typeface="ＭＳ Ｐゴシック" panose="020B0600070205080204" pitchFamily="50" charset="-128"/>
            </a:endParaRPr>
          </a:p>
        </p:txBody>
      </p:sp>
      <p:sp>
        <p:nvSpPr>
          <p:cNvPr id="11" name="角丸四角形 10"/>
          <p:cNvSpPr/>
          <p:nvPr/>
        </p:nvSpPr>
        <p:spPr>
          <a:xfrm>
            <a:off x="335356" y="4295174"/>
            <a:ext cx="11233252" cy="645994"/>
          </a:xfrm>
          <a:prstGeom prst="roundRect">
            <a:avLst>
              <a:gd name="adj" fmla="val 2560"/>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3000"/>
              </a:lnSpc>
            </a:pPr>
            <a:r>
              <a:rPr lang="en-US" altLang="ja-JP" sz="2200" dirty="0">
                <a:solidFill>
                  <a:schemeClr val="bg1"/>
                </a:solidFill>
                <a:latin typeface="HG丸ｺﾞｼｯｸM-PRO" panose="020F0600000000000000" pitchFamily="50" charset="-128"/>
                <a:ea typeface="HG丸ｺﾞｼｯｸM-PRO" panose="020F0600000000000000" pitchFamily="50" charset="-128"/>
              </a:rPr>
              <a:t>(2) </a:t>
            </a:r>
            <a:r>
              <a:rPr lang="ja-JP" altLang="en-US" sz="2200" dirty="0">
                <a:solidFill>
                  <a:schemeClr val="bg1"/>
                </a:solidFill>
                <a:latin typeface="HG丸ｺﾞｼｯｸM-PRO" panose="020F0600000000000000" pitchFamily="50" charset="-128"/>
                <a:ea typeface="HG丸ｺﾞｼｯｸM-PRO" panose="020F0600000000000000" pitchFamily="50" charset="-128"/>
              </a:rPr>
              <a:t>そういえば、求人票にも</a:t>
            </a:r>
            <a:r>
              <a:rPr lang="en-US" altLang="ja-JP" sz="2200" dirty="0">
                <a:solidFill>
                  <a:schemeClr val="bg1"/>
                </a:solidFill>
                <a:latin typeface="HG丸ｺﾞｼｯｸM-PRO" panose="020F0600000000000000" pitchFamily="50" charset="-128"/>
                <a:ea typeface="HG丸ｺﾞｼｯｸM-PRO" panose="020F0600000000000000" pitchFamily="50" charset="-128"/>
              </a:rPr>
              <a:t>｢</a:t>
            </a:r>
            <a:r>
              <a:rPr lang="ja-JP" altLang="en-US" sz="2200" dirty="0">
                <a:solidFill>
                  <a:schemeClr val="bg1"/>
                </a:solidFill>
                <a:latin typeface="HG丸ｺﾞｼｯｸM-PRO" panose="020F0600000000000000" pitchFamily="50" charset="-128"/>
                <a:ea typeface="HG丸ｺﾞｼｯｸM-PRO" panose="020F0600000000000000" pitchFamily="50" charset="-128"/>
              </a:rPr>
              <a:t>固定残業代</a:t>
            </a:r>
            <a:r>
              <a:rPr lang="en-US" altLang="ja-JP" sz="2200" dirty="0">
                <a:solidFill>
                  <a:schemeClr val="bg1"/>
                </a:solidFill>
                <a:latin typeface="HG丸ｺﾞｼｯｸM-PRO" panose="020F0600000000000000" pitchFamily="50" charset="-128"/>
                <a:ea typeface="HG丸ｺﾞｼｯｸM-PRO" panose="020F0600000000000000" pitchFamily="50" charset="-128"/>
              </a:rPr>
              <a:t>｣｢</a:t>
            </a:r>
            <a:r>
              <a:rPr lang="ja-JP" altLang="en-US" sz="2200" dirty="0">
                <a:solidFill>
                  <a:schemeClr val="bg1"/>
                </a:solidFill>
                <a:latin typeface="HG丸ｺﾞｼｯｸM-PRO" panose="020F0600000000000000" pitchFamily="50" charset="-128"/>
                <a:ea typeface="HG丸ｺﾞｼｯｸM-PRO" panose="020F0600000000000000" pitchFamily="50" charset="-128"/>
              </a:rPr>
              <a:t>残業代を含む</a:t>
            </a:r>
            <a:r>
              <a:rPr lang="en-US" altLang="ja-JP" sz="2200" dirty="0">
                <a:solidFill>
                  <a:schemeClr val="bg1"/>
                </a:solidFill>
                <a:latin typeface="HG丸ｺﾞｼｯｸM-PRO" panose="020F0600000000000000" pitchFamily="50" charset="-128"/>
                <a:ea typeface="HG丸ｺﾞｼｯｸM-PRO" panose="020F0600000000000000" pitchFamily="50" charset="-128"/>
              </a:rPr>
              <a:t>｣</a:t>
            </a:r>
            <a:r>
              <a:rPr lang="ja-JP" altLang="en-US" sz="2200" dirty="0">
                <a:solidFill>
                  <a:schemeClr val="bg1"/>
                </a:solidFill>
                <a:latin typeface="HG丸ｺﾞｼｯｸM-PRO" panose="020F0600000000000000" pitchFamily="50" charset="-128"/>
                <a:ea typeface="HG丸ｺﾞｼｯｸM-PRO" panose="020F0600000000000000" pitchFamily="50" charset="-128"/>
              </a:rPr>
              <a:t>と書かれていた。</a:t>
            </a:r>
            <a:endParaRPr lang="ja-JP" altLang="en-US" sz="2200" dirty="0">
              <a:solidFill>
                <a:schemeClr val="bg1"/>
              </a:solidFill>
              <a:latin typeface="Calibri"/>
              <a:ea typeface="ＭＳ Ｐゴシック" panose="020B0600070205080204" pitchFamily="50" charset="-128"/>
            </a:endParaRPr>
          </a:p>
        </p:txBody>
      </p:sp>
      <p:sp>
        <p:nvSpPr>
          <p:cNvPr id="12" name="角丸四角形 11"/>
          <p:cNvSpPr/>
          <p:nvPr/>
        </p:nvSpPr>
        <p:spPr>
          <a:xfrm>
            <a:off x="1192287" y="2776152"/>
            <a:ext cx="10376321" cy="1310472"/>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000"/>
              </a:lnSpc>
            </a:pPr>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令和３</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年の新規学卒者の学歴別賃金</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（男女計）は、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◆大学院卒 </a:t>
            </a:r>
            <a:r>
              <a:rPr lang="en-US" altLang="ja-JP" sz="1400" dirty="0">
                <a:solidFill>
                  <a:prstClr val="black"/>
                </a:solidFill>
                <a:latin typeface="HG丸ｺﾞｼｯｸM-PRO" panose="020F0600000000000000" pitchFamily="50" charset="-128"/>
                <a:ea typeface="HG丸ｺﾞｼｯｸM-PRO" panose="020F0600000000000000" pitchFamily="50" charset="-128"/>
              </a:rPr>
              <a:t>253.5</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 </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対前年</a:t>
            </a:r>
            <a:r>
              <a:rPr lang="en-US" altLang="ja-JP" sz="1400" dirty="0">
                <a:solidFill>
                  <a:prstClr val="black"/>
                </a:solidFill>
                <a:latin typeface="HG丸ｺﾞｼｯｸM-PRO" panose="020F0600000000000000" pitchFamily="50" charset="-128"/>
                <a:ea typeface="HG丸ｺﾞｼｯｸM-PRO" panose="020F0600000000000000" pitchFamily="50" charset="-128"/>
              </a:rPr>
              <a:t>-0.8</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、◆大学卒 </a:t>
            </a:r>
            <a:r>
              <a:rPr lang="en-US" altLang="ja-JP" sz="1400" dirty="0">
                <a:solidFill>
                  <a:prstClr val="black"/>
                </a:solidFill>
                <a:latin typeface="HG丸ｺﾞｼｯｸM-PRO" panose="020F0600000000000000" pitchFamily="50" charset="-128"/>
                <a:ea typeface="HG丸ｺﾞｼｯｸM-PRO" panose="020F0600000000000000" pitchFamily="50" charset="-128"/>
              </a:rPr>
              <a:t>225.</a:t>
            </a:r>
            <a:r>
              <a:rPr lang="ja-JP" altLang="en-US" sz="1400" dirty="0">
                <a:solidFill>
                  <a:prstClr val="black"/>
                </a:solidFill>
                <a:latin typeface="HG丸ｺﾞｼｯｸM-PRO" panose="020F0600000000000000" pitchFamily="50" charset="-128"/>
                <a:ea typeface="HG丸ｺﾞｼｯｸM-PRO" panose="020F0600000000000000" pitchFamily="50" charset="-128"/>
              </a:rPr>
              <a:t>４千円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-0.3</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、◆高専･短大卒 </a:t>
            </a:r>
            <a:r>
              <a:rPr lang="en-US" altLang="ja-JP" sz="1400" dirty="0">
                <a:solidFill>
                  <a:prstClr val="black"/>
                </a:solidFill>
                <a:latin typeface="HG丸ｺﾞｼｯｸM-PRO" panose="020F0600000000000000" pitchFamily="50" charset="-128"/>
                <a:ea typeface="HG丸ｺﾞｼｯｸM-PRO" panose="020F0600000000000000" pitchFamily="50" charset="-128"/>
              </a:rPr>
              <a:t>199.8</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-1.2</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◆専門学校卒 </a:t>
            </a:r>
            <a:r>
              <a:rPr lang="en-US" altLang="ja-JP" sz="1400" dirty="0">
                <a:solidFill>
                  <a:prstClr val="black"/>
                </a:solidFill>
                <a:latin typeface="HG丸ｺﾞｼｯｸM-PRO" panose="020F0600000000000000" pitchFamily="50" charset="-128"/>
                <a:ea typeface="HG丸ｺﾞｼｯｸM-PRO" panose="020F0600000000000000" pitchFamily="50" charset="-128"/>
              </a:rPr>
              <a:t>206.9</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-0.5</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、◆高校卒 </a:t>
            </a:r>
            <a:r>
              <a:rPr lang="en-US" altLang="ja-JP" sz="1400" dirty="0">
                <a:solidFill>
                  <a:prstClr val="black"/>
                </a:solidFill>
                <a:latin typeface="HG丸ｺﾞｼｯｸM-PRO" panose="020F0600000000000000" pitchFamily="50" charset="-128"/>
                <a:ea typeface="HG丸ｺﾞｼｯｸM-PRO" panose="020F0600000000000000" pitchFamily="50" charset="-128"/>
              </a:rPr>
              <a:t>179.7</a:t>
            </a:r>
            <a:r>
              <a:rPr lang="ja-JP" altLang="en-US" sz="1400" dirty="0">
                <a:solidFill>
                  <a:prstClr val="black"/>
                </a:solidFill>
                <a:latin typeface="HG丸ｺﾞｼｯｸM-PRO" panose="020F0600000000000000" pitchFamily="50" charset="-128"/>
                <a:ea typeface="HG丸ｺﾞｼｯｸM-PRO" panose="020F0600000000000000" pitchFamily="50" charset="-128"/>
              </a:rPr>
              <a:t>千円</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同＋</a:t>
            </a:r>
            <a:r>
              <a:rPr lang="en-US" altLang="ja-JP" sz="1400" dirty="0">
                <a:solidFill>
                  <a:prstClr val="black"/>
                </a:solidFill>
                <a:latin typeface="HG丸ｺﾞｼｯｸM-PRO" panose="020F0600000000000000" pitchFamily="50" charset="-128"/>
                <a:ea typeface="HG丸ｺﾞｼｯｸM-PRO" panose="020F0600000000000000" pitchFamily="50" charset="-128"/>
              </a:rPr>
              <a:t>1.1</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2000"/>
              </a:lnSpc>
            </a:pP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６月分の所定内給与額（きまって支給する現金給与額のうち、超過労働給与額を差し引いた額。所得税等控除前の額）の平均</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（資料出所）厚生労働省</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令和３年賃金構造基本統計調査</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3" name="角丸四角形 12"/>
          <p:cNvSpPr/>
          <p:nvPr/>
        </p:nvSpPr>
        <p:spPr>
          <a:xfrm>
            <a:off x="551384" y="1691257"/>
            <a:ext cx="11017224" cy="108012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給与の水準は、会社の業種･規模･地域等によって大きく異なる。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どことなく高い</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周りより高い</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err="1">
                <a:solidFill>
                  <a:prstClr val="black"/>
                </a:solidFill>
                <a:latin typeface="HG丸ｺﾞｼｯｸM-PRO" panose="020F0600000000000000" pitchFamily="50" charset="-128"/>
                <a:ea typeface="HG丸ｺﾞｼｯｸM-PRO" panose="020F0600000000000000" pitchFamily="50" charset="-128"/>
              </a:rPr>
              <a:t>には</a:t>
            </a:r>
            <a:r>
              <a:rPr lang="ja-JP" altLang="en-US" sz="2000" dirty="0">
                <a:solidFill>
                  <a:prstClr val="black"/>
                </a:solidFill>
                <a:latin typeface="HG丸ｺﾞｼｯｸM-PRO" panose="020F0600000000000000" pitchFamily="50" charset="-128"/>
                <a:ea typeface="HG丸ｺﾞｼｯｸM-PRO" panose="020F0600000000000000" pitchFamily="50" charset="-128"/>
              </a:rPr>
              <a:t>それなりの理由があるはず。</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固定残業代</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残業代</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を含むかどうか、特に確認が必要！</a:t>
            </a:r>
            <a:endParaRPr lang="ja-JP" altLang="en-US" sz="2000" dirty="0">
              <a:solidFill>
                <a:prstClr val="white"/>
              </a:solidFill>
              <a:latin typeface="Calibri"/>
              <a:ea typeface="ＭＳ Ｐゴシック" panose="020B0600070205080204" pitchFamily="50" charset="-128"/>
            </a:endParaRPr>
          </a:p>
        </p:txBody>
      </p:sp>
      <p:sp>
        <p:nvSpPr>
          <p:cNvPr id="14" name="角丸四角形 13"/>
          <p:cNvSpPr/>
          <p:nvPr/>
        </p:nvSpPr>
        <p:spPr>
          <a:xfrm>
            <a:off x="551384" y="4927987"/>
            <a:ext cx="11017224" cy="158417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高そうに見えた初任給には、実は、</a:t>
            </a:r>
            <a:r>
              <a:rPr lang="en-US" altLang="ja-JP" sz="2000" dirty="0">
                <a:solidFill>
                  <a:prstClr val="black"/>
                </a:solidFill>
                <a:latin typeface="HG丸ｺﾞｼｯｸM-PRO" panose="020F0600000000000000" pitchFamily="50" charset="-128"/>
                <a:ea typeface="HG丸ｺﾞｼｯｸM-PRO" panose="020F0600000000000000" pitchFamily="50" charset="-128"/>
              </a:rPr>
              <a:t>30</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r>
              <a:rPr lang="en-US" altLang="ja-JP" sz="2000" dirty="0">
                <a:solidFill>
                  <a:prstClr val="black"/>
                </a:solidFill>
                <a:latin typeface="HG丸ｺﾞｼｯｸM-PRO" panose="020F0600000000000000" pitchFamily="50" charset="-128"/>
                <a:ea typeface="HG丸ｺﾞｼｯｸM-PRO" panose="020F0600000000000000" pitchFamily="50" charset="-128"/>
              </a:rPr>
              <a:t>80</a:t>
            </a:r>
            <a:r>
              <a:rPr lang="ja-JP" altLang="en-US" sz="2000" dirty="0">
                <a:solidFill>
                  <a:prstClr val="black"/>
                </a:solidFill>
                <a:latin typeface="HG丸ｺﾞｼｯｸM-PRO" panose="020F0600000000000000" pitchFamily="50" charset="-128"/>
                <a:ea typeface="HG丸ｺﾞｼｯｸM-PRO" panose="020F0600000000000000" pitchFamily="50" charset="-128"/>
              </a:rPr>
              <a:t>時間分の固定残業代が含まれていた。</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給与明細をもらって初めて分かった</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その後、その時間を超えて残業しても、残業代が追加して支払われることは全くなかった、</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という例もある。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「固定残業代」には要注意！</a:t>
            </a:r>
          </a:p>
        </p:txBody>
      </p:sp>
      <p:sp>
        <p:nvSpPr>
          <p:cNvPr id="2" name="スライド番号プレースホルダー 1">
            <a:extLst>
              <a:ext uri="{FF2B5EF4-FFF2-40B4-BE49-F238E27FC236}">
                <a16:creationId xmlns:a16="http://schemas.microsoft.com/office/drawing/2014/main" id="{D5B3A7EF-FCC6-D045-CC5E-77B99E5F9EA5}"/>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10</a:t>
            </a:fld>
            <a:endParaRPr lang="ja-JP" altLang="en-US" dirty="0"/>
          </a:p>
        </p:txBody>
      </p:sp>
    </p:spTree>
    <p:extLst>
      <p:ext uri="{BB962C8B-B14F-4D97-AF65-F5344CB8AC3E}">
        <p14:creationId xmlns:p14="http://schemas.microsoft.com/office/powerpoint/2010/main" val="3267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 calcmode="lin" valueType="num">
                                      <p:cBhvr additive="base">
                                        <p:cTn id="40"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2">
                                            <p:txEl>
                                              <p:pRg st="2" end="2"/>
                                            </p:txEl>
                                          </p:spTgt>
                                        </p:tgtEl>
                                        <p:attrNameLst>
                                          <p:attrName>style.visibility</p:attrName>
                                        </p:attrNameLst>
                                      </p:cBhvr>
                                      <p:to>
                                        <p:strVal val="visible"/>
                                      </p:to>
                                    </p:set>
                                    <p:anim calcmode="lin" valueType="num">
                                      <p:cBhvr additive="base">
                                        <p:cTn id="46"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 calcmode="lin" valueType="num">
                                      <p:cBhvr additive="base">
                                        <p:cTn id="52"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2">
                                            <p:txEl>
                                              <p:pRg st="4" end="4"/>
                                            </p:txEl>
                                          </p:spTgt>
                                        </p:tgtEl>
                                        <p:attrNameLst>
                                          <p:attrName>style.visibility</p:attrName>
                                        </p:attrNameLst>
                                      </p:cBhvr>
                                      <p:to>
                                        <p:strVal val="visible"/>
                                      </p:to>
                                    </p:set>
                                    <p:anim calcmode="lin" valueType="num">
                                      <p:cBhvr additive="base">
                                        <p:cTn id="58"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xEl>
                                              <p:pRg st="0" end="0"/>
                                            </p:txEl>
                                          </p:spTgt>
                                        </p:tgtEl>
                                        <p:attrNameLst>
                                          <p:attrName>style.visibility</p:attrName>
                                        </p:attrNameLst>
                                      </p:cBhvr>
                                      <p:to>
                                        <p:strVal val="visible"/>
                                      </p:to>
                                    </p:set>
                                    <p:animEffect transition="in" filter="fade">
                                      <p:cBhvr>
                                        <p:cTn id="64" dur="500"/>
                                        <p:tgtEl>
                                          <p:spTgt spid="1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
                                            <p:txEl>
                                              <p:pRg st="1" end="1"/>
                                            </p:txEl>
                                          </p:spTgt>
                                        </p:tgtEl>
                                        <p:attrNameLst>
                                          <p:attrName>style.visibility</p:attrName>
                                        </p:attrNameLst>
                                      </p:cBhvr>
                                      <p:to>
                                        <p:strVal val="visible"/>
                                      </p:to>
                                    </p:set>
                                    <p:animEffect transition="in" filter="fade">
                                      <p:cBhvr>
                                        <p:cTn id="69" dur="500"/>
                                        <p:tgtEl>
                                          <p:spTgt spid="14">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xEl>
                                              <p:pRg st="2" end="2"/>
                                            </p:txEl>
                                          </p:spTgt>
                                        </p:tgtEl>
                                        <p:attrNameLst>
                                          <p:attrName>style.visibility</p:attrName>
                                        </p:attrNameLst>
                                      </p:cBhvr>
                                      <p:to>
                                        <p:strVal val="visible"/>
                                      </p:to>
                                    </p:set>
                                    <p:animEffect transition="in" filter="fade">
                                      <p:cBhvr>
                                        <p:cTn id="74" dur="500"/>
                                        <p:tgtEl>
                                          <p:spTgt spid="1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txEl>
                                              <p:pRg st="3" end="3"/>
                                            </p:txEl>
                                          </p:spTgt>
                                        </p:tgtEl>
                                        <p:attrNameLst>
                                          <p:attrName>style.visibility</p:attrName>
                                        </p:attrNameLst>
                                      </p:cBhvr>
                                      <p:to>
                                        <p:strVal val="visible"/>
                                      </p:to>
                                    </p:set>
                                    <p:animEffect transition="in" filter="fade">
                                      <p:cBhvr>
                                        <p:cTn id="79"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build="p"/>
      <p:bldP spid="13"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282452" y="944784"/>
            <a:ext cx="10638084" cy="540000"/>
          </a:xfrm>
          <a:prstGeom prst="roundRect">
            <a:avLst>
              <a:gd name="adj" fmla="val 2560"/>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400"/>
              </a:lnSpc>
            </a:pPr>
            <a:r>
              <a:rPr lang="en-US" altLang="ja-JP" sz="2400" dirty="0">
                <a:solidFill>
                  <a:schemeClr val="bg1"/>
                </a:solidFill>
                <a:latin typeface="HG丸ｺﾞｼｯｸM-PRO" panose="020F0600000000000000" pitchFamily="50" charset="-128"/>
                <a:ea typeface="HG丸ｺﾞｼｯｸM-PRO" panose="020F0600000000000000" pitchFamily="50" charset="-128"/>
              </a:rPr>
              <a:t> </a:t>
            </a:r>
            <a:r>
              <a:rPr lang="ja-JP" altLang="en-US" sz="2400" dirty="0">
                <a:solidFill>
                  <a:schemeClr val="bg1"/>
                </a:solidFill>
                <a:latin typeface="HG丸ｺﾞｼｯｸM-PRO" panose="020F0600000000000000" pitchFamily="50" charset="-128"/>
                <a:ea typeface="HG丸ｺﾞｼｯｸM-PRO" panose="020F0600000000000000" pitchFamily="50" charset="-128"/>
              </a:rPr>
              <a:t>次の①～③が、募集要項などにはっきりと書かれている。</a:t>
            </a:r>
            <a:endParaRPr lang="en-US" altLang="ja-JP" sz="2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462448" y="1556792"/>
            <a:ext cx="5580000" cy="432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① </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固定残業</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¹</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代</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の具体的な金額</a:t>
            </a:r>
            <a:endParaRPr lang="ja-JP" altLang="en-US" sz="2000" b="1" dirty="0">
              <a:solidFill>
                <a:schemeClr val="tx1"/>
              </a:solidFill>
              <a:latin typeface="Calibri"/>
              <a:ea typeface="ＭＳ Ｐゴシック" panose="020B0600070205080204" pitchFamily="50" charset="-128"/>
            </a:endParaRPr>
          </a:p>
        </p:txBody>
      </p:sp>
      <p:sp>
        <p:nvSpPr>
          <p:cNvPr id="18" name="角丸四角形 17"/>
          <p:cNvSpPr/>
          <p:nvPr/>
        </p:nvSpPr>
        <p:spPr>
          <a:xfrm>
            <a:off x="470249" y="4281783"/>
            <a:ext cx="6354081" cy="720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6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③ ②の時間数を超えて残業</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600" b="1" dirty="0">
                <a:solidFill>
                  <a:srgbClr val="FF0000"/>
                </a:solidFill>
                <a:latin typeface="HG丸ｺﾞｼｯｸM-PRO" panose="020F0600000000000000" pitchFamily="50" charset="-128"/>
                <a:ea typeface="HG丸ｺﾞｼｯｸM-PRO" panose="020F0600000000000000" pitchFamily="50" charset="-128"/>
              </a:rPr>
              <a:t>³</a:t>
            </a:r>
            <a:r>
              <a:rPr lang="ja-JP" altLang="en-US" sz="2200" b="1" dirty="0">
                <a:solidFill>
                  <a:schemeClr val="tx1"/>
                </a:solidFill>
                <a:latin typeface="HG丸ｺﾞｼｯｸM-PRO" panose="020F0600000000000000" pitchFamily="50" charset="-128"/>
                <a:ea typeface="HG丸ｺﾞｼｯｸM-PRO" panose="020F0600000000000000" pitchFamily="50" charset="-128"/>
              </a:rPr>
              <a:t>すると、残業代が</a:t>
            </a:r>
            <a:endParaRPr lang="en-US" altLang="ja-JP" sz="2200" b="1" dirty="0">
              <a:solidFill>
                <a:schemeClr val="tx1"/>
              </a:solidFill>
              <a:latin typeface="HG丸ｺﾞｼｯｸM-PRO" panose="020F0600000000000000" pitchFamily="50" charset="-128"/>
              <a:ea typeface="HG丸ｺﾞｼｯｸM-PRO" panose="020F0600000000000000" pitchFamily="50" charset="-128"/>
            </a:endParaRPr>
          </a:p>
          <a:p>
            <a:pPr>
              <a:lnSpc>
                <a:spcPts val="26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　追加して支払われること。</a:t>
            </a:r>
            <a:endParaRPr lang="ja-JP" altLang="en-US" sz="2000" b="1" dirty="0">
              <a:solidFill>
                <a:schemeClr val="tx1"/>
              </a:solidFill>
              <a:latin typeface="Calibri"/>
              <a:ea typeface="ＭＳ Ｐゴシック" panose="020B0600070205080204" pitchFamily="50" charset="-128"/>
            </a:endParaRPr>
          </a:p>
        </p:txBody>
      </p:sp>
      <p:sp>
        <p:nvSpPr>
          <p:cNvPr id="19" name="角丸四角形 18"/>
          <p:cNvSpPr/>
          <p:nvPr/>
        </p:nvSpPr>
        <p:spPr>
          <a:xfrm>
            <a:off x="461998" y="3255828"/>
            <a:ext cx="5580000" cy="660851"/>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200" b="1" dirty="0">
                <a:solidFill>
                  <a:schemeClr val="tx1"/>
                </a:solidFill>
                <a:latin typeface="HG丸ｺﾞｼｯｸM-PRO" panose="020F0600000000000000" pitchFamily="50" charset="-128"/>
                <a:ea typeface="HG丸ｺﾞｼｯｸM-PRO" panose="020F0600000000000000" pitchFamily="50" charset="-128"/>
              </a:rPr>
              <a:t>② ①</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の金額が何時間の残業時間数</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²</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に当たるか</a:t>
            </a:r>
            <a:endParaRPr lang="ja-JP" altLang="en-US" sz="2000" b="1" dirty="0">
              <a:solidFill>
                <a:schemeClr val="tx1"/>
              </a:solidFill>
              <a:latin typeface="Calibri"/>
              <a:ea typeface="ＭＳ Ｐゴシック" panose="020B0600070205080204" pitchFamily="50" charset="-128"/>
            </a:endParaRPr>
          </a:p>
        </p:txBody>
      </p:sp>
      <p:sp>
        <p:nvSpPr>
          <p:cNvPr id="20" name="角丸四角形 19"/>
          <p:cNvSpPr/>
          <p:nvPr/>
        </p:nvSpPr>
        <p:spPr>
          <a:xfrm>
            <a:off x="1223737" y="5697312"/>
            <a:ext cx="8832703" cy="540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400"/>
              </a:lnSpc>
            </a:pPr>
            <a:r>
              <a:rPr lang="ja-JP" altLang="en-US" sz="2400" dirty="0">
                <a:solidFill>
                  <a:schemeClr val="tx1"/>
                </a:solidFill>
                <a:latin typeface="HG丸ｺﾞｼｯｸM-PRO" panose="020F0600000000000000" pitchFamily="50" charset="-128"/>
                <a:ea typeface="HG丸ｺﾞｼｯｸM-PRO" panose="020F0600000000000000" pitchFamily="50" charset="-128"/>
              </a:rPr>
              <a:t>①～③の一部でも書かれてないものは、よく確認してみよう！</a:t>
            </a:r>
            <a:endParaRPr lang="ja-JP" altLang="en-US" sz="2400" b="1" dirty="0">
              <a:solidFill>
                <a:schemeClr val="tx1"/>
              </a:solidFill>
              <a:latin typeface="Calibri"/>
              <a:ea typeface="ＭＳ Ｐゴシック" panose="020B0600070205080204" pitchFamily="50" charset="-128"/>
            </a:endParaRPr>
          </a:p>
        </p:txBody>
      </p:sp>
      <p:sp>
        <p:nvSpPr>
          <p:cNvPr id="21" name="角丸四角形 20"/>
          <p:cNvSpPr/>
          <p:nvPr/>
        </p:nvSpPr>
        <p:spPr>
          <a:xfrm>
            <a:off x="6917184" y="2506844"/>
            <a:ext cx="4032448" cy="2958503"/>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2800"/>
              </a:lnSpc>
            </a:pPr>
            <a:r>
              <a:rPr lang="en-US" altLang="ja-JP" b="1" dirty="0">
                <a:solidFill>
                  <a:prstClr val="black"/>
                </a:solidFill>
                <a:latin typeface="HG丸ｺﾞｼｯｸM-PRO" panose="020F0600000000000000" pitchFamily="50" charset="-128"/>
                <a:ea typeface="HG丸ｺﾞｼｯｸM-PRO" panose="020F0600000000000000" pitchFamily="50" charset="-128"/>
              </a:rPr>
              <a:t>【</a:t>
            </a:r>
            <a:r>
              <a:rPr lang="ja-JP" altLang="en-US" b="1" dirty="0">
                <a:solidFill>
                  <a:prstClr val="black"/>
                </a:solidFill>
                <a:latin typeface="HG丸ｺﾞｼｯｸM-PRO" panose="020F0600000000000000" pitchFamily="50" charset="-128"/>
                <a:ea typeface="HG丸ｺﾞｼｯｸM-PRO" panose="020F0600000000000000" pitchFamily="50" charset="-128"/>
              </a:rPr>
              <a:t>募集要綱の記載例</a:t>
            </a:r>
            <a:r>
              <a:rPr lang="en-US" altLang="ja-JP" b="1" dirty="0">
                <a:solidFill>
                  <a:prstClr val="black"/>
                </a:solidFill>
                <a:latin typeface="HG丸ｺﾞｼｯｸM-PRO" panose="020F0600000000000000" pitchFamily="50" charset="-128"/>
                <a:ea typeface="HG丸ｺﾞｼｯｸM-PRO" panose="020F0600000000000000" pitchFamily="50" charset="-128"/>
              </a:rPr>
              <a:t>】</a:t>
            </a:r>
          </a:p>
          <a:p>
            <a:pPr>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ⅰ)</a:t>
            </a:r>
            <a:r>
              <a:rPr lang="ja-JP" altLang="en-US" dirty="0">
                <a:solidFill>
                  <a:prstClr val="black"/>
                </a:solidFill>
                <a:latin typeface="HG丸ｺﾞｼｯｸM-PRO" panose="020F0600000000000000" pitchFamily="50" charset="-128"/>
                <a:ea typeface="HG丸ｺﾞｼｯｸM-PRO" panose="020F0600000000000000" pitchFamily="50" charset="-128"/>
              </a:rPr>
              <a:t>基本給</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万円</a:t>
            </a:r>
          </a:p>
          <a:p>
            <a:pPr>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ⅱ)</a:t>
            </a:r>
            <a:r>
              <a:rPr lang="ja-JP" altLang="en-US" dirty="0">
                <a:solidFill>
                  <a:prstClr val="black"/>
                </a:solidFill>
                <a:latin typeface="HG丸ｺﾞｼｯｸM-PRO" panose="020F0600000000000000" pitchFamily="50" charset="-128"/>
                <a:ea typeface="HG丸ｺﾞｼｯｸM-PRO" panose="020F0600000000000000" pitchFamily="50" charset="-128"/>
              </a:rPr>
              <a:t>□□手当●●万円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lvl="1">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時間外労働の有無にかかわらず、○時間分の時間外労働手当として△△万円を支給</a:t>
            </a:r>
            <a:r>
              <a:rPr lang="en-US" altLang="ja-JP" dirty="0">
                <a:solidFill>
                  <a:prstClr val="black"/>
                </a:solidFill>
                <a:latin typeface="HG丸ｺﾞｼｯｸM-PRO" panose="020F0600000000000000" pitchFamily="50" charset="-128"/>
                <a:ea typeface="HG丸ｺﾞｼｯｸM-PRO" panose="020F0600000000000000" pitchFamily="50" charset="-128"/>
              </a:rPr>
              <a:t>)</a:t>
            </a:r>
          </a:p>
          <a:p>
            <a:pPr>
              <a:lnSpc>
                <a:spcPts val="2800"/>
              </a:lnSpc>
            </a:pPr>
            <a:r>
              <a:rPr lang="en-US" altLang="ja-JP" dirty="0">
                <a:solidFill>
                  <a:prstClr val="black"/>
                </a:solidFill>
                <a:latin typeface="HG丸ｺﾞｼｯｸM-PRO" panose="020F0600000000000000" pitchFamily="50" charset="-128"/>
                <a:ea typeface="HG丸ｺﾞｼｯｸM-PRO" panose="020F0600000000000000" pitchFamily="50" charset="-128"/>
              </a:rPr>
              <a:t>ⅲ)</a:t>
            </a:r>
            <a:r>
              <a:rPr lang="ja-JP" altLang="en-US" dirty="0">
                <a:solidFill>
                  <a:prstClr val="black"/>
                </a:solidFill>
                <a:latin typeface="HG丸ｺﾞｼｯｸM-PRO" panose="020F0600000000000000" pitchFamily="50" charset="-128"/>
                <a:ea typeface="HG丸ｺﾞｼｯｸM-PRO" panose="020F0600000000000000" pitchFamily="50" charset="-128"/>
              </a:rPr>
              <a:t>○時間を超える時間外労働の</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800"/>
              </a:lnSpc>
            </a:pPr>
            <a:r>
              <a:rPr lang="ja-JP" altLang="en-US" dirty="0">
                <a:solidFill>
                  <a:prstClr val="black"/>
                </a:solidFill>
                <a:latin typeface="HG丸ｺﾞｼｯｸM-PRO" panose="020F0600000000000000" pitchFamily="50" charset="-128"/>
                <a:ea typeface="HG丸ｺﾞｼｯｸM-PRO" panose="020F0600000000000000" pitchFamily="50" charset="-128"/>
              </a:rPr>
              <a:t>　割増賃金は別途支給</a:t>
            </a:r>
          </a:p>
        </p:txBody>
      </p:sp>
      <p:sp>
        <p:nvSpPr>
          <p:cNvPr id="22" name="角丸四角形 21"/>
          <p:cNvSpPr/>
          <p:nvPr/>
        </p:nvSpPr>
        <p:spPr>
          <a:xfrm>
            <a:off x="750032" y="1988840"/>
            <a:ext cx="6066048" cy="122413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2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r>
              <a:rPr lang="en-US" altLang="ja-JP" sz="1600" dirty="0">
                <a:solidFill>
                  <a:srgbClr val="FF0000"/>
                </a:solidFill>
                <a:latin typeface="HG丸ｺﾞｼｯｸM-PRO" panose="020F0600000000000000" pitchFamily="50" charset="-128"/>
                <a:ea typeface="HG丸ｺﾞｼｯｸM-PRO" panose="020F0600000000000000" pitchFamily="50" charset="-128"/>
              </a:rPr>
              <a:t>¹</a:t>
            </a:r>
            <a:r>
              <a:rPr lang="ja-JP" altLang="en-US" sz="1600" dirty="0">
                <a:solidFill>
                  <a:prstClr val="black"/>
                </a:solidFill>
                <a:latin typeface="HG丸ｺﾞｼｯｸM-PRO" panose="020F0600000000000000" pitchFamily="50" charset="-128"/>
                <a:ea typeface="HG丸ｺﾞｼｯｸM-PRO" panose="020F0600000000000000" pitchFamily="50" charset="-128"/>
              </a:rPr>
              <a:t>実態が固定残業代なら名称は問わない</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lvl="1">
              <a:lnSpc>
                <a:spcPts val="2200"/>
              </a:lnSpc>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みなし労働手当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営業手当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固定残業手当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事業場外労働手当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など</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一つの手当に固定残業代とそれ以外の要素が含まれているときは、区分して記載。</a:t>
            </a:r>
            <a:endParaRPr lang="ja-JP" altLang="en-US" sz="1600" dirty="0">
              <a:solidFill>
                <a:prstClr val="black"/>
              </a:solidFill>
              <a:latin typeface="Calibri"/>
              <a:ea typeface="ＭＳ Ｐゴシック" panose="020B0600070205080204" pitchFamily="50" charset="-128"/>
            </a:endParaRPr>
          </a:p>
        </p:txBody>
      </p:sp>
      <p:sp>
        <p:nvSpPr>
          <p:cNvPr id="23" name="角丸四角形 22"/>
          <p:cNvSpPr/>
          <p:nvPr/>
        </p:nvSpPr>
        <p:spPr>
          <a:xfrm>
            <a:off x="764196" y="4941227"/>
            <a:ext cx="5220000" cy="417394"/>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oAutofit/>
          </a:bodyPr>
          <a:lstStyle/>
          <a:p>
            <a:pPr>
              <a:lnSpc>
                <a:spcPts val="22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r>
              <a:rPr lang="en-US" altLang="ja-JP" sz="1600" dirty="0">
                <a:solidFill>
                  <a:srgbClr val="FF0000"/>
                </a:solidFill>
                <a:latin typeface="HG丸ｺﾞｼｯｸM-PRO" panose="020F0600000000000000" pitchFamily="50" charset="-128"/>
                <a:ea typeface="HG丸ｺﾞｼｯｸM-PRO" panose="020F0600000000000000" pitchFamily="50" charset="-128"/>
              </a:rPr>
              <a:t>³</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時間外･休日労働、深夜労働の場合を含む。</a:t>
            </a:r>
          </a:p>
        </p:txBody>
      </p:sp>
      <p:sp>
        <p:nvSpPr>
          <p:cNvPr id="24" name="角丸四角形 23"/>
          <p:cNvSpPr/>
          <p:nvPr/>
        </p:nvSpPr>
        <p:spPr>
          <a:xfrm>
            <a:off x="1323061" y="6240619"/>
            <a:ext cx="8393747" cy="432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200" dirty="0">
                <a:solidFill>
                  <a:prstClr val="black"/>
                </a:solidFill>
                <a:latin typeface="HG丸ｺﾞｼｯｸM-PRO" panose="020F0600000000000000" pitchFamily="50" charset="-128"/>
                <a:ea typeface="HG丸ｺﾞｼｯｸM-PRO" panose="020F0600000000000000" pitchFamily="50" charset="-128"/>
              </a:rPr>
              <a:t>◆残業時間数や休日労働時間数は、記録しておくことが肝要。</a:t>
            </a:r>
            <a:endParaRPr lang="ja-JP" altLang="en-US" sz="2000" dirty="0">
              <a:solidFill>
                <a:prstClr val="white"/>
              </a:solidFill>
              <a:latin typeface="Calibri"/>
              <a:ea typeface="ＭＳ Ｐゴシック" panose="020B0600070205080204" pitchFamily="50" charset="-128"/>
            </a:endParaRPr>
          </a:p>
        </p:txBody>
      </p:sp>
      <p:sp>
        <p:nvSpPr>
          <p:cNvPr id="25" name="角丸四角形 24"/>
          <p:cNvSpPr/>
          <p:nvPr/>
        </p:nvSpPr>
        <p:spPr>
          <a:xfrm>
            <a:off x="8336632" y="944784"/>
            <a:ext cx="519117" cy="540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2800" b="1" dirty="0">
                <a:solidFill>
                  <a:schemeClr val="bg1"/>
                </a:solidFill>
                <a:latin typeface="HG丸ｺﾞｼｯｸM-PRO" panose="020F0600000000000000" pitchFamily="50" charset="-128"/>
                <a:ea typeface="HG丸ｺﾞｼｯｸM-PRO" panose="020F0600000000000000" pitchFamily="50" charset="-128"/>
              </a:rPr>
              <a:t>◎</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764196" y="3680438"/>
            <a:ext cx="5800436" cy="432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ts val="3000"/>
              </a:lnSpc>
            </a:pPr>
            <a:r>
              <a:rPr lang="ja-JP" altLang="en-US" sz="1600" dirty="0">
                <a:solidFill>
                  <a:srgbClr val="FF0000"/>
                </a:solidFill>
                <a:latin typeface="HG丸ｺﾞｼｯｸM-PRO" panose="020F0600000000000000" pitchFamily="50" charset="-128"/>
                <a:ea typeface="HG丸ｺﾞｼｯｸM-PRO" panose="020F0600000000000000" pitchFamily="50" charset="-128"/>
              </a:rPr>
              <a:t>*</a:t>
            </a:r>
            <a:r>
              <a:rPr lang="en-US" altLang="ja-JP" sz="1600" dirty="0">
                <a:solidFill>
                  <a:srgbClr val="FF0000"/>
                </a:solidFill>
                <a:latin typeface="HG丸ｺﾞｼｯｸM-PRO" panose="020F0600000000000000" pitchFamily="50" charset="-128"/>
                <a:ea typeface="HG丸ｺﾞｼｯｸM-PRO" panose="020F0600000000000000" pitchFamily="50" charset="-128"/>
              </a:rPr>
              <a:t>²</a:t>
            </a:r>
            <a:r>
              <a:rPr lang="ja-JP" altLang="en-US" sz="1600" dirty="0">
                <a:solidFill>
                  <a:prstClr val="black"/>
                </a:solidFill>
                <a:latin typeface="HG丸ｺﾞｼｯｸM-PRO" panose="020F0600000000000000" pitchFamily="50" charset="-128"/>
                <a:ea typeface="HG丸ｺﾞｼｯｸM-PRO" panose="020F0600000000000000" pitchFamily="50" charset="-128"/>
              </a:rPr>
              <a:t>出来高制や歩合制などの場合には表示できないことがある。</a:t>
            </a:r>
            <a:endParaRPr lang="ja-JP" altLang="en-US" sz="1600" dirty="0">
              <a:solidFill>
                <a:prstClr val="black"/>
              </a:solidFill>
              <a:latin typeface="Calibri"/>
              <a:ea typeface="ＭＳ Ｐゴシック" panose="020B0600070205080204" pitchFamily="50" charset="-128"/>
            </a:endParaRPr>
          </a:p>
        </p:txBody>
      </p:sp>
      <p:sp>
        <p:nvSpPr>
          <p:cNvPr id="30" name="正方形/長方形 29"/>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「固定残業代」の際の留意点</a:t>
            </a:r>
          </a:p>
        </p:txBody>
      </p:sp>
      <p:sp>
        <p:nvSpPr>
          <p:cNvPr id="2" name="右矢印 1"/>
          <p:cNvSpPr/>
          <p:nvPr/>
        </p:nvSpPr>
        <p:spPr>
          <a:xfrm>
            <a:off x="461998" y="5697312"/>
            <a:ext cx="761739" cy="5400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5E0B49AD-A663-A66C-3B63-717E6507972C}"/>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11</a:t>
            </a:fld>
            <a:endParaRPr lang="ja-JP" altLang="en-US" dirty="0"/>
          </a:p>
        </p:txBody>
      </p:sp>
    </p:spTree>
    <p:extLst>
      <p:ext uri="{BB962C8B-B14F-4D97-AF65-F5344CB8AC3E}">
        <p14:creationId xmlns:p14="http://schemas.microsoft.com/office/powerpoint/2010/main" val="40673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bg/>
                                          </p:spTgt>
                                        </p:tgtEl>
                                        <p:attrNameLst>
                                          <p:attrName>style.visibility</p:attrName>
                                        </p:attrNameLst>
                                      </p:cBhvr>
                                      <p:to>
                                        <p:strVal val="visible"/>
                                      </p:to>
                                    </p:set>
                                    <p:anim calcmode="lin" valueType="num">
                                      <p:cBhvr additive="base">
                                        <p:cTn id="43" dur="500" fill="hold"/>
                                        <p:tgtEl>
                                          <p:spTgt spid="21">
                                            <p:bg/>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
                                            <p:bg/>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 calcmode="lin" valueType="num">
                                      <p:cBhvr additive="base">
                                        <p:cTn id="55"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 calcmode="lin" valueType="num">
                                      <p:cBhvr additive="base">
                                        <p:cTn id="61"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1">
                                            <p:txEl>
                                              <p:pRg st="2" end="2"/>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21">
                                            <p:txEl>
                                              <p:pRg st="3" end="3"/>
                                            </p:txEl>
                                          </p:spTgt>
                                        </p:tgtEl>
                                        <p:attrNameLst>
                                          <p:attrName>style.visibility</p:attrName>
                                        </p:attrNameLst>
                                      </p:cBhvr>
                                      <p:to>
                                        <p:strVal val="visible"/>
                                      </p:to>
                                    </p:set>
                                    <p:anim calcmode="lin" valueType="num">
                                      <p:cBhvr additive="base">
                                        <p:cTn id="65"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1">
                                            <p:txEl>
                                              <p:pRg st="4" end="4"/>
                                            </p:txEl>
                                          </p:spTgt>
                                        </p:tgtEl>
                                        <p:attrNameLst>
                                          <p:attrName>style.visibility</p:attrName>
                                        </p:attrNameLst>
                                      </p:cBhvr>
                                      <p:to>
                                        <p:strVal val="visible"/>
                                      </p:to>
                                    </p:set>
                                    <p:anim calcmode="lin" valueType="num">
                                      <p:cBhvr additive="base">
                                        <p:cTn id="71"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1">
                                            <p:txEl>
                                              <p:pRg st="5" end="5"/>
                                            </p:txEl>
                                          </p:spTgt>
                                        </p:tgtEl>
                                        <p:attrNameLst>
                                          <p:attrName>style.visibility</p:attrName>
                                        </p:attrNameLst>
                                      </p:cBhvr>
                                      <p:to>
                                        <p:strVal val="visible"/>
                                      </p:to>
                                    </p:set>
                                    <p:anim calcmode="lin" valueType="num">
                                      <p:cBhvr additive="base">
                                        <p:cTn id="77"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1+#ppt_w/2"/>
                                          </p:val>
                                        </p:tav>
                                        <p:tav tm="100000">
                                          <p:val>
                                            <p:strVal val="#ppt_x"/>
                                          </p:val>
                                        </p:tav>
                                      </p:tavLst>
                                    </p:anim>
                                    <p:anim calcmode="lin" valueType="num">
                                      <p:cBhvr additive="base">
                                        <p:cTn id="8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ppt_x"/>
                                          </p:val>
                                        </p:tav>
                                        <p:tav tm="100000">
                                          <p:val>
                                            <p:strVal val="#ppt_x"/>
                                          </p:val>
                                        </p:tav>
                                      </p:tavLst>
                                    </p:anim>
                                    <p:anim calcmode="lin" valueType="num">
                                      <p:cBhvr additive="base">
                                        <p:cTn id="9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1+#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build="p" animBg="1"/>
      <p:bldP spid="22" grpId="0"/>
      <p:bldP spid="23" grpId="0"/>
      <p:bldP spid="24" grpId="0"/>
      <p:bldP spid="25"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000" y="177341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グループ化 19">
            <a:extLst>
              <a:ext uri="{FF2B5EF4-FFF2-40B4-BE49-F238E27FC236}">
                <a16:creationId xmlns:a16="http://schemas.microsoft.com/office/drawing/2014/main" id="{EC2B16F1-0491-DD99-BB94-CE871602D358}"/>
              </a:ext>
            </a:extLst>
          </p:cNvPr>
          <p:cNvGrpSpPr/>
          <p:nvPr/>
        </p:nvGrpSpPr>
        <p:grpSpPr>
          <a:xfrm>
            <a:off x="1487488" y="980766"/>
            <a:ext cx="9475264" cy="2798944"/>
            <a:chOff x="1001836" y="1133512"/>
            <a:chExt cx="9475264" cy="2798944"/>
          </a:xfrm>
        </p:grpSpPr>
        <p:sp>
          <p:nvSpPr>
            <p:cNvPr id="12" name="雲形吹き出し 2">
              <a:extLst>
                <a:ext uri="{FF2B5EF4-FFF2-40B4-BE49-F238E27FC236}">
                  <a16:creationId xmlns:a16="http://schemas.microsoft.com/office/drawing/2014/main" id="{65F2BC7C-D097-D03C-F4ED-6D76FC84BCEB}"/>
                </a:ext>
              </a:extLst>
            </p:cNvPr>
            <p:cNvSpPr/>
            <p:nvPr/>
          </p:nvSpPr>
          <p:spPr>
            <a:xfrm>
              <a:off x="1001836" y="2708320"/>
              <a:ext cx="1902000" cy="1224136"/>
            </a:xfrm>
            <a:prstGeom prst="cloudCallout">
              <a:avLst>
                <a:gd name="adj1" fmla="val 52297"/>
                <a:gd name="adj2" fmla="val 49718"/>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mn-ea"/>
              </a:endParaRPr>
            </a:p>
          </p:txBody>
        </p:sp>
        <p:sp>
          <p:nvSpPr>
            <p:cNvPr id="13" name="雲形吹き出し 5">
              <a:extLst>
                <a:ext uri="{FF2B5EF4-FFF2-40B4-BE49-F238E27FC236}">
                  <a16:creationId xmlns:a16="http://schemas.microsoft.com/office/drawing/2014/main" id="{F28999BB-CD6A-A88D-D74D-201AB6E9EDBE}"/>
                </a:ext>
              </a:extLst>
            </p:cNvPr>
            <p:cNvSpPr/>
            <p:nvPr/>
          </p:nvSpPr>
          <p:spPr>
            <a:xfrm>
              <a:off x="8172844" y="2429656"/>
              <a:ext cx="2304256" cy="1142760"/>
            </a:xfrm>
            <a:prstGeom prst="cloudCallout">
              <a:avLst>
                <a:gd name="adj1" fmla="val -60771"/>
                <a:gd name="adj2" fmla="val 5610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6" name="角丸四角形吹き出し 4">
              <a:extLst>
                <a:ext uri="{FF2B5EF4-FFF2-40B4-BE49-F238E27FC236}">
                  <a16:creationId xmlns:a16="http://schemas.microsoft.com/office/drawing/2014/main" id="{E637B765-6D58-8C2D-1AAA-7EC8AFE788BA}"/>
                </a:ext>
              </a:extLst>
            </p:cNvPr>
            <p:cNvSpPr/>
            <p:nvPr/>
          </p:nvSpPr>
          <p:spPr>
            <a:xfrm>
              <a:off x="1116060" y="1133512"/>
              <a:ext cx="1902000" cy="1008112"/>
            </a:xfrm>
            <a:prstGeom prst="wedgeRoundRectCallout">
              <a:avLst>
                <a:gd name="adj1" fmla="val 41383"/>
                <a:gd name="adj2" fmla="val 9851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あんなに残業したのに、残業代これだけ？この明細書おかしくない？</a:t>
              </a:r>
            </a:p>
          </p:txBody>
        </p:sp>
        <p:sp>
          <p:nvSpPr>
            <p:cNvPr id="17" name="角丸四角形吹き出し 7">
              <a:extLst>
                <a:ext uri="{FF2B5EF4-FFF2-40B4-BE49-F238E27FC236}">
                  <a16:creationId xmlns:a16="http://schemas.microsoft.com/office/drawing/2014/main" id="{0B07C90F-8E00-2735-DF86-FD35FA7705A9}"/>
                </a:ext>
              </a:extLst>
            </p:cNvPr>
            <p:cNvSpPr/>
            <p:nvPr/>
          </p:nvSpPr>
          <p:spPr>
            <a:xfrm>
              <a:off x="3234084" y="1133512"/>
              <a:ext cx="2232000" cy="1008112"/>
            </a:xfrm>
            <a:prstGeom prst="wedgeRoundRectCallout">
              <a:avLst>
                <a:gd name="adj1" fmla="val 29936"/>
                <a:gd name="adj2" fmla="val 99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8" name="角丸四角形吹き出し 8">
              <a:extLst>
                <a:ext uri="{FF2B5EF4-FFF2-40B4-BE49-F238E27FC236}">
                  <a16:creationId xmlns:a16="http://schemas.microsoft.com/office/drawing/2014/main" id="{99ED1663-B8FE-0D77-76A9-069B53F78E63}"/>
                </a:ext>
              </a:extLst>
            </p:cNvPr>
            <p:cNvSpPr/>
            <p:nvPr/>
          </p:nvSpPr>
          <p:spPr>
            <a:xfrm>
              <a:off x="8454372" y="1350578"/>
              <a:ext cx="1506264" cy="791046"/>
            </a:xfrm>
            <a:prstGeom prst="wedgeRoundRectCallout">
              <a:avLst>
                <a:gd name="adj1" fmla="val -69686"/>
                <a:gd name="adj2" fmla="val 103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endParaRPr lang="ja-JP" altLang="en-US" sz="1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9" name="雲形吹き出し 9">
              <a:extLst>
                <a:ext uri="{FF2B5EF4-FFF2-40B4-BE49-F238E27FC236}">
                  <a16:creationId xmlns:a16="http://schemas.microsoft.com/office/drawing/2014/main" id="{3427823F-1158-D85E-6721-1DEF3A4A8B2F}"/>
                </a:ext>
              </a:extLst>
            </p:cNvPr>
            <p:cNvSpPr/>
            <p:nvPr/>
          </p:nvSpPr>
          <p:spPr>
            <a:xfrm>
              <a:off x="5970388" y="1350578"/>
              <a:ext cx="1944016" cy="1202273"/>
            </a:xfrm>
            <a:prstGeom prst="cloudCallout">
              <a:avLst>
                <a:gd name="adj1" fmla="val -34339"/>
                <a:gd name="adj2" fmla="val 8760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grpSp>
      <p:sp>
        <p:nvSpPr>
          <p:cNvPr id="4" name="正方形/長方形 3"/>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■給料日に久し振りに出会った同期入社で気心の知れた</a:t>
            </a:r>
            <a:r>
              <a:rPr lang="en-US" altLang="ja-JP" sz="2000" dirty="0">
                <a:solidFill>
                  <a:schemeClr val="tx1"/>
                </a:solidFill>
                <a:latin typeface="HG丸ｺﾞｼｯｸM-PRO" panose="020F0600000000000000" pitchFamily="50" charset="-128"/>
                <a:ea typeface="HG丸ｺﾞｼｯｸM-PRO" panose="020F0600000000000000" pitchFamily="50" charset="-128"/>
              </a:rPr>
              <a:t>3</a:t>
            </a:r>
            <a:r>
              <a:rPr lang="ja-JP" altLang="en-US" sz="2000" dirty="0">
                <a:solidFill>
                  <a:schemeClr val="tx1"/>
                </a:solidFill>
                <a:latin typeface="HG丸ｺﾞｼｯｸM-PRO" panose="020F0600000000000000" pitchFamily="50" charset="-128"/>
                <a:ea typeface="HG丸ｺﾞｼｯｸM-PRO" panose="020F0600000000000000" pitchFamily="50" charset="-128"/>
              </a:rPr>
              <a:t>人組。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給与明細書を片手に何やら話し合っています。</a:t>
            </a:r>
          </a:p>
        </p:txBody>
      </p:sp>
      <p:sp>
        <p:nvSpPr>
          <p:cNvPr id="11" name="雲形吹き出し 2">
            <a:extLst>
              <a:ext uri="{FF2B5EF4-FFF2-40B4-BE49-F238E27FC236}">
                <a16:creationId xmlns:a16="http://schemas.microsoft.com/office/drawing/2014/main" id="{32AED64B-EBEC-4D88-A997-3EE95548E38B}"/>
              </a:ext>
            </a:extLst>
          </p:cNvPr>
          <p:cNvSpPr/>
          <p:nvPr/>
        </p:nvSpPr>
        <p:spPr>
          <a:xfrm>
            <a:off x="1631504" y="2682384"/>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4" name="雲形吹き出し 2">
            <a:extLst>
              <a:ext uri="{FF2B5EF4-FFF2-40B4-BE49-F238E27FC236}">
                <a16:creationId xmlns:a16="http://schemas.microsoft.com/office/drawing/2014/main" id="{826CDA93-681A-4BE1-900B-4162529581A9}"/>
              </a:ext>
            </a:extLst>
          </p:cNvPr>
          <p:cNvSpPr/>
          <p:nvPr/>
        </p:nvSpPr>
        <p:spPr>
          <a:xfrm>
            <a:off x="6528049" y="1386240"/>
            <a:ext cx="1710299"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5" name="雲形吹き出し 2">
            <a:extLst>
              <a:ext uri="{FF2B5EF4-FFF2-40B4-BE49-F238E27FC236}">
                <a16:creationId xmlns:a16="http://schemas.microsoft.com/office/drawing/2014/main" id="{1F1FB932-F6AA-414E-B345-214D4544B264}"/>
              </a:ext>
            </a:extLst>
          </p:cNvPr>
          <p:cNvSpPr/>
          <p:nvPr/>
        </p:nvSpPr>
        <p:spPr>
          <a:xfrm>
            <a:off x="8832384" y="2409435"/>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650675FD-A4EE-F6EF-CEB0-86A09725DA32}"/>
              </a:ext>
            </a:extLst>
          </p:cNvPr>
          <p:cNvSpPr txBox="1">
            <a:spLocks/>
          </p:cNvSpPr>
          <p:nvPr/>
        </p:nvSpPr>
        <p:spPr>
          <a:xfrm>
            <a:off x="9347200" y="6487408"/>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3C52A74-6BB8-425A-81FA-95938EE2CA9E}" type="slidenum">
              <a:rPr lang="ja-JP" altLang="en-US" smtClean="0"/>
              <a:pPr/>
              <a:t>1</a:t>
            </a:fld>
            <a:endParaRPr lang="ja-JP" altLang="en-US" dirty="0"/>
          </a:p>
        </p:txBody>
      </p:sp>
    </p:spTree>
    <p:extLst>
      <p:ext uri="{BB962C8B-B14F-4D97-AF65-F5344CB8AC3E}">
        <p14:creationId xmlns:p14="http://schemas.microsoft.com/office/powerpoint/2010/main" val="381615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848" y="170140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2"/>
          <p:cNvSpPr/>
          <p:nvPr/>
        </p:nvSpPr>
        <p:spPr>
          <a:xfrm>
            <a:off x="119336" y="2492896"/>
            <a:ext cx="1902000" cy="1224136"/>
          </a:xfrm>
          <a:prstGeom prst="cloudCallout">
            <a:avLst>
              <a:gd name="adj1" fmla="val 52297"/>
              <a:gd name="adj2" fmla="val 49718"/>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rgbClr val="002060"/>
              </a:solidFill>
              <a:latin typeface="+mn-ea"/>
            </a:endParaRPr>
          </a:p>
        </p:txBody>
      </p:sp>
      <p:sp>
        <p:nvSpPr>
          <p:cNvPr id="6" name="雲形吹き出し 5"/>
          <p:cNvSpPr/>
          <p:nvPr/>
        </p:nvSpPr>
        <p:spPr>
          <a:xfrm>
            <a:off x="7290344" y="2214232"/>
            <a:ext cx="2304256" cy="1142760"/>
          </a:xfrm>
          <a:prstGeom prst="cloudCallout">
            <a:avLst>
              <a:gd name="adj1" fmla="val -60771"/>
              <a:gd name="adj2" fmla="val 5610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5" name="角丸四角形吹き出し 4"/>
          <p:cNvSpPr/>
          <p:nvPr/>
        </p:nvSpPr>
        <p:spPr>
          <a:xfrm>
            <a:off x="233560" y="918088"/>
            <a:ext cx="1902000" cy="1008112"/>
          </a:xfrm>
          <a:prstGeom prst="wedgeRoundRectCallout">
            <a:avLst>
              <a:gd name="adj1" fmla="val 41383"/>
              <a:gd name="adj2" fmla="val 9851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あんなに残業したのに、残業代これだけ？この明細書おかしくない？</a:t>
            </a:r>
          </a:p>
        </p:txBody>
      </p:sp>
      <p:sp>
        <p:nvSpPr>
          <p:cNvPr id="8" name="角丸四角形吹き出し 7"/>
          <p:cNvSpPr/>
          <p:nvPr/>
        </p:nvSpPr>
        <p:spPr>
          <a:xfrm>
            <a:off x="2351584" y="918088"/>
            <a:ext cx="2232000" cy="1008112"/>
          </a:xfrm>
          <a:prstGeom prst="wedgeRoundRectCallout">
            <a:avLst>
              <a:gd name="adj1" fmla="val 29936"/>
              <a:gd name="adj2" fmla="val 99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いいじゃ</a:t>
            </a:r>
            <a:r>
              <a:rPr lang="ja-JP" altLang="en-US" sz="1400" dirty="0" err="1">
                <a:solidFill>
                  <a:srgbClr val="FF0000"/>
                </a:solidFill>
                <a:latin typeface="HGS創英角ﾎﾟｯﾌﾟ体" panose="040B0A00000000000000" pitchFamily="50" charset="-128"/>
                <a:ea typeface="HGS創英角ﾎﾟｯﾌﾟ体" panose="040B0A00000000000000" pitchFamily="50" charset="-128"/>
              </a:rPr>
              <a:t>ん</a:t>
            </a:r>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。固定残業代なんだから。残業ない時だってそれぐらいでるぜ</a:t>
            </a:r>
          </a:p>
        </p:txBody>
      </p:sp>
      <p:sp>
        <p:nvSpPr>
          <p:cNvPr id="9" name="角丸四角形吹き出し 8"/>
          <p:cNvSpPr/>
          <p:nvPr/>
        </p:nvSpPr>
        <p:spPr>
          <a:xfrm>
            <a:off x="7571872" y="1135154"/>
            <a:ext cx="1506264" cy="791046"/>
          </a:xfrm>
          <a:prstGeom prst="wedgeRoundRectCallout">
            <a:avLst>
              <a:gd name="adj1" fmla="val -69686"/>
              <a:gd name="adj2" fmla="val 10385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ja-JP" altLang="en-US" sz="1400" dirty="0">
                <a:solidFill>
                  <a:srgbClr val="FF0000"/>
                </a:solidFill>
                <a:latin typeface="HGS創英角ﾎﾟｯﾌﾟ体" panose="040B0A00000000000000" pitchFamily="50" charset="-128"/>
                <a:ea typeface="HGS創英角ﾎﾟｯﾌﾟ体" panose="040B0A00000000000000" pitchFamily="50" charset="-128"/>
              </a:rPr>
              <a:t>ちょっと能天気過ぎない？</a:t>
            </a:r>
          </a:p>
        </p:txBody>
      </p:sp>
      <p:sp>
        <p:nvSpPr>
          <p:cNvPr id="10" name="雲形吹き出し 9"/>
          <p:cNvSpPr/>
          <p:nvPr/>
        </p:nvSpPr>
        <p:spPr>
          <a:xfrm>
            <a:off x="5087888" y="1135154"/>
            <a:ext cx="1944016" cy="1202273"/>
          </a:xfrm>
          <a:prstGeom prst="cloudCallout">
            <a:avLst>
              <a:gd name="adj1" fmla="val -34339"/>
              <a:gd name="adj2" fmla="val 8760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11" name="雲形吹き出し 2">
            <a:extLst>
              <a:ext uri="{FF2B5EF4-FFF2-40B4-BE49-F238E27FC236}">
                <a16:creationId xmlns:a16="http://schemas.microsoft.com/office/drawing/2014/main" id="{32AED64B-EBEC-4D88-A997-3EE95548E38B}"/>
              </a:ext>
            </a:extLst>
          </p:cNvPr>
          <p:cNvSpPr/>
          <p:nvPr/>
        </p:nvSpPr>
        <p:spPr>
          <a:xfrm>
            <a:off x="263352" y="2610376"/>
            <a:ext cx="15841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残業代、当てにしてるんだから。</a:t>
            </a:r>
          </a:p>
        </p:txBody>
      </p:sp>
      <p:sp>
        <p:nvSpPr>
          <p:cNvPr id="14" name="雲形吹き出し 2">
            <a:extLst>
              <a:ext uri="{FF2B5EF4-FFF2-40B4-BE49-F238E27FC236}">
                <a16:creationId xmlns:a16="http://schemas.microsoft.com/office/drawing/2014/main" id="{826CDA93-681A-4BE1-900B-4162529581A9}"/>
              </a:ext>
            </a:extLst>
          </p:cNvPr>
          <p:cNvSpPr/>
          <p:nvPr/>
        </p:nvSpPr>
        <p:spPr>
          <a:xfrm>
            <a:off x="5159897" y="1314232"/>
            <a:ext cx="1710299"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残業しなくても</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出るんだから</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良いじゃ</a:t>
            </a:r>
            <a:r>
              <a:rPr lang="ja-JP" altLang="en-US" sz="1400" dirty="0" err="1">
                <a:solidFill>
                  <a:srgbClr val="002060"/>
                </a:solidFill>
                <a:latin typeface="HG丸ｺﾞｼｯｸM-PRO" panose="020F0600000000000000" pitchFamily="50" charset="-128"/>
                <a:ea typeface="HG丸ｺﾞｼｯｸM-PRO" panose="020F0600000000000000" pitchFamily="50" charset="-128"/>
              </a:rPr>
              <a:t>ん</a:t>
            </a:r>
            <a:r>
              <a:rPr lang="ja-JP" altLang="en-US" sz="14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15" name="雲形吹き出し 2">
            <a:extLst>
              <a:ext uri="{FF2B5EF4-FFF2-40B4-BE49-F238E27FC236}">
                <a16:creationId xmlns:a16="http://schemas.microsoft.com/office/drawing/2014/main" id="{1F1FB932-F6AA-414E-B345-214D4544B264}"/>
              </a:ext>
            </a:extLst>
          </p:cNvPr>
          <p:cNvSpPr/>
          <p:nvPr/>
        </p:nvSpPr>
        <p:spPr>
          <a:xfrm>
            <a:off x="7464232" y="2337427"/>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それ以上やっても、払ってくれるとは</a:t>
            </a:r>
            <a:endParaRPr lang="en-US" altLang="ja-JP" sz="1400" dirty="0">
              <a:solidFill>
                <a:srgbClr val="002060"/>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rgbClr val="002060"/>
                </a:solidFill>
                <a:latin typeface="HG丸ｺﾞｼｯｸM-PRO" panose="020F0600000000000000" pitchFamily="50" charset="-128"/>
                <a:ea typeface="HG丸ｺﾞｼｯｸM-PRO" panose="020F0600000000000000" pitchFamily="50" charset="-128"/>
              </a:rPr>
              <a:t>限らないわよ</a:t>
            </a:r>
          </a:p>
        </p:txBody>
      </p:sp>
      <p:sp>
        <p:nvSpPr>
          <p:cNvPr id="16" name="雲形吹き出し 2">
            <a:extLst>
              <a:ext uri="{FF2B5EF4-FFF2-40B4-BE49-F238E27FC236}">
                <a16:creationId xmlns:a16="http://schemas.microsoft.com/office/drawing/2014/main" id="{A9BEECA3-89CE-4100-A7EF-33AA910ABF06}"/>
              </a:ext>
            </a:extLst>
          </p:cNvPr>
          <p:cNvSpPr/>
          <p:nvPr/>
        </p:nvSpPr>
        <p:spPr>
          <a:xfrm>
            <a:off x="7504043" y="3498923"/>
            <a:ext cx="4352597" cy="2810397"/>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nchorCtr="0"/>
          <a:lstStyle/>
          <a:p>
            <a:pPr>
              <a:spcAft>
                <a:spcPts val="600"/>
              </a:spcAft>
            </a:pPr>
            <a:r>
              <a:rPr lang="ja-JP" altLang="en-US" sz="1400" dirty="0">
                <a:solidFill>
                  <a:schemeClr val="tx1"/>
                </a:solidFill>
                <a:latin typeface="HG明朝E" panose="02020909000000000000" pitchFamily="17" charset="-128"/>
                <a:ea typeface="HG明朝E" panose="02020909000000000000" pitchFamily="17" charset="-128"/>
              </a:rPr>
              <a:t>≪指導者の方へ≫</a:t>
            </a:r>
            <a:endParaRPr lang="en-US" altLang="ja-JP" sz="14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400" dirty="0">
                <a:solidFill>
                  <a:schemeClr val="tx1"/>
                </a:solidFill>
                <a:latin typeface="HG明朝E" panose="02020909000000000000" pitchFamily="17" charset="-128"/>
                <a:ea typeface="HG明朝E" panose="02020909000000000000" pitchFamily="17" charset="-128"/>
              </a:rPr>
              <a:t>■様々な考えやセリフが想起されやすいシーンです。</a:t>
            </a:r>
            <a:endParaRPr lang="en-US" altLang="ja-JP" sz="14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400" dirty="0">
                <a:solidFill>
                  <a:schemeClr val="tx1"/>
                </a:solidFill>
                <a:latin typeface="HG明朝E" panose="02020909000000000000" pitchFamily="17" charset="-128"/>
                <a:ea typeface="HG明朝E" panose="02020909000000000000" pitchFamily="17" charset="-128"/>
              </a:rPr>
              <a:t>■一定程度、セリフなどが出尽くしたところで、分類するなど整理して解説に入る準備をします。</a:t>
            </a:r>
            <a:endParaRPr lang="en-US" altLang="ja-JP" sz="14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400" dirty="0">
                <a:solidFill>
                  <a:schemeClr val="tx1"/>
                </a:solidFill>
                <a:latin typeface="HG明朝E" panose="02020909000000000000" pitchFamily="17" charset="-128"/>
                <a:ea typeface="HG明朝E" panose="02020909000000000000" pitchFamily="17" charset="-128"/>
              </a:rPr>
              <a:t>■最初に解説するものとしては、具体的で身近であり、問題になることも多い</a:t>
            </a:r>
            <a:r>
              <a:rPr lang="en-US" altLang="ja-JP" sz="1400" dirty="0">
                <a:solidFill>
                  <a:schemeClr val="tx1"/>
                </a:solidFill>
                <a:latin typeface="HG明朝E" panose="02020909000000000000" pitchFamily="17" charset="-128"/>
                <a:ea typeface="HG明朝E" panose="02020909000000000000" pitchFamily="17" charset="-128"/>
              </a:rPr>
              <a:t>｢</a:t>
            </a:r>
            <a:r>
              <a:rPr lang="ja-JP" altLang="en-US" sz="1400" dirty="0">
                <a:solidFill>
                  <a:schemeClr val="tx1"/>
                </a:solidFill>
                <a:latin typeface="HG明朝E" panose="02020909000000000000" pitchFamily="17" charset="-128"/>
                <a:ea typeface="HG明朝E" panose="02020909000000000000" pitchFamily="17" charset="-128"/>
              </a:rPr>
              <a:t>残業代</a:t>
            </a:r>
            <a:r>
              <a:rPr lang="en-US" altLang="ja-JP" sz="1400" dirty="0">
                <a:solidFill>
                  <a:schemeClr val="tx1"/>
                </a:solidFill>
                <a:latin typeface="HG明朝E" panose="02020909000000000000" pitchFamily="17" charset="-128"/>
                <a:ea typeface="HG明朝E" panose="02020909000000000000" pitchFamily="17" charset="-128"/>
              </a:rPr>
              <a:t>｣(</a:t>
            </a:r>
            <a:r>
              <a:rPr lang="ja-JP" altLang="en-US" sz="1400" dirty="0">
                <a:solidFill>
                  <a:schemeClr val="tx1"/>
                </a:solidFill>
                <a:latin typeface="HG明朝E" panose="02020909000000000000" pitchFamily="17" charset="-128"/>
                <a:ea typeface="HG明朝E" panose="02020909000000000000" pitchFamily="17" charset="-128"/>
              </a:rPr>
              <a:t>時間外労働と割増賃金</a:t>
            </a:r>
            <a:r>
              <a:rPr lang="en-US" altLang="ja-JP" sz="1400" dirty="0">
                <a:solidFill>
                  <a:schemeClr val="tx1"/>
                </a:solidFill>
                <a:latin typeface="HG明朝E" panose="02020909000000000000" pitchFamily="17" charset="-128"/>
                <a:ea typeface="HG明朝E" panose="02020909000000000000" pitchFamily="17" charset="-128"/>
              </a:rPr>
              <a:t>)</a:t>
            </a:r>
            <a:r>
              <a:rPr lang="ja-JP" altLang="en-US" sz="1400" dirty="0">
                <a:solidFill>
                  <a:schemeClr val="tx1"/>
                </a:solidFill>
                <a:latin typeface="HG明朝E" panose="02020909000000000000" pitchFamily="17" charset="-128"/>
                <a:ea typeface="HG明朝E" panose="02020909000000000000" pitchFamily="17" charset="-128"/>
              </a:rPr>
              <a:t>にまつわるテーマを取り上げることが、やりやすいと思われます。</a:t>
            </a:r>
            <a:endParaRPr lang="en-US" altLang="ja-JP" sz="1400" dirty="0">
              <a:solidFill>
                <a:schemeClr val="tx1"/>
              </a:solidFill>
              <a:latin typeface="HG明朝E" panose="02020909000000000000" pitchFamily="17" charset="-128"/>
              <a:ea typeface="HG明朝E" panose="02020909000000000000" pitchFamily="17" charset="-128"/>
            </a:endParaRPr>
          </a:p>
          <a:p>
            <a:pPr marL="216000" indent="-216000">
              <a:spcAft>
                <a:spcPts val="600"/>
              </a:spcAft>
            </a:pPr>
            <a:r>
              <a:rPr lang="ja-JP" altLang="en-US" sz="1400" dirty="0">
                <a:solidFill>
                  <a:schemeClr val="tx1"/>
                </a:solidFill>
                <a:latin typeface="HG明朝E" panose="02020909000000000000" pitchFamily="17" charset="-128"/>
                <a:ea typeface="HG明朝E" panose="02020909000000000000" pitchFamily="17" charset="-128"/>
              </a:rPr>
              <a:t>■全てが空白だと意見が出ないと思われるときは、１～２か所セリフを入れて配布するのも一案でしょう。</a:t>
            </a:r>
            <a:endParaRPr lang="en-US" altLang="ja-JP" sz="1400" dirty="0">
              <a:solidFill>
                <a:schemeClr val="tx1"/>
              </a:solidFill>
              <a:latin typeface="HG明朝E" panose="02020909000000000000" pitchFamily="17" charset="-128"/>
              <a:ea typeface="HG明朝E" panose="02020909000000000000" pitchFamily="17" charset="-128"/>
            </a:endParaRPr>
          </a:p>
        </p:txBody>
      </p:sp>
      <p:sp>
        <p:nvSpPr>
          <p:cNvPr id="17" name="正方形/長方形 16"/>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■給料日に久し振りに出会った同期入社で気心の知れた</a:t>
            </a:r>
            <a:r>
              <a:rPr lang="en-US" altLang="ja-JP" sz="2000" dirty="0">
                <a:solidFill>
                  <a:schemeClr val="tx1"/>
                </a:solidFill>
                <a:latin typeface="HG丸ｺﾞｼｯｸM-PRO" panose="020F0600000000000000" pitchFamily="50" charset="-128"/>
                <a:ea typeface="HG丸ｺﾞｼｯｸM-PRO" panose="020F0600000000000000" pitchFamily="50" charset="-128"/>
              </a:rPr>
              <a:t>3</a:t>
            </a:r>
            <a:r>
              <a:rPr lang="ja-JP" altLang="en-US" sz="2000" dirty="0">
                <a:solidFill>
                  <a:schemeClr val="tx1"/>
                </a:solidFill>
                <a:latin typeface="HG丸ｺﾞｼｯｸM-PRO" panose="020F0600000000000000" pitchFamily="50" charset="-128"/>
                <a:ea typeface="HG丸ｺﾞｼｯｸM-PRO" panose="020F0600000000000000" pitchFamily="50" charset="-128"/>
              </a:rPr>
              <a:t>人組。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給与明細書を片手に何やら話し合っています。</a:t>
            </a:r>
          </a:p>
        </p:txBody>
      </p:sp>
      <p:sp>
        <p:nvSpPr>
          <p:cNvPr id="2" name="スライド番号プレースホルダー 1">
            <a:extLst>
              <a:ext uri="{FF2B5EF4-FFF2-40B4-BE49-F238E27FC236}">
                <a16:creationId xmlns:a16="http://schemas.microsoft.com/office/drawing/2014/main" id="{6E792A98-40CC-3EE9-8F0E-1A049CFAFD47}"/>
              </a:ext>
            </a:extLst>
          </p:cNvPr>
          <p:cNvSpPr txBox="1">
            <a:spLocks/>
          </p:cNvSpPr>
          <p:nvPr/>
        </p:nvSpPr>
        <p:spPr>
          <a:xfrm>
            <a:off x="9347200" y="6487408"/>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3C52A74-6BB8-425A-81FA-95938EE2CA9E}" type="slidenum">
              <a:rPr lang="ja-JP" altLang="en-US" smtClean="0"/>
              <a:pPr/>
              <a:t>2</a:t>
            </a:fld>
            <a:endParaRPr lang="ja-JP" altLang="en-US" dirty="0"/>
          </a:p>
        </p:txBody>
      </p:sp>
    </p:spTree>
    <p:extLst>
      <p:ext uri="{BB962C8B-B14F-4D97-AF65-F5344CB8AC3E}">
        <p14:creationId xmlns:p14="http://schemas.microsoft.com/office/powerpoint/2010/main" val="410167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8"/>
          <p:cNvGrpSpPr/>
          <p:nvPr/>
        </p:nvGrpSpPr>
        <p:grpSpPr>
          <a:xfrm>
            <a:off x="1055440" y="908720"/>
            <a:ext cx="9433048" cy="5688647"/>
            <a:chOff x="2063552" y="116632"/>
            <a:chExt cx="8208912" cy="6624751"/>
          </a:xfrm>
        </p:grpSpPr>
        <p:sp>
          <p:nvSpPr>
            <p:cNvPr id="131" name="角丸四角形 5">
              <a:extLst>
                <a:ext uri="{FF2B5EF4-FFF2-40B4-BE49-F238E27FC236}">
                  <a16:creationId xmlns:a16="http://schemas.microsoft.com/office/drawing/2014/main" id="{9F96431B-2F39-46B6-A955-E3BABE6B91B5}"/>
                </a:ext>
              </a:extLst>
            </p:cNvPr>
            <p:cNvSpPr/>
            <p:nvPr/>
          </p:nvSpPr>
          <p:spPr>
            <a:xfrm>
              <a:off x="2063552" y="116632"/>
              <a:ext cx="8208912" cy="6624751"/>
            </a:xfrm>
            <a:prstGeom prst="roundRect">
              <a:avLst>
                <a:gd name="adj" fmla="val 894"/>
              </a:avLst>
            </a:prstGeom>
            <a:solidFill>
              <a:schemeClr val="accent3">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2" name="グループ化 31">
              <a:extLst>
                <a:ext uri="{FF2B5EF4-FFF2-40B4-BE49-F238E27FC236}">
                  <a16:creationId xmlns:a16="http://schemas.microsoft.com/office/drawing/2014/main" id="{67F7F7FA-90FF-4B17-8E59-DA54C02B66AE}"/>
                </a:ext>
              </a:extLst>
            </p:cNvPr>
            <p:cNvGrpSpPr/>
            <p:nvPr/>
          </p:nvGrpSpPr>
          <p:grpSpPr>
            <a:xfrm>
              <a:off x="2279936" y="188640"/>
              <a:ext cx="1980096" cy="1728160"/>
              <a:chOff x="179512" y="188640"/>
              <a:chExt cx="1980096" cy="1728160"/>
            </a:xfrm>
          </p:grpSpPr>
          <p:sp>
            <p:nvSpPr>
              <p:cNvPr id="3" name="角丸四角形 2"/>
              <p:cNvSpPr/>
              <p:nvPr/>
            </p:nvSpPr>
            <p:spPr>
              <a:xfrm>
                <a:off x="179512" y="188640"/>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支払日</a:t>
                </a:r>
              </a:p>
            </p:txBody>
          </p:sp>
          <p:sp>
            <p:nvSpPr>
              <p:cNvPr id="4" name="角丸四角形 3"/>
              <p:cNvSpPr/>
              <p:nvPr/>
            </p:nvSpPr>
            <p:spPr>
              <a:xfrm>
                <a:off x="179512" y="476672"/>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社員番号</a:t>
                </a:r>
              </a:p>
            </p:txBody>
          </p:sp>
          <p:sp>
            <p:nvSpPr>
              <p:cNvPr id="5" name="角丸四角形 4"/>
              <p:cNvSpPr/>
              <p:nvPr/>
            </p:nvSpPr>
            <p:spPr>
              <a:xfrm>
                <a:off x="179512" y="764704"/>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氏名</a:t>
                </a:r>
              </a:p>
            </p:txBody>
          </p:sp>
          <p:sp>
            <p:nvSpPr>
              <p:cNvPr id="6" name="角丸四角形 5"/>
              <p:cNvSpPr/>
              <p:nvPr/>
            </p:nvSpPr>
            <p:spPr>
              <a:xfrm>
                <a:off x="1043608" y="188640"/>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200" dirty="0">
                    <a:solidFill>
                      <a:prstClr val="black"/>
                    </a:solidFill>
                    <a:latin typeface="HG丸ｺﾞｼｯｸM-PRO" panose="020F0600000000000000" pitchFamily="50" charset="-128"/>
                    <a:ea typeface="HG丸ｺﾞｼｯｸM-PRO" panose="020F0600000000000000" pitchFamily="50" charset="-128"/>
                  </a:rPr>
                  <a:t>20XX.04.25</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043608" y="476672"/>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No</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1234</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043608" y="764704"/>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甲野太郎</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角丸四角形 2">
                <a:extLst>
                  <a:ext uri="{FF2B5EF4-FFF2-40B4-BE49-F238E27FC236}">
                    <a16:creationId xmlns:a16="http://schemas.microsoft.com/office/drawing/2014/main" id="{D8BF55F5-8EF2-4F00-AE0F-2C7977392886}"/>
                  </a:ext>
                </a:extLst>
              </p:cNvPr>
              <p:cNvSpPr/>
              <p:nvPr/>
            </p:nvSpPr>
            <p:spPr>
              <a:xfrm>
                <a:off x="179512" y="1052736"/>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所属</a:t>
                </a:r>
              </a:p>
            </p:txBody>
          </p:sp>
          <p:sp>
            <p:nvSpPr>
              <p:cNvPr id="25" name="角丸四角形 3">
                <a:extLst>
                  <a:ext uri="{FF2B5EF4-FFF2-40B4-BE49-F238E27FC236}">
                    <a16:creationId xmlns:a16="http://schemas.microsoft.com/office/drawing/2014/main" id="{77147452-EA84-4F8A-95E2-3C135C8C98AB}"/>
                  </a:ext>
                </a:extLst>
              </p:cNvPr>
              <p:cNvSpPr/>
              <p:nvPr/>
            </p:nvSpPr>
            <p:spPr>
              <a:xfrm>
                <a:off x="179512" y="1340768"/>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役職</a:t>
                </a:r>
              </a:p>
            </p:txBody>
          </p:sp>
          <p:sp>
            <p:nvSpPr>
              <p:cNvPr id="26" name="角丸四角形 4">
                <a:extLst>
                  <a:ext uri="{FF2B5EF4-FFF2-40B4-BE49-F238E27FC236}">
                    <a16:creationId xmlns:a16="http://schemas.microsoft.com/office/drawing/2014/main" id="{69FD495D-BF24-4918-98A1-8ACCC6EB6BF1}"/>
                  </a:ext>
                </a:extLst>
              </p:cNvPr>
              <p:cNvSpPr/>
              <p:nvPr/>
            </p:nvSpPr>
            <p:spPr>
              <a:xfrm>
                <a:off x="179512" y="1628800"/>
                <a:ext cx="864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等級号俸</a:t>
                </a:r>
              </a:p>
            </p:txBody>
          </p:sp>
          <p:sp>
            <p:nvSpPr>
              <p:cNvPr id="27" name="角丸四角形 5">
                <a:extLst>
                  <a:ext uri="{FF2B5EF4-FFF2-40B4-BE49-F238E27FC236}">
                    <a16:creationId xmlns:a16="http://schemas.microsoft.com/office/drawing/2014/main" id="{F3F93210-F84C-4754-9E33-BF791E275683}"/>
                  </a:ext>
                </a:extLst>
              </p:cNvPr>
              <p:cNvSpPr/>
              <p:nvPr/>
            </p:nvSpPr>
            <p:spPr>
              <a:xfrm>
                <a:off x="1043608" y="1052736"/>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総務部</a:t>
                </a:r>
              </a:p>
            </p:txBody>
          </p:sp>
          <p:sp>
            <p:nvSpPr>
              <p:cNvPr id="28" name="角丸四角形 6">
                <a:extLst>
                  <a:ext uri="{FF2B5EF4-FFF2-40B4-BE49-F238E27FC236}">
                    <a16:creationId xmlns:a16="http://schemas.microsoft.com/office/drawing/2014/main" id="{BD59574F-535D-4B12-8066-3E8CCB21E768}"/>
                  </a:ext>
                </a:extLst>
              </p:cNvPr>
              <p:cNvSpPr/>
              <p:nvPr/>
            </p:nvSpPr>
            <p:spPr>
              <a:xfrm>
                <a:off x="1043608" y="1340768"/>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総務係長</a:t>
                </a:r>
              </a:p>
            </p:txBody>
          </p:sp>
          <p:sp>
            <p:nvSpPr>
              <p:cNvPr id="29" name="角丸四角形 7">
                <a:extLst>
                  <a:ext uri="{FF2B5EF4-FFF2-40B4-BE49-F238E27FC236}">
                    <a16:creationId xmlns:a16="http://schemas.microsoft.com/office/drawing/2014/main" id="{62A37EB3-3E45-4011-AE9A-D13C2955F29F}"/>
                  </a:ext>
                </a:extLst>
              </p:cNvPr>
              <p:cNvSpPr/>
              <p:nvPr/>
            </p:nvSpPr>
            <p:spPr>
              <a:xfrm>
                <a:off x="1043608" y="1628800"/>
                <a:ext cx="1116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3</a:t>
                </a:r>
                <a:r>
                  <a:rPr lang="ja-JP" altLang="en-US" sz="1400" dirty="0">
                    <a:solidFill>
                      <a:prstClr val="black"/>
                    </a:solidFill>
                    <a:latin typeface="HG丸ｺﾞｼｯｸM-PRO" panose="020F0600000000000000" pitchFamily="50" charset="-128"/>
                    <a:ea typeface="HG丸ｺﾞｼｯｸM-PRO" panose="020F0600000000000000" pitchFamily="50" charset="-128"/>
                  </a:rPr>
                  <a:t>級</a:t>
                </a:r>
                <a:r>
                  <a:rPr lang="en-US" altLang="ja-JP" sz="1400" dirty="0">
                    <a:solidFill>
                      <a:prstClr val="black"/>
                    </a:solidFill>
                    <a:latin typeface="HG丸ｺﾞｼｯｸM-PRO" panose="020F0600000000000000" pitchFamily="50" charset="-128"/>
                    <a:ea typeface="HG丸ｺﾞｼｯｸM-PRO" panose="020F0600000000000000" pitchFamily="50" charset="-128"/>
                  </a:rPr>
                  <a:t>10</a:t>
                </a:r>
                <a:r>
                  <a:rPr lang="ja-JP" altLang="en-US" sz="1400" dirty="0">
                    <a:solidFill>
                      <a:prstClr val="black"/>
                    </a:solidFill>
                    <a:latin typeface="HG丸ｺﾞｼｯｸM-PRO" panose="020F0600000000000000" pitchFamily="50" charset="-128"/>
                    <a:ea typeface="HG丸ｺﾞｼｯｸM-PRO" panose="020F0600000000000000" pitchFamily="50" charset="-128"/>
                  </a:rPr>
                  <a:t>号俸</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22" name="グループ化 21">
              <a:extLst>
                <a:ext uri="{FF2B5EF4-FFF2-40B4-BE49-F238E27FC236}">
                  <a16:creationId xmlns:a16="http://schemas.microsoft.com/office/drawing/2014/main" id="{7661CE54-D5FF-4838-A8DB-399440F0CAAB}"/>
                </a:ext>
              </a:extLst>
            </p:cNvPr>
            <p:cNvGrpSpPr/>
            <p:nvPr/>
          </p:nvGrpSpPr>
          <p:grpSpPr>
            <a:xfrm>
              <a:off x="4332280" y="188640"/>
              <a:ext cx="5498664" cy="1732468"/>
              <a:chOff x="2231856" y="188640"/>
              <a:chExt cx="5498664" cy="1732468"/>
            </a:xfrm>
          </p:grpSpPr>
          <p:sp>
            <p:nvSpPr>
              <p:cNvPr id="9" name="角丸四角形 2">
                <a:extLst>
                  <a:ext uri="{FF2B5EF4-FFF2-40B4-BE49-F238E27FC236}">
                    <a16:creationId xmlns:a16="http://schemas.microsoft.com/office/drawing/2014/main" id="{AA0C3951-EBA9-4E88-A863-4AF4A616E91C}"/>
                  </a:ext>
                </a:extLst>
              </p:cNvPr>
              <p:cNvSpPr/>
              <p:nvPr/>
            </p:nvSpPr>
            <p:spPr>
              <a:xfrm>
                <a:off x="2582072" y="188640"/>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出勤日数</a:t>
                </a:r>
              </a:p>
            </p:txBody>
          </p:sp>
          <p:sp>
            <p:nvSpPr>
              <p:cNvPr id="10" name="角丸四角形 3">
                <a:extLst>
                  <a:ext uri="{FF2B5EF4-FFF2-40B4-BE49-F238E27FC236}">
                    <a16:creationId xmlns:a16="http://schemas.microsoft.com/office/drawing/2014/main" id="{D92E6DB9-01AD-4FD5-850C-3028677531FF}"/>
                  </a:ext>
                </a:extLst>
              </p:cNvPr>
              <p:cNvSpPr/>
              <p:nvPr/>
            </p:nvSpPr>
            <p:spPr>
              <a:xfrm>
                <a:off x="2582072" y="476672"/>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欠勤日数</a:t>
                </a:r>
              </a:p>
            </p:txBody>
          </p:sp>
          <p:sp>
            <p:nvSpPr>
              <p:cNvPr id="11" name="角丸四角形 4">
                <a:extLst>
                  <a:ext uri="{FF2B5EF4-FFF2-40B4-BE49-F238E27FC236}">
                    <a16:creationId xmlns:a16="http://schemas.microsoft.com/office/drawing/2014/main" id="{38C7E095-9DDE-4B46-93B6-F8EF89B290A4}"/>
                  </a:ext>
                </a:extLst>
              </p:cNvPr>
              <p:cNvSpPr/>
              <p:nvPr/>
            </p:nvSpPr>
            <p:spPr>
              <a:xfrm>
                <a:off x="2582072" y="764704"/>
                <a:ext cx="539936" cy="57606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有給</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日数</a:t>
                </a:r>
              </a:p>
            </p:txBody>
          </p:sp>
          <p:sp>
            <p:nvSpPr>
              <p:cNvPr id="12" name="角丸四角形 5">
                <a:extLst>
                  <a:ext uri="{FF2B5EF4-FFF2-40B4-BE49-F238E27FC236}">
                    <a16:creationId xmlns:a16="http://schemas.microsoft.com/office/drawing/2014/main" id="{113F5B3F-B668-436A-9E14-C387B9F7FC9E}"/>
                  </a:ext>
                </a:extLst>
              </p:cNvPr>
              <p:cNvSpPr/>
              <p:nvPr/>
            </p:nvSpPr>
            <p:spPr>
              <a:xfrm>
                <a:off x="3698072" y="18864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22</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3" name="角丸四角形 6">
                <a:extLst>
                  <a:ext uri="{FF2B5EF4-FFF2-40B4-BE49-F238E27FC236}">
                    <a16:creationId xmlns:a16="http://schemas.microsoft.com/office/drawing/2014/main" id="{B85CA781-A523-45A1-80E2-A4DDF72E5F5E}"/>
                  </a:ext>
                </a:extLst>
              </p:cNvPr>
              <p:cNvSpPr/>
              <p:nvPr/>
            </p:nvSpPr>
            <p:spPr>
              <a:xfrm>
                <a:off x="3698072" y="47667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4" name="角丸四角形 7">
                <a:extLst>
                  <a:ext uri="{FF2B5EF4-FFF2-40B4-BE49-F238E27FC236}">
                    <a16:creationId xmlns:a16="http://schemas.microsoft.com/office/drawing/2014/main" id="{7394108F-E03B-43EC-A5ED-4D4133CDBF8B}"/>
                  </a:ext>
                </a:extLst>
              </p:cNvPr>
              <p:cNvSpPr/>
              <p:nvPr/>
            </p:nvSpPr>
            <p:spPr>
              <a:xfrm>
                <a:off x="3698072" y="76470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25</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2/8</a:t>
                </a:r>
              </a:p>
            </p:txBody>
          </p:sp>
          <p:sp>
            <p:nvSpPr>
              <p:cNvPr id="15" name="角丸四角形 4">
                <a:extLst>
                  <a:ext uri="{FF2B5EF4-FFF2-40B4-BE49-F238E27FC236}">
                    <a16:creationId xmlns:a16="http://schemas.microsoft.com/office/drawing/2014/main" id="{7FC1692F-CB5F-4DB1-B60D-A8F918868356}"/>
                  </a:ext>
                </a:extLst>
              </p:cNvPr>
              <p:cNvSpPr/>
              <p:nvPr/>
            </p:nvSpPr>
            <p:spPr>
              <a:xfrm>
                <a:off x="2231856" y="188640"/>
                <a:ext cx="358709" cy="172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勤　怠</a:t>
                </a:r>
              </a:p>
            </p:txBody>
          </p:sp>
          <p:sp>
            <p:nvSpPr>
              <p:cNvPr id="16" name="角丸四角形 4">
                <a:extLst>
                  <a:ext uri="{FF2B5EF4-FFF2-40B4-BE49-F238E27FC236}">
                    <a16:creationId xmlns:a16="http://schemas.microsoft.com/office/drawing/2014/main" id="{098009D9-B7AA-4DA8-86FD-C0366AEE3095}"/>
                  </a:ext>
                </a:extLst>
              </p:cNvPr>
              <p:cNvSpPr/>
              <p:nvPr/>
            </p:nvSpPr>
            <p:spPr>
              <a:xfrm>
                <a:off x="3120669" y="764704"/>
                <a:ext cx="577403"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期首</a:t>
                </a:r>
              </a:p>
            </p:txBody>
          </p:sp>
          <p:sp>
            <p:nvSpPr>
              <p:cNvPr id="17" name="角丸四角形 4">
                <a:extLst>
                  <a:ext uri="{FF2B5EF4-FFF2-40B4-BE49-F238E27FC236}">
                    <a16:creationId xmlns:a16="http://schemas.microsoft.com/office/drawing/2014/main" id="{C9D322DC-6AF7-4510-A592-E3D223742C7F}"/>
                  </a:ext>
                </a:extLst>
              </p:cNvPr>
              <p:cNvSpPr/>
              <p:nvPr/>
            </p:nvSpPr>
            <p:spPr>
              <a:xfrm>
                <a:off x="3122008" y="1052768"/>
                <a:ext cx="577403"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期末</a:t>
                </a:r>
              </a:p>
            </p:txBody>
          </p:sp>
          <p:sp>
            <p:nvSpPr>
              <p:cNvPr id="18" name="角丸四角形 7">
                <a:extLst>
                  <a:ext uri="{FF2B5EF4-FFF2-40B4-BE49-F238E27FC236}">
                    <a16:creationId xmlns:a16="http://schemas.microsoft.com/office/drawing/2014/main" id="{C2CB2C11-0CBD-44B9-BF2D-7B37F75A24E1}"/>
                  </a:ext>
                </a:extLst>
              </p:cNvPr>
              <p:cNvSpPr/>
              <p:nvPr/>
            </p:nvSpPr>
            <p:spPr>
              <a:xfrm>
                <a:off x="3698072" y="105276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24</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5/8</a:t>
                </a:r>
              </a:p>
            </p:txBody>
          </p:sp>
          <p:sp>
            <p:nvSpPr>
              <p:cNvPr id="19" name="角丸四角形 2">
                <a:extLst>
                  <a:ext uri="{FF2B5EF4-FFF2-40B4-BE49-F238E27FC236}">
                    <a16:creationId xmlns:a16="http://schemas.microsoft.com/office/drawing/2014/main" id="{BBFC45B3-A36A-4BD5-8B0C-169960470F21}"/>
                  </a:ext>
                </a:extLst>
              </p:cNvPr>
              <p:cNvSpPr/>
              <p:nvPr/>
            </p:nvSpPr>
            <p:spPr>
              <a:xfrm>
                <a:off x="2582040" y="1340704"/>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20" name="角丸四角形 3">
                <a:extLst>
                  <a:ext uri="{FF2B5EF4-FFF2-40B4-BE49-F238E27FC236}">
                    <a16:creationId xmlns:a16="http://schemas.microsoft.com/office/drawing/2014/main" id="{56F2E07B-05B3-498E-B1E9-D06F2BBA809B}"/>
                  </a:ext>
                </a:extLst>
              </p:cNvPr>
              <p:cNvSpPr/>
              <p:nvPr/>
            </p:nvSpPr>
            <p:spPr>
              <a:xfrm>
                <a:off x="2582040" y="1628736"/>
                <a:ext cx="111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早退</a:t>
                </a:r>
              </a:p>
            </p:txBody>
          </p:sp>
          <p:sp>
            <p:nvSpPr>
              <p:cNvPr id="21" name="角丸四角形 5">
                <a:extLst>
                  <a:ext uri="{FF2B5EF4-FFF2-40B4-BE49-F238E27FC236}">
                    <a16:creationId xmlns:a16="http://schemas.microsoft.com/office/drawing/2014/main" id="{F6B56C66-EEE2-4866-B51F-81960C74FBE6}"/>
                  </a:ext>
                </a:extLst>
              </p:cNvPr>
              <p:cNvSpPr/>
              <p:nvPr/>
            </p:nvSpPr>
            <p:spPr>
              <a:xfrm>
                <a:off x="3698040" y="134070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０回  </a:t>
                </a:r>
                <a:r>
                  <a:rPr lang="en-US" altLang="ja-JP" sz="1400" dirty="0">
                    <a:solidFill>
                      <a:prstClr val="black"/>
                    </a:solidFill>
                    <a:latin typeface="HG丸ｺﾞｼｯｸM-PRO" panose="020F0600000000000000" pitchFamily="50" charset="-128"/>
                    <a:ea typeface="HG丸ｺﾞｼｯｸM-PRO" panose="020F0600000000000000" pitchFamily="50" charset="-128"/>
                  </a:rPr>
                  <a:t>h</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角丸四角形 5">
                <a:extLst>
                  <a:ext uri="{FF2B5EF4-FFF2-40B4-BE49-F238E27FC236}">
                    <a16:creationId xmlns:a16="http://schemas.microsoft.com/office/drawing/2014/main" id="{86CC9FE8-D914-4259-9673-E2C27F9B74B7}"/>
                  </a:ext>
                </a:extLst>
              </p:cNvPr>
              <p:cNvSpPr/>
              <p:nvPr/>
            </p:nvSpPr>
            <p:spPr>
              <a:xfrm>
                <a:off x="3698072" y="162876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０回  </a:t>
                </a:r>
                <a:r>
                  <a:rPr lang="en-US" altLang="ja-JP" sz="1400" dirty="0">
                    <a:solidFill>
                      <a:prstClr val="black"/>
                    </a:solidFill>
                    <a:latin typeface="HG丸ｺﾞｼｯｸM-PRO" panose="020F0600000000000000" pitchFamily="50" charset="-128"/>
                    <a:ea typeface="HG丸ｺﾞｼｯｸM-PRO" panose="020F0600000000000000" pitchFamily="50" charset="-128"/>
                  </a:rPr>
                  <a:t>h</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rPr>
                  <a:t>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角丸四角形 2">
                <a:extLst>
                  <a:ext uri="{FF2B5EF4-FFF2-40B4-BE49-F238E27FC236}">
                    <a16:creationId xmlns:a16="http://schemas.microsoft.com/office/drawing/2014/main" id="{526F5F8F-A809-41A0-BD80-35368F33C1B3}"/>
                  </a:ext>
                </a:extLst>
              </p:cNvPr>
              <p:cNvSpPr/>
              <p:nvPr/>
            </p:nvSpPr>
            <p:spPr>
              <a:xfrm>
                <a:off x="4888598" y="192980"/>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法定内時間外労働時間数</a:t>
                </a:r>
              </a:p>
            </p:txBody>
          </p:sp>
          <p:sp>
            <p:nvSpPr>
              <p:cNvPr id="31" name="角丸四角形 3">
                <a:extLst>
                  <a:ext uri="{FF2B5EF4-FFF2-40B4-BE49-F238E27FC236}">
                    <a16:creationId xmlns:a16="http://schemas.microsoft.com/office/drawing/2014/main" id="{6DB7AD19-0307-41D3-95AC-5D9525DDA8AC}"/>
                  </a:ext>
                </a:extLst>
              </p:cNvPr>
              <p:cNvSpPr/>
              <p:nvPr/>
            </p:nvSpPr>
            <p:spPr>
              <a:xfrm>
                <a:off x="4888598" y="481012"/>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法定外時間外労働時間数</a:t>
                </a:r>
              </a:p>
            </p:txBody>
          </p:sp>
          <p:sp>
            <p:nvSpPr>
              <p:cNvPr id="33" name="角丸四角形 5">
                <a:extLst>
                  <a:ext uri="{FF2B5EF4-FFF2-40B4-BE49-F238E27FC236}">
                    <a16:creationId xmlns:a16="http://schemas.microsoft.com/office/drawing/2014/main" id="{61CE5F45-9DC0-4D94-A833-BB31B16AD69F}"/>
                  </a:ext>
                </a:extLst>
              </p:cNvPr>
              <p:cNvSpPr/>
              <p:nvPr/>
            </p:nvSpPr>
            <p:spPr>
              <a:xfrm>
                <a:off x="6540066" y="1973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6h00ⅿ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角丸四角形 6">
                <a:extLst>
                  <a:ext uri="{FF2B5EF4-FFF2-40B4-BE49-F238E27FC236}">
                    <a16:creationId xmlns:a16="http://schemas.microsoft.com/office/drawing/2014/main" id="{7AB58B6D-68D3-4B18-9C4D-A2F558A0CD1D}"/>
                  </a:ext>
                </a:extLst>
              </p:cNvPr>
              <p:cNvSpPr/>
              <p:nvPr/>
            </p:nvSpPr>
            <p:spPr>
              <a:xfrm>
                <a:off x="6542520" y="48101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27h00ⅿ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角丸四角形 7">
                <a:extLst>
                  <a:ext uri="{FF2B5EF4-FFF2-40B4-BE49-F238E27FC236}">
                    <a16:creationId xmlns:a16="http://schemas.microsoft.com/office/drawing/2014/main" id="{3EFAE424-A78D-4B1C-A740-76B8854AFAE2}"/>
                  </a:ext>
                </a:extLst>
              </p:cNvPr>
              <p:cNvSpPr/>
              <p:nvPr/>
            </p:nvSpPr>
            <p:spPr>
              <a:xfrm>
                <a:off x="6542520" y="76904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3h00ⅿ</a:t>
                </a:r>
              </a:p>
            </p:txBody>
          </p:sp>
          <p:sp>
            <p:nvSpPr>
              <p:cNvPr id="36" name="角丸四角形 4">
                <a:extLst>
                  <a:ext uri="{FF2B5EF4-FFF2-40B4-BE49-F238E27FC236}">
                    <a16:creationId xmlns:a16="http://schemas.microsoft.com/office/drawing/2014/main" id="{77D90246-3636-4154-ACCA-C028F5FB2EE1}"/>
                  </a:ext>
                </a:extLst>
              </p:cNvPr>
              <p:cNvSpPr/>
              <p:nvPr/>
            </p:nvSpPr>
            <p:spPr>
              <a:xfrm>
                <a:off x="4884066" y="769044"/>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深夜労働時間数</a:t>
                </a:r>
              </a:p>
            </p:txBody>
          </p:sp>
          <p:sp>
            <p:nvSpPr>
              <p:cNvPr id="37" name="角丸四角形 4">
                <a:extLst>
                  <a:ext uri="{FF2B5EF4-FFF2-40B4-BE49-F238E27FC236}">
                    <a16:creationId xmlns:a16="http://schemas.microsoft.com/office/drawing/2014/main" id="{DB941471-00E9-4455-B62F-87598D385CD2}"/>
                  </a:ext>
                </a:extLst>
              </p:cNvPr>
              <p:cNvSpPr/>
              <p:nvPr/>
            </p:nvSpPr>
            <p:spPr>
              <a:xfrm>
                <a:off x="4888526" y="1057108"/>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45</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時間超時間外</a:t>
                </a:r>
              </a:p>
            </p:txBody>
          </p:sp>
          <p:sp>
            <p:nvSpPr>
              <p:cNvPr id="38" name="角丸四角形 7">
                <a:extLst>
                  <a:ext uri="{FF2B5EF4-FFF2-40B4-BE49-F238E27FC236}">
                    <a16:creationId xmlns:a16="http://schemas.microsoft.com/office/drawing/2014/main" id="{38A7C784-2F12-4A3E-AF11-8A4F2544E957}"/>
                  </a:ext>
                </a:extLst>
              </p:cNvPr>
              <p:cNvSpPr/>
              <p:nvPr/>
            </p:nvSpPr>
            <p:spPr>
              <a:xfrm>
                <a:off x="6542520" y="105710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0h00ⅿ</a:t>
                </a:r>
              </a:p>
            </p:txBody>
          </p:sp>
          <p:sp>
            <p:nvSpPr>
              <p:cNvPr id="39" name="角丸四角形 2">
                <a:extLst>
                  <a:ext uri="{FF2B5EF4-FFF2-40B4-BE49-F238E27FC236}">
                    <a16:creationId xmlns:a16="http://schemas.microsoft.com/office/drawing/2014/main" id="{53AD602B-77FC-425D-B0C5-A6ADDAC2C0D3}"/>
                  </a:ext>
                </a:extLst>
              </p:cNvPr>
              <p:cNvSpPr/>
              <p:nvPr/>
            </p:nvSpPr>
            <p:spPr>
              <a:xfrm>
                <a:off x="4888566" y="1345044"/>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60</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時間超時間外</a:t>
                </a:r>
              </a:p>
            </p:txBody>
          </p:sp>
          <p:sp>
            <p:nvSpPr>
              <p:cNvPr id="40" name="角丸四角形 3">
                <a:extLst>
                  <a:ext uri="{FF2B5EF4-FFF2-40B4-BE49-F238E27FC236}">
                    <a16:creationId xmlns:a16="http://schemas.microsoft.com/office/drawing/2014/main" id="{9F775B90-BBE0-4C3D-AA40-065B6BC5006A}"/>
                  </a:ext>
                </a:extLst>
              </p:cNvPr>
              <p:cNvSpPr/>
              <p:nvPr/>
            </p:nvSpPr>
            <p:spPr>
              <a:xfrm>
                <a:off x="4888566" y="1633076"/>
                <a:ext cx="1656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休日労働</a:t>
                </a:r>
              </a:p>
            </p:txBody>
          </p:sp>
          <p:sp>
            <p:nvSpPr>
              <p:cNvPr id="41" name="角丸四角形 5">
                <a:extLst>
                  <a:ext uri="{FF2B5EF4-FFF2-40B4-BE49-F238E27FC236}">
                    <a16:creationId xmlns:a16="http://schemas.microsoft.com/office/drawing/2014/main" id="{0A70E7CF-0D3B-4137-9878-8C573D01FFA4}"/>
                  </a:ext>
                </a:extLst>
              </p:cNvPr>
              <p:cNvSpPr/>
              <p:nvPr/>
            </p:nvSpPr>
            <p:spPr>
              <a:xfrm>
                <a:off x="6542488" y="134504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2" name="角丸四角形 5">
                <a:extLst>
                  <a:ext uri="{FF2B5EF4-FFF2-40B4-BE49-F238E27FC236}">
                    <a16:creationId xmlns:a16="http://schemas.microsoft.com/office/drawing/2014/main" id="{6A4BB069-E7B2-4C9A-8FC2-45CE33F86651}"/>
                  </a:ext>
                </a:extLst>
              </p:cNvPr>
              <p:cNvSpPr/>
              <p:nvPr/>
            </p:nvSpPr>
            <p:spPr>
              <a:xfrm>
                <a:off x="6542520" y="163310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0h00ⅿ</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2" name="グループ化 1">
              <a:extLst>
                <a:ext uri="{FF2B5EF4-FFF2-40B4-BE49-F238E27FC236}">
                  <a16:creationId xmlns:a16="http://schemas.microsoft.com/office/drawing/2014/main" id="{339D9DF6-65C6-4024-8C61-1851CF055276}"/>
                </a:ext>
              </a:extLst>
            </p:cNvPr>
            <p:cNvGrpSpPr/>
            <p:nvPr/>
          </p:nvGrpSpPr>
          <p:grpSpPr>
            <a:xfrm>
              <a:off x="2279936" y="2060848"/>
              <a:ext cx="2808312" cy="4608512"/>
              <a:chOff x="179512" y="2132856"/>
              <a:chExt cx="2808312" cy="4608512"/>
            </a:xfrm>
          </p:grpSpPr>
          <p:sp>
            <p:nvSpPr>
              <p:cNvPr id="43" name="角丸四角形 2">
                <a:extLst>
                  <a:ext uri="{FF2B5EF4-FFF2-40B4-BE49-F238E27FC236}">
                    <a16:creationId xmlns:a16="http://schemas.microsoft.com/office/drawing/2014/main" id="{84153535-957B-4D1F-BD18-48ACED0DCFDC}"/>
                  </a:ext>
                </a:extLst>
              </p:cNvPr>
              <p:cNvSpPr/>
              <p:nvPr/>
            </p:nvSpPr>
            <p:spPr>
              <a:xfrm>
                <a:off x="539560" y="213285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基本給</a:t>
                </a:r>
              </a:p>
            </p:txBody>
          </p:sp>
          <p:sp>
            <p:nvSpPr>
              <p:cNvPr id="44" name="角丸四角形 3">
                <a:extLst>
                  <a:ext uri="{FF2B5EF4-FFF2-40B4-BE49-F238E27FC236}">
                    <a16:creationId xmlns:a16="http://schemas.microsoft.com/office/drawing/2014/main" id="{C28028B4-D7A5-41CD-B862-CA9C652B5351}"/>
                  </a:ext>
                </a:extLst>
              </p:cNvPr>
              <p:cNvSpPr/>
              <p:nvPr/>
            </p:nvSpPr>
            <p:spPr>
              <a:xfrm>
                <a:off x="539560" y="2420888"/>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役職手当</a:t>
                </a:r>
              </a:p>
            </p:txBody>
          </p:sp>
          <p:sp>
            <p:nvSpPr>
              <p:cNvPr id="45" name="角丸四角形 4">
                <a:extLst>
                  <a:ext uri="{FF2B5EF4-FFF2-40B4-BE49-F238E27FC236}">
                    <a16:creationId xmlns:a16="http://schemas.microsoft.com/office/drawing/2014/main" id="{4118D754-4BF1-458B-8FED-93E54D6AB2E4}"/>
                  </a:ext>
                </a:extLst>
              </p:cNvPr>
              <p:cNvSpPr/>
              <p:nvPr/>
            </p:nvSpPr>
            <p:spPr>
              <a:xfrm>
                <a:off x="539559"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資格手当</a:t>
                </a:r>
              </a:p>
            </p:txBody>
          </p:sp>
          <p:sp>
            <p:nvSpPr>
              <p:cNvPr id="46" name="角丸四角形 5">
                <a:extLst>
                  <a:ext uri="{FF2B5EF4-FFF2-40B4-BE49-F238E27FC236}">
                    <a16:creationId xmlns:a16="http://schemas.microsoft.com/office/drawing/2014/main" id="{BC1024FA-621C-4B91-AA5A-AB2FEBE44ECA}"/>
                  </a:ext>
                </a:extLst>
              </p:cNvPr>
              <p:cNvSpPr/>
              <p:nvPr/>
            </p:nvSpPr>
            <p:spPr>
              <a:xfrm>
                <a:off x="1799800" y="213285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205,000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7" name="角丸四角形 6">
                <a:extLst>
                  <a:ext uri="{FF2B5EF4-FFF2-40B4-BE49-F238E27FC236}">
                    <a16:creationId xmlns:a16="http://schemas.microsoft.com/office/drawing/2014/main" id="{E6583CC9-495B-4E2B-BC90-1223412E218B}"/>
                  </a:ext>
                </a:extLst>
              </p:cNvPr>
              <p:cNvSpPr/>
              <p:nvPr/>
            </p:nvSpPr>
            <p:spPr>
              <a:xfrm>
                <a:off x="1799800" y="242088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48" name="角丸四角形 7">
                <a:extLst>
                  <a:ext uri="{FF2B5EF4-FFF2-40B4-BE49-F238E27FC236}">
                    <a16:creationId xmlns:a16="http://schemas.microsoft.com/office/drawing/2014/main" id="{799C91CA-27C8-486C-99D2-102301185C08}"/>
                  </a:ext>
                </a:extLst>
              </p:cNvPr>
              <p:cNvSpPr/>
              <p:nvPr/>
            </p:nvSpPr>
            <p:spPr>
              <a:xfrm>
                <a:off x="1799800" y="27089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9" name="角丸四角形 4">
                <a:extLst>
                  <a:ext uri="{FF2B5EF4-FFF2-40B4-BE49-F238E27FC236}">
                    <a16:creationId xmlns:a16="http://schemas.microsoft.com/office/drawing/2014/main" id="{892FE1E2-979B-49E4-967A-CE35808AEBEC}"/>
                  </a:ext>
                </a:extLst>
              </p:cNvPr>
              <p:cNvSpPr/>
              <p:nvPr/>
            </p:nvSpPr>
            <p:spPr>
              <a:xfrm>
                <a:off x="179512" y="2132856"/>
                <a:ext cx="358709" cy="460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支　給</a:t>
                </a:r>
              </a:p>
            </p:txBody>
          </p:sp>
          <p:sp>
            <p:nvSpPr>
              <p:cNvPr id="52" name="角丸四角形 7">
                <a:extLst>
                  <a:ext uri="{FF2B5EF4-FFF2-40B4-BE49-F238E27FC236}">
                    <a16:creationId xmlns:a16="http://schemas.microsoft.com/office/drawing/2014/main" id="{A61D4E84-E2DF-4BDF-AA11-8CB486FB22AC}"/>
                  </a:ext>
                </a:extLst>
              </p:cNvPr>
              <p:cNvSpPr/>
              <p:nvPr/>
            </p:nvSpPr>
            <p:spPr>
              <a:xfrm>
                <a:off x="1799800" y="299698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7,500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3" name="角丸四角形 2">
                <a:extLst>
                  <a:ext uri="{FF2B5EF4-FFF2-40B4-BE49-F238E27FC236}">
                    <a16:creationId xmlns:a16="http://schemas.microsoft.com/office/drawing/2014/main" id="{A996AF60-DBC4-4628-91D1-8ABA1EAE61AC}"/>
                  </a:ext>
                </a:extLst>
              </p:cNvPr>
              <p:cNvSpPr/>
              <p:nvPr/>
            </p:nvSpPr>
            <p:spPr>
              <a:xfrm>
                <a:off x="539528" y="3284920"/>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54" name="角丸四角形 3">
                <a:extLst>
                  <a:ext uri="{FF2B5EF4-FFF2-40B4-BE49-F238E27FC236}">
                    <a16:creationId xmlns:a16="http://schemas.microsoft.com/office/drawing/2014/main" id="{54A2E247-356A-4887-A4E1-CF61DFF76869}"/>
                  </a:ext>
                </a:extLst>
              </p:cNvPr>
              <p:cNvSpPr/>
              <p:nvPr/>
            </p:nvSpPr>
            <p:spPr>
              <a:xfrm>
                <a:off x="539528" y="3572952"/>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通勤手当</a:t>
                </a:r>
              </a:p>
            </p:txBody>
          </p:sp>
          <p:sp>
            <p:nvSpPr>
              <p:cNvPr id="55" name="角丸四角形 5">
                <a:extLst>
                  <a:ext uri="{FF2B5EF4-FFF2-40B4-BE49-F238E27FC236}">
                    <a16:creationId xmlns:a16="http://schemas.microsoft.com/office/drawing/2014/main" id="{B3516882-1BC4-4408-9208-0BEDF7BF2080}"/>
                  </a:ext>
                </a:extLst>
              </p:cNvPr>
              <p:cNvSpPr/>
              <p:nvPr/>
            </p:nvSpPr>
            <p:spPr>
              <a:xfrm>
                <a:off x="1799768" y="32849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6" name="角丸四角形 5">
                <a:extLst>
                  <a:ext uri="{FF2B5EF4-FFF2-40B4-BE49-F238E27FC236}">
                    <a16:creationId xmlns:a16="http://schemas.microsoft.com/office/drawing/2014/main" id="{14C90B2C-68F5-4C6A-BCDD-17E0A86B73FA}"/>
                  </a:ext>
                </a:extLst>
              </p:cNvPr>
              <p:cNvSpPr/>
              <p:nvPr/>
            </p:nvSpPr>
            <p:spPr>
              <a:xfrm>
                <a:off x="1799800" y="357298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4,500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57" name="角丸四角形 4">
                <a:extLst>
                  <a:ext uri="{FF2B5EF4-FFF2-40B4-BE49-F238E27FC236}">
                    <a16:creationId xmlns:a16="http://schemas.microsoft.com/office/drawing/2014/main" id="{6201F14D-7AD1-4989-9D30-3DC2C7EA1117}"/>
                  </a:ext>
                </a:extLst>
              </p:cNvPr>
              <p:cNvSpPr/>
              <p:nvPr/>
            </p:nvSpPr>
            <p:spPr>
              <a:xfrm>
                <a:off x="540867" y="3285112"/>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家族手当</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8" name="角丸四角形 4">
                <a:extLst>
                  <a:ext uri="{FF2B5EF4-FFF2-40B4-BE49-F238E27FC236}">
                    <a16:creationId xmlns:a16="http://schemas.microsoft.com/office/drawing/2014/main" id="{7BC6C7BC-4919-4B35-8499-22986B7FC6A0}"/>
                  </a:ext>
                </a:extLst>
              </p:cNvPr>
              <p:cNvSpPr/>
              <p:nvPr/>
            </p:nvSpPr>
            <p:spPr>
              <a:xfrm>
                <a:off x="539560"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資格手当</a:t>
                </a:r>
              </a:p>
            </p:txBody>
          </p:sp>
          <p:sp>
            <p:nvSpPr>
              <p:cNvPr id="72" name="角丸四角形 4">
                <a:extLst>
                  <a:ext uri="{FF2B5EF4-FFF2-40B4-BE49-F238E27FC236}">
                    <a16:creationId xmlns:a16="http://schemas.microsoft.com/office/drawing/2014/main" id="{23A35A42-6E55-4C1B-8025-A667FE07ADB1}"/>
                  </a:ext>
                </a:extLst>
              </p:cNvPr>
              <p:cNvSpPr/>
              <p:nvPr/>
            </p:nvSpPr>
            <p:spPr>
              <a:xfrm>
                <a:off x="539552" y="299708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住居手当</a:t>
                </a:r>
              </a:p>
            </p:txBody>
          </p:sp>
          <p:sp>
            <p:nvSpPr>
              <p:cNvPr id="73" name="角丸四角形 7">
                <a:extLst>
                  <a:ext uri="{FF2B5EF4-FFF2-40B4-BE49-F238E27FC236}">
                    <a16:creationId xmlns:a16="http://schemas.microsoft.com/office/drawing/2014/main" id="{97B1B122-925F-44B0-9634-0D402F4EC5FD}"/>
                  </a:ext>
                </a:extLst>
              </p:cNvPr>
              <p:cNvSpPr/>
              <p:nvPr/>
            </p:nvSpPr>
            <p:spPr>
              <a:xfrm>
                <a:off x="1799824" y="386104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4" name="角丸四角形 2">
                <a:extLst>
                  <a:ext uri="{FF2B5EF4-FFF2-40B4-BE49-F238E27FC236}">
                    <a16:creationId xmlns:a16="http://schemas.microsoft.com/office/drawing/2014/main" id="{E067B9DD-147B-4083-8615-3448ADF996DF}"/>
                  </a:ext>
                </a:extLst>
              </p:cNvPr>
              <p:cNvSpPr/>
              <p:nvPr/>
            </p:nvSpPr>
            <p:spPr>
              <a:xfrm>
                <a:off x="539552" y="4148984"/>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75" name="角丸四角形 3">
                <a:extLst>
                  <a:ext uri="{FF2B5EF4-FFF2-40B4-BE49-F238E27FC236}">
                    <a16:creationId xmlns:a16="http://schemas.microsoft.com/office/drawing/2014/main" id="{B302F11D-52C6-45E0-84D1-CA84069BDDFC}"/>
                  </a:ext>
                </a:extLst>
              </p:cNvPr>
              <p:cNvSpPr/>
              <p:nvPr/>
            </p:nvSpPr>
            <p:spPr>
              <a:xfrm>
                <a:off x="539552" y="443701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法定外時間外</a:t>
                </a:r>
              </a:p>
            </p:txBody>
          </p:sp>
          <p:sp>
            <p:nvSpPr>
              <p:cNvPr id="76" name="角丸四角形 5">
                <a:extLst>
                  <a:ext uri="{FF2B5EF4-FFF2-40B4-BE49-F238E27FC236}">
                    <a16:creationId xmlns:a16="http://schemas.microsoft.com/office/drawing/2014/main" id="{82863554-32C8-4249-9221-2356224ADF90}"/>
                  </a:ext>
                </a:extLst>
              </p:cNvPr>
              <p:cNvSpPr/>
              <p:nvPr/>
            </p:nvSpPr>
            <p:spPr>
              <a:xfrm>
                <a:off x="1799792" y="4148984"/>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8,381</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77" name="角丸四角形 5">
                <a:extLst>
                  <a:ext uri="{FF2B5EF4-FFF2-40B4-BE49-F238E27FC236}">
                    <a16:creationId xmlns:a16="http://schemas.microsoft.com/office/drawing/2014/main" id="{37CDE207-06BA-453A-BD63-941771F306E7}"/>
                  </a:ext>
                </a:extLst>
              </p:cNvPr>
              <p:cNvSpPr/>
              <p:nvPr/>
            </p:nvSpPr>
            <p:spPr>
              <a:xfrm>
                <a:off x="1799824" y="443704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47,148</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78" name="角丸四角形 4">
                <a:extLst>
                  <a:ext uri="{FF2B5EF4-FFF2-40B4-BE49-F238E27FC236}">
                    <a16:creationId xmlns:a16="http://schemas.microsoft.com/office/drawing/2014/main" id="{717D31C6-27DE-4446-9F52-6F8E7BAF70D9}"/>
                  </a:ext>
                </a:extLst>
              </p:cNvPr>
              <p:cNvSpPr/>
              <p:nvPr/>
            </p:nvSpPr>
            <p:spPr>
              <a:xfrm>
                <a:off x="540891" y="4149176"/>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法定内時間外</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角丸四角形 4">
                <a:extLst>
                  <a:ext uri="{FF2B5EF4-FFF2-40B4-BE49-F238E27FC236}">
                    <a16:creationId xmlns:a16="http://schemas.microsoft.com/office/drawing/2014/main" id="{1C2A5BD8-2329-4058-9C76-1E3E582E524E}"/>
                  </a:ext>
                </a:extLst>
              </p:cNvPr>
              <p:cNvSpPr/>
              <p:nvPr/>
            </p:nvSpPr>
            <p:spPr>
              <a:xfrm>
                <a:off x="539576" y="3861144"/>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地域手当</a:t>
                </a:r>
              </a:p>
            </p:txBody>
          </p:sp>
          <p:sp>
            <p:nvSpPr>
              <p:cNvPr id="80" name="角丸四角形 7">
                <a:extLst>
                  <a:ext uri="{FF2B5EF4-FFF2-40B4-BE49-F238E27FC236}">
                    <a16:creationId xmlns:a16="http://schemas.microsoft.com/office/drawing/2014/main" id="{4B63A9D5-6F78-4E9F-9E56-D23EF7755594}"/>
                  </a:ext>
                </a:extLst>
              </p:cNvPr>
              <p:cNvSpPr/>
              <p:nvPr/>
            </p:nvSpPr>
            <p:spPr>
              <a:xfrm>
                <a:off x="1799824" y="4725240"/>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1,048</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1" name="角丸四角形 2">
                <a:extLst>
                  <a:ext uri="{FF2B5EF4-FFF2-40B4-BE49-F238E27FC236}">
                    <a16:creationId xmlns:a16="http://schemas.microsoft.com/office/drawing/2014/main" id="{4A5D82DB-A406-48FA-B0D5-40C10714FBF7}"/>
                  </a:ext>
                </a:extLst>
              </p:cNvPr>
              <p:cNvSpPr/>
              <p:nvPr/>
            </p:nvSpPr>
            <p:spPr>
              <a:xfrm>
                <a:off x="539552" y="501317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82" name="角丸四角形 3">
                <a:extLst>
                  <a:ext uri="{FF2B5EF4-FFF2-40B4-BE49-F238E27FC236}">
                    <a16:creationId xmlns:a16="http://schemas.microsoft.com/office/drawing/2014/main" id="{D7AFD555-813E-4EF9-B188-5E061E237AAC}"/>
                  </a:ext>
                </a:extLst>
              </p:cNvPr>
              <p:cNvSpPr/>
              <p:nvPr/>
            </p:nvSpPr>
            <p:spPr>
              <a:xfrm>
                <a:off x="539552" y="5301208"/>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60</a:t>
                </a:r>
                <a:r>
                  <a:rPr lang="ja-JP" altLang="en-US" sz="1400" dirty="0">
                    <a:solidFill>
                      <a:prstClr val="black"/>
                    </a:solidFill>
                    <a:latin typeface="HG丸ｺﾞｼｯｸM-PRO" panose="020F0600000000000000" pitchFamily="50" charset="-128"/>
                    <a:ea typeface="HG丸ｺﾞｼｯｸM-PRO" panose="020F0600000000000000" pitchFamily="50" charset="-128"/>
                  </a:rPr>
                  <a:t>超時間外</a:t>
                </a:r>
              </a:p>
            </p:txBody>
          </p:sp>
          <p:sp>
            <p:nvSpPr>
              <p:cNvPr id="83" name="角丸四角形 5">
                <a:extLst>
                  <a:ext uri="{FF2B5EF4-FFF2-40B4-BE49-F238E27FC236}">
                    <a16:creationId xmlns:a16="http://schemas.microsoft.com/office/drawing/2014/main" id="{EDA1093A-7393-42CB-9D5D-EBE5A814649C}"/>
                  </a:ext>
                </a:extLst>
              </p:cNvPr>
              <p:cNvSpPr/>
              <p:nvPr/>
            </p:nvSpPr>
            <p:spPr>
              <a:xfrm>
                <a:off x="1799792" y="501317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4" name="角丸四角形 5">
                <a:extLst>
                  <a:ext uri="{FF2B5EF4-FFF2-40B4-BE49-F238E27FC236}">
                    <a16:creationId xmlns:a16="http://schemas.microsoft.com/office/drawing/2014/main" id="{B3A240A3-6B27-4DA1-BF30-B5E3B6CC227E}"/>
                  </a:ext>
                </a:extLst>
              </p:cNvPr>
              <p:cNvSpPr/>
              <p:nvPr/>
            </p:nvSpPr>
            <p:spPr>
              <a:xfrm>
                <a:off x="1799824" y="530124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5" name="角丸四角形 4">
                <a:extLst>
                  <a:ext uri="{FF2B5EF4-FFF2-40B4-BE49-F238E27FC236}">
                    <a16:creationId xmlns:a16="http://schemas.microsoft.com/office/drawing/2014/main" id="{84260835-F4E4-4EF8-A4D0-71A737D02A73}"/>
                  </a:ext>
                </a:extLst>
              </p:cNvPr>
              <p:cNvSpPr/>
              <p:nvPr/>
            </p:nvSpPr>
            <p:spPr>
              <a:xfrm>
                <a:off x="540891" y="5013368"/>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45</a:t>
                </a:r>
                <a:r>
                  <a:rPr lang="ja-JP" altLang="en-US" sz="1400" dirty="0">
                    <a:solidFill>
                      <a:prstClr val="black"/>
                    </a:solidFill>
                    <a:latin typeface="HG丸ｺﾞｼｯｸM-PRO" panose="020F0600000000000000" pitchFamily="50" charset="-128"/>
                    <a:ea typeface="HG丸ｺﾞｼｯｸM-PRO" panose="020F0600000000000000" pitchFamily="50" charset="-128"/>
                  </a:rPr>
                  <a:t>超時間外</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6" name="角丸四角形 4">
                <a:extLst>
                  <a:ext uri="{FF2B5EF4-FFF2-40B4-BE49-F238E27FC236}">
                    <a16:creationId xmlns:a16="http://schemas.microsoft.com/office/drawing/2014/main" id="{72C5235E-3B9C-4C2A-96A7-496DE3F8EEAA}"/>
                  </a:ext>
                </a:extLst>
              </p:cNvPr>
              <p:cNvSpPr/>
              <p:nvPr/>
            </p:nvSpPr>
            <p:spPr>
              <a:xfrm>
                <a:off x="539576" y="4725336"/>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深夜労働</a:t>
                </a:r>
              </a:p>
            </p:txBody>
          </p:sp>
          <p:sp>
            <p:nvSpPr>
              <p:cNvPr id="87" name="角丸四角形 3">
                <a:extLst>
                  <a:ext uri="{FF2B5EF4-FFF2-40B4-BE49-F238E27FC236}">
                    <a16:creationId xmlns:a16="http://schemas.microsoft.com/office/drawing/2014/main" id="{C1FBDD01-C47A-4752-BEE4-D53B5D485047}"/>
                  </a:ext>
                </a:extLst>
              </p:cNvPr>
              <p:cNvSpPr/>
              <p:nvPr/>
            </p:nvSpPr>
            <p:spPr>
              <a:xfrm>
                <a:off x="539528" y="5589240"/>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休日労働</a:t>
                </a:r>
              </a:p>
            </p:txBody>
          </p:sp>
          <p:sp>
            <p:nvSpPr>
              <p:cNvPr id="88" name="角丸四角形 5">
                <a:extLst>
                  <a:ext uri="{FF2B5EF4-FFF2-40B4-BE49-F238E27FC236}">
                    <a16:creationId xmlns:a16="http://schemas.microsoft.com/office/drawing/2014/main" id="{FFC1F02D-F06F-4996-AC5C-5E4625A91899}"/>
                  </a:ext>
                </a:extLst>
              </p:cNvPr>
              <p:cNvSpPr/>
              <p:nvPr/>
            </p:nvSpPr>
            <p:spPr>
              <a:xfrm>
                <a:off x="1799800" y="558927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89" name="角丸四角形 2">
                <a:extLst>
                  <a:ext uri="{FF2B5EF4-FFF2-40B4-BE49-F238E27FC236}">
                    <a16:creationId xmlns:a16="http://schemas.microsoft.com/office/drawing/2014/main" id="{9C032319-1F56-4155-971A-583620115A84}"/>
                  </a:ext>
                </a:extLst>
              </p:cNvPr>
              <p:cNvSpPr/>
              <p:nvPr/>
            </p:nvSpPr>
            <p:spPr>
              <a:xfrm>
                <a:off x="539496" y="5877272"/>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遅刻</a:t>
                </a:r>
              </a:p>
            </p:txBody>
          </p:sp>
          <p:sp>
            <p:nvSpPr>
              <p:cNvPr id="90" name="角丸四角形 3">
                <a:extLst>
                  <a:ext uri="{FF2B5EF4-FFF2-40B4-BE49-F238E27FC236}">
                    <a16:creationId xmlns:a16="http://schemas.microsoft.com/office/drawing/2014/main" id="{83812CDB-C7D5-4EDC-8348-F5C0E07F27F4}"/>
                  </a:ext>
                </a:extLst>
              </p:cNvPr>
              <p:cNvSpPr/>
              <p:nvPr/>
            </p:nvSpPr>
            <p:spPr>
              <a:xfrm>
                <a:off x="539496" y="6165304"/>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非課税額</a:t>
                </a:r>
              </a:p>
            </p:txBody>
          </p:sp>
          <p:sp>
            <p:nvSpPr>
              <p:cNvPr id="91" name="角丸四角形 5">
                <a:extLst>
                  <a:ext uri="{FF2B5EF4-FFF2-40B4-BE49-F238E27FC236}">
                    <a16:creationId xmlns:a16="http://schemas.microsoft.com/office/drawing/2014/main" id="{76C04497-E390-44EE-9319-02881D2CE435}"/>
                  </a:ext>
                </a:extLst>
              </p:cNvPr>
              <p:cNvSpPr/>
              <p:nvPr/>
            </p:nvSpPr>
            <p:spPr>
              <a:xfrm>
                <a:off x="1799736" y="5877272"/>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251,782</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92" name="角丸四角形 5">
                <a:extLst>
                  <a:ext uri="{FF2B5EF4-FFF2-40B4-BE49-F238E27FC236}">
                    <a16:creationId xmlns:a16="http://schemas.microsoft.com/office/drawing/2014/main" id="{2254ABB3-02E7-466C-8A46-B6143ABF0AAF}"/>
                  </a:ext>
                </a:extLst>
              </p:cNvPr>
              <p:cNvSpPr/>
              <p:nvPr/>
            </p:nvSpPr>
            <p:spPr>
              <a:xfrm>
                <a:off x="1799768" y="616533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50,295</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93" name="角丸四角形 4">
                <a:extLst>
                  <a:ext uri="{FF2B5EF4-FFF2-40B4-BE49-F238E27FC236}">
                    <a16:creationId xmlns:a16="http://schemas.microsoft.com/office/drawing/2014/main" id="{34ED8133-C777-4A00-A31D-4A7792AD3657}"/>
                  </a:ext>
                </a:extLst>
              </p:cNvPr>
              <p:cNvSpPr/>
              <p:nvPr/>
            </p:nvSpPr>
            <p:spPr>
              <a:xfrm>
                <a:off x="540835" y="5877464"/>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課税額</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4" name="角丸四角形 3">
                <a:extLst>
                  <a:ext uri="{FF2B5EF4-FFF2-40B4-BE49-F238E27FC236}">
                    <a16:creationId xmlns:a16="http://schemas.microsoft.com/office/drawing/2014/main" id="{4BFE075E-802B-467B-8A09-C7D78D068522}"/>
                  </a:ext>
                </a:extLst>
              </p:cNvPr>
              <p:cNvSpPr/>
              <p:nvPr/>
            </p:nvSpPr>
            <p:spPr>
              <a:xfrm>
                <a:off x="539472" y="645333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総支給額</a:t>
                </a:r>
              </a:p>
            </p:txBody>
          </p:sp>
          <p:sp>
            <p:nvSpPr>
              <p:cNvPr id="95" name="角丸四角形 5">
                <a:extLst>
                  <a:ext uri="{FF2B5EF4-FFF2-40B4-BE49-F238E27FC236}">
                    <a16:creationId xmlns:a16="http://schemas.microsoft.com/office/drawing/2014/main" id="{3BA8DDEE-5910-4D36-A476-0D31F1B025C5}"/>
                  </a:ext>
                </a:extLst>
              </p:cNvPr>
              <p:cNvSpPr/>
              <p:nvPr/>
            </p:nvSpPr>
            <p:spPr>
              <a:xfrm>
                <a:off x="1799744" y="6453369"/>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302,077</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grpSp>
        <p:grpSp>
          <p:nvGrpSpPr>
            <p:cNvPr id="51" name="グループ化 50">
              <a:extLst>
                <a:ext uri="{FF2B5EF4-FFF2-40B4-BE49-F238E27FC236}">
                  <a16:creationId xmlns:a16="http://schemas.microsoft.com/office/drawing/2014/main" id="{BC71A0AB-B6DE-4276-87F8-C4E5A9F846BB}"/>
                </a:ext>
              </a:extLst>
            </p:cNvPr>
            <p:cNvGrpSpPr/>
            <p:nvPr/>
          </p:nvGrpSpPr>
          <p:grpSpPr>
            <a:xfrm>
              <a:off x="8256640" y="2060847"/>
              <a:ext cx="1587017" cy="1291835"/>
              <a:chOff x="6156176" y="2132855"/>
              <a:chExt cx="1587017" cy="1291835"/>
            </a:xfrm>
          </p:grpSpPr>
          <p:sp>
            <p:nvSpPr>
              <p:cNvPr id="138" name="角丸四角形 5">
                <a:extLst>
                  <a:ext uri="{FF2B5EF4-FFF2-40B4-BE49-F238E27FC236}">
                    <a16:creationId xmlns:a16="http://schemas.microsoft.com/office/drawing/2014/main" id="{6020EB46-26BE-40FC-8CAD-CE5D6B102447}"/>
                  </a:ext>
                </a:extLst>
              </p:cNvPr>
              <p:cNvSpPr/>
              <p:nvPr/>
            </p:nvSpPr>
            <p:spPr>
              <a:xfrm>
                <a:off x="6520180" y="2132975"/>
                <a:ext cx="1223013" cy="1291715"/>
              </a:xfrm>
              <a:prstGeom prst="roundRect">
                <a:avLst>
                  <a:gd name="adj" fmla="val 2869"/>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221,762</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41" name="角丸四角形 4">
                <a:extLst>
                  <a:ext uri="{FF2B5EF4-FFF2-40B4-BE49-F238E27FC236}">
                    <a16:creationId xmlns:a16="http://schemas.microsoft.com/office/drawing/2014/main" id="{DAC672E3-12A3-4177-BBB3-6B419F0C3221}"/>
                  </a:ext>
                </a:extLst>
              </p:cNvPr>
              <p:cNvSpPr/>
              <p:nvPr/>
            </p:nvSpPr>
            <p:spPr>
              <a:xfrm>
                <a:off x="6156176" y="2132855"/>
                <a:ext cx="358709" cy="1291715"/>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差引支給額</a:t>
                </a:r>
              </a:p>
            </p:txBody>
          </p:sp>
        </p:grpSp>
        <p:grpSp>
          <p:nvGrpSpPr>
            <p:cNvPr id="50" name="グループ化 49">
              <a:extLst>
                <a:ext uri="{FF2B5EF4-FFF2-40B4-BE49-F238E27FC236}">
                  <a16:creationId xmlns:a16="http://schemas.microsoft.com/office/drawing/2014/main" id="{5B94AB57-2774-4945-9DCF-CEA12C3510D6}"/>
                </a:ext>
              </a:extLst>
            </p:cNvPr>
            <p:cNvGrpSpPr/>
            <p:nvPr/>
          </p:nvGrpSpPr>
          <p:grpSpPr>
            <a:xfrm>
              <a:off x="5304185" y="2060848"/>
              <a:ext cx="2791467" cy="4608512"/>
              <a:chOff x="3203760" y="2132856"/>
              <a:chExt cx="2791467" cy="4608512"/>
            </a:xfrm>
          </p:grpSpPr>
          <p:sp>
            <p:nvSpPr>
              <p:cNvPr id="96" name="角丸四角形 2">
                <a:extLst>
                  <a:ext uri="{FF2B5EF4-FFF2-40B4-BE49-F238E27FC236}">
                    <a16:creationId xmlns:a16="http://schemas.microsoft.com/office/drawing/2014/main" id="{44BCE9BB-54A5-4EA4-9B10-FE6DB624036A}"/>
                  </a:ext>
                </a:extLst>
              </p:cNvPr>
              <p:cNvSpPr/>
              <p:nvPr/>
            </p:nvSpPr>
            <p:spPr>
              <a:xfrm>
                <a:off x="3563896" y="213285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健康保険</a:t>
                </a:r>
              </a:p>
            </p:txBody>
          </p:sp>
          <p:sp>
            <p:nvSpPr>
              <p:cNvPr id="97" name="角丸四角形 3">
                <a:extLst>
                  <a:ext uri="{FF2B5EF4-FFF2-40B4-BE49-F238E27FC236}">
                    <a16:creationId xmlns:a16="http://schemas.microsoft.com/office/drawing/2014/main" id="{817491C6-7E49-4FD9-8902-0892CA3F6FD8}"/>
                  </a:ext>
                </a:extLst>
              </p:cNvPr>
              <p:cNvSpPr/>
              <p:nvPr/>
            </p:nvSpPr>
            <p:spPr>
              <a:xfrm>
                <a:off x="3563896" y="2420888"/>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介護保険</a:t>
                </a:r>
              </a:p>
            </p:txBody>
          </p:sp>
          <p:sp>
            <p:nvSpPr>
              <p:cNvPr id="98" name="角丸四角形 4">
                <a:extLst>
                  <a:ext uri="{FF2B5EF4-FFF2-40B4-BE49-F238E27FC236}">
                    <a16:creationId xmlns:a16="http://schemas.microsoft.com/office/drawing/2014/main" id="{76BA9347-7058-427F-B099-7E1138DB346A}"/>
                  </a:ext>
                </a:extLst>
              </p:cNvPr>
              <p:cNvSpPr/>
              <p:nvPr/>
            </p:nvSpPr>
            <p:spPr>
              <a:xfrm>
                <a:off x="3563895"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資格手当</a:t>
                </a:r>
              </a:p>
            </p:txBody>
          </p:sp>
          <p:sp>
            <p:nvSpPr>
              <p:cNvPr id="105" name="角丸四角形 3">
                <a:extLst>
                  <a:ext uri="{FF2B5EF4-FFF2-40B4-BE49-F238E27FC236}">
                    <a16:creationId xmlns:a16="http://schemas.microsoft.com/office/drawing/2014/main" id="{BB5DF858-F4FD-4D3C-8B00-C2C2A68210D4}"/>
                  </a:ext>
                </a:extLst>
              </p:cNvPr>
              <p:cNvSpPr/>
              <p:nvPr/>
            </p:nvSpPr>
            <p:spPr>
              <a:xfrm>
                <a:off x="3563864" y="3291364"/>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所得税</a:t>
                </a:r>
              </a:p>
            </p:txBody>
          </p:sp>
          <p:sp>
            <p:nvSpPr>
              <p:cNvPr id="108" name="角丸四角形 4">
                <a:extLst>
                  <a:ext uri="{FF2B5EF4-FFF2-40B4-BE49-F238E27FC236}">
                    <a16:creationId xmlns:a16="http://schemas.microsoft.com/office/drawing/2014/main" id="{8E1599A9-BFBA-42B6-8556-3DC4B9942CE3}"/>
                  </a:ext>
                </a:extLst>
              </p:cNvPr>
              <p:cNvSpPr/>
              <p:nvPr/>
            </p:nvSpPr>
            <p:spPr>
              <a:xfrm>
                <a:off x="3555371" y="300346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雇用保険</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9" name="角丸四角形 4">
                <a:extLst>
                  <a:ext uri="{FF2B5EF4-FFF2-40B4-BE49-F238E27FC236}">
                    <a16:creationId xmlns:a16="http://schemas.microsoft.com/office/drawing/2014/main" id="{320917AA-F2F5-4225-8BCE-ABB215FD1E69}"/>
                  </a:ext>
                </a:extLst>
              </p:cNvPr>
              <p:cNvSpPr/>
              <p:nvPr/>
            </p:nvSpPr>
            <p:spPr>
              <a:xfrm>
                <a:off x="3563896" y="2708920"/>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厚生年金保険</a:t>
                </a:r>
              </a:p>
            </p:txBody>
          </p:sp>
          <p:sp>
            <p:nvSpPr>
              <p:cNvPr id="113" name="角丸四角形 3">
                <a:extLst>
                  <a:ext uri="{FF2B5EF4-FFF2-40B4-BE49-F238E27FC236}">
                    <a16:creationId xmlns:a16="http://schemas.microsoft.com/office/drawing/2014/main" id="{3186597C-7422-4331-846E-27A2CD233F85}"/>
                  </a:ext>
                </a:extLst>
              </p:cNvPr>
              <p:cNvSpPr/>
              <p:nvPr/>
            </p:nvSpPr>
            <p:spPr>
              <a:xfrm>
                <a:off x="3563888" y="4177368"/>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団体生命保険</a:t>
                </a:r>
              </a:p>
            </p:txBody>
          </p:sp>
          <p:sp>
            <p:nvSpPr>
              <p:cNvPr id="116" name="角丸四角形 4">
                <a:extLst>
                  <a:ext uri="{FF2B5EF4-FFF2-40B4-BE49-F238E27FC236}">
                    <a16:creationId xmlns:a16="http://schemas.microsoft.com/office/drawing/2014/main" id="{8E965419-EC4F-4842-8C8E-781B9C49E0CC}"/>
                  </a:ext>
                </a:extLst>
              </p:cNvPr>
              <p:cNvSpPr/>
              <p:nvPr/>
            </p:nvSpPr>
            <p:spPr>
              <a:xfrm>
                <a:off x="3548294" y="3878365"/>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財形貯蓄</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7" name="角丸四角形 4">
                <a:extLst>
                  <a:ext uri="{FF2B5EF4-FFF2-40B4-BE49-F238E27FC236}">
                    <a16:creationId xmlns:a16="http://schemas.microsoft.com/office/drawing/2014/main" id="{A07250FD-7E25-489B-9B44-7D17AA7D6E7A}"/>
                  </a:ext>
                </a:extLst>
              </p:cNvPr>
              <p:cNvSpPr/>
              <p:nvPr/>
            </p:nvSpPr>
            <p:spPr>
              <a:xfrm>
                <a:off x="3563912" y="3590461"/>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住民税</a:t>
                </a:r>
              </a:p>
            </p:txBody>
          </p:sp>
          <p:sp>
            <p:nvSpPr>
              <p:cNvPr id="120" name="角丸四角形 3">
                <a:extLst>
                  <a:ext uri="{FF2B5EF4-FFF2-40B4-BE49-F238E27FC236}">
                    <a16:creationId xmlns:a16="http://schemas.microsoft.com/office/drawing/2014/main" id="{B59DAB5F-9FDB-400D-8FA9-CCFA4FBB6BFA}"/>
                  </a:ext>
                </a:extLst>
              </p:cNvPr>
              <p:cNvSpPr/>
              <p:nvPr/>
            </p:nvSpPr>
            <p:spPr>
              <a:xfrm>
                <a:off x="3563888" y="5052369"/>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旅行積立て</a:t>
                </a:r>
              </a:p>
            </p:txBody>
          </p:sp>
          <p:sp>
            <p:nvSpPr>
              <p:cNvPr id="123" name="角丸四角形 4">
                <a:extLst>
                  <a:ext uri="{FF2B5EF4-FFF2-40B4-BE49-F238E27FC236}">
                    <a16:creationId xmlns:a16="http://schemas.microsoft.com/office/drawing/2014/main" id="{481E6547-874C-4E35-81E5-0A930D55A081}"/>
                  </a:ext>
                </a:extLst>
              </p:cNvPr>
              <p:cNvSpPr/>
              <p:nvPr/>
            </p:nvSpPr>
            <p:spPr>
              <a:xfrm>
                <a:off x="3548294" y="4764465"/>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労働組合費</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4" name="角丸四角形 4">
                <a:extLst>
                  <a:ext uri="{FF2B5EF4-FFF2-40B4-BE49-F238E27FC236}">
                    <a16:creationId xmlns:a16="http://schemas.microsoft.com/office/drawing/2014/main" id="{ADDA92FE-BF00-473A-AEBD-5D5BE778E8D2}"/>
                  </a:ext>
                </a:extLst>
              </p:cNvPr>
              <p:cNvSpPr/>
              <p:nvPr/>
            </p:nvSpPr>
            <p:spPr>
              <a:xfrm>
                <a:off x="3563912" y="4465367"/>
                <a:ext cx="1260000" cy="28790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社宅費</a:t>
                </a:r>
              </a:p>
            </p:txBody>
          </p:sp>
          <p:sp>
            <p:nvSpPr>
              <p:cNvPr id="125" name="角丸四角形 3">
                <a:extLst>
                  <a:ext uri="{FF2B5EF4-FFF2-40B4-BE49-F238E27FC236}">
                    <a16:creationId xmlns:a16="http://schemas.microsoft.com/office/drawing/2014/main" id="{56D3E211-9E48-43D8-83EE-D82FDFB44B8C}"/>
                  </a:ext>
                </a:extLst>
              </p:cNvPr>
              <p:cNvSpPr/>
              <p:nvPr/>
            </p:nvSpPr>
            <p:spPr>
              <a:xfrm>
                <a:off x="3563864" y="5351371"/>
                <a:ext cx="1260000" cy="287999"/>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食堂費</a:t>
                </a:r>
              </a:p>
            </p:txBody>
          </p:sp>
          <p:sp>
            <p:nvSpPr>
              <p:cNvPr id="127" name="角丸四角形 2">
                <a:extLst>
                  <a:ext uri="{FF2B5EF4-FFF2-40B4-BE49-F238E27FC236}">
                    <a16:creationId xmlns:a16="http://schemas.microsoft.com/office/drawing/2014/main" id="{636DE343-4C0E-4273-B05D-C1927EA8E77D}"/>
                  </a:ext>
                </a:extLst>
              </p:cNvPr>
              <p:cNvSpPr/>
              <p:nvPr/>
            </p:nvSpPr>
            <p:spPr>
              <a:xfrm>
                <a:off x="3548294" y="5639370"/>
                <a:ext cx="1260000" cy="28258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その他控除</a:t>
                </a:r>
              </a:p>
            </p:txBody>
          </p:sp>
          <p:sp>
            <p:nvSpPr>
              <p:cNvPr id="128" name="角丸四角形 3">
                <a:extLst>
                  <a:ext uri="{FF2B5EF4-FFF2-40B4-BE49-F238E27FC236}">
                    <a16:creationId xmlns:a16="http://schemas.microsoft.com/office/drawing/2014/main" id="{8F801303-928D-491D-8E7B-198C269E75C7}"/>
                  </a:ext>
                </a:extLst>
              </p:cNvPr>
              <p:cNvSpPr/>
              <p:nvPr/>
            </p:nvSpPr>
            <p:spPr>
              <a:xfrm>
                <a:off x="3563832" y="6165304"/>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2" name="角丸四角形 3">
                <a:extLst>
                  <a:ext uri="{FF2B5EF4-FFF2-40B4-BE49-F238E27FC236}">
                    <a16:creationId xmlns:a16="http://schemas.microsoft.com/office/drawing/2014/main" id="{5A8F1C03-5705-4A00-8104-32E68AEC2DCE}"/>
                  </a:ext>
                </a:extLst>
              </p:cNvPr>
              <p:cNvSpPr/>
              <p:nvPr/>
            </p:nvSpPr>
            <p:spPr>
              <a:xfrm>
                <a:off x="3563808" y="6453336"/>
                <a:ext cx="1260000" cy="28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99" name="角丸四角形 5">
                <a:extLst>
                  <a:ext uri="{FF2B5EF4-FFF2-40B4-BE49-F238E27FC236}">
                    <a16:creationId xmlns:a16="http://schemas.microsoft.com/office/drawing/2014/main" id="{D1664065-0219-4821-844D-45195619C630}"/>
                  </a:ext>
                </a:extLst>
              </p:cNvPr>
              <p:cNvSpPr/>
              <p:nvPr/>
            </p:nvSpPr>
            <p:spPr>
              <a:xfrm>
                <a:off x="4807203" y="213285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14,850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0" name="角丸四角形 6">
                <a:extLst>
                  <a:ext uri="{FF2B5EF4-FFF2-40B4-BE49-F238E27FC236}">
                    <a16:creationId xmlns:a16="http://schemas.microsoft.com/office/drawing/2014/main" id="{A3D6BD6A-E903-48CD-8FDC-8BE7952C91A0}"/>
                  </a:ext>
                </a:extLst>
              </p:cNvPr>
              <p:cNvSpPr/>
              <p:nvPr/>
            </p:nvSpPr>
            <p:spPr>
              <a:xfrm>
                <a:off x="4807203" y="242088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2,595</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1" name="角丸四角形 7">
                <a:extLst>
                  <a:ext uri="{FF2B5EF4-FFF2-40B4-BE49-F238E27FC236}">
                    <a16:creationId xmlns:a16="http://schemas.microsoft.com/office/drawing/2014/main" id="{EA821626-4C94-4C62-A330-3FABD2C6E3AA}"/>
                  </a:ext>
                </a:extLst>
              </p:cNvPr>
              <p:cNvSpPr/>
              <p:nvPr/>
            </p:nvSpPr>
            <p:spPr>
              <a:xfrm>
                <a:off x="4807203" y="2708920"/>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27,450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6" name="角丸四角形 5">
                <a:extLst>
                  <a:ext uri="{FF2B5EF4-FFF2-40B4-BE49-F238E27FC236}">
                    <a16:creationId xmlns:a16="http://schemas.microsoft.com/office/drawing/2014/main" id="{F5796BC4-96A9-4AF4-A19F-D0FE54EBF064}"/>
                  </a:ext>
                </a:extLst>
              </p:cNvPr>
              <p:cNvSpPr/>
              <p:nvPr/>
            </p:nvSpPr>
            <p:spPr>
              <a:xfrm>
                <a:off x="4807171" y="3003364"/>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900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7" name="角丸四角形 5">
                <a:extLst>
                  <a:ext uri="{FF2B5EF4-FFF2-40B4-BE49-F238E27FC236}">
                    <a16:creationId xmlns:a16="http://schemas.microsoft.com/office/drawing/2014/main" id="{5F80D88C-B44A-498E-944D-85678A5A7AE2}"/>
                  </a:ext>
                </a:extLst>
              </p:cNvPr>
              <p:cNvSpPr/>
              <p:nvPr/>
            </p:nvSpPr>
            <p:spPr>
              <a:xfrm>
                <a:off x="4807203" y="3291364"/>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5,020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1" name="角丸四角形 7">
                <a:extLst>
                  <a:ext uri="{FF2B5EF4-FFF2-40B4-BE49-F238E27FC236}">
                    <a16:creationId xmlns:a16="http://schemas.microsoft.com/office/drawing/2014/main" id="{C9FFDEFD-C231-486A-9875-8170FE754E35}"/>
                  </a:ext>
                </a:extLst>
              </p:cNvPr>
              <p:cNvSpPr/>
              <p:nvPr/>
            </p:nvSpPr>
            <p:spPr>
              <a:xfrm>
                <a:off x="4807227" y="3590366"/>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7,500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角丸四角形 5">
                <a:extLst>
                  <a:ext uri="{FF2B5EF4-FFF2-40B4-BE49-F238E27FC236}">
                    <a16:creationId xmlns:a16="http://schemas.microsoft.com/office/drawing/2014/main" id="{6C3D3C97-36CB-43DF-A802-C17E105F68B2}"/>
                  </a:ext>
                </a:extLst>
              </p:cNvPr>
              <p:cNvSpPr/>
              <p:nvPr/>
            </p:nvSpPr>
            <p:spPr>
              <a:xfrm>
                <a:off x="4807195" y="3878365"/>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10,000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5" name="角丸四角形 5">
                <a:extLst>
                  <a:ext uri="{FF2B5EF4-FFF2-40B4-BE49-F238E27FC236}">
                    <a16:creationId xmlns:a16="http://schemas.microsoft.com/office/drawing/2014/main" id="{A1158B86-7632-42B6-9585-358967489566}"/>
                  </a:ext>
                </a:extLst>
              </p:cNvPr>
              <p:cNvSpPr/>
              <p:nvPr/>
            </p:nvSpPr>
            <p:spPr>
              <a:xfrm>
                <a:off x="4807227" y="4177368"/>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10,000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18" name="角丸四角形 7">
                <a:extLst>
                  <a:ext uri="{FF2B5EF4-FFF2-40B4-BE49-F238E27FC236}">
                    <a16:creationId xmlns:a16="http://schemas.microsoft.com/office/drawing/2014/main" id="{1B0E57CC-F189-4EAC-9411-A00B66B737DB}"/>
                  </a:ext>
                </a:extLst>
              </p:cNvPr>
              <p:cNvSpPr/>
              <p:nvPr/>
            </p:nvSpPr>
            <p:spPr>
              <a:xfrm>
                <a:off x="4807227" y="4465367"/>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1" name="角丸四角形 5">
                <a:extLst>
                  <a:ext uri="{FF2B5EF4-FFF2-40B4-BE49-F238E27FC236}">
                    <a16:creationId xmlns:a16="http://schemas.microsoft.com/office/drawing/2014/main" id="{36B18830-0C12-4D76-AF85-85ED51F3825E}"/>
                  </a:ext>
                </a:extLst>
              </p:cNvPr>
              <p:cNvSpPr/>
              <p:nvPr/>
            </p:nvSpPr>
            <p:spPr>
              <a:xfrm>
                <a:off x="4807195" y="4764369"/>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en-US" altLang="ja-JP" sz="1400" dirty="0">
                    <a:solidFill>
                      <a:prstClr val="black"/>
                    </a:solidFill>
                    <a:latin typeface="HG丸ｺﾞｼｯｸM-PRO" panose="020F0600000000000000" pitchFamily="50" charset="-128"/>
                    <a:ea typeface="HG丸ｺﾞｼｯｸM-PRO" panose="020F0600000000000000" pitchFamily="50" charset="-128"/>
                  </a:rPr>
                  <a:t>2,000</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22" name="角丸四角形 5">
                <a:extLst>
                  <a:ext uri="{FF2B5EF4-FFF2-40B4-BE49-F238E27FC236}">
                    <a16:creationId xmlns:a16="http://schemas.microsoft.com/office/drawing/2014/main" id="{456B2CF8-7974-4C11-8275-B0E6C9DC84DD}"/>
                  </a:ext>
                </a:extLst>
              </p:cNvPr>
              <p:cNvSpPr/>
              <p:nvPr/>
            </p:nvSpPr>
            <p:spPr>
              <a:xfrm>
                <a:off x="4807227" y="5052369"/>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26" name="角丸四角形 5">
                <a:extLst>
                  <a:ext uri="{FF2B5EF4-FFF2-40B4-BE49-F238E27FC236}">
                    <a16:creationId xmlns:a16="http://schemas.microsoft.com/office/drawing/2014/main" id="{2FC6E725-7042-4C78-971C-D2191ABCAEA5}"/>
                  </a:ext>
                </a:extLst>
              </p:cNvPr>
              <p:cNvSpPr/>
              <p:nvPr/>
            </p:nvSpPr>
            <p:spPr>
              <a:xfrm>
                <a:off x="4807203" y="5351371"/>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29" name="角丸四角形 5">
                <a:extLst>
                  <a:ext uri="{FF2B5EF4-FFF2-40B4-BE49-F238E27FC236}">
                    <a16:creationId xmlns:a16="http://schemas.microsoft.com/office/drawing/2014/main" id="{7C84E8F3-2020-4962-9D92-AB89FF673D87}"/>
                  </a:ext>
                </a:extLst>
              </p:cNvPr>
              <p:cNvSpPr/>
              <p:nvPr/>
            </p:nvSpPr>
            <p:spPr>
              <a:xfrm>
                <a:off x="4807139" y="5639370"/>
                <a:ext cx="1188000" cy="287999"/>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30" name="角丸四角形 5">
                <a:extLst>
                  <a:ext uri="{FF2B5EF4-FFF2-40B4-BE49-F238E27FC236}">
                    <a16:creationId xmlns:a16="http://schemas.microsoft.com/office/drawing/2014/main" id="{0FD0D8F8-603F-4815-A0E3-817B17C9F903}"/>
                  </a:ext>
                </a:extLst>
              </p:cNvPr>
              <p:cNvSpPr/>
              <p:nvPr/>
            </p:nvSpPr>
            <p:spPr>
              <a:xfrm>
                <a:off x="4807171" y="6165336"/>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3" name="角丸四角形 5">
                <a:extLst>
                  <a:ext uri="{FF2B5EF4-FFF2-40B4-BE49-F238E27FC236}">
                    <a16:creationId xmlns:a16="http://schemas.microsoft.com/office/drawing/2014/main" id="{60F544C2-9ACD-45AC-AC7A-119CC97FEEBB}"/>
                  </a:ext>
                </a:extLst>
              </p:cNvPr>
              <p:cNvSpPr/>
              <p:nvPr/>
            </p:nvSpPr>
            <p:spPr>
              <a:xfrm>
                <a:off x="4807147" y="6453368"/>
                <a:ext cx="1188000" cy="288000"/>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2" name="角丸四角形 4">
                <a:extLst>
                  <a:ext uri="{FF2B5EF4-FFF2-40B4-BE49-F238E27FC236}">
                    <a16:creationId xmlns:a16="http://schemas.microsoft.com/office/drawing/2014/main" id="{9323BF61-4648-4A04-9E3C-80526FA2AA82}"/>
                  </a:ext>
                </a:extLst>
              </p:cNvPr>
              <p:cNvSpPr/>
              <p:nvPr/>
            </p:nvSpPr>
            <p:spPr>
              <a:xfrm>
                <a:off x="3203760" y="2132856"/>
                <a:ext cx="358709" cy="4608000"/>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72000" tIns="36000" rIns="36000" bIns="36000" rtlCol="0" anchor="ctr"/>
              <a:lstStyle/>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控　除</a:t>
                </a:r>
              </a:p>
            </p:txBody>
          </p:sp>
        </p:grpSp>
        <p:sp>
          <p:nvSpPr>
            <p:cNvPr id="134" name="角丸四角形 5">
              <a:extLst>
                <a:ext uri="{FF2B5EF4-FFF2-40B4-BE49-F238E27FC236}">
                  <a16:creationId xmlns:a16="http://schemas.microsoft.com/office/drawing/2014/main" id="{365D4C11-EC4E-439F-98E8-4EAABDD072A7}"/>
                </a:ext>
              </a:extLst>
            </p:cNvPr>
            <p:cNvSpPr/>
            <p:nvPr/>
          </p:nvSpPr>
          <p:spPr>
            <a:xfrm>
              <a:off x="8221650" y="6169348"/>
              <a:ext cx="1606879" cy="500012"/>
            </a:xfrm>
            <a:prstGeom prst="roundRect">
              <a:avLst>
                <a:gd name="adj" fmla="val 2869"/>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株式会社</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r>
                <a:rPr lang="ja-JP" altLang="en-US" sz="1400" dirty="0">
                  <a:solidFill>
                    <a:prstClr val="black"/>
                  </a:solidFill>
                  <a:latin typeface="HG丸ｺﾞｼｯｸM-PRO" panose="020F0600000000000000" pitchFamily="50" charset="-128"/>
                  <a:ea typeface="HG丸ｺﾞｼｯｸM-PRO" panose="020F0600000000000000" pitchFamily="50" charset="-128"/>
                </a:rPr>
                <a:t>●●商事</a:t>
              </a:r>
            </a:p>
          </p:txBody>
        </p:sp>
      </p:grpSp>
      <p:sp>
        <p:nvSpPr>
          <p:cNvPr id="136" name="正方形/長方形 13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給与明細書の例</a:t>
            </a:r>
          </a:p>
        </p:txBody>
      </p:sp>
      <p:sp>
        <p:nvSpPr>
          <p:cNvPr id="135" name="角丸四角形 3">
            <a:extLst>
              <a:ext uri="{FF2B5EF4-FFF2-40B4-BE49-F238E27FC236}">
                <a16:creationId xmlns:a16="http://schemas.microsoft.com/office/drawing/2014/main" id="{8F801303-928D-491D-8E7B-198C269E75C7}"/>
              </a:ext>
            </a:extLst>
          </p:cNvPr>
          <p:cNvSpPr/>
          <p:nvPr/>
        </p:nvSpPr>
        <p:spPr>
          <a:xfrm>
            <a:off x="5191525" y="5820842"/>
            <a:ext cx="1480539" cy="242654"/>
          </a:xfrm>
          <a:prstGeom prst="roundRect">
            <a:avLst>
              <a:gd name="adj" fmla="val 9141"/>
            </a:avLst>
          </a:prstGeom>
          <a:solidFill>
            <a:schemeClr val="tx2">
              <a:lumMod val="20000"/>
              <a:lumOff val="8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9" name="角丸四角形 5">
            <a:extLst>
              <a:ext uri="{FF2B5EF4-FFF2-40B4-BE49-F238E27FC236}">
                <a16:creationId xmlns:a16="http://schemas.microsoft.com/office/drawing/2014/main" id="{0FD0D8F8-603F-4815-A0E3-817B17C9F903}"/>
              </a:ext>
            </a:extLst>
          </p:cNvPr>
          <p:cNvSpPr/>
          <p:nvPr/>
        </p:nvSpPr>
        <p:spPr>
          <a:xfrm>
            <a:off x="6623773" y="5825826"/>
            <a:ext cx="1365158" cy="247304"/>
          </a:xfrm>
          <a:prstGeom prst="roundRect">
            <a:avLst>
              <a:gd name="adj" fmla="val 9141"/>
            </a:avLst>
          </a:prstGeom>
          <a:solidFill>
            <a:schemeClr val="bg1"/>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0" name="スライド番号プレースホルダー 59">
            <a:extLst>
              <a:ext uri="{FF2B5EF4-FFF2-40B4-BE49-F238E27FC236}">
                <a16:creationId xmlns:a16="http://schemas.microsoft.com/office/drawing/2014/main" id="{6CF3F42F-AFD4-4F6D-AA71-F1174278A51A}"/>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3</a:t>
            </a:fld>
            <a:endParaRPr lang="ja-JP" altLang="en-US" dirty="0"/>
          </a:p>
        </p:txBody>
      </p:sp>
    </p:spTree>
    <p:extLst>
      <p:ext uri="{BB962C8B-B14F-4D97-AF65-F5344CB8AC3E}">
        <p14:creationId xmlns:p14="http://schemas.microsoft.com/office/powerpoint/2010/main" val="325019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79376" y="963408"/>
            <a:ext cx="11017224" cy="5633944"/>
          </a:xfrm>
          <a:prstGeom prst="roundRect">
            <a:avLst>
              <a:gd name="adj" fmla="val 914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１　「差引支給額」だけでなく、ほかの項目も</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〇○って何だろう？</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と興味を持って、就業規則などで確かめてみよう。</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２　同僚に聞いたり、先輩に尋ねる、労働組合に聞き合わせてみるのも有効な方法。</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　　インターネットの情報は真偽に注意。</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信頼できるサイトの例：厚生労働省</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確かめよう労働条件</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2000" dirty="0">
                <a:solidFill>
                  <a:prstClr val="black"/>
                </a:solidFill>
                <a:latin typeface="HG丸ｺﾞｼｯｸM-PRO" panose="020F0600000000000000" pitchFamily="50" charset="-128"/>
                <a:ea typeface="HG丸ｺﾞｼｯｸM-PRO" panose="020F0600000000000000" pitchFamily="50" charset="-128"/>
              </a:rPr>
              <a:t>　　　　　　　　　　　　　　　　　　　　</a:t>
            </a:r>
            <a:r>
              <a:rPr lang="en-US" altLang="ja-JP" sz="2000" dirty="0">
                <a:solidFill>
                  <a:prstClr val="black"/>
                </a:solidFill>
                <a:latin typeface="HG丸ｺﾞｼｯｸM-PRO" panose="020F0600000000000000" pitchFamily="50" charset="-128"/>
                <a:ea typeface="HG丸ｺﾞｼｯｸM-PRO" panose="020F0600000000000000" pitchFamily="50" charset="-128"/>
              </a:rPr>
              <a:t>https://www.check-roudou.mhlw.go.jp/</a:t>
            </a:r>
          </a:p>
          <a:p>
            <a:pPr marL="252000" indent="-252000">
              <a:lnSpc>
                <a:spcPct val="133000"/>
              </a:lnSpc>
              <a:spcAft>
                <a:spcPts val="600"/>
              </a:spcAft>
            </a:pP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３　会社内の総務に聞いてみるのも一つの方法。</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　　ただし、会社の雰囲気によっては、聞き方などに注意が必要かも。</a:t>
            </a: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給与明細書には、労働条件の情報がたくさん詰まっている</a:t>
            </a:r>
          </a:p>
        </p:txBody>
      </p:sp>
      <p:sp>
        <p:nvSpPr>
          <p:cNvPr id="2" name="スライド番号プレースホルダー 1">
            <a:extLst>
              <a:ext uri="{FF2B5EF4-FFF2-40B4-BE49-F238E27FC236}">
                <a16:creationId xmlns:a16="http://schemas.microsoft.com/office/drawing/2014/main" id="{3C978C94-2ADC-D60E-9ADF-E9427415E94E}"/>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4</a:t>
            </a:fld>
            <a:endParaRPr lang="ja-JP" altLang="en-US" dirty="0"/>
          </a:p>
        </p:txBody>
      </p:sp>
    </p:spTree>
    <p:extLst>
      <p:ext uri="{BB962C8B-B14F-4D97-AF65-F5344CB8AC3E}">
        <p14:creationId xmlns:p14="http://schemas.microsoft.com/office/powerpoint/2010/main" val="416090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9376" y="980832"/>
            <a:ext cx="2051760" cy="1008000"/>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属性等</a:t>
            </a:r>
          </a:p>
        </p:txBody>
      </p:sp>
      <p:sp>
        <p:nvSpPr>
          <p:cNvPr id="20" name="角丸四角形 19"/>
          <p:cNvSpPr/>
          <p:nvPr/>
        </p:nvSpPr>
        <p:spPr>
          <a:xfrm>
            <a:off x="479376" y="3212920"/>
            <a:ext cx="2051760" cy="1008000"/>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勤　怠</a:t>
            </a: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kumimoji="1" lang="ja-JP" altLang="en-US" sz="2400" b="1" dirty="0">
                <a:latin typeface="HG丸ｺﾞｼｯｸM-PRO" panose="020F0600000000000000" pitchFamily="50" charset="-128"/>
                <a:ea typeface="HG丸ｺﾞｼｯｸM-PRO" panose="020F0600000000000000" pitchFamily="50" charset="-128"/>
              </a:rPr>
              <a:t>給与明細書には、何が書いてある？　①</a:t>
            </a:r>
          </a:p>
        </p:txBody>
      </p:sp>
      <p:sp>
        <p:nvSpPr>
          <p:cNvPr id="2" name="テキスト ボックス 1"/>
          <p:cNvSpPr txBox="1"/>
          <p:nvPr/>
        </p:nvSpPr>
        <p:spPr>
          <a:xfrm>
            <a:off x="2707059" y="929937"/>
            <a:ext cx="8640960" cy="1862048"/>
          </a:xfrm>
          <a:prstGeom prst="rect">
            <a:avLst/>
          </a:prstGeom>
          <a:noFill/>
        </p:spPr>
        <p:txBody>
          <a:bodyPr wrap="square" rtlCol="0">
            <a:spAutoFit/>
          </a:bodyPr>
          <a:lstStyle/>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① 支給日</a:t>
            </a:r>
            <a:r>
              <a:rPr lang="ja-JP" altLang="en-US" sz="2000" dirty="0">
                <a:latin typeface="HG丸ｺﾞｼｯｸM-PRO" panose="020F0600000000000000" pitchFamily="50" charset="-128"/>
                <a:ea typeface="HG丸ｺﾞｼｯｸM-PRO" panose="020F0600000000000000" pitchFamily="50" charset="-128"/>
              </a:rPr>
              <a:t>など</a:t>
            </a:r>
            <a:endParaRPr lang="zh-TW" altLang="en-US"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② 氏名</a:t>
            </a:r>
            <a:endParaRPr lang="en-US" altLang="zh-TW"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③ 所属、役職、社員番号</a:t>
            </a:r>
            <a:endParaRPr lang="en-US" altLang="zh-TW"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④ 給与の等級・号俸</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賃金表のどこに位置するか</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　　　　など</a:t>
            </a:r>
            <a:endParaRPr lang="zh-TW" altLang="en-US" sz="20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707059" y="3212920"/>
            <a:ext cx="9145016" cy="2785378"/>
          </a:xfrm>
          <a:prstGeom prst="rect">
            <a:avLst/>
          </a:prstGeom>
          <a:noFill/>
        </p:spPr>
        <p:txBody>
          <a:bodyPr wrap="square" rtlCol="0">
            <a:spAutoFit/>
          </a:bodyPr>
          <a:lstStyle/>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① 出勤日数</a:t>
            </a:r>
            <a:endParaRPr lang="en-US" altLang="ja-JP"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② 欠勤日数</a:t>
            </a: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③ 遅刻・早退の回数・時間数</a:t>
            </a:r>
            <a:endParaRPr lang="en-US" altLang="ja-JP"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④ </a:t>
            </a:r>
            <a:r>
              <a:rPr lang="ja-JP" altLang="en-US" sz="2000" dirty="0">
                <a:latin typeface="HG丸ｺﾞｼｯｸM-PRO" panose="020F0600000000000000" pitchFamily="50" charset="-128"/>
                <a:ea typeface="HG丸ｺﾞｼｯｸM-PRO" panose="020F0600000000000000" pitchFamily="50" charset="-128"/>
              </a:rPr>
              <a:t>法定内時間外</a:t>
            </a:r>
            <a:r>
              <a:rPr lang="zh-TW" altLang="en-US" sz="2000" dirty="0">
                <a:latin typeface="HG丸ｺﾞｼｯｸM-PRO" panose="020F0600000000000000" pitchFamily="50" charset="-128"/>
                <a:ea typeface="HG丸ｺﾞｼｯｸM-PRO" panose="020F0600000000000000" pitchFamily="50" charset="-128"/>
              </a:rPr>
              <a:t>労働時間数、法定外</a:t>
            </a:r>
            <a:r>
              <a:rPr lang="ja-JP" altLang="en-US" sz="2000" dirty="0">
                <a:latin typeface="HG丸ｺﾞｼｯｸM-PRO" panose="020F0600000000000000" pitchFamily="50" charset="-128"/>
                <a:ea typeface="HG丸ｺﾞｼｯｸM-PRO" panose="020F0600000000000000" pitchFamily="50" charset="-128"/>
              </a:rPr>
              <a:t>時間外</a:t>
            </a:r>
            <a:r>
              <a:rPr lang="zh-TW" altLang="en-US" sz="2000" dirty="0">
                <a:latin typeface="HG丸ｺﾞｼｯｸM-PRO" panose="020F0600000000000000" pitchFamily="50" charset="-128"/>
                <a:ea typeface="HG丸ｺﾞｼｯｸM-PRO" panose="020F0600000000000000" pitchFamily="50" charset="-128"/>
              </a:rPr>
              <a:t>労働時間数</a:t>
            </a:r>
          </a:p>
          <a:p>
            <a:pPr>
              <a:lnSpc>
                <a:spcPct val="125000"/>
              </a:lnSpc>
              <a:spcAft>
                <a:spcPts val="600"/>
              </a:spcAft>
            </a:pPr>
            <a:r>
              <a:rPr lang="zh-TW" altLang="en-US" sz="2000" dirty="0">
                <a:latin typeface="HG丸ｺﾞｼｯｸM-PRO" panose="020F0600000000000000" pitchFamily="50" charset="-128"/>
                <a:ea typeface="HG丸ｺﾞｼｯｸM-PRO" panose="020F0600000000000000" pitchFamily="50" charset="-128"/>
              </a:rPr>
              <a:t>⑤ 深夜労働時間数</a:t>
            </a:r>
            <a:endParaRPr lang="en-US" altLang="zh-TW" sz="2000" dirty="0">
              <a:latin typeface="HG丸ｺﾞｼｯｸM-PRO" panose="020F0600000000000000" pitchFamily="50" charset="-128"/>
              <a:ea typeface="HG丸ｺﾞｼｯｸM-PRO" panose="020F0600000000000000" pitchFamily="50" charset="-128"/>
            </a:endParaRP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⑥ 年次有給休暇日数</a:t>
            </a:r>
            <a:r>
              <a:rPr lang="en-US" altLang="ja-JP" sz="20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など</a:t>
            </a:r>
            <a:endParaRPr lang="zh-TW" altLang="en-US" sz="20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a:extLst>
              <a:ext uri="{FF2B5EF4-FFF2-40B4-BE49-F238E27FC236}">
                <a16:creationId xmlns:a16="http://schemas.microsoft.com/office/drawing/2014/main" id="{F0D8DDDA-DB3C-E70A-4DD6-87D9D13A3EFD}"/>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5</a:t>
            </a:fld>
            <a:endParaRPr lang="ja-JP" altLang="en-US" dirty="0"/>
          </a:p>
        </p:txBody>
      </p:sp>
    </p:spTree>
    <p:extLst>
      <p:ext uri="{BB962C8B-B14F-4D97-AF65-F5344CB8AC3E}">
        <p14:creationId xmlns:p14="http://schemas.microsoft.com/office/powerpoint/2010/main" val="414983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9376" y="908824"/>
            <a:ext cx="864096" cy="5688528"/>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支給額</a:t>
            </a:r>
          </a:p>
        </p:txBody>
      </p:sp>
      <p:sp>
        <p:nvSpPr>
          <p:cNvPr id="20" name="角丸四角形 19"/>
          <p:cNvSpPr/>
          <p:nvPr/>
        </p:nvSpPr>
        <p:spPr>
          <a:xfrm>
            <a:off x="1487488" y="892056"/>
            <a:ext cx="2952328" cy="1788800"/>
          </a:xfrm>
          <a:prstGeom prst="roundRect">
            <a:avLst>
              <a:gd name="adj" fmla="val 9141"/>
            </a:avLst>
          </a:prstGeom>
          <a:solidFill>
            <a:srgbClr val="6CBB5A"/>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基本給</a:t>
            </a: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479376" y="126334"/>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給与明細書には、何が書いてある？　②</a:t>
            </a:r>
          </a:p>
        </p:txBody>
      </p:sp>
      <p:sp>
        <p:nvSpPr>
          <p:cNvPr id="2" name="テキスト ボックス 1"/>
          <p:cNvSpPr txBox="1"/>
          <p:nvPr/>
        </p:nvSpPr>
        <p:spPr>
          <a:xfrm>
            <a:off x="4524164" y="980728"/>
            <a:ext cx="7608168" cy="1631216"/>
          </a:xfrm>
          <a:prstGeom prst="rect">
            <a:avLst/>
          </a:prstGeom>
          <a:noFill/>
        </p:spPr>
        <p:txBody>
          <a:bodyPr wrap="square" rtlCol="0">
            <a:spAutoFit/>
          </a:bodyPr>
          <a:lstStyle/>
          <a:p>
            <a:pPr marL="216000" marR="0" lvl="0" indent="-216000" algn="l" defTabSz="914400" rtl="0" eaLnBrk="1" fontAlgn="auto" latinLnBrk="0" hangingPunct="1">
              <a:lnSpc>
                <a:spcPct val="125000"/>
              </a:lnSpc>
              <a:spcBef>
                <a:spcPts val="0"/>
              </a:spcBef>
              <a:spcAft>
                <a:spcPts val="60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多くの場合、一定の法則や基準に基づき作成された給与表に当てはめて決められる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〇級〇号俸など</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en-US" altLang="ja-JP" sz="20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　社長などが社員一人一人の賃金額を個別に決めている会社もあります </a:t>
            </a:r>
            <a:r>
              <a:rPr kumimoji="1" lang="en-US" altLang="ja-JP" sz="20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就業規則中の賃金の規定と照らし合わせてみよう</a:t>
            </a:r>
            <a:r>
              <a:rPr kumimoji="1" lang="en-US" altLang="ja-JP" sz="20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1" u="none" strike="noStrike" kern="1200" cap="none" spc="0" normalizeH="0" baseline="0" noProof="0" dirty="0" err="1">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0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角丸四角形 10"/>
          <p:cNvSpPr/>
          <p:nvPr/>
        </p:nvSpPr>
        <p:spPr>
          <a:xfrm>
            <a:off x="1487488" y="2792328"/>
            <a:ext cx="2952328" cy="1932816"/>
          </a:xfrm>
          <a:prstGeom prst="roundRect">
            <a:avLst>
              <a:gd name="adj" fmla="val 9141"/>
            </a:avLst>
          </a:prstGeom>
          <a:solidFill>
            <a:srgbClr val="6CBB5A"/>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諸手当</a:t>
            </a:r>
            <a:endParaRPr kumimoji="1" lang="en-US" altLang="ja-JP"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地域手当・資格手当・</a:t>
            </a:r>
            <a:endPar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役職手当・家族手当・</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住居手当・精皆勤手当・</a:t>
            </a:r>
            <a:endPar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通勤手当など</a:t>
            </a:r>
            <a:r>
              <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p:nvPr/>
        </p:nvSpPr>
        <p:spPr>
          <a:xfrm>
            <a:off x="4583832" y="2636912"/>
            <a:ext cx="7488832"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支給する目的や基準が異なる様々な手当が設けられている。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どんな手当をいくら以上支払うかについては、法律上のルールはない。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   ただし、手当を設ける場合には、使用者は、通常の労働者とパート・有期</a:t>
            </a:r>
            <a:r>
              <a:rPr lang="ja-JP" altLang="en-US" sz="2000" dirty="0">
                <a:latin typeface="HG丸ｺﾞｼｯｸM-PRO" panose="020F0600000000000000" pitchFamily="50" charset="-128"/>
                <a:ea typeface="HG丸ｺﾞｼｯｸM-PRO" panose="020F0600000000000000" pitchFamily="50" charset="-128"/>
              </a:rPr>
              <a:t>雇用</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労働者との間に、不均衡または差別的な取扱いをしてはならない。</a:t>
            </a:r>
            <a:endPar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角丸四角形 14"/>
          <p:cNvSpPr/>
          <p:nvPr/>
        </p:nvSpPr>
        <p:spPr>
          <a:xfrm>
            <a:off x="1487488" y="4808552"/>
            <a:ext cx="2952328" cy="1788800"/>
          </a:xfrm>
          <a:prstGeom prst="roundRect">
            <a:avLst>
              <a:gd name="adj" fmla="val 9141"/>
            </a:avLst>
          </a:prstGeom>
          <a:solidFill>
            <a:srgbClr val="6CBB5A"/>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割増賃金</a:t>
            </a:r>
            <a:endParaRPr kumimoji="1" lang="en-US" altLang="ja-JP" sz="32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法定内時間外労働・</a:t>
            </a:r>
            <a:endPar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法定外時間外労働・</a:t>
            </a:r>
            <a:endPar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深夜労働・休日労働・</a:t>
            </a:r>
            <a:endPar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休日深夜労働</a:t>
            </a:r>
            <a:r>
              <a:rPr kumimoji="1" lang="en-US" altLang="ja-JP" sz="1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7" name="テキスト ボックス 16"/>
          <p:cNvSpPr txBox="1"/>
          <p:nvPr/>
        </p:nvSpPr>
        <p:spPr>
          <a:xfrm>
            <a:off x="4583832" y="5212357"/>
            <a:ext cx="748883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いわゆる残業代。休日労働や深夜労働でも支払われる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法定</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en-US" altLang="ja-JP" sz="18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　勤怠の項目の時間外労働時間数は、実際に残業した時間と合っているでしょうか？</a:t>
            </a:r>
            <a:endParaRPr kumimoji="1" lang="en-US" altLang="ja-JP" sz="18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600"/>
              </a:spcBef>
              <a:spcAft>
                <a:spcPts val="0"/>
              </a:spcAft>
              <a:buClrTx/>
              <a:buSzTx/>
              <a:buFontTx/>
              <a:buNone/>
              <a:tabLst/>
              <a:defRPr/>
            </a:pPr>
            <a:r>
              <a:rPr kumimoji="1" lang="ja-JP" altLang="en-US" sz="1800" b="0" i="1" u="none" strike="noStrike" kern="1200" cap="none" spc="0" normalizeH="0" baseline="0" noProof="0" dirty="0">
                <a:ln>
                  <a:noFill/>
                </a:ln>
                <a:solidFill>
                  <a:srgbClr val="009944"/>
                </a:solidFill>
                <a:effectLst/>
                <a:uLnTx/>
                <a:uFillTx/>
                <a:latin typeface="HG丸ｺﾞｼｯｸM-PRO" panose="020F0600000000000000" pitchFamily="50" charset="-128"/>
                <a:ea typeface="HG丸ｺﾞｼｯｸM-PRO" panose="020F0600000000000000" pitchFamily="50" charset="-128"/>
                <a:cs typeface="+mn-cs"/>
              </a:rPr>
              <a:t>　　それに見合う割増賃金は支払われていますか？</a:t>
            </a:r>
          </a:p>
        </p:txBody>
      </p:sp>
      <p:sp>
        <p:nvSpPr>
          <p:cNvPr id="18" name="テキスト ボックス 17">
            <a:extLst>
              <a:ext uri="{FF2B5EF4-FFF2-40B4-BE49-F238E27FC236}">
                <a16:creationId xmlns:a16="http://schemas.microsoft.com/office/drawing/2014/main" id="{458FD2C2-25D7-18AA-9487-D2D22E136332}"/>
              </a:ext>
            </a:extLst>
          </p:cNvPr>
          <p:cNvSpPr txBox="1"/>
          <p:nvPr/>
        </p:nvSpPr>
        <p:spPr>
          <a:xfrm>
            <a:off x="4853777" y="4719628"/>
            <a:ext cx="69489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Aft>
                <a:spcPts val="0"/>
              </a:spcAft>
              <a:buClrTx/>
              <a:buSzTx/>
              <a:buFontTx/>
              <a:buNone/>
              <a:tabLst/>
              <a:defRPr/>
            </a:pPr>
            <a:r>
              <a:rPr lang="ja-JP" altLang="en-US" sz="1400" b="1"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派遣労働者の場合は、派遣先の通常の労働者との均等・均衡待遇または一定の要件を　</a:t>
            </a:r>
            <a:endParaRPr lang="en-US" altLang="ja-JP" sz="14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Aft>
                <a:spcPts val="0"/>
              </a:spcAft>
              <a:buClrTx/>
              <a:buSzTx/>
              <a:buFontTx/>
              <a:buNone/>
              <a:tabLst/>
              <a:defRPr/>
            </a:pPr>
            <a:r>
              <a:rPr lang="ja-JP" altLang="en-US" sz="1400" dirty="0">
                <a:latin typeface="HG丸ｺﾞｼｯｸM-PRO" panose="020F0600000000000000" pitchFamily="50" charset="-128"/>
                <a:ea typeface="HG丸ｺﾞｼｯｸM-PRO" panose="020F0600000000000000" pitchFamily="50" charset="-128"/>
              </a:rPr>
              <a:t>　満たす労使協定による待遇により、派遣労働者の待遇を確保しなければならない。</a:t>
            </a:r>
            <a:endParaRPr kumimoji="1" lang="ja-JP" altLang="en-US"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4" name="直線コネクタ 3">
            <a:extLst>
              <a:ext uri="{FF2B5EF4-FFF2-40B4-BE49-F238E27FC236}">
                <a16:creationId xmlns:a16="http://schemas.microsoft.com/office/drawing/2014/main" id="{0A406DF1-85D0-9CD7-B931-F10102354ECD}"/>
              </a:ext>
            </a:extLst>
          </p:cNvPr>
          <p:cNvCxnSpPr/>
          <p:nvPr/>
        </p:nvCxnSpPr>
        <p:spPr>
          <a:xfrm>
            <a:off x="4439816" y="2680856"/>
            <a:ext cx="741682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コネクタ: カギ線 7">
            <a:extLst>
              <a:ext uri="{FF2B5EF4-FFF2-40B4-BE49-F238E27FC236}">
                <a16:creationId xmlns:a16="http://schemas.microsoft.com/office/drawing/2014/main" id="{03C75B58-920D-7A38-49BD-975FB6D91EF5}"/>
              </a:ext>
            </a:extLst>
          </p:cNvPr>
          <p:cNvCxnSpPr>
            <a:cxnSpLocks/>
          </p:cNvCxnSpPr>
          <p:nvPr/>
        </p:nvCxnSpPr>
        <p:spPr>
          <a:xfrm>
            <a:off x="4439816" y="4748071"/>
            <a:ext cx="7420088" cy="451726"/>
          </a:xfrm>
          <a:prstGeom prst="bentConnector3">
            <a:avLst>
              <a:gd name="adj1" fmla="val 2914"/>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9FC174A5-8144-9AD0-15DB-31C68696CD9D}"/>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6</a:t>
            </a:fld>
            <a:endParaRPr lang="ja-JP" altLang="en-US" dirty="0"/>
          </a:p>
        </p:txBody>
      </p:sp>
    </p:spTree>
    <p:extLst>
      <p:ext uri="{BB962C8B-B14F-4D97-AF65-F5344CB8AC3E}">
        <p14:creationId xmlns:p14="http://schemas.microsoft.com/office/powerpoint/2010/main" val="321429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9376" y="2864336"/>
            <a:ext cx="864096" cy="2364864"/>
          </a:xfrm>
          <a:prstGeom prst="roundRect">
            <a:avLst>
              <a:gd name="adj" fmla="val 9141"/>
            </a:avLst>
          </a:prstGeom>
          <a:solidFill>
            <a:srgbClr val="009944"/>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3200" b="1" dirty="0">
                <a:solidFill>
                  <a:schemeClr val="bg1"/>
                </a:solidFill>
                <a:latin typeface="HG丸ｺﾞｼｯｸM-PRO" panose="020F0600000000000000" pitchFamily="50" charset="-128"/>
                <a:ea typeface="HG丸ｺﾞｼｯｸM-PRO" panose="020F0600000000000000" pitchFamily="50" charset="-128"/>
              </a:rPr>
              <a:t>控除額</a:t>
            </a:r>
          </a:p>
        </p:txBody>
      </p:sp>
      <p:sp>
        <p:nvSpPr>
          <p:cNvPr id="9" name="正方形/長方形 8"/>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給与明細書には、何が書いてある？　③</a:t>
            </a:r>
          </a:p>
        </p:txBody>
      </p:sp>
      <p:sp>
        <p:nvSpPr>
          <p:cNvPr id="14" name="テキスト ボックス 13"/>
          <p:cNvSpPr txBox="1"/>
          <p:nvPr/>
        </p:nvSpPr>
        <p:spPr>
          <a:xfrm>
            <a:off x="1487488" y="2864336"/>
            <a:ext cx="10513168" cy="2785378"/>
          </a:xfrm>
          <a:prstGeom prst="rect">
            <a:avLst/>
          </a:prstGeom>
          <a:noFill/>
        </p:spPr>
        <p:txBody>
          <a:bodyPr wrap="square" rtlCol="0">
            <a:spAutoFit/>
          </a:bodyPr>
          <a:lstStyle/>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① 欠勤控除</a:t>
            </a: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② 遅刻・早退控除</a:t>
            </a:r>
          </a:p>
          <a:p>
            <a:pPr>
              <a:lnSpc>
                <a:spcPct val="125000"/>
              </a:lnSpc>
              <a:spcAft>
                <a:spcPts val="600"/>
              </a:spcAft>
            </a:pPr>
            <a:r>
              <a:rPr lang="ja-JP" altLang="en-US" sz="2000" dirty="0">
                <a:latin typeface="HG丸ｺﾞｼｯｸM-PRO" panose="020F0600000000000000" pitchFamily="50" charset="-128"/>
                <a:ea typeface="HG丸ｺﾞｼｯｸM-PRO" panose="020F0600000000000000" pitchFamily="50" charset="-128"/>
              </a:rPr>
              <a:t>③ 社会保険料等控除</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健康保険料・介護保険料・厚生年金保険料・雇用保険料など</a:t>
            </a:r>
            <a:r>
              <a:rPr lang="en-US" altLang="ja-JP" sz="2000" dirty="0">
                <a:latin typeface="HG丸ｺﾞｼｯｸM-PRO" panose="020F0600000000000000" pitchFamily="50" charset="-128"/>
                <a:ea typeface="HG丸ｺﾞｼｯｸM-PRO" panose="020F0600000000000000" pitchFamily="50" charset="-128"/>
              </a:rPr>
              <a:t>)</a:t>
            </a:r>
          </a:p>
          <a:p>
            <a:pPr>
              <a:lnSpc>
                <a:spcPct val="125000"/>
              </a:lnSpc>
              <a:spcAft>
                <a:spcPts val="600"/>
              </a:spcAft>
            </a:pPr>
            <a:r>
              <a:rPr lang="en-US" altLang="ja-JP" sz="2000" dirty="0">
                <a:latin typeface="HG丸ｺﾞｼｯｸM-PRO" panose="020F0600000000000000" pitchFamily="50" charset="-128"/>
                <a:ea typeface="HG丸ｺﾞｼｯｸM-PRO" panose="020F0600000000000000" pitchFamily="50" charset="-128"/>
              </a:rPr>
              <a:t>④ </a:t>
            </a:r>
            <a:r>
              <a:rPr lang="ja-JP" altLang="en-US" sz="2000" dirty="0">
                <a:latin typeface="HG丸ｺﾞｼｯｸM-PRO" panose="020F0600000000000000" pitchFamily="50" charset="-128"/>
                <a:ea typeface="HG丸ｺﾞｼｯｸM-PRO" panose="020F0600000000000000" pitchFamily="50" charset="-128"/>
              </a:rPr>
              <a:t>税金</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所得税・住民税</a:t>
            </a:r>
            <a:r>
              <a:rPr lang="en-US" altLang="ja-JP" sz="2000" dirty="0">
                <a:latin typeface="HG丸ｺﾞｼｯｸM-PRO" panose="020F0600000000000000" pitchFamily="50" charset="-128"/>
                <a:ea typeface="HG丸ｺﾞｼｯｸM-PRO" panose="020F0600000000000000" pitchFamily="50" charset="-128"/>
              </a:rPr>
              <a:t>)</a:t>
            </a:r>
          </a:p>
          <a:p>
            <a:pPr>
              <a:lnSpc>
                <a:spcPct val="125000"/>
              </a:lnSpc>
              <a:spcAft>
                <a:spcPts val="600"/>
              </a:spcAft>
            </a:pPr>
            <a:r>
              <a:rPr lang="en-US" altLang="ja-JP" sz="2000" dirty="0">
                <a:latin typeface="HG丸ｺﾞｼｯｸM-PRO" panose="020F0600000000000000" pitchFamily="50" charset="-128"/>
                <a:ea typeface="HG丸ｺﾞｼｯｸM-PRO" panose="020F0600000000000000" pitchFamily="50" charset="-128"/>
              </a:rPr>
              <a:t>⑤ </a:t>
            </a:r>
            <a:r>
              <a:rPr lang="ja-JP" altLang="en-US" sz="2000" dirty="0">
                <a:latin typeface="HG丸ｺﾞｼｯｸM-PRO" panose="020F0600000000000000" pitchFamily="50" charset="-128"/>
                <a:ea typeface="HG丸ｺﾞｼｯｸM-PRO" panose="020F0600000000000000" pitchFamily="50" charset="-128"/>
              </a:rPr>
              <a:t>その他控除</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財形貯蓄・団体生命保険・社宅費・労働組合費・昼食費・旅行積立など</a:t>
            </a:r>
            <a:r>
              <a:rPr lang="en-US" altLang="ja-JP" sz="2000" dirty="0">
                <a:latin typeface="HG丸ｺﾞｼｯｸM-PRO" panose="020F0600000000000000" pitchFamily="50" charset="-128"/>
                <a:ea typeface="HG丸ｺﾞｼｯｸM-PRO" panose="020F0600000000000000" pitchFamily="50" charset="-128"/>
              </a:rPr>
              <a:t>)</a:t>
            </a:r>
          </a:p>
          <a:p>
            <a:pPr>
              <a:lnSpc>
                <a:spcPct val="125000"/>
              </a:lnSpc>
              <a:spcAft>
                <a:spcPts val="600"/>
              </a:spcAft>
            </a:pPr>
            <a:endParaRPr lang="ja-JP" altLang="en-US" sz="20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479376" y="963408"/>
            <a:ext cx="11017224" cy="449368"/>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2000" dirty="0">
                <a:solidFill>
                  <a:prstClr val="black"/>
                </a:solidFill>
                <a:latin typeface="HG丸ｺﾞｼｯｸM-PRO" panose="020F0600000000000000" pitchFamily="50" charset="-128"/>
                <a:ea typeface="HG丸ｺﾞｼｯｸM-PRO" panose="020F0600000000000000" pitchFamily="50" charset="-128"/>
              </a:rPr>
              <a:t>給料日にもらえる額は、前ページの支給額そのままではありません。</a:t>
            </a:r>
          </a:p>
        </p:txBody>
      </p:sp>
      <p:sp>
        <p:nvSpPr>
          <p:cNvPr id="13" name="角丸四角形 12"/>
          <p:cNvSpPr/>
          <p:nvPr/>
        </p:nvSpPr>
        <p:spPr>
          <a:xfrm>
            <a:off x="479376" y="1395455"/>
            <a:ext cx="11017224" cy="791341"/>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差引支給額　＝　支給額　－　控除額</a:t>
            </a:r>
          </a:p>
        </p:txBody>
      </p:sp>
      <p:sp>
        <p:nvSpPr>
          <p:cNvPr id="18" name="角丸四角形 17"/>
          <p:cNvSpPr/>
          <p:nvPr/>
        </p:nvSpPr>
        <p:spPr>
          <a:xfrm>
            <a:off x="479376" y="1845571"/>
            <a:ext cx="11017224" cy="791341"/>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手取額</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endParaRPr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79376" y="5457372"/>
            <a:ext cx="11017224" cy="869882"/>
          </a:xfrm>
          <a:prstGeom prst="roundRect">
            <a:avLst>
              <a:gd name="adj" fmla="val 9141"/>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marL="252000" indent="-252000">
              <a:lnSpc>
                <a:spcPct val="133000"/>
              </a:lnSpc>
              <a:spcAft>
                <a:spcPts val="600"/>
              </a:spcAft>
            </a:pPr>
            <a:r>
              <a:rPr lang="ja-JP" altLang="en-US" i="1" dirty="0">
                <a:solidFill>
                  <a:srgbClr val="009944"/>
                </a:solidFill>
                <a:latin typeface="HG丸ｺﾞｼｯｸM-PRO" panose="020F0600000000000000" pitchFamily="50" charset="-128"/>
                <a:ea typeface="HG丸ｺﾞｼｯｸM-PRO" panose="020F0600000000000000" pitchFamily="50" charset="-128"/>
              </a:rPr>
              <a:t>思っていたより少ない額しかもらえなくて、がっかりした人もいるかもしれません。</a:t>
            </a:r>
            <a:endParaRPr lang="en-US" altLang="ja-JP" i="1" dirty="0">
              <a:solidFill>
                <a:srgbClr val="009944"/>
              </a:solidFill>
              <a:latin typeface="HG丸ｺﾞｼｯｸM-PRO" panose="020F0600000000000000" pitchFamily="50" charset="-128"/>
              <a:ea typeface="HG丸ｺﾞｼｯｸM-PRO" panose="020F0600000000000000" pitchFamily="50" charset="-128"/>
            </a:endParaRPr>
          </a:p>
          <a:p>
            <a:pPr marL="252000" indent="-252000">
              <a:lnSpc>
                <a:spcPct val="133000"/>
              </a:lnSpc>
              <a:spcAft>
                <a:spcPts val="600"/>
              </a:spcAft>
            </a:pPr>
            <a:r>
              <a:rPr lang="ja-JP" altLang="en-US" i="1" dirty="0">
                <a:solidFill>
                  <a:srgbClr val="009944"/>
                </a:solidFill>
                <a:latin typeface="HG丸ｺﾞｼｯｸM-PRO" panose="020F0600000000000000" pitchFamily="50" charset="-128"/>
                <a:ea typeface="HG丸ｺﾞｼｯｸM-PRO" panose="020F0600000000000000" pitchFamily="50" charset="-128"/>
              </a:rPr>
              <a:t>これって何？と疑問に思う控除がないか、自分の給与明細を確認してみましょう。</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8408" y="5270160"/>
            <a:ext cx="1436649" cy="143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a:extLst>
              <a:ext uri="{FF2B5EF4-FFF2-40B4-BE49-F238E27FC236}">
                <a16:creationId xmlns:a16="http://schemas.microsoft.com/office/drawing/2014/main" id="{BE65AA1D-67DC-5EC4-98E3-6DC701396B8B}"/>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7</a:t>
            </a:fld>
            <a:endParaRPr lang="ja-JP" altLang="en-US" dirty="0"/>
          </a:p>
        </p:txBody>
      </p:sp>
    </p:spTree>
    <p:extLst>
      <p:ext uri="{BB962C8B-B14F-4D97-AF65-F5344CB8AC3E}">
        <p14:creationId xmlns:p14="http://schemas.microsoft.com/office/powerpoint/2010/main" val="466922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時間外・休日、深夜労働が重複したときの割増率</a:t>
            </a:r>
          </a:p>
        </p:txBody>
      </p:sp>
      <p:graphicFrame>
        <p:nvGraphicFramePr>
          <p:cNvPr id="15" name="表 14">
            <a:extLst>
              <a:ext uri="{FF2B5EF4-FFF2-40B4-BE49-F238E27FC236}">
                <a16:creationId xmlns:a16="http://schemas.microsoft.com/office/drawing/2014/main" id="{E9996681-28DC-49A3-9267-E5511967D952}"/>
              </a:ext>
            </a:extLst>
          </p:cNvPr>
          <p:cNvGraphicFramePr>
            <a:graphicFrameLocks noGrp="1"/>
          </p:cNvGraphicFramePr>
          <p:nvPr/>
        </p:nvGraphicFramePr>
        <p:xfrm>
          <a:off x="747615" y="2296506"/>
          <a:ext cx="9544642" cy="3505245"/>
        </p:xfrm>
        <a:graphic>
          <a:graphicData uri="http://schemas.openxmlformats.org/drawingml/2006/table">
            <a:tbl>
              <a:tblPr firstRow="1" bandRow="1"/>
              <a:tblGrid>
                <a:gridCol w="2326005">
                  <a:extLst>
                    <a:ext uri="{9D8B030D-6E8A-4147-A177-3AD203B41FA5}">
                      <a16:colId xmlns:a16="http://schemas.microsoft.com/office/drawing/2014/main" val="630009287"/>
                    </a:ext>
                  </a:extLst>
                </a:gridCol>
                <a:gridCol w="802071">
                  <a:extLst>
                    <a:ext uri="{9D8B030D-6E8A-4147-A177-3AD203B41FA5}">
                      <a16:colId xmlns:a16="http://schemas.microsoft.com/office/drawing/2014/main" val="228601754"/>
                    </a:ext>
                  </a:extLst>
                </a:gridCol>
                <a:gridCol w="2245798">
                  <a:extLst>
                    <a:ext uri="{9D8B030D-6E8A-4147-A177-3AD203B41FA5}">
                      <a16:colId xmlns:a16="http://schemas.microsoft.com/office/drawing/2014/main" val="489390648"/>
                    </a:ext>
                  </a:extLst>
                </a:gridCol>
                <a:gridCol w="2042949">
                  <a:extLst>
                    <a:ext uri="{9D8B030D-6E8A-4147-A177-3AD203B41FA5}">
                      <a16:colId xmlns:a16="http://schemas.microsoft.com/office/drawing/2014/main" val="222578078"/>
                    </a:ext>
                  </a:extLst>
                </a:gridCol>
                <a:gridCol w="2127819">
                  <a:extLst>
                    <a:ext uri="{9D8B030D-6E8A-4147-A177-3AD203B41FA5}">
                      <a16:colId xmlns:a16="http://schemas.microsoft.com/office/drawing/2014/main" val="1754104717"/>
                    </a:ext>
                  </a:extLst>
                </a:gridCol>
              </a:tblGrid>
              <a:tr h="512283">
                <a:tc grid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時間外労働･休日労働の態様</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右記以外</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深夜時間帯の労働</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(22:00</a:t>
                      </a:r>
                      <a:r>
                        <a:rPr kumimoji="1" lang="ja-JP" altLang="en-US" sz="1500" b="0" dirty="0">
                          <a:latin typeface="HG丸ｺﾞｼｯｸM-PRO" panose="020F0600000000000000" pitchFamily="50" charset="-128"/>
                          <a:ea typeface="HG丸ｺﾞｼｯｸM-PRO" panose="020F0600000000000000" pitchFamily="50" charset="-128"/>
                        </a:rPr>
                        <a:t>～</a:t>
                      </a:r>
                      <a:r>
                        <a:rPr kumimoji="1" lang="en-US" altLang="ja-JP" sz="1500" b="0" dirty="0">
                          <a:latin typeface="HG丸ｺﾞｼｯｸM-PRO" panose="020F0600000000000000" pitchFamily="50" charset="-128"/>
                          <a:ea typeface="HG丸ｺﾞｼｯｸM-PRO" panose="020F0600000000000000" pitchFamily="50" charset="-128"/>
                        </a:rPr>
                        <a:t>05:00)</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06423178"/>
                  </a:ext>
                </a:extLst>
              </a:tr>
              <a:tr h="512283">
                <a:tc grid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所定労働時間を超える</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ja-JP" altLang="en-US" sz="1500" b="0" dirty="0">
                          <a:latin typeface="HG丸ｺﾞｼｯｸM-PRO" panose="020F0600000000000000" pitchFamily="50" charset="-128"/>
                          <a:ea typeface="HG丸ｺﾞｼｯｸM-PRO" panose="020F0600000000000000" pitchFamily="50" charset="-128"/>
                        </a:rPr>
                        <a:t>法定労働時間内での労働</a:t>
                      </a:r>
                      <a:r>
                        <a:rPr kumimoji="1" lang="en-US" altLang="ja-JP" sz="1500" b="0" dirty="0">
                          <a:latin typeface="HG丸ｺﾞｼｯｸM-PRO" panose="020F0600000000000000" pitchFamily="50" charset="-128"/>
                          <a:ea typeface="HG丸ｺﾞｼｯｸM-PRO" panose="020F0600000000000000" pitchFamily="50" charset="-128"/>
                        </a:rPr>
                        <a:t>(</a:t>
                      </a:r>
                      <a:r>
                        <a:rPr kumimoji="1" lang="ja-JP" altLang="en-US" sz="1500" b="0" dirty="0">
                          <a:latin typeface="HG丸ｺﾞｼｯｸM-PRO" panose="020F0600000000000000" pitchFamily="50" charset="-128"/>
                          <a:ea typeface="HG丸ｺﾞｼｯｸM-PRO" panose="020F0600000000000000" pitchFamily="50" charset="-128"/>
                        </a:rPr>
                        <a:t>法定内時間外労働</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25</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761817"/>
                  </a:ext>
                </a:extLst>
              </a:tr>
              <a:tr h="448784">
                <a:tc rowSpan="4">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法定労働時間を</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ja-JP" altLang="en-US" sz="1500" b="0" dirty="0">
                          <a:latin typeface="HG丸ｺﾞｼｯｸM-PRO" panose="020F0600000000000000" pitchFamily="50" charset="-128"/>
                          <a:ea typeface="HG丸ｺﾞｼｯｸM-PRO" panose="020F0600000000000000" pitchFamily="50" charset="-128"/>
                        </a:rPr>
                        <a:t>超える労働時間</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a:t>
                      </a:r>
                      <a:r>
                        <a:rPr kumimoji="1" lang="ja-JP" altLang="en-US" sz="1500" b="0" dirty="0">
                          <a:latin typeface="HG丸ｺﾞｼｯｸM-PRO" panose="020F0600000000000000" pitchFamily="50" charset="-128"/>
                          <a:ea typeface="HG丸ｺﾞｼｯｸM-PRO" panose="020F0600000000000000" pitchFamily="50" charset="-128"/>
                        </a:rPr>
                        <a:t>法定時間外労働</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a:r>
                        <a:rPr kumimoji="1" lang="ja-JP" altLang="en-US" sz="1500" b="0" dirty="0">
                          <a:latin typeface="HG丸ｺﾞｼｯｸM-PRO" panose="020F0600000000000000" pitchFamily="50" charset="-128"/>
                          <a:ea typeface="HG丸ｺﾞｼｯｸM-PRO" panose="020F0600000000000000" pitchFamily="50" charset="-128"/>
                        </a:rPr>
                        <a:t>　　月</a:t>
                      </a:r>
                      <a:r>
                        <a:rPr kumimoji="1" lang="en-US" altLang="ja-JP" sz="1500" b="0" dirty="0">
                          <a:latin typeface="HG丸ｺﾞｼｯｸM-PRO" panose="020F0600000000000000" pitchFamily="50" charset="-128"/>
                          <a:ea typeface="HG丸ｺﾞｼｯｸM-PRO" panose="020F0600000000000000" pitchFamily="50" charset="-128"/>
                        </a:rPr>
                        <a:t>60</a:t>
                      </a:r>
                      <a:r>
                        <a:rPr kumimoji="1" lang="ja-JP" altLang="en-US" sz="1500" b="0" dirty="0">
                          <a:latin typeface="HG丸ｺﾞｼｯｸM-PRO" panose="020F0600000000000000" pitchFamily="50" charset="-128"/>
                          <a:ea typeface="HG丸ｺﾞｼｯｸM-PRO" panose="020F0600000000000000" pitchFamily="50" charset="-128"/>
                        </a:rPr>
                        <a:t>時間以下</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25</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50</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28823048"/>
                  </a:ext>
                </a:extLst>
              </a:tr>
              <a:tr h="420957">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1500" b="0" dirty="0">
                          <a:latin typeface="HG丸ｺﾞｼｯｸM-PRO" panose="020F0600000000000000" pitchFamily="50" charset="-128"/>
                          <a:ea typeface="HG丸ｺﾞｼｯｸM-PRO" panose="020F0600000000000000" pitchFamily="50" charset="-128"/>
                        </a:rPr>
                        <a:t>うち、月</a:t>
                      </a:r>
                      <a:r>
                        <a:rPr kumimoji="1" lang="en-US" altLang="ja-JP" sz="1500" b="0" dirty="0">
                          <a:latin typeface="HG丸ｺﾞｼｯｸM-PRO" panose="020F0600000000000000" pitchFamily="50" charset="-128"/>
                          <a:ea typeface="HG丸ｺﾞｼｯｸM-PRO" panose="020F0600000000000000" pitchFamily="50" charset="-128"/>
                        </a:rPr>
                        <a:t>45</a:t>
                      </a:r>
                      <a:r>
                        <a:rPr kumimoji="1" lang="ja-JP" altLang="en-US" sz="1500" b="0" dirty="0">
                          <a:latin typeface="HG丸ｺﾞｼｯｸM-PRO" panose="020F0600000000000000" pitchFamily="50" charset="-128"/>
                          <a:ea typeface="HG丸ｺﾞｼｯｸM-PRO" panose="020F0600000000000000" pitchFamily="50" charset="-128"/>
                        </a:rPr>
                        <a:t>時間超</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25</a:t>
                      </a:r>
                      <a:r>
                        <a:rPr kumimoji="1" lang="ja-JP" altLang="en-US" sz="1500" b="0" dirty="0">
                          <a:latin typeface="HG丸ｺﾞｼｯｸM-PRO" panose="020F0600000000000000" pitchFamily="50" charset="-128"/>
                          <a:ea typeface="HG丸ｺﾞｼｯｸM-PRO" panose="020F0600000000000000" pitchFamily="50" charset="-128"/>
                        </a:rPr>
                        <a:t>％超</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a:t>
                      </a:r>
                      <a:r>
                        <a:rPr kumimoji="1" lang="zh-TW" altLang="en-US" sz="1500" b="0" dirty="0">
                          <a:latin typeface="HG丸ｺﾞｼｯｸM-PRO" panose="020F0600000000000000" pitchFamily="50" charset="-128"/>
                          <a:ea typeface="HG丸ｺﾞｼｯｸM-PRO" panose="020F0600000000000000" pitchFamily="50" charset="-128"/>
                        </a:rPr>
                        <a:t>努力義務</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no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row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50</a:t>
                      </a:r>
                      <a:r>
                        <a:rPr kumimoji="1" lang="ja-JP" altLang="en-US" sz="1500" b="0" dirty="0">
                          <a:latin typeface="HG丸ｺﾞｼｯｸM-PRO" panose="020F0600000000000000" pitchFamily="50" charset="-128"/>
                          <a:ea typeface="HG丸ｺﾞｼｯｸM-PRO" panose="020F0600000000000000" pitchFamily="50" charset="-128"/>
                        </a:rPr>
                        <a:t>％超</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500" b="0" dirty="0">
                          <a:latin typeface="HG丸ｺﾞｼｯｸM-PRO" panose="020F0600000000000000" pitchFamily="50" charset="-128"/>
                          <a:ea typeface="HG丸ｺﾞｼｯｸM-PRO" panose="020F0600000000000000" pitchFamily="50" charset="-128"/>
                        </a:rPr>
                        <a:t>(</a:t>
                      </a:r>
                      <a:r>
                        <a:rPr kumimoji="1" lang="ja-JP" altLang="en-US" sz="1500" b="0" dirty="0">
                          <a:latin typeface="HG丸ｺﾞｼｯｸM-PRO" panose="020F0600000000000000" pitchFamily="50" charset="-128"/>
                          <a:ea typeface="HG丸ｺﾞｼｯｸM-PRO" panose="020F0600000000000000" pitchFamily="50" charset="-128"/>
                        </a:rPr>
                        <a:t>努力</a:t>
                      </a:r>
                      <a:r>
                        <a:rPr kumimoji="1" lang="zh-TW" altLang="en-US" sz="1500" b="0" dirty="0">
                          <a:latin typeface="HG丸ｺﾞｼｯｸM-PRO" panose="020F0600000000000000" pitchFamily="50" charset="-128"/>
                          <a:ea typeface="HG丸ｺﾞｼｯｸM-PRO" panose="020F0600000000000000" pitchFamily="50" charset="-128"/>
                        </a:rPr>
                        <a:t>義務</a:t>
                      </a:r>
                      <a:r>
                        <a:rPr kumimoji="1" lang="en-US" altLang="ja-JP" sz="1500" b="0" dirty="0">
                          <a:latin typeface="HG丸ｺﾞｼｯｸM-PRO" panose="020F0600000000000000" pitchFamily="50" charset="-128"/>
                          <a:ea typeface="HG丸ｺﾞｼｯｸM-PRO" panose="020F0600000000000000" pitchFamily="50" charset="-128"/>
                        </a:rPr>
                        <a:t>)</a:t>
                      </a:r>
                      <a:endParaRPr kumimoji="1" lang="ja-JP" altLang="en-US" sz="1500" b="0" dirty="0">
                        <a:latin typeface="HG丸ｺﾞｼｯｸM-PRO" panose="020F0600000000000000" pitchFamily="50" charset="-128"/>
                        <a:ea typeface="HG丸ｺﾞｼｯｸM-PRO" panose="020F0600000000000000" pitchFamily="50" charset="-128"/>
                      </a:endParaRPr>
                    </a:p>
                  </a:txBody>
                  <a:tcPr marT="34290" marB="3429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no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44054597"/>
                  </a:ext>
                </a:extLst>
              </a:tr>
              <a:tr h="487359">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dirty="0">
                          <a:latin typeface="HG丸ｺﾞｼｯｸM-PRO" panose="020F0600000000000000" pitchFamily="50" charset="-128"/>
                          <a:ea typeface="HG丸ｺﾞｼｯｸM-PRO" panose="020F0600000000000000" pitchFamily="50" charset="-128"/>
                        </a:rPr>
                        <a:t>年</a:t>
                      </a:r>
                      <a:r>
                        <a:rPr kumimoji="1" lang="en-US" altLang="ja-JP" sz="1500" b="0" dirty="0">
                          <a:latin typeface="HG丸ｺﾞｼｯｸM-PRO" panose="020F0600000000000000" pitchFamily="50" charset="-128"/>
                          <a:ea typeface="HG丸ｺﾞｼｯｸM-PRO" panose="020F0600000000000000" pitchFamily="50" charset="-128"/>
                        </a:rPr>
                        <a:t>360</a:t>
                      </a:r>
                      <a:r>
                        <a:rPr kumimoji="1" lang="ja-JP" altLang="en-US" sz="1500" b="0" dirty="0">
                          <a:latin typeface="HG丸ｺﾞｼｯｸM-PRO" panose="020F0600000000000000" pitchFamily="50" charset="-128"/>
                          <a:ea typeface="HG丸ｺﾞｼｯｸM-PRO" panose="020F0600000000000000" pitchFamily="50" charset="-128"/>
                        </a:rPr>
                        <a:t>時間超</a:t>
                      </a:r>
                    </a:p>
                  </a:txBody>
                  <a:tcPr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0882318"/>
                  </a:ext>
                </a:extLst>
              </a:tr>
              <a:tr h="636109">
                <a:tc v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gridSpan="2">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月</a:t>
                      </a:r>
                      <a:r>
                        <a:rPr kumimoji="1" lang="en-US" altLang="ja-JP" sz="1500" b="0" dirty="0">
                          <a:latin typeface="HG丸ｺﾞｼｯｸM-PRO" panose="020F0600000000000000" pitchFamily="50" charset="-128"/>
                          <a:ea typeface="HG丸ｺﾞｼｯｸM-PRO" panose="020F0600000000000000" pitchFamily="50" charset="-128"/>
                        </a:rPr>
                        <a:t>60</a:t>
                      </a:r>
                      <a:r>
                        <a:rPr kumimoji="1" lang="ja-JP" altLang="en-US" sz="1500" b="0" dirty="0">
                          <a:latin typeface="HG丸ｺﾞｼｯｸM-PRO" panose="020F0600000000000000" pitchFamily="50" charset="-128"/>
                          <a:ea typeface="HG丸ｺﾞｼｯｸM-PRO" panose="020F0600000000000000" pitchFamily="50" charset="-128"/>
                        </a:rPr>
                        <a:t>時間超</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50</a:t>
                      </a:r>
                      <a:r>
                        <a:rPr kumimoji="1" lang="ja-JP" altLang="en-US" sz="1500" b="0" dirty="0">
                          <a:latin typeface="HG丸ｺﾞｼｯｸM-PRO" panose="020F0600000000000000" pitchFamily="50" charset="-128"/>
                          <a:ea typeface="HG丸ｺﾞｼｯｸM-PRO" panose="020F0600000000000000" pitchFamily="50" charset="-128"/>
                        </a:rPr>
                        <a:t>％以上</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400" b="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1400" b="0" dirty="0">
                          <a:solidFill>
                            <a:srgbClr val="0070C0"/>
                          </a:solidFill>
                          <a:latin typeface="HG丸ｺﾞｼｯｸM-PRO" panose="020F0600000000000000" pitchFamily="50" charset="-128"/>
                          <a:ea typeface="HG丸ｺﾞｼｯｸM-PRO" panose="020F0600000000000000" pitchFamily="50" charset="-128"/>
                        </a:rPr>
                        <a:t>中小企業</a:t>
                      </a:r>
                      <a:r>
                        <a:rPr kumimoji="1" lang="en-US" altLang="ja-JP" sz="1400" b="0" dirty="0">
                          <a:solidFill>
                            <a:srgbClr val="0070C0"/>
                          </a:solidFill>
                          <a:latin typeface="HG丸ｺﾞｼｯｸM-PRO" panose="020F0600000000000000" pitchFamily="50" charset="-128"/>
                          <a:ea typeface="HG丸ｺﾞｼｯｸM-PRO" panose="020F0600000000000000" pitchFamily="50" charset="-128"/>
                        </a:rPr>
                        <a:t>25</a:t>
                      </a:r>
                      <a:r>
                        <a:rPr kumimoji="1" lang="ja-JP" altLang="en-US" sz="1400" b="0" dirty="0">
                          <a:solidFill>
                            <a:srgbClr val="0070C0"/>
                          </a:solidFill>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75</a:t>
                      </a:r>
                      <a:r>
                        <a:rPr kumimoji="1" lang="ja-JP" altLang="en-US" sz="1500" b="0" dirty="0">
                          <a:latin typeface="HG丸ｺﾞｼｯｸM-PRO" panose="020F0600000000000000" pitchFamily="50" charset="-128"/>
                          <a:ea typeface="HG丸ｺﾞｼｯｸM-PRO" panose="020F0600000000000000" pitchFamily="50" charset="-128"/>
                        </a:rPr>
                        <a:t>％以上</a:t>
                      </a:r>
                      <a:endParaRPr kumimoji="1" lang="en-US" altLang="ja-JP" sz="1500" b="0" dirty="0">
                        <a:latin typeface="HG丸ｺﾞｼｯｸM-PRO" panose="020F0600000000000000" pitchFamily="50" charset="-128"/>
                        <a:ea typeface="HG丸ｺﾞｼｯｸM-PRO" panose="020F0600000000000000" pitchFamily="50" charset="-128"/>
                      </a:endParaRPr>
                    </a:p>
                    <a:p>
                      <a:pPr algn="ctr"/>
                      <a:r>
                        <a:rPr kumimoji="1" lang="en-US" altLang="ja-JP" sz="1400" b="0"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1400" b="0" dirty="0">
                          <a:solidFill>
                            <a:srgbClr val="0070C0"/>
                          </a:solidFill>
                          <a:latin typeface="HG丸ｺﾞｼｯｸM-PRO" panose="020F0600000000000000" pitchFamily="50" charset="-128"/>
                          <a:ea typeface="HG丸ｺﾞｼｯｸM-PRO" panose="020F0600000000000000" pitchFamily="50" charset="-128"/>
                        </a:rPr>
                        <a:t>中小企業</a:t>
                      </a:r>
                      <a:r>
                        <a:rPr kumimoji="1" lang="en-US" altLang="ja-JP" sz="1400" b="0" dirty="0">
                          <a:solidFill>
                            <a:srgbClr val="0070C0"/>
                          </a:solidFill>
                          <a:latin typeface="HG丸ｺﾞｼｯｸM-PRO" panose="020F0600000000000000" pitchFamily="50" charset="-128"/>
                          <a:ea typeface="HG丸ｺﾞｼｯｸM-PRO" panose="020F0600000000000000" pitchFamily="50" charset="-128"/>
                        </a:rPr>
                        <a:t>50</a:t>
                      </a:r>
                      <a:r>
                        <a:rPr kumimoji="1" lang="ja-JP" altLang="en-US" sz="1400" b="0" dirty="0">
                          <a:solidFill>
                            <a:srgbClr val="0070C0"/>
                          </a:solidFill>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78762274"/>
                  </a:ext>
                </a:extLst>
              </a:tr>
              <a:tr h="460476">
                <a:tc gridSpan="3">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ja-JP" altLang="en-US" sz="1500" b="0" dirty="0">
                          <a:latin typeface="HG丸ｺﾞｼｯｸM-PRO" panose="020F0600000000000000" pitchFamily="50" charset="-128"/>
                          <a:ea typeface="HG丸ｺﾞｼｯｸM-PRO" panose="020F0600000000000000" pitchFamily="50" charset="-128"/>
                        </a:rPr>
                        <a:t>法定休日の労働</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kumimoji="1" lang="ja-JP" altLang="en-US" sz="1050" b="1" dirty="0">
                        <a:latin typeface="HG丸ｺﾞｼｯｸM-PRO" panose="020F0600000000000000" pitchFamily="50" charset="-128"/>
                        <a:ea typeface="HG丸ｺﾞｼｯｸM-PRO" panose="020F0600000000000000" pitchFamily="50" charset="-128"/>
                      </a:endParaRPr>
                    </a:p>
                  </a:txBody>
                  <a:tcPr anchor="ctr">
                    <a:solidFill>
                      <a:schemeClr val="bg1"/>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35</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a:r>
                        <a:rPr kumimoji="1" lang="en-US" altLang="ja-JP" sz="1500" b="0" dirty="0">
                          <a:latin typeface="HG丸ｺﾞｼｯｸM-PRO" panose="020F0600000000000000" pitchFamily="50" charset="-128"/>
                          <a:ea typeface="HG丸ｺﾞｼｯｸM-PRO" panose="020F0600000000000000" pitchFamily="50" charset="-128"/>
                        </a:rPr>
                        <a:t>60</a:t>
                      </a:r>
                      <a:r>
                        <a:rPr kumimoji="1" lang="ja-JP" altLang="en-US" sz="1500" b="0" dirty="0">
                          <a:latin typeface="HG丸ｺﾞｼｯｸM-PRO" panose="020F0600000000000000" pitchFamily="50" charset="-128"/>
                          <a:ea typeface="HG丸ｺﾞｼｯｸM-PRO" panose="020F0600000000000000" pitchFamily="50" charset="-128"/>
                        </a:rPr>
                        <a:t>％以上</a:t>
                      </a:r>
                    </a:p>
                  </a:txBody>
                  <a:tcPr marT="34290" marB="3429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2873857"/>
                  </a:ext>
                </a:extLst>
              </a:tr>
            </a:tbl>
          </a:graphicData>
        </a:graphic>
      </p:graphicFrame>
      <p:cxnSp>
        <p:nvCxnSpPr>
          <p:cNvPr id="17" name="直線コネクタ 16">
            <a:extLst>
              <a:ext uri="{FF2B5EF4-FFF2-40B4-BE49-F238E27FC236}">
                <a16:creationId xmlns:a16="http://schemas.microsoft.com/office/drawing/2014/main" id="{572CF391-DACB-400A-ACD5-580C4ACC5E97}"/>
              </a:ext>
            </a:extLst>
          </p:cNvPr>
          <p:cNvCxnSpPr>
            <a:cxnSpLocks/>
          </p:cNvCxnSpPr>
          <p:nvPr/>
        </p:nvCxnSpPr>
        <p:spPr>
          <a:xfrm>
            <a:off x="3863752" y="3789040"/>
            <a:ext cx="6428505" cy="0"/>
          </a:xfrm>
          <a:prstGeom prst="line">
            <a:avLst/>
          </a:prstGeom>
          <a:ln w="158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 name="角丸四角形 5">
            <a:extLst>
              <a:ext uri="{FF2B5EF4-FFF2-40B4-BE49-F238E27FC236}">
                <a16:creationId xmlns:a16="http://schemas.microsoft.com/office/drawing/2014/main" id="{8BC1B8EF-566A-4D2C-B422-658A22DD368F}"/>
              </a:ext>
            </a:extLst>
          </p:cNvPr>
          <p:cNvSpPr/>
          <p:nvPr/>
        </p:nvSpPr>
        <p:spPr>
          <a:xfrm>
            <a:off x="263352" y="656692"/>
            <a:ext cx="11809312" cy="1747826"/>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①時間外労働の割増率　</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法定時間外労働　</a:t>
            </a:r>
            <a:r>
              <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25</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％以上（ただし、１月</a:t>
            </a:r>
            <a:r>
              <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60</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時間超の場合には</a:t>
            </a:r>
            <a:r>
              <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50</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％以上）　　</a:t>
            </a:r>
            <a:endPar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　　　　　　　　　　　法定休日労働　</a:t>
            </a:r>
            <a:r>
              <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35</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％以上</a:t>
            </a:r>
            <a:endPar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②</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深夜業</a:t>
            </a:r>
            <a:r>
              <a:rPr kumimoji="1" lang="en-US" altLang="ja-JP"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(22</a:t>
            </a:r>
            <a:r>
              <a:rPr kumimoji="1" lang="ja-JP" altLang="en-US"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時～翌朝</a:t>
            </a:r>
            <a:r>
              <a:rPr kumimoji="1" lang="en-US" altLang="ja-JP"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5</a:t>
            </a:r>
            <a:r>
              <a:rPr kumimoji="1" lang="ja-JP" altLang="en-US"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時</a:t>
            </a:r>
            <a:r>
              <a:rPr kumimoji="1" lang="en-US" altLang="ja-JP"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の割増率　</a:t>
            </a:r>
            <a:r>
              <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25</a:t>
            </a:r>
            <a:r>
              <a:rPr kumimoji="1" lang="ja-JP" altLang="en-US"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rPr>
              <a:t>％以上</a:t>
            </a:r>
            <a:endParaRPr kumimoji="1" lang="en-US" altLang="ja-JP" sz="2000" b="1" i="0" u="none" strike="noStrike" kern="1200" cap="none" spc="0" normalizeH="0" baseline="0" noProof="0" dirty="0">
              <a:ln>
                <a:noFill/>
              </a:ln>
              <a:solidFill>
                <a:srgbClr val="0070C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①、②が重なるときは、両方の支払いが必要。</a:t>
            </a:r>
            <a:endParaRPr kumimoji="1" lang="en-US" altLang="ja-JP" sz="2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角丸四角形 5">
            <a:extLst>
              <a:ext uri="{FF2B5EF4-FFF2-40B4-BE49-F238E27FC236}">
                <a16:creationId xmlns:a16="http://schemas.microsoft.com/office/drawing/2014/main" id="{8BC1B8EF-566A-4D2C-B422-658A22DD368F}"/>
              </a:ext>
            </a:extLst>
          </p:cNvPr>
          <p:cNvSpPr/>
          <p:nvPr/>
        </p:nvSpPr>
        <p:spPr>
          <a:xfrm>
            <a:off x="670720" y="5733256"/>
            <a:ext cx="9961784" cy="754149"/>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中小企業の月</a:t>
            </a: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60</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時間超の割増賃金率は、</a:t>
            </a: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2023</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月から大企業と同率となります。</a:t>
            </a:r>
            <a:endPar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詳細は、テーマ５で取り上げています。なお、対象となる中小企業の範囲は</a:t>
            </a:r>
            <a:r>
              <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P81</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参照</a:t>
            </a:r>
            <a:endPar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 name="スライド番号プレースホルダー 1">
            <a:extLst>
              <a:ext uri="{FF2B5EF4-FFF2-40B4-BE49-F238E27FC236}">
                <a16:creationId xmlns:a16="http://schemas.microsoft.com/office/drawing/2014/main" id="{78C929E7-DE33-22B5-3B41-3CC27F87D9B9}"/>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8</a:t>
            </a:fld>
            <a:endParaRPr lang="ja-JP" altLang="en-US" dirty="0"/>
          </a:p>
        </p:txBody>
      </p:sp>
    </p:spTree>
    <p:extLst>
      <p:ext uri="{BB962C8B-B14F-4D97-AF65-F5344CB8AC3E}">
        <p14:creationId xmlns:p14="http://schemas.microsoft.com/office/powerpoint/2010/main" val="195655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8"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2178</Words>
  <Application>Microsoft Office PowerPoint</Application>
  <PresentationFormat>ワイド画面</PresentationFormat>
  <Paragraphs>300</Paragraphs>
  <Slides>12</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12</vt:i4>
      </vt:variant>
    </vt:vector>
  </HeadingPairs>
  <TitlesOfParts>
    <vt:vector size="24" baseType="lpstr">
      <vt:lpstr>HGP創英角ｺﾞｼｯｸUB</vt:lpstr>
      <vt:lpstr>HGS創英角ﾎﾟｯﾌﾟ体</vt:lpstr>
      <vt:lpstr>HG丸ｺﾞｼｯｸM-PRO</vt:lpstr>
      <vt:lpstr>HG明朝E</vt:lpstr>
      <vt:lpstr>Meiryo UI</vt:lpstr>
      <vt:lpstr>ＭＳ Ｐゴシック</vt:lpstr>
      <vt:lpstr>游ゴシック</vt:lpstr>
      <vt:lpstr>游ゴシック Light</vt:lpstr>
      <vt:lpstr>Arial</vt:lpstr>
      <vt:lpstr>Calibri</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2023-02-02T05:43:56Z</dcterms:modified>
</cp:coreProperties>
</file>