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/>
    <p:restoredTop sz="94729"/>
  </p:normalViewPr>
  <p:slideViewPr>
    <p:cSldViewPr snapToGrid="0">
      <p:cViewPr varScale="1">
        <p:scale>
          <a:sx n="109" d="100"/>
          <a:sy n="109" d="100"/>
        </p:scale>
        <p:origin x="1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70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32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00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43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95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94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00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474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96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68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B6512-3950-B24D-8EA4-50844460EED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E68AC-22C9-2B4F-86C8-214B6DA99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64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27DBD81E-810F-E46B-2C30-F14E5412DA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9406" y="1032529"/>
            <a:ext cx="5405187" cy="601140"/>
          </a:xfrm>
        </p:spPr>
        <p:txBody>
          <a:bodyPr>
            <a:normAutofit/>
          </a:bodyPr>
          <a:lstStyle/>
          <a:p>
            <a:r>
              <a:rPr lang="ja-JP" altLang="en-US" sz="1200"/>
              <a:t>あなたは「働く」ということに対して、どんなイメージを持っていますか？</a:t>
            </a:r>
            <a:endParaRPr lang="en-US" altLang="ja-JP" sz="1200" dirty="0"/>
          </a:p>
          <a:p>
            <a:r>
              <a:rPr lang="ja-JP" altLang="en-US" sz="1200"/>
              <a:t>ポジティブなイメージ、マイナスなイメージを考えてみましょう。</a:t>
            </a: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927F2C3D-D525-68DF-DE4B-06B1C8CC3AC5}"/>
              </a:ext>
            </a:extLst>
          </p:cNvPr>
          <p:cNvSpPr/>
          <p:nvPr/>
        </p:nvSpPr>
        <p:spPr>
          <a:xfrm>
            <a:off x="279734" y="141132"/>
            <a:ext cx="5405187" cy="40606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/>
              <a:t>「なぜ働くのか」について考える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333B6F35-9D22-27BC-B762-27B2746AA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177821"/>
              </p:ext>
            </p:extLst>
          </p:nvPr>
        </p:nvGraphicFramePr>
        <p:xfrm>
          <a:off x="279734" y="2267734"/>
          <a:ext cx="8662738" cy="32006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1369">
                  <a:extLst>
                    <a:ext uri="{9D8B030D-6E8A-4147-A177-3AD203B41FA5}">
                      <a16:colId xmlns:a16="http://schemas.microsoft.com/office/drawing/2014/main" val="565170612"/>
                    </a:ext>
                  </a:extLst>
                </a:gridCol>
                <a:gridCol w="4331369">
                  <a:extLst>
                    <a:ext uri="{9D8B030D-6E8A-4147-A177-3AD203B41FA5}">
                      <a16:colId xmlns:a16="http://schemas.microsoft.com/office/drawing/2014/main" val="744376374"/>
                    </a:ext>
                  </a:extLst>
                </a:gridCol>
              </a:tblGrid>
              <a:tr h="33820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/>
                        <a:t>ポジティブなイメージ</a:t>
                      </a:r>
                      <a:endParaRPr kumimoji="1" lang="ja-JP" altLang="en-US" sz="1400"/>
                    </a:p>
                  </a:txBody>
                  <a:tcPr marL="68580" marR="68580" marT="34290" marB="3429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/>
                        <a:t>マイナスなイメージ</a:t>
                      </a:r>
                      <a:endParaRPr kumimoji="1" lang="ja-JP" altLang="en-US" sz="1400"/>
                    </a:p>
                  </a:txBody>
                  <a:tcPr marL="68580" marR="68580" marT="34290" marB="3429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357507"/>
                  </a:ext>
                </a:extLst>
              </a:tr>
              <a:tr h="2862413"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75485599"/>
                  </a:ext>
                </a:extLst>
              </a:tr>
            </a:tbl>
          </a:graphicData>
        </a:graphic>
      </p:graphicFrame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BD08668-0E4D-F177-666B-6950606AB90E}"/>
              </a:ext>
            </a:extLst>
          </p:cNvPr>
          <p:cNvGrpSpPr/>
          <p:nvPr/>
        </p:nvGrpSpPr>
        <p:grpSpPr>
          <a:xfrm>
            <a:off x="7370222" y="454915"/>
            <a:ext cx="1167772" cy="1182263"/>
            <a:chOff x="9671687" y="99545"/>
            <a:chExt cx="1557029" cy="1576350"/>
          </a:xfrm>
        </p:grpSpPr>
        <p:pic>
          <p:nvPicPr>
            <p:cNvPr id="10" name="グラフィックス 9" descr="混乱した人 単色塗りつぶし">
              <a:extLst>
                <a:ext uri="{FF2B5EF4-FFF2-40B4-BE49-F238E27FC236}">
                  <a16:creationId xmlns:a16="http://schemas.microsoft.com/office/drawing/2014/main" id="{9EFF2C4A-51FB-AD87-7355-59A55D8ACC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671687" y="761495"/>
              <a:ext cx="914400" cy="914400"/>
            </a:xfrm>
            <a:prstGeom prst="rect">
              <a:avLst/>
            </a:prstGeom>
          </p:spPr>
        </p:pic>
        <p:pic>
          <p:nvPicPr>
            <p:cNvPr id="12" name="グラフィックス 11" descr="思案中の吹き出し 枠線">
              <a:extLst>
                <a:ext uri="{FF2B5EF4-FFF2-40B4-BE49-F238E27FC236}">
                  <a16:creationId xmlns:a16="http://schemas.microsoft.com/office/drawing/2014/main" id="{FB3A4333-F139-DB1B-CE49-AAB79A7EF3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314316" y="99545"/>
              <a:ext cx="914400" cy="914400"/>
            </a:xfrm>
            <a:prstGeom prst="rect">
              <a:avLst/>
            </a:prstGeom>
          </p:spPr>
        </p:pic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3AC3DE-7DC4-EBC0-CA79-21B18DC6BD8A}"/>
              </a:ext>
            </a:extLst>
          </p:cNvPr>
          <p:cNvSpPr txBox="1"/>
          <p:nvPr/>
        </p:nvSpPr>
        <p:spPr>
          <a:xfrm>
            <a:off x="5640158" y="105168"/>
            <a:ext cx="3503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/>
              <a:t>テーマ</a:t>
            </a:r>
            <a:r>
              <a:rPr kumimoji="1" lang="en-US" altLang="ja-JP" sz="1100" dirty="0"/>
              <a:t>⓪</a:t>
            </a:r>
            <a:r>
              <a:rPr kumimoji="1" lang="ja-JP" altLang="en-US" sz="1100"/>
              <a:t>「働くこと」を考えよう</a:t>
            </a:r>
            <a:r>
              <a:rPr kumimoji="1" lang="en-US" altLang="ja-JP" sz="1100" dirty="0"/>
              <a:t>(</a:t>
            </a:r>
            <a:r>
              <a:rPr kumimoji="1" lang="ja-JP" altLang="en-US" sz="1100"/>
              <a:t>働く意味と法意識</a:t>
            </a:r>
            <a:r>
              <a:rPr kumimoji="1" lang="en-US" altLang="ja-JP" sz="1100" dirty="0"/>
              <a:t>)</a:t>
            </a:r>
          </a:p>
          <a:p>
            <a:pPr algn="r"/>
            <a:r>
              <a:rPr kumimoji="1" lang="ja-JP" altLang="en-US" sz="800"/>
              <a:t>▶︎</a:t>
            </a:r>
            <a:r>
              <a:rPr kumimoji="1" lang="en-US" altLang="ja-JP" sz="1100" dirty="0"/>
              <a:t>PPT0-2</a:t>
            </a:r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356988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B311DE04-75CC-A110-BAF8-3D31D48F04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706" y="5231710"/>
            <a:ext cx="3594539" cy="246623"/>
          </a:xfrm>
        </p:spPr>
        <p:txBody>
          <a:bodyPr/>
          <a:lstStyle/>
          <a:p>
            <a:pPr algn="l"/>
            <a:r>
              <a:rPr lang="ja-JP" altLang="en-US" sz="900">
                <a:latin typeface="ShinMGoPro"/>
              </a:rPr>
              <a:t>やらない</a:t>
            </a:r>
            <a:r>
              <a:rPr lang="en-US" altLang="ja-JP" sz="900" dirty="0">
                <a:latin typeface="ShinMGoPro"/>
              </a:rPr>
              <a:t>/</a:t>
            </a:r>
            <a:r>
              <a:rPr lang="ja-JP" altLang="en-US" sz="900">
                <a:latin typeface="ShinMGoPro"/>
              </a:rPr>
              <a:t>学業に</a:t>
            </a:r>
            <a:r>
              <a:rPr lang="ja-JP" altLang="en-US" sz="1050">
                <a:latin typeface="ShinMGoPro"/>
              </a:rPr>
              <a:t>専念</a:t>
            </a:r>
            <a:r>
              <a:rPr lang="ja-JP" altLang="en-US" sz="900">
                <a:latin typeface="ShinMGoPro"/>
              </a:rPr>
              <a:t>・サークル・海外経験・ボランティアなど</a:t>
            </a:r>
            <a:r>
              <a:rPr lang="en-US" altLang="ja-JP" sz="900" dirty="0">
                <a:latin typeface="ShinMGoPro"/>
              </a:rPr>
              <a:t>... </a:t>
            </a:r>
            <a:endParaRPr lang="ja-JP" altLang="en-US" sz="1200"/>
          </a:p>
          <a:p>
            <a:pPr algn="l"/>
            <a:endParaRPr kumimoji="1" lang="ja-JP" altLang="en-US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3AD02B65-F9CE-A551-6DFD-17AF5D00F8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560031"/>
              </p:ext>
            </p:extLst>
          </p:nvPr>
        </p:nvGraphicFramePr>
        <p:xfrm>
          <a:off x="518706" y="1800792"/>
          <a:ext cx="8106588" cy="3256416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053294">
                  <a:extLst>
                    <a:ext uri="{9D8B030D-6E8A-4147-A177-3AD203B41FA5}">
                      <a16:colId xmlns:a16="http://schemas.microsoft.com/office/drawing/2014/main" val="565170612"/>
                    </a:ext>
                  </a:extLst>
                </a:gridCol>
                <a:gridCol w="4053294">
                  <a:extLst>
                    <a:ext uri="{9D8B030D-6E8A-4147-A177-3AD203B41FA5}">
                      <a16:colId xmlns:a16="http://schemas.microsoft.com/office/drawing/2014/main" val="74437637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1">
                          <a:solidFill>
                            <a:sysClr val="windowText" lastClr="000000"/>
                          </a:solidFill>
                        </a:rPr>
                        <a:t>プラス面</a:t>
                      </a:r>
                      <a:endParaRPr lang="en-US" altLang="ja-JP" sz="14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アルバイトしてよかったこと、</a:t>
                      </a:r>
                      <a:endParaRPr kumimoji="1" lang="en-US" altLang="ja-JP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いいところなど</a:t>
                      </a:r>
                      <a:endParaRPr kumimoji="1" lang="ja-JP" altLang="en-US" sz="10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マイナス面</a:t>
                      </a:r>
                      <a:endParaRPr kumimoji="1" lang="en-US" altLang="ja-JP" sz="1400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アルバイトをしてよくなかったこと、</a:t>
                      </a:r>
                      <a:endParaRPr kumimoji="1" lang="en-US" altLang="ja-JP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いやなことなど</a:t>
                      </a:r>
                      <a:endParaRPr kumimoji="1" lang="ja-JP" altLang="en-US" sz="10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357507"/>
                  </a:ext>
                </a:extLst>
              </a:tr>
              <a:tr h="2547756">
                <a:tc>
                  <a:txBody>
                    <a:bodyPr/>
                    <a:lstStyle/>
                    <a:p>
                      <a:endParaRPr kumimoji="1" lang="ja-JP" altLang="en-US" sz="10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485599"/>
                  </a:ext>
                </a:extLst>
              </a:tr>
            </a:tbl>
          </a:graphicData>
        </a:graphic>
      </p:graphicFrame>
      <p:sp>
        <p:nvSpPr>
          <p:cNvPr id="8" name="角丸四角形 7">
            <a:extLst>
              <a:ext uri="{FF2B5EF4-FFF2-40B4-BE49-F238E27FC236}">
                <a16:creationId xmlns:a16="http://schemas.microsoft.com/office/drawing/2014/main" id="{5D27A845-B309-E580-8175-CF7F0243F7BC}"/>
              </a:ext>
            </a:extLst>
          </p:cNvPr>
          <p:cNvSpPr/>
          <p:nvPr/>
        </p:nvSpPr>
        <p:spPr>
          <a:xfrm>
            <a:off x="279734" y="128722"/>
            <a:ext cx="5360424" cy="40606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>
                <a:effectLst/>
                <a:latin typeface="Hiragino Sans" panose="020B0400000000000000" pitchFamily="34" charset="-128"/>
                <a:ea typeface="Hiragino Sans" panose="020B0400000000000000" pitchFamily="34" charset="-128"/>
              </a:rPr>
              <a:t>君は、何のためにアルバイトをするの？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C4EE2F-BB88-5AFA-8DA2-BFE69CA3AF68}"/>
              </a:ext>
            </a:extLst>
          </p:cNvPr>
          <p:cNvSpPr txBox="1"/>
          <p:nvPr/>
        </p:nvSpPr>
        <p:spPr>
          <a:xfrm>
            <a:off x="5640158" y="105168"/>
            <a:ext cx="3503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/>
              <a:t>テーマ①アルバイトを始める前の注意点</a:t>
            </a:r>
            <a:endParaRPr kumimoji="1" lang="en-US" altLang="ja-JP" sz="1100" dirty="0"/>
          </a:p>
          <a:p>
            <a:pPr algn="r"/>
            <a:r>
              <a:rPr kumimoji="1" lang="ja-JP" altLang="en-US" sz="800"/>
              <a:t>▶︎</a:t>
            </a:r>
            <a:r>
              <a:rPr kumimoji="1" lang="en-US" altLang="ja-JP" sz="1100" dirty="0"/>
              <a:t>PPT1-3</a:t>
            </a:r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85266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page90image49014736">
            <a:extLst>
              <a:ext uri="{FF2B5EF4-FFF2-40B4-BE49-F238E27FC236}">
                <a16:creationId xmlns:a16="http://schemas.microsoft.com/office/drawing/2014/main" id="{9A30D43B-B9FA-4D6E-4B06-AF6239615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252" y="2516395"/>
            <a:ext cx="3333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98287790-5231-50D7-1486-F7C1979688A7}"/>
              </a:ext>
            </a:extLst>
          </p:cNvPr>
          <p:cNvGrpSpPr/>
          <p:nvPr/>
        </p:nvGrpSpPr>
        <p:grpSpPr>
          <a:xfrm>
            <a:off x="1178787" y="3383161"/>
            <a:ext cx="7108932" cy="2443178"/>
            <a:chOff x="1571716" y="3935912"/>
            <a:chExt cx="9048564" cy="2733735"/>
          </a:xfrm>
        </p:grpSpPr>
        <p:pic>
          <p:nvPicPr>
            <p:cNvPr id="1032" name="Picture 8" descr="page90image49004752">
              <a:extLst>
                <a:ext uri="{FF2B5EF4-FFF2-40B4-BE49-F238E27FC236}">
                  <a16:creationId xmlns:a16="http://schemas.microsoft.com/office/drawing/2014/main" id="{27CAE819-AE06-FDF3-51E7-000F9A8C14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1716" y="3935912"/>
              <a:ext cx="9048564" cy="2733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624611C-C189-D379-268F-0401C20989B3}"/>
                </a:ext>
              </a:extLst>
            </p:cNvPr>
            <p:cNvSpPr txBox="1"/>
            <p:nvPr/>
          </p:nvSpPr>
          <p:spPr>
            <a:xfrm>
              <a:off x="1662175" y="4007191"/>
              <a:ext cx="8867650" cy="24278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ja-JP" sz="1200">
                  <a:latin typeface="+mn-ea"/>
                </a:rPr>
                <a:t>問い:インターンシップをするにあたってどんな基準で企業を選ぶかを皆で話し合いましょう。</a:t>
              </a:r>
              <a:br>
                <a:rPr kumimoji="0" lang="en-US" altLang="ja-JP" sz="1350" dirty="0">
                  <a:latin typeface="+mn-ea"/>
                </a:rPr>
              </a:br>
              <a:br>
                <a:rPr kumimoji="0" lang="en-US" altLang="ja-JP" sz="1350" dirty="0">
                  <a:latin typeface="+mn-ea"/>
                </a:rPr>
              </a:br>
              <a:r>
                <a:rPr kumimoji="0" lang="en-US" altLang="ja-JP" sz="1350" dirty="0">
                  <a:latin typeface="+mn-ea"/>
                </a:rPr>
                <a:t>①</a:t>
              </a:r>
              <a:br>
                <a:rPr kumimoji="0" lang="en-US" altLang="ja-JP" sz="1350" dirty="0">
                  <a:latin typeface="+mn-ea"/>
                </a:rPr>
              </a:br>
              <a:br>
                <a:rPr kumimoji="0" lang="en-US" altLang="ja-JP" sz="1350" dirty="0">
                  <a:latin typeface="+mn-ea"/>
                </a:rPr>
              </a:br>
              <a:br>
                <a:rPr kumimoji="0" lang="en-US" altLang="ja-JP" sz="1350" dirty="0">
                  <a:latin typeface="+mn-ea"/>
                </a:rPr>
              </a:br>
              <a:r>
                <a:rPr kumimoji="0" lang="en-US" altLang="ja-JP" sz="1350" dirty="0">
                  <a:latin typeface="+mn-ea"/>
                </a:rPr>
                <a:t>②</a:t>
              </a:r>
              <a:br>
                <a:rPr kumimoji="0" lang="en-US" altLang="ja-JP" sz="1350" dirty="0">
                  <a:latin typeface="+mn-ea"/>
                </a:rPr>
              </a:br>
              <a:br>
                <a:rPr kumimoji="0" lang="en-US" altLang="ja-JP" sz="1350" dirty="0">
                  <a:latin typeface="+mn-ea"/>
                </a:rPr>
              </a:br>
              <a:br>
                <a:rPr kumimoji="0" lang="en-US" altLang="ja-JP" sz="1350" dirty="0">
                  <a:latin typeface="+mn-ea"/>
                </a:rPr>
              </a:br>
              <a:r>
                <a:rPr kumimoji="0" lang="en-US" altLang="ja-JP" sz="1350" dirty="0">
                  <a:latin typeface="+mn-ea"/>
                </a:rPr>
                <a:t>③</a:t>
              </a:r>
              <a:br>
                <a:rPr kumimoji="0" lang="en-US" altLang="ja-JP" sz="1350" dirty="0">
                  <a:latin typeface="+mn-ea"/>
                </a:rPr>
              </a:br>
              <a:endParaRPr kumimoji="0" lang="ja-JP" altLang="ja-JP" sz="1500">
                <a:latin typeface="+mn-ea"/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798D057-26E3-D787-32BB-DCE33F5073E3}"/>
              </a:ext>
            </a:extLst>
          </p:cNvPr>
          <p:cNvGrpSpPr/>
          <p:nvPr/>
        </p:nvGrpSpPr>
        <p:grpSpPr>
          <a:xfrm>
            <a:off x="1294178" y="794233"/>
            <a:ext cx="6555644" cy="692498"/>
            <a:chOff x="1725570" y="839389"/>
            <a:chExt cx="8740858" cy="923330"/>
          </a:xfrm>
        </p:grpSpPr>
        <p:pic>
          <p:nvPicPr>
            <p:cNvPr id="1025" name="Picture 1" descr="page90image49017232">
              <a:extLst>
                <a:ext uri="{FF2B5EF4-FFF2-40B4-BE49-F238E27FC236}">
                  <a16:creationId xmlns:a16="http://schemas.microsoft.com/office/drawing/2014/main" id="{72517330-8F9B-AAEB-0C38-24F4B510FB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5570" y="839389"/>
              <a:ext cx="8740858" cy="923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7DDDBCC4-F3A2-AD4D-8351-D865A61FD2E1}"/>
                </a:ext>
              </a:extLst>
            </p:cNvPr>
            <p:cNvSpPr txBox="1"/>
            <p:nvPr/>
          </p:nvSpPr>
          <p:spPr>
            <a:xfrm>
              <a:off x="2126421" y="977888"/>
              <a:ext cx="7939155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ja-JP" sz="1350">
                  <a:latin typeface="+mn-ea"/>
                </a:rPr>
                <a:t>下記マークは、いずれも厚生労働省が認定し企業に付与されるものです。 「働きやすい企業選び」の参考になります。 </a:t>
              </a:r>
              <a:endParaRPr kumimoji="0" lang="ja-JP" altLang="ja-JP" sz="1050">
                <a:latin typeface="+mn-ea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0D875F5B-D39C-8D8A-F9A2-99180E31303E}"/>
              </a:ext>
            </a:extLst>
          </p:cNvPr>
          <p:cNvGrpSpPr/>
          <p:nvPr/>
        </p:nvGrpSpPr>
        <p:grpSpPr>
          <a:xfrm>
            <a:off x="1364543" y="1785098"/>
            <a:ext cx="6414911" cy="1011944"/>
            <a:chOff x="1725570" y="1997161"/>
            <a:chExt cx="8553214" cy="1349258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2392E0AF-9E8D-6026-4A97-0D24B5641F79}"/>
                </a:ext>
              </a:extLst>
            </p:cNvPr>
            <p:cNvGrpSpPr/>
            <p:nvPr/>
          </p:nvGrpSpPr>
          <p:grpSpPr>
            <a:xfrm>
              <a:off x="2132312" y="1997161"/>
              <a:ext cx="7927374" cy="1041482"/>
              <a:chOff x="2132312" y="1997161"/>
              <a:chExt cx="7927374" cy="1041482"/>
            </a:xfrm>
          </p:grpSpPr>
          <p:pic>
            <p:nvPicPr>
              <p:cNvPr id="1027" name="Picture 3" descr="page90image49019520">
                <a:extLst>
                  <a:ext uri="{FF2B5EF4-FFF2-40B4-BE49-F238E27FC236}">
                    <a16:creationId xmlns:a16="http://schemas.microsoft.com/office/drawing/2014/main" id="{4375A1B2-19D3-8EF1-4498-67EB3DD306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67742" y="1997161"/>
                <a:ext cx="946800" cy="10414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page90image49016192">
                <a:extLst>
                  <a:ext uri="{FF2B5EF4-FFF2-40B4-BE49-F238E27FC236}">
                    <a16:creationId xmlns:a16="http://schemas.microsoft.com/office/drawing/2014/main" id="{3BBA910A-82E5-E3F5-DDE1-9F93A104D97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12886" y="2005052"/>
                <a:ext cx="946800" cy="10257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9" name="Picture 5" descr="page90image49017856">
                <a:extLst>
                  <a:ext uri="{FF2B5EF4-FFF2-40B4-BE49-F238E27FC236}">
                    <a16:creationId xmlns:a16="http://schemas.microsoft.com/office/drawing/2014/main" id="{5D74E7C1-A510-3DFF-9527-2B05F33F6B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77456" y="2044502"/>
                <a:ext cx="946798" cy="9468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図 11" descr="アイコン&#10;&#10;自動的に生成された説明">
                <a:extLst>
                  <a:ext uri="{FF2B5EF4-FFF2-40B4-BE49-F238E27FC236}">
                    <a16:creationId xmlns:a16="http://schemas.microsoft.com/office/drawing/2014/main" id="{E019BD97-C122-E483-B180-B5AB00AE99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32312" y="2049399"/>
                <a:ext cx="946800" cy="937005"/>
              </a:xfrm>
              <a:prstGeom prst="rect">
                <a:avLst/>
              </a:prstGeom>
            </p:spPr>
          </p:pic>
          <p:pic>
            <p:nvPicPr>
              <p:cNvPr id="14" name="図 13" descr="アイコン&#10;&#10;自動的に生成された説明">
                <a:extLst>
                  <a:ext uri="{FF2B5EF4-FFF2-40B4-BE49-F238E27FC236}">
                    <a16:creationId xmlns:a16="http://schemas.microsoft.com/office/drawing/2014/main" id="{1DF99DC3-6914-25A1-30E9-0322BF80B6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22598" y="2039163"/>
                <a:ext cx="946800" cy="957478"/>
              </a:xfrm>
              <a:prstGeom prst="rect">
                <a:avLst/>
              </a:prstGeom>
            </p:spPr>
          </p:pic>
        </p:grp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2FE3BF54-0EE2-41AD-3BE2-BC472C9EE283}"/>
                </a:ext>
              </a:extLst>
            </p:cNvPr>
            <p:cNvSpPr txBox="1"/>
            <p:nvPr/>
          </p:nvSpPr>
          <p:spPr>
            <a:xfrm>
              <a:off x="1725570" y="3038643"/>
              <a:ext cx="1938992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/>
                <a:t>安全衛生優良企業マーク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311DEE9-D78B-76C9-7728-393B8A9BBE2C}"/>
                </a:ext>
              </a:extLst>
            </p:cNvPr>
            <p:cNvSpPr txBox="1"/>
            <p:nvPr/>
          </p:nvSpPr>
          <p:spPr>
            <a:xfrm>
              <a:off x="3796857" y="3038643"/>
              <a:ext cx="116955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/>
                <a:t>もにすマーク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B8937791-C6F0-9567-D337-FD37C4BC436F}"/>
                </a:ext>
              </a:extLst>
            </p:cNvPr>
            <p:cNvSpPr txBox="1"/>
            <p:nvPr/>
          </p:nvSpPr>
          <p:spPr>
            <a:xfrm>
              <a:off x="5311169" y="3035268"/>
              <a:ext cx="1631216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/>
                <a:t>ユースエールマーク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BEE727A6-2E86-0C22-472B-E614878CB090}"/>
                </a:ext>
              </a:extLst>
            </p:cNvPr>
            <p:cNvSpPr txBox="1"/>
            <p:nvPr/>
          </p:nvSpPr>
          <p:spPr>
            <a:xfrm>
              <a:off x="7210201" y="3035982"/>
              <a:ext cx="1323439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/>
                <a:t>えるぼしマーク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81AC34D8-E2A6-90A1-7D14-B9C2FBFAD78A}"/>
                </a:ext>
              </a:extLst>
            </p:cNvPr>
            <p:cNvSpPr txBox="1"/>
            <p:nvPr/>
          </p:nvSpPr>
          <p:spPr>
            <a:xfrm>
              <a:off x="8955345" y="3038643"/>
              <a:ext cx="1323439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/>
                <a:t>くるみんマーク</a:t>
              </a:r>
            </a:p>
          </p:txBody>
        </p:sp>
      </p:grp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3E58E767-84A7-1F46-F023-31D409D4DDFA}"/>
              </a:ext>
            </a:extLst>
          </p:cNvPr>
          <p:cNvSpPr/>
          <p:nvPr/>
        </p:nvSpPr>
        <p:spPr>
          <a:xfrm>
            <a:off x="279734" y="128722"/>
            <a:ext cx="5316439" cy="40606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>
                <a:effectLst/>
                <a:latin typeface="Hiragino Sans" panose="020B0400000000000000" pitchFamily="34" charset="-128"/>
                <a:ea typeface="Hiragino Sans" panose="020B0400000000000000" pitchFamily="34" charset="-128"/>
              </a:rPr>
              <a:t>企業研究と、厚生労働省認定マーク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8C13EA-6C0A-8A79-0CBF-A71D0C50D1F0}"/>
              </a:ext>
            </a:extLst>
          </p:cNvPr>
          <p:cNvSpPr txBox="1"/>
          <p:nvPr/>
        </p:nvSpPr>
        <p:spPr>
          <a:xfrm>
            <a:off x="5640158" y="105168"/>
            <a:ext cx="3503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/>
              <a:t>テーマ③インターンシップを行うにあたって</a:t>
            </a:r>
            <a:endParaRPr kumimoji="1" lang="en-US" altLang="ja-JP" sz="1100" dirty="0"/>
          </a:p>
          <a:p>
            <a:pPr algn="r"/>
            <a:r>
              <a:rPr kumimoji="1" lang="ja-JP" altLang="en-US" sz="800"/>
              <a:t>▶︎</a:t>
            </a:r>
            <a:r>
              <a:rPr kumimoji="1" lang="en-US" altLang="ja-JP" sz="1100" dirty="0"/>
              <a:t>PPT3-23</a:t>
            </a:r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176903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page90image49014736">
            <a:extLst>
              <a:ext uri="{FF2B5EF4-FFF2-40B4-BE49-F238E27FC236}">
                <a16:creationId xmlns:a16="http://schemas.microsoft.com/office/drawing/2014/main" id="{9A30D43B-B9FA-4D6E-4B06-AF6239615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252" y="2516395"/>
            <a:ext cx="3333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0765B32-883E-CC01-0020-9BBD6487230D}"/>
              </a:ext>
            </a:extLst>
          </p:cNvPr>
          <p:cNvGrpSpPr/>
          <p:nvPr/>
        </p:nvGrpSpPr>
        <p:grpSpPr>
          <a:xfrm>
            <a:off x="275289" y="105168"/>
            <a:ext cx="5364869" cy="636898"/>
            <a:chOff x="192793" y="1032939"/>
            <a:chExt cx="5829300" cy="636898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8956D916-A0D9-CB5A-8E6E-A7CB7C13C901}"/>
                </a:ext>
              </a:extLst>
            </p:cNvPr>
            <p:cNvGrpSpPr/>
            <p:nvPr/>
          </p:nvGrpSpPr>
          <p:grpSpPr>
            <a:xfrm>
              <a:off x="192793" y="1032939"/>
              <a:ext cx="5829300" cy="636898"/>
              <a:chOff x="257057" y="234252"/>
              <a:chExt cx="7772400" cy="849197"/>
            </a:xfrm>
          </p:grpSpPr>
          <p:sp>
            <p:nvSpPr>
              <p:cNvPr id="4" name="角丸四角形 3">
                <a:extLst>
                  <a:ext uri="{FF2B5EF4-FFF2-40B4-BE49-F238E27FC236}">
                    <a16:creationId xmlns:a16="http://schemas.microsoft.com/office/drawing/2014/main" id="{83128B58-48A8-1155-13F6-184C9D6B16C9}"/>
                  </a:ext>
                </a:extLst>
              </p:cNvPr>
              <p:cNvSpPr/>
              <p:nvPr/>
            </p:nvSpPr>
            <p:spPr>
              <a:xfrm>
                <a:off x="257057" y="542028"/>
                <a:ext cx="7772400" cy="541421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350"/>
                  <a:t>会社の次のような対応が◯か</a:t>
                </a:r>
                <a:r>
                  <a:rPr lang="en-US" altLang="ja-JP" sz="1350" dirty="0"/>
                  <a:t>×</a:t>
                </a:r>
                <a:r>
                  <a:rPr lang="ja-JP" altLang="en-US" sz="1350"/>
                  <a:t>か、グループで話し合ってみよう</a:t>
                </a:r>
              </a:p>
            </p:txBody>
          </p:sp>
          <p:pic>
            <p:nvPicPr>
              <p:cNvPr id="1025" name="Picture 1" descr="page90image49017232">
                <a:extLst>
                  <a:ext uri="{FF2B5EF4-FFF2-40B4-BE49-F238E27FC236}">
                    <a16:creationId xmlns:a16="http://schemas.microsoft.com/office/drawing/2014/main" id="{72517330-8F9B-AAEB-0C38-24F4B510FB2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057" y="234252"/>
                <a:ext cx="2186322" cy="3077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7DDDBCC4-F3A2-AD4D-8351-D865A61FD2E1}"/>
                </a:ext>
              </a:extLst>
            </p:cNvPr>
            <p:cNvSpPr txBox="1"/>
            <p:nvPr/>
          </p:nvSpPr>
          <p:spPr>
            <a:xfrm>
              <a:off x="410711" y="1032939"/>
              <a:ext cx="1421822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050">
                  <a:latin typeface="+mn-ea"/>
                </a:rPr>
                <a:t>労働契約の基本</a:t>
              </a:r>
              <a:endParaRPr kumimoji="0" lang="ja-JP" altLang="ja-JP" sz="1050">
                <a:latin typeface="+mn-ea"/>
              </a:endParaRPr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11EAC47-9292-CE65-4F51-095772E7DAB2}"/>
              </a:ext>
            </a:extLst>
          </p:cNvPr>
          <p:cNvSpPr/>
          <p:nvPr/>
        </p:nvSpPr>
        <p:spPr>
          <a:xfrm>
            <a:off x="493957" y="1740876"/>
            <a:ext cx="8156086" cy="33762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50">
                <a:latin typeface="+mn-ea"/>
              </a:rPr>
              <a:t>①　</a:t>
            </a:r>
            <a:r>
              <a:rPr lang="en-US" altLang="ja-JP" sz="1350" dirty="0">
                <a:latin typeface="+mn-ea"/>
              </a:rPr>
              <a:t>1</a:t>
            </a:r>
            <a:r>
              <a:rPr lang="ja-JP" altLang="en-US" sz="1350">
                <a:latin typeface="+mn-ea"/>
              </a:rPr>
              <a:t>日だけのアルバイトに労働条件は通知していないよ、と言われました。 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endParaRPr lang="ja-JP" altLang="en-US" sz="1350">
              <a:latin typeface="+mn-ea"/>
            </a:endParaRPr>
          </a:p>
          <a:p>
            <a:r>
              <a:rPr lang="en-US" altLang="ja-JP" sz="1350" dirty="0">
                <a:latin typeface="+mn-ea"/>
              </a:rPr>
              <a:t>②</a:t>
            </a:r>
            <a:r>
              <a:rPr lang="ja-JP" altLang="en-US" sz="1350">
                <a:latin typeface="+mn-ea"/>
              </a:rPr>
              <a:t>　うちの会社の就業規則は、社長の机の引き出しの中に入っているんです。</a:t>
            </a:r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　　見たいといえば見せてもらえるのですが、正直言い出しにくいです。 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endParaRPr lang="ja-JP" altLang="en-US" sz="1350">
              <a:latin typeface="+mn-ea"/>
            </a:endParaRPr>
          </a:p>
          <a:p>
            <a:r>
              <a:rPr lang="en-US" altLang="ja-JP" sz="1350" dirty="0">
                <a:latin typeface="+mn-ea"/>
              </a:rPr>
              <a:t>③</a:t>
            </a:r>
            <a:r>
              <a:rPr lang="ja-JP" altLang="en-US" sz="1350" dirty="0">
                <a:latin typeface="+mn-ea"/>
              </a:rPr>
              <a:t>　</a:t>
            </a:r>
            <a:r>
              <a:rPr lang="ja-JP" altLang="en-US" sz="1350">
                <a:latin typeface="+mn-ea"/>
              </a:rPr>
              <a:t>ちょっと店の売り上げが落ちたから、この間採用のときに言った時給を下げると言われました。</a:t>
            </a:r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 </a:t>
            </a:r>
            <a:endParaRPr lang="en-US" altLang="ja-JP" sz="1350" dirty="0">
              <a:latin typeface="+mn-ea"/>
            </a:endParaRPr>
          </a:p>
          <a:p>
            <a:endParaRPr lang="ja-JP" altLang="en-US" sz="1350">
              <a:latin typeface="+mn-ea"/>
            </a:endParaRPr>
          </a:p>
          <a:p>
            <a:r>
              <a:rPr lang="en-US" altLang="ja-JP" sz="1350" dirty="0">
                <a:latin typeface="+mn-ea"/>
              </a:rPr>
              <a:t>④</a:t>
            </a:r>
            <a:r>
              <a:rPr lang="ja-JP" altLang="en-US" sz="1350" dirty="0">
                <a:latin typeface="+mn-ea"/>
              </a:rPr>
              <a:t>　</a:t>
            </a:r>
            <a:r>
              <a:rPr lang="ja-JP" altLang="en-US" sz="1350">
                <a:latin typeface="+mn-ea"/>
              </a:rPr>
              <a:t>労働時間が</a:t>
            </a:r>
            <a:r>
              <a:rPr lang="en-US" altLang="ja-JP" sz="1350" dirty="0">
                <a:latin typeface="+mn-ea"/>
              </a:rPr>
              <a:t>9</a:t>
            </a:r>
            <a:r>
              <a:rPr lang="ja-JP" altLang="en-US" sz="1350">
                <a:latin typeface="+mn-ea"/>
              </a:rPr>
              <a:t>時間、休憩時間が</a:t>
            </a:r>
            <a:r>
              <a:rPr lang="en-US" altLang="ja-JP" sz="1350" dirty="0">
                <a:latin typeface="+mn-ea"/>
              </a:rPr>
              <a:t>15</a:t>
            </a:r>
            <a:r>
              <a:rPr lang="ja-JP" altLang="en-US" sz="1350">
                <a:latin typeface="+mn-ea"/>
              </a:rPr>
              <a:t>分の設定になっています。</a:t>
            </a:r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　　法律に違反すると思うのですが、「あなたもこの条件で印鑑押したのだから、合意があったという</a:t>
            </a:r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　　ことだよね。合意があればその条件が有効なんだよ」と言われました。そうなのでしょうか。 </a:t>
            </a:r>
          </a:p>
          <a:p>
            <a:pPr algn="ctr"/>
            <a:endParaRPr lang="ja-JP" altLang="en-US" sz="135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9694970-ED6D-BFB7-8528-2AB643D14CF1}"/>
              </a:ext>
            </a:extLst>
          </p:cNvPr>
          <p:cNvSpPr txBox="1"/>
          <p:nvPr/>
        </p:nvSpPr>
        <p:spPr>
          <a:xfrm>
            <a:off x="5640158" y="120556"/>
            <a:ext cx="3503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/>
              <a:t>テーマ</a:t>
            </a:r>
            <a:r>
              <a:rPr kumimoji="1" lang="en-US" altLang="ja-JP" sz="1100" dirty="0"/>
              <a:t>⑤</a:t>
            </a:r>
            <a:r>
              <a:rPr kumimoji="1" lang="ja-JP" altLang="en-US" sz="1100"/>
              <a:t>契約と労働条件</a:t>
            </a:r>
            <a:endParaRPr kumimoji="1" lang="en-US" altLang="ja-JP" sz="1100" dirty="0"/>
          </a:p>
          <a:p>
            <a:pPr algn="r"/>
            <a:r>
              <a:rPr kumimoji="1" lang="ja-JP" altLang="en-US" sz="800"/>
              <a:t>▶︎</a:t>
            </a:r>
            <a:r>
              <a:rPr kumimoji="1" lang="en-US" altLang="ja-JP" sz="1100" dirty="0"/>
              <a:t>PPT5-9</a:t>
            </a:r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2297095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page90image49014736">
            <a:extLst>
              <a:ext uri="{FF2B5EF4-FFF2-40B4-BE49-F238E27FC236}">
                <a16:creationId xmlns:a16="http://schemas.microsoft.com/office/drawing/2014/main" id="{9A30D43B-B9FA-4D6E-4B06-AF6239615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252" y="2516395"/>
            <a:ext cx="3333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35EF44B-ADB2-C42A-069D-E5107EFD7B9F}"/>
              </a:ext>
            </a:extLst>
          </p:cNvPr>
          <p:cNvSpPr/>
          <p:nvPr/>
        </p:nvSpPr>
        <p:spPr>
          <a:xfrm>
            <a:off x="498519" y="2073519"/>
            <a:ext cx="8156086" cy="2710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50">
                <a:latin typeface="+mn-ea"/>
              </a:rPr>
              <a:t>１）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２）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３）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４）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39661D4-2BD2-CB20-377F-76EEC61DECB2}"/>
              </a:ext>
            </a:extLst>
          </p:cNvPr>
          <p:cNvGrpSpPr/>
          <p:nvPr/>
        </p:nvGrpSpPr>
        <p:grpSpPr>
          <a:xfrm>
            <a:off x="498519" y="894291"/>
            <a:ext cx="5382839" cy="445637"/>
            <a:chOff x="478016" y="703305"/>
            <a:chExt cx="5382839" cy="445637"/>
          </a:xfrm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229D3641-D35E-629D-A191-9A1E0F924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436" y="756846"/>
              <a:ext cx="487841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600" b="0" i="0" u="none" strike="noStrike" cap="none" normalizeH="0" baseline="0">
                  <a:ln>
                    <a:noFill/>
                  </a:ln>
                  <a:effectLst/>
                  <a:latin typeface="+mn-ea"/>
                </a:rPr>
                <a:t>「どんな法律や制度があるか」調べてみましょう </a:t>
              </a:r>
              <a:endParaRPr kumimoji="0" lang="ja-JP" altLang="ja-JP" sz="800" b="0" i="0" u="none" strike="noStrike" cap="none" normalizeH="0" baseline="0">
                <a:ln>
                  <a:noFill/>
                </a:ln>
                <a:effectLst/>
                <a:latin typeface="+mn-ea"/>
              </a:endParaRPr>
            </a:p>
          </p:txBody>
        </p:sp>
        <p:pic>
          <p:nvPicPr>
            <p:cNvPr id="4100" name="Picture 4" descr="page165image49095200">
              <a:extLst>
                <a:ext uri="{FF2B5EF4-FFF2-40B4-BE49-F238E27FC236}">
                  <a16:creationId xmlns:a16="http://schemas.microsoft.com/office/drawing/2014/main" id="{59769E0C-65B0-D815-EA08-0CE7A94D41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016" y="703305"/>
              <a:ext cx="636622" cy="4456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C9D2F12-A66E-1B29-FB59-932446C52BBD}"/>
                </a:ext>
              </a:extLst>
            </p:cNvPr>
            <p:cNvSpPr txBox="1"/>
            <p:nvPr/>
          </p:nvSpPr>
          <p:spPr>
            <a:xfrm>
              <a:off x="610218" y="726068"/>
              <a:ext cx="3722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>
                  <a:solidFill>
                    <a:schemeClr val="bg1"/>
                  </a:solidFill>
                  <a:latin typeface="+mn-ea"/>
                </a:rPr>
                <a:t>Q</a:t>
              </a:r>
              <a:endParaRPr kumimoji="1" lang="ja-JP" altLang="en-US" sz="200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CA8BBD4-23F5-EC2D-0A48-3638C67E7C2F}"/>
              </a:ext>
            </a:extLst>
          </p:cNvPr>
          <p:cNvSpPr txBox="1"/>
          <p:nvPr/>
        </p:nvSpPr>
        <p:spPr>
          <a:xfrm>
            <a:off x="5640158" y="120556"/>
            <a:ext cx="3503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/>
              <a:t>テーマ⑦多様な働き方</a:t>
            </a:r>
            <a:endParaRPr kumimoji="1" lang="en-US" altLang="ja-JP" sz="1100" dirty="0"/>
          </a:p>
          <a:p>
            <a:pPr algn="r"/>
            <a:r>
              <a:rPr kumimoji="1" lang="ja-JP" altLang="en-US" sz="800"/>
              <a:t>▶︎</a:t>
            </a:r>
            <a:r>
              <a:rPr kumimoji="1" lang="en-US" altLang="ja-JP" sz="1100" dirty="0"/>
              <a:t>PPT7-17</a:t>
            </a:r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83847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page90image49014736">
            <a:extLst>
              <a:ext uri="{FF2B5EF4-FFF2-40B4-BE49-F238E27FC236}">
                <a16:creationId xmlns:a16="http://schemas.microsoft.com/office/drawing/2014/main" id="{9A30D43B-B9FA-4D6E-4B06-AF6239615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252" y="2516395"/>
            <a:ext cx="3333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35EF44B-ADB2-C42A-069D-E5107EFD7B9F}"/>
              </a:ext>
            </a:extLst>
          </p:cNvPr>
          <p:cNvSpPr/>
          <p:nvPr/>
        </p:nvSpPr>
        <p:spPr>
          <a:xfrm>
            <a:off x="493957" y="1932706"/>
            <a:ext cx="8156086" cy="37881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50">
                <a:latin typeface="+mn-ea"/>
              </a:rPr>
              <a:t>１）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２）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３）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４）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５）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  <a:p>
            <a:r>
              <a:rPr lang="ja-JP" altLang="en-US" sz="1350">
                <a:latin typeface="+mn-ea"/>
              </a:rPr>
              <a:t>６）</a:t>
            </a:r>
            <a:endParaRPr lang="en-US" altLang="ja-JP" sz="1350" dirty="0">
              <a:latin typeface="+mn-ea"/>
            </a:endParaRPr>
          </a:p>
          <a:p>
            <a:endParaRPr lang="en-US" altLang="ja-JP" sz="1350" dirty="0">
              <a:latin typeface="+mn-ea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39661D4-2BD2-CB20-377F-76EEC61DECB2}"/>
              </a:ext>
            </a:extLst>
          </p:cNvPr>
          <p:cNvGrpSpPr/>
          <p:nvPr/>
        </p:nvGrpSpPr>
        <p:grpSpPr>
          <a:xfrm>
            <a:off x="498519" y="894291"/>
            <a:ext cx="5382839" cy="445637"/>
            <a:chOff x="478016" y="703305"/>
            <a:chExt cx="5382839" cy="445637"/>
          </a:xfrm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229D3641-D35E-629D-A191-9A1E0F924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436" y="756846"/>
              <a:ext cx="487841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600" b="0" i="0" u="none" strike="noStrike" cap="none" normalizeH="0" baseline="0">
                  <a:ln>
                    <a:noFill/>
                  </a:ln>
                  <a:effectLst/>
                  <a:latin typeface="+mn-ea"/>
                </a:rPr>
                <a:t>「どん</a:t>
              </a:r>
              <a:r>
                <a:rPr kumimoji="0" lang="ja-JP" altLang="en-US" sz="1600" b="0" i="0" u="none" strike="noStrike" cap="none" normalizeH="0" baseline="0">
                  <a:ln>
                    <a:noFill/>
                  </a:ln>
                  <a:effectLst/>
                  <a:latin typeface="+mn-ea"/>
                </a:rPr>
                <a:t>な働き方</a:t>
              </a:r>
              <a:r>
                <a:rPr kumimoji="0" lang="ja-JP" altLang="ja-JP" sz="1600" b="0" i="0" u="none" strike="noStrike" cap="none" normalizeH="0" baseline="0">
                  <a:ln>
                    <a:noFill/>
                  </a:ln>
                  <a:effectLst/>
                  <a:latin typeface="+mn-ea"/>
                </a:rPr>
                <a:t>があるか」調べてみましょう </a:t>
              </a:r>
              <a:endParaRPr kumimoji="0" lang="ja-JP" altLang="ja-JP" sz="800" b="0" i="0" u="none" strike="noStrike" cap="none" normalizeH="0" baseline="0">
                <a:ln>
                  <a:noFill/>
                </a:ln>
                <a:effectLst/>
                <a:latin typeface="+mn-ea"/>
              </a:endParaRPr>
            </a:p>
          </p:txBody>
        </p:sp>
        <p:pic>
          <p:nvPicPr>
            <p:cNvPr id="4100" name="Picture 4" descr="page165image49095200">
              <a:extLst>
                <a:ext uri="{FF2B5EF4-FFF2-40B4-BE49-F238E27FC236}">
                  <a16:creationId xmlns:a16="http://schemas.microsoft.com/office/drawing/2014/main" id="{59769E0C-65B0-D815-EA08-0CE7A94D41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016" y="703305"/>
              <a:ext cx="636622" cy="4456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C9D2F12-A66E-1B29-FB59-932446C52BBD}"/>
                </a:ext>
              </a:extLst>
            </p:cNvPr>
            <p:cNvSpPr txBox="1"/>
            <p:nvPr/>
          </p:nvSpPr>
          <p:spPr>
            <a:xfrm>
              <a:off x="610218" y="726068"/>
              <a:ext cx="3722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>
                  <a:solidFill>
                    <a:schemeClr val="bg1"/>
                  </a:solidFill>
                  <a:latin typeface="+mn-ea"/>
                </a:rPr>
                <a:t>Q</a:t>
              </a:r>
              <a:endParaRPr kumimoji="1" lang="ja-JP" altLang="en-US" sz="200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2B64BDF-80B7-39BB-71FD-8798B06EC120}"/>
              </a:ext>
            </a:extLst>
          </p:cNvPr>
          <p:cNvSpPr txBox="1"/>
          <p:nvPr/>
        </p:nvSpPr>
        <p:spPr>
          <a:xfrm>
            <a:off x="5640158" y="120556"/>
            <a:ext cx="3503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/>
              <a:t>テーマ⑦多様な働き方</a:t>
            </a:r>
            <a:endParaRPr kumimoji="1" lang="en-US" altLang="ja-JP" sz="1100" dirty="0"/>
          </a:p>
          <a:p>
            <a:pPr algn="r"/>
            <a:r>
              <a:rPr kumimoji="1" lang="ja-JP" altLang="en-US" sz="800"/>
              <a:t>▶︎</a:t>
            </a:r>
            <a:r>
              <a:rPr kumimoji="1" lang="en-US" altLang="ja-JP" sz="1100" dirty="0"/>
              <a:t>PPT7-31</a:t>
            </a:r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731450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80</TotalTime>
  <Words>446</Words>
  <PresentationFormat>画面に合わせる (4:3)</PresentationFormat>
  <Paragraphs>78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Hiragino Sans</vt:lpstr>
      <vt:lpstr>ShinMGoPro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2023-06-27T04:12:03Z</dcterms:created>
  <dcterms:modified xsi:type="dcterms:W3CDTF">2023-08-21T09:07:13Z</dcterms:modified>
</cp:coreProperties>
</file>